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92" r:id="rId4"/>
    <p:sldId id="258" r:id="rId5"/>
    <p:sldId id="293" r:id="rId6"/>
    <p:sldId id="261" r:id="rId7"/>
    <p:sldId id="262" r:id="rId8"/>
    <p:sldId id="259" r:id="rId9"/>
    <p:sldId id="266" r:id="rId10"/>
    <p:sldId id="268" r:id="rId11"/>
    <p:sldId id="263" r:id="rId12"/>
    <p:sldId id="260" r:id="rId13"/>
    <p:sldId id="269" r:id="rId14"/>
    <p:sldId id="270" r:id="rId15"/>
    <p:sldId id="294"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p:restoredTop sz="94665"/>
  </p:normalViewPr>
  <p:slideViewPr>
    <p:cSldViewPr snapToGrid="0" snapToObjects="1">
      <p:cViewPr varScale="1">
        <p:scale>
          <a:sx n="69" d="100"/>
          <a:sy n="69"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7F2FA2E-6D87-7241-8299-B50CD3EA2347}" type="datetimeFigureOut">
              <a:rPr lang="en-US" smtClean="0"/>
              <a:t>9/25/18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31CC903-A383-9A47-9527-C60DB226EB1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273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428923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80504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FA2E-6D87-7241-8299-B50CD3EA2347}"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52403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7F2FA2E-6D87-7241-8299-B50CD3EA2347}" type="datetimeFigureOut">
              <a:rPr lang="en-US" smtClean="0"/>
              <a:t>9/25/18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31CC903-A383-9A47-9527-C60DB226EB1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977878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F2FA2E-6D87-7241-8299-B50CD3EA2347}"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55382929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F2FA2E-6D87-7241-8299-B50CD3EA2347}" type="datetimeFigureOut">
              <a:rPr lang="en-US" smtClean="0"/>
              <a:t>9/25/18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96038591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2FA2E-6D87-7241-8299-B50CD3EA2347}" type="datetimeFigureOut">
              <a:rPr lang="en-US" smtClean="0"/>
              <a:t>9/25/18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287968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2FA2E-6D87-7241-8299-B50CD3EA2347}" type="datetimeFigureOut">
              <a:rPr lang="en-US" smtClean="0"/>
              <a:t>9/25/18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153554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7F2FA2E-6D87-7241-8299-B50CD3EA2347}" type="datetimeFigureOut">
              <a:rPr lang="en-US" smtClean="0"/>
              <a:t>9/25/18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31CC903-A383-9A47-9527-C60DB226EB1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98815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7F2FA2E-6D87-7241-8299-B50CD3EA2347}" type="datetimeFigureOut">
              <a:rPr lang="en-US" smtClean="0"/>
              <a:t>9/25/18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31CC903-A383-9A47-9527-C60DB226EB1B}" type="slidenum">
              <a:rPr lang="en-US" smtClean="0"/>
              <a:t>‹#›</a:t>
            </a:fld>
            <a:endParaRPr lang="en-US"/>
          </a:p>
        </p:txBody>
      </p:sp>
    </p:spTree>
    <p:extLst>
      <p:ext uri="{BB962C8B-B14F-4D97-AF65-F5344CB8AC3E}">
        <p14:creationId xmlns:p14="http://schemas.microsoft.com/office/powerpoint/2010/main" val="312522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7F2FA2E-6D87-7241-8299-B50CD3EA2347}" type="datetimeFigureOut">
              <a:rPr lang="en-US" smtClean="0"/>
              <a:t>9/25/18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31CC903-A383-9A47-9527-C60DB226EB1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687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E14B-BDBC-4547-9191-C82D0CFBF85A}"/>
              </a:ext>
            </a:extLst>
          </p:cNvPr>
          <p:cNvSpPr>
            <a:spLocks noGrp="1"/>
          </p:cNvSpPr>
          <p:nvPr>
            <p:ph type="ctrTitle"/>
          </p:nvPr>
        </p:nvSpPr>
        <p:spPr/>
        <p:txBody>
          <a:bodyPr/>
          <a:lstStyle/>
          <a:p>
            <a:r>
              <a:rPr lang="en-US" dirty="0"/>
              <a:t>CST-411</a:t>
            </a:r>
          </a:p>
        </p:txBody>
      </p:sp>
      <p:sp>
        <p:nvSpPr>
          <p:cNvPr id="3" name="Subtitle 2">
            <a:extLst>
              <a:ext uri="{FF2B5EF4-FFF2-40B4-BE49-F238E27FC236}">
                <a16:creationId xmlns:a16="http://schemas.microsoft.com/office/drawing/2014/main" id="{88592320-35FA-464F-8C40-4755C8B7976D}"/>
              </a:ext>
            </a:extLst>
          </p:cNvPr>
          <p:cNvSpPr>
            <a:spLocks noGrp="1"/>
          </p:cNvSpPr>
          <p:nvPr>
            <p:ph type="subTitle" idx="1"/>
          </p:nvPr>
        </p:nvSpPr>
        <p:spPr/>
        <p:txBody>
          <a:bodyPr/>
          <a:lstStyle/>
          <a:p>
            <a:r>
              <a:rPr lang="en-US"/>
              <a:t>Monte Carlo Simulations</a:t>
            </a:r>
            <a:endParaRPr lang="en-US" dirty="0"/>
          </a:p>
        </p:txBody>
      </p:sp>
    </p:spTree>
    <p:extLst>
      <p:ext uri="{BB962C8B-B14F-4D97-AF65-F5344CB8AC3E}">
        <p14:creationId xmlns:p14="http://schemas.microsoft.com/office/powerpoint/2010/main" val="400050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984739" y="1759527"/>
            <a:ext cx="10677378" cy="4502728"/>
          </a:xfrm>
        </p:spPr>
        <p:txBody>
          <a:bodyPr/>
          <a:lstStyle/>
          <a:p>
            <a:pPr marL="228600" lvl="1" indent="0">
              <a:buNone/>
            </a:pPr>
            <a:r>
              <a:rPr lang="en-US" sz="2400" dirty="0"/>
              <a:t>After all flips are completed, prints the percentage of heads and the percentage of tails</a:t>
            </a:r>
          </a:p>
          <a:p>
            <a:endParaRPr lang="en-US" dirty="0"/>
          </a:p>
          <a:p>
            <a:pPr marL="0" indent="0">
              <a:buNone/>
            </a:pPr>
            <a:r>
              <a:rPr lang="en-US" dirty="0">
                <a:latin typeface="Courier New" panose="02070309020205020404" pitchFamily="49" charset="0"/>
                <a:cs typeface="Courier New" panose="02070309020205020404" pitchFamily="49" charset="0"/>
              </a:rPr>
              <a:t>print("Flipped", flips, "times")</a:t>
            </a:r>
          </a:p>
          <a:p>
            <a:pPr marL="0" indent="0">
              <a:buNone/>
            </a:pPr>
            <a:r>
              <a:rPr lang="en-US" dirty="0">
                <a:latin typeface="Courier New" panose="02070309020205020404" pitchFamily="49" charset="0"/>
                <a:cs typeface="Courier New" panose="02070309020205020404" pitchFamily="49" charset="0"/>
              </a:rPr>
              <a:t>print("Got ", (float(heads)/float(flips)), "% heads")</a:t>
            </a:r>
          </a:p>
          <a:p>
            <a:pPr marL="0" indent="0">
              <a:buNone/>
            </a:pPr>
            <a:r>
              <a:rPr lang="en-US" dirty="0">
                <a:latin typeface="Courier New" panose="02070309020205020404" pitchFamily="49" charset="0"/>
                <a:cs typeface="Courier New" panose="02070309020205020404" pitchFamily="49" charset="0"/>
              </a:rPr>
              <a:t>print("Got ", (float(tails)/float(flips)), "% tails")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solidFill>
                  <a:srgbClr val="FF0000"/>
                </a:solidFill>
                <a:latin typeface="Courier New" panose="02070309020205020404" pitchFamily="49" charset="0"/>
                <a:cs typeface="Courier New" panose="02070309020205020404" pitchFamily="49" charset="0"/>
              </a:rPr>
              <a:t># Note the floating point division</a:t>
            </a:r>
          </a:p>
          <a:p>
            <a:pPr marL="0" indent="0">
              <a:buNone/>
            </a:pPr>
            <a:r>
              <a:rPr lang="en-US" dirty="0">
                <a:solidFill>
                  <a:srgbClr val="FF0000"/>
                </a:solidFill>
                <a:latin typeface="Courier New" panose="02070309020205020404" pitchFamily="49" charset="0"/>
                <a:cs typeface="Courier New" panose="02070309020205020404" pitchFamily="49" charset="0"/>
              </a:rPr>
              <a:t># flips, heads, and tails are integers in my program</a:t>
            </a:r>
          </a:p>
          <a:p>
            <a:pPr marL="0" indent="0">
              <a:buNone/>
            </a:pPr>
            <a:r>
              <a:rPr lang="en-US" dirty="0">
                <a:solidFill>
                  <a:srgbClr val="FF0000"/>
                </a:solidFill>
                <a:latin typeface="Courier New" panose="02070309020205020404" pitchFamily="49" charset="0"/>
                <a:cs typeface="Courier New" panose="02070309020205020404" pitchFamily="49" charset="0"/>
              </a:rPr>
              <a:t># dividing integer by integer gives integer</a:t>
            </a:r>
          </a:p>
        </p:txBody>
      </p:sp>
    </p:spTree>
    <p:extLst>
      <p:ext uri="{BB962C8B-B14F-4D97-AF65-F5344CB8AC3E}">
        <p14:creationId xmlns:p14="http://schemas.microsoft.com/office/powerpoint/2010/main" val="201330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50185" y="450342"/>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1066800" y="1639062"/>
            <a:ext cx="10626436" cy="4890326"/>
          </a:xfrm>
        </p:spPr>
        <p:txBody>
          <a:bodyPr>
            <a:noAutofit/>
          </a:bodyPr>
          <a:lstStyle/>
          <a:p>
            <a:r>
              <a:rPr lang="en-US" sz="2400" dirty="0"/>
              <a:t>What about reproducing our results?</a:t>
            </a:r>
          </a:p>
          <a:p>
            <a:endParaRPr lang="en-US" sz="2400" dirty="0"/>
          </a:p>
          <a:p>
            <a:r>
              <a:rPr lang="en-US" sz="2400" dirty="0"/>
              <a:t>If our simulation depends on random numbers, and Python produces different random numbers each time we run the program, then won’t we get different results to our simulation each time we run it?</a:t>
            </a:r>
          </a:p>
          <a:p>
            <a:pPr marL="0" indent="0">
              <a:buNone/>
            </a:pPr>
            <a:endParaRPr lang="en-US" sz="2400" dirty="0"/>
          </a:p>
          <a:p>
            <a:r>
              <a:rPr lang="en-US" sz="2400" dirty="0"/>
              <a:t>Yes. However, we can tell Python to reuse the same sequence of random numbers so our exact simulation is repeatable</a:t>
            </a:r>
          </a:p>
          <a:p>
            <a:endParaRPr lang="en-US" sz="2400" dirty="0"/>
          </a:p>
          <a:p>
            <a:r>
              <a:rPr lang="en-US" sz="2400" dirty="0"/>
              <a:t>This is done with a </a:t>
            </a:r>
            <a:r>
              <a:rPr lang="en-US" sz="2400" b="1" i="1" dirty="0"/>
              <a:t>seed value</a:t>
            </a:r>
          </a:p>
        </p:txBody>
      </p:sp>
    </p:spTree>
    <p:extLst>
      <p:ext uri="{BB962C8B-B14F-4D97-AF65-F5344CB8AC3E}">
        <p14:creationId xmlns:p14="http://schemas.microsoft.com/office/powerpoint/2010/main" val="326583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7693-5599-0C43-94D6-DFE622B59010}"/>
              </a:ext>
            </a:extLst>
          </p:cNvPr>
          <p:cNvSpPr>
            <a:spLocks noGrp="1"/>
          </p:cNvSpPr>
          <p:nvPr>
            <p:ph type="title"/>
          </p:nvPr>
        </p:nvSpPr>
        <p:spPr>
          <a:xfrm>
            <a:off x="1246908" y="559447"/>
            <a:ext cx="10390910" cy="1188720"/>
          </a:xfrm>
        </p:spPr>
        <p:txBody>
          <a:bodyPr>
            <a:normAutofit fontScale="90000"/>
          </a:bodyPr>
          <a:lstStyle/>
          <a:p>
            <a:r>
              <a:rPr lang="en-US" dirty="0"/>
              <a:t>Seeding random number generators</a:t>
            </a:r>
          </a:p>
        </p:txBody>
      </p:sp>
      <p:sp>
        <p:nvSpPr>
          <p:cNvPr id="3" name="Content Placeholder 2">
            <a:extLst>
              <a:ext uri="{FF2B5EF4-FFF2-40B4-BE49-F238E27FC236}">
                <a16:creationId xmlns:a16="http://schemas.microsoft.com/office/drawing/2014/main" id="{D967D389-CDCE-D34A-9A2F-B8E49742955B}"/>
              </a:ext>
            </a:extLst>
          </p:cNvPr>
          <p:cNvSpPr>
            <a:spLocks noGrp="1"/>
          </p:cNvSpPr>
          <p:nvPr>
            <p:ph idx="1"/>
          </p:nvPr>
        </p:nvSpPr>
        <p:spPr>
          <a:xfrm>
            <a:off x="1066800" y="1943100"/>
            <a:ext cx="10349346" cy="4614863"/>
          </a:xfrm>
        </p:spPr>
        <p:txBody>
          <a:bodyPr>
            <a:noAutofit/>
          </a:bodyPr>
          <a:lstStyle/>
          <a:p>
            <a:pPr marL="0" indent="0">
              <a:buNone/>
            </a:pPr>
            <a:r>
              <a:rPr lang="en-US" sz="2200" dirty="0"/>
              <a:t>import </a:t>
            </a:r>
            <a:r>
              <a:rPr lang="en-US" sz="2200" dirty="0" err="1"/>
              <a:t>numpy</a:t>
            </a:r>
            <a:r>
              <a:rPr lang="en-US" sz="2200" dirty="0"/>
              <a:t> as np</a:t>
            </a:r>
          </a:p>
          <a:p>
            <a:pPr marL="0" indent="0">
              <a:buNone/>
            </a:pPr>
            <a:r>
              <a:rPr lang="en-US" sz="2200" dirty="0" err="1"/>
              <a:t>np.random.seed</a:t>
            </a:r>
            <a:r>
              <a:rPr lang="en-US" sz="2200" dirty="0"/>
              <a:t>(0)</a:t>
            </a:r>
          </a:p>
          <a:p>
            <a:pPr marL="0" indent="0">
              <a:buNone/>
            </a:pPr>
            <a:endParaRPr lang="en-US" sz="2200" dirty="0"/>
          </a:p>
          <a:p>
            <a:pPr marL="0" indent="0">
              <a:buNone/>
            </a:pPr>
            <a:r>
              <a:rPr lang="en-US" sz="2200" dirty="0"/>
              <a:t>The seed works from </a:t>
            </a:r>
            <a:r>
              <a:rPr lang="en-US" sz="2200" i="1" dirty="0">
                <a:solidFill>
                  <a:srgbClr val="FF0000"/>
                </a:solidFill>
              </a:rPr>
              <a:t>one execution of the program to the next</a:t>
            </a:r>
          </a:p>
          <a:p>
            <a:pPr marL="0" indent="0">
              <a:buNone/>
            </a:pPr>
            <a:endParaRPr lang="en-US" sz="2200" i="1" dirty="0">
              <a:solidFill>
                <a:srgbClr val="FF0000"/>
              </a:solidFill>
            </a:endParaRPr>
          </a:p>
          <a:p>
            <a:pPr marL="0" indent="0">
              <a:buNone/>
            </a:pPr>
            <a:r>
              <a:rPr lang="en-US" sz="2200" dirty="0">
                <a:solidFill>
                  <a:schemeClr val="tx1"/>
                </a:solidFill>
              </a:rPr>
              <a:t>Within a program execution we’ll get different random numbers if we call random multiple times</a:t>
            </a:r>
          </a:p>
          <a:p>
            <a:pPr marL="0" indent="0">
              <a:buNone/>
            </a:pPr>
            <a:endParaRPr lang="en-US" sz="2200" dirty="0">
              <a:solidFill>
                <a:schemeClr val="tx1"/>
              </a:solidFill>
            </a:endParaRPr>
          </a:p>
          <a:p>
            <a:pPr marL="0" indent="0">
              <a:buNone/>
            </a:pPr>
            <a:r>
              <a:rPr lang="en-US" sz="2200" dirty="0">
                <a:solidFill>
                  <a:schemeClr val="tx1"/>
                </a:solidFill>
              </a:rPr>
              <a:t>The next time we execute the program we’ll get the same set of random numbers</a:t>
            </a:r>
          </a:p>
          <a:p>
            <a:pPr marL="0" indent="0">
              <a:buNone/>
            </a:pPr>
            <a:endParaRPr lang="en-US" sz="2200" dirty="0"/>
          </a:p>
        </p:txBody>
      </p:sp>
    </p:spTree>
    <p:extLst>
      <p:ext uri="{BB962C8B-B14F-4D97-AF65-F5344CB8AC3E}">
        <p14:creationId xmlns:p14="http://schemas.microsoft.com/office/powerpoint/2010/main" val="303879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14400" y="1205346"/>
            <a:ext cx="7585076" cy="5338330"/>
          </a:xfrm>
        </p:spPr>
        <p:txBody>
          <a:bodyPr>
            <a:noAutofit/>
          </a:bodyPr>
          <a:lstStyle/>
          <a:p>
            <a:r>
              <a:rPr lang="en-US" sz="2400" dirty="0"/>
              <a:t>Imagine NDMU and Loyola had a bike sharing program</a:t>
            </a:r>
          </a:p>
          <a:p>
            <a:endParaRPr lang="en-US" sz="2400" dirty="0"/>
          </a:p>
          <a:p>
            <a:r>
              <a:rPr lang="en-US" sz="2400" dirty="0"/>
              <a:t>We’d like to simulate the process of sharing bikes to better understand how many bikes we need</a:t>
            </a:r>
          </a:p>
          <a:p>
            <a:endParaRPr lang="en-US" sz="2400" dirty="0"/>
          </a:p>
          <a:p>
            <a:r>
              <a:rPr lang="en-US" sz="2400" dirty="0"/>
              <a:t>Suppose</a:t>
            </a:r>
          </a:p>
          <a:p>
            <a:pPr lvl="1"/>
            <a:r>
              <a:rPr lang="en-US" sz="2400" dirty="0"/>
              <a:t>NDMU starts off with 10 bikes and Loyola starts off with 5 bikes</a:t>
            </a:r>
          </a:p>
          <a:p>
            <a:pPr lvl="1"/>
            <a:r>
              <a:rPr lang="en-US" sz="2400" dirty="0"/>
              <a:t>NDMU students are 70% likely to take a bike to Loyola</a:t>
            </a:r>
          </a:p>
          <a:p>
            <a:pPr lvl="1"/>
            <a:r>
              <a:rPr lang="en-US" sz="2400" dirty="0"/>
              <a:t>Loyola students are 50% likely to take a bike to NDMU</a:t>
            </a: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48795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83673" y="1343891"/>
            <a:ext cx="7345939" cy="5299797"/>
          </a:xfrm>
        </p:spPr>
        <p:txBody>
          <a:bodyPr>
            <a:noAutofit/>
          </a:bodyPr>
          <a:lstStyle/>
          <a:p>
            <a:r>
              <a:rPr lang="en-US" sz="2400" dirty="0"/>
              <a:t>NDMU begins with 10 bikes and Loyola begins with 5 bikes</a:t>
            </a:r>
          </a:p>
          <a:p>
            <a:endParaRPr lang="en-US" sz="2400" dirty="0"/>
          </a:p>
          <a:p>
            <a:r>
              <a:rPr lang="en-US" sz="2400" dirty="0"/>
              <a:t>Let’s create a simulation of 100 time steps</a:t>
            </a:r>
          </a:p>
          <a:p>
            <a:pPr lvl="1"/>
            <a:r>
              <a:rPr lang="en-US" sz="2000" dirty="0"/>
              <a:t>At each time step a student arrives at the NDMU bike rack</a:t>
            </a:r>
          </a:p>
          <a:p>
            <a:pPr lvl="1"/>
            <a:r>
              <a:rPr lang="en-US" sz="2000" dirty="0"/>
              <a:t>At each time step a student arrives at the Loyola bike rack</a:t>
            </a:r>
          </a:p>
          <a:p>
            <a:pPr lvl="1"/>
            <a:r>
              <a:rPr lang="en-US" sz="2000" dirty="0"/>
              <a:t>The NDMU student is 70% likely to take a bike to Loyola</a:t>
            </a:r>
          </a:p>
          <a:p>
            <a:pPr lvl="1"/>
            <a:r>
              <a:rPr lang="en-US" sz="2000" dirty="0"/>
              <a:t>The Loyola student is 50% likely to take a bike</a:t>
            </a:r>
          </a:p>
          <a:p>
            <a:pPr lvl="1"/>
            <a:r>
              <a:rPr lang="en-US" sz="2000" dirty="0"/>
              <a:t>If the student takes a bike subtract one from the total and add one to the total of the other school</a:t>
            </a:r>
          </a:p>
          <a:p>
            <a:pPr lvl="1"/>
            <a:r>
              <a:rPr lang="en-US" sz="2000" dirty="0"/>
              <a:t>Ignore travel time since we are so close to each other</a:t>
            </a:r>
          </a:p>
          <a:p>
            <a:pPr lvl="1"/>
            <a:r>
              <a:rPr lang="en-US" sz="2000" b="1" dirty="0">
                <a:solidFill>
                  <a:srgbClr val="FF0000"/>
                </a:solidFill>
              </a:rPr>
              <a:t>Does either school ever we run out of bikes?</a:t>
            </a:r>
          </a:p>
          <a:p>
            <a:pPr lvl="1"/>
            <a:endParaRPr lang="en-US" sz="2000" b="1" dirty="0">
              <a:solidFill>
                <a:srgbClr val="FF0000"/>
              </a:solidFill>
            </a:endParaRP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177128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858982" y="1191491"/>
            <a:ext cx="7640493" cy="5452197"/>
          </a:xfrm>
        </p:spPr>
        <p:txBody>
          <a:bodyPr>
            <a:noAutofit/>
          </a:bodyPr>
          <a:lstStyle/>
          <a:p>
            <a:r>
              <a:rPr lang="en-US" sz="2400" dirty="0"/>
              <a:t>What do our requirements tell us about our program?</a:t>
            </a:r>
          </a:p>
          <a:p>
            <a:pPr lvl="1"/>
            <a:r>
              <a:rPr lang="en-US" sz="2200" dirty="0"/>
              <a:t>Simulation of 100 time steps, </a:t>
            </a:r>
            <a:r>
              <a:rPr lang="en-US" sz="2200" dirty="0">
                <a:solidFill>
                  <a:srgbClr val="FF0000"/>
                </a:solidFill>
              </a:rPr>
              <a:t>we need a loop, for or while?</a:t>
            </a:r>
          </a:p>
          <a:p>
            <a:pPr lvl="1"/>
            <a:endParaRPr lang="en-US" sz="2200" dirty="0">
              <a:solidFill>
                <a:srgbClr val="FF0000"/>
              </a:solidFill>
            </a:endParaRPr>
          </a:p>
          <a:p>
            <a:pPr lvl="1"/>
            <a:r>
              <a:rPr lang="en-US" sz="2000" dirty="0"/>
              <a:t>At each time step a student arrives at the NDMU bike rack</a:t>
            </a:r>
          </a:p>
          <a:p>
            <a:pPr lvl="1"/>
            <a:r>
              <a:rPr lang="en-US" sz="2000" dirty="0"/>
              <a:t>At each time step a student arrives at the Loyola bike rack</a:t>
            </a:r>
          </a:p>
          <a:p>
            <a:pPr lvl="1"/>
            <a:r>
              <a:rPr lang="en-US" sz="2000" dirty="0"/>
              <a:t>The NDMU student is 70% likely to take a bike to Loyola</a:t>
            </a:r>
          </a:p>
          <a:p>
            <a:pPr lvl="1"/>
            <a:r>
              <a:rPr lang="en-US" sz="2000" dirty="0"/>
              <a:t>The Loyola student is 50% likely to take a bike</a:t>
            </a:r>
          </a:p>
          <a:p>
            <a:pPr lvl="2"/>
            <a:r>
              <a:rPr lang="en-US" sz="1800" dirty="0">
                <a:solidFill>
                  <a:srgbClr val="FF0000"/>
                </a:solidFill>
              </a:rPr>
              <a:t>We need 2 random numbers each time through the loop</a:t>
            </a:r>
          </a:p>
          <a:p>
            <a:pPr lvl="2"/>
            <a:endParaRPr lang="en-US" sz="1800" dirty="0">
              <a:solidFill>
                <a:srgbClr val="FF0000"/>
              </a:solidFill>
            </a:endParaRPr>
          </a:p>
          <a:p>
            <a:pPr lvl="1"/>
            <a:r>
              <a:rPr lang="en-US" sz="2000" dirty="0"/>
              <a:t>If the student takes a bike subtract one from the total and add one to the total of the other school</a:t>
            </a:r>
          </a:p>
          <a:p>
            <a:pPr lvl="2"/>
            <a:r>
              <a:rPr lang="en-US" sz="1800" dirty="0">
                <a:solidFill>
                  <a:srgbClr val="FF0000"/>
                </a:solidFill>
              </a:rPr>
              <a:t>We need 2 variables to keep track of bikes left </a:t>
            </a:r>
          </a:p>
          <a:p>
            <a:pPr lvl="2"/>
            <a:r>
              <a:rPr lang="en-US" sz="1800" dirty="0">
                <a:solidFill>
                  <a:srgbClr val="FF0000"/>
                </a:solidFill>
              </a:rPr>
              <a:t>We need a means of exiting the loop if no bikes left</a:t>
            </a:r>
          </a:p>
          <a:p>
            <a:pPr lvl="1"/>
            <a:endParaRPr lang="en-US" sz="2000" b="1" dirty="0">
              <a:solidFill>
                <a:srgbClr val="FF0000"/>
              </a:solidFill>
            </a:endParaRPr>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65606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900545" y="1581912"/>
            <a:ext cx="7495310" cy="5061776"/>
          </a:xfrm>
        </p:spPr>
        <p:txBody>
          <a:bodyPr>
            <a:noAutofit/>
          </a:bodyPr>
          <a:lstStyle/>
          <a:p>
            <a:r>
              <a:rPr lang="en-US" dirty="0"/>
              <a:t>Monte Carlo analysis does not give precise results – it’s based on probabilities</a:t>
            </a:r>
          </a:p>
          <a:p>
            <a:endParaRPr lang="en-US" dirty="0"/>
          </a:p>
          <a:p>
            <a:r>
              <a:rPr lang="en-US" dirty="0"/>
              <a:t>Always take the results of a Monte Carlo Analysis with a grain of salt</a:t>
            </a:r>
          </a:p>
          <a:p>
            <a:endParaRPr lang="en-US" dirty="0"/>
          </a:p>
          <a:p>
            <a:r>
              <a:rPr lang="en-US" dirty="0"/>
              <a:t>In fact, you should run a Monte Carlo simulation multiple times and see how different sets of random numbers impact your results</a:t>
            </a:r>
          </a:p>
          <a:p>
            <a:endParaRPr lang="en-US" dirty="0"/>
          </a:p>
          <a:p>
            <a:r>
              <a:rPr lang="en-US" dirty="0">
                <a:solidFill>
                  <a:srgbClr val="FF0000"/>
                </a:solidFill>
              </a:rPr>
              <a:t>Try running the bike simulation 1000 times and plotting when we run out of bikes</a:t>
            </a:r>
          </a:p>
          <a:p>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177996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1011382" y="1581912"/>
            <a:ext cx="7318230" cy="5061776"/>
          </a:xfrm>
        </p:spPr>
        <p:txBody>
          <a:bodyPr>
            <a:noAutofit/>
          </a:bodyPr>
          <a:lstStyle/>
          <a:p>
            <a:r>
              <a:rPr lang="en-US" sz="2400" dirty="0"/>
              <a:t>With these parameters we typically run out of bikes around timestep15</a:t>
            </a:r>
          </a:p>
          <a:p>
            <a:endParaRPr lang="en-US" sz="2400" dirty="0"/>
          </a:p>
          <a:p>
            <a:r>
              <a:rPr lang="en-US" sz="2400" dirty="0"/>
              <a:t>What is the optimal number of bikes?</a:t>
            </a:r>
          </a:p>
          <a:p>
            <a:endParaRPr lang="en-US" sz="2400" dirty="0"/>
          </a:p>
          <a:p>
            <a:r>
              <a:rPr lang="en-US" sz="2400" dirty="0"/>
              <a:t>We don’t want to arbitrarily buy bikes we don’t need</a:t>
            </a:r>
          </a:p>
          <a:p>
            <a:endParaRPr lang="en-US" sz="2400" dirty="0"/>
          </a:p>
          <a:p>
            <a:r>
              <a:rPr lang="en-US" sz="2400" dirty="0"/>
              <a:t>Can you simulate increasing the bike count at each school by one until we make it successfully through 100 time steps?</a:t>
            </a:r>
            <a:endParaRPr lang="en-US" sz="2000" dirty="0"/>
          </a:p>
          <a:p>
            <a:pPr lvl="1"/>
            <a:endParaRPr lang="en-US" sz="2000" dirty="0"/>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368406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5632-2C06-564C-8843-19D53DA3871D}"/>
              </a:ext>
            </a:extLst>
          </p:cNvPr>
          <p:cNvSpPr>
            <a:spLocks noGrp="1"/>
          </p:cNvSpPr>
          <p:nvPr>
            <p:ph type="title"/>
          </p:nvPr>
        </p:nvSpPr>
        <p:spPr>
          <a:xfrm>
            <a:off x="2231136" y="393192"/>
            <a:ext cx="7729728" cy="1188720"/>
          </a:xfrm>
        </p:spPr>
        <p:txBody>
          <a:bodyPr/>
          <a:lstStyle/>
          <a:p>
            <a:r>
              <a:rPr lang="en-US" dirty="0"/>
              <a:t>Bike sharing</a:t>
            </a:r>
          </a:p>
        </p:txBody>
      </p:sp>
      <p:sp>
        <p:nvSpPr>
          <p:cNvPr id="3" name="Content Placeholder 2">
            <a:extLst>
              <a:ext uri="{FF2B5EF4-FFF2-40B4-BE49-F238E27FC236}">
                <a16:creationId xmlns:a16="http://schemas.microsoft.com/office/drawing/2014/main" id="{E72FBD1F-DE94-FE4B-8200-8C596E077113}"/>
              </a:ext>
            </a:extLst>
          </p:cNvPr>
          <p:cNvSpPr>
            <a:spLocks noGrp="1"/>
          </p:cNvSpPr>
          <p:nvPr>
            <p:ph idx="1"/>
          </p:nvPr>
        </p:nvSpPr>
        <p:spPr>
          <a:xfrm>
            <a:off x="1011382" y="1581912"/>
            <a:ext cx="7318230" cy="5061776"/>
          </a:xfrm>
        </p:spPr>
        <p:txBody>
          <a:bodyPr>
            <a:noAutofit/>
          </a:bodyPr>
          <a:lstStyle/>
          <a:p>
            <a:r>
              <a:rPr lang="en-US" sz="2400" dirty="0"/>
              <a:t>But that’s just one simulation</a:t>
            </a:r>
          </a:p>
          <a:p>
            <a:endParaRPr lang="en-US" sz="2400" dirty="0"/>
          </a:p>
          <a:p>
            <a:r>
              <a:rPr lang="en-US" sz="2400" dirty="0"/>
              <a:t>What is the optimal number of bikes to buy if we run the simulation 1000 times?</a:t>
            </a:r>
            <a:endParaRPr lang="en-US" sz="2000" dirty="0"/>
          </a:p>
          <a:p>
            <a:pPr lvl="1"/>
            <a:endParaRPr lang="en-US" sz="2000" dirty="0"/>
          </a:p>
          <a:p>
            <a:pPr marL="571500" lvl="1" indent="-342900">
              <a:buFont typeface="+mj-lt"/>
              <a:buAutoNum type="arabicPeriod"/>
            </a:pPr>
            <a:endParaRPr lang="en-US" sz="2400" dirty="0"/>
          </a:p>
        </p:txBody>
      </p:sp>
      <p:pic>
        <p:nvPicPr>
          <p:cNvPr id="4" name="Picture 3">
            <a:extLst>
              <a:ext uri="{FF2B5EF4-FFF2-40B4-BE49-F238E27FC236}">
                <a16:creationId xmlns:a16="http://schemas.microsoft.com/office/drawing/2014/main" id="{49ABA638-E664-184A-AE65-E14B4629170E}"/>
              </a:ext>
            </a:extLst>
          </p:cNvPr>
          <p:cNvPicPr>
            <a:picLocks noChangeAspect="1"/>
          </p:cNvPicPr>
          <p:nvPr/>
        </p:nvPicPr>
        <p:blipFill>
          <a:blip r:embed="rId2"/>
          <a:stretch>
            <a:fillRect/>
          </a:stretch>
        </p:blipFill>
        <p:spPr>
          <a:xfrm>
            <a:off x="8618539" y="4457700"/>
            <a:ext cx="3244850" cy="2085975"/>
          </a:xfrm>
          <a:prstGeom prst="rect">
            <a:avLst/>
          </a:prstGeom>
        </p:spPr>
      </p:pic>
      <p:pic>
        <p:nvPicPr>
          <p:cNvPr id="5" name="Picture 4">
            <a:extLst>
              <a:ext uri="{FF2B5EF4-FFF2-40B4-BE49-F238E27FC236}">
                <a16:creationId xmlns:a16="http://schemas.microsoft.com/office/drawing/2014/main" id="{4CC1C8E5-E5B3-4E40-8953-43541349D4DF}"/>
              </a:ext>
            </a:extLst>
          </p:cNvPr>
          <p:cNvPicPr>
            <a:picLocks noChangeAspect="1"/>
          </p:cNvPicPr>
          <p:nvPr/>
        </p:nvPicPr>
        <p:blipFill>
          <a:blip r:embed="rId2"/>
          <a:stretch>
            <a:fillRect/>
          </a:stretch>
        </p:blipFill>
        <p:spPr>
          <a:xfrm>
            <a:off x="8499476" y="1976818"/>
            <a:ext cx="3244850" cy="2085975"/>
          </a:xfrm>
          <a:prstGeom prst="rect">
            <a:avLst/>
          </a:prstGeom>
        </p:spPr>
      </p:pic>
    </p:spTree>
    <p:extLst>
      <p:ext uri="{BB962C8B-B14F-4D97-AF65-F5344CB8AC3E}">
        <p14:creationId xmlns:p14="http://schemas.microsoft.com/office/powerpoint/2010/main" val="35901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normAutofit/>
          </a:bodyPr>
          <a:lstStyle/>
          <a:p>
            <a:r>
              <a:rPr lang="en-US" dirty="0"/>
              <a:t>This work is licensed under a Creative Commons Attribution-</a:t>
            </a:r>
            <a:r>
              <a:rPr lang="en-US" dirty="0" err="1"/>
              <a:t>NonCommercial</a:t>
            </a:r>
            <a:r>
              <a:rPr lang="en-US" dirty="0"/>
              <a:t>-</a:t>
            </a:r>
            <a:r>
              <a:rPr lang="en-US" dirty="0" err="1"/>
              <a:t>ShareAlike</a:t>
            </a:r>
            <a:r>
              <a:rPr lang="en-US" dirty="0"/>
              <a:t> 4.0 International License</a:t>
            </a:r>
          </a:p>
          <a:p>
            <a:pPr lvl="1"/>
            <a:r>
              <a:rPr lang="en-US" dirty="0"/>
              <a:t>Fore more details: </a:t>
            </a:r>
            <a:r>
              <a:rPr lang="en-US" dirty="0">
                <a:hlinkClick r:id="rId2"/>
              </a:rPr>
              <a:t>https://creativecommons.org/licenses/by-nc-sa/4.0/</a:t>
            </a:r>
            <a:r>
              <a:rPr lang="en-US" dirty="0"/>
              <a:t> </a:t>
            </a:r>
          </a:p>
          <a:p>
            <a:pPr lvl="1"/>
            <a:endParaRPr lang="en-US" dirty="0"/>
          </a:p>
          <a:p>
            <a:r>
              <a:rPr lang="en-US" dirty="0"/>
              <a:t>The author is indebted to the generosity of others who have provided example problems and datasets.  Where appropriate, external sources are cited both in the slides and in </a:t>
            </a:r>
            <a:r>
              <a:rPr lang="en-US" dirty="0" err="1"/>
              <a:t>Jupyter</a:t>
            </a:r>
            <a:r>
              <a:rPr lang="en-US" dirty="0"/>
              <a:t> Notebooks</a:t>
            </a:r>
          </a:p>
          <a:p>
            <a:endParaRPr lang="en-US" dirty="0"/>
          </a:p>
          <a:p>
            <a:r>
              <a:rPr lang="en-US" dirty="0"/>
              <a:t>Images from around the Web are also used to help convey concepts</a:t>
            </a:r>
          </a:p>
          <a:p>
            <a:endParaRPr lang="en-US" dirty="0"/>
          </a:p>
          <a:p>
            <a:r>
              <a:rPr lang="en-US" dirty="0"/>
              <a:t>Content that is reused in these slides is either open licensed or, as I understand it, meets the Fair Use Doctrine for educational reuse. </a:t>
            </a:r>
          </a:p>
          <a:p>
            <a:endParaRPr lang="en-US" dirty="0"/>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3"/>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238108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FA8-1CB1-6946-8BEB-B33E5B813393}"/>
              </a:ext>
            </a:extLst>
          </p:cNvPr>
          <p:cNvSpPr>
            <a:spLocks noGrp="1"/>
          </p:cNvSpPr>
          <p:nvPr>
            <p:ph type="title"/>
          </p:nvPr>
        </p:nvSpPr>
        <p:spPr/>
        <p:txBody>
          <a:bodyPr/>
          <a:lstStyle/>
          <a:p>
            <a:r>
              <a:rPr lang="en-US" dirty="0"/>
              <a:t>License and References</a:t>
            </a:r>
          </a:p>
        </p:txBody>
      </p:sp>
      <p:sp>
        <p:nvSpPr>
          <p:cNvPr id="3" name="Content Placeholder 2">
            <a:extLst>
              <a:ext uri="{FF2B5EF4-FFF2-40B4-BE49-F238E27FC236}">
                <a16:creationId xmlns:a16="http://schemas.microsoft.com/office/drawing/2014/main" id="{CC4693E6-CE62-CE42-A686-57EC39829B63}"/>
              </a:ext>
            </a:extLst>
          </p:cNvPr>
          <p:cNvSpPr>
            <a:spLocks noGrp="1"/>
          </p:cNvSpPr>
          <p:nvPr>
            <p:ph idx="1"/>
          </p:nvPr>
        </p:nvSpPr>
        <p:spPr>
          <a:xfrm>
            <a:off x="1114425" y="1557338"/>
            <a:ext cx="10601325" cy="5041070"/>
          </a:xfrm>
        </p:spPr>
        <p:txBody>
          <a:bodyPr/>
          <a:lstStyle/>
          <a:p>
            <a:endParaRPr lang="en-US" dirty="0"/>
          </a:p>
          <a:p>
            <a:r>
              <a:rPr lang="en-US" dirty="0"/>
              <a:t>My university offering of this course has an introductory Python course as a prerequisite </a:t>
            </a:r>
          </a:p>
          <a:p>
            <a:endParaRPr lang="en-US" dirty="0"/>
          </a:p>
          <a:p>
            <a:r>
              <a:rPr lang="en-US" dirty="0"/>
              <a:t>That course uses</a:t>
            </a:r>
          </a:p>
          <a:p>
            <a:pPr lvl="1"/>
            <a:r>
              <a:rPr lang="en-US" dirty="0"/>
              <a:t>Python Programming:  An Introduction to Computer Science 2010, 3rd Edition, John </a:t>
            </a:r>
            <a:r>
              <a:rPr lang="en-US" dirty="0" err="1"/>
              <a:t>Zelle</a:t>
            </a:r>
            <a:r>
              <a:rPr lang="en-US" dirty="0"/>
              <a:t>, Franklin, Beedle &amp; Associates Inc., ISBN 9781590282755 </a:t>
            </a:r>
          </a:p>
          <a:p>
            <a:pPr lvl="1"/>
            <a:endParaRPr lang="en-US" dirty="0"/>
          </a:p>
          <a:p>
            <a:r>
              <a:rPr lang="en-US" dirty="0"/>
              <a:t>At times, example problems from that text will be cited</a:t>
            </a:r>
          </a:p>
          <a:p>
            <a:endParaRPr lang="en-US" dirty="0"/>
          </a:p>
          <a:p>
            <a:pPr lvl="1"/>
            <a:endParaRPr lang="en-US" dirty="0"/>
          </a:p>
        </p:txBody>
      </p:sp>
      <p:pic>
        <p:nvPicPr>
          <p:cNvPr id="6" name="Picture 5">
            <a:extLst>
              <a:ext uri="{FF2B5EF4-FFF2-40B4-BE49-F238E27FC236}">
                <a16:creationId xmlns:a16="http://schemas.microsoft.com/office/drawing/2014/main" id="{703F2722-B462-A640-96D9-E60E65557C76}"/>
              </a:ext>
            </a:extLst>
          </p:cNvPr>
          <p:cNvPicPr>
            <a:picLocks noChangeAspect="1"/>
          </p:cNvPicPr>
          <p:nvPr/>
        </p:nvPicPr>
        <p:blipFill>
          <a:blip r:embed="rId2"/>
          <a:stretch>
            <a:fillRect/>
          </a:stretch>
        </p:blipFill>
        <p:spPr>
          <a:xfrm>
            <a:off x="8638315" y="325176"/>
            <a:ext cx="2527377" cy="803275"/>
          </a:xfrm>
          <a:prstGeom prst="rect">
            <a:avLst/>
          </a:prstGeom>
        </p:spPr>
      </p:pic>
    </p:spTree>
    <p:extLst>
      <p:ext uri="{BB962C8B-B14F-4D97-AF65-F5344CB8AC3E}">
        <p14:creationId xmlns:p14="http://schemas.microsoft.com/office/powerpoint/2010/main" val="117404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DE-C1B1-4749-87EB-0C0BC03F0A09}"/>
              </a:ext>
            </a:extLst>
          </p:cNvPr>
          <p:cNvSpPr>
            <a:spLocks noGrp="1"/>
          </p:cNvSpPr>
          <p:nvPr>
            <p:ph type="title"/>
          </p:nvPr>
        </p:nvSpPr>
        <p:spPr>
          <a:xfrm>
            <a:off x="2243041" y="378040"/>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F52A1A67-61E0-FD49-8EB0-DC7BF5BD7668}"/>
              </a:ext>
            </a:extLst>
          </p:cNvPr>
          <p:cNvSpPr>
            <a:spLocks noGrp="1"/>
          </p:cNvSpPr>
          <p:nvPr>
            <p:ph idx="1"/>
          </p:nvPr>
        </p:nvSpPr>
        <p:spPr>
          <a:xfrm>
            <a:off x="1066800" y="1662546"/>
            <a:ext cx="10668000" cy="4823547"/>
          </a:xfrm>
        </p:spPr>
        <p:txBody>
          <a:bodyPr>
            <a:noAutofit/>
          </a:bodyPr>
          <a:lstStyle/>
          <a:p>
            <a:r>
              <a:rPr lang="en-US" sz="2400" dirty="0"/>
              <a:t>Many simulations require events to occur with a certain likelihood</a:t>
            </a:r>
          </a:p>
          <a:p>
            <a:endParaRPr lang="en-US" sz="2400" dirty="0"/>
          </a:p>
          <a:p>
            <a:r>
              <a:rPr lang="en-US" sz="2400" dirty="0"/>
              <a:t>These sorts of simulations are called Monte Carlo algorithms</a:t>
            </a:r>
          </a:p>
          <a:p>
            <a:r>
              <a:rPr lang="en-US" sz="2400" dirty="0"/>
              <a:t>The name comes from a casino in Monaco - casinos have lots of ”games of chance”</a:t>
            </a:r>
          </a:p>
          <a:p>
            <a:endParaRPr lang="en-US" sz="2400" dirty="0"/>
          </a:p>
          <a:p>
            <a:r>
              <a:rPr lang="en-US" sz="2400" dirty="0"/>
              <a:t>To work with ”chance” and probability we’ll use </a:t>
            </a:r>
            <a:r>
              <a:rPr lang="en-US" sz="2400" dirty="0" err="1"/>
              <a:t>Numpy’s</a:t>
            </a:r>
            <a:r>
              <a:rPr lang="en-US" sz="2400" dirty="0"/>
              <a:t> Random function</a:t>
            </a:r>
          </a:p>
          <a:p>
            <a:pPr marL="0" indent="0">
              <a:buNone/>
            </a:pPr>
            <a:r>
              <a:rPr lang="en-US" sz="2400" dirty="0" err="1">
                <a:latin typeface="Courier New" panose="02070309020205020404" pitchFamily="49" charset="0"/>
                <a:cs typeface="Courier New" panose="02070309020205020404" pitchFamily="49" charset="0"/>
              </a:rPr>
              <a:t>numpy.random.random</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fontAlgn="base"/>
            <a:r>
              <a:rPr lang="en-US" dirty="0">
                <a:cs typeface="Courier New" panose="02070309020205020404" pitchFamily="49" charset="0"/>
              </a:rPr>
              <a:t>Chooses a random number on the half-open interval [0,1.0). Values are chosen </a:t>
            </a:r>
            <a:r>
              <a:rPr lang="en-US" dirty="0"/>
              <a:t>uniformly</a:t>
            </a:r>
            <a:endParaRPr lang="en-US" sz="2400" dirty="0"/>
          </a:p>
          <a:p>
            <a:pPr marL="457200" lvl="1" indent="0">
              <a:buNone/>
            </a:pPr>
            <a:endParaRPr lang="en-US" sz="2400" dirty="0"/>
          </a:p>
        </p:txBody>
      </p:sp>
    </p:spTree>
    <p:extLst>
      <p:ext uri="{BB962C8B-B14F-4D97-AF65-F5344CB8AC3E}">
        <p14:creationId xmlns:p14="http://schemas.microsoft.com/office/powerpoint/2010/main" val="244427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A1A67-61E0-FD49-8EB0-DC7BF5BD7668}"/>
              </a:ext>
            </a:extLst>
          </p:cNvPr>
          <p:cNvSpPr>
            <a:spLocks noGrp="1"/>
          </p:cNvSpPr>
          <p:nvPr>
            <p:ph idx="1"/>
          </p:nvPr>
        </p:nvSpPr>
        <p:spPr>
          <a:xfrm>
            <a:off x="1066800" y="450166"/>
            <a:ext cx="10668000" cy="6217920"/>
          </a:xfrm>
        </p:spPr>
        <p:txBody>
          <a:bodyPr>
            <a:noAutofit/>
          </a:bodyPr>
          <a:lstStyle/>
          <a:p>
            <a:r>
              <a:rPr lang="en-US" sz="2200" dirty="0"/>
              <a:t>There is also </a:t>
            </a:r>
            <a:r>
              <a:rPr lang="en-US" sz="2200" dirty="0" err="1">
                <a:latin typeface="Courier New" panose="02070309020205020404" pitchFamily="49" charset="0"/>
                <a:cs typeface="Courier New" panose="02070309020205020404" pitchFamily="49" charset="0"/>
              </a:rPr>
              <a:t>numpy.random.uniform</a:t>
            </a:r>
            <a:r>
              <a:rPr lang="en-US" sz="2200" dirty="0">
                <a:latin typeface="Courier New" panose="02070309020205020404" pitchFamily="49" charset="0"/>
                <a:cs typeface="Courier New" panose="02070309020205020404" pitchFamily="49" charset="0"/>
              </a:rPr>
              <a:t>(low, high)</a:t>
            </a:r>
          </a:p>
          <a:p>
            <a:pPr fontAlgn="base"/>
            <a:r>
              <a:rPr lang="en-US" sz="2200" dirty="0">
                <a:cs typeface="Courier New" panose="02070309020205020404" pitchFamily="49" charset="0"/>
              </a:rPr>
              <a:t>Chooses a uniform random number (float) on the half-open interval [</a:t>
            </a:r>
            <a:r>
              <a:rPr lang="en-US" sz="2200" dirty="0" err="1">
                <a:cs typeface="Courier New" panose="02070309020205020404" pitchFamily="49" charset="0"/>
              </a:rPr>
              <a:t>low,high</a:t>
            </a:r>
            <a:r>
              <a:rPr lang="en-US" sz="2200" dirty="0">
                <a:cs typeface="Courier New" panose="02070309020205020404" pitchFamily="49" charset="0"/>
              </a:rPr>
              <a:t>). </a:t>
            </a:r>
            <a:endParaRPr lang="en-US" sz="2200" dirty="0"/>
          </a:p>
          <a:p>
            <a:endParaRPr lang="en-US" sz="2200" dirty="0"/>
          </a:p>
          <a:p>
            <a:r>
              <a:rPr lang="en-US" sz="2200" dirty="0"/>
              <a:t>There is also </a:t>
            </a:r>
            <a:r>
              <a:rPr lang="en-US" sz="2200" dirty="0" err="1">
                <a:latin typeface="Courier New" panose="02070309020205020404" pitchFamily="49" charset="0"/>
                <a:cs typeface="Courier New" panose="02070309020205020404" pitchFamily="49" charset="0"/>
              </a:rPr>
              <a:t>numpy.random.randint</a:t>
            </a:r>
            <a:r>
              <a:rPr lang="en-US" sz="2200" dirty="0">
                <a:latin typeface="Courier New" panose="02070309020205020404" pitchFamily="49" charset="0"/>
                <a:cs typeface="Courier New" panose="02070309020205020404" pitchFamily="49" charset="0"/>
              </a:rPr>
              <a:t>(low, high)</a:t>
            </a:r>
          </a:p>
          <a:p>
            <a:pPr fontAlgn="base"/>
            <a:r>
              <a:rPr lang="en-US" sz="2200" dirty="0">
                <a:cs typeface="Courier New" panose="02070309020205020404" pitchFamily="49" charset="0"/>
              </a:rPr>
              <a:t>Chooses a uniform integer on the half-open interval [</a:t>
            </a:r>
            <a:r>
              <a:rPr lang="en-US" sz="2200" dirty="0" err="1">
                <a:cs typeface="Courier New" panose="02070309020205020404" pitchFamily="49" charset="0"/>
              </a:rPr>
              <a:t>low,high</a:t>
            </a:r>
            <a:r>
              <a:rPr lang="en-US" sz="2200" dirty="0">
                <a:cs typeface="Courier New" panose="02070309020205020404" pitchFamily="49" charset="0"/>
              </a:rPr>
              <a:t>). </a:t>
            </a:r>
            <a:endParaRPr lang="en-US" sz="2200" dirty="0"/>
          </a:p>
          <a:p>
            <a:endParaRPr lang="en-US" sz="2200" dirty="0"/>
          </a:p>
          <a:p>
            <a:r>
              <a:rPr lang="en-US" sz="2200" dirty="0"/>
              <a:t>Python has built in functions that do the same</a:t>
            </a:r>
          </a:p>
          <a:p>
            <a:pPr marL="457200" lvl="1" indent="0">
              <a:buNone/>
            </a:pPr>
            <a:r>
              <a:rPr lang="en-US" sz="2200" dirty="0" err="1">
                <a:latin typeface="Courier New" panose="02070309020205020404" pitchFamily="49" charset="0"/>
                <a:cs typeface="Courier New" panose="02070309020205020404" pitchFamily="49" charset="0"/>
              </a:rPr>
              <a:t>randrange</a:t>
            </a:r>
            <a:r>
              <a:rPr lang="en-US" sz="2200" dirty="0">
                <a:latin typeface="Courier New" panose="02070309020205020404" pitchFamily="49" charset="0"/>
                <a:cs typeface="Courier New" panose="02070309020205020404" pitchFamily="49" charset="0"/>
              </a:rPr>
              <a:t>( lower limit, upper limit +1 )   </a:t>
            </a:r>
          </a:p>
          <a:p>
            <a:pPr marL="457200" lvl="1" indent="0">
              <a:buNone/>
            </a:pPr>
            <a:r>
              <a:rPr lang="en-US" sz="2200" dirty="0"/>
              <a:t>		[generate a integer in the supplied range]</a:t>
            </a:r>
          </a:p>
          <a:p>
            <a:pPr marL="457200" lvl="1" indent="0">
              <a:buNone/>
            </a:pPr>
            <a:r>
              <a:rPr lang="en-US" sz="2200" dirty="0">
                <a:latin typeface="Courier New" panose="02070309020205020404" pitchFamily="49" charset="0"/>
                <a:cs typeface="Courier New" panose="02070309020205020404" pitchFamily="49" charset="0"/>
              </a:rPr>
              <a:t>random()   </a:t>
            </a:r>
            <a:r>
              <a:rPr lang="en-US" sz="2200" dirty="0"/>
              <a:t>[generate a random decimal value between 0 and 1]</a:t>
            </a:r>
          </a:p>
          <a:p>
            <a:pPr marL="457200" lvl="1" indent="0">
              <a:buNone/>
            </a:pPr>
            <a:endParaRPr lang="en-US" sz="2200" dirty="0"/>
          </a:p>
          <a:p>
            <a:r>
              <a:rPr lang="en-US" sz="2200" dirty="0" err="1"/>
              <a:t>Numpy’s</a:t>
            </a:r>
            <a:r>
              <a:rPr lang="en-US" sz="2200" dirty="0"/>
              <a:t> functions a bit more powerful and we’ll already be importing the library so let’s use those</a:t>
            </a:r>
          </a:p>
          <a:p>
            <a:pPr marL="457200" lvl="1" indent="0">
              <a:buNone/>
            </a:pPr>
            <a:endParaRPr lang="en-US" sz="2200" dirty="0"/>
          </a:p>
          <a:p>
            <a:pPr marL="457200" lvl="1" indent="0">
              <a:buNone/>
            </a:pPr>
            <a:endParaRPr lang="en-US" sz="2200" dirty="0"/>
          </a:p>
        </p:txBody>
      </p:sp>
    </p:spTree>
    <p:extLst>
      <p:ext uri="{BB962C8B-B14F-4D97-AF65-F5344CB8AC3E}">
        <p14:creationId xmlns:p14="http://schemas.microsoft.com/office/powerpoint/2010/main" val="277209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36331" y="444283"/>
            <a:ext cx="7729728" cy="1273682"/>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997527" y="1439037"/>
            <a:ext cx="10654146" cy="5157790"/>
          </a:xfrm>
        </p:spPr>
        <p:txBody>
          <a:bodyPr>
            <a:noAutofit/>
          </a:bodyPr>
          <a:lstStyle/>
          <a:p>
            <a:r>
              <a:rPr lang="en-US" sz="2400" dirty="0"/>
              <a:t>True random numbers are, well, random…</a:t>
            </a:r>
          </a:p>
          <a:p>
            <a:endParaRPr lang="en-US" sz="2400" dirty="0"/>
          </a:p>
          <a:p>
            <a:r>
              <a:rPr lang="en-US" sz="2400" dirty="0"/>
              <a:t>Computers only work when we tell them exactly what we want them to do</a:t>
            </a:r>
          </a:p>
          <a:p>
            <a:endParaRPr lang="en-US" sz="2400" dirty="0"/>
          </a:p>
          <a:p>
            <a:r>
              <a:rPr lang="en-US" sz="2400" dirty="0"/>
              <a:t>So, we have a conflict here</a:t>
            </a:r>
          </a:p>
          <a:p>
            <a:endParaRPr lang="en-US" sz="2400" dirty="0"/>
          </a:p>
          <a:p>
            <a:r>
              <a:rPr lang="en-US" sz="2400" dirty="0"/>
              <a:t>How can we create truly random numbers when we have to tell the computer exactly how to generate random numbers?</a:t>
            </a:r>
          </a:p>
          <a:p>
            <a:endParaRPr lang="en-US" sz="2400" dirty="0"/>
          </a:p>
          <a:p>
            <a:r>
              <a:rPr lang="en-US" sz="2400" dirty="0"/>
              <a:t>Answer = we can’t.  Computers generate pseudo-random numbers. They appear to be random, but there is an underlying pattern and algorithm</a:t>
            </a:r>
          </a:p>
        </p:txBody>
      </p:sp>
    </p:spTree>
    <p:extLst>
      <p:ext uri="{BB962C8B-B14F-4D97-AF65-F5344CB8AC3E}">
        <p14:creationId xmlns:p14="http://schemas.microsoft.com/office/powerpoint/2010/main" val="227911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D8B-490F-0840-A5E3-C4BCE69A81F8}"/>
              </a:ext>
            </a:extLst>
          </p:cNvPr>
          <p:cNvSpPr>
            <a:spLocks noGrp="1"/>
          </p:cNvSpPr>
          <p:nvPr>
            <p:ph type="title"/>
          </p:nvPr>
        </p:nvSpPr>
        <p:spPr>
          <a:xfrm>
            <a:off x="2222476" y="446446"/>
            <a:ext cx="7729728" cy="1188720"/>
          </a:xfrm>
        </p:spPr>
        <p:txBody>
          <a:bodyPr/>
          <a:lstStyle/>
          <a:p>
            <a:r>
              <a:rPr lang="en-US" dirty="0"/>
              <a:t>Pseudo-random numbers</a:t>
            </a:r>
          </a:p>
        </p:txBody>
      </p:sp>
      <p:sp>
        <p:nvSpPr>
          <p:cNvPr id="3" name="Content Placeholder 2">
            <a:extLst>
              <a:ext uri="{FF2B5EF4-FFF2-40B4-BE49-F238E27FC236}">
                <a16:creationId xmlns:a16="http://schemas.microsoft.com/office/drawing/2014/main" id="{02A3765C-026D-4A44-9BF9-D40A91259E21}"/>
              </a:ext>
            </a:extLst>
          </p:cNvPr>
          <p:cNvSpPr>
            <a:spLocks noGrp="1"/>
          </p:cNvSpPr>
          <p:nvPr>
            <p:ph idx="1"/>
          </p:nvPr>
        </p:nvSpPr>
        <p:spPr>
          <a:xfrm>
            <a:off x="1026942" y="1635167"/>
            <a:ext cx="10555458" cy="5008522"/>
          </a:xfrm>
        </p:spPr>
        <p:txBody>
          <a:bodyPr>
            <a:normAutofit fontScale="92500" lnSpcReduction="20000"/>
          </a:bodyPr>
          <a:lstStyle/>
          <a:p>
            <a:pPr fontAlgn="base"/>
            <a:r>
              <a:rPr lang="en-US" sz="2400" dirty="0"/>
              <a:t>Python – and many other programming languages – use a technique called the Mersenne Twister</a:t>
            </a:r>
          </a:p>
          <a:p>
            <a:pPr fontAlgn="base"/>
            <a:endParaRPr lang="en-US" sz="2400" dirty="0"/>
          </a:p>
          <a:p>
            <a:pPr fontAlgn="base"/>
            <a:r>
              <a:rPr lang="en-US" sz="2400" dirty="0"/>
              <a:t>The name comes from taking Mersenne prime numbers (very large prime numbers) and “twisting them up” by performing operations on them</a:t>
            </a:r>
            <a:br>
              <a:rPr lang="en-US" sz="2400" dirty="0"/>
            </a:br>
            <a:endParaRPr lang="en-US" sz="2400" dirty="0"/>
          </a:p>
          <a:p>
            <a:r>
              <a:rPr lang="en-US" sz="2400" dirty="0"/>
              <a:t>This technique is fine for all of the examples we’ll be working on</a:t>
            </a:r>
          </a:p>
          <a:p>
            <a:endParaRPr lang="en-US" sz="2400" dirty="0"/>
          </a:p>
          <a:p>
            <a:r>
              <a:rPr lang="en-US" sz="2400" dirty="0"/>
              <a:t>But, if you continue with programming, it’ll be important to know the limitations of the random number generator and how it impacts your programs</a:t>
            </a:r>
          </a:p>
          <a:p>
            <a:endParaRPr lang="en-US" sz="2400" dirty="0"/>
          </a:p>
          <a:p>
            <a:r>
              <a:rPr lang="en-US" sz="2400" dirty="0"/>
              <a:t>For example, this technique should never be used for cryptography and secret codes – it’s too easy to break</a:t>
            </a:r>
          </a:p>
        </p:txBody>
      </p:sp>
    </p:spTree>
    <p:extLst>
      <p:ext uri="{BB962C8B-B14F-4D97-AF65-F5344CB8AC3E}">
        <p14:creationId xmlns:p14="http://schemas.microsoft.com/office/powerpoint/2010/main" val="23448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A605-A74F-AC41-B90E-438C80629EF4}"/>
              </a:ext>
            </a:extLst>
          </p:cNvPr>
          <p:cNvSpPr>
            <a:spLocks noGrp="1"/>
          </p:cNvSpPr>
          <p:nvPr>
            <p:ph type="title"/>
          </p:nvPr>
        </p:nvSpPr>
        <p:spPr>
          <a:xfrm>
            <a:off x="2200612" y="419602"/>
            <a:ext cx="7729728" cy="1188720"/>
          </a:xfrm>
        </p:spPr>
        <p:txBody>
          <a:bodyPr/>
          <a:lstStyle/>
          <a:p>
            <a:r>
              <a:rPr lang="en-US" dirty="0"/>
              <a:t>The gambler’s Fallacy</a:t>
            </a:r>
          </a:p>
        </p:txBody>
      </p:sp>
      <p:sp>
        <p:nvSpPr>
          <p:cNvPr id="3" name="Content Placeholder 2">
            <a:extLst>
              <a:ext uri="{FF2B5EF4-FFF2-40B4-BE49-F238E27FC236}">
                <a16:creationId xmlns:a16="http://schemas.microsoft.com/office/drawing/2014/main" id="{35D11773-5A59-E546-8DD1-6BC2F8A813BB}"/>
              </a:ext>
            </a:extLst>
          </p:cNvPr>
          <p:cNvSpPr>
            <a:spLocks noGrp="1"/>
          </p:cNvSpPr>
          <p:nvPr>
            <p:ph idx="1"/>
          </p:nvPr>
        </p:nvSpPr>
        <p:spPr>
          <a:xfrm>
            <a:off x="1025236" y="1463040"/>
            <a:ext cx="10626437" cy="5187141"/>
          </a:xfrm>
        </p:spPr>
        <p:txBody>
          <a:bodyPr>
            <a:normAutofit fontScale="85000" lnSpcReduction="20000"/>
          </a:bodyPr>
          <a:lstStyle/>
          <a:p>
            <a:r>
              <a:rPr lang="en-US" sz="2400">
                <a:solidFill>
                  <a:srgbClr val="FF0000"/>
                </a:solidFill>
              </a:rPr>
              <a:t>04_</a:t>
            </a:r>
            <a:r>
              <a:rPr lang="en-US" sz="2400" dirty="0">
                <a:solidFill>
                  <a:srgbClr val="FF0000"/>
                </a:solidFill>
              </a:rPr>
              <a:t>Monte_Carlo.ipynb</a:t>
            </a:r>
          </a:p>
          <a:p>
            <a:r>
              <a:rPr lang="en-US" sz="2400" dirty="0"/>
              <a:t>Let’s look at an example to see how we can build probability into our simulations</a:t>
            </a:r>
          </a:p>
          <a:p>
            <a:endParaRPr lang="en-US" sz="2400" dirty="0"/>
          </a:p>
          <a:p>
            <a:r>
              <a:rPr lang="en-US" sz="2400" dirty="0"/>
              <a:t>The Gambler’s Fallacy asserts that taking something with known 50/50 odds (like flipping a coin) you’re unlikely to get long sets of the same outcome. If you just flipped heads five times a row, somehow you're more likely to flip tails next.</a:t>
            </a:r>
          </a:p>
          <a:p>
            <a:endParaRPr lang="en-US" sz="2400" dirty="0"/>
          </a:p>
          <a:p>
            <a:r>
              <a:rPr lang="en-US" sz="2400" dirty="0"/>
              <a:t>This is not true.  Over the long run you’ll get 50% heads and 50% tails, but each flip is 50/50 and independent of the previous flips</a:t>
            </a:r>
          </a:p>
          <a:p>
            <a:endParaRPr lang="en-US" sz="2400" dirty="0"/>
          </a:p>
          <a:p>
            <a:r>
              <a:rPr lang="en-US" sz="2400" dirty="0"/>
              <a:t>A monte </a:t>
            </a:r>
            <a:r>
              <a:rPr lang="en-US" sz="2400" dirty="0" err="1"/>
              <a:t>carlo</a:t>
            </a:r>
            <a:r>
              <a:rPr lang="en-US" sz="2400" dirty="0"/>
              <a:t> simulation can show this.  Let’s create a Python simulation that</a:t>
            </a:r>
          </a:p>
          <a:p>
            <a:pPr marL="571500" lvl="1" indent="-342900">
              <a:buFont typeface="+mj-lt"/>
              <a:buAutoNum type="arabicPeriod"/>
            </a:pPr>
            <a:r>
              <a:rPr lang="en-US" sz="2400" dirty="0"/>
              <a:t>Uses </a:t>
            </a:r>
            <a:r>
              <a:rPr lang="en-US" sz="2400" dirty="0" err="1"/>
              <a:t>numpy</a:t>
            </a:r>
            <a:r>
              <a:rPr lang="en-US" sz="2400" dirty="0"/>
              <a:t> to simulate flipping a coin</a:t>
            </a:r>
          </a:p>
          <a:p>
            <a:pPr marL="571500" lvl="1" indent="-342900">
              <a:buFont typeface="+mj-lt"/>
              <a:buAutoNum type="arabicPeriod"/>
            </a:pPr>
            <a:r>
              <a:rPr lang="en-US" sz="2400" dirty="0"/>
              <a:t>Asks the user how many times she’d like to flip</a:t>
            </a:r>
          </a:p>
          <a:p>
            <a:pPr marL="571500" lvl="1" indent="-342900">
              <a:buFont typeface="+mj-lt"/>
              <a:buAutoNum type="arabicPeriod"/>
            </a:pPr>
            <a:r>
              <a:rPr lang="en-US" sz="2400" dirty="0"/>
              <a:t>Prints the current flip and keeps track of the number of heads and the number of tails</a:t>
            </a:r>
          </a:p>
          <a:p>
            <a:pPr marL="571500" lvl="1" indent="-342900">
              <a:buFont typeface="+mj-lt"/>
              <a:buAutoNum type="arabicPeriod"/>
            </a:pPr>
            <a:r>
              <a:rPr lang="en-US" sz="2400" dirty="0"/>
              <a:t>After all flips are completed, prints the percentage of heads and the percentage of tails</a:t>
            </a:r>
          </a:p>
          <a:p>
            <a:pPr lvl="1"/>
            <a:endParaRPr lang="en-US" dirty="0"/>
          </a:p>
          <a:p>
            <a:endParaRPr lang="en-US" dirty="0"/>
          </a:p>
        </p:txBody>
      </p:sp>
    </p:spTree>
    <p:extLst>
      <p:ext uri="{BB962C8B-B14F-4D97-AF65-F5344CB8AC3E}">
        <p14:creationId xmlns:p14="http://schemas.microsoft.com/office/powerpoint/2010/main" val="31118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5C6F-850D-144B-8AF5-78B2DFE6D1EE}"/>
              </a:ext>
            </a:extLst>
          </p:cNvPr>
          <p:cNvSpPr>
            <a:spLocks noGrp="1"/>
          </p:cNvSpPr>
          <p:nvPr>
            <p:ph type="title"/>
          </p:nvPr>
        </p:nvSpPr>
        <p:spPr/>
        <p:txBody>
          <a:bodyPr/>
          <a:lstStyle/>
          <a:p>
            <a:pPr algn="ctr"/>
            <a:r>
              <a:rPr lang="en-US" dirty="0"/>
              <a:t>The gambler’s fallacy</a:t>
            </a:r>
          </a:p>
        </p:txBody>
      </p:sp>
      <p:sp>
        <p:nvSpPr>
          <p:cNvPr id="3" name="Content Placeholder 2">
            <a:extLst>
              <a:ext uri="{FF2B5EF4-FFF2-40B4-BE49-F238E27FC236}">
                <a16:creationId xmlns:a16="http://schemas.microsoft.com/office/drawing/2014/main" id="{5BBEDC47-2DA8-2E43-A660-47EFA109F4DD}"/>
              </a:ext>
            </a:extLst>
          </p:cNvPr>
          <p:cNvSpPr>
            <a:spLocks noGrp="1"/>
          </p:cNvSpPr>
          <p:nvPr>
            <p:ph idx="1"/>
          </p:nvPr>
        </p:nvSpPr>
        <p:spPr>
          <a:xfrm>
            <a:off x="928467" y="1364567"/>
            <a:ext cx="10733649" cy="5341034"/>
          </a:xfrm>
        </p:spPr>
        <p:txBody>
          <a:bodyPr>
            <a:normAutofit fontScale="55000" lnSpcReduction="20000"/>
          </a:bodyPr>
          <a:lstStyle/>
          <a:p>
            <a:pPr marL="228600" lvl="1" indent="0">
              <a:buNone/>
            </a:pPr>
            <a:r>
              <a:rPr lang="en-US" sz="3400" dirty="0"/>
              <a:t>We used </a:t>
            </a:r>
            <a:r>
              <a:rPr lang="en-US" sz="3400" dirty="0" err="1">
                <a:latin typeface="Courier New" panose="02070309020205020404" pitchFamily="49" charset="0"/>
                <a:cs typeface="Courier New" panose="02070309020205020404" pitchFamily="49" charset="0"/>
              </a:rPr>
              <a:t>numpy.random.randint</a:t>
            </a:r>
            <a:r>
              <a:rPr lang="en-US" sz="3400" dirty="0">
                <a:latin typeface="Courier New" panose="02070309020205020404" pitchFamily="49" charset="0"/>
                <a:cs typeface="Courier New" panose="02070309020205020404" pitchFamily="49" charset="0"/>
              </a:rPr>
              <a:t>() </a:t>
            </a:r>
            <a:r>
              <a:rPr lang="en-US" sz="3400" dirty="0"/>
              <a:t>to simulate flipping a coin</a:t>
            </a:r>
          </a:p>
          <a:p>
            <a:pPr marL="571500" lvl="1" indent="-342900">
              <a:buFont typeface="+mj-lt"/>
              <a:buAutoNum type="arabicPeriod"/>
            </a:pPr>
            <a:endParaRPr lang="en-US" sz="3400" dirty="0"/>
          </a:p>
          <a:p>
            <a:pPr marL="228600" lvl="1" indent="0">
              <a:buNone/>
            </a:pPr>
            <a:r>
              <a:rPr lang="en-US" sz="3400" dirty="0"/>
              <a:t>The way to use random numbers to simulate probability is to pick ranges of numbers and assign each an outcome.</a:t>
            </a:r>
          </a:p>
          <a:p>
            <a:pPr marL="228600" lvl="1" indent="0">
              <a:buNone/>
            </a:pPr>
            <a:endParaRPr lang="en-US" sz="3400" dirty="0"/>
          </a:p>
          <a:p>
            <a:pPr marL="228600" lvl="1" indent="0">
              <a:buNone/>
            </a:pPr>
            <a:r>
              <a:rPr lang="en-US" sz="3400" dirty="0"/>
              <a:t>For example, with a coin flip we have two equally likely outcomes (heads or tails). </a:t>
            </a:r>
          </a:p>
          <a:p>
            <a:pPr marL="228600" lvl="1" indent="0">
              <a:buNone/>
            </a:pPr>
            <a:endParaRPr lang="en-US" sz="3400" dirty="0"/>
          </a:p>
          <a:p>
            <a:pPr marL="228600" lvl="1" indent="0">
              <a:buNone/>
            </a:pPr>
            <a:r>
              <a:rPr lang="en-US" sz="3400" dirty="0"/>
              <a:t>We’ll take the range 0 to 1 and and say if we randomly choose 0 then we flipped heads, if we randomly chose 1 then we flipped tails</a:t>
            </a:r>
          </a:p>
          <a:p>
            <a:pPr marL="228600" lvl="1" indent="0">
              <a:buNone/>
            </a:pPr>
            <a:endParaRPr lang="en-US" sz="3400" dirty="0"/>
          </a:p>
          <a:p>
            <a:pPr marL="228600" lvl="1" indent="0">
              <a:buNone/>
            </a:pPr>
            <a:r>
              <a:rPr lang="en-US" sz="3400" dirty="0"/>
              <a:t>There’s a lot of different ways you can choose your ranges – we could do 0 to 1 with decimal values and 0 to 0.49 equals heads and 0.5 to 1 is tails</a:t>
            </a:r>
          </a:p>
          <a:p>
            <a:pPr marL="228600" lvl="1" indent="0">
              <a:buNone/>
            </a:pPr>
            <a:endParaRPr lang="en-US" sz="3400" dirty="0"/>
          </a:p>
          <a:p>
            <a:pPr marL="228600" lvl="1" indent="0">
              <a:buNone/>
            </a:pPr>
            <a:r>
              <a:rPr lang="en-US" sz="3400" dirty="0">
                <a:solidFill>
                  <a:srgbClr val="FF0000"/>
                </a:solidFill>
              </a:rPr>
              <a:t>The important thing is that the number of values in the ranges equals the probabilities your working with.</a:t>
            </a:r>
          </a:p>
          <a:p>
            <a:pPr marL="228600" lvl="1" indent="0">
              <a:buNone/>
            </a:pPr>
            <a:r>
              <a:rPr lang="en-US" sz="3400" dirty="0">
                <a:solidFill>
                  <a:srgbClr val="FF0000"/>
                </a:solidFill>
              </a:rPr>
              <a:t>Here, we have 50/50 odds so we need two ranges both having the same number of values</a:t>
            </a:r>
          </a:p>
          <a:p>
            <a:pPr marL="228600" lvl="1" indent="0">
              <a:buNone/>
            </a:pPr>
            <a:endParaRPr lang="en-US" sz="3400" dirty="0">
              <a:solidFill>
                <a:srgbClr val="FF0000"/>
              </a:solidFill>
            </a:endParaRPr>
          </a:p>
          <a:p>
            <a:pPr marL="228600" lvl="1" indent="0">
              <a:buNone/>
            </a:pPr>
            <a:endParaRPr lang="en-US" sz="3400" dirty="0">
              <a:solidFill>
                <a:srgbClr val="FF0000"/>
              </a:solidFill>
            </a:endParaRP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5980262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{62BAF183-D8CB-C24B-BE92-51794D693B15}tf10001071</Template>
  <TotalTime>166</TotalTime>
  <Words>1414</Words>
  <Application>Microsoft Macintosh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Courier New</vt:lpstr>
      <vt:lpstr>Gill Sans MT</vt:lpstr>
      <vt:lpstr>Impact</vt:lpstr>
      <vt:lpstr>Badge</vt:lpstr>
      <vt:lpstr>CST-411</vt:lpstr>
      <vt:lpstr>License and References</vt:lpstr>
      <vt:lpstr>License and References</vt:lpstr>
      <vt:lpstr>Pseudo-random numbers</vt:lpstr>
      <vt:lpstr>PowerPoint Presentation</vt:lpstr>
      <vt:lpstr>Pseudo-random numbers</vt:lpstr>
      <vt:lpstr>Pseudo-random numbers</vt:lpstr>
      <vt:lpstr>The gambler’s Fallacy</vt:lpstr>
      <vt:lpstr>The gambler’s fallacy</vt:lpstr>
      <vt:lpstr>The gambler’s fallacy</vt:lpstr>
      <vt:lpstr>Pseudo-random numbers</vt:lpstr>
      <vt:lpstr>Seeding random number generators</vt:lpstr>
      <vt:lpstr>Bike sharing</vt:lpstr>
      <vt:lpstr>Bike sharing</vt:lpstr>
      <vt:lpstr>Bike sharing</vt:lpstr>
      <vt:lpstr>Bike sharing</vt:lpstr>
      <vt:lpstr>Bike sharing</vt:lpstr>
      <vt:lpstr>Bike sharing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CST-411</dc:title>
  <dc:creator>Narock, Thomas</dc:creator>
  <cp:lastModifiedBy>Narock, Thomas</cp:lastModifiedBy>
  <cp:revision>27</cp:revision>
  <dcterms:created xsi:type="dcterms:W3CDTF">2018-08-29T16:27:01Z</dcterms:created>
  <dcterms:modified xsi:type="dcterms:W3CDTF">2018-09-25T13:57:20Z</dcterms:modified>
</cp:coreProperties>
</file>