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92" r:id="rId4"/>
    <p:sldId id="25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7" r:id="rId25"/>
    <p:sldId id="320" r:id="rId26"/>
    <p:sldId id="316" r:id="rId27"/>
    <p:sldId id="318" r:id="rId28"/>
    <p:sldId id="319" r:id="rId29"/>
    <p:sldId id="322" r:id="rId30"/>
    <p:sldId id="32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273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778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92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59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5988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F2FA2E-6D87-7241-8299-B50CD3EA234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6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E14B-BDBC-4547-9191-C82D0CFBF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92320-35FA-464F-8C40-4755C8B7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Simulation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0005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838-932B-464B-8547-7B940F43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9F20-0809-E246-84CC-C1CAE95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57" y="1463040"/>
            <a:ext cx="10779213" cy="51598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class is just a template/blueprint/recipe for a real-world entity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 student class simply says that a student has properties like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Courses taken</a:t>
            </a:r>
          </a:p>
          <a:p>
            <a:pPr lvl="1"/>
            <a:r>
              <a:rPr lang="en-US" dirty="0"/>
              <a:t>Year of study (Freshman, Sophomore, Junior, Senior)</a:t>
            </a:r>
          </a:p>
          <a:p>
            <a:pPr lvl="1"/>
            <a:endParaRPr lang="en-US" dirty="0"/>
          </a:p>
          <a:p>
            <a:r>
              <a:rPr lang="en-US" dirty="0"/>
              <a:t>A class defines what all students inside our program will have in common.   </a:t>
            </a:r>
          </a:p>
          <a:p>
            <a:r>
              <a:rPr lang="en-US" dirty="0"/>
              <a:t>A class does not define a particular student</a:t>
            </a:r>
          </a:p>
          <a:p>
            <a:endParaRPr lang="en-US" dirty="0"/>
          </a:p>
          <a:p>
            <a:r>
              <a:rPr lang="en-US" dirty="0"/>
              <a:t>A Object is what we get when we create representations of real-world entities from Classes</a:t>
            </a:r>
          </a:p>
          <a:p>
            <a:r>
              <a:rPr lang="en-US" dirty="0"/>
              <a:t>For example, representing Susan, a Senior, using our Student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838-932B-464B-8547-7B940F43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9F20-0809-E246-84CC-C1CAE95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57" y="2024743"/>
            <a:ext cx="10779213" cy="4598126"/>
          </a:xfrm>
        </p:spPr>
        <p:txBody>
          <a:bodyPr>
            <a:normAutofit/>
          </a:bodyPr>
          <a:lstStyle/>
          <a:p>
            <a:r>
              <a:rPr lang="en-US" dirty="0"/>
              <a:t>A class has three important components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initialization function to define any initial values, calculations, or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values, which Python calls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Functions to operate on the data, which Python calls methods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9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9F20-0809-E246-84CC-C1CAE95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57" y="339634"/>
            <a:ext cx="10779213" cy="6296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(self, name, year):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year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computeAverageGrade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(self, grades):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sum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for grade in grades: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sum += grade ## same as: sum = sum + grade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(grades)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134-FEA9-3F4D-B2EC-75FFF153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589"/>
          </a:xfrm>
        </p:spPr>
        <p:txBody>
          <a:bodyPr/>
          <a:lstStyle/>
          <a:p>
            <a:r>
              <a:rPr lang="en-US" dirty="0"/>
              <a:t>Planetary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03AC-7C66-8C4C-B4AE-293E2AE9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550504"/>
            <a:ext cx="10343322" cy="5035825"/>
          </a:xfrm>
        </p:spPr>
        <p:txBody>
          <a:bodyPr>
            <a:normAutofit/>
          </a:bodyPr>
          <a:lstStyle/>
          <a:p>
            <a:r>
              <a:rPr lang="en-US" dirty="0"/>
              <a:t>Returning to our planetary simulation</a:t>
            </a:r>
          </a:p>
          <a:p>
            <a:endParaRPr lang="en-US" dirty="0"/>
          </a:p>
          <a:p>
            <a:r>
              <a:rPr lang="en-US" dirty="0"/>
              <a:t>What would our class syntax look like if we wanted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component of the velocity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 component of the velocity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method for computing the gravitational attraction to all the other planets and the Sun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6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9F20-0809-E246-84CC-C1CAE95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57" y="339634"/>
            <a:ext cx="10779213" cy="6204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Celestial_Object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mass,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x, y velocities in m/s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x, y positions in 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mass in kg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9F20-0809-E246-84CC-C1CAE95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57" y="156752"/>
            <a:ext cx="10779213" cy="6609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attraction(self, other):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Returns the force exerted upon this body by the other object.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We don't compute the force of gravity from our self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assert self is not other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Compute the distance to the other object.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dx 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other.px-self.px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 distance in the x-direction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other.py-self.py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 distance in the y-direction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(dx**2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**2) # magnitude of the distance vector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Report an error if the distance is zero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assert d &gt; 0</a:t>
            </a:r>
          </a:p>
        </p:txBody>
      </p:sp>
    </p:spTree>
    <p:extLst>
      <p:ext uri="{BB962C8B-B14F-4D97-AF65-F5344CB8AC3E}">
        <p14:creationId xmlns:p14="http://schemas.microsoft.com/office/powerpoint/2010/main" val="179983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9F20-0809-E246-84CC-C1CAE95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57" y="156752"/>
            <a:ext cx="10779213" cy="6609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continued…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Compute the force of attraction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G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other.mass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(d**2)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Compute the direction of the force.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theta = math.atan2(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(theta) * 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(theta) * 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143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8C27-A290-4C4A-AE66-B305F320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74073"/>
            <a:ext cx="10178322" cy="6255327"/>
          </a:xfrm>
        </p:spPr>
        <p:txBody>
          <a:bodyPr/>
          <a:lstStyle/>
          <a:p>
            <a:r>
              <a:rPr lang="en-US" b="1" dirty="0"/>
              <a:t>What do we have?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class that will allow us to represent celestial objects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method in that class that allows us to compute the gravitational force between that object and another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What do we still need?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timestep – how long between each update </a:t>
            </a:r>
          </a:p>
          <a:p>
            <a:pPr lvl="1"/>
            <a:r>
              <a:rPr lang="en-US" dirty="0"/>
              <a:t>Let’s go with one day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ability to loop over all the objects and compute all the gravitational attractions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Let’s create a reusable function that we can pass a list of celestial objects and it will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Loop over all the celestial objects in the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Make sure we’re not computing the gravitational attraction between and object and itself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Compute the gravitational attraction and use it to update the velocity and position</a:t>
            </a:r>
          </a:p>
        </p:txBody>
      </p:sp>
    </p:spTree>
    <p:extLst>
      <p:ext uri="{BB962C8B-B14F-4D97-AF65-F5344CB8AC3E}">
        <p14:creationId xmlns:p14="http://schemas.microsoft.com/office/powerpoint/2010/main" val="232884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183B-190A-6440-8620-3A7AD0E0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7" y="41556"/>
            <a:ext cx="11000509" cy="6705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loop(bodies):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loops through the simulation, updating the positions and velocities of all the provided bodies.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timestep = 24.0*60.0*60.0  # One day in seconds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 = {}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body in bodies: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Add up all of the forces exerted on this 'body'.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0.0 # total force in the x-direction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0.0 # total force in the y-direction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other in bodies: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Don't calculate the body's attraction to itself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continue skips the remaining steps and goes back to the start of the loop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body is other: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continue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body.attraction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update the total x force with the value from this body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update the total y force with the value from this body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0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183B-190A-6440-8620-3A7AD0E0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01782"/>
            <a:ext cx="10178322" cy="6109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Continued…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Record the total force exerted.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force is a dictionary with a multi-valued key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force[body] =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total_fx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total_fy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Update velocities based upon on the force.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body in bodies: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force[body]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body.vx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body.mass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timestep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body.vy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body.mass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timestep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Update positions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body.px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body.vx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timestep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body.vy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timestep</a:t>
            </a:r>
          </a:p>
        </p:txBody>
      </p:sp>
    </p:spTree>
    <p:extLst>
      <p:ext uri="{BB962C8B-B14F-4D97-AF65-F5344CB8AC3E}">
        <p14:creationId xmlns:p14="http://schemas.microsoft.com/office/powerpoint/2010/main" val="134595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>
            <a:normAutofit/>
          </a:bodyPr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Images from around the Web are also used to help convey concepts</a:t>
            </a:r>
          </a:p>
          <a:p>
            <a:endParaRPr lang="en-US" dirty="0"/>
          </a:p>
          <a:p>
            <a:r>
              <a:rPr lang="en-US" dirty="0"/>
              <a:t>Content that is reused in these slides is either open licensed or, as I understand it, meets the Fair Use Doctrine for educational reuse.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8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6439-A2B0-9E4C-AFC8-C0654F27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Planetary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4845-F849-8F4F-AC88-D5BDD41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200151"/>
            <a:ext cx="10587037" cy="54578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</a:t>
            </a:r>
            <a:r>
              <a:rPr lang="en-US" dirty="0" err="1"/>
              <a:t>Jupyter</a:t>
            </a:r>
            <a:r>
              <a:rPr lang="en-US" dirty="0"/>
              <a:t> Notebook called </a:t>
            </a:r>
            <a:r>
              <a:rPr lang="en-US" dirty="0" err="1"/>
              <a:t>planets.ipynb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has the class and function already defined</a:t>
            </a:r>
          </a:p>
          <a:p>
            <a:endParaRPr lang="en-US" dirty="0"/>
          </a:p>
          <a:p>
            <a:r>
              <a:rPr lang="en-US" dirty="0"/>
              <a:t>Using the data on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initial positions of the planets and the Sun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Simulate one year of all 8 planets orbiting the Sun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final position of each planet and the Sun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give each planet a different color in the visualization?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label each planet in the visualization?</a:t>
            </a:r>
          </a:p>
          <a:p>
            <a:pPr marL="0" indent="0">
              <a:buNone/>
            </a:pPr>
            <a:r>
              <a:rPr lang="en-US" dirty="0"/>
              <a:t>Hint: you can place text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x-position, y-position, text 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9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93EA0C-57C7-AD4F-8F22-5D34CA0AA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10966"/>
              </p:ext>
            </p:extLst>
          </p:nvPr>
        </p:nvGraphicFramePr>
        <p:xfrm>
          <a:off x="1058152" y="251458"/>
          <a:ext cx="10486153" cy="6363660"/>
        </p:xfrm>
        <a:graphic>
          <a:graphicData uri="http://schemas.openxmlformats.org/drawingml/2006/table">
            <a:tbl>
              <a:tblPr/>
              <a:tblGrid>
                <a:gridCol w="1842215">
                  <a:extLst>
                    <a:ext uri="{9D8B030D-6E8A-4147-A177-3AD203B41FA5}">
                      <a16:colId xmlns:a16="http://schemas.microsoft.com/office/drawing/2014/main" val="903359837"/>
                    </a:ext>
                  </a:extLst>
                </a:gridCol>
                <a:gridCol w="1671635">
                  <a:extLst>
                    <a:ext uri="{9D8B030D-6E8A-4147-A177-3AD203B41FA5}">
                      <a16:colId xmlns:a16="http://schemas.microsoft.com/office/drawing/2014/main" val="1597010751"/>
                    </a:ext>
                  </a:extLst>
                </a:gridCol>
                <a:gridCol w="1565382">
                  <a:extLst>
                    <a:ext uri="{9D8B030D-6E8A-4147-A177-3AD203B41FA5}">
                      <a16:colId xmlns:a16="http://schemas.microsoft.com/office/drawing/2014/main" val="1673664593"/>
                    </a:ext>
                  </a:extLst>
                </a:gridCol>
                <a:gridCol w="1802307">
                  <a:extLst>
                    <a:ext uri="{9D8B030D-6E8A-4147-A177-3AD203B41FA5}">
                      <a16:colId xmlns:a16="http://schemas.microsoft.com/office/drawing/2014/main" val="210002004"/>
                    </a:ext>
                  </a:extLst>
                </a:gridCol>
                <a:gridCol w="1802307">
                  <a:extLst>
                    <a:ext uri="{9D8B030D-6E8A-4147-A177-3AD203B41FA5}">
                      <a16:colId xmlns:a16="http://schemas.microsoft.com/office/drawing/2014/main" val="4244455004"/>
                    </a:ext>
                  </a:extLst>
                </a:gridCol>
                <a:gridCol w="1802307">
                  <a:extLst>
                    <a:ext uri="{9D8B030D-6E8A-4147-A177-3AD203B41FA5}">
                      <a16:colId xmlns:a16="http://schemas.microsoft.com/office/drawing/2014/main" val="4234428130"/>
                    </a:ext>
                  </a:extLst>
                </a:gridCol>
              </a:tblGrid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effectLst/>
                          <a:latin typeface="+mn-lt"/>
                        </a:rPr>
                        <a:t>Celestial Object</a:t>
                      </a: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effectLst/>
                          <a:latin typeface="+mn-lt"/>
                        </a:rPr>
                        <a:t>Mass (kg)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effectLst/>
                          <a:latin typeface="+mn-lt"/>
                        </a:rPr>
                        <a:t>Px</a:t>
                      </a:r>
                      <a:r>
                        <a:rPr lang="en-US" u="sng" dirty="0">
                          <a:effectLst/>
                          <a:latin typeface="+mn-lt"/>
                        </a:rPr>
                        <a:t> (m)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effectLst/>
                          <a:latin typeface="+mn-lt"/>
                        </a:rPr>
                        <a:t>Py</a:t>
                      </a:r>
                      <a:r>
                        <a:rPr lang="en-US" u="sng" dirty="0">
                          <a:effectLst/>
                          <a:latin typeface="+mn-lt"/>
                        </a:rPr>
                        <a:t> (m)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effectLst/>
                          <a:latin typeface="+mn-lt"/>
                        </a:rPr>
                        <a:t>Vx</a:t>
                      </a:r>
                      <a:r>
                        <a:rPr lang="en-US" u="sng" dirty="0">
                          <a:effectLst/>
                          <a:latin typeface="+mn-lt"/>
                        </a:rPr>
                        <a:t> (m/s)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effectLst/>
                          <a:latin typeface="+mn-lt"/>
                        </a:rPr>
                        <a:t>Vy</a:t>
                      </a:r>
                      <a:r>
                        <a:rPr lang="en-US" u="sng" dirty="0">
                          <a:effectLst/>
                          <a:latin typeface="+mn-lt"/>
                        </a:rPr>
                        <a:t> (m/s)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86869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Sun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1.9891 x 10</a:t>
                      </a:r>
                      <a:r>
                        <a:rPr lang="en-US" baseline="30000" dirty="0">
                          <a:effectLst/>
                          <a:latin typeface="+mn-lt"/>
                        </a:rPr>
                        <a:t>30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12121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Mercury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3.3022 x 10</a:t>
                      </a:r>
                      <a:r>
                        <a:rPr lang="en-US" baseline="30000" dirty="0">
                          <a:effectLst/>
                          <a:latin typeface="+mn-lt"/>
                        </a:rPr>
                        <a:t>23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-4.60x10</a:t>
                      </a:r>
                      <a:r>
                        <a:rPr lang="en-US" baseline="30000" dirty="0">
                          <a:latin typeface="+mn-lt"/>
                        </a:rPr>
                        <a:t>10</a:t>
                      </a:r>
                      <a:endParaRPr lang="en-US" baseline="30000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-58980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81245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Venus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4.8685 x 10</a:t>
                      </a:r>
                      <a:r>
                        <a:rPr lang="en-US" baseline="30000" dirty="0">
                          <a:effectLst/>
                          <a:latin typeface="+mn-lt"/>
                        </a:rPr>
                        <a:t>24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-1.07x10</a:t>
                      </a:r>
                      <a:r>
                        <a:rPr lang="en-US" baseline="30000" dirty="0">
                          <a:latin typeface="+mn-lt"/>
                        </a:rPr>
                        <a:t>11</a:t>
                      </a:r>
                      <a:endParaRPr lang="en-US" baseline="30000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-35260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23923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Earth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5.9736 x 10</a:t>
                      </a:r>
                      <a:r>
                        <a:rPr lang="en-US" baseline="30000" dirty="0">
                          <a:effectLst/>
                          <a:latin typeface="+mn-lt"/>
                        </a:rPr>
                        <a:t>24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-1.47x10</a:t>
                      </a:r>
                      <a:r>
                        <a:rPr lang="en-US" baseline="30000" dirty="0">
                          <a:latin typeface="+mn-lt"/>
                        </a:rPr>
                        <a:t>11</a:t>
                      </a:r>
                      <a:endParaRPr lang="en-US" baseline="30000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-30300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6557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Mars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6.4185 x 10</a:t>
                      </a:r>
                      <a:r>
                        <a:rPr lang="en-US" baseline="30000" dirty="0">
                          <a:effectLst/>
                          <a:latin typeface="+mn-lt"/>
                        </a:rPr>
                        <a:t>23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-2.07x10</a:t>
                      </a:r>
                      <a:r>
                        <a:rPr lang="en-US" baseline="30000" dirty="0">
                          <a:latin typeface="+mn-lt"/>
                        </a:rPr>
                        <a:t>11</a:t>
                      </a:r>
                      <a:endParaRPr lang="en-US" baseline="30000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-26500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95462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Jupiter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1.8986 x 10</a:t>
                      </a:r>
                      <a:r>
                        <a:rPr lang="en-US" baseline="30000">
                          <a:effectLst/>
                          <a:latin typeface="+mn-lt"/>
                        </a:rPr>
                        <a:t>27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-7.41x10</a:t>
                      </a:r>
                      <a:r>
                        <a:rPr lang="en-US" baseline="30000" dirty="0">
                          <a:latin typeface="+mn-lt"/>
                        </a:rPr>
                        <a:t>11</a:t>
                      </a:r>
                      <a:endParaRPr lang="en-US" baseline="30000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-13720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15059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Saturn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5.6846 x 10</a:t>
                      </a:r>
                      <a:r>
                        <a:rPr lang="en-US" baseline="30000">
                          <a:effectLst/>
                          <a:latin typeface="+mn-lt"/>
                        </a:rPr>
                        <a:t>26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-1.35x10</a:t>
                      </a:r>
                      <a:r>
                        <a:rPr lang="en-US" baseline="30000" dirty="0">
                          <a:latin typeface="+mn-lt"/>
                        </a:rPr>
                        <a:t>12</a:t>
                      </a:r>
                      <a:endParaRPr lang="en-US" baseline="30000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-10180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76996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Uranus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8.6810 x 10</a:t>
                      </a:r>
                      <a:r>
                        <a:rPr lang="en-US" baseline="30000" dirty="0">
                          <a:effectLst/>
                          <a:latin typeface="+mn-lt"/>
                        </a:rPr>
                        <a:t>25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-2.74x10</a:t>
                      </a:r>
                      <a:r>
                        <a:rPr lang="en-US" baseline="30000" dirty="0">
                          <a:latin typeface="+mn-lt"/>
                        </a:rPr>
                        <a:t>12</a:t>
                      </a:r>
                      <a:endParaRPr lang="en-US" baseline="30000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-7110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3264"/>
                  </a:ext>
                </a:extLst>
              </a:tr>
              <a:tr h="63636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Neptune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0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10.243 x 10</a:t>
                      </a:r>
                      <a:r>
                        <a:rPr lang="en-US" baseline="30000">
                          <a:effectLst/>
                          <a:latin typeface="+mn-lt"/>
                        </a:rPr>
                        <a:t>25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-4.44x10</a:t>
                      </a:r>
                      <a:r>
                        <a:rPr lang="en-US" baseline="30000" dirty="0">
                          <a:latin typeface="+mn-lt"/>
                        </a:rPr>
                        <a:t>12</a:t>
                      </a:r>
                      <a:endParaRPr lang="en-US" baseline="30000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-5500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4762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6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6439-A2B0-9E4C-AFC8-C0654F27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Planetary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4845-F849-8F4F-AC88-D5BDD41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85925"/>
            <a:ext cx="10587037" cy="4972050"/>
          </a:xfrm>
        </p:spPr>
        <p:txBody>
          <a:bodyPr>
            <a:normAutofit/>
          </a:bodyPr>
          <a:lstStyle/>
          <a:p>
            <a:r>
              <a:rPr lang="en-US" dirty="0"/>
              <a:t>Run the simulation for another year, keeping track of the x and y positions of the Sun and planets as you step through each day</a:t>
            </a:r>
          </a:p>
          <a:p>
            <a:endParaRPr lang="en-US" dirty="0"/>
          </a:p>
          <a:p>
            <a:r>
              <a:rPr lang="en-US" dirty="0"/>
              <a:t>Hint: If you have a list, you can add all the elements of another list to it by using extend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[]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[1, 2, 3, 4]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time, plot the orbits of the inner planets (Mercury,  Venus, Earth, and Mars)</a:t>
            </a:r>
          </a:p>
          <a:p>
            <a:r>
              <a:rPr lang="en-US" dirty="0"/>
              <a:t>Can you plot each planet’s orbit in a different color?</a:t>
            </a:r>
          </a:p>
          <a:p>
            <a:r>
              <a:rPr lang="en-US" dirty="0"/>
              <a:t>Does the Sun move? Zoom in on your plot to find out.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7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24EE-2BCE-034E-B901-15236D12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A6BD-33AC-E143-A98F-A7CA0C9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3" y="1685925"/>
            <a:ext cx="10301287" cy="495776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In computer science, the time complexity of an algorithm quantifies the amount of time taken to run as a function of the number of inputs, n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print(“Hello World”)</a:t>
            </a:r>
          </a:p>
          <a:p>
            <a:pPr marL="0" indent="0" fontAlgn="base">
              <a:buNone/>
            </a:pPr>
            <a:r>
              <a:rPr lang="en-US" dirty="0"/>
              <a:t>Is constant in time execution.  The running time of the statement will not change in relation to the number of inputs.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for 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 ) </a:t>
            </a:r>
          </a:p>
          <a:p>
            <a:pPr marL="0" indent="0" fontAlgn="base">
              <a:buNone/>
            </a:pPr>
            <a:r>
              <a:rPr lang="en-US" dirty="0"/>
              <a:t>     statement; </a:t>
            </a:r>
          </a:p>
          <a:p>
            <a:pPr marL="0" indent="0" fontAlgn="base">
              <a:buNone/>
            </a:pPr>
            <a:r>
              <a:rPr lang="en-US" dirty="0"/>
              <a:t>Is linear. The running time of the loop is directly proportional to n. When n doubles, so does the running time. When n triples, so does the running time, etc.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for 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 ) </a:t>
            </a:r>
          </a:p>
          <a:p>
            <a:pPr marL="0" indent="0" fontAlgn="base">
              <a:buNone/>
            </a:pPr>
            <a:r>
              <a:rPr lang="en-US" dirty="0"/>
              <a:t>      for ( j = 0; j &lt; n; </a:t>
            </a:r>
            <a:r>
              <a:rPr lang="en-US" dirty="0" err="1"/>
              <a:t>j++</a:t>
            </a:r>
            <a:r>
              <a:rPr lang="en-US" dirty="0"/>
              <a:t> ) </a:t>
            </a:r>
          </a:p>
          <a:p>
            <a:pPr marL="0" indent="0" fontAlgn="base">
              <a:buNone/>
            </a:pPr>
            <a:r>
              <a:rPr lang="en-US" dirty="0"/>
              <a:t>            statement; </a:t>
            </a:r>
          </a:p>
          <a:p>
            <a:pPr marL="0" indent="0" fontAlgn="base">
              <a:buNone/>
            </a:pPr>
            <a:r>
              <a:rPr lang="en-US" dirty="0"/>
              <a:t>Is quadratic. The running time of the two loops is proportional to the square of n.  When n doubles, the running time increases by n * n.</a:t>
            </a:r>
          </a:p>
        </p:txBody>
      </p:sp>
    </p:spTree>
    <p:extLst>
      <p:ext uri="{BB962C8B-B14F-4D97-AF65-F5344CB8AC3E}">
        <p14:creationId xmlns:p14="http://schemas.microsoft.com/office/powerpoint/2010/main" val="117709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24EE-2BCE-034E-B901-15236D12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A6BD-33AC-E143-A98F-A7CA0C9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3" y="1685925"/>
            <a:ext cx="10301287" cy="49577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general, </a:t>
            </a:r>
          </a:p>
          <a:p>
            <a:pPr lvl="1" fontAlgn="base"/>
            <a:r>
              <a:rPr lang="en-US" dirty="0"/>
              <a:t>doing something that doesn’t depend on the inputs is constant</a:t>
            </a:r>
          </a:p>
          <a:p>
            <a:pPr lvl="1" fontAlgn="base"/>
            <a:r>
              <a:rPr lang="en-US" dirty="0"/>
              <a:t>doing something with every input is linear</a:t>
            </a:r>
          </a:p>
          <a:p>
            <a:pPr lvl="1" fontAlgn="base"/>
            <a:r>
              <a:rPr lang="en-US" dirty="0"/>
              <a:t>doing something with every item in two dimensions (loop inside loop) is quadratic</a:t>
            </a:r>
          </a:p>
          <a:p>
            <a:pPr lvl="1" fontAlgn="base"/>
            <a:r>
              <a:rPr lang="en-US" dirty="0"/>
              <a:t>and dividing the working area in half is logarithmic</a:t>
            </a:r>
          </a:p>
          <a:p>
            <a:pPr lvl="1" fontAlgn="base"/>
            <a:r>
              <a:rPr lang="en-US" dirty="0"/>
              <a:t>there are other cases such as cubic, exponential, and square root, but they're not nearly as common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The time complexity is expressed using a capital O notation meaning ”on the order of”</a:t>
            </a:r>
          </a:p>
          <a:p>
            <a:pPr fontAlgn="base"/>
            <a:r>
              <a:rPr lang="en-US" dirty="0"/>
              <a:t>For example,</a:t>
            </a:r>
          </a:p>
          <a:p>
            <a:pPr marL="457200" lvl="1" indent="0" fontAlgn="base">
              <a:buNone/>
            </a:pPr>
            <a:r>
              <a:rPr lang="en-US" dirty="0"/>
              <a:t>O(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)     the algorithm has constant time complexity, changing the inputs has no affect</a:t>
            </a:r>
          </a:p>
          <a:p>
            <a:pPr marL="457200" lvl="1" indent="0" fontAlgn="base">
              <a:buNone/>
            </a:pPr>
            <a:r>
              <a:rPr lang="en-US" dirty="0"/>
              <a:t>O( n )     the algorithm has linear time complexity,  the running time is proportional to the inputs</a:t>
            </a:r>
          </a:p>
          <a:p>
            <a:pPr marL="457200" lvl="1" indent="0" fontAlgn="base">
              <a:buNone/>
            </a:pPr>
            <a:r>
              <a:rPr lang="en-US" dirty="0"/>
              <a:t>O( n</a:t>
            </a:r>
            <a:r>
              <a:rPr lang="en-US" baseline="30000" dirty="0"/>
              <a:t>2 </a:t>
            </a:r>
            <a:r>
              <a:rPr lang="en-US" dirty="0"/>
              <a:t>)    the algorithm has quadratic time complexity, running time is proportional to inputs squared</a:t>
            </a:r>
            <a:endParaRPr lang="en-US" baseline="30000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6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24EE-2BCE-034E-B901-15236D12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A6BD-33AC-E143-A98F-A7CA0C9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3" y="1685925"/>
            <a:ext cx="10587037" cy="4957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O(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)     the algorithm has constant time complexity, changing the inputs has no affect</a:t>
            </a:r>
          </a:p>
          <a:p>
            <a:pPr marL="0" indent="0" fontAlgn="base">
              <a:buNone/>
            </a:pPr>
            <a:r>
              <a:rPr lang="en-US" dirty="0"/>
              <a:t>O( n )     the algorithm has linear time complexity,  the running time is proportional to the inputs</a:t>
            </a:r>
          </a:p>
          <a:p>
            <a:pPr marL="0" indent="0" fontAlgn="base">
              <a:buNone/>
            </a:pPr>
            <a:r>
              <a:rPr lang="en-US" dirty="0"/>
              <a:t>O( n</a:t>
            </a:r>
            <a:r>
              <a:rPr lang="en-US" baseline="30000" dirty="0"/>
              <a:t>2 </a:t>
            </a:r>
            <a:r>
              <a:rPr lang="en-US" dirty="0"/>
              <a:t>)    the algorithm has quadratic time complexity, running time is proportional to inputs squared</a:t>
            </a:r>
          </a:p>
          <a:p>
            <a:pPr marL="0" indent="0" fontAlgn="base">
              <a:buNone/>
            </a:pPr>
            <a:endParaRPr lang="en-US" baseline="30000" dirty="0"/>
          </a:p>
          <a:p>
            <a:pPr fontAlgn="base"/>
            <a:r>
              <a:rPr lang="en-US" dirty="0"/>
              <a:t>Things to note</a:t>
            </a:r>
          </a:p>
          <a:p>
            <a:pPr fontAlgn="base"/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Time complexity is independent of hardware – we’re not concerned with the best, worst, or average time to run an algorithm 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Time complexity is relative to the computer we’re running on. In other words, O( n</a:t>
            </a:r>
            <a:r>
              <a:rPr lang="en-US" baseline="30000" dirty="0"/>
              <a:t> </a:t>
            </a:r>
            <a:r>
              <a:rPr lang="en-US" dirty="0"/>
              <a:t>) is saying the time will increase linearly as the number of inputs increases</a:t>
            </a:r>
          </a:p>
          <a:p>
            <a:pPr marL="0" indent="0" fontAlgn="base">
              <a:buNone/>
            </a:pPr>
            <a:endParaRPr lang="en-US" baseline="30000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9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24EE-2BCE-034E-B901-15236D12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A6BD-33AC-E143-A98F-A7CA0C9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3" y="1414463"/>
            <a:ext cx="10415587" cy="52292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You add up how many statements will execute as a function of the size of its input, and then simplify the expression to the largest term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For example, if we count 2n + 2 statements, we can describe this as just O(n).</a:t>
            </a:r>
          </a:p>
          <a:p>
            <a:pPr fontAlgn="base"/>
            <a:endParaRPr lang="en-US" b="1" dirty="0"/>
          </a:p>
          <a:p>
            <a:pPr fontAlgn="base"/>
            <a:r>
              <a:rPr lang="en-US" dirty="0"/>
              <a:t>We are interested in the performance of the algorithm as N becomes large.</a:t>
            </a:r>
          </a:p>
          <a:p>
            <a:pPr fontAlgn="base"/>
            <a:r>
              <a:rPr lang="en-US" dirty="0"/>
              <a:t>Consider the two terms 2n and 2.</a:t>
            </a:r>
          </a:p>
          <a:p>
            <a:pPr fontAlgn="base"/>
            <a:r>
              <a:rPr lang="en-US" dirty="0"/>
              <a:t>What is the relative influence of these two terms as N becomes large? Suppose N is a million.</a:t>
            </a:r>
          </a:p>
          <a:p>
            <a:pPr fontAlgn="base"/>
            <a:r>
              <a:rPr lang="en-US" dirty="0"/>
              <a:t>Then the first term is 2 million and the second term is only 2.</a:t>
            </a:r>
          </a:p>
          <a:p>
            <a:pPr fontAlgn="base"/>
            <a:r>
              <a:rPr lang="en-US" dirty="0"/>
              <a:t>For this reason, we drop all but the largest terms for large n</a:t>
            </a:r>
          </a:p>
          <a:p>
            <a:pPr fontAlgn="base"/>
            <a:r>
              <a:rPr lang="en-US" dirty="0"/>
              <a:t>So, now we have gone from 2n + 2 to 2n</a:t>
            </a:r>
          </a:p>
          <a:p>
            <a:pPr fontAlgn="base"/>
            <a:r>
              <a:rPr lang="en-US" dirty="0"/>
              <a:t>We don’t need an exact solution, just the overall trend as n increases</a:t>
            </a:r>
          </a:p>
          <a:p>
            <a:pPr fontAlgn="base"/>
            <a:r>
              <a:rPr lang="en-US" dirty="0"/>
              <a:t>2n and n have the same trend, so 2n becomes just n</a:t>
            </a:r>
          </a:p>
        </p:txBody>
      </p:sp>
    </p:spTree>
    <p:extLst>
      <p:ext uri="{BB962C8B-B14F-4D97-AF65-F5344CB8AC3E}">
        <p14:creationId xmlns:p14="http://schemas.microsoft.com/office/powerpoint/2010/main" val="130108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2D7E-3869-754E-9C10-67A053BF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our planet sim?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F1F7-579A-084C-AD46-4C61B572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3" y="1457325"/>
            <a:ext cx="10358437" cy="5057775"/>
          </a:xfrm>
        </p:spPr>
        <p:txBody>
          <a:bodyPr>
            <a:normAutofit/>
          </a:bodyPr>
          <a:lstStyle/>
          <a:p>
            <a:r>
              <a:rPr lang="en-US" dirty="0"/>
              <a:t>We have a loop inside of a loop.</a:t>
            </a:r>
          </a:p>
          <a:p>
            <a:endParaRPr lang="en-US" dirty="0"/>
          </a:p>
          <a:p>
            <a:r>
              <a:rPr lang="en-US" dirty="0"/>
              <a:t>Each simulation step requires calculating n * n distances and attractions</a:t>
            </a:r>
          </a:p>
          <a:p>
            <a:endParaRPr lang="en-US" dirty="0"/>
          </a:p>
          <a:p>
            <a:r>
              <a:rPr lang="en-US" dirty="0"/>
              <a:t>Technically, it’s n * (n-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) calculations since we ignored Sun-Sun, Mercury-Mercury, etc.</a:t>
            </a:r>
          </a:p>
          <a:p>
            <a:endParaRPr lang="en-US" dirty="0"/>
          </a:p>
          <a:p>
            <a:r>
              <a:rPr lang="en-US" dirty="0"/>
              <a:t>But, as we saw:  n</a:t>
            </a:r>
            <a:r>
              <a:rPr lang="en-US" baseline="30000" dirty="0"/>
              <a:t>2</a:t>
            </a:r>
            <a:r>
              <a:rPr lang="en-US" dirty="0"/>
              <a:t> – n would just simply to n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/>
              <a:t>So the time complexity of our planet simulation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Again, this is relative to the computer we’re running on</a:t>
            </a:r>
          </a:p>
          <a:p>
            <a:r>
              <a:rPr lang="en-US" dirty="0"/>
              <a:t>If you determine how long it takes to simulate one planet, you can determine how adding more planets will impact the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6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2D7E-3869-754E-9C10-67A053BF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our planet sim?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F1F7-579A-084C-AD46-4C61B572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457324"/>
            <a:ext cx="10601325" cy="52292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Why should you care?</a:t>
            </a:r>
          </a:p>
          <a:p>
            <a:endParaRPr lang="en-US" dirty="0"/>
          </a:p>
          <a:p>
            <a:r>
              <a:rPr lang="en-US" dirty="0"/>
              <a:t>Time complexity helps us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if our particular problem is solvable – and how best to solve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multiple algorithms that do the same thing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Computers can only handle so many computations before the simulation is not feasible</a:t>
            </a:r>
          </a:p>
          <a:p>
            <a:endParaRPr lang="en-US" dirty="0"/>
          </a:p>
          <a:p>
            <a:r>
              <a:rPr lang="en-US" dirty="0"/>
              <a:t>For a laptop or desktop this occurs at a few thousand objects. </a:t>
            </a:r>
          </a:p>
          <a:p>
            <a:endParaRPr lang="en-US" dirty="0"/>
          </a:p>
          <a:p>
            <a:r>
              <a:rPr lang="en-US" dirty="0"/>
              <a:t>There are tens of millions of stars in a very small galaxy. Our own galaxy has billions of stars.</a:t>
            </a:r>
          </a:p>
          <a:p>
            <a:endParaRPr lang="en-US" dirty="0"/>
          </a:p>
          <a:p>
            <a:r>
              <a:rPr lang="en-US" dirty="0"/>
              <a:t>A galaxy simulation has too much time complexity.  Entirely different approaches need to be used for that problem </a:t>
            </a:r>
          </a:p>
          <a:p>
            <a:pPr lvl="1"/>
            <a:r>
              <a:rPr lang="en-US" dirty="0"/>
              <a:t>the attraction of distant stars is approximated and only nearby stars are calculated exactly</a:t>
            </a:r>
          </a:p>
          <a:p>
            <a:pPr lvl="1"/>
            <a:r>
              <a:rPr lang="en-US" dirty="0"/>
              <a:t>if objects are far apart, a larger timestep is used, and timestep could be shortened when objects are interacting more closely</a:t>
            </a:r>
          </a:p>
        </p:txBody>
      </p:sp>
    </p:spTree>
    <p:extLst>
      <p:ext uri="{BB962C8B-B14F-4D97-AF65-F5344CB8AC3E}">
        <p14:creationId xmlns:p14="http://schemas.microsoft.com/office/powerpoint/2010/main" val="95088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2D7E-3869-754E-9C10-67A053BF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our planet sim?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F1F7-579A-084C-AD46-4C61B572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714499"/>
            <a:ext cx="10315575" cy="4886325"/>
          </a:xfrm>
        </p:spPr>
        <p:txBody>
          <a:bodyPr>
            <a:normAutofit/>
          </a:bodyPr>
          <a:lstStyle/>
          <a:p>
            <a:r>
              <a:rPr lang="en-US" dirty="0"/>
              <a:t>Compare multiple algorithms that do the same thing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Searching is a common problem in scientific computing – we’ll see examples in the homework</a:t>
            </a:r>
          </a:p>
          <a:p>
            <a:endParaRPr lang="en-US" dirty="0"/>
          </a:p>
          <a:p>
            <a:r>
              <a:rPr lang="en-US" dirty="0"/>
              <a:t>Brute force searching – trying every possible value – is O( n )</a:t>
            </a:r>
          </a:p>
          <a:p>
            <a:endParaRPr lang="en-US" dirty="0"/>
          </a:p>
          <a:p>
            <a:r>
              <a:rPr lang="en-US" dirty="0"/>
              <a:t>Binary search is O( log n )</a:t>
            </a:r>
          </a:p>
          <a:p>
            <a:endParaRPr lang="en-US" dirty="0"/>
          </a:p>
          <a:p>
            <a:r>
              <a:rPr lang="en-US" dirty="0"/>
              <a:t>For large n (lots of input data) you’ll see a noticeable improvement in execution time by choosing the binary search approach when writing your algorithm</a:t>
            </a:r>
          </a:p>
        </p:txBody>
      </p:sp>
    </p:spTree>
    <p:extLst>
      <p:ext uri="{BB962C8B-B14F-4D97-AF65-F5344CB8AC3E}">
        <p14:creationId xmlns:p14="http://schemas.microsoft.com/office/powerpoint/2010/main" val="295155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endParaRPr lang="en-US" dirty="0"/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pPr lvl="1"/>
            <a:endParaRPr lang="en-US" dirty="0"/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750D-8A8D-D143-A24F-A0F7047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6BA8-0A06-0549-B9A4-229D195B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57350"/>
            <a:ext cx="10458450" cy="4572000"/>
          </a:xfrm>
        </p:spPr>
        <p:txBody>
          <a:bodyPr/>
          <a:lstStyle/>
          <a:p>
            <a:r>
              <a:rPr lang="en-US" dirty="0"/>
              <a:t>Understanding, and computing, time complexity helps us understand if a problem is easily solvable using the system we have or if we need to try other approaches</a:t>
            </a:r>
          </a:p>
          <a:p>
            <a:endParaRPr lang="en-US" dirty="0"/>
          </a:p>
          <a:p>
            <a:r>
              <a:rPr lang="en-US" dirty="0"/>
              <a:t>If time complexity is larger than we’d like, we could</a:t>
            </a:r>
          </a:p>
          <a:p>
            <a:pPr lvl="1"/>
            <a:r>
              <a:rPr lang="en-US" dirty="0"/>
              <a:t>Move to another programming language optimized for speed (C for instance) </a:t>
            </a:r>
          </a:p>
          <a:p>
            <a:pPr lvl="1"/>
            <a:r>
              <a:rPr lang="en-US" dirty="0"/>
              <a:t>Parallelize the code to divide the work in each step among multiple CPUs</a:t>
            </a:r>
          </a:p>
          <a:p>
            <a:pPr lvl="1"/>
            <a:r>
              <a:rPr lang="en-US" dirty="0"/>
              <a:t>Think about revising the algorithm. Maybe there is a different way to implement what we want to do that will involve fewer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97DE-C1B1-4749-87EB-0C0BC03F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3582"/>
            <a:ext cx="7729728" cy="1049925"/>
          </a:xfrm>
        </p:spPr>
        <p:txBody>
          <a:bodyPr>
            <a:normAutofit fontScale="90000"/>
          </a:bodyPr>
          <a:lstStyle/>
          <a:p>
            <a:r>
              <a:rPr lang="en-US" dirty="0"/>
              <a:t>Gravitational Attraction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A1A67-61E0-FD49-8EB0-DC7BF5BD7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948070"/>
                <a:ext cx="10668000" cy="449248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According to Isaac Newton, the force of gravitational attraction between two objects is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2400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 G is the gravitational constant, M</a:t>
                </a:r>
                <a:r>
                  <a:rPr lang="en-US" baseline="-25000" dirty="0"/>
                  <a:t>1</a:t>
                </a:r>
                <a:r>
                  <a:rPr lang="en-US" dirty="0"/>
                  <a:t> and M</a:t>
                </a:r>
                <a:r>
                  <a:rPr lang="en-US" baseline="-25000" dirty="0"/>
                  <a:t>2</a:t>
                </a:r>
                <a:r>
                  <a:rPr lang="en-US" dirty="0"/>
                  <a:t> are the masses of the two objects, and r is the distance between them.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SI units, G has the value 6.67 x 10</a:t>
                </a:r>
                <a:r>
                  <a:rPr lang="en-US" baseline="30000" dirty="0"/>
                  <a:t>-11</a:t>
                </a:r>
                <a:r>
                  <a:rPr lang="en-US" dirty="0"/>
                  <a:t> m</a:t>
                </a:r>
                <a:r>
                  <a:rPr lang="en-US" baseline="30000" dirty="0"/>
                  <a:t>3</a:t>
                </a:r>
                <a:r>
                  <a:rPr lang="en-US" dirty="0"/>
                  <a:t> kg</a:t>
                </a:r>
                <a:r>
                  <a:rPr lang="en-US" baseline="30000" dirty="0"/>
                  <a:t>-1</a:t>
                </a:r>
                <a:r>
                  <a:rPr lang="en-US" dirty="0"/>
                  <a:t> s</a:t>
                </a:r>
                <a:r>
                  <a:rPr lang="en-US" baseline="30000" dirty="0"/>
                  <a:t>-2</a:t>
                </a:r>
                <a:r>
                  <a:rPr lang="en-US" dirty="0"/>
                  <a:t>, so r is measured in meters, the masses are measured in kilograms, and the resulting F is in newtons.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A1A67-61E0-FD49-8EB0-DC7BF5BD7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948070"/>
                <a:ext cx="10668000" cy="4492486"/>
              </a:xfrm>
              <a:blipFill>
                <a:blip r:embed="rId2"/>
                <a:stretch>
                  <a:fillRect l="-595" t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27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97DE-C1B1-4749-87EB-0C0BC03F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331"/>
            <a:ext cx="7729728" cy="1129438"/>
          </a:xfrm>
        </p:spPr>
        <p:txBody>
          <a:bodyPr>
            <a:normAutofit fontScale="90000"/>
          </a:bodyPr>
          <a:lstStyle/>
          <a:p>
            <a:r>
              <a:rPr lang="en-US" dirty="0"/>
              <a:t>Gravitational attraction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1A67-61E0-FD49-8EB0-DC7BF5BD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619769"/>
            <a:ext cx="10668000" cy="5019570"/>
          </a:xfrm>
        </p:spPr>
        <p:txBody>
          <a:bodyPr>
            <a:noAutofit/>
          </a:bodyPr>
          <a:lstStyle/>
          <a:p>
            <a:r>
              <a:rPr lang="en-US" dirty="0"/>
              <a:t>We can easily compute the force for two objects</a:t>
            </a:r>
          </a:p>
          <a:p>
            <a:endParaRPr lang="en-US" dirty="0"/>
          </a:p>
          <a:p>
            <a:r>
              <a:rPr lang="en-US" dirty="0"/>
              <a:t>Given a central mass (like the Sun) and an orbiting mass (like the Earth), we can even compute an orbit</a:t>
            </a:r>
          </a:p>
          <a:p>
            <a:endParaRPr lang="en-US" dirty="0"/>
          </a:p>
          <a:p>
            <a:r>
              <a:rPr lang="en-US" dirty="0"/>
              <a:t>However, dealing with three or more objects is difficult</a:t>
            </a:r>
          </a:p>
          <a:p>
            <a:endParaRPr lang="en-US" dirty="0"/>
          </a:p>
          <a:p>
            <a:r>
              <a:rPr lang="en-US" dirty="0"/>
              <a:t>Instead, such problems are tackled by numeric integration, a brute-force approach where </a:t>
            </a:r>
          </a:p>
          <a:p>
            <a:pPr lvl="1"/>
            <a:r>
              <a:rPr lang="en-US" dirty="0"/>
              <a:t>you take all the object positions and velocities at time T</a:t>
            </a:r>
          </a:p>
          <a:p>
            <a:pPr lvl="1"/>
            <a:r>
              <a:rPr lang="en-US" dirty="0"/>
              <a:t>calculate the forces they exert on each other</a:t>
            </a:r>
          </a:p>
          <a:p>
            <a:pPr lvl="1"/>
            <a:r>
              <a:rPr lang="en-US" dirty="0"/>
              <a:t>update the velocities, and calculate the new positions at time T+𝚫T</a:t>
            </a:r>
          </a:p>
          <a:p>
            <a:pPr lvl="1"/>
            <a:r>
              <a:rPr lang="en-US" dirty="0"/>
              <a:t>Then you repeat this in a loop, stepping forward through time, and output or plot the results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932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A00-7715-2F49-9088-F6C5E48F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90329"/>
            <a:ext cx="10178322" cy="1384187"/>
          </a:xfrm>
        </p:spPr>
        <p:txBody>
          <a:bodyPr/>
          <a:lstStyle/>
          <a:p>
            <a:r>
              <a:rPr lang="en-US" dirty="0"/>
              <a:t>Planetary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B77B-5413-A147-8313-F0E98281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00" y="1736035"/>
            <a:ext cx="10178322" cy="4744278"/>
          </a:xfrm>
        </p:spPr>
        <p:txBody>
          <a:bodyPr>
            <a:normAutofit/>
          </a:bodyPr>
          <a:lstStyle/>
          <a:p>
            <a:r>
              <a:rPr lang="en-US" dirty="0"/>
              <a:t>Let’s say we wanted to model the planets going around the Sun</a:t>
            </a:r>
          </a:p>
          <a:p>
            <a:r>
              <a:rPr lang="en-US" dirty="0"/>
              <a:t>This is extremely difficult to do by hand</a:t>
            </a:r>
          </a:p>
          <a:p>
            <a:r>
              <a:rPr lang="en-US" dirty="0"/>
              <a:t>We’ll create a </a:t>
            </a:r>
            <a:r>
              <a:rPr lang="en-US" dirty="0" err="1"/>
              <a:t>Jupyter</a:t>
            </a:r>
            <a:r>
              <a:rPr lang="en-US" dirty="0"/>
              <a:t> Notebook to do this for us, but before we get to the Python let’s look at the physics of the problem</a:t>
            </a:r>
          </a:p>
          <a:p>
            <a:endParaRPr lang="en-US" dirty="0"/>
          </a:p>
          <a:p>
            <a:r>
              <a:rPr lang="en-US" dirty="0"/>
              <a:t>Let’s work in two dimensions (x and y) to simplify the problem a bit</a:t>
            </a:r>
          </a:p>
          <a:p>
            <a:r>
              <a:rPr lang="en-US" dirty="0"/>
              <a:t>This will be similar to our cannon ball simulation</a:t>
            </a:r>
          </a:p>
          <a:p>
            <a:r>
              <a:rPr lang="en-US" dirty="0"/>
              <a:t>Each planet, and the Sun, will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 x and y position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 x component and a y component of velocity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force exerted on it from each of the other object</a:t>
            </a:r>
          </a:p>
        </p:txBody>
      </p:sp>
    </p:spTree>
    <p:extLst>
      <p:ext uri="{BB962C8B-B14F-4D97-AF65-F5344CB8AC3E}">
        <p14:creationId xmlns:p14="http://schemas.microsoft.com/office/powerpoint/2010/main" val="125457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A00-7715-2F49-9088-F6C5E48F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65" y="371059"/>
            <a:ext cx="10178322" cy="121920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steps are needed to simulate planets orbiting the Sun?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B77B-5413-A147-8313-F0E98281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00" y="1974574"/>
            <a:ext cx="10178322" cy="46780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all the object – define the planets, give initial position and initial velocity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object, loop over all the other objects to get the total gravitational force</a:t>
            </a:r>
          </a:p>
          <a:p>
            <a:pPr lvl="1"/>
            <a:r>
              <a:rPr lang="en-US" dirty="0"/>
              <a:t>The total gravitational force is the sum of all the pair-wise forces, i.e. Earth-Sun, Earth-Mercury, Earth-Venus, Earth-Mars, etc.,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total force to update our velocity and position</a:t>
            </a:r>
          </a:p>
          <a:p>
            <a:pPr lvl="1"/>
            <a:r>
              <a:rPr lang="en-US" dirty="0"/>
              <a:t>We’ll have a timestep like we did in our cannonball simulation</a:t>
            </a:r>
          </a:p>
          <a:p>
            <a:pPr lvl="1"/>
            <a:r>
              <a:rPr lang="en-US" dirty="0"/>
              <a:t>We have the relation: acceleration * timestep = velocity,   Look at the units: m/s</a:t>
            </a:r>
            <a:r>
              <a:rPr lang="en-US" baseline="30000" dirty="0"/>
              <a:t>2</a:t>
            </a:r>
            <a:r>
              <a:rPr lang="en-US" dirty="0"/>
              <a:t> * s = m/s</a:t>
            </a:r>
          </a:p>
          <a:p>
            <a:pPr lvl="1"/>
            <a:r>
              <a:rPr lang="en-US" dirty="0"/>
              <a:t>Recall that F = ma,  with a little algebra we get</a:t>
            </a:r>
          </a:p>
          <a:p>
            <a:pPr marL="457200" lvl="1" indent="0">
              <a:buNone/>
            </a:pPr>
            <a:r>
              <a:rPr lang="en-US" dirty="0"/>
              <a:t>F/m = a,  </a:t>
            </a:r>
          </a:p>
          <a:p>
            <a:pPr marL="457200" lvl="1" indent="0">
              <a:buNone/>
            </a:pPr>
            <a:r>
              <a:rPr lang="en-US" dirty="0"/>
              <a:t>F/m * timestep = a * timestep, </a:t>
            </a:r>
          </a:p>
          <a:p>
            <a:pPr marL="457200" lvl="1" indent="0">
              <a:buNone/>
            </a:pPr>
            <a:r>
              <a:rPr lang="en-US" dirty="0"/>
              <a:t>F/m * timestep = 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Loop for some desired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0090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134-FEA9-3F4D-B2EC-75FFF153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589"/>
          </a:xfrm>
        </p:spPr>
        <p:txBody>
          <a:bodyPr/>
          <a:lstStyle/>
          <a:p>
            <a:r>
              <a:rPr lang="en-US" dirty="0"/>
              <a:t>Planetary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03AC-7C66-8C4C-B4AE-293E2AE9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550504"/>
            <a:ext cx="10343322" cy="5035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problem is well suited for Classes and Objects</a:t>
            </a:r>
          </a:p>
          <a:p>
            <a:r>
              <a:rPr lang="en-US" dirty="0"/>
              <a:t>Recall that Classes and Objects are a means of </a:t>
            </a:r>
          </a:p>
          <a:p>
            <a:pPr lvl="1"/>
            <a:r>
              <a:rPr lang="en-US" dirty="0"/>
              <a:t>Creating reusable software</a:t>
            </a:r>
          </a:p>
          <a:p>
            <a:pPr lvl="1"/>
            <a:r>
              <a:rPr lang="en-US" dirty="0"/>
              <a:t>Modeling real-world entities in software</a:t>
            </a:r>
          </a:p>
          <a:p>
            <a:pPr lvl="1"/>
            <a:endParaRPr lang="en-US" dirty="0"/>
          </a:p>
          <a:p>
            <a:r>
              <a:rPr lang="en-US" dirty="0"/>
              <a:t>That what we have!</a:t>
            </a:r>
          </a:p>
          <a:p>
            <a:endParaRPr lang="en-US" dirty="0"/>
          </a:p>
          <a:p>
            <a:r>
              <a:rPr lang="en-US" dirty="0"/>
              <a:t>We can create a planetary object with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component of the velocity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 component of the velocity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1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838-932B-464B-8547-7B940F43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9F20-0809-E246-84CC-C1CAE95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57" y="1423852"/>
            <a:ext cx="10779213" cy="5199017"/>
          </a:xfrm>
        </p:spPr>
        <p:txBody>
          <a:bodyPr/>
          <a:lstStyle/>
          <a:p>
            <a:r>
              <a:rPr lang="en-US" dirty="0"/>
              <a:t>A class is a template/blueprint/recipe for how a real-world entity should be represented in software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Classes are not exact representations of the real-world entities.   </a:t>
            </a:r>
          </a:p>
          <a:p>
            <a:r>
              <a:rPr lang="en-US" dirty="0"/>
              <a:t>We choose which properties we’d like to represent depending on what we need to do</a:t>
            </a:r>
          </a:p>
          <a:p>
            <a:endParaRPr lang="en-US" dirty="0"/>
          </a:p>
          <a:p>
            <a:r>
              <a:rPr lang="en-US" dirty="0"/>
              <a:t>For example, a Student object might contain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Courses taken</a:t>
            </a:r>
          </a:p>
          <a:p>
            <a:pPr lvl="1"/>
            <a:r>
              <a:rPr lang="en-US" dirty="0"/>
              <a:t>Year of study (Freshman, Sophomore, Junior, Senior)</a:t>
            </a:r>
          </a:p>
          <a:p>
            <a:pPr lvl="1"/>
            <a:endParaRPr lang="en-US" dirty="0"/>
          </a:p>
          <a:p>
            <a:r>
              <a:rPr lang="en-US" dirty="0"/>
              <a:t>We may leave other attributes of a student out because they are not relevant to our program</a:t>
            </a:r>
          </a:p>
          <a:p>
            <a:pPr lvl="1"/>
            <a:r>
              <a:rPr lang="en-US" dirty="0"/>
              <a:t>Extracurricular activities such as sports and student groups may not be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833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3284</TotalTime>
  <Words>2657</Words>
  <Application>Microsoft Macintosh PowerPoint</Application>
  <PresentationFormat>Widescreen</PresentationFormat>
  <Paragraphs>406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Courier New</vt:lpstr>
      <vt:lpstr>Gill Sans MT</vt:lpstr>
      <vt:lpstr>Impact</vt:lpstr>
      <vt:lpstr>Badge</vt:lpstr>
      <vt:lpstr>CST-411</vt:lpstr>
      <vt:lpstr>License and References</vt:lpstr>
      <vt:lpstr>License and References</vt:lpstr>
      <vt:lpstr>Gravitational Attraction</vt:lpstr>
      <vt:lpstr>Gravitational attraction</vt:lpstr>
      <vt:lpstr>Planetary simulation</vt:lpstr>
      <vt:lpstr>what steps are needed to simulate planets orbiting the Sun? </vt:lpstr>
      <vt:lpstr>Planetary simulation</vt:lpstr>
      <vt:lpstr>Classes and object review</vt:lpstr>
      <vt:lpstr>Classes and object review</vt:lpstr>
      <vt:lpstr>Classes and object review</vt:lpstr>
      <vt:lpstr>PowerPoint Presentation</vt:lpstr>
      <vt:lpstr>Planetary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Planetary simulation</vt:lpstr>
      <vt:lpstr>PowerPoint Presentation</vt:lpstr>
      <vt:lpstr>Planetary simulation</vt:lpstr>
      <vt:lpstr>Time complexity</vt:lpstr>
      <vt:lpstr>Time complexity</vt:lpstr>
      <vt:lpstr>Time complexity</vt:lpstr>
      <vt:lpstr>Computing Time complexity</vt:lpstr>
      <vt:lpstr>What about our planet sim?</vt:lpstr>
      <vt:lpstr>What about our planet sim?</vt:lpstr>
      <vt:lpstr>What about our planet sim?</vt:lpstr>
      <vt:lpstr>Time complexity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CST-411</dc:title>
  <dc:creator>Narock, Thomas</dc:creator>
  <cp:lastModifiedBy>Narock, Thomas</cp:lastModifiedBy>
  <cp:revision>59</cp:revision>
  <dcterms:created xsi:type="dcterms:W3CDTF">2018-08-29T16:27:01Z</dcterms:created>
  <dcterms:modified xsi:type="dcterms:W3CDTF">2018-09-24T20:04:20Z</dcterms:modified>
</cp:coreProperties>
</file>