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67" r:id="rId8"/>
    <p:sldId id="268" r:id="rId9"/>
    <p:sldId id="266" r:id="rId10"/>
    <p:sldId id="270" r:id="rId11"/>
    <p:sldId id="269" r:id="rId12"/>
    <p:sldId id="259" r:id="rId13"/>
    <p:sldId id="26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/>
    <p:restoredTop sz="94692"/>
  </p:normalViewPr>
  <p:slideViewPr>
    <p:cSldViewPr snapToGrid="0" snapToObjects="1">
      <p:cViewPr varScale="1">
        <p:scale>
          <a:sx n="93" d="100"/>
          <a:sy n="93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AA4A-DB40-574F-AA19-233B7B643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0D7FE-F1D1-2847-B06F-BCB2E5874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2388-7D48-924F-B2AE-07123776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8CDA-8507-B646-A5E7-F4A6A5BC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ACD1-E1F0-B448-BB5B-4D737ED9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7360-42CE-3746-A455-9DCA44CF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41606-90A0-AF4A-B315-A3CE2E71E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F708-8DBB-794E-A99A-E75B28F6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6E70-D008-1A45-9ADD-358E2C36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FD8D-833F-ED47-9E4D-19172CC3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62B02-05D3-1A49-8FBA-553764D98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639E8-E3BB-5E4E-9847-CFF2E4DE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D007-07BF-3A40-8CC6-FF87BCE6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9038-9C70-C546-B9AE-740FE30C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3D08B-4D04-2347-A773-DAC9EEC1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6BD6-0FBD-E94F-91F8-E70B2C2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862E-E64A-574A-8848-1E861ADB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0524A-16A5-CF4D-84D3-EACC7624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6C68-0551-3A4F-8BED-AA36792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391D2-3B3E-FD4E-802F-0F0A36F4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231A-67A7-344D-B296-29D076E8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1C84-BDE9-C045-89F6-C2602715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D3A2-A71C-5240-BE47-5563DA7A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621E-943B-4541-8C3F-1934C657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6090D-11B9-F649-8D88-3D283307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953A-A5F8-4245-9065-89B8648F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C8CD-AFFC-E048-ADF5-0376DCB99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66346-584E-804D-B094-427D0277B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C5D87-AAC9-7E4E-B861-3896D8D5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833E9-B749-E849-AD5B-DB298BCE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8967D-1087-4A45-813F-24C620B8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BE7D-3333-B044-B984-92CFF616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431AF-60A3-A54F-84A4-542B8738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F0594-4E43-A54A-9BA1-079E09246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7CFAC-D269-4A48-8E05-041F2286F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70398-54BB-5748-892E-00860573A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8D785-D008-1141-A8EF-327CAC3A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ABA81-9575-CC44-AA3C-F9334059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C8ACE-1725-AD4A-A5A1-CBC28032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5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23D6-42F4-E843-8274-A66CEEE0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CB7CA-CF72-BF45-B12C-62044817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7E331-13D6-A441-837A-381E8304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5D39B-A0A0-4649-B2B9-526C6339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2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C4D67-1082-C74E-B75C-FE8E32B5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AC35F-12E5-2A4D-B62D-548D0818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C5F37-D1D3-B148-8779-D6D8037B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6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454E-C0A6-1640-AB0B-45C521B9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E66E-5206-3143-8399-274C1569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DFA14-6B1E-7C4C-905D-25129758E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9961F-2A34-0B44-9015-9D46A187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2A97A-4FF4-1C41-8B28-FEEF5BFA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4BEA6-0822-244B-BD19-229E6C93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DEFD-B3AF-4C49-912A-22CAF1E8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68047-DC42-8643-AEBF-707F2F9E0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32D5-33BC-C04B-8B73-5A43B79D8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F11E1-F9A7-E84B-9111-D55BC16C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92551-D595-2D4D-B1B2-63271DCF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A1F51-CE18-2D43-956C-808161F0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9CD7E-5FE7-FF41-B80D-83F37DDA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C2B6-976E-784E-BC0C-D60FDAD9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64C0-C662-1E49-8726-862B453E6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382F-B52C-7744-BDFB-C61E938D398C}" type="datetimeFigureOut">
              <a:rPr lang="en-US" smtClean="0"/>
              <a:t>8/16/18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3B58-F7A6-A549-9081-18934B898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7F5A6-D6B8-0C4A-808A-5DA78F557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B2B1-2D88-DF4E-B7AE-53E84311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arock.github.io/teaching/CST-411/chipotle.ts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psamora/pandas_exercises/blob/master/07_Visualization/Scores/Exercises_with_solutions_code.ipynb" TargetMode="External"/><Relationship Id="rId2" Type="http://schemas.openxmlformats.org/officeDocument/2006/relationships/hyperlink" Target="https://github.com/guipsamora/pandas_exercises/blob/master/06_Stats/Wind_Stats/Exercises_with_solutions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anel_dat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C080-D9AB-8344-9067-5585C9B9D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CST-411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5D65D-DAEF-C943-9C70-C1ED697E8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Scientific Libraries</a:t>
            </a:r>
          </a:p>
        </p:txBody>
      </p:sp>
    </p:spTree>
    <p:extLst>
      <p:ext uri="{BB962C8B-B14F-4D97-AF65-F5344CB8AC3E}">
        <p14:creationId xmlns:p14="http://schemas.microsoft.com/office/powerpoint/2010/main" val="371106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A719-9C5A-8C4A-AAC4-3C247B30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603-79E4-214B-92B6-43989C6C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5" y="1825625"/>
            <a:ext cx="11035145" cy="4351338"/>
          </a:xfrm>
        </p:spPr>
        <p:txBody>
          <a:bodyPr/>
          <a:lstStyle/>
          <a:p>
            <a:r>
              <a:rPr lang="en-US" dirty="0"/>
              <a:t>Give it a try…</a:t>
            </a:r>
          </a:p>
          <a:p>
            <a:endParaRPr lang="en-US" dirty="0"/>
          </a:p>
          <a:p>
            <a:r>
              <a:rPr lang="en-US" dirty="0"/>
              <a:t>There is a Chipotle dataset at: </a:t>
            </a:r>
            <a:r>
              <a:rPr lang="en-US" sz="2200" dirty="0">
                <a:hlinkClick r:id="rId2"/>
              </a:rPr>
              <a:t>http://narock.github.io/teaching/CST-411/chipotle.tsv</a:t>
            </a:r>
            <a:r>
              <a:rPr lang="en-US" sz="2200" dirty="0"/>
              <a:t> </a:t>
            </a:r>
          </a:p>
          <a:p>
            <a:endParaRPr lang="en-US" dirty="0"/>
          </a:p>
          <a:p>
            <a:r>
              <a:rPr lang="en-US" dirty="0"/>
              <a:t>Try reading it into a </a:t>
            </a:r>
            <a:r>
              <a:rPr lang="en-US" dirty="0" err="1"/>
              <a:t>Jupyter</a:t>
            </a:r>
            <a:r>
              <a:rPr lang="en-US" dirty="0"/>
              <a:t> Notebook and listing the columns</a:t>
            </a:r>
          </a:p>
          <a:p>
            <a:endParaRPr lang="en-US" dirty="0"/>
          </a:p>
          <a:p>
            <a:r>
              <a:rPr lang="en-US" dirty="0"/>
              <a:t>Note that it’s a Tab Separated Variable (TSV) file. You’ll need to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6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020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731820"/>
            <a:ext cx="11319164" cy="47936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create subsets of our data table based on its values</a:t>
            </a:r>
          </a:p>
          <a:p>
            <a:endParaRPr lang="en-US" dirty="0"/>
          </a:p>
          <a:p>
            <a:r>
              <a:rPr lang="en-US" dirty="0"/>
              <a:t>Extract all the rows in which the </a:t>
            </a:r>
            <a:r>
              <a:rPr lang="en-US" dirty="0" err="1"/>
              <a:t>item_price</a:t>
            </a:r>
            <a:r>
              <a:rPr lang="en-US" dirty="0"/>
              <a:t> is greater than $10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chipo10 = data[data['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&gt; 10.00]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You can use &gt;, &lt;, &gt;=, &lt;=, or == for equality</a:t>
            </a:r>
          </a:p>
          <a:p>
            <a:endParaRPr lang="en-US" dirty="0"/>
          </a:p>
          <a:p>
            <a:r>
              <a:rPr lang="en-US" dirty="0"/>
              <a:t>You can also use &amp; for ‘and’ and | for ‘or’</a:t>
            </a:r>
          </a:p>
          <a:p>
            <a:endParaRPr lang="en-US" dirty="0"/>
          </a:p>
          <a:p>
            <a:r>
              <a:rPr lang="en-US" dirty="0"/>
              <a:t>Orders with an item over $10 OR orders where more than 4 of something bought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data[ (data['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 &gt; 10.00) |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(data[‘quantity’] &gt; 4) 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6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A9B3D-B2C5-3241-8F5E-6E517CFA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89AD-9EAB-0949-A4CE-6C19B2E9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5" y="1825625"/>
            <a:ext cx="10758055" cy="4351338"/>
          </a:xfrm>
        </p:spPr>
        <p:txBody>
          <a:bodyPr>
            <a:normAutofit/>
          </a:bodyPr>
          <a:lstStyle/>
          <a:p>
            <a:r>
              <a:rPr lang="en-US" dirty="0"/>
              <a:t>"Canned Soda” is an </a:t>
            </a:r>
            <a:r>
              <a:rPr lang="en-US" dirty="0" err="1"/>
              <a:t>item_name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times were more than one soda ordered?</a:t>
            </a:r>
          </a:p>
        </p:txBody>
      </p:sp>
    </p:spTree>
    <p:extLst>
      <p:ext uri="{BB962C8B-B14F-4D97-AF65-F5344CB8AC3E}">
        <p14:creationId xmlns:p14="http://schemas.microsoft.com/office/powerpoint/2010/main" val="15509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A7A5-29CB-6649-A4AF-44907E7E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B20-8491-2249-A32B-187CD701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https://github.com/guipsamora/pandas_exercises/blob/master/06_Stats/Wind_Stats/Exercises_with_solutions.ipynb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https://github.com/guipsamora/pandas_exercises/blob/master/07_Visualization/Scores/Exercises_with_solutions_code.ipynb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guipsamora</a:t>
            </a:r>
            <a:r>
              <a:rPr lang="en-US" dirty="0"/>
              <a:t>/</a:t>
            </a:r>
            <a:r>
              <a:rPr lang="en-US" dirty="0" err="1"/>
              <a:t>pandas_exercises</a:t>
            </a:r>
            <a:r>
              <a:rPr lang="en-US" dirty="0"/>
              <a:t>/blob/master/07_Visualization/Tips/</a:t>
            </a:r>
            <a:r>
              <a:rPr lang="en-US" dirty="0" err="1"/>
              <a:t>Exercises_with_code_and_solutions.ipynb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B840-8CEF-6B45-94FD-3A5E5098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8D65-46C6-C442-AD6D-1155ABEE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mathematical techniques</a:t>
            </a:r>
          </a:p>
          <a:p>
            <a:r>
              <a:rPr lang="en-US" dirty="0"/>
              <a:t>Statistics and probability</a:t>
            </a:r>
          </a:p>
          <a:p>
            <a:r>
              <a:rPr lang="en-US" dirty="0"/>
              <a:t>Integration (compare multiple methods)</a:t>
            </a:r>
          </a:p>
          <a:p>
            <a:r>
              <a:rPr lang="en-US" dirty="0"/>
              <a:t>Monte Carlo simulation of Monty Hall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69B1-4423-B94B-B21B-D8C3D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Libraries We’ll Be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A64-623B-2849-8077-A1323B1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1690688"/>
            <a:ext cx="11485418" cy="48348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has a number of useful build-in libraries</a:t>
            </a:r>
          </a:p>
          <a:p>
            <a:endParaRPr lang="en-US" dirty="0"/>
          </a:p>
          <a:p>
            <a:r>
              <a:rPr lang="en-US" dirty="0"/>
              <a:t>But, the best scientific computing libraries were created by a community of volunteers</a:t>
            </a:r>
          </a:p>
          <a:p>
            <a:endParaRPr lang="en-US" dirty="0"/>
          </a:p>
          <a:p>
            <a:r>
              <a:rPr lang="en-US" dirty="0"/>
              <a:t>The three most useful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close 4</a:t>
            </a:r>
            <a:r>
              <a:rPr lang="en-US" baseline="30000" dirty="0"/>
              <a:t>th</a:t>
            </a:r>
            <a:r>
              <a:rPr lang="en-US" dirty="0"/>
              <a:t> is </a:t>
            </a:r>
            <a:r>
              <a:rPr lang="en-US" dirty="0" err="1"/>
              <a:t>scikitlearn</a:t>
            </a:r>
            <a:r>
              <a:rPr lang="en-US" dirty="0"/>
              <a:t> – that’s AI-focused and bit more than we’ll need this semester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69B1-4423-B94B-B21B-D8C3DF0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Libraries We’ll Be Working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EFA64-623B-2849-8077-A1323B1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1690688"/>
            <a:ext cx="11485418" cy="4834803"/>
          </a:xfrm>
        </p:spPr>
        <p:txBody>
          <a:bodyPr>
            <a:normAutofit/>
          </a:bodyPr>
          <a:lstStyle/>
          <a:p>
            <a:r>
              <a:rPr lang="en-US" dirty="0"/>
              <a:t>The three most useful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Scipy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Matplotlib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Each of these libraries is already installed on Jetstream</a:t>
            </a:r>
          </a:p>
          <a:p>
            <a:r>
              <a:rPr lang="en-US" dirty="0"/>
              <a:t>We can just import and start using them</a:t>
            </a:r>
          </a:p>
          <a:p>
            <a:endParaRPr lang="en-US" dirty="0"/>
          </a:p>
          <a:p>
            <a:r>
              <a:rPr lang="en-US" dirty="0"/>
              <a:t>We’ll take a look at some of the things you can do with each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8143-FE5D-8E45-90D7-5A4E68E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AB4-F299-754A-8756-7228E72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82" y="1690688"/>
            <a:ext cx="3775364" cy="4188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this panda…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CC13-B4F6-EC4F-B1CA-A80E9A0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164" y="2109498"/>
            <a:ext cx="6249910" cy="12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05F6-DF69-744E-86A4-55BF283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2219325"/>
            <a:ext cx="3640335" cy="22559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8C18B-C941-5449-9073-80AB1D318FE0}"/>
              </a:ext>
            </a:extLst>
          </p:cNvPr>
          <p:cNvSpPr txBox="1">
            <a:spLocks/>
          </p:cNvSpPr>
          <p:nvPr/>
        </p:nvSpPr>
        <p:spPr>
          <a:xfrm>
            <a:off x="4939146" y="1690687"/>
            <a:ext cx="3775364" cy="41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panda</a:t>
            </a:r>
          </a:p>
        </p:txBody>
      </p:sp>
    </p:spTree>
    <p:extLst>
      <p:ext uri="{BB962C8B-B14F-4D97-AF65-F5344CB8AC3E}">
        <p14:creationId xmlns:p14="http://schemas.microsoft.com/office/powerpoint/2010/main" val="56114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8143-FE5D-8E45-90D7-5A4E68E0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9AB4-F299-754A-8756-7228E729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82" y="1690688"/>
            <a:ext cx="3775364" cy="4188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Not this panda…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DCC13-B4F6-EC4F-B1CA-A80E9A0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164" y="2109498"/>
            <a:ext cx="6249910" cy="12916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7105F6-DF69-744E-86A4-55BF2834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2" y="2219325"/>
            <a:ext cx="3640335" cy="225598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D8C18B-C941-5449-9073-80AB1D318FE0}"/>
              </a:ext>
            </a:extLst>
          </p:cNvPr>
          <p:cNvSpPr txBox="1">
            <a:spLocks/>
          </p:cNvSpPr>
          <p:nvPr/>
        </p:nvSpPr>
        <p:spPr>
          <a:xfrm>
            <a:off x="4939146" y="1690687"/>
            <a:ext cx="3775364" cy="418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panda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7AA7D-85F6-354F-B49E-42C4E1144F93}"/>
              </a:ext>
            </a:extLst>
          </p:cNvPr>
          <p:cNvSpPr txBox="1"/>
          <p:nvPr/>
        </p:nvSpPr>
        <p:spPr>
          <a:xfrm>
            <a:off x="4475018" y="3837709"/>
            <a:ext cx="6617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Economists use the term "</a:t>
            </a:r>
            <a:r>
              <a:rPr lang="en-US" dirty="0">
                <a:hlinkClick r:id="rId4" tooltip="Panel data"/>
              </a:rPr>
              <a:t>panel data</a:t>
            </a:r>
            <a:r>
              <a:rPr lang="en-US" dirty="0"/>
              <a:t>” to describe data sets of observations over multiple time periods for the same individuals.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Scientists and engineers call this time-series data.</a:t>
            </a:r>
          </a:p>
          <a:p>
            <a:endParaRPr lang="en-US" dirty="0"/>
          </a:p>
          <a:p>
            <a:r>
              <a:rPr lang="en-US" dirty="0"/>
              <a:t>When the Pandas library was first created the lead author was working at a financial management company. He took the term “panel data” and merged it into Panda. Pandas is a library for working with time-series and tabular data.</a:t>
            </a:r>
          </a:p>
        </p:txBody>
      </p:sp>
    </p:spTree>
    <p:extLst>
      <p:ext uri="{BB962C8B-B14F-4D97-AF65-F5344CB8AC3E}">
        <p14:creationId xmlns:p14="http://schemas.microsoft.com/office/powerpoint/2010/main" val="226504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343890"/>
            <a:ext cx="10993582" cy="52647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When we use a library we not only need to import it, but we need to reference it when we use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This reminds Python that pi is part of the math library. It shouldn’t go looking for it somewhere else.</a:t>
            </a:r>
          </a:p>
          <a:p>
            <a:endParaRPr lang="en-US" b="1" dirty="0"/>
          </a:p>
          <a:p>
            <a:r>
              <a:rPr lang="en-US" dirty="0"/>
              <a:t>If you don’t want to type the full name of the library you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/>
              <a:t> command to set up a shorthand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Now instead of typing pandas.&lt;function name&gt; I can save some typing and do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This will really come in handy for long library names like matplotlib…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0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690688"/>
            <a:ext cx="10993582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Pandas simplifies getting data into Python</a:t>
            </a:r>
          </a:p>
          <a:p>
            <a:endParaRPr lang="en-US" dirty="0"/>
          </a:p>
          <a:p>
            <a:r>
              <a:rPr lang="en-US" dirty="0"/>
              <a:t>Lots of data comes in text files with rows and columns</a:t>
            </a:r>
          </a:p>
          <a:p>
            <a:r>
              <a:rPr lang="en-US" dirty="0"/>
              <a:t>There’s a special character that separates the columns</a:t>
            </a:r>
          </a:p>
          <a:p>
            <a:pPr lvl="1"/>
            <a:r>
              <a:rPr lang="en-US" dirty="0"/>
              <a:t>CSV = Comma Separated Variable</a:t>
            </a:r>
          </a:p>
          <a:p>
            <a:pPr lvl="1"/>
            <a:r>
              <a:rPr lang="en-US" dirty="0"/>
              <a:t>TSV = Tab Separated Variable</a:t>
            </a:r>
          </a:p>
          <a:p>
            <a:pPr lvl="1"/>
            <a:endParaRPr lang="en-US" dirty="0"/>
          </a:p>
          <a:p>
            <a:r>
              <a:rPr lang="en-US" dirty="0"/>
              <a:t>Pandas has easy to use functions for reading this type of data</a:t>
            </a:r>
          </a:p>
          <a:p>
            <a:r>
              <a:rPr lang="en-US" dirty="0"/>
              <a:t>They’re build on top of 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 function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5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704543"/>
            <a:ext cx="10993582" cy="48486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can also work with URLs. You don’t need the file locally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website.com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function assumes the columns are separated by a comma</a:t>
            </a:r>
          </a:p>
          <a:p>
            <a:r>
              <a:rPr lang="en-US" dirty="0"/>
              <a:t>If something else, then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input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('~/Desktop/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='\t’)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36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0715-FAC9-804E-872F-11F8B9E7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020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B647-629D-5843-9F00-F8E30A2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648691"/>
            <a:ext cx="11305310" cy="4528272"/>
          </a:xfrm>
        </p:spPr>
        <p:txBody>
          <a:bodyPr>
            <a:normAutofit/>
          </a:bodyPr>
          <a:lstStyle/>
          <a:p>
            <a:r>
              <a:rPr lang="en-US" dirty="0"/>
              <a:t>So we’ve read in some data. Now what…</a:t>
            </a:r>
          </a:p>
          <a:p>
            <a:endParaRPr lang="en-US" dirty="0"/>
          </a:p>
          <a:p>
            <a:r>
              <a:rPr lang="en-US" dirty="0"/>
              <a:t>Try calling the head() function to list all the columns and get a sample of the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('~/Desktop/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products.tsv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='\t’)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06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743</Words>
  <Application>Microsoft Macintosh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CST-411</vt:lpstr>
      <vt:lpstr>New Libraries We’ll Be Working With</vt:lpstr>
      <vt:lpstr>New Libraries We’ll Be Working With</vt:lpstr>
      <vt:lpstr>Pandas</vt:lpstr>
      <vt:lpstr>Pandas</vt:lpstr>
      <vt:lpstr>Pandas</vt:lpstr>
      <vt:lpstr>Pandas</vt:lpstr>
      <vt:lpstr>Pandas</vt:lpstr>
      <vt:lpstr>Pandas</vt:lpstr>
      <vt:lpstr>Pandas</vt:lpstr>
      <vt:lpstr>Pandas</vt:lpstr>
      <vt:lpstr>Your Turn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CST-??</dc:title>
  <dc:creator>Narock, Thomas</dc:creator>
  <cp:lastModifiedBy>Narock, Thomas</cp:lastModifiedBy>
  <cp:revision>19</cp:revision>
  <dcterms:created xsi:type="dcterms:W3CDTF">2018-08-08T18:00:31Z</dcterms:created>
  <dcterms:modified xsi:type="dcterms:W3CDTF">2018-08-16T19:56:52Z</dcterms:modified>
</cp:coreProperties>
</file>