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95" r:id="rId3"/>
    <p:sldId id="296" r:id="rId4"/>
    <p:sldId id="284" r:id="rId5"/>
    <p:sldId id="285" r:id="rId6"/>
    <p:sldId id="286" r:id="rId7"/>
    <p:sldId id="287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53"/>
    <p:restoredTop sz="93648"/>
  </p:normalViewPr>
  <p:slideViewPr>
    <p:cSldViewPr snapToGrid="0" snapToObjects="1">
      <p:cViewPr varScale="1">
        <p:scale>
          <a:sx n="93" d="100"/>
          <a:sy n="93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42A4958-D8BA-674A-AD6B-A5BB0F29A231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997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4958-D8BA-674A-AD6B-A5BB0F29A231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8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4958-D8BA-674A-AD6B-A5BB0F29A231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7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4958-D8BA-674A-AD6B-A5BB0F29A231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8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42A4958-D8BA-674A-AD6B-A5BB0F29A231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78082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4958-D8BA-674A-AD6B-A5BB0F29A231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343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4958-D8BA-674A-AD6B-A5BB0F29A231}" type="datetimeFigureOut">
              <a:rPr lang="en-US" smtClean="0"/>
              <a:t>11/6/18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489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4958-D8BA-674A-AD6B-A5BB0F29A231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9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4958-D8BA-674A-AD6B-A5BB0F29A231}" type="datetimeFigureOut">
              <a:rPr lang="en-US" smtClean="0"/>
              <a:t>11/6/18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4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42A4958-D8BA-674A-AD6B-A5BB0F29A231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69281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42A4958-D8BA-674A-AD6B-A5BB0F29A231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2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42A4958-D8BA-674A-AD6B-A5BB0F29A231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822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hyperlink" Target="https://medium.com/@lachlanmiller_52885/machine-learning-week-1-cost-function-gradient-descent-and-univariate-linear-regression-8f5fe69815f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4B11-D02C-3F4F-AE41-D3591663E6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CST-411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37353-5533-BB48-BB21-3EAF3C273D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626626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0E4C-26F1-6043-89CA-9EFB882D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DBD53-3205-324E-A682-BCED8A5FD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6318775"/>
            <a:ext cx="10178322" cy="313679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1000" dirty="0"/>
              <a:t>Image Credit: </a:t>
            </a:r>
            <a:r>
              <a:rPr lang="en-US" sz="1000" dirty="0">
                <a:hlinkClick r:id="rId2"/>
              </a:rPr>
              <a:t>https://medium.com/@lachlanmiller_52885/machine-learning-week-1-cost-function-gradient-descent-and-univariate-linear-regression-8f5fe69815fd</a:t>
            </a:r>
            <a:r>
              <a:rPr lang="en-US" sz="10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7A5DF-EA2B-9340-8F8D-AA7FB746B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461" y="3223408"/>
            <a:ext cx="5543996" cy="29712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6F7C39-C7E8-4E4B-A5F2-62A2DD583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858" y="1874517"/>
            <a:ext cx="3688464" cy="9614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33BFA9-8141-2646-8F17-E50BE92EE4B3}"/>
              </a:ext>
            </a:extLst>
          </p:cNvPr>
          <p:cNvSpPr txBox="1"/>
          <p:nvPr/>
        </p:nvSpPr>
        <p:spPr>
          <a:xfrm>
            <a:off x="980661" y="1775792"/>
            <a:ext cx="4876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where the gradient can help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gradient tells us the rate of change of a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That’s exactly what we’re looking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can take the gradient of our cost function (MSE) and look for the direction in which it decreases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then update m and b so that we move in the direction of decreasing MSE</a:t>
            </a:r>
          </a:p>
        </p:txBody>
      </p:sp>
    </p:spTree>
    <p:extLst>
      <p:ext uri="{BB962C8B-B14F-4D97-AF65-F5344CB8AC3E}">
        <p14:creationId xmlns:p14="http://schemas.microsoft.com/office/powerpoint/2010/main" val="1400263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BF8C-2E5A-3F47-864B-2C05F76D6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6BEE26-00AB-C74A-8CD6-0FD148683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438" y="1299265"/>
            <a:ext cx="6118501" cy="293014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893A62-4BB7-C246-ABCA-1C22FBB2EB4B}"/>
              </a:ext>
            </a:extLst>
          </p:cNvPr>
          <p:cNvSpPr/>
          <p:nvPr/>
        </p:nvSpPr>
        <p:spPr>
          <a:xfrm>
            <a:off x="5131580" y="1670998"/>
            <a:ext cx="1974573" cy="583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y</a:t>
            </a:r>
            <a:r>
              <a:rPr lang="en-US" sz="2400" baseline="-25000" dirty="0" err="1">
                <a:solidFill>
                  <a:schemeClr val="tx1"/>
                </a:solidFill>
              </a:rPr>
              <a:t>mode</a:t>
            </a:r>
            <a:r>
              <a:rPr lang="en-US" sz="2200" baseline="-25000" dirty="0" err="1">
                <a:solidFill>
                  <a:schemeClr val="tx1"/>
                </a:solidFill>
              </a:rPr>
              <a:t>l</a:t>
            </a:r>
            <a:r>
              <a:rPr lang="en-US" sz="2200" baseline="-250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  <a:endParaRPr lang="en-US" sz="2600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AE4EB0-D3DD-F440-B44F-464E76A3A5AF}"/>
              </a:ext>
            </a:extLst>
          </p:cNvPr>
          <p:cNvSpPr/>
          <p:nvPr/>
        </p:nvSpPr>
        <p:spPr>
          <a:xfrm>
            <a:off x="4658140" y="3155256"/>
            <a:ext cx="1974573" cy="680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y</a:t>
            </a:r>
            <a:r>
              <a:rPr lang="en-US" sz="2400" baseline="-25000" dirty="0" err="1">
                <a:solidFill>
                  <a:schemeClr val="tx1"/>
                </a:solidFill>
              </a:rPr>
              <a:t>mode</a:t>
            </a:r>
            <a:r>
              <a:rPr lang="en-US" sz="2200" baseline="-25000" dirty="0" err="1">
                <a:solidFill>
                  <a:schemeClr val="tx1"/>
                </a:solidFill>
              </a:rPr>
              <a:t>l</a:t>
            </a:r>
            <a:r>
              <a:rPr lang="en-US" sz="2200" baseline="-250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43DF5-AB56-0244-A18B-363898013836}"/>
              </a:ext>
            </a:extLst>
          </p:cNvPr>
          <p:cNvSpPr txBox="1"/>
          <p:nvPr/>
        </p:nvSpPr>
        <p:spPr>
          <a:xfrm>
            <a:off x="954157" y="4227443"/>
            <a:ext cx="108402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Computing the gradient of MSE involves some Calculus and a lot of algebra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we work it all out, we get the equations above that tell us how m and b are changing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derivative of zero means we are at either a local minima or maxima – the closer we get to zero, the 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want to move away from large derivatives (places with steep rate of change) and towards zero derivatives (places where b and m have created the lowest value of MSE and we’d increase MSE if we moved in either direction)</a:t>
            </a:r>
          </a:p>
        </p:txBody>
      </p:sp>
    </p:spTree>
    <p:extLst>
      <p:ext uri="{BB962C8B-B14F-4D97-AF65-F5344CB8AC3E}">
        <p14:creationId xmlns:p14="http://schemas.microsoft.com/office/powerpoint/2010/main" val="318588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78B1D-3713-4B48-A7D9-250398D5A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BF32F-B023-0B4C-9583-37D6ABA51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435" y="1457740"/>
            <a:ext cx="10303565" cy="52213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Gradient Descent algorithm is thus defined as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/>
              <a:t>Pick starting </a:t>
            </a:r>
            <a:r>
              <a:rPr lang="en-US" dirty="0"/>
              <a:t>m and b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line from m and b using y=</a:t>
            </a:r>
            <a:r>
              <a:rPr lang="en-US" dirty="0" err="1"/>
              <a:t>mx+b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Compute MSE for this line and observations to see how well we did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the two partial derivative equations (previous slide) to determine if we’re in a place with steep rate of change or we’ve reached a minimum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Update m and b using the partial derivative results </a:t>
            </a:r>
          </a:p>
          <a:p>
            <a:pPr lvl="1"/>
            <a:r>
              <a:rPr lang="en-US" dirty="0"/>
              <a:t>If we’re at a place with steep rate of change, move in the direction that will decrease MSE</a:t>
            </a:r>
          </a:p>
          <a:p>
            <a:pPr lvl="1"/>
            <a:r>
              <a:rPr lang="en-US" dirty="0"/>
              <a:t>If we’re at a minimum (increasing or decreasing b and m increases MSE) then stop</a:t>
            </a:r>
          </a:p>
          <a:p>
            <a:pPr lvl="1"/>
            <a:endParaRPr lang="en-US" dirty="0"/>
          </a:p>
          <a:p>
            <a:r>
              <a:rPr lang="en-US" dirty="0"/>
              <a:t>Repeat until we’ve found the minimum and call this the ”best” m and b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However, there are some practical things we need to consider…</a:t>
            </a:r>
          </a:p>
        </p:txBody>
      </p:sp>
    </p:spTree>
    <p:extLst>
      <p:ext uri="{BB962C8B-B14F-4D97-AF65-F5344CB8AC3E}">
        <p14:creationId xmlns:p14="http://schemas.microsoft.com/office/powerpoint/2010/main" val="1718229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0E4C-26F1-6043-89CA-9EFB882D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7A5DF-EA2B-9340-8F8D-AA7FB746B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766" y="1431235"/>
            <a:ext cx="4537234" cy="24317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33BFA9-8141-2646-8F17-E50BE92EE4B3}"/>
              </a:ext>
            </a:extLst>
          </p:cNvPr>
          <p:cNvSpPr txBox="1"/>
          <p:nvPr/>
        </p:nvSpPr>
        <p:spPr>
          <a:xfrm>
            <a:off x="914400" y="1655753"/>
            <a:ext cx="59121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big of a step do we take?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If we change m or b significantly, we risk missing the minimum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If we change m or b very slowly, the algorithm will take a long time to find the “best”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do we stop?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Do we go for a set number of moves?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How many?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Do we stop early if we don’t improve?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can’t guarantee we’ve found the global minimum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C2639-DAA4-3D45-88D1-48A248770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965" y="3963740"/>
            <a:ext cx="4537035" cy="225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50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0E4C-26F1-6043-89CA-9EFB882D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3BFA9-8141-2646-8F17-E50BE92EE4B3}"/>
              </a:ext>
            </a:extLst>
          </p:cNvPr>
          <p:cNvSpPr txBox="1"/>
          <p:nvPr/>
        </p:nvSpPr>
        <p:spPr>
          <a:xfrm>
            <a:off x="1116169" y="1874517"/>
            <a:ext cx="9959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Let’s take a look at this in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Jupyter</a:t>
            </a:r>
            <a:r>
              <a:rPr lang="en-US" sz="2000" dirty="0"/>
              <a:t> Notebook 07_Gradient_Descent.ipynb has an implementation of Gradient Decent</a:t>
            </a:r>
          </a:p>
        </p:txBody>
      </p:sp>
    </p:spTree>
    <p:extLst>
      <p:ext uri="{BB962C8B-B14F-4D97-AF65-F5344CB8AC3E}">
        <p14:creationId xmlns:p14="http://schemas.microsoft.com/office/powerpoint/2010/main" val="3290369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2931-285D-0248-ADF5-E01769C9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1050F-C976-4B4C-A6B6-E9DB2BD0E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17" y="2002221"/>
            <a:ext cx="10522226" cy="4473394"/>
          </a:xfrm>
        </p:spPr>
        <p:txBody>
          <a:bodyPr>
            <a:normAutofit/>
          </a:bodyPr>
          <a:lstStyle/>
          <a:p>
            <a:r>
              <a:rPr lang="en-US" b="1" dirty="0"/>
              <a:t>Congratulations!</a:t>
            </a:r>
            <a:r>
              <a:rPr lang="en-US" dirty="0"/>
              <a:t> </a:t>
            </a:r>
          </a:p>
          <a:p>
            <a:endParaRPr lang="en-US" dirty="0"/>
          </a:p>
          <a:p>
            <a:r>
              <a:rPr lang="en-US" dirty="0"/>
              <a:t>Gradient Descent is the first step toward understanding machine learning and artificial intelligence </a:t>
            </a:r>
          </a:p>
          <a:p>
            <a:endParaRPr lang="en-US" dirty="0"/>
          </a:p>
          <a:p>
            <a:r>
              <a:rPr lang="en-US" dirty="0"/>
              <a:t>Many machine learning approaches use Gradient Descent, or its main ideas, to find the “best” fit to data/observations</a:t>
            </a:r>
          </a:p>
          <a:p>
            <a:endParaRPr lang="en-US" dirty="0"/>
          </a:p>
          <a:p>
            <a:r>
              <a:rPr lang="en-US" dirty="0"/>
              <a:t>Many of the AI/Machine Learning advances you read about rely on the basic principles of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208208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EFA8-1CB1-6946-8BEB-B33E5B81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93E6-CE62-CE42-A686-57EC39829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5" y="1557338"/>
            <a:ext cx="10601325" cy="5041070"/>
          </a:xfrm>
        </p:spPr>
        <p:txBody>
          <a:bodyPr>
            <a:normAutofit/>
          </a:bodyPr>
          <a:lstStyle/>
          <a:p>
            <a:r>
              <a:rPr lang="en-US" dirty="0"/>
              <a:t>This work is licensed under a Creative Commons 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 4.0 International License</a:t>
            </a:r>
          </a:p>
          <a:p>
            <a:pPr lvl="1"/>
            <a:r>
              <a:rPr lang="en-US" dirty="0"/>
              <a:t>Fore more details: </a:t>
            </a:r>
            <a:r>
              <a:rPr lang="en-US" dirty="0">
                <a:hlinkClick r:id="rId2"/>
              </a:rPr>
              <a:t>https://creativecommons.org/licenses/by-nc-sa/4.0/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The author is indebted to the generosity of others who have provided example problems and datasets.  Where appropriate, external sources are cited both in the slides and in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endParaRPr lang="en-US" dirty="0"/>
          </a:p>
          <a:p>
            <a:r>
              <a:rPr lang="en-US" dirty="0"/>
              <a:t>Images from around the Web are also used to help convey concepts</a:t>
            </a:r>
          </a:p>
          <a:p>
            <a:endParaRPr lang="en-US" dirty="0"/>
          </a:p>
          <a:p>
            <a:r>
              <a:rPr lang="en-US" dirty="0"/>
              <a:t>Content that is reused in these slides is either open licensed or, as I understand it, meets the Fair Use Doctrine for educational reuse.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3F2722-B462-A640-96D9-E60E65557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315" y="325176"/>
            <a:ext cx="2527377" cy="80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9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EFA8-1CB1-6946-8BEB-B33E5B81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93E6-CE62-CE42-A686-57EC39829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5" y="1557338"/>
            <a:ext cx="10601325" cy="504107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My university offering of this course has an introductory Python course as a prerequisite </a:t>
            </a:r>
          </a:p>
          <a:p>
            <a:endParaRPr lang="en-US" dirty="0"/>
          </a:p>
          <a:p>
            <a:r>
              <a:rPr lang="en-US" dirty="0"/>
              <a:t>That course uses</a:t>
            </a:r>
          </a:p>
          <a:p>
            <a:pPr lvl="1"/>
            <a:r>
              <a:rPr lang="en-US" dirty="0"/>
              <a:t>Python Programming:  An Introduction to Computer Science 2010, 3rd Edition, John </a:t>
            </a:r>
            <a:r>
              <a:rPr lang="en-US" dirty="0" err="1"/>
              <a:t>Zelle</a:t>
            </a:r>
            <a:r>
              <a:rPr lang="en-US" dirty="0"/>
              <a:t>, Franklin, Beedle &amp; Associates Inc., ISBN 9781590282755 </a:t>
            </a:r>
          </a:p>
          <a:p>
            <a:pPr lvl="1"/>
            <a:endParaRPr lang="en-US" dirty="0"/>
          </a:p>
          <a:p>
            <a:r>
              <a:rPr lang="en-US" dirty="0"/>
              <a:t>At times, example problems from that text will be cited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3F2722-B462-A640-96D9-E60E65557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315" y="325176"/>
            <a:ext cx="2527377" cy="80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9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8196-057D-9A4B-B6F0-20D82B7A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 fit to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7A78D-1872-BD4C-A4BC-CEB681715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050" y="1665026"/>
            <a:ext cx="5172500" cy="4981433"/>
          </a:xfrm>
        </p:spPr>
        <p:txBody>
          <a:bodyPr>
            <a:normAutofit/>
          </a:bodyPr>
          <a:lstStyle/>
          <a:p>
            <a:r>
              <a:rPr lang="en-US" dirty="0"/>
              <a:t>We’ve looked at </a:t>
            </a:r>
            <a:r>
              <a:rPr lang="en-US" i="1" dirty="0">
                <a:solidFill>
                  <a:srgbClr val="FF0000"/>
                </a:solidFill>
              </a:rPr>
              <a:t>what</a:t>
            </a:r>
            <a:r>
              <a:rPr lang="en-US" dirty="0"/>
              <a:t> we can do when we need to fit a model (function) to data</a:t>
            </a:r>
          </a:p>
          <a:p>
            <a:endParaRPr lang="en-US" dirty="0"/>
          </a:p>
          <a:p>
            <a:r>
              <a:rPr lang="en-US" dirty="0"/>
              <a:t>But, what about </a:t>
            </a:r>
            <a:r>
              <a:rPr lang="en-US" i="1" dirty="0">
                <a:solidFill>
                  <a:srgbClr val="FF0000"/>
                </a:solidFill>
              </a:rPr>
              <a:t>how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How does Python find the “best” line to go through our data?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9B532-DD6E-F14C-8F1F-FC1184591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629" y="1874517"/>
            <a:ext cx="5878110" cy="381282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35C1C4-F517-8D42-A699-502A672260EC}"/>
              </a:ext>
            </a:extLst>
          </p:cNvPr>
          <p:cNvCxnSpPr/>
          <p:nvPr/>
        </p:nvCxnSpPr>
        <p:spPr>
          <a:xfrm flipV="1">
            <a:off x="7246961" y="2661313"/>
            <a:ext cx="4544705" cy="24429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A4109-0DE5-4949-8FC7-0019B6FBA1CA}"/>
              </a:ext>
            </a:extLst>
          </p:cNvPr>
          <p:cNvCxnSpPr>
            <a:cxnSpLocks/>
          </p:cNvCxnSpPr>
          <p:nvPr/>
        </p:nvCxnSpPr>
        <p:spPr>
          <a:xfrm flipV="1">
            <a:off x="7246960" y="2235200"/>
            <a:ext cx="4544706" cy="28690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40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8196-057D-9A4B-B6F0-20D82B7A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 fit to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7A78D-1872-BD4C-A4BC-CEB681715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049" y="1497495"/>
            <a:ext cx="5167951" cy="504438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For a straight line, Python has two parameters to work with</a:t>
            </a:r>
          </a:p>
          <a:p>
            <a:pPr lvl="1"/>
            <a:r>
              <a:rPr lang="en-US" dirty="0"/>
              <a:t>Slope (m), steepness of the line</a:t>
            </a:r>
          </a:p>
          <a:p>
            <a:pPr lvl="1"/>
            <a:r>
              <a:rPr lang="en-US" dirty="0"/>
              <a:t>Y-intercept (b), moves the line up and down</a:t>
            </a:r>
          </a:p>
          <a:p>
            <a:pPr lvl="1"/>
            <a:endParaRPr lang="en-US" dirty="0"/>
          </a:p>
          <a:p>
            <a:r>
              <a:rPr lang="en-US" dirty="0"/>
              <a:t>By changing these two values Python can try many different lines against our data</a:t>
            </a:r>
          </a:p>
          <a:p>
            <a:endParaRPr lang="en-US" dirty="0"/>
          </a:p>
          <a:p>
            <a:r>
              <a:rPr lang="en-US" dirty="0"/>
              <a:t>But, how do it know which parameter to change when and by how much?</a:t>
            </a:r>
          </a:p>
          <a:p>
            <a:endParaRPr lang="en-US" dirty="0"/>
          </a:p>
          <a:p>
            <a:r>
              <a:rPr lang="en-US" dirty="0"/>
              <a:t>How does it know if it’s getting completely off track? </a:t>
            </a:r>
          </a:p>
          <a:p>
            <a:endParaRPr lang="en-US" dirty="0"/>
          </a:p>
          <a:p>
            <a:r>
              <a:rPr lang="en-US" dirty="0"/>
              <a:t>How do Python know when to stop comparing lines to data?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9B532-DD6E-F14C-8F1F-FC1184591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037" y="1874517"/>
            <a:ext cx="5878110" cy="381282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35C1C4-F517-8D42-A699-502A672260EC}"/>
              </a:ext>
            </a:extLst>
          </p:cNvPr>
          <p:cNvCxnSpPr/>
          <p:nvPr/>
        </p:nvCxnSpPr>
        <p:spPr>
          <a:xfrm flipV="1">
            <a:off x="7246961" y="2661313"/>
            <a:ext cx="4544705" cy="24429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A4109-0DE5-4949-8FC7-0019B6FBA1CA}"/>
              </a:ext>
            </a:extLst>
          </p:cNvPr>
          <p:cNvCxnSpPr>
            <a:cxnSpLocks/>
          </p:cNvCxnSpPr>
          <p:nvPr/>
        </p:nvCxnSpPr>
        <p:spPr>
          <a:xfrm flipV="1">
            <a:off x="7246960" y="2235200"/>
            <a:ext cx="4544706" cy="28690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01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8196-057D-9A4B-B6F0-20D82B7A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 fit to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7A78D-1872-BD4C-A4BC-CEB681715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049" y="1444487"/>
            <a:ext cx="5377217" cy="529750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Answering these questions will give us insight into what </a:t>
            </a:r>
            <a:r>
              <a:rPr lang="en-US" dirty="0" err="1">
                <a:solidFill>
                  <a:schemeClr val="tx1"/>
                </a:solidFill>
              </a:rPr>
              <a:t>scipy</a:t>
            </a:r>
            <a:r>
              <a:rPr lang="en-US" dirty="0">
                <a:solidFill>
                  <a:schemeClr val="tx1"/>
                </a:solidFill>
              </a:rPr>
              <a:t> functions are doing when they fit a model (function) to our data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These questions also form the basis of the field called Machine Learning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For a straight line we can use some Calculus and directly solve for estimates of the best m and b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Beyond straight lines things get a little more complicated, but the result is the basis of many Machine Learning algorithms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9B532-DD6E-F14C-8F1F-FC1184591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218" y="1874517"/>
            <a:ext cx="5878110" cy="381282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35C1C4-F517-8D42-A699-502A672260EC}"/>
              </a:ext>
            </a:extLst>
          </p:cNvPr>
          <p:cNvCxnSpPr/>
          <p:nvPr/>
        </p:nvCxnSpPr>
        <p:spPr>
          <a:xfrm flipV="1">
            <a:off x="7246961" y="2661313"/>
            <a:ext cx="4544705" cy="24429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A4109-0DE5-4949-8FC7-0019B6FBA1CA}"/>
              </a:ext>
            </a:extLst>
          </p:cNvPr>
          <p:cNvCxnSpPr>
            <a:cxnSpLocks/>
          </p:cNvCxnSpPr>
          <p:nvPr/>
        </p:nvCxnSpPr>
        <p:spPr>
          <a:xfrm flipV="1">
            <a:off x="7246960" y="2235200"/>
            <a:ext cx="4544706" cy="28690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314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B93F-C41A-FB44-9F88-0543C29E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Gradient descent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CB4AA-3211-CC46-917A-472CA5CDF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8" y="1484244"/>
            <a:ext cx="10379122" cy="51622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Here’s our starting point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Pick values for m (slope) and b (y-intercept)</a:t>
            </a:r>
          </a:p>
          <a:p>
            <a:pPr lvl="1"/>
            <a:r>
              <a:rPr lang="en-US" dirty="0"/>
              <a:t>Randomly?  Not if we can help it!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m and b to create a 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the line to our data (observations)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Pick a new m and a new 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Repeat until we’ve found the “best” line for our data (observations)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The first thing we notice is that we’re going to need a way to measure how well we’re doing?</a:t>
            </a:r>
          </a:p>
          <a:p>
            <a:r>
              <a:rPr lang="en-US" dirty="0"/>
              <a:t>Are the new m and b values creating a better or worse fit?</a:t>
            </a:r>
          </a:p>
          <a:p>
            <a:endParaRPr lang="en-US" dirty="0"/>
          </a:p>
          <a:p>
            <a:r>
              <a:rPr lang="en-US" dirty="0"/>
              <a:t>The function that tells us how well we’re doing goes by several different names: </a:t>
            </a:r>
          </a:p>
          <a:p>
            <a:pPr lvl="1"/>
            <a:r>
              <a:rPr lang="en-US" dirty="0"/>
              <a:t>cost function, loss function, optimization function</a:t>
            </a:r>
          </a:p>
          <a:p>
            <a:r>
              <a:rPr lang="en-US" dirty="0"/>
              <a:t>There are also several choices one could use here</a:t>
            </a:r>
          </a:p>
        </p:txBody>
      </p:sp>
    </p:spTree>
    <p:extLst>
      <p:ext uri="{BB962C8B-B14F-4D97-AF65-F5344CB8AC3E}">
        <p14:creationId xmlns:p14="http://schemas.microsoft.com/office/powerpoint/2010/main" val="343473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B93F-C41A-FB44-9F88-0543C29E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Gradient descent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3CB4AA-3211-CC46-917A-472CA5CDFB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0878" y="1510748"/>
                <a:ext cx="10379122" cy="5135711"/>
              </a:xfrm>
            </p:spPr>
            <p:txBody>
              <a:bodyPr/>
              <a:lstStyle/>
              <a:p>
                <a:r>
                  <a:rPr lang="en-US" dirty="0"/>
                  <a:t>We’ll use a cost function called Mean Squared Error or MSE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𝑚𝑜𝑑𝑒𝑙</m:t>
                    </m:r>
                  </m:oMath>
                </a14:m>
                <a:r>
                  <a:rPr lang="en-US" sz="2400" baseline="-25000" dirty="0"/>
                  <a:t> </a:t>
                </a:r>
                <a:r>
                  <a:rPr lang="en-US" sz="2400" dirty="0"/>
                  <a:t>)</a:t>
                </a:r>
                <a:r>
                  <a:rPr lang="en-US" sz="2400" baseline="30000" dirty="0"/>
                  <a:t>2</a:t>
                </a:r>
              </a:p>
              <a:p>
                <a:pPr marL="0" indent="0">
                  <a:buNone/>
                </a:pPr>
                <a:endParaRPr lang="en-US" sz="2400" baseline="30000" dirty="0"/>
              </a:p>
              <a:p>
                <a:r>
                  <a:rPr lang="en-US" dirty="0"/>
                  <a:t>We square the difference between observation and model (to penalize larger deviations)</a:t>
                </a:r>
              </a:p>
              <a:p>
                <a:r>
                  <a:rPr lang="en-US" dirty="0"/>
                  <a:t>Sum them up and divide by the number of observations N</a:t>
                </a:r>
              </a:p>
              <a:p>
                <a:r>
                  <a:rPr lang="en-US" dirty="0"/>
                  <a:t>This is where the name comes from – we’re computing mean of the all the squared errors</a:t>
                </a:r>
              </a:p>
              <a:p>
                <a:endParaRPr lang="en-US" dirty="0"/>
              </a:p>
              <a:p>
                <a:r>
                  <a:rPr lang="en-US" dirty="0"/>
                  <a:t>MSE is fairly common, but some people prefer total squared error or other equations</a:t>
                </a:r>
              </a:p>
              <a:p>
                <a:r>
                  <a:rPr lang="en-US" dirty="0"/>
                  <a:t>There really is no “correct” way to measure how well our model fit is doing</a:t>
                </a:r>
              </a:p>
              <a:p>
                <a:r>
                  <a:rPr lang="en-US" dirty="0"/>
                  <a:t>Approaches that measure the deviation of the model from the observations are valid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3CB4AA-3211-CC46-917A-472CA5CDFB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0878" y="1510748"/>
                <a:ext cx="10379122" cy="5135711"/>
              </a:xfrm>
              <a:blipFill>
                <a:blip r:embed="rId2"/>
                <a:stretch>
                  <a:fillRect l="-489" t="-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49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B93F-C41A-FB44-9F88-0543C29E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Gradient descent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3CB4AA-3211-CC46-917A-472CA5CDFB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0878" y="1537252"/>
                <a:ext cx="10379122" cy="5109207"/>
              </a:xfrm>
            </p:spPr>
            <p:txBody>
              <a:bodyPr/>
              <a:lstStyle/>
              <a:p>
                <a:r>
                  <a:rPr lang="en-US" dirty="0"/>
                  <a:t>Ok, so we have a means of telling how well our model fit is doing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𝑚𝑜𝑑𝑒𝑙</m:t>
                    </m:r>
                  </m:oMath>
                </a14:m>
                <a:r>
                  <a:rPr lang="en-US" sz="2400" baseline="-25000" dirty="0"/>
                  <a:t> </a:t>
                </a:r>
                <a:r>
                  <a:rPr lang="en-US" sz="2400" dirty="0"/>
                  <a:t>)</a:t>
                </a:r>
                <a:r>
                  <a:rPr lang="en-US" sz="2400" baseline="30000" dirty="0"/>
                  <a:t>2</a:t>
                </a:r>
              </a:p>
              <a:p>
                <a:pPr marL="0" indent="0">
                  <a:buNone/>
                </a:pPr>
                <a:endParaRPr lang="en-US" sz="2400" baseline="30000" dirty="0"/>
              </a:p>
              <a:p>
                <a:endParaRPr lang="en-US" dirty="0"/>
              </a:p>
              <a:p>
                <a:r>
                  <a:rPr lang="en-US" dirty="0"/>
                  <a:t>The smaller the value of MSE the better</a:t>
                </a:r>
              </a:p>
              <a:p>
                <a:r>
                  <a:rPr lang="en-US" dirty="0"/>
                  <a:t>If MSE = 0 then our model exactly matches our data (observations)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But, how do we update m and b such that MSE gets smaller?</a:t>
                </a:r>
              </a:p>
              <a:p>
                <a:r>
                  <a:rPr lang="en-US" dirty="0"/>
                  <a:t>We need another measure that will tell us which direction to go </a:t>
                </a:r>
              </a:p>
              <a:p>
                <a:pPr lvl="1"/>
                <a:r>
                  <a:rPr lang="en-US" dirty="0"/>
                  <a:t>In other words, increase or decrease our estimates for m and b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3CB4AA-3211-CC46-917A-472CA5CDFB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0878" y="1537252"/>
                <a:ext cx="10379122" cy="5109207"/>
              </a:xfrm>
              <a:blipFill>
                <a:blip r:embed="rId2"/>
                <a:stretch>
                  <a:fillRect l="-489" t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16389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{62BAF183-D8CB-C24B-BE92-51794D693B15}tf10001071</Template>
  <TotalTime>15729</TotalTime>
  <Words>1106</Words>
  <Application>Microsoft Macintosh PowerPoint</Application>
  <PresentationFormat>Widescreen</PresentationFormat>
  <Paragraphs>145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Gill Sans MT</vt:lpstr>
      <vt:lpstr>Impact</vt:lpstr>
      <vt:lpstr>Badge</vt:lpstr>
      <vt:lpstr>CST-411</vt:lpstr>
      <vt:lpstr>License and References</vt:lpstr>
      <vt:lpstr>License and References</vt:lpstr>
      <vt:lpstr>Finding the best fit to the data</vt:lpstr>
      <vt:lpstr>Finding the best fit to the data</vt:lpstr>
      <vt:lpstr>Finding the best fit to the data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Narock, Thomas</dc:creator>
  <cp:lastModifiedBy>Narock, Thomas</cp:lastModifiedBy>
  <cp:revision>89</cp:revision>
  <dcterms:created xsi:type="dcterms:W3CDTF">2018-10-11T15:10:13Z</dcterms:created>
  <dcterms:modified xsi:type="dcterms:W3CDTF">2018-11-06T15:40:59Z</dcterms:modified>
</cp:coreProperties>
</file>