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8" r:id="rId9"/>
    <p:sldId id="309" r:id="rId10"/>
    <p:sldId id="302" r:id="rId11"/>
    <p:sldId id="312" r:id="rId12"/>
    <p:sldId id="305" r:id="rId13"/>
    <p:sldId id="313" r:id="rId14"/>
    <p:sldId id="303" r:id="rId15"/>
    <p:sldId id="314" r:id="rId16"/>
    <p:sldId id="311" r:id="rId17"/>
    <p:sldId id="315" r:id="rId18"/>
    <p:sldId id="316" r:id="rId19"/>
    <p:sldId id="318" r:id="rId20"/>
    <p:sldId id="319" r:id="rId21"/>
    <p:sldId id="320" r:id="rId22"/>
    <p:sldId id="307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/>
    <p:restoredTop sz="93740"/>
  </p:normalViewPr>
  <p:slideViewPr>
    <p:cSldViewPr snapToGrid="0" snapToObjects="1">
      <p:cViewPr varScale="1">
        <p:scale>
          <a:sx n="85" d="100"/>
          <a:sy n="85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9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808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4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89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928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2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iano_key_frequenc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pendent.co.uk/environment/nature/male-nightingales-sing-complex-songs-to-show-females-they-will-be-good-fathers-say-scientists-10327130.html" TargetMode="External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people/genghis%20attenborough/sounds/34707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narock.github.io/teaching/CST-411/sunspots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4B11-D02C-3F4F-AE41-D3591663E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7353-5533-BB48-BB21-3EAF3C273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Waves and FFT</a:t>
            </a:r>
          </a:p>
        </p:txBody>
      </p:sp>
    </p:spTree>
    <p:extLst>
      <p:ext uri="{BB962C8B-B14F-4D97-AF65-F5344CB8AC3E}">
        <p14:creationId xmlns:p14="http://schemas.microsoft.com/office/powerpoint/2010/main" val="162662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323833"/>
            <a:ext cx="5713275" cy="5294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These figures show what we mean by temporal and frequency representation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top figure shows a temporal representation of our sample wave – how the amplitude of the wave changes over time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bottom figure shows a frequency representation of the same wave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Two ways of looking at the same wave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The notebook </a:t>
            </a:r>
            <a:r>
              <a:rPr lang="en-US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Waves_and_FFT.ipynb</a:t>
            </a: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 has an example if you’d like to follow along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C8D92-3E10-3642-B42B-44F5F705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86" y="3443515"/>
            <a:ext cx="49149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39D79-519D-3C4E-9A42-9C7EC13D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42" y="127361"/>
            <a:ext cx="4926344" cy="32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3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1378857"/>
            <a:ext cx="7469503" cy="5239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scipy.fftpack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y is a list containing the amplitudes of the wave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scipy.fftpack.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the frequencies on the x-axis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depend on the sampling rate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scipy.fftpack.rfftfreq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sampleRate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 stem plot is a fancy scatter plot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np.abs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('Frequency [Hz]')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(’Magnitude')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C8D92-3E10-3642-B42B-44F5F705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42" y="3625304"/>
            <a:ext cx="3320143" cy="2264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39D79-519D-3C4E-9A42-9C7EC13D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42" y="1184909"/>
            <a:ext cx="3320143" cy="21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8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vs Synthetic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96" y="1385218"/>
            <a:ext cx="10178322" cy="2190495"/>
          </a:xfrm>
        </p:spPr>
        <p:txBody>
          <a:bodyPr/>
          <a:lstStyle/>
          <a:p>
            <a:r>
              <a:rPr lang="en-US" dirty="0"/>
              <a:t>Our artificial wave is nice for demonstration purposes</a:t>
            </a:r>
          </a:p>
          <a:p>
            <a:endParaRPr lang="en-US" dirty="0"/>
          </a:p>
          <a:p>
            <a:r>
              <a:rPr lang="en-US" dirty="0"/>
              <a:t>However,  ‘real’ waves are more complicated</a:t>
            </a:r>
          </a:p>
          <a:p>
            <a:endParaRPr lang="en-US" dirty="0"/>
          </a:p>
          <a:p>
            <a:r>
              <a:rPr lang="en-US" dirty="0"/>
              <a:t>We rarely, if ever, see a pure sine wave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CFDA9-1434-8C4E-95C7-F151449F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58" y="3675986"/>
            <a:ext cx="7057125" cy="3034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7DA7C-736C-2B4E-BE47-C68A8EF15101}"/>
              </a:ext>
            </a:extLst>
          </p:cNvPr>
          <p:cNvSpPr txBox="1"/>
          <p:nvPr/>
        </p:nvSpPr>
        <p:spPr>
          <a:xfrm>
            <a:off x="1142496" y="3780430"/>
            <a:ext cx="3484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For example, musical instruments produce waves at other frequencies due to the properties of strings, tubes,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same A note played by a guitar and a piano</a:t>
            </a:r>
          </a:p>
        </p:txBody>
      </p:sp>
    </p:spTree>
    <p:extLst>
      <p:ext uri="{BB962C8B-B14F-4D97-AF65-F5344CB8AC3E}">
        <p14:creationId xmlns:p14="http://schemas.microsoft.com/office/powerpoint/2010/main" val="202382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vs Synthetic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6913"/>
            <a:ext cx="10178322" cy="4728702"/>
          </a:xfrm>
        </p:spPr>
        <p:txBody>
          <a:bodyPr>
            <a:normAutofit/>
          </a:bodyPr>
          <a:lstStyle/>
          <a:p>
            <a:r>
              <a:rPr lang="en-US" dirty="0"/>
              <a:t>A common use of the FFT is to transform a wave like this from a temporal representation to a frequency representation</a:t>
            </a:r>
          </a:p>
          <a:p>
            <a:endParaRPr lang="en-US" dirty="0"/>
          </a:p>
          <a:p>
            <a:r>
              <a:rPr lang="en-US" dirty="0"/>
              <a:t>This allows us to see what frequencies – other waves – are present along with the main one </a:t>
            </a:r>
          </a:p>
          <a:p>
            <a:endParaRPr lang="en-US" dirty="0"/>
          </a:p>
          <a:p>
            <a:r>
              <a:rPr lang="en-US" dirty="0"/>
              <a:t>Given a wave comprised of other waves, we can use FFT to see which frequencies are present</a:t>
            </a:r>
          </a:p>
          <a:p>
            <a:endParaRPr lang="en-US" dirty="0"/>
          </a:p>
          <a:p>
            <a:r>
              <a:rPr lang="en-US" dirty="0"/>
              <a:t>As we’ll see, this has several practical applications in physics and engineering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hands-on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525" y="1583139"/>
            <a:ext cx="10351827" cy="5049673"/>
          </a:xfrm>
        </p:spPr>
        <p:txBody>
          <a:bodyPr/>
          <a:lstStyle/>
          <a:p>
            <a:r>
              <a:rPr lang="en-US" dirty="0"/>
              <a:t>The file </a:t>
            </a:r>
            <a:r>
              <a:rPr lang="en-US" dirty="0" err="1"/>
              <a:t>piano.txt</a:t>
            </a:r>
            <a:r>
              <a:rPr lang="en-US" dirty="0"/>
              <a:t> is a digital recording of a note played on a piano</a:t>
            </a:r>
          </a:p>
          <a:p>
            <a:endParaRPr lang="en-US" dirty="0"/>
          </a:p>
          <a:p>
            <a:r>
              <a:rPr lang="en-US" dirty="0"/>
              <a:t>Your task is to determine which note it is</a:t>
            </a:r>
          </a:p>
          <a:p>
            <a:endParaRPr lang="en-US" dirty="0"/>
          </a:p>
          <a:p>
            <a:r>
              <a:rPr lang="en-US" dirty="0"/>
              <a:t>Given</a:t>
            </a:r>
          </a:p>
          <a:p>
            <a:pPr lvl="1"/>
            <a:r>
              <a:rPr lang="en-US" dirty="0"/>
              <a:t>The sampling rate of the recording is 44 kHz </a:t>
            </a:r>
          </a:p>
          <a:p>
            <a:pPr lvl="1"/>
            <a:r>
              <a:rPr lang="en-US" dirty="0"/>
              <a:t>Piano note frequencies are defined as: </a:t>
            </a:r>
            <a:r>
              <a:rPr lang="en-US" dirty="0">
                <a:hlinkClick r:id="rId2"/>
              </a:rPr>
              <a:t>https://en.wikipedia.org/wiki/Piano_key_frequencies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Which key on the piano was played?</a:t>
            </a:r>
          </a:p>
          <a:p>
            <a:endParaRPr lang="en-US" dirty="0"/>
          </a:p>
          <a:p>
            <a:r>
              <a:rPr lang="en-US" dirty="0"/>
              <a:t>Suggestion – uploading the file to </a:t>
            </a:r>
            <a:r>
              <a:rPr lang="en-US" dirty="0" err="1"/>
              <a:t>Jupyter</a:t>
            </a:r>
            <a:r>
              <a:rPr lang="en-US" dirty="0"/>
              <a:t> Hub and using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dirty="0" err="1"/>
              <a:t>loadtxt</a:t>
            </a:r>
            <a:r>
              <a:rPr lang="en-US" dirty="0"/>
              <a:t> function is efficient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piano.txt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float)</a:t>
            </a:r>
          </a:p>
        </p:txBody>
      </p:sp>
    </p:spTree>
    <p:extLst>
      <p:ext uri="{BB962C8B-B14F-4D97-AF65-F5344CB8AC3E}">
        <p14:creationId xmlns:p14="http://schemas.microsoft.com/office/powerpoint/2010/main" val="200476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Trumpet hands-on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525" y="1874517"/>
            <a:ext cx="10351827" cy="4758295"/>
          </a:xfrm>
        </p:spPr>
        <p:txBody>
          <a:bodyPr/>
          <a:lstStyle/>
          <a:p>
            <a:r>
              <a:rPr lang="en-US" dirty="0"/>
              <a:t>The file </a:t>
            </a:r>
            <a:r>
              <a:rPr lang="en-US" dirty="0" err="1"/>
              <a:t>trumpet.txt</a:t>
            </a:r>
            <a:r>
              <a:rPr lang="en-US" dirty="0"/>
              <a:t> is a digital recording of a note played on a trumpet</a:t>
            </a:r>
          </a:p>
          <a:p>
            <a:endParaRPr lang="en-US" dirty="0"/>
          </a:p>
          <a:p>
            <a:r>
              <a:rPr lang="en-US" dirty="0"/>
              <a:t>The sampling rate of this digital recording was also 44 kHz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Which note was played?</a:t>
            </a:r>
          </a:p>
          <a:p>
            <a:endParaRPr lang="en-US" dirty="0"/>
          </a:p>
          <a:p>
            <a:r>
              <a:rPr lang="en-US" dirty="0"/>
              <a:t>Suggestion – try comparing the FFT plot of the trumpet to the FFT plot of the piano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9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538514"/>
            <a:ext cx="625377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Let’s try a more complicated piece of music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This is a nightingale.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Nightingales like to sing.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What frequencies are their songs comprised of?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Let’s find out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49643-B03F-2044-99AA-86C86191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93" y="469282"/>
            <a:ext cx="3835022" cy="2876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92B14-73A0-904E-9B2E-5966CB923F9A}"/>
              </a:ext>
            </a:extLst>
          </p:cNvPr>
          <p:cNvSpPr txBox="1"/>
          <p:nvPr/>
        </p:nvSpPr>
        <p:spPr>
          <a:xfrm>
            <a:off x="911302" y="6367614"/>
            <a:ext cx="1118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bird image: </a:t>
            </a:r>
            <a:r>
              <a:rPr lang="en-US" sz="1200" dirty="0">
                <a:hlinkClick r:id="rId3"/>
              </a:rPr>
              <a:t>https://www.independent.co.uk/environment/nature/male-nightingales-sing-complex-songs-to-show-females-they-will-be-good-fathers-say-scientists-10327130.html</a:t>
            </a:r>
            <a:r>
              <a:rPr lang="en-US" sz="12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E061B-3C0A-3E4A-B896-19A2A0A29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591" y="3512452"/>
            <a:ext cx="4402224" cy="27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D440-79FA-8F4F-B35B-7AB98330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33" y="491319"/>
            <a:ext cx="10648349" cy="6264322"/>
          </a:xfrm>
        </p:spPr>
        <p:txBody>
          <a:bodyPr>
            <a:noAutofit/>
          </a:bodyPr>
          <a:lstStyle/>
          <a:p>
            <a:r>
              <a:rPr lang="en-US" sz="1600" dirty="0"/>
              <a:t>Nightingale recording is taken from </a:t>
            </a:r>
            <a:r>
              <a:rPr lang="en-US" sz="1600" dirty="0" err="1"/>
              <a:t>FreeSound</a:t>
            </a:r>
            <a:r>
              <a:rPr lang="en-US" sz="1600" dirty="0"/>
              <a:t> and is available via Creative Commons license</a:t>
            </a:r>
          </a:p>
          <a:p>
            <a:r>
              <a:rPr lang="en-US" sz="1600" dirty="0">
                <a:hlinkClick r:id="rId2"/>
              </a:rPr>
              <a:t>https://freesound.org/people/genghis%20attenborough/sounds/34707/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It’s a wav file, which we haven’t looked at yet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scipy.io.wavfile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rate, audio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scipy.io.wavfile.read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nightingale.wav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audio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(audio, axis=1) # convert from stereo to mono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audio.shape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# how many data points do we have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= N / rate # the length of the recording 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points / sampling rate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f'Audio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length: {L:.2f} seconds')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 / rate, audio)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('Time [s]')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('Amplitude')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39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D440-79FA-8F4F-B35B-7AB98330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85" y="382133"/>
            <a:ext cx="10648349" cy="6291621"/>
          </a:xfrm>
        </p:spPr>
        <p:txBody>
          <a:bodyPr>
            <a:noAutofit/>
          </a:bodyPr>
          <a:lstStyle/>
          <a:p>
            <a:r>
              <a:rPr lang="en-US" sz="2200" dirty="0"/>
              <a:t>FFT is a rather slow operation</a:t>
            </a:r>
          </a:p>
          <a:p>
            <a:r>
              <a:rPr lang="en-US" sz="2200" dirty="0"/>
              <a:t>To get results quickly, let’s look at a sample of the nightingale song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subset the audio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a=audio[40000:50000]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what is our new size and duration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 = N / rate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f'Audio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length: {L:.2f} seconds’)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What does it look like if we visualize it?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What frequencies are present in the nightingale’s song?</a:t>
            </a:r>
          </a:p>
          <a:p>
            <a:endParaRPr lang="en-US" sz="2200" dirty="0">
              <a:cs typeface="Courier New" panose="02070309020205020404" pitchFamily="49" charset="0"/>
            </a:endParaRP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562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5484-5D0A-C744-8F6B-E94246C5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F712-28E8-9144-A271-585329B6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569493"/>
            <a:ext cx="10379122" cy="4906122"/>
          </a:xfrm>
        </p:spPr>
        <p:txBody>
          <a:bodyPr>
            <a:normAutofit/>
          </a:bodyPr>
          <a:lstStyle/>
          <a:p>
            <a:r>
              <a:rPr lang="en-US" dirty="0"/>
              <a:t>For the nightingale, the FFT is helpful, but not ideal</a:t>
            </a:r>
          </a:p>
          <a:p>
            <a:endParaRPr lang="en-US" dirty="0"/>
          </a:p>
          <a:p>
            <a:r>
              <a:rPr lang="en-US" dirty="0"/>
              <a:t>It shows us which frequencies are present; however, there are few limitations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know that the frequencies present change throughout the song</a:t>
            </a:r>
          </a:p>
          <a:p>
            <a:pPr lvl="1"/>
            <a:r>
              <a:rPr lang="en-US" dirty="0"/>
              <a:t>Think of a pop song, the instruments being played change throughout the song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don’t get any information about when these frequencies were present and how they compared to other frequencies at that time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is where something called the spectrogram is useful</a:t>
            </a:r>
          </a:p>
        </p:txBody>
      </p:sp>
    </p:spTree>
    <p:extLst>
      <p:ext uri="{BB962C8B-B14F-4D97-AF65-F5344CB8AC3E}">
        <p14:creationId xmlns:p14="http://schemas.microsoft.com/office/powerpoint/2010/main" val="19581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>
            <a:normAutofit/>
          </a:bodyPr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Images from around the Web are also used to help convey concepts</a:t>
            </a:r>
          </a:p>
          <a:p>
            <a:endParaRPr lang="en-US" dirty="0"/>
          </a:p>
          <a:p>
            <a:r>
              <a:rPr lang="en-US" dirty="0"/>
              <a:t>Content that is reused in these slides is either open licensed or, as I understand it, meets the Fair Use Doctrine for educational reuse.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5484-5D0A-C744-8F6B-E94246C5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spectrograms</a:t>
            </a:r>
          </a:p>
        </p:txBody>
      </p:sp>
      <p:sp>
        <p:nvSpPr>
          <p:cNvPr id="5" name="AutoShape 3" descr="s(t)">
            <a:extLst>
              <a:ext uri="{FF2B5EF4-FFF2-40B4-BE49-F238E27FC236}">
                <a16:creationId xmlns:a16="http://schemas.microsoft.com/office/drawing/2014/main" id="{50C1F548-AB1A-374D-B0F3-C5AC0DCEE4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46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\omega ">
            <a:extLst>
              <a:ext uri="{FF2B5EF4-FFF2-40B4-BE49-F238E27FC236}">
                <a16:creationId xmlns:a16="http://schemas.microsoft.com/office/drawing/2014/main" id="{C338E951-71AF-4648-8E6E-B29D216D2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5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19175F8-4475-274D-9023-7F3C5CD5E9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64526" y="1971232"/>
            <a:ext cx="979909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Spectrograms are created by taking the wave </a:t>
            </a:r>
            <a:r>
              <a:rPr lang="en-US" altLang="en-US" sz="22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data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222222"/>
              </a:solidFill>
              <a:latin typeface="+mn-lt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Breaking it up into chunks, which usually overlap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2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Perform a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Fourier </a:t>
            </a:r>
            <a:r>
              <a:rPr lang="en-US" altLang="en-US" sz="22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ransformed on each chunk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Each chunk then corresponds to a vertical line in the spectrogram image - a measurement of magnitude versus frequency for a specific moment in time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2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These spectrogram images are then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laid side by side to form the complete image 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AutoShape 6" descr="s(t)">
            <a:extLst>
              <a:ext uri="{FF2B5EF4-FFF2-40B4-BE49-F238E27FC236}">
                <a16:creationId xmlns:a16="http://schemas.microsoft.com/office/drawing/2014/main" id="{CC174A76-1607-9B44-BCEE-FB5EF3D3F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970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\omega ">
            <a:extLst>
              <a:ext uri="{FF2B5EF4-FFF2-40B4-BE49-F238E27FC236}">
                <a16:creationId xmlns:a16="http://schemas.microsoft.com/office/drawing/2014/main" id="{DE4B808D-885F-8048-97C2-04153FF024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782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6D9B-4A63-E442-AE01-314E49A1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Spectrograms –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CCD3-4364-C340-BC21-433C369D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1600200"/>
            <a:ext cx="10634701" cy="4875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scipy.signal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times,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scipy.signal.spectrogram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fs=rate, 							window='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hanning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nperseg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=1024, 					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noverlap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=924, detrend=False, 							scaling='spectrum'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plt.pcolormesh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(times,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/1000, 10 * np.log10(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viridis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('Frequency [kHz]')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('Time [s]’)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 of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scipy.signal.spectrogram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are: frequencies, times, and spectrogram value</a:t>
            </a:r>
          </a:p>
        </p:txBody>
      </p:sp>
    </p:spTree>
    <p:extLst>
      <p:ext uri="{BB962C8B-B14F-4D97-AF65-F5344CB8AC3E}">
        <p14:creationId xmlns:p14="http://schemas.microsoft.com/office/powerpoint/2010/main" val="201341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FBD5-ADC0-B54D-806E-F49C1190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physics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297E-A2C8-2944-AFF9-24780179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48" y="1753739"/>
            <a:ext cx="10512692" cy="4721876"/>
          </a:xfrm>
        </p:spPr>
        <p:txBody>
          <a:bodyPr/>
          <a:lstStyle/>
          <a:p>
            <a:r>
              <a:rPr lang="en-US" dirty="0"/>
              <a:t>Looking at music is fun</a:t>
            </a:r>
          </a:p>
          <a:p>
            <a:endParaRPr lang="en-US" dirty="0"/>
          </a:p>
          <a:p>
            <a:r>
              <a:rPr lang="en-US" dirty="0"/>
              <a:t>But, can we also use FFT to in astrophysics?   Let’s look at our Sun</a:t>
            </a:r>
          </a:p>
          <a:p>
            <a:endParaRPr lang="en-US" dirty="0"/>
          </a:p>
          <a:p>
            <a:r>
              <a:rPr lang="en-US" dirty="0"/>
              <a:t>The file </a:t>
            </a:r>
            <a:r>
              <a:rPr lang="en-US" dirty="0">
                <a:hlinkClick r:id="rId2"/>
              </a:rPr>
              <a:t>http://narock.github.io/teaching/CST-411/sunspots.txt</a:t>
            </a:r>
            <a:r>
              <a:rPr lang="en-US" dirty="0"/>
              <a:t> as two columns separated by spaces</a:t>
            </a:r>
          </a:p>
          <a:p>
            <a:endParaRPr lang="en-US" dirty="0"/>
          </a:p>
          <a:p>
            <a:r>
              <a:rPr lang="en-US" dirty="0"/>
              <a:t>It’s the number of sunspots (column 2) observed each month (column 1) </a:t>
            </a:r>
          </a:p>
          <a:p>
            <a:endParaRPr lang="en-US" dirty="0"/>
          </a:p>
          <a:p>
            <a:r>
              <a:rPr lang="en-US" dirty="0"/>
              <a:t>Start by 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199191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70D0-30FB-EF43-BA03-CF8C4B96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Sunspot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7D7-3FAB-864F-B7B3-A2BB8D00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00" y="1665028"/>
            <a:ext cx="10178322" cy="4810588"/>
          </a:xfrm>
        </p:spPr>
        <p:txBody>
          <a:bodyPr/>
          <a:lstStyle/>
          <a:p>
            <a:r>
              <a:rPr lang="en-US" dirty="0"/>
              <a:t>The number of sunspots is increasing and decreasing over time – looks a lot like a wave</a:t>
            </a:r>
          </a:p>
          <a:p>
            <a:endParaRPr lang="en-US" dirty="0"/>
          </a:p>
          <a:p>
            <a:r>
              <a:rPr lang="en-US" dirty="0"/>
              <a:t>We can use FFT to find the dominant frequency – in other words, the frequency at which the sunspots rise and fall</a:t>
            </a:r>
          </a:p>
          <a:p>
            <a:endParaRPr lang="en-US" dirty="0"/>
          </a:p>
          <a:p>
            <a:r>
              <a:rPr lang="en-US" dirty="0"/>
              <a:t>What is it?</a:t>
            </a:r>
          </a:p>
          <a:p>
            <a:endParaRPr lang="en-US" dirty="0"/>
          </a:p>
          <a:p>
            <a:r>
              <a:rPr lang="en-US" dirty="0"/>
              <a:t>A relationship from physics may be useful here: period = 1 / frequency</a:t>
            </a:r>
          </a:p>
          <a:p>
            <a:r>
              <a:rPr lang="en-US" dirty="0"/>
              <a:t>Try plotting period on the x-axis instead of frequency</a:t>
            </a:r>
          </a:p>
          <a:p>
            <a:r>
              <a:rPr lang="en-US" dirty="0"/>
              <a:t>Keep in mind that our data is in months – not years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A638-CFAE-D346-A3DA-ACE91EE6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4FA6-96EB-D641-8F3A-95EE2346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51" y="1414463"/>
            <a:ext cx="10544175" cy="5243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view waves in either a temporal view or a frequency view</a:t>
            </a:r>
          </a:p>
          <a:p>
            <a:endParaRPr lang="en-US" dirty="0"/>
          </a:p>
          <a:p>
            <a:r>
              <a:rPr lang="en-US" dirty="0"/>
              <a:t>The temporal view works with amplitude over time and shows how the wave changes</a:t>
            </a:r>
          </a:p>
          <a:p>
            <a:r>
              <a:rPr lang="en-US" dirty="0"/>
              <a:t>The frequency view shows us which frequencies are present and how they compare in magnitude</a:t>
            </a:r>
          </a:p>
          <a:p>
            <a:endParaRPr lang="en-US" dirty="0"/>
          </a:p>
          <a:p>
            <a:r>
              <a:rPr lang="en-US" dirty="0"/>
              <a:t>The Fourier Transform is a mathematical technique for transforming back and forth between these two views</a:t>
            </a:r>
          </a:p>
          <a:p>
            <a:endParaRPr lang="en-US" dirty="0"/>
          </a:p>
          <a:p>
            <a:r>
              <a:rPr lang="en-US" dirty="0"/>
              <a:t>There is a collection of Fourier Transform routines in </a:t>
            </a:r>
            <a:r>
              <a:rPr lang="en-US" dirty="0" err="1"/>
              <a:t>scipy</a:t>
            </a:r>
            <a:r>
              <a:rPr lang="en-US" dirty="0"/>
              <a:t> under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scipy.fftpack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computes FFT and returns both real and complex solutions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inverse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FFT for multi-dimensional data, returns real and complex solutions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invers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computes FFT and returns only real part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inverse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E36A98-FD00-4A46-AF14-66B380CDEDFD}"/>
              </a:ext>
            </a:extLst>
          </p:cNvPr>
          <p:cNvSpPr/>
          <p:nvPr/>
        </p:nvSpPr>
        <p:spPr>
          <a:xfrm>
            <a:off x="2102643" y="357187"/>
            <a:ext cx="7986713" cy="178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Fourier Transform 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mathematical technique to transform between temporal and frequency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infinite waves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EC745-183D-6942-84EE-082901899207}"/>
              </a:ext>
            </a:extLst>
          </p:cNvPr>
          <p:cNvSpPr/>
          <p:nvPr/>
        </p:nvSpPr>
        <p:spPr>
          <a:xfrm>
            <a:off x="2114550" y="2671762"/>
            <a:ext cx="7986713" cy="178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Discreate Fourier Transform (DFT)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implementation for non-infinite waves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DF055-7492-7945-AECB-11EC677A3D9B}"/>
              </a:ext>
            </a:extLst>
          </p:cNvPr>
          <p:cNvSpPr/>
          <p:nvPr/>
        </p:nvSpPr>
        <p:spPr>
          <a:xfrm>
            <a:off x="2102642" y="5000632"/>
            <a:ext cx="7986713" cy="178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Fast Fourier Transform (FFT)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fast efficient computational implementation of DFT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Executes on a computer much faster than DFT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70DCDA6-03F7-AC44-AAE7-B00F50A59887}"/>
              </a:ext>
            </a:extLst>
          </p:cNvPr>
          <p:cNvSpPr/>
          <p:nvPr/>
        </p:nvSpPr>
        <p:spPr>
          <a:xfrm>
            <a:off x="5967410" y="2207418"/>
            <a:ext cx="257175" cy="40004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C45B195-6F7A-0347-95D9-D3D8EF317DBE}"/>
              </a:ext>
            </a:extLst>
          </p:cNvPr>
          <p:cNvSpPr/>
          <p:nvPr/>
        </p:nvSpPr>
        <p:spPr>
          <a:xfrm>
            <a:off x="5979318" y="4521994"/>
            <a:ext cx="257175" cy="40004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endParaRPr lang="en-US" dirty="0"/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pPr lvl="1"/>
            <a:endParaRPr lang="en-US" dirty="0"/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8C0-5107-574B-A65A-5DB99983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BD418-30D0-624A-827C-FE7EEF100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799" y="2006740"/>
            <a:ext cx="5020080" cy="34103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2DD1D-47AB-5247-8EAD-9FBFF5BF777D}"/>
              </a:ext>
            </a:extLst>
          </p:cNvPr>
          <p:cNvSpPr txBox="1"/>
          <p:nvPr/>
        </p:nvSpPr>
        <p:spPr>
          <a:xfrm>
            <a:off x="1057636" y="1357441"/>
            <a:ext cx="5851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wave is a disturbance that travels through a medium</a:t>
            </a:r>
          </a:p>
          <a:p>
            <a:endParaRPr lang="en-US" sz="2000" dirty="0"/>
          </a:p>
          <a:p>
            <a:r>
              <a:rPr lang="en-US" sz="2000" dirty="0"/>
              <a:t>Some common examples are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Sound waves (air molecules are disturbed)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Ocean waves (water molecules are disturbed)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Waves have properties such as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Frequency - the number of waves that pass a fixed point in a given amount of time.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SI unit for is the hertz (Hz), where 1 hertz equals 1 wave passing a fixed point in 1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Amplitude – the height of the wave</a:t>
            </a:r>
          </a:p>
        </p:txBody>
      </p:sp>
    </p:spTree>
    <p:extLst>
      <p:ext uri="{BB962C8B-B14F-4D97-AF65-F5344CB8AC3E}">
        <p14:creationId xmlns:p14="http://schemas.microsoft.com/office/powerpoint/2010/main" val="202716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8C0-5107-574B-A65A-5DB99983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BD418-30D0-624A-827C-FE7EEF100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558" y="489466"/>
            <a:ext cx="4599483" cy="31246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2DD1D-47AB-5247-8EAD-9FBFF5BF777D}"/>
              </a:ext>
            </a:extLst>
          </p:cNvPr>
          <p:cNvSpPr txBox="1"/>
          <p:nvPr/>
        </p:nvSpPr>
        <p:spPr>
          <a:xfrm>
            <a:off x="1057636" y="1604184"/>
            <a:ext cx="56624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sound waves the frequency determines the pitch (note) we here and the amplitude determines volume</a:t>
            </a:r>
          </a:p>
          <a:p>
            <a:endParaRPr lang="en-US" sz="2000" dirty="0"/>
          </a:p>
          <a:p>
            <a:r>
              <a:rPr lang="en-US" sz="2000" dirty="0"/>
              <a:t>Sound in the real-world is continuous, but computers are discrete</a:t>
            </a:r>
          </a:p>
          <a:p>
            <a:endParaRPr lang="en-US" sz="2000" dirty="0"/>
          </a:p>
          <a:p>
            <a:r>
              <a:rPr lang="en-US" sz="2000" dirty="0"/>
              <a:t>We need to sample…</a:t>
            </a:r>
          </a:p>
          <a:p>
            <a:endParaRPr lang="en-US" sz="2000" dirty="0"/>
          </a:p>
          <a:p>
            <a:r>
              <a:rPr lang="en-US" sz="2000" dirty="0"/>
              <a:t>Music is just array of wave heights </a:t>
            </a:r>
          </a:p>
          <a:p>
            <a:r>
              <a:rPr lang="en-US" sz="2000" dirty="0"/>
              <a:t>sampled at regular intervals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1E16C-C14F-6B42-B62B-F258342C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341" y="3721196"/>
            <a:ext cx="6616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8C0-5107-574B-A65A-5DB99983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BD418-30D0-624A-827C-FE7EEF100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558" y="489466"/>
            <a:ext cx="4599483" cy="31246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2DD1D-47AB-5247-8EAD-9FBFF5BF777D}"/>
              </a:ext>
            </a:extLst>
          </p:cNvPr>
          <p:cNvSpPr txBox="1"/>
          <p:nvPr/>
        </p:nvSpPr>
        <p:spPr>
          <a:xfrm>
            <a:off x="985066" y="1313899"/>
            <a:ext cx="59669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Music is typically sampled at 44kHz</a:t>
            </a:r>
          </a:p>
          <a:p>
            <a:endParaRPr lang="en-US" sz="2000" dirty="0"/>
          </a:p>
          <a:p>
            <a:r>
              <a:rPr lang="en-US" sz="2000" dirty="0"/>
              <a:t>Why 44kHz?</a:t>
            </a:r>
          </a:p>
          <a:p>
            <a:endParaRPr lang="en-US" sz="2000" dirty="0"/>
          </a:p>
          <a:p>
            <a:r>
              <a:rPr lang="en-US" sz="2000" dirty="0"/>
              <a:t>It’s a tradeoff between sound quality and storage space</a:t>
            </a:r>
          </a:p>
          <a:p>
            <a:endParaRPr lang="en-US" sz="2000" dirty="0"/>
          </a:p>
          <a:p>
            <a:r>
              <a:rPr lang="en-US" sz="2000" dirty="0"/>
              <a:t>44kHz = 44,000Hz = 44,000 times per second</a:t>
            </a:r>
          </a:p>
          <a:p>
            <a:endParaRPr lang="en-US" sz="2000" dirty="0"/>
          </a:p>
          <a:p>
            <a:r>
              <a:rPr lang="en-US" sz="2000" dirty="0"/>
              <a:t>A typical song is ~3 minutes, that’s</a:t>
            </a:r>
          </a:p>
          <a:p>
            <a:r>
              <a:rPr lang="en-US" sz="2000" dirty="0"/>
              <a:t>= 180 seconds * 44,000 </a:t>
            </a:r>
          </a:p>
          <a:p>
            <a:r>
              <a:rPr lang="en-US" sz="2000" dirty="0"/>
              <a:t>= 7.9 million samples</a:t>
            </a:r>
          </a:p>
          <a:p>
            <a:endParaRPr lang="en-US" sz="2000" dirty="0"/>
          </a:p>
          <a:p>
            <a:r>
              <a:rPr lang="en-US" sz="2000" dirty="0"/>
              <a:t>This provides a good representation </a:t>
            </a:r>
          </a:p>
          <a:p>
            <a:r>
              <a:rPr lang="en-US" sz="2000" dirty="0"/>
              <a:t>of the sound wave and can be stored</a:t>
            </a:r>
          </a:p>
          <a:p>
            <a:r>
              <a:rPr lang="en-US" sz="2000" dirty="0"/>
              <a:t>in a few Megabytes.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1E16C-C14F-6B42-B62B-F258342C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341" y="3721196"/>
            <a:ext cx="6616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66821"/>
            <a:ext cx="5466532" cy="3593591"/>
          </a:xfrm>
        </p:spPr>
        <p:txBody>
          <a:bodyPr/>
          <a:lstStyle/>
          <a:p>
            <a:r>
              <a:rPr lang="en-US" dirty="0"/>
              <a:t>Let’s look at a sample wave</a:t>
            </a:r>
          </a:p>
          <a:p>
            <a:endParaRPr lang="en-US" dirty="0"/>
          </a:p>
          <a:p>
            <a:r>
              <a:rPr lang="en-US" dirty="0"/>
              <a:t>Frequency is 10 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11CA0-A47F-C348-876F-B3F63D6B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43" y="187451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0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66821"/>
            <a:ext cx="5466532" cy="3593591"/>
          </a:xfrm>
        </p:spPr>
        <p:txBody>
          <a:bodyPr/>
          <a:lstStyle/>
          <a:p>
            <a:r>
              <a:rPr lang="en-US" dirty="0"/>
              <a:t>Let’s look at a sample wave</a:t>
            </a:r>
          </a:p>
          <a:p>
            <a:endParaRPr lang="en-US" dirty="0"/>
          </a:p>
          <a:p>
            <a:r>
              <a:rPr lang="en-US" dirty="0"/>
              <a:t>Frequency is 10 Hz</a:t>
            </a:r>
          </a:p>
          <a:p>
            <a:endParaRPr lang="en-US" dirty="0"/>
          </a:p>
          <a:p>
            <a:r>
              <a:rPr lang="en-US" dirty="0"/>
              <a:t>And a sampling rate of 100 measurements/s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F5D54-3C8C-714A-B301-EAB1150F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70" y="1964931"/>
            <a:ext cx="5196115" cy="33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7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B539-E917-2647-B8B0-3BADB39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C46-16A8-654B-9CE3-1151483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578135"/>
            <a:ext cx="5466532" cy="4708794"/>
          </a:xfrm>
        </p:spPr>
        <p:txBody>
          <a:bodyPr>
            <a:normAutofit/>
          </a:bodyPr>
          <a:lstStyle/>
          <a:p>
            <a:r>
              <a:rPr lang="en-US" dirty="0"/>
              <a:t>A common need with waves is to transform between a temporal representation - what the wave looks like over time – and a frequency representation</a:t>
            </a:r>
          </a:p>
          <a:p>
            <a:endParaRPr lang="en-US" dirty="0"/>
          </a:p>
          <a:p>
            <a:r>
              <a:rPr lang="en-US" dirty="0"/>
              <a:t>For a simple wave like this we can count the peaks to get the frequency, but that won’t always be the case</a:t>
            </a:r>
          </a:p>
          <a:p>
            <a:endParaRPr lang="en-US" dirty="0"/>
          </a:p>
          <a:p>
            <a:r>
              <a:rPr lang="en-US" dirty="0"/>
              <a:t>The Fourier Transform provides a mathematical means of moving from a temporal representation to a frequency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11CA0-A47F-C348-876F-B3F63D6B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43" y="187451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67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20619</TotalTime>
  <Words>1670</Words>
  <Application>Microsoft Macintosh PowerPoint</Application>
  <PresentationFormat>Widescreen</PresentationFormat>
  <Paragraphs>261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Gill Sans MT</vt:lpstr>
      <vt:lpstr>Impact</vt:lpstr>
      <vt:lpstr>Badge</vt:lpstr>
      <vt:lpstr>CST-411</vt:lpstr>
      <vt:lpstr>License and References</vt:lpstr>
      <vt:lpstr>License and References</vt:lpstr>
      <vt:lpstr>waves</vt:lpstr>
      <vt:lpstr>waves</vt:lpstr>
      <vt:lpstr>waves</vt:lpstr>
      <vt:lpstr>Sample wave</vt:lpstr>
      <vt:lpstr>Sample wave</vt:lpstr>
      <vt:lpstr>Sample wave</vt:lpstr>
      <vt:lpstr>FFT</vt:lpstr>
      <vt:lpstr>FFT</vt:lpstr>
      <vt:lpstr>Real vs Synthetic Waves</vt:lpstr>
      <vt:lpstr>Real vs Synthetic Waves</vt:lpstr>
      <vt:lpstr>Piano hands-on problem</vt:lpstr>
      <vt:lpstr>Trumpet hands-on problem</vt:lpstr>
      <vt:lpstr>Bird songs</vt:lpstr>
      <vt:lpstr>PowerPoint Presentation</vt:lpstr>
      <vt:lpstr>PowerPoint Presentation</vt:lpstr>
      <vt:lpstr>spectrograms</vt:lpstr>
      <vt:lpstr>spectrograms</vt:lpstr>
      <vt:lpstr>Spectrograms – in code</vt:lpstr>
      <vt:lpstr>A physics example</vt:lpstr>
      <vt:lpstr>Sunspot cycle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Narock, Thomas</dc:creator>
  <cp:lastModifiedBy>Narock, Thomas</cp:lastModifiedBy>
  <cp:revision>127</cp:revision>
  <dcterms:created xsi:type="dcterms:W3CDTF">2018-10-11T15:10:13Z</dcterms:created>
  <dcterms:modified xsi:type="dcterms:W3CDTF">2018-11-09T15:54:42Z</dcterms:modified>
</cp:coreProperties>
</file>