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5" r:id="rId10"/>
    <p:sldId id="306" r:id="rId11"/>
    <p:sldId id="307" r:id="rId12"/>
    <p:sldId id="308" r:id="rId13"/>
    <p:sldId id="309" r:id="rId14"/>
    <p:sldId id="303" r:id="rId15"/>
    <p:sldId id="304" r:id="rId16"/>
    <p:sldId id="310" r:id="rId17"/>
    <p:sldId id="302" r:id="rId18"/>
    <p:sldId id="312" r:id="rId19"/>
    <p:sldId id="311" r:id="rId20"/>
    <p:sldId id="317" r:id="rId21"/>
    <p:sldId id="316" r:id="rId22"/>
    <p:sldId id="313" r:id="rId23"/>
    <p:sldId id="314" r:id="rId24"/>
    <p:sldId id="315" r:id="rId25"/>
    <p:sldId id="318" r:id="rId26"/>
    <p:sldId id="31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8"/>
    <p:restoredTop sz="93709"/>
  </p:normalViewPr>
  <p:slideViewPr>
    <p:cSldViewPr snapToGrid="0" snapToObjects="1">
      <p:cViewPr varScale="1">
        <p:scale>
          <a:sx n="97" d="100"/>
          <a:sy n="97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9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8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808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4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89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928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2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4B11-D02C-3F4F-AE41-D3591663E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7353-5533-BB48-BB21-3EAF3C273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Integration and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162662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D030-D1C5-4E48-9642-981432C9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Scipy</a:t>
            </a:r>
            <a:r>
              <a:rPr lang="en-US" dirty="0"/>
              <a:t>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1985-6E0F-2C45-8338-800AB429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2302"/>
            <a:ext cx="10178322" cy="75066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There are practical considerations we need to consider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4DE794-9704-B54D-A0C0-92012FC3380D}"/>
                  </a:ext>
                </a:extLst>
              </p:cNvPr>
              <p:cNvSpPr txBox="1"/>
              <p:nvPr/>
            </p:nvSpPr>
            <p:spPr>
              <a:xfrm>
                <a:off x="1551231" y="3075498"/>
                <a:ext cx="3601755" cy="657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p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4DE794-9704-B54D-A0C0-92012FC3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31" y="3075498"/>
                <a:ext cx="3601755" cy="657103"/>
              </a:xfrm>
              <a:prstGeom prst="rect">
                <a:avLst/>
              </a:prstGeom>
              <a:blipFill>
                <a:blip r:embed="rId2"/>
                <a:stretch>
                  <a:fillRect l="-1754" t="-1887" r="-1754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F9CCA6E-F90C-C24B-975E-9D4B84203A59}"/>
              </a:ext>
            </a:extLst>
          </p:cNvPr>
          <p:cNvSpPr txBox="1"/>
          <p:nvPr/>
        </p:nvSpPr>
        <p:spPr>
          <a:xfrm>
            <a:off x="1251678" y="4650464"/>
            <a:ext cx="8596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h is too big, we get a poor approximation of the derivative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h is too small, rounding errors will produce errors in the result</a:t>
            </a:r>
          </a:p>
        </p:txBody>
      </p:sp>
    </p:spTree>
    <p:extLst>
      <p:ext uri="{BB962C8B-B14F-4D97-AF65-F5344CB8AC3E}">
        <p14:creationId xmlns:p14="http://schemas.microsoft.com/office/powerpoint/2010/main" val="72877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D030-D1C5-4E48-9642-981432C9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Scipy</a:t>
            </a:r>
            <a:r>
              <a:rPr lang="en-US" dirty="0"/>
              <a:t>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1985-6E0F-2C45-8338-800AB429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2302"/>
            <a:ext cx="10178322" cy="437465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Let’s look at an example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Let’s say we wanted to take the derivative of x</a:t>
            </a:r>
            <a:r>
              <a:rPr lang="en-US" sz="2200" baseline="30000" dirty="0">
                <a:solidFill>
                  <a:schemeClr val="tx1"/>
                </a:solidFill>
              </a:rPr>
              <a:t>3</a:t>
            </a:r>
            <a:r>
              <a:rPr lang="en-US" sz="2200" dirty="0">
                <a:solidFill>
                  <a:schemeClr val="tx1"/>
                </a:solidFill>
              </a:rPr>
              <a:t> and evaluate it at 1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What do you expect the answer to be?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Is this what </a:t>
            </a:r>
            <a:r>
              <a:rPr lang="en-US" sz="2200" dirty="0" err="1">
                <a:solidFill>
                  <a:schemeClr val="tx1"/>
                </a:solidFill>
              </a:rPr>
              <a:t>Scipy</a:t>
            </a:r>
            <a:r>
              <a:rPr lang="en-US" sz="2200" dirty="0">
                <a:solidFill>
                  <a:schemeClr val="tx1"/>
                </a:solidFill>
              </a:rPr>
              <a:t> gives us?</a:t>
            </a:r>
          </a:p>
        </p:txBody>
      </p:sp>
    </p:spTree>
    <p:extLst>
      <p:ext uri="{BB962C8B-B14F-4D97-AF65-F5344CB8AC3E}">
        <p14:creationId xmlns:p14="http://schemas.microsoft.com/office/powerpoint/2010/main" val="32508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1985-6E0F-2C45-8338-800AB429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594360"/>
            <a:ext cx="10256520" cy="585216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If we let </a:t>
            </a:r>
            <a:r>
              <a:rPr lang="en-US" sz="2200" dirty="0" err="1">
                <a:solidFill>
                  <a:schemeClr val="tx1"/>
                </a:solidFill>
              </a:rPr>
              <a:t>Scipy</a:t>
            </a:r>
            <a:r>
              <a:rPr lang="en-US" sz="2200" dirty="0">
                <a:solidFill>
                  <a:schemeClr val="tx1"/>
                </a:solidFill>
              </a:rPr>
              <a:t> choose h then our answer isn’t very good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Fortunately, we can add another input to integrate and choose our own h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f3(x):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x**3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scipy.misc.derivative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(f3, 1, n=1, dx = 0.001)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chemeClr val="tx1"/>
                </a:solidFill>
              </a:rPr>
              <a:t>Scipy</a:t>
            </a:r>
            <a:r>
              <a:rPr lang="en-US" sz="2200" dirty="0">
                <a:solidFill>
                  <a:schemeClr val="tx1"/>
                </a:solidFill>
              </a:rPr>
              <a:t> calls the parameter dx, but it’s the same as what we had as h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Try integrating with dx = 0.001 and dx = 1e-6</a:t>
            </a:r>
          </a:p>
        </p:txBody>
      </p:sp>
    </p:spTree>
    <p:extLst>
      <p:ext uri="{BB962C8B-B14F-4D97-AF65-F5344CB8AC3E}">
        <p14:creationId xmlns:p14="http://schemas.microsoft.com/office/powerpoint/2010/main" val="354671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1985-6E0F-2C45-8338-800AB429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188720"/>
            <a:ext cx="10256520" cy="490728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So, what value do we choose?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An exact answer depends on the function we are differentiating and the computer we are working on (how precisely it stores numbers internally also factors in)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A good rule of thumb, applicable for most computers today is around 1x10</a:t>
            </a:r>
            <a:r>
              <a:rPr lang="en-US" sz="2200" baseline="30000" dirty="0">
                <a:solidFill>
                  <a:schemeClr val="tx1"/>
                </a:solidFill>
              </a:rPr>
              <a:t>-6</a:t>
            </a:r>
          </a:p>
          <a:p>
            <a:endParaRPr lang="en-US" sz="2200" baseline="300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Our usage of integrate now becomes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scipy.misc.derivative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(f, x, n=1, dx=1e-6) 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7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92" y="1818180"/>
            <a:ext cx="10178322" cy="3593591"/>
          </a:xfrm>
        </p:spPr>
        <p:txBody>
          <a:bodyPr>
            <a:normAutofit/>
          </a:bodyPr>
          <a:lstStyle/>
          <a:p>
            <a:r>
              <a:rPr lang="en-US" sz="2200" dirty="0"/>
              <a:t>What about partial derivatives?</a:t>
            </a:r>
          </a:p>
          <a:p>
            <a:endParaRPr lang="en-US" sz="2200" dirty="0"/>
          </a:p>
          <a:p>
            <a:r>
              <a:rPr lang="en-US" sz="2200" dirty="0"/>
              <a:t>Let’s say we have f(</a:t>
            </a:r>
            <a:r>
              <a:rPr lang="en-US" sz="2200" dirty="0" err="1"/>
              <a:t>x,y</a:t>
            </a:r>
            <a:r>
              <a:rPr lang="en-US" sz="2200" dirty="0"/>
              <a:t>) = x</a:t>
            </a:r>
            <a:r>
              <a:rPr lang="en-US" sz="2200" baseline="30000" dirty="0"/>
              <a:t>2</a:t>
            </a:r>
            <a:r>
              <a:rPr lang="en-US" sz="2200" dirty="0"/>
              <a:t> + y</a:t>
            </a:r>
            <a:r>
              <a:rPr lang="en-US" sz="2200" baseline="30000" dirty="0"/>
              <a:t>3</a:t>
            </a:r>
          </a:p>
          <a:p>
            <a:endParaRPr lang="en-US" sz="2200" dirty="0"/>
          </a:p>
          <a:p>
            <a:r>
              <a:rPr lang="en-US" sz="2200" dirty="0"/>
              <a:t>The derivative with respect to x is:   2x </a:t>
            </a:r>
          </a:p>
          <a:p>
            <a:endParaRPr lang="en-US" sz="2200" dirty="0"/>
          </a:p>
          <a:p>
            <a:r>
              <a:rPr lang="en-US" sz="2200" dirty="0"/>
              <a:t>Evaluated at x=1 would give us 2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480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92" y="1691640"/>
            <a:ext cx="10178322" cy="4632960"/>
          </a:xfrm>
        </p:spPr>
        <p:txBody>
          <a:bodyPr>
            <a:normAutofit/>
          </a:bodyPr>
          <a:lstStyle/>
          <a:p>
            <a:r>
              <a:rPr lang="en-US" sz="2200" dirty="0"/>
              <a:t>Let’s say we have f(</a:t>
            </a:r>
            <a:r>
              <a:rPr lang="en-US" sz="2200" dirty="0" err="1"/>
              <a:t>x,y</a:t>
            </a:r>
            <a:r>
              <a:rPr lang="en-US" sz="2200" dirty="0"/>
              <a:t>) = x</a:t>
            </a:r>
            <a:r>
              <a:rPr lang="en-US" sz="2200" baseline="30000" dirty="0"/>
              <a:t>2</a:t>
            </a:r>
            <a:r>
              <a:rPr lang="en-US" sz="2200" dirty="0"/>
              <a:t> + y</a:t>
            </a:r>
            <a:r>
              <a:rPr lang="en-US" sz="2200" baseline="30000" dirty="0"/>
              <a:t>3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f(x, y):</a:t>
            </a:r>
          </a:p>
          <a:p>
            <a:pPr marL="0" indent="0">
              <a:buNone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(x**2 + y**3)</a:t>
            </a:r>
          </a:p>
          <a:p>
            <a:pPr marL="0" indent="0">
              <a:buNone/>
            </a:pP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 = [10]</a:t>
            </a:r>
          </a:p>
          <a:p>
            <a:pPr marL="0" indent="0">
              <a:buNone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f1 =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scipy.misc.derivative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(f, 1, n=1, dx=1e-16,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y)</a:t>
            </a:r>
          </a:p>
          <a:p>
            <a:pPr marL="0" indent="0">
              <a:buNone/>
            </a:pP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dirty="0" err="1">
                <a:cs typeface="Courier New" panose="02070309020205020404" pitchFamily="49" charset="0"/>
              </a:rPr>
              <a:t>We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must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supply</a:t>
            </a:r>
            <a:r>
              <a:rPr lang="es-ES" sz="2200" dirty="0">
                <a:cs typeface="Courier New" panose="02070309020205020404" pitchFamily="49" charset="0"/>
              </a:rPr>
              <a:t> a </a:t>
            </a:r>
            <a:r>
              <a:rPr lang="es-ES" sz="2200" dirty="0" err="1">
                <a:cs typeface="Courier New" panose="02070309020205020404" pitchFamily="49" charset="0"/>
              </a:rPr>
              <a:t>value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for</a:t>
            </a:r>
            <a:r>
              <a:rPr lang="es-ES" sz="2200" dirty="0">
                <a:cs typeface="Courier New" panose="02070309020205020404" pitchFamily="49" charset="0"/>
              </a:rPr>
              <a:t> y to be </a:t>
            </a:r>
            <a:r>
              <a:rPr lang="es-ES" sz="2200" dirty="0" err="1">
                <a:cs typeface="Courier New" panose="02070309020205020404" pitchFamily="49" charset="0"/>
              </a:rPr>
              <a:t>used</a:t>
            </a:r>
            <a:r>
              <a:rPr lang="es-ES" sz="2200" dirty="0">
                <a:cs typeface="Courier New" panose="02070309020205020404" pitchFamily="49" charset="0"/>
              </a:rPr>
              <a:t> in </a:t>
            </a:r>
            <a:r>
              <a:rPr lang="es-ES" sz="2200" dirty="0" err="1">
                <a:cs typeface="Courier New" panose="02070309020205020404" pitchFamily="49" charset="0"/>
              </a:rPr>
              <a:t>the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evaluation</a:t>
            </a:r>
            <a:endParaRPr lang="es-ES" sz="2200" dirty="0">
              <a:cs typeface="Courier New" panose="02070309020205020404" pitchFamily="49" charset="0"/>
            </a:endParaRPr>
          </a:p>
          <a:p>
            <a:r>
              <a:rPr lang="es-ES" sz="2200" dirty="0">
                <a:cs typeface="Courier New" panose="02070309020205020404" pitchFamily="49" charset="0"/>
              </a:rPr>
              <a:t>In </a:t>
            </a:r>
            <a:r>
              <a:rPr lang="es-ES" sz="2200" dirty="0" err="1">
                <a:cs typeface="Courier New" panose="02070309020205020404" pitchFamily="49" charset="0"/>
              </a:rPr>
              <a:t>this</a:t>
            </a:r>
            <a:r>
              <a:rPr lang="es-ES" sz="2200" dirty="0">
                <a:cs typeface="Courier New" panose="02070309020205020404" pitchFamily="49" charset="0"/>
              </a:rPr>
              <a:t> case </a:t>
            </a:r>
            <a:r>
              <a:rPr lang="es-ES" sz="2200" dirty="0" err="1">
                <a:cs typeface="Courier New" panose="02070309020205020404" pitchFamily="49" charset="0"/>
              </a:rPr>
              <a:t>it</a:t>
            </a:r>
            <a:r>
              <a:rPr lang="es-ES" sz="2200" dirty="0">
                <a:cs typeface="Courier New" panose="02070309020205020404" pitchFamily="49" charset="0"/>
              </a:rPr>
              <a:t> has no </a:t>
            </a:r>
            <a:r>
              <a:rPr lang="es-ES" sz="2200" dirty="0" err="1">
                <a:cs typeface="Courier New" panose="02070309020205020404" pitchFamily="49" charset="0"/>
              </a:rPr>
              <a:t>effect</a:t>
            </a:r>
            <a:r>
              <a:rPr lang="es-ES" sz="2200" dirty="0">
                <a:cs typeface="Courier New" panose="02070309020205020404" pitchFamily="49" charset="0"/>
              </a:rPr>
              <a:t>, </a:t>
            </a:r>
            <a:r>
              <a:rPr lang="es-ES" sz="2200" dirty="0" err="1">
                <a:cs typeface="Courier New" panose="02070309020205020404" pitchFamily="49" charset="0"/>
              </a:rPr>
              <a:t>but</a:t>
            </a:r>
            <a:r>
              <a:rPr lang="es-ES" sz="2200" dirty="0">
                <a:cs typeface="Courier New" panose="02070309020205020404" pitchFamily="49" charset="0"/>
              </a:rPr>
              <a:t> in </a:t>
            </a:r>
            <a:r>
              <a:rPr lang="es-ES" sz="2200" dirty="0" err="1">
                <a:cs typeface="Courier New" panose="02070309020205020404" pitchFamily="49" charset="0"/>
              </a:rPr>
              <a:t>others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it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might</a:t>
            </a:r>
            <a:endParaRPr lang="en-US" sz="2200" dirty="0">
              <a:cs typeface="Courier New" panose="02070309020205020404" pitchFamily="49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0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92" y="1691640"/>
            <a:ext cx="10178322" cy="463296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Let’s say we have f(</a:t>
            </a:r>
            <a:r>
              <a:rPr lang="en-US" sz="2200" dirty="0" err="1"/>
              <a:t>x,y</a:t>
            </a:r>
            <a:r>
              <a:rPr lang="en-US" sz="2200" dirty="0"/>
              <a:t>) = x</a:t>
            </a:r>
            <a:r>
              <a:rPr lang="en-US" sz="2200" baseline="30000" dirty="0"/>
              <a:t>2</a:t>
            </a:r>
            <a:r>
              <a:rPr lang="en-US" sz="2200" dirty="0"/>
              <a:t> + y</a:t>
            </a:r>
            <a:r>
              <a:rPr lang="en-US" sz="2200" baseline="30000" dirty="0"/>
              <a:t>3</a:t>
            </a:r>
          </a:p>
          <a:p>
            <a:r>
              <a:rPr lang="en-US" sz="2200" dirty="0"/>
              <a:t>What if we wanted the partial derivative with respect to y?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f(y, x):</a:t>
            </a:r>
          </a:p>
          <a:p>
            <a:pPr marL="0" indent="0">
              <a:buNone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(x**2 + y**3)</a:t>
            </a:r>
          </a:p>
          <a:p>
            <a:pPr marL="0" indent="0">
              <a:buNone/>
            </a:pP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= [10]</a:t>
            </a:r>
          </a:p>
          <a:p>
            <a:pPr marL="0" indent="0">
              <a:buNone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f1 =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scipy.misc.derivative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(f, 1, n=1, dx=1e-16,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x)</a:t>
            </a:r>
          </a:p>
          <a:p>
            <a:pPr marL="0" indent="0">
              <a:buNone/>
            </a:pP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dirty="0" err="1">
                <a:cs typeface="Courier New" panose="02070309020205020404" pitchFamily="49" charset="0"/>
              </a:rPr>
              <a:t>We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must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supply</a:t>
            </a:r>
            <a:r>
              <a:rPr lang="es-ES" sz="2200" dirty="0">
                <a:cs typeface="Courier New" panose="02070309020205020404" pitchFamily="49" charset="0"/>
              </a:rPr>
              <a:t> a </a:t>
            </a:r>
            <a:r>
              <a:rPr lang="es-ES" sz="2200" dirty="0" err="1">
                <a:cs typeface="Courier New" panose="02070309020205020404" pitchFamily="49" charset="0"/>
              </a:rPr>
              <a:t>value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for</a:t>
            </a:r>
            <a:r>
              <a:rPr lang="es-ES" sz="2200" dirty="0">
                <a:cs typeface="Courier New" panose="02070309020205020404" pitchFamily="49" charset="0"/>
              </a:rPr>
              <a:t> y to be </a:t>
            </a:r>
            <a:r>
              <a:rPr lang="es-ES" sz="2200" dirty="0" err="1">
                <a:cs typeface="Courier New" panose="02070309020205020404" pitchFamily="49" charset="0"/>
              </a:rPr>
              <a:t>used</a:t>
            </a:r>
            <a:r>
              <a:rPr lang="es-ES" sz="2200" dirty="0">
                <a:cs typeface="Courier New" panose="02070309020205020404" pitchFamily="49" charset="0"/>
              </a:rPr>
              <a:t> in </a:t>
            </a:r>
            <a:r>
              <a:rPr lang="es-ES" sz="2200" dirty="0" err="1">
                <a:cs typeface="Courier New" panose="02070309020205020404" pitchFamily="49" charset="0"/>
              </a:rPr>
              <a:t>the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evaluation</a:t>
            </a:r>
            <a:endParaRPr lang="es-ES" sz="2200" dirty="0">
              <a:cs typeface="Courier New" panose="02070309020205020404" pitchFamily="49" charset="0"/>
            </a:endParaRPr>
          </a:p>
          <a:p>
            <a:r>
              <a:rPr lang="es-ES" sz="2200" dirty="0">
                <a:cs typeface="Courier New" panose="02070309020205020404" pitchFamily="49" charset="0"/>
              </a:rPr>
              <a:t>In </a:t>
            </a:r>
            <a:r>
              <a:rPr lang="es-ES" sz="2200" dirty="0" err="1">
                <a:cs typeface="Courier New" panose="02070309020205020404" pitchFamily="49" charset="0"/>
              </a:rPr>
              <a:t>this</a:t>
            </a:r>
            <a:r>
              <a:rPr lang="es-ES" sz="2200" dirty="0">
                <a:cs typeface="Courier New" panose="02070309020205020404" pitchFamily="49" charset="0"/>
              </a:rPr>
              <a:t> case </a:t>
            </a:r>
            <a:r>
              <a:rPr lang="es-ES" sz="2200" dirty="0" err="1">
                <a:cs typeface="Courier New" panose="02070309020205020404" pitchFamily="49" charset="0"/>
              </a:rPr>
              <a:t>it</a:t>
            </a:r>
            <a:r>
              <a:rPr lang="es-ES" sz="2200" dirty="0">
                <a:cs typeface="Courier New" panose="02070309020205020404" pitchFamily="49" charset="0"/>
              </a:rPr>
              <a:t> has no </a:t>
            </a:r>
            <a:r>
              <a:rPr lang="es-ES" sz="2200" dirty="0" err="1">
                <a:cs typeface="Courier New" panose="02070309020205020404" pitchFamily="49" charset="0"/>
              </a:rPr>
              <a:t>effect</a:t>
            </a:r>
            <a:r>
              <a:rPr lang="es-ES" sz="2200" dirty="0">
                <a:cs typeface="Courier New" panose="02070309020205020404" pitchFamily="49" charset="0"/>
              </a:rPr>
              <a:t>, </a:t>
            </a:r>
            <a:r>
              <a:rPr lang="es-ES" sz="2200" dirty="0" err="1">
                <a:cs typeface="Courier New" panose="02070309020205020404" pitchFamily="49" charset="0"/>
              </a:rPr>
              <a:t>but</a:t>
            </a:r>
            <a:r>
              <a:rPr lang="es-ES" sz="2200" dirty="0">
                <a:cs typeface="Courier New" panose="02070309020205020404" pitchFamily="49" charset="0"/>
              </a:rPr>
              <a:t> in </a:t>
            </a:r>
            <a:r>
              <a:rPr lang="es-ES" sz="2200" dirty="0" err="1">
                <a:cs typeface="Courier New" panose="02070309020205020404" pitchFamily="49" charset="0"/>
              </a:rPr>
              <a:t>others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it</a:t>
            </a:r>
            <a:r>
              <a:rPr lang="es-ES" sz="2200" dirty="0">
                <a:cs typeface="Courier New" panose="02070309020205020404" pitchFamily="49" charset="0"/>
              </a:rPr>
              <a:t> </a:t>
            </a:r>
            <a:r>
              <a:rPr lang="es-ES" sz="2200" dirty="0" err="1">
                <a:cs typeface="Courier New" panose="02070309020205020404" pitchFamily="49" charset="0"/>
              </a:rPr>
              <a:t>might</a:t>
            </a:r>
            <a:endParaRPr lang="en-US" sz="2200" dirty="0">
              <a:cs typeface="Courier New" panose="02070309020205020404" pitchFamily="49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573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18180"/>
            <a:ext cx="10850880" cy="4491180"/>
          </a:xfrm>
        </p:spPr>
        <p:txBody>
          <a:bodyPr>
            <a:normAutofit/>
          </a:bodyPr>
          <a:lstStyle/>
          <a:p>
            <a:r>
              <a:rPr lang="en-US" sz="2200" dirty="0" err="1"/>
              <a:t>Scipy</a:t>
            </a:r>
            <a:r>
              <a:rPr lang="en-US" sz="2200" dirty="0"/>
              <a:t> has several functions for integration</a:t>
            </a:r>
          </a:p>
          <a:p>
            <a:endParaRPr lang="en-US" sz="2200" dirty="0"/>
          </a:p>
          <a:p>
            <a:r>
              <a:rPr lang="en-US" sz="2200" dirty="0"/>
              <a:t>Personally, I prefer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scipy.integrate.quad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scipy.integrate.nquad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Both are in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scipy.integrate.quad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200" dirty="0"/>
              <a:t>for integration of one variable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scipy.integrate.nquad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cs typeface="Courier New" panose="02070309020205020404" pitchFamily="49" charset="0"/>
              </a:rPr>
              <a:t>for n-dimensional integration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2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30680"/>
            <a:ext cx="10850880" cy="4678680"/>
          </a:xfrm>
        </p:spPr>
        <p:txBody>
          <a:bodyPr>
            <a:normAutofit/>
          </a:bodyPr>
          <a:lstStyle/>
          <a:p>
            <a:r>
              <a:rPr lang="en-US" sz="2200" dirty="0"/>
              <a:t>Why quad?</a:t>
            </a:r>
          </a:p>
          <a:p>
            <a:endParaRPr lang="en-US" sz="2200" dirty="0"/>
          </a:p>
          <a:p>
            <a:r>
              <a:rPr lang="en-US" dirty="0"/>
              <a:t>In math, quadrature is a historical term which means a process of determining area. 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An integral is the area under the curve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scipy.integrate.quad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200" dirty="0"/>
              <a:t>for integration of one variable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scipy.integrate.nquad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cs typeface="Courier New" panose="02070309020205020404" pitchFamily="49" charset="0"/>
              </a:rPr>
              <a:t>for n-dimensional integration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The specific quadrature being used is the </a:t>
            </a:r>
            <a:r>
              <a:rPr lang="en-US" dirty="0" err="1"/>
              <a:t>Clenshaw</a:t>
            </a:r>
            <a:r>
              <a:rPr lang="en-US" dirty="0"/>
              <a:t>–Curtis quadrature, which approximates an integral by rewriting it as a sum</a:t>
            </a:r>
            <a:endParaRPr lang="en-US" sz="2200" dirty="0"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0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56360"/>
            <a:ext cx="1085088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Let’s say we want to integrate 2x from 0 to 2</a:t>
            </a:r>
          </a:p>
          <a:p>
            <a:endParaRPr lang="en-US" sz="2200" dirty="0"/>
          </a:p>
          <a:p>
            <a:r>
              <a:rPr lang="en-US" sz="2200" dirty="0"/>
              <a:t>We’d expect to get x</a:t>
            </a:r>
            <a:r>
              <a:rPr lang="en-US" sz="2200" baseline="30000" dirty="0"/>
              <a:t>2</a:t>
            </a:r>
            <a:r>
              <a:rPr lang="en-US" sz="2200" dirty="0"/>
              <a:t> and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  <a:r>
              <a:rPr lang="en-US" sz="2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– 0</a:t>
            </a:r>
            <a:r>
              <a:rPr lang="en-US" sz="2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2.*x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scipy.integrate.quad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(f, 0, 2)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(4.0, 4.440892098500626e-14)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first result is the answer, the second an estimate of the error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5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>
            <a:normAutofit/>
          </a:bodyPr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Images from around the Web are also used to help convey concepts</a:t>
            </a:r>
          </a:p>
          <a:p>
            <a:endParaRPr lang="en-US" dirty="0"/>
          </a:p>
          <a:p>
            <a:r>
              <a:rPr lang="en-US" dirty="0"/>
              <a:t>Content that is reused in these slides is either open licensed or, as I understand it, meets the Fair Use Doctrine for educational reuse.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9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06880"/>
            <a:ext cx="10850880" cy="4922520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</a:rPr>
              <a:t>Nquad</a:t>
            </a:r>
            <a:r>
              <a:rPr lang="en-US" sz="2200" dirty="0">
                <a:solidFill>
                  <a:schemeClr val="tx1"/>
                </a:solidFill>
              </a:rPr>
              <a:t> is for integration in higher dimensions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The usage looks like this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x**2 + y**2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scipy.integrate.nquad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(f, [[0, 10],[1, 25]])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This is saying, integrate the function f over the range [0,10] for x and [1,25] for y</a:t>
            </a:r>
          </a:p>
          <a:p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Output of </a:t>
            </a:r>
            <a:r>
              <a:rPr lang="en-US" sz="2400" dirty="0" err="1">
                <a:solidFill>
                  <a:schemeClr val="tx1"/>
                </a:solidFill>
                <a:cs typeface="Courier New" panose="02070309020205020404" pitchFamily="49" charset="0"/>
              </a:rPr>
              <a:t>nquad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is the same as quad: the answer, and an estimate of error</a:t>
            </a:r>
            <a:endParaRPr lang="en-US" sz="22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56360"/>
            <a:ext cx="10850880" cy="5273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2.*x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scipy.integrate.quad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(f, 0, 2)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print(I)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(4.0, 4.440892098500626e-14)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Like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derivative, quad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nquad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have additional options for error tolerance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epsrel</a:t>
            </a:r>
            <a:r>
              <a:rPr lang="en-US" sz="2400" dirty="0"/>
              <a:t> specifies the largest absolute relative error we are willing to tolerate and the functions will operate accordingly: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scipy.integrate.quad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0, 2,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epsrel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=1e-6)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This value is already set to 1.49e-8, which is fine for all of our cases so I don’t include it here</a:t>
            </a:r>
            <a:endParaRPr lang="en-US" sz="22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6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4A3F-7F7B-4D41-8EE4-A007DE63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practice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57255-D420-064E-A279-F224B7572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524000"/>
                <a:ext cx="10178322" cy="49225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Integrate </a:t>
                </a: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b="0" i="1" baseline="300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dt</a:t>
                </a:r>
                <a:r>
                  <a:rPr lang="en-US" sz="3600" dirty="0">
                    <a:solidFill>
                      <a:schemeClr val="tx1"/>
                    </a:solidFill>
                  </a:rPr>
                  <a:t> dx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You can write Infinity in Python either as </a:t>
                </a: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float('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inf</a:t>
                </a: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’) </a:t>
                </a:r>
                <a:r>
                  <a:rPr lang="en-US" sz="2400" dirty="0">
                    <a:solidFill>
                      <a:schemeClr val="tx1"/>
                    </a:solidFill>
                  </a:rPr>
                  <a:t>or 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np.inf</a:t>
                </a:r>
                <a:endPara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exact answer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, Let’s test with N=5 where the exact solution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 0.2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How well does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Scipy</a:t>
                </a:r>
                <a:r>
                  <a:rPr lang="en-US" sz="2400" dirty="0">
                    <a:solidFill>
                      <a:schemeClr val="tx1"/>
                    </a:solidFill>
                  </a:rPr>
                  <a:t>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57255-D420-064E-A279-F224B7572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524000"/>
                <a:ext cx="10178322" cy="4922519"/>
              </a:xfrm>
              <a:blipFill>
                <a:blip r:embed="rId2"/>
                <a:stretch>
                  <a:fillRect l="-8853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96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5892-DA71-B64A-8FDF-212F360F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21A0-D8FB-E94B-A1D4-9E6E0E60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particle is moving along the x-axis. It’s velocity is given by v(t) = -t</a:t>
            </a:r>
            <a:r>
              <a:rPr lang="en-US" sz="2200" baseline="30000" dirty="0"/>
              <a:t>3</a:t>
            </a:r>
            <a:r>
              <a:rPr lang="en-US" sz="2200" dirty="0"/>
              <a:t> + 6t</a:t>
            </a:r>
            <a:r>
              <a:rPr lang="en-US" sz="2200" baseline="30000" dirty="0"/>
              <a:t>2</a:t>
            </a:r>
            <a:r>
              <a:rPr lang="en-US" sz="2200" dirty="0"/>
              <a:t> + 2t</a:t>
            </a:r>
          </a:p>
          <a:p>
            <a:endParaRPr lang="en-US" sz="2200" dirty="0"/>
          </a:p>
          <a:p>
            <a:r>
              <a:rPr lang="en-US" sz="2200" dirty="0"/>
              <a:t>At what value time (value of t) does the particle obtain its maximum acceleration?</a:t>
            </a:r>
          </a:p>
        </p:txBody>
      </p:sp>
    </p:spTree>
    <p:extLst>
      <p:ext uri="{BB962C8B-B14F-4D97-AF65-F5344CB8AC3E}">
        <p14:creationId xmlns:p14="http://schemas.microsoft.com/office/powerpoint/2010/main" val="85839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5892-DA71-B64A-8FDF-212F360F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E21A0-D8FB-E94B-A1D4-9E6E0E60E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060714"/>
                <a:ext cx="10178322" cy="35935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A particle moves in the </a:t>
                </a:r>
                <a:r>
                  <a:rPr lang="en-US" sz="2200" dirty="0" err="1"/>
                  <a:t>xy</a:t>
                </a:r>
                <a:r>
                  <a:rPr lang="en-US" sz="2200" dirty="0"/>
                  <a:t>-plane.  At any time t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the particle’s position can be found by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x = -3t</a:t>
                </a:r>
                <a:r>
                  <a:rPr lang="en-US" sz="2200" baseline="30000" dirty="0"/>
                  <a:t>3</a:t>
                </a:r>
                <a:r>
                  <a:rPr lang="en-US" sz="2200" dirty="0"/>
                  <a:t> + 4t</a:t>
                </a:r>
                <a:r>
                  <a:rPr lang="en-US" sz="2200" baseline="30000" dirty="0"/>
                  <a:t>2</a:t>
                </a:r>
              </a:p>
              <a:p>
                <a:r>
                  <a:rPr lang="en-US" sz="2200" dirty="0"/>
                  <a:t>y = t</a:t>
                </a:r>
                <a:r>
                  <a:rPr lang="en-US" sz="2200" baseline="30000" dirty="0"/>
                  <a:t>3</a:t>
                </a:r>
                <a:r>
                  <a:rPr lang="en-US" sz="2200" dirty="0"/>
                  <a:t> + 2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What is the particle’s acceleration vector at t = 3?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E21A0-D8FB-E94B-A1D4-9E6E0E60E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060714"/>
                <a:ext cx="10178322" cy="3593591"/>
              </a:xfrm>
              <a:blipFill>
                <a:blip r:embed="rId2"/>
                <a:stretch>
                  <a:fillRect l="-623" t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02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6DD1-3FC0-D945-81FD-C317F8A5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8299-596F-6F49-8123-AD4AE835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56" y="1537252"/>
            <a:ext cx="10178322" cy="5102087"/>
          </a:xfrm>
        </p:spPr>
        <p:txBody>
          <a:bodyPr>
            <a:noAutofit/>
          </a:bodyPr>
          <a:lstStyle/>
          <a:p>
            <a:r>
              <a:rPr lang="en-US" sz="2200" dirty="0"/>
              <a:t>Our factory is producing Wonderful Widgets</a:t>
            </a:r>
          </a:p>
          <a:p>
            <a:endParaRPr lang="en-US" sz="2200" dirty="0"/>
          </a:p>
          <a:p>
            <a:r>
              <a:rPr lang="en-US" sz="2200" dirty="0"/>
              <a:t>Our revenue (in thousands of dollars) is given by:  r(x) = 10x</a:t>
            </a:r>
          </a:p>
          <a:p>
            <a:r>
              <a:rPr lang="en-US" sz="2200" dirty="0"/>
              <a:t>For example, selling one widget = r(1) = 10*1 = 10 = $10,000</a:t>
            </a:r>
          </a:p>
          <a:p>
            <a:endParaRPr lang="en-US" sz="2200" dirty="0"/>
          </a:p>
          <a:p>
            <a:r>
              <a:rPr lang="en-US" sz="2200" dirty="0"/>
              <a:t>But, we have to pay electricity bills, and our employees, and take care of other costs</a:t>
            </a:r>
          </a:p>
          <a:p>
            <a:r>
              <a:rPr lang="en-US" sz="2200" dirty="0"/>
              <a:t>Our costs are:  c(x) = x</a:t>
            </a:r>
            <a:r>
              <a:rPr lang="en-US" sz="2200" baseline="30000" dirty="0"/>
              <a:t>3 </a:t>
            </a:r>
            <a:r>
              <a:rPr lang="en-US" sz="2200" dirty="0"/>
              <a:t>– 6x</a:t>
            </a:r>
            <a:r>
              <a:rPr lang="en-US" sz="2200" baseline="30000" dirty="0"/>
              <a:t>2</a:t>
            </a:r>
            <a:r>
              <a:rPr lang="en-US" sz="2200" dirty="0"/>
              <a:t> + 15x,  also in thousands of dollars</a:t>
            </a:r>
          </a:p>
          <a:p>
            <a:r>
              <a:rPr lang="en-US" sz="2200" dirty="0"/>
              <a:t>Selling one widget cost c(1) = 1</a:t>
            </a:r>
            <a:r>
              <a:rPr lang="en-US" sz="2200" baseline="30000" dirty="0"/>
              <a:t>3</a:t>
            </a:r>
            <a:r>
              <a:rPr lang="en-US" sz="2200" dirty="0"/>
              <a:t> – 6*1</a:t>
            </a:r>
            <a:r>
              <a:rPr lang="en-US" sz="2200" baseline="30000" dirty="0"/>
              <a:t>2</a:t>
            </a:r>
            <a:r>
              <a:rPr lang="en-US" sz="2200" dirty="0"/>
              <a:t> + 15 = -5 + 15 = 10 = $10,000</a:t>
            </a:r>
          </a:p>
          <a:p>
            <a:endParaRPr lang="en-US" sz="2200" dirty="0"/>
          </a:p>
          <a:p>
            <a:r>
              <a:rPr lang="en-US" sz="2200" dirty="0"/>
              <a:t>Selling just one widget, we break even</a:t>
            </a:r>
          </a:p>
          <a:p>
            <a:r>
              <a:rPr lang="en-US" sz="2200" dirty="0">
                <a:solidFill>
                  <a:srgbClr val="FF0000"/>
                </a:solidFill>
              </a:rPr>
              <a:t>How many widgets do we need to sell to maximize our profit?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783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6DD1-3FC0-D945-81FD-C317F8A5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8299-596F-6F49-8123-AD4AE835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56" y="1709530"/>
            <a:ext cx="10178322" cy="492980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Approximate through visualization and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Define a function that describes our profits as a function of x (widgets made)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Visualize the profit function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Find the maximum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Confirm and find more precise answer by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Thinking about critical points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Recall, c is a critical point if f’(c) = 0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A critical point c is a maximum when f’’(c) &lt; 0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878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endParaRPr lang="en-US" dirty="0"/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pPr lvl="1"/>
            <a:endParaRPr lang="en-US" dirty="0"/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B8C0-5107-574B-A65A-5DB99983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and Integrals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2DD1D-47AB-5247-8EAD-9FBFF5BF777D}"/>
              </a:ext>
            </a:extLst>
          </p:cNvPr>
          <p:cNvSpPr txBox="1"/>
          <p:nvPr/>
        </p:nvSpPr>
        <p:spPr>
          <a:xfrm>
            <a:off x="1060507" y="1494628"/>
            <a:ext cx="10592498" cy="505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Derivatives and Integrals are common in scientific computing</a:t>
            </a:r>
          </a:p>
          <a:p>
            <a:endParaRPr lang="en-US" sz="2200" dirty="0"/>
          </a:p>
          <a:p>
            <a:r>
              <a:rPr lang="en-US" sz="2200" dirty="0" err="1"/>
              <a:t>Scipy</a:t>
            </a:r>
            <a:r>
              <a:rPr lang="en-US" sz="2200" dirty="0"/>
              <a:t> has a set of routines for each</a:t>
            </a:r>
          </a:p>
          <a:p>
            <a:endParaRPr lang="en-US" sz="2200" dirty="0"/>
          </a:p>
          <a:p>
            <a:r>
              <a:rPr lang="en-US" sz="2200" dirty="0"/>
              <a:t>A few things to note up front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These routines use numerical techniques that are approximate solutions.  The solutions are very precise, but not exact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Scipy</a:t>
            </a:r>
            <a:r>
              <a:rPr lang="en-US" sz="2200" dirty="0"/>
              <a:t> does not do symbolic integration or symbolic differentiation. In other words, we can’t ask it to integrate 2x and get back x</a:t>
            </a:r>
            <a:r>
              <a:rPr lang="en-US" sz="2200" baseline="30000" dirty="0"/>
              <a:t>2</a:t>
            </a:r>
            <a:r>
              <a:rPr lang="en-US" sz="2200" dirty="0"/>
              <a:t>.  Rather, it evaluates the integral (derivative) over specified values. It always returns a number – not a function</a:t>
            </a:r>
          </a:p>
          <a:p>
            <a:pPr marL="457200" indent="-457200">
              <a:buFont typeface="+mj-lt"/>
              <a:buAutoNum type="arabicPeriod"/>
            </a:pPr>
            <a:endParaRPr lang="en-US" sz="2200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There are libraries – like </a:t>
            </a:r>
            <a:r>
              <a:rPr lang="en-US" sz="2200" dirty="0" err="1"/>
              <a:t>SymPy</a:t>
            </a:r>
            <a:r>
              <a:rPr lang="en-US" sz="2200" dirty="0"/>
              <a:t> – which will do symbolic computing. But, it’s not part of the standard scientific computing collection of </a:t>
            </a:r>
            <a:r>
              <a:rPr lang="en-US" sz="2200" dirty="0" err="1"/>
              <a:t>scipy</a:t>
            </a:r>
            <a:r>
              <a:rPr lang="en-US" sz="2200" dirty="0"/>
              <a:t>, </a:t>
            </a:r>
            <a:r>
              <a:rPr lang="en-US" sz="2200" dirty="0" err="1"/>
              <a:t>numpy</a:t>
            </a:r>
            <a:r>
              <a:rPr lang="en-US" sz="2200" dirty="0"/>
              <a:t>, pandas, and matplotlib</a:t>
            </a:r>
          </a:p>
        </p:txBody>
      </p:sp>
    </p:spTree>
    <p:extLst>
      <p:ext uri="{BB962C8B-B14F-4D97-AF65-F5344CB8AC3E}">
        <p14:creationId xmlns:p14="http://schemas.microsoft.com/office/powerpoint/2010/main" val="202716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92" y="1818180"/>
            <a:ext cx="10178322" cy="3593591"/>
          </a:xfrm>
        </p:spPr>
        <p:txBody>
          <a:bodyPr>
            <a:normAutofit/>
          </a:bodyPr>
          <a:lstStyle/>
          <a:p>
            <a:r>
              <a:rPr lang="en-US" sz="2200" dirty="0"/>
              <a:t>Let’s say we wanted to take the derivative of x</a:t>
            </a:r>
            <a:r>
              <a:rPr lang="en-US" sz="2200" baseline="30000" dirty="0"/>
              <a:t>2</a:t>
            </a:r>
            <a:r>
              <a:rPr lang="en-US" sz="2200" dirty="0"/>
              <a:t> and evaluate it at 0, 1, and 2</a:t>
            </a:r>
          </a:p>
          <a:p>
            <a:endParaRPr lang="en-US" sz="2200" dirty="0"/>
          </a:p>
          <a:p>
            <a:r>
              <a:rPr lang="en-US" sz="2200" dirty="0"/>
              <a:t>What would be the result if we did this by hand?</a:t>
            </a:r>
          </a:p>
        </p:txBody>
      </p:sp>
    </p:spTree>
    <p:extLst>
      <p:ext uri="{BB962C8B-B14F-4D97-AF65-F5344CB8AC3E}">
        <p14:creationId xmlns:p14="http://schemas.microsoft.com/office/powerpoint/2010/main" val="339395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8" y="320040"/>
            <a:ext cx="10697481" cy="638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scipy.misc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# this is where derivative functions are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the function we want to differentiate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x**2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the values we want to evaluate in our derivative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(0,3, 1) # a list of values from [0, 3), steps of 1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inputs are (function to differentiate, values to evaluate,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and which derivative) n=1 is saying the first derivative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f1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scipy.misc.derivative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(f, x, n=1)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print("We are taking the derivative of x squared at", x)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derivative at", x, "is", f1)</a:t>
            </a:r>
          </a:p>
        </p:txBody>
      </p:sp>
    </p:spTree>
    <p:extLst>
      <p:ext uri="{BB962C8B-B14F-4D97-AF65-F5344CB8AC3E}">
        <p14:creationId xmlns:p14="http://schemas.microsoft.com/office/powerpoint/2010/main" val="422935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7D0-A30D-EA44-81BC-68E4679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92" y="1818180"/>
            <a:ext cx="10622348" cy="3593591"/>
          </a:xfrm>
        </p:spPr>
        <p:txBody>
          <a:bodyPr>
            <a:normAutofit/>
          </a:bodyPr>
          <a:lstStyle/>
          <a:p>
            <a:r>
              <a:rPr lang="en-US" sz="2200" dirty="0"/>
              <a:t>What about the second derivative?</a:t>
            </a:r>
          </a:p>
          <a:p>
            <a:endParaRPr lang="en-US" sz="2200" dirty="0"/>
          </a:p>
          <a:p>
            <a:r>
              <a:rPr lang="en-US" sz="2200" dirty="0"/>
              <a:t>Let’s say we wanted to now take the second derivative of x</a:t>
            </a:r>
            <a:r>
              <a:rPr lang="en-US" sz="2200" baseline="30000" dirty="0"/>
              <a:t>2</a:t>
            </a:r>
            <a:r>
              <a:rPr lang="en-US" sz="2200" dirty="0"/>
              <a:t> and evaluate it at 0, 1, and 2</a:t>
            </a:r>
          </a:p>
          <a:p>
            <a:endParaRPr lang="en-US" sz="2200" dirty="0"/>
          </a:p>
          <a:p>
            <a:r>
              <a:rPr lang="en-US" sz="2200" dirty="0"/>
              <a:t>What would be the result if we did this by hand?</a:t>
            </a:r>
          </a:p>
        </p:txBody>
      </p:sp>
    </p:spTree>
    <p:extLst>
      <p:ext uri="{BB962C8B-B14F-4D97-AF65-F5344CB8AC3E}">
        <p14:creationId xmlns:p14="http://schemas.microsoft.com/office/powerpoint/2010/main" val="53258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5C48-41E7-6F44-A8A3-303B264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8" y="320040"/>
            <a:ext cx="10697481" cy="638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scipy.misc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# this is where derivative functions are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the function we want to differentiate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x**2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the values we want to evaluate in our derivative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(0,3, 1) # a list of values from [0, 3), steps of 1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inputs are (function to differentiate, values to evaluate,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and which derivative) n=1 is saying the first derivative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=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scipy.misc.derivative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(f, x, 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n=2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print("We are taking the second derivative of x squared at", x)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second derivative at", x, "is", f2)</a:t>
            </a:r>
          </a:p>
        </p:txBody>
      </p:sp>
    </p:spTree>
    <p:extLst>
      <p:ext uri="{BB962C8B-B14F-4D97-AF65-F5344CB8AC3E}">
        <p14:creationId xmlns:p14="http://schemas.microsoft.com/office/powerpoint/2010/main" val="114363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D030-D1C5-4E48-9642-981432C9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Scipy</a:t>
            </a:r>
            <a:r>
              <a:rPr lang="en-US" dirty="0"/>
              <a:t>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1985-6E0F-2C45-8338-800AB429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53538"/>
            <a:ext cx="10178322" cy="750666"/>
          </a:xfrm>
        </p:spPr>
        <p:txBody>
          <a:bodyPr/>
          <a:lstStyle/>
          <a:p>
            <a:r>
              <a:rPr lang="en-US" dirty="0"/>
              <a:t>You may recall from Calculus that the derivative can be 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391DA4-6AAB-074F-A44D-D6D3AD338BE0}"/>
                  </a:ext>
                </a:extLst>
              </p:cNvPr>
              <p:cNvSpPr txBox="1"/>
              <p:nvPr/>
            </p:nvSpPr>
            <p:spPr>
              <a:xfrm>
                <a:off x="2313231" y="2261202"/>
                <a:ext cx="3380539" cy="597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" sz="20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391DA4-6AAB-074F-A44D-D6D3AD33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231" y="2261202"/>
                <a:ext cx="3380539" cy="597279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4DE794-9704-B54D-A0C0-92012FC3380D}"/>
                  </a:ext>
                </a:extLst>
              </p:cNvPr>
              <p:cNvSpPr txBox="1"/>
              <p:nvPr/>
            </p:nvSpPr>
            <p:spPr>
              <a:xfrm>
                <a:off x="2313231" y="4841647"/>
                <a:ext cx="3327899" cy="597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4DE794-9704-B54D-A0C0-92012FC3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231" y="4841647"/>
                <a:ext cx="3327899" cy="597279"/>
              </a:xfrm>
              <a:prstGeom prst="rect">
                <a:avLst/>
              </a:prstGeom>
              <a:blipFill>
                <a:blip r:embed="rId3"/>
                <a:stretch>
                  <a:fillRect l="-760" r="-114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F9CCA6E-F90C-C24B-975E-9D4B84203A59}"/>
              </a:ext>
            </a:extLst>
          </p:cNvPr>
          <p:cNvSpPr txBox="1"/>
          <p:nvPr/>
        </p:nvSpPr>
        <p:spPr>
          <a:xfrm>
            <a:off x="1251678" y="3572814"/>
            <a:ext cx="9541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Similarly, if the function f(x) can be evaluated at values that lie to the left and right of x, </a:t>
            </a:r>
          </a:p>
          <a:p>
            <a:r>
              <a:rPr lang="en-US" sz="2000" dirty="0"/>
              <a:t>then the derivative can be show to be approximately equal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99B0A-BA10-0945-B687-417C85B9DB3B}"/>
              </a:ext>
            </a:extLst>
          </p:cNvPr>
          <p:cNvSpPr txBox="1"/>
          <p:nvPr/>
        </p:nvSpPr>
        <p:spPr>
          <a:xfrm>
            <a:off x="1325142" y="5767729"/>
            <a:ext cx="816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is how </a:t>
            </a:r>
            <a:r>
              <a:rPr lang="en-US" sz="2000" dirty="0" err="1"/>
              <a:t>Scipy</a:t>
            </a:r>
            <a:r>
              <a:rPr lang="en-US" sz="2000" dirty="0"/>
              <a:t> approximates the derivative given a function we provide</a:t>
            </a:r>
          </a:p>
        </p:txBody>
      </p:sp>
    </p:spTree>
    <p:extLst>
      <p:ext uri="{BB962C8B-B14F-4D97-AF65-F5344CB8AC3E}">
        <p14:creationId xmlns:p14="http://schemas.microsoft.com/office/powerpoint/2010/main" val="34322156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22636</TotalTime>
  <Words>1789</Words>
  <Application>Microsoft Macintosh PowerPoint</Application>
  <PresentationFormat>Widescreen</PresentationFormat>
  <Paragraphs>244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Courier New</vt:lpstr>
      <vt:lpstr>Gill Sans MT</vt:lpstr>
      <vt:lpstr>Impact</vt:lpstr>
      <vt:lpstr>Badge</vt:lpstr>
      <vt:lpstr>CST-411</vt:lpstr>
      <vt:lpstr>License and References</vt:lpstr>
      <vt:lpstr>License and References</vt:lpstr>
      <vt:lpstr>Derivatives and Integrals</vt:lpstr>
      <vt:lpstr>Derivatives</vt:lpstr>
      <vt:lpstr>PowerPoint Presentation</vt:lpstr>
      <vt:lpstr>Derivatives</vt:lpstr>
      <vt:lpstr>PowerPoint Presentation</vt:lpstr>
      <vt:lpstr>How does Scipy do this?</vt:lpstr>
      <vt:lpstr>How does Scipy do this?</vt:lpstr>
      <vt:lpstr>How does Scipy do this?</vt:lpstr>
      <vt:lpstr>PowerPoint Presentation</vt:lpstr>
      <vt:lpstr>PowerPoint Presentation</vt:lpstr>
      <vt:lpstr>Derivatives</vt:lpstr>
      <vt:lpstr>Derivatives</vt:lpstr>
      <vt:lpstr>Derivatives</vt:lpstr>
      <vt:lpstr>Integration</vt:lpstr>
      <vt:lpstr>Integration</vt:lpstr>
      <vt:lpstr>Integration</vt:lpstr>
      <vt:lpstr>Integration</vt:lpstr>
      <vt:lpstr>Integration</vt:lpstr>
      <vt:lpstr>Integration practice problem</vt:lpstr>
      <vt:lpstr>Application Problem</vt:lpstr>
      <vt:lpstr>Application problem</vt:lpstr>
      <vt:lpstr>Application problem</vt:lpstr>
      <vt:lpstr>Application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Narock, Thomas</dc:creator>
  <cp:lastModifiedBy>Narock, Thomas</cp:lastModifiedBy>
  <cp:revision>172</cp:revision>
  <dcterms:created xsi:type="dcterms:W3CDTF">2018-10-11T15:10:13Z</dcterms:created>
  <dcterms:modified xsi:type="dcterms:W3CDTF">2018-11-25T21:30:01Z</dcterms:modified>
</cp:coreProperties>
</file>