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62" r:id="rId4"/>
    <p:sldId id="263" r:id="rId5"/>
    <p:sldId id="264" r:id="rId6"/>
    <p:sldId id="272" r:id="rId7"/>
    <p:sldId id="257" r:id="rId8"/>
    <p:sldId id="267" r:id="rId9"/>
    <p:sldId id="268" r:id="rId10"/>
    <p:sldId id="266" r:id="rId11"/>
    <p:sldId id="270" r:id="rId12"/>
    <p:sldId id="269" r:id="rId13"/>
    <p:sldId id="259" r:id="rId14"/>
    <p:sldId id="260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/>
    <p:restoredTop sz="94702"/>
  </p:normalViewPr>
  <p:slideViewPr>
    <p:cSldViewPr snapToGrid="0" snapToObjects="1">
      <p:cViewPr varScale="1">
        <p:scale>
          <a:sx n="98" d="100"/>
          <a:sy n="98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733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37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49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2154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5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markham/DAT8" TargetMode="External"/><Relationship Id="rId2" Type="http://schemas.openxmlformats.org/officeDocument/2006/relationships/hyperlink" Target="http://narock.github.io/teaching/CST-411/chipotle.ts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psamora/pandas_exercises/blob/master/07_Visualization/Scores/Exercises_with_solutions_code.ipynb" TargetMode="External"/><Relationship Id="rId2" Type="http://schemas.openxmlformats.org/officeDocument/2006/relationships/hyperlink" Target="https://github.com/guipsamora/pandas_exercises/blob/master/06_Stats/Wind_Stats/Exercises_with_solution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nel_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C080-D9AB-8344-9067-5585C9B9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5D-DAEF-C943-9C70-C1ED697E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71106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8" y="365126"/>
            <a:ext cx="10096501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1648691"/>
            <a:ext cx="10463645" cy="4528272"/>
          </a:xfrm>
        </p:spPr>
        <p:txBody>
          <a:bodyPr>
            <a:normAutofit/>
          </a:bodyPr>
          <a:lstStyle/>
          <a:p>
            <a:r>
              <a:rPr lang="en-US" dirty="0"/>
              <a:t>So we’ve read in some data. Now what…</a:t>
            </a:r>
          </a:p>
          <a:p>
            <a:endParaRPr lang="en-US" dirty="0"/>
          </a:p>
          <a:p>
            <a:r>
              <a:rPr lang="en-US" dirty="0"/>
              <a:t>Try calling the head() function to list all the columns and get a sample of the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67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A719-9C5A-8C4A-AAC4-3C247B30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603-79E4-214B-92B6-43989C6C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3" y="1628775"/>
            <a:ext cx="10225087" cy="4986338"/>
          </a:xfrm>
        </p:spPr>
        <p:txBody>
          <a:bodyPr>
            <a:normAutofit/>
          </a:bodyPr>
          <a:lstStyle/>
          <a:p>
            <a:r>
              <a:rPr lang="en-US" dirty="0"/>
              <a:t>Give it a try…		</a:t>
            </a:r>
            <a:r>
              <a:rPr lang="en-US" dirty="0">
                <a:solidFill>
                  <a:srgbClr val="FF0000"/>
                </a:solidFill>
              </a:rPr>
              <a:t>03_Pandas_Intro.ipynb</a:t>
            </a:r>
          </a:p>
          <a:p>
            <a:endParaRPr lang="en-US" dirty="0"/>
          </a:p>
          <a:p>
            <a:r>
              <a:rPr lang="en-US" dirty="0"/>
              <a:t>There is a Chipotle dataset at: </a:t>
            </a:r>
            <a:r>
              <a:rPr lang="en-US" sz="2200" dirty="0">
                <a:hlinkClick r:id="rId2"/>
              </a:rPr>
              <a:t>http://narock.github.io/teaching/CST-411/chipotle.tsv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This is a slight variation of Kevin Markham’s Chipotle dataset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raw.githubusercontent.com</a:t>
            </a:r>
            <a:r>
              <a:rPr lang="en-US" dirty="0"/>
              <a:t>/</a:t>
            </a:r>
            <a:r>
              <a:rPr lang="en-US" dirty="0" err="1"/>
              <a:t>justmarkham</a:t>
            </a:r>
            <a:r>
              <a:rPr lang="en-US" dirty="0"/>
              <a:t>/DAT8/master/data/</a:t>
            </a:r>
            <a:r>
              <a:rPr lang="en-US" dirty="0" err="1"/>
              <a:t>chipotle.tsv</a:t>
            </a:r>
            <a:endParaRPr lang="en-US" dirty="0"/>
          </a:p>
          <a:p>
            <a:pPr lvl="1"/>
            <a:r>
              <a:rPr lang="en-US" dirty="0"/>
              <a:t>I just changed the datatype of one of the columns</a:t>
            </a:r>
          </a:p>
          <a:p>
            <a:pPr lvl="1"/>
            <a:r>
              <a:rPr lang="en-US" dirty="0"/>
              <a:t>Credit: Kevin Markham’s Data Science course, </a:t>
            </a:r>
            <a:r>
              <a:rPr lang="en-US" dirty="0">
                <a:hlinkClick r:id="rId3"/>
              </a:rPr>
              <a:t>https://github.com/justmarkham/DAT8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Try reading it into a </a:t>
            </a:r>
            <a:r>
              <a:rPr lang="en-US" dirty="0" err="1"/>
              <a:t>Jupyter</a:t>
            </a:r>
            <a:r>
              <a:rPr lang="en-US" dirty="0"/>
              <a:t> Notebook and listing the columns</a:t>
            </a:r>
          </a:p>
          <a:p>
            <a:endParaRPr lang="en-US" dirty="0"/>
          </a:p>
          <a:p>
            <a:r>
              <a:rPr lang="en-US" dirty="0"/>
              <a:t>Note that it’s a Tab Separated Variable (TSV) file. You’ll need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2" y="365126"/>
            <a:ext cx="10167937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2" y="1731820"/>
            <a:ext cx="10548938" cy="4793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create subsets of our data table based on its values</a:t>
            </a:r>
          </a:p>
          <a:p>
            <a:endParaRPr lang="en-US" dirty="0"/>
          </a:p>
          <a:p>
            <a:r>
              <a:rPr lang="en-US" dirty="0"/>
              <a:t>Extract all the rows in which the </a:t>
            </a:r>
            <a:r>
              <a:rPr lang="en-US" dirty="0" err="1"/>
              <a:t>item_price</a:t>
            </a:r>
            <a:r>
              <a:rPr lang="en-US" dirty="0"/>
              <a:t> is greater than $10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chipo10 = data[data['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use &gt;, &lt;, &gt;=, &lt;=, or == for equality</a:t>
            </a:r>
          </a:p>
          <a:p>
            <a:endParaRPr lang="en-US" dirty="0"/>
          </a:p>
          <a:p>
            <a:r>
              <a:rPr lang="en-US" dirty="0"/>
              <a:t>You can also use &amp; for ‘and’ and | for ‘or’</a:t>
            </a:r>
          </a:p>
          <a:p>
            <a:endParaRPr lang="en-US" dirty="0"/>
          </a:p>
          <a:p>
            <a:r>
              <a:rPr lang="en-US" dirty="0"/>
              <a:t>Orders with an item over $10 OR orders where more than 4 of something bought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data[ (data['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10.00) |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(data[‘quantity’] &gt; 4) 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B3D-B2C5-3241-8F5E-6E517CFA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89AD-9EAB-0949-A4CE-6C19B2E9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25625"/>
            <a:ext cx="10102122" cy="4351338"/>
          </a:xfrm>
        </p:spPr>
        <p:txBody>
          <a:bodyPr>
            <a:normAutofit/>
          </a:bodyPr>
          <a:lstStyle/>
          <a:p>
            <a:r>
              <a:rPr lang="en-US" dirty="0"/>
              <a:t>"Canned Soda” is an </a:t>
            </a:r>
            <a:r>
              <a:rPr lang="en-US" dirty="0" err="1"/>
              <a:t>item_name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times were more than one soda ordered?</a:t>
            </a:r>
          </a:p>
        </p:txBody>
      </p:sp>
    </p:spTree>
    <p:extLst>
      <p:ext uri="{BB962C8B-B14F-4D97-AF65-F5344CB8AC3E}">
        <p14:creationId xmlns:p14="http://schemas.microsoft.com/office/powerpoint/2010/main" val="15509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7A5-29CB-6649-A4AF-44907E7E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B20-8491-2249-A32B-187CD701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https://github.com/guipsamora/pandas_exercises/blob/master/06_Stats/Wind_Stats/Exercises_with_solutions.ipynb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https://github.com/guipsamora/pandas_exercises/blob/master/07_Visualization/Scores/Exercises_with_solutions_code.ipynb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guipsamora</a:t>
            </a:r>
            <a:r>
              <a:rPr lang="en-US" dirty="0"/>
              <a:t>/</a:t>
            </a:r>
            <a:r>
              <a:rPr lang="en-US" dirty="0" err="1"/>
              <a:t>pandas_exercises</a:t>
            </a:r>
            <a:r>
              <a:rPr lang="en-US" dirty="0"/>
              <a:t>/blob/master/07_Visualization/Tips/</a:t>
            </a:r>
            <a:r>
              <a:rPr lang="en-US" dirty="0" err="1"/>
              <a:t>Exercises_with_code_and_solutions.ipynb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46F-6A3A-4F44-B288-531FCDCC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71D7-7D4D-2A4E-B698-73B7A61A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421490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840-8CEF-6B45-94FD-3A5E5098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8D65-46C6-C442-AD6D-1155ABEE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mathematical techniques</a:t>
            </a:r>
          </a:p>
          <a:p>
            <a:r>
              <a:rPr lang="en-US" dirty="0"/>
              <a:t>Statistics and probability</a:t>
            </a:r>
          </a:p>
          <a:p>
            <a:r>
              <a:rPr lang="en-US" dirty="0"/>
              <a:t>Integration (compare multiple methods)</a:t>
            </a:r>
          </a:p>
          <a:p>
            <a:r>
              <a:rPr lang="en-US" dirty="0"/>
              <a:t>Monte Carlo simulation of Monty Hall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86" y="1690688"/>
            <a:ext cx="10635522" cy="4834803"/>
          </a:xfrm>
        </p:spPr>
        <p:txBody>
          <a:bodyPr>
            <a:normAutofit/>
          </a:bodyPr>
          <a:lstStyle/>
          <a:p>
            <a:r>
              <a:rPr lang="en-US" dirty="0"/>
              <a:t>Python has a number of useful build-in libraries</a:t>
            </a:r>
          </a:p>
          <a:p>
            <a:endParaRPr lang="en-US" dirty="0"/>
          </a:p>
          <a:p>
            <a:r>
              <a:rPr lang="en-US" dirty="0"/>
              <a:t>But, the best scientific computing libraries were created by a community of volunteers</a:t>
            </a:r>
          </a:p>
          <a:p>
            <a:endParaRPr lang="en-US" dirty="0"/>
          </a:p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close 5</a:t>
            </a:r>
            <a:r>
              <a:rPr lang="en-US" baseline="30000" dirty="0"/>
              <a:t>th</a:t>
            </a:r>
            <a:r>
              <a:rPr lang="en-US" dirty="0"/>
              <a:t> is </a:t>
            </a:r>
            <a:r>
              <a:rPr lang="en-US" dirty="0" err="1"/>
              <a:t>scikitlearn</a:t>
            </a:r>
            <a:r>
              <a:rPr lang="en-US" dirty="0"/>
              <a:t> – that’s machine learning focused and more than we’ll need this semester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2" y="1690688"/>
            <a:ext cx="10758487" cy="4834803"/>
          </a:xfrm>
        </p:spPr>
        <p:txBody>
          <a:bodyPr>
            <a:normAutofit/>
          </a:bodyPr>
          <a:lstStyle/>
          <a:p>
            <a:r>
              <a:rPr lang="en-US" dirty="0"/>
              <a:t>The four most useful (for our purposes)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Each of these libraries is already installed on Jetstream</a:t>
            </a:r>
          </a:p>
          <a:p>
            <a:r>
              <a:rPr lang="en-US" dirty="0"/>
              <a:t>We can just import and start using them</a:t>
            </a:r>
          </a:p>
          <a:p>
            <a:endParaRPr lang="en-US" dirty="0"/>
          </a:p>
          <a:p>
            <a:r>
              <a:rPr lang="en-US" dirty="0"/>
              <a:t>We’ll take a look at some of the things you can do with each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</p:spTree>
    <p:extLst>
      <p:ext uri="{BB962C8B-B14F-4D97-AF65-F5344CB8AC3E}">
        <p14:creationId xmlns:p14="http://schemas.microsoft.com/office/powerpoint/2010/main" val="56114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4" y="1906355"/>
            <a:ext cx="3775364" cy="418811"/>
          </a:xfrm>
        </p:spPr>
        <p:txBody>
          <a:bodyPr>
            <a:normAutofit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02" y="260508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4" y="2605088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5370802" y="1900093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48ED0-7663-2740-A545-08960D5EA620}"/>
              </a:ext>
            </a:extLst>
          </p:cNvPr>
          <p:cNvSpPr txBox="1"/>
          <p:nvPr/>
        </p:nvSpPr>
        <p:spPr>
          <a:xfrm>
            <a:off x="5003656" y="4182920"/>
            <a:ext cx="6617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Economists use the term "</a:t>
            </a:r>
            <a:r>
              <a:rPr lang="en-US" dirty="0">
                <a:hlinkClick r:id="rId4" tooltip="Panel data"/>
              </a:rPr>
              <a:t>panel data</a:t>
            </a:r>
            <a:r>
              <a:rPr lang="en-US" dirty="0"/>
              <a:t>” to describe data sets of observations over multiple time periods for the same individuals.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Scientists and engineers call this time-series data.</a:t>
            </a:r>
          </a:p>
          <a:p>
            <a:endParaRPr lang="en-US" dirty="0"/>
          </a:p>
          <a:p>
            <a:r>
              <a:rPr lang="en-US" dirty="0"/>
              <a:t>When the Pandas library was first created the lead author was working at a financial management company. He took the term “panel data” and merged it into Panda. Pandas is a library for working with time-series and tabular data.</a:t>
            </a:r>
          </a:p>
        </p:txBody>
      </p:sp>
    </p:spTree>
    <p:extLst>
      <p:ext uri="{BB962C8B-B14F-4D97-AF65-F5344CB8AC3E}">
        <p14:creationId xmlns:p14="http://schemas.microsoft.com/office/powerpoint/2010/main" val="33697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365125"/>
            <a:ext cx="10310812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343890"/>
            <a:ext cx="10310812" cy="5264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we use a library we not only need to import it, but we need to reference it when we use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reminds Python that pi is part of the math library. It shouldn’t go looking for it somewhere else.</a:t>
            </a:r>
          </a:p>
          <a:p>
            <a:endParaRPr lang="en-US" b="1" dirty="0"/>
          </a:p>
          <a:p>
            <a:r>
              <a:rPr lang="en-US" dirty="0"/>
              <a:t>If you don’t want to type the full name of the library you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command to set up a shorthand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instead of typing pandas.&lt;function name&gt; I can save some typing and do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will really come in handy for long library names like matplotlib…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2230"/>
            <a:ext cx="10102122" cy="515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simplifies getting data into Python</a:t>
            </a:r>
          </a:p>
          <a:p>
            <a:endParaRPr lang="en-US" dirty="0"/>
          </a:p>
          <a:p>
            <a:r>
              <a:rPr lang="en-US" dirty="0"/>
              <a:t>Lots of data comes in text files with rows and columns</a:t>
            </a:r>
          </a:p>
          <a:p>
            <a:r>
              <a:rPr lang="en-US" dirty="0"/>
              <a:t>There’s a special character that separates the columns</a:t>
            </a:r>
          </a:p>
          <a:p>
            <a:pPr lvl="1"/>
            <a:r>
              <a:rPr lang="en-US" dirty="0"/>
              <a:t>CSV = Comma Separated Variable</a:t>
            </a:r>
          </a:p>
          <a:p>
            <a:pPr lvl="1"/>
            <a:r>
              <a:rPr lang="en-US" dirty="0"/>
              <a:t>TSV = Tab Separated Variable</a:t>
            </a:r>
          </a:p>
          <a:p>
            <a:pPr lvl="1"/>
            <a:endParaRPr lang="en-US" dirty="0"/>
          </a:p>
          <a:p>
            <a:r>
              <a:rPr lang="en-US" dirty="0"/>
              <a:t>Pandas has easy to use functions for reading this type of data</a:t>
            </a:r>
          </a:p>
          <a:p>
            <a:r>
              <a:rPr lang="en-US" dirty="0"/>
              <a:t>They’re build on top of 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These examples come from Pandas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-- ????</a:t>
            </a:r>
          </a:p>
          <a:p>
            <a:r>
              <a:rPr lang="en-US" dirty="0">
                <a:solidFill>
                  <a:srgbClr val="FF0000"/>
                </a:solidFill>
              </a:rPr>
              <a:t>Put reference in notebooks as well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4543"/>
            <a:ext cx="10210800" cy="4848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can also work with URLs. You don’t need the file locally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assumes the columns are separated by a comma</a:t>
            </a:r>
          </a:p>
          <a:p>
            <a:r>
              <a:rPr lang="en-US" dirty="0"/>
              <a:t>If something else, then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69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217</TotalTime>
  <Words>838</Words>
  <Application>Microsoft Macintosh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Gill Sans MT</vt:lpstr>
      <vt:lpstr>Impact</vt:lpstr>
      <vt:lpstr>Badge</vt:lpstr>
      <vt:lpstr>CST-411</vt:lpstr>
      <vt:lpstr>License and References</vt:lpstr>
      <vt:lpstr>Libraries We’ll Be Working With</vt:lpstr>
      <vt:lpstr>Libraries We’ll Be Working With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Your Turn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CST-??</dc:title>
  <dc:creator>Narock, Thomas</dc:creator>
  <cp:lastModifiedBy>Narock, Thomas</cp:lastModifiedBy>
  <cp:revision>28</cp:revision>
  <dcterms:created xsi:type="dcterms:W3CDTF">2018-08-08T18:00:31Z</dcterms:created>
  <dcterms:modified xsi:type="dcterms:W3CDTF">2018-08-17T20:31:29Z</dcterms:modified>
</cp:coreProperties>
</file>