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6" r:id="rId5"/>
    <p:sldId id="278" r:id="rId6"/>
    <p:sldId id="263" r:id="rId7"/>
    <p:sldId id="283" r:id="rId8"/>
    <p:sldId id="262" r:id="rId9"/>
    <p:sldId id="261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85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6" r:id="rId28"/>
    <p:sldId id="287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E9CA-74A9-4F6C-AEFC-F107EA219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1223E-DEB7-431B-A046-A2D94A2D8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D2FA-0619-410B-AA1F-187D5E87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21BE-C520-4526-90B0-24188226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AE23-66EE-4DB5-B23D-19F3C7E2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12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AE31-24A9-49C0-B051-9EB9FDB4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201DA-8383-4B73-B242-8F3556ED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343D-F821-4B6D-A311-2C80B7FE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5925-A378-4D59-81B2-C55C7A77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C457-1807-4507-9779-326F3C9C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3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31DEE-5F96-4EC0-B82F-670365AA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46A7-5632-428A-87B7-DDC20062E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76FB-6331-4E94-8858-247FAFE6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B2DB0-2EC2-4FFE-9E07-AC8D7C67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0032-BEBB-434C-9246-E37911D5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21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419-F2A4-498D-9B70-5AA74022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D34C-D8F6-4015-B841-CDEAB671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6FCC-5819-46C0-BEF3-744848E0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7644-984E-449A-B9B2-3DFA4B24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2D85-40BF-4624-A6D8-F0C2D57C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5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718E-2633-4E87-B324-7EAE98BF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497A-9DC6-4190-9083-2F5AD5BF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31D6-733D-4AB5-B251-21D754FF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5140-E1F1-4B85-A0DD-1297E027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1A00-2CF2-4893-941E-A767C37F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E918-7384-4FE6-8E98-4ED6A53D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C272-547D-4E12-9CAB-03C5AA96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9FEF-1759-419E-86ED-8A56EB8E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B250-5981-4219-A3C6-EF5248F7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82ED-A0E9-4B03-B418-23E58C4E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BC23-2AB2-44C9-874B-C485609C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63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643F-AFF8-4212-94C7-CBF08512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E044-760B-4EC1-BF56-E9C94408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9B2F-0AED-4276-B8C3-6A2978F03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26E89-F0D9-4BCA-8574-B6464D0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3894-4758-4B80-AF5E-AC9D07E2E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F3578-4DEC-4F91-A8EF-3F0276F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D85E0-0333-46C8-87A5-0590B046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9D1DC-F3FA-4B85-9893-D32A6350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9A57-D687-4A9C-9BEC-CB19ADA1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59E08-459E-499D-B822-3E4DBFC4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E2CE-E77F-432A-A45E-A60EEBF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8FAA-7707-4FD0-AAA7-27CE8085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27A22-89FF-4E60-AC5D-58EF2627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CE0E-5FEB-4FEF-8C7B-2A3375B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3F040-0CF5-4039-A6F7-234C54C7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6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FF6-99D6-4FF7-9CFE-562B7C91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8984-E40F-4E1F-9A13-243C8D0A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690C-0FFE-4EEE-8C86-8E177397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2D5B-4C56-448D-B8FD-87026953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EC1E3-DCC9-45AA-B1D3-9275C7B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D817-4DF2-4A85-A408-77BD843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6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C538-5FC9-49D9-A0BB-004D874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D6CD9-686C-449B-AB3B-E231ECBC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56831-91F6-4B12-B92E-98AAD01E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8F8F-FB4A-4279-8344-2BE36299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2B14-EA28-490C-A96F-92A7A6F6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13BC7-D86B-4A77-A9B0-3CA64867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0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79C31-F660-4088-898B-1ABCD591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9418D-AD4F-495C-8A26-99E4FAAC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5E07-B9AE-41C8-86A0-CA6DD3D4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14DF-38D8-4619-8A0C-9C307E235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0D2E-3821-48C1-9950-D1496EB4E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1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72D3-DFA6-48B3-A376-935E3ABD6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BICYCLE THEFT CLASSIFIER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101A0-E5F8-40A6-A4BF-821B43B51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626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 3</a:t>
            </a:r>
          </a:p>
          <a:p>
            <a:pPr algn="l"/>
            <a:r>
              <a:rPr lang="en-CA" dirty="0"/>
              <a:t>Diwakar Singh - 301185459</a:t>
            </a:r>
          </a:p>
          <a:p>
            <a:pPr algn="l"/>
            <a:r>
              <a:rPr lang="en-CA" dirty="0"/>
              <a:t>Hitesh </a:t>
            </a:r>
            <a:r>
              <a:rPr lang="en-CA" dirty="0" err="1"/>
              <a:t>Dharmadhikari</a:t>
            </a:r>
            <a:r>
              <a:rPr lang="en-CA" dirty="0"/>
              <a:t> - 301150694</a:t>
            </a:r>
          </a:p>
          <a:p>
            <a:pPr algn="l"/>
            <a:r>
              <a:rPr lang="en-CA" dirty="0" err="1"/>
              <a:t>Jefil</a:t>
            </a:r>
            <a:r>
              <a:rPr lang="en-CA" dirty="0"/>
              <a:t> </a:t>
            </a:r>
            <a:r>
              <a:rPr lang="en-CA" dirty="0" err="1"/>
              <a:t>Tasna</a:t>
            </a:r>
            <a:r>
              <a:rPr lang="en-CA" dirty="0"/>
              <a:t> John Moran - 301149710</a:t>
            </a:r>
          </a:p>
          <a:p>
            <a:pPr algn="l"/>
            <a:r>
              <a:rPr lang="en-CA" dirty="0"/>
              <a:t>Shrikant Kale - 301150258</a:t>
            </a:r>
          </a:p>
          <a:p>
            <a:pPr algn="l"/>
            <a:r>
              <a:rPr lang="en-CA" dirty="0"/>
              <a:t>Nestor Romero Leon - 301133331</a:t>
            </a:r>
          </a:p>
        </p:txBody>
      </p:sp>
    </p:spTree>
    <p:extLst>
      <p:ext uri="{BB962C8B-B14F-4D97-AF65-F5344CB8AC3E}">
        <p14:creationId xmlns:p14="http://schemas.microsoft.com/office/powerpoint/2010/main" val="12637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Occurrence Month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229626"/>
            <a:ext cx="442187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12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July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4002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Occurrence_Month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B4D8E-D2DF-4A1C-94F4-2DBA04D33B01}"/>
              </a:ext>
            </a:extLst>
          </p:cNvPr>
          <p:cNvSpPr txBox="1"/>
          <p:nvPr/>
        </p:nvSpPr>
        <p:spPr>
          <a:xfrm>
            <a:off x="6737447" y="907792"/>
            <a:ext cx="321518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July         		4002</a:t>
            </a:r>
          </a:p>
          <a:p>
            <a:r>
              <a:rPr lang="en-US" dirty="0"/>
              <a:t>August       	3680</a:t>
            </a:r>
          </a:p>
          <a:p>
            <a:r>
              <a:rPr lang="en-US" dirty="0"/>
              <a:t>June         		3532</a:t>
            </a:r>
          </a:p>
          <a:p>
            <a:r>
              <a:rPr lang="en-US" dirty="0"/>
              <a:t>September    	3265</a:t>
            </a:r>
          </a:p>
          <a:p>
            <a:r>
              <a:rPr lang="en-US" dirty="0"/>
              <a:t>May          	2659</a:t>
            </a:r>
          </a:p>
          <a:p>
            <a:r>
              <a:rPr lang="en-US" dirty="0"/>
              <a:t>October      	2492</a:t>
            </a:r>
          </a:p>
          <a:p>
            <a:r>
              <a:rPr lang="en-US" dirty="0"/>
              <a:t>April        		1553</a:t>
            </a:r>
          </a:p>
          <a:p>
            <a:r>
              <a:rPr lang="en-US" dirty="0"/>
              <a:t>November     	1467</a:t>
            </a:r>
          </a:p>
          <a:p>
            <a:r>
              <a:rPr lang="en-US" dirty="0"/>
              <a:t>March         	876</a:t>
            </a:r>
          </a:p>
          <a:p>
            <a:r>
              <a:rPr lang="en-US" dirty="0"/>
              <a:t>December      	834</a:t>
            </a:r>
          </a:p>
          <a:p>
            <a:r>
              <a:rPr lang="en-US" dirty="0"/>
              <a:t>January       	640</a:t>
            </a:r>
          </a:p>
          <a:p>
            <a:r>
              <a:rPr lang="en-US" dirty="0"/>
              <a:t>February      	569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39977-7C4F-45CC-A33A-D4D17BFA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3" y="3159585"/>
            <a:ext cx="4590749" cy="3530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04A33-5352-422E-8248-1EE5CA76EA22}"/>
              </a:ext>
            </a:extLst>
          </p:cNvPr>
          <p:cNvSpPr txBox="1"/>
          <p:nvPr/>
        </p:nvSpPr>
        <p:spPr>
          <a:xfrm>
            <a:off x="5700767" y="46625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occurrence of thefts seem to follow an uniform distribution with low values between 2009 and 2013 most likely due for lack of proper records</a:t>
            </a:r>
          </a:p>
          <a:p>
            <a:endParaRPr lang="en-US" dirty="0"/>
          </a:p>
          <a:p>
            <a:r>
              <a:rPr lang="en-CA" sz="1800" dirty="0"/>
              <a:t>Data distribution suggest a higher number of theft during the warmer months and higher values during summer (June, July, August)</a:t>
            </a:r>
          </a:p>
        </p:txBody>
      </p:sp>
    </p:spTree>
    <p:extLst>
      <p:ext uri="{BB962C8B-B14F-4D97-AF65-F5344CB8AC3E}">
        <p14:creationId xmlns:p14="http://schemas.microsoft.com/office/powerpoint/2010/main" val="11006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Day of Week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7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Friday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3924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Occurrence_DayOfWeek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B4D8E-D2DF-4A1C-94F4-2DBA04D33B01}"/>
              </a:ext>
            </a:extLst>
          </p:cNvPr>
          <p:cNvSpPr txBox="1"/>
          <p:nvPr/>
        </p:nvSpPr>
        <p:spPr>
          <a:xfrm>
            <a:off x="627797" y="3534013"/>
            <a:ext cx="321518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Friday       3924</a:t>
            </a:r>
          </a:p>
          <a:p>
            <a:r>
              <a:rPr lang="en-US" dirty="0"/>
              <a:t>Wednesday    3768</a:t>
            </a:r>
          </a:p>
          <a:p>
            <a:r>
              <a:rPr lang="en-US" dirty="0"/>
              <a:t>Thursday     3719</a:t>
            </a:r>
          </a:p>
          <a:p>
            <a:r>
              <a:rPr lang="en-US" dirty="0"/>
              <a:t>Monday       3689</a:t>
            </a:r>
          </a:p>
          <a:p>
            <a:r>
              <a:rPr lang="en-US" dirty="0"/>
              <a:t>Tuesday      3658</a:t>
            </a:r>
          </a:p>
          <a:p>
            <a:r>
              <a:rPr lang="en-US" dirty="0"/>
              <a:t>Saturday     3483</a:t>
            </a:r>
          </a:p>
          <a:p>
            <a:r>
              <a:rPr lang="en-US" dirty="0"/>
              <a:t>Sunday       3328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EE620-4C24-46E7-BD70-2776F5BC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80" y="1288688"/>
            <a:ext cx="4838095" cy="375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6AF54-D7A7-41EB-8B3D-913A1D8D46D0}"/>
              </a:ext>
            </a:extLst>
          </p:cNvPr>
          <p:cNvSpPr txBox="1"/>
          <p:nvPr/>
        </p:nvSpPr>
        <p:spPr>
          <a:xfrm>
            <a:off x="5573388" y="5255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 seem to follow a fairly uniform distribution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4401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Day of Month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 15.616684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8.592886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1.000000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 8.000000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16.000000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 23.000000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 31.000000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Occurrence_DayOfMonth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2827C-407D-46A1-8F3C-7DCE7162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922" y="369638"/>
            <a:ext cx="4467367" cy="2978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88B2C-1B9F-4CC5-8982-4D52A151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22" y="3708794"/>
            <a:ext cx="4838095" cy="314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1F06F-640A-4087-876A-30B9707B7266}"/>
              </a:ext>
            </a:extLst>
          </p:cNvPr>
          <p:cNvSpPr txBox="1"/>
          <p:nvPr/>
        </p:nvSpPr>
        <p:spPr>
          <a:xfrm>
            <a:off x="506122" y="4654646"/>
            <a:ext cx="523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 seem to follow a fairly uniform distribution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9025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Day of Year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202.227698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76.821431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1.000000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153.000000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205.000000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259.000000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366.000000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Occurrence_DayOfYear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34BB6-20A6-4CBC-86FE-3C558691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18" y="177942"/>
            <a:ext cx="4838095" cy="314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4AF34-1B0C-4725-A672-97C6A676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2" y="3429000"/>
            <a:ext cx="4838095" cy="3225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29746-C014-4E38-92D8-7C475CD7661B}"/>
              </a:ext>
            </a:extLst>
          </p:cNvPr>
          <p:cNvSpPr txBox="1"/>
          <p:nvPr/>
        </p:nvSpPr>
        <p:spPr>
          <a:xfrm>
            <a:off x="614718" y="458166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Data distribution suggest a higher number of theft during the warmer months and higher values during summer (June, July, August)</a:t>
            </a:r>
          </a:p>
          <a:p>
            <a:endParaRPr lang="en-CA" dirty="0"/>
          </a:p>
          <a:p>
            <a:r>
              <a:rPr lang="en-CA" sz="1800" dirty="0"/>
              <a:t>Distribution consistent with the findings in distribution of thefts by month</a:t>
            </a:r>
          </a:p>
        </p:txBody>
      </p:sp>
    </p:spTree>
    <p:extLst>
      <p:ext uri="{BB962C8B-B14F-4D97-AF65-F5344CB8AC3E}">
        <p14:creationId xmlns:p14="http://schemas.microsoft.com/office/powerpoint/2010/main" val="196554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Hour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 13.274395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6.530181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0.000000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 9.000000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14.000000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 19.000000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 23.000000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Occurrence_Hour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E0F53-F9D0-4DA6-9E74-DD33DA7B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37" y="286803"/>
            <a:ext cx="4838095" cy="32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7DD29-EE99-49C1-9440-2AB4D85B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37" y="3632304"/>
            <a:ext cx="4838095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Report Year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4065" y="1390458"/>
            <a:ext cx="442187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2017.143572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1.955024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2014.000000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2016.000000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2017.000000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2019.000000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2020.000000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Report_Year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778F0-89C6-4729-BB32-E60EC321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24" y="184821"/>
            <a:ext cx="4838095" cy="314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135EF-3A2C-434F-B82D-BA3B1538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24" y="3505619"/>
            <a:ext cx="4838095" cy="3352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DA9DE-D29A-48DD-B557-20C21DBAA444}"/>
              </a:ext>
            </a:extLst>
          </p:cNvPr>
          <p:cNvSpPr txBox="1"/>
          <p:nvPr/>
        </p:nvSpPr>
        <p:spPr>
          <a:xfrm>
            <a:off x="497024" y="4247824"/>
            <a:ext cx="442187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2018    3971</a:t>
            </a:r>
          </a:p>
          <a:p>
            <a:r>
              <a:rPr lang="en-CA" dirty="0">
                <a:latin typeface="Consolas" panose="020B0609020204030204" pitchFamily="49" charset="0"/>
              </a:rPr>
              <a:t>2020    3919</a:t>
            </a:r>
          </a:p>
          <a:p>
            <a:r>
              <a:rPr lang="en-CA" dirty="0">
                <a:latin typeface="Consolas" panose="020B0609020204030204" pitchFamily="49" charset="0"/>
              </a:rPr>
              <a:t>2017    3856</a:t>
            </a:r>
          </a:p>
          <a:p>
            <a:r>
              <a:rPr lang="en-CA" dirty="0">
                <a:latin typeface="Consolas" panose="020B0609020204030204" pitchFamily="49" charset="0"/>
              </a:rPr>
              <a:t>2016    3801</a:t>
            </a:r>
          </a:p>
          <a:p>
            <a:r>
              <a:rPr lang="en-CA" dirty="0">
                <a:latin typeface="Consolas" panose="020B0609020204030204" pitchFamily="49" charset="0"/>
              </a:rPr>
              <a:t>2019    3703</a:t>
            </a:r>
          </a:p>
          <a:p>
            <a:r>
              <a:rPr lang="en-CA" dirty="0">
                <a:latin typeface="Consolas" panose="020B0609020204030204" pitchFamily="49" charset="0"/>
              </a:rPr>
              <a:t>2015    3295</a:t>
            </a:r>
          </a:p>
          <a:p>
            <a:r>
              <a:rPr lang="en-CA" dirty="0">
                <a:latin typeface="Consolas" panose="020B0609020204030204" pitchFamily="49" charset="0"/>
              </a:rPr>
              <a:t>2014    3024</a:t>
            </a:r>
          </a:p>
        </p:txBody>
      </p:sp>
    </p:spTree>
    <p:extLst>
      <p:ext uri="{BB962C8B-B14F-4D97-AF65-F5344CB8AC3E}">
        <p14:creationId xmlns:p14="http://schemas.microsoft.com/office/powerpoint/2010/main" val="412312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Longitude / Latitude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855726" y="907792"/>
            <a:ext cx="442187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-79.395399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0.060373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-79.734080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-79.420564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-79.392251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-79.374373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-78.511428</a:t>
            </a:r>
          </a:p>
          <a:p>
            <a:r>
              <a:rPr lang="en-US" dirty="0">
                <a:latin typeface="Consolas" panose="020B0609020204030204" pitchFamily="49" charset="0"/>
              </a:rPr>
              <a:t>Name: Longitude,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FEDE4-5520-4EB4-AE28-C3995EEB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5" y="1570574"/>
            <a:ext cx="6404338" cy="4280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75CBD-A3D2-4000-AF75-79A66D8A6B45}"/>
              </a:ext>
            </a:extLst>
          </p:cNvPr>
          <p:cNvSpPr txBox="1"/>
          <p:nvPr/>
        </p:nvSpPr>
        <p:spPr>
          <a:xfrm>
            <a:off x="6855726" y="3743362"/>
            <a:ext cx="442187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CA" dirty="0">
                <a:latin typeface="Consolas" panose="020B0609020204030204" pitchFamily="49" charset="0"/>
              </a:rPr>
              <a:t>mean        43.673526</a:t>
            </a:r>
          </a:p>
          <a:p>
            <a:r>
              <a:rPr lang="en-CA" dirty="0">
                <a:latin typeface="Consolas" panose="020B0609020204030204" pitchFamily="49" charset="0"/>
              </a:rPr>
              <a:t>std          0.038471</a:t>
            </a:r>
          </a:p>
          <a:p>
            <a:r>
              <a:rPr lang="en-CA" dirty="0">
                <a:latin typeface="Consolas" panose="020B0609020204030204" pitchFamily="49" charset="0"/>
              </a:rPr>
              <a:t>min         43.367790</a:t>
            </a:r>
          </a:p>
          <a:p>
            <a:r>
              <a:rPr lang="en-CA" dirty="0">
                <a:latin typeface="Consolas" panose="020B0609020204030204" pitchFamily="49" charset="0"/>
              </a:rPr>
              <a:t>25%         43.650240</a:t>
            </a:r>
          </a:p>
          <a:p>
            <a:r>
              <a:rPr lang="en-CA" dirty="0">
                <a:latin typeface="Consolas" panose="020B0609020204030204" pitchFamily="49" charset="0"/>
              </a:rPr>
              <a:t>50%         43.662282</a:t>
            </a:r>
          </a:p>
          <a:p>
            <a:r>
              <a:rPr lang="en-CA" dirty="0">
                <a:latin typeface="Consolas" panose="020B0609020204030204" pitchFamily="49" charset="0"/>
              </a:rPr>
              <a:t>75%         43.681868</a:t>
            </a:r>
          </a:p>
          <a:p>
            <a:r>
              <a:rPr lang="en-CA" dirty="0">
                <a:latin typeface="Consolas" panose="020B0609020204030204" pitchFamily="49" charset="0"/>
              </a:rPr>
              <a:t>max         44.087501</a:t>
            </a:r>
          </a:p>
          <a:p>
            <a:r>
              <a:rPr lang="en-CA" dirty="0">
                <a:latin typeface="Consolas" panose="020B0609020204030204" pitchFamily="49" charset="0"/>
              </a:rPr>
              <a:t>Name: Latitude, </a:t>
            </a:r>
            <a:r>
              <a:rPr lang="en-CA" dirty="0" err="1">
                <a:latin typeface="Consolas" panose="020B0609020204030204" pitchFamily="49" charset="0"/>
              </a:rPr>
              <a:t>dtype</a:t>
            </a:r>
            <a:r>
              <a:rPr lang="en-CA" dirty="0">
                <a:latin typeface="Consolas" panose="020B06090202040302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4510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Longitude / Latitude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9BE91-3CF7-4B78-8779-689317D0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45" y="1129617"/>
            <a:ext cx="8891137" cy="5582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D2200C-A556-4E53-AA57-C3AFCE88D6A2}"/>
              </a:ext>
            </a:extLst>
          </p:cNvPr>
          <p:cNvSpPr txBox="1"/>
          <p:nvPr/>
        </p:nvSpPr>
        <p:spPr>
          <a:xfrm>
            <a:off x="373607" y="1961294"/>
            <a:ext cx="256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Clear patches showcase clusters of high cost bicycles been stolen in particular areas</a:t>
            </a:r>
          </a:p>
        </p:txBody>
      </p:sp>
      <p:pic>
        <p:nvPicPr>
          <p:cNvPr id="1026" name="Picture 2" descr="Toronto Map Canvas Art by Mr. City Printing | iCanvas">
            <a:extLst>
              <a:ext uri="{FF2B5EF4-FFF2-40B4-BE49-F238E27FC236}">
                <a16:creationId xmlns:a16="http://schemas.microsoft.com/office/drawing/2014/main" id="{62728E90-60B8-46CB-823B-60748D74F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69" y="4949588"/>
            <a:ext cx="1974376" cy="14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8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Hood_ID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04398" y="1548909"/>
            <a:ext cx="442187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141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  77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2576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Hood_ID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0C7F-76CF-4D2B-B573-134FD4967488}"/>
              </a:ext>
            </a:extLst>
          </p:cNvPr>
          <p:cNvSpPr txBox="1"/>
          <p:nvPr/>
        </p:nvSpPr>
        <p:spPr>
          <a:xfrm>
            <a:off x="7359555" y="330860"/>
            <a:ext cx="4421875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77     2576</a:t>
            </a:r>
          </a:p>
          <a:p>
            <a:r>
              <a:rPr lang="en-US" dirty="0">
                <a:latin typeface="Consolas" panose="020B0609020204030204" pitchFamily="49" charset="0"/>
              </a:rPr>
              <a:t>76     2112</a:t>
            </a:r>
          </a:p>
          <a:p>
            <a:r>
              <a:rPr lang="en-US" dirty="0">
                <a:latin typeface="Consolas" panose="020B0609020204030204" pitchFamily="49" charset="0"/>
              </a:rPr>
              <a:t>75     1676</a:t>
            </a:r>
          </a:p>
          <a:p>
            <a:r>
              <a:rPr lang="en-US" dirty="0">
                <a:latin typeface="Consolas" panose="020B0609020204030204" pitchFamily="49" charset="0"/>
              </a:rPr>
              <a:t>82      992</a:t>
            </a:r>
          </a:p>
          <a:p>
            <a:r>
              <a:rPr lang="en-US" dirty="0">
                <a:latin typeface="Consolas" panose="020B0609020204030204" pitchFamily="49" charset="0"/>
              </a:rPr>
              <a:t>95      947</a:t>
            </a:r>
          </a:p>
          <a:p>
            <a:r>
              <a:rPr lang="en-US" dirty="0">
                <a:latin typeface="Consolas" panose="020B0609020204030204" pitchFamily="49" charset="0"/>
              </a:rPr>
              <a:t>78      840</a:t>
            </a:r>
          </a:p>
          <a:p>
            <a:r>
              <a:rPr lang="en-US" dirty="0">
                <a:latin typeface="Consolas" panose="020B0609020204030204" pitchFamily="49" charset="0"/>
              </a:rPr>
              <a:t>73      801</a:t>
            </a:r>
          </a:p>
          <a:p>
            <a:r>
              <a:rPr lang="en-US" dirty="0">
                <a:latin typeface="Consolas" panose="020B0609020204030204" pitchFamily="49" charset="0"/>
              </a:rPr>
              <a:t>79      780</a:t>
            </a:r>
          </a:p>
          <a:p>
            <a:r>
              <a:rPr lang="en-US" dirty="0">
                <a:latin typeface="Consolas" panose="020B0609020204030204" pitchFamily="49" charset="0"/>
              </a:rPr>
              <a:t>70      716</a:t>
            </a:r>
          </a:p>
          <a:p>
            <a:r>
              <a:rPr lang="en-US" dirty="0">
                <a:latin typeface="Consolas" panose="020B0609020204030204" pitchFamily="49" charset="0"/>
              </a:rPr>
              <a:t>93      645</a:t>
            </a:r>
          </a:p>
          <a:p>
            <a:r>
              <a:rPr lang="en-US" dirty="0">
                <a:latin typeface="Consolas" panose="020B0609020204030204" pitchFamily="49" charset="0"/>
              </a:rPr>
              <a:t>71      448</a:t>
            </a:r>
          </a:p>
          <a:p>
            <a:r>
              <a:rPr lang="en-US" dirty="0">
                <a:latin typeface="Consolas" panose="020B0609020204030204" pitchFamily="49" charset="0"/>
              </a:rPr>
              <a:t>98      435</a:t>
            </a:r>
          </a:p>
          <a:p>
            <a:r>
              <a:rPr lang="en-US" dirty="0">
                <a:latin typeface="Consolas" panose="020B0609020204030204" pitchFamily="49" charset="0"/>
              </a:rPr>
              <a:t>81      408</a:t>
            </a:r>
          </a:p>
          <a:p>
            <a:r>
              <a:rPr lang="en-US" dirty="0">
                <a:latin typeface="Consolas" panose="020B0609020204030204" pitchFamily="49" charset="0"/>
              </a:rPr>
              <a:t>17      403</a:t>
            </a:r>
          </a:p>
          <a:p>
            <a:r>
              <a:rPr lang="en-US" dirty="0">
                <a:latin typeface="Consolas" panose="020B0609020204030204" pitchFamily="49" charset="0"/>
              </a:rPr>
              <a:t>84      395</a:t>
            </a:r>
          </a:p>
          <a:p>
            <a:r>
              <a:rPr lang="en-US" dirty="0">
                <a:latin typeface="Consolas" panose="020B0609020204030204" pitchFamily="49" charset="0"/>
              </a:rPr>
              <a:t>104     388</a:t>
            </a:r>
          </a:p>
          <a:p>
            <a:r>
              <a:rPr lang="en-US" dirty="0">
                <a:latin typeface="Consolas" panose="020B0609020204030204" pitchFamily="49" charset="0"/>
              </a:rPr>
              <a:t>74      382</a:t>
            </a:r>
          </a:p>
          <a:p>
            <a:r>
              <a:rPr lang="en-US" dirty="0">
                <a:latin typeface="Consolas" panose="020B0609020204030204" pitchFamily="49" charset="0"/>
              </a:rPr>
              <a:t>80      380</a:t>
            </a:r>
          </a:p>
          <a:p>
            <a:r>
              <a:rPr lang="en-US" dirty="0">
                <a:latin typeface="Consolas" panose="020B0609020204030204" pitchFamily="49" charset="0"/>
              </a:rPr>
              <a:t>88      340</a:t>
            </a:r>
          </a:p>
          <a:p>
            <a:r>
              <a:rPr lang="en-US" dirty="0">
                <a:latin typeface="Consolas" panose="020B0609020204030204" pitchFamily="49" charset="0"/>
              </a:rPr>
              <a:t>86      339</a:t>
            </a:r>
          </a:p>
          <a:p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335F8-6BCE-439F-BF3B-A3902075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0" y="3349497"/>
            <a:ext cx="4838095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9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NeighbourhoodName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096001" y="1883392"/>
            <a:ext cx="582759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count                                      25569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unique                                       141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top       Waterfront Communities-The Island (77)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freq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 2576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Name: </a:t>
            </a:r>
            <a:r>
              <a:rPr lang="en-US" sz="1600" dirty="0" err="1">
                <a:latin typeface="Consolas" panose="020B0609020204030204" pitchFamily="49" charset="0"/>
              </a:rPr>
              <a:t>NeighbourhoodName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dtype</a:t>
            </a:r>
            <a:r>
              <a:rPr lang="en-US" sz="1600" dirty="0">
                <a:latin typeface="Consolas" panose="020B0609020204030204" pitchFamily="49" charset="0"/>
              </a:rPr>
              <a:t>: object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0C7F-76CF-4D2B-B573-134FD4967488}"/>
              </a:ext>
            </a:extLst>
          </p:cNvPr>
          <p:cNvSpPr txBox="1"/>
          <p:nvPr/>
        </p:nvSpPr>
        <p:spPr>
          <a:xfrm>
            <a:off x="410571" y="1828801"/>
            <a:ext cx="5175914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Waterfront Communities-The Island (77)      2576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Bay Street Corridor (76)                    2112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Church-Yonge Corridor (75)                  1676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Niagara (82)                                 992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Annex (95)                                   947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Kensington-Chinatown (78)                    840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Moss Park (73)                               801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University (79)                              780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South Riverdale (70)                         716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Dovercourt</a:t>
            </a:r>
            <a:r>
              <a:rPr lang="en-US" sz="1400" dirty="0">
                <a:latin typeface="Consolas" panose="020B0609020204030204" pitchFamily="49" charset="0"/>
              </a:rPr>
              <a:t>-Wallace Emerson-Junction (93)     645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Cabbagetown</a:t>
            </a:r>
            <a:r>
              <a:rPr lang="en-US" sz="1400" dirty="0">
                <a:latin typeface="Consolas" panose="020B0609020204030204" pitchFamily="49" charset="0"/>
              </a:rPr>
              <a:t>-South </a:t>
            </a:r>
            <a:r>
              <a:rPr lang="en-US" sz="1400" dirty="0" err="1">
                <a:latin typeface="Consolas" panose="020B0609020204030204" pitchFamily="49" charset="0"/>
              </a:rPr>
              <a:t>St.James</a:t>
            </a:r>
            <a:r>
              <a:rPr lang="en-US" sz="1400" dirty="0">
                <a:latin typeface="Consolas" panose="020B0609020204030204" pitchFamily="49" charset="0"/>
              </a:rPr>
              <a:t> Town (71)         448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Rosedale-Moore Park (98)                     435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Trinity-</a:t>
            </a:r>
            <a:r>
              <a:rPr lang="en-US" sz="1400" dirty="0" err="1">
                <a:latin typeface="Consolas" panose="020B0609020204030204" pitchFamily="49" charset="0"/>
              </a:rPr>
              <a:t>Bellwoods</a:t>
            </a:r>
            <a:r>
              <a:rPr lang="en-US" sz="1400" dirty="0">
                <a:latin typeface="Consolas" panose="020B0609020204030204" pitchFamily="49" charset="0"/>
              </a:rPr>
              <a:t> (81)                       408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Mimico (includes Humber Bay Shores) (17)     403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Little Portugal (84)                         395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Mount Pleasant West (104)                    388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North </a:t>
            </a:r>
            <a:r>
              <a:rPr lang="en-US" sz="1400" dirty="0" err="1">
                <a:latin typeface="Consolas" panose="020B0609020204030204" pitchFamily="49" charset="0"/>
              </a:rPr>
              <a:t>St.James</a:t>
            </a:r>
            <a:r>
              <a:rPr lang="en-US" sz="1400" dirty="0">
                <a:latin typeface="Consolas" panose="020B0609020204030204" pitchFamily="49" charset="0"/>
              </a:rPr>
              <a:t> Town (74)                     382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Palmerston-Little Italy (80)                 380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High Park North (88)                         340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Roncesvalles (86)                            339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Name: </a:t>
            </a:r>
            <a:r>
              <a:rPr lang="en-US" sz="1400" dirty="0" err="1">
                <a:latin typeface="Consolas" panose="020B0609020204030204" pitchFamily="49" charset="0"/>
              </a:rPr>
              <a:t>NeighbourhoodName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dtype</a:t>
            </a:r>
            <a:r>
              <a:rPr lang="en-US" sz="1400" dirty="0">
                <a:latin typeface="Consolas" panose="020B0609020204030204" pitchFamily="49" charset="0"/>
              </a:rPr>
              <a:t>: int64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4D15B-3646-459F-8833-9D6129825B9B}"/>
              </a:ext>
            </a:extLst>
          </p:cNvPr>
          <p:cNvSpPr txBox="1"/>
          <p:nvPr/>
        </p:nvSpPr>
        <p:spPr>
          <a:xfrm>
            <a:off x="6096001" y="3832661"/>
            <a:ext cx="5827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This column provides the label for the </a:t>
            </a:r>
            <a:r>
              <a:rPr lang="en-CA" sz="1800" b="1" dirty="0" err="1"/>
              <a:t>Hood_ID</a:t>
            </a:r>
            <a:r>
              <a:rPr lang="en-CA" sz="1800" dirty="0"/>
              <a:t> field</a:t>
            </a:r>
          </a:p>
          <a:p>
            <a:r>
              <a:rPr lang="en-CA" dirty="0"/>
              <a:t>There are some identifiable “hot zones” corresponding with the scatter plot of the geographic distribution of thefts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080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793780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dataset comprises data from Toronto Police Department regarding bicycle theft in the GTA Area</a:t>
            </a:r>
          </a:p>
          <a:p>
            <a:endParaRPr lang="en-US" sz="2200" dirty="0"/>
          </a:p>
          <a:p>
            <a:r>
              <a:rPr lang="en-US" sz="2200" dirty="0"/>
              <a:t>The dataset consists of 35 columns and 25569 records</a:t>
            </a:r>
          </a:p>
          <a:p>
            <a:endParaRPr lang="en-US" sz="2200" dirty="0"/>
          </a:p>
          <a:p>
            <a:r>
              <a:rPr lang="en-US" sz="2200" dirty="0"/>
              <a:t>The columns included in the data set are:</a:t>
            </a:r>
          </a:p>
          <a:p>
            <a:r>
              <a:rPr lang="en-US" sz="2200" dirty="0" err="1"/>
              <a:t>Primary_Offence</a:t>
            </a:r>
            <a:r>
              <a:rPr lang="en-US" sz="2200" dirty="0"/>
              <a:t>, </a:t>
            </a:r>
            <a:r>
              <a:rPr lang="en-US" sz="2200" dirty="0" err="1"/>
              <a:t>Occurrence_Year</a:t>
            </a:r>
            <a:r>
              <a:rPr lang="en-US" sz="2200" dirty="0"/>
              <a:t>, </a:t>
            </a:r>
            <a:r>
              <a:rPr lang="en-US" sz="2200" dirty="0" err="1"/>
              <a:t>Occurrence_Month</a:t>
            </a:r>
            <a:r>
              <a:rPr lang="en-US" sz="2200" dirty="0"/>
              <a:t>, </a:t>
            </a:r>
            <a:r>
              <a:rPr lang="en-US" sz="2200" dirty="0" err="1"/>
              <a:t>Occurrence_DayOfWeek</a:t>
            </a:r>
            <a:r>
              <a:rPr lang="en-US" sz="2200" dirty="0"/>
              <a:t>, </a:t>
            </a:r>
            <a:r>
              <a:rPr lang="en-US" sz="2200" dirty="0" err="1"/>
              <a:t>Occurrence_DayOfMonth</a:t>
            </a:r>
            <a:r>
              <a:rPr lang="en-US" sz="2200" dirty="0"/>
              <a:t>, </a:t>
            </a:r>
            <a:r>
              <a:rPr lang="en-US" sz="2200" dirty="0" err="1"/>
              <a:t>Occurrence_DayOfYear</a:t>
            </a:r>
            <a:r>
              <a:rPr lang="en-US" sz="2200" dirty="0"/>
              <a:t>, </a:t>
            </a:r>
            <a:r>
              <a:rPr lang="en-US" sz="2200" dirty="0" err="1"/>
              <a:t>Occurrence_Hour</a:t>
            </a:r>
            <a:r>
              <a:rPr lang="en-US" sz="2200" dirty="0"/>
              <a:t>, </a:t>
            </a:r>
            <a:r>
              <a:rPr lang="en-US" sz="2200" dirty="0" err="1"/>
              <a:t>Report_Date</a:t>
            </a:r>
            <a:r>
              <a:rPr lang="en-US" sz="2200" dirty="0"/>
              <a:t>, </a:t>
            </a:r>
            <a:r>
              <a:rPr lang="en-US" sz="2200" dirty="0" err="1"/>
              <a:t>Report_Year</a:t>
            </a:r>
            <a:r>
              <a:rPr lang="en-US" sz="2200" dirty="0"/>
              <a:t>, </a:t>
            </a:r>
            <a:r>
              <a:rPr lang="en-US" sz="2200" dirty="0" err="1"/>
              <a:t>Report_Month</a:t>
            </a:r>
            <a:r>
              <a:rPr lang="en-US" sz="2200" dirty="0"/>
              <a:t>, </a:t>
            </a:r>
            <a:r>
              <a:rPr lang="en-US" sz="2200" dirty="0" err="1"/>
              <a:t>Report_DayOfWeek</a:t>
            </a:r>
            <a:r>
              <a:rPr lang="en-US" sz="2200" dirty="0"/>
              <a:t>, </a:t>
            </a:r>
            <a:r>
              <a:rPr lang="en-US" sz="2200" dirty="0" err="1"/>
              <a:t>Report_DayOfMonth</a:t>
            </a:r>
            <a:r>
              <a:rPr lang="en-US" sz="2200" dirty="0"/>
              <a:t>, </a:t>
            </a:r>
            <a:r>
              <a:rPr lang="en-US" sz="2200" dirty="0" err="1"/>
              <a:t>Report_DayOfYear</a:t>
            </a:r>
            <a:r>
              <a:rPr lang="en-US" sz="2200" dirty="0"/>
              <a:t>,  </a:t>
            </a:r>
            <a:r>
              <a:rPr lang="en-US" sz="2200" dirty="0" err="1"/>
              <a:t>Report_Hour</a:t>
            </a:r>
            <a:r>
              <a:rPr lang="en-US" sz="2200" dirty="0"/>
              <a:t>, Division, City, </a:t>
            </a:r>
            <a:r>
              <a:rPr lang="en-US" sz="2200" dirty="0" err="1"/>
              <a:t>Hood_ID</a:t>
            </a:r>
            <a:r>
              <a:rPr lang="en-US" sz="2200" dirty="0"/>
              <a:t>, </a:t>
            </a:r>
            <a:r>
              <a:rPr lang="en-US" sz="2200" dirty="0" err="1"/>
              <a:t>NeighbourhoodName</a:t>
            </a:r>
            <a:r>
              <a:rPr lang="en-US" sz="2200" dirty="0"/>
              <a:t>, </a:t>
            </a:r>
          </a:p>
          <a:p>
            <a:r>
              <a:rPr lang="en-US" sz="2200" dirty="0" err="1"/>
              <a:t>Location_Type</a:t>
            </a:r>
            <a:r>
              <a:rPr lang="en-US" sz="2200" dirty="0"/>
              <a:t>, </a:t>
            </a:r>
            <a:r>
              <a:rPr lang="en-US" sz="2200" dirty="0" err="1"/>
              <a:t>Premises_Type</a:t>
            </a:r>
            <a:r>
              <a:rPr lang="en-US" sz="2200" dirty="0"/>
              <a:t>, </a:t>
            </a:r>
            <a:r>
              <a:rPr lang="en-US" sz="2200" dirty="0" err="1"/>
              <a:t>Bike_Make</a:t>
            </a:r>
            <a:r>
              <a:rPr lang="en-US" sz="2200" dirty="0"/>
              <a:t>, </a:t>
            </a:r>
            <a:r>
              <a:rPr lang="en-US" sz="2200" dirty="0" err="1"/>
              <a:t>Bike_Model</a:t>
            </a:r>
            <a:r>
              <a:rPr lang="en-US" sz="2200" dirty="0"/>
              <a:t>, </a:t>
            </a:r>
            <a:r>
              <a:rPr lang="en-US" sz="2200" dirty="0" err="1"/>
              <a:t>Bike_Type</a:t>
            </a:r>
            <a:r>
              <a:rPr lang="en-US" sz="2200" dirty="0"/>
              <a:t>, </a:t>
            </a:r>
            <a:r>
              <a:rPr lang="en-US" sz="2200" dirty="0" err="1"/>
              <a:t>Bike_Speed</a:t>
            </a:r>
            <a:r>
              <a:rPr lang="en-US" sz="2200" dirty="0"/>
              <a:t>, </a:t>
            </a:r>
            <a:r>
              <a:rPr lang="en-US" sz="2200" dirty="0" err="1"/>
              <a:t>Bike_Colour</a:t>
            </a:r>
            <a:r>
              <a:rPr lang="en-US" sz="2200" dirty="0"/>
              <a:t>, </a:t>
            </a:r>
            <a:r>
              <a:rPr lang="en-US" sz="2200" dirty="0" err="1"/>
              <a:t>Cost_of_Bike</a:t>
            </a:r>
            <a:r>
              <a:rPr lang="en-US" sz="2200" dirty="0"/>
              <a:t>, Status,  Longitude, Latitude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36345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NeighbourhoodName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86772" y="1710520"/>
            <a:ext cx="522709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                         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                              141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Waterfront Communities-The Island (77)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                               2576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NeighbourhoodName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39122-073D-43EE-A89F-7D5CF14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9" y="695636"/>
            <a:ext cx="4838095" cy="5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6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Location_Type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56865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                   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                         42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Apartment (Rooming House, Condo)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                         5887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Location_Type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22437C-976C-4943-8A27-1C559617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070" y="0"/>
            <a:ext cx="439142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9285025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Apartment (Rooming House, Condo)                                          5887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Streets, Roads, Highways (Bicycle Path, Private Road)                     5088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Single Home, House (Attach Garage, Cottage, Mobile)                       4118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Parking Lots (Apt., Commercial Or Non-Commercial)                         2421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Commercial / Corporate Places (For Profit, Warehouse, Corp. </a:t>
            </a:r>
            <a:r>
              <a:rPr lang="en-US" sz="1600" dirty="0" err="1">
                <a:latin typeface="Consolas" panose="020B0609020204030204" pitchFamily="49" charset="0"/>
              </a:rPr>
              <a:t>Bldg</a:t>
            </a:r>
            <a:r>
              <a:rPr lang="en-US" sz="1600" dirty="0">
                <a:latin typeface="Consolas" panose="020B0609020204030204" pitchFamily="49" charset="0"/>
              </a:rPr>
              <a:t>    2094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Private Property Structure (Pool, Shed, Detached Garage)                  2074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Universities / Colleges                                                    668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Open Areas (Lakes, Parks, Rivers)                                          442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Bar / Restaurant                                                           411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Non Commercial / Corporate Places (Non-Profit, </a:t>
            </a:r>
            <a:r>
              <a:rPr lang="en-US" sz="1600" dirty="0" err="1">
                <a:latin typeface="Consolas" panose="020B0609020204030204" pitchFamily="49" charset="0"/>
              </a:rPr>
              <a:t>Gov'T</a:t>
            </a:r>
            <a:r>
              <a:rPr lang="en-US" sz="1600" dirty="0">
                <a:latin typeface="Consolas" panose="020B0609020204030204" pitchFamily="49" charset="0"/>
              </a:rPr>
              <a:t>, Firehall)      347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2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Premises_Type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 7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Outside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7960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Premises_Type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455380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Outside        7960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Apartment      5887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House          4118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Commercial     2953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         2937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Educational    1193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Transit         521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9D1E9-EAC8-4ECA-A3AA-A797039C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64" y="1809954"/>
            <a:ext cx="4838095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0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Bike_Make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25448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820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  OT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4991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Bike_Make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4553801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              4991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UK              2230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GI              1648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          1550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              1375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NO               960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GIANT            631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CC               612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SPECIALIZED      566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UNKNOWN MAKE     564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C200C-CBEB-4C81-89FF-59B248D2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66" y="307332"/>
            <a:ext cx="4838095" cy="41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B76CB-98A4-4BC4-A530-16A80B2E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99" y="4421618"/>
            <a:ext cx="4228746" cy="2061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A9BF8-DBC2-47FC-8150-52CDC2462761}"/>
              </a:ext>
            </a:extLst>
          </p:cNvPr>
          <p:cNvSpPr txBox="1"/>
          <p:nvPr/>
        </p:nvSpPr>
        <p:spPr>
          <a:xfrm>
            <a:off x="10235821" y="6550668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* Bicycle_Data_Code_Sheet.pdf</a:t>
            </a:r>
            <a:endParaRPr lang="en-CA" sz="1000" b="1" i="1" dirty="0"/>
          </a:p>
        </p:txBody>
      </p:sp>
    </p:spTree>
    <p:extLst>
      <p:ext uri="{BB962C8B-B14F-4D97-AF65-F5344CB8AC3E}">
        <p14:creationId xmlns:p14="http://schemas.microsoft.com/office/powerpoint/2010/main" val="16571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Bike_Model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15923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8097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UNKNOWN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 304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Bike_Model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4553801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UNKNOWN          304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HYBRID           127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ESCAPE           106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SIRRUS            94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MOUNTAIN BIKE     69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MILANO            64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ROAD BIKE         61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YORKVILLE         59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MOUNTAIN          57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DEW               57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DFC4F-FE0F-4016-B5D5-7BB33F3E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23" y="1287121"/>
            <a:ext cx="476190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1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Bike_Type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13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  MT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8245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Bike_Type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206086"/>
            <a:ext cx="461749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MT    8245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RG    6889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    4067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RC    2729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EL    1358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TO    1325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BM     376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SC     295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     184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      58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TA      22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RE      13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       8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B164C-6F3D-4278-8906-C69A74A5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66" y="70512"/>
            <a:ext cx="4838095" cy="314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39A44-AD0E-48EE-804E-DA951F22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68" y="3305033"/>
            <a:ext cx="3989416" cy="3295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20FBF-BD5B-44CC-B3F4-4E727F4A141F}"/>
              </a:ext>
            </a:extLst>
          </p:cNvPr>
          <p:cNvSpPr txBox="1"/>
          <p:nvPr/>
        </p:nvSpPr>
        <p:spPr>
          <a:xfrm>
            <a:off x="10235821" y="6550668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* Bicycle_Data_Code_Sheet.pdf</a:t>
            </a:r>
            <a:endParaRPr lang="en-CA" sz="1000" b="1" i="1" dirty="0"/>
          </a:p>
        </p:txBody>
      </p:sp>
    </p:spTree>
    <p:extLst>
      <p:ext uri="{BB962C8B-B14F-4D97-AF65-F5344CB8AC3E}">
        <p14:creationId xmlns:p14="http://schemas.microsoft.com/office/powerpoint/2010/main" val="808206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Cost_of_Bike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23825.000000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 949.542371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1675.880345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 0.000000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350.000000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600.000000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1000.000000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120000.000000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12466-E806-4234-A8C0-EDD78550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86" y="1537369"/>
            <a:ext cx="4660317" cy="4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C906D-F4F7-45DE-B1C3-28C351566758}"/>
              </a:ext>
            </a:extLst>
          </p:cNvPr>
          <p:cNvSpPr txBox="1"/>
          <p:nvPr/>
        </p:nvSpPr>
        <p:spPr>
          <a:xfrm>
            <a:off x="468575" y="4232763"/>
            <a:ext cx="46603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Bikes stolen are mostly under CAD 1000</a:t>
            </a:r>
          </a:p>
          <a:p>
            <a:endParaRPr lang="en-US" sz="2200" dirty="0"/>
          </a:p>
          <a:p>
            <a:r>
              <a:rPr lang="en-US" sz="2200" dirty="0"/>
              <a:t>STOLEN bikes contain some data values that seem to be outlier as they relate to very high values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14529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Data Correlation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19ED5-32AC-44D5-84CF-C22FEC01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62" y="78915"/>
            <a:ext cx="7105126" cy="670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B8B30-E1A8-4A89-8EBC-A879111B31E1}"/>
              </a:ext>
            </a:extLst>
          </p:cNvPr>
          <p:cNvSpPr txBox="1"/>
          <p:nvPr/>
        </p:nvSpPr>
        <p:spPr>
          <a:xfrm>
            <a:off x="410570" y="1483776"/>
            <a:ext cx="46603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Initial correlation analysis does not reveal anything particularly useful besides correlation between Occurrence and Report variables, and between Geolocation variables</a:t>
            </a:r>
          </a:p>
          <a:p>
            <a:endParaRPr lang="en-US" sz="2200" dirty="0"/>
          </a:p>
          <a:p>
            <a:r>
              <a:rPr lang="en-US" sz="2200" dirty="0"/>
              <a:t>Additional codification of some variables is required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06304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Data Correlation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3D214-2620-4894-92AC-9989425E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08" y="0"/>
            <a:ext cx="654198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68CD5D-621F-4835-B043-A130CACF7226}"/>
              </a:ext>
            </a:extLst>
          </p:cNvPr>
          <p:cNvSpPr txBox="1"/>
          <p:nvPr/>
        </p:nvSpPr>
        <p:spPr>
          <a:xfrm>
            <a:off x="410570" y="1353581"/>
            <a:ext cx="234025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/>
              <a:t>Status                   1.000000</a:t>
            </a:r>
          </a:p>
          <a:p>
            <a:r>
              <a:rPr lang="en-CA" sz="1000" dirty="0" err="1"/>
              <a:t>Cost_of_Bike</a:t>
            </a:r>
            <a:r>
              <a:rPr lang="en-CA" sz="1000" dirty="0"/>
              <a:t>             0.064606</a:t>
            </a:r>
          </a:p>
          <a:p>
            <a:r>
              <a:rPr lang="en-CA" sz="1000" dirty="0"/>
              <a:t>Latitude                 0.038855</a:t>
            </a:r>
          </a:p>
          <a:p>
            <a:r>
              <a:rPr lang="en-CA" sz="1000" dirty="0" err="1"/>
              <a:t>Premises_Type</a:t>
            </a:r>
            <a:r>
              <a:rPr lang="en-CA" sz="1000" dirty="0"/>
              <a:t>            0.023273</a:t>
            </a:r>
          </a:p>
          <a:p>
            <a:r>
              <a:rPr lang="en-CA" sz="1000" dirty="0" err="1"/>
              <a:t>Location_Type</a:t>
            </a:r>
            <a:r>
              <a:rPr lang="en-CA" sz="1000" dirty="0"/>
              <a:t>            0.018295</a:t>
            </a:r>
          </a:p>
          <a:p>
            <a:r>
              <a:rPr lang="en-CA" sz="1000" dirty="0" err="1"/>
              <a:t>Bike_Make</a:t>
            </a:r>
            <a:r>
              <a:rPr lang="en-CA" sz="1000" dirty="0"/>
              <a:t>                0.012649</a:t>
            </a:r>
          </a:p>
          <a:p>
            <a:r>
              <a:rPr lang="en-CA" sz="1000" dirty="0" err="1"/>
              <a:t>Occurrence_DayOfYear</a:t>
            </a:r>
            <a:r>
              <a:rPr lang="en-CA" sz="1000" dirty="0"/>
              <a:t>     0.010124</a:t>
            </a:r>
          </a:p>
          <a:p>
            <a:r>
              <a:rPr lang="en-CA" sz="1000" dirty="0" err="1"/>
              <a:t>Report_DayOfYear</a:t>
            </a:r>
            <a:r>
              <a:rPr lang="en-CA" sz="1000" dirty="0"/>
              <a:t>         0.009334</a:t>
            </a:r>
          </a:p>
          <a:p>
            <a:r>
              <a:rPr lang="en-CA" sz="1000" dirty="0" err="1"/>
              <a:t>Report_Hour</a:t>
            </a:r>
            <a:r>
              <a:rPr lang="en-CA" sz="1000" dirty="0"/>
              <a:t>              0.007835</a:t>
            </a:r>
          </a:p>
          <a:p>
            <a:r>
              <a:rPr lang="en-CA" sz="1000" dirty="0" err="1"/>
              <a:t>Occurrence_Month</a:t>
            </a:r>
            <a:r>
              <a:rPr lang="en-CA" sz="1000" dirty="0"/>
              <a:t>         0.002926</a:t>
            </a:r>
          </a:p>
          <a:p>
            <a:r>
              <a:rPr lang="en-CA" sz="1000" dirty="0" err="1"/>
              <a:t>Report_DayOfWeek</a:t>
            </a:r>
            <a:r>
              <a:rPr lang="en-CA" sz="1000" dirty="0"/>
              <a:t>         0.001885</a:t>
            </a:r>
          </a:p>
          <a:p>
            <a:r>
              <a:rPr lang="en-CA" sz="1000" dirty="0" err="1"/>
              <a:t>NeighbourhoodName</a:t>
            </a:r>
            <a:r>
              <a:rPr lang="en-CA" sz="1000" dirty="0"/>
              <a:t>        0.001204</a:t>
            </a:r>
          </a:p>
          <a:p>
            <a:r>
              <a:rPr lang="en-CA" sz="1000" dirty="0" err="1"/>
              <a:t>Occurrence_DayOfWeek</a:t>
            </a:r>
            <a:r>
              <a:rPr lang="en-CA" sz="1000" dirty="0"/>
              <a:t>     0.000967</a:t>
            </a:r>
          </a:p>
          <a:p>
            <a:r>
              <a:rPr lang="en-CA" sz="1000" dirty="0" err="1"/>
              <a:t>Report_Month</a:t>
            </a:r>
            <a:r>
              <a:rPr lang="en-CA" sz="1000" dirty="0"/>
              <a:t>             0.000752</a:t>
            </a:r>
          </a:p>
          <a:p>
            <a:r>
              <a:rPr lang="en-CA" sz="1000" dirty="0" err="1"/>
              <a:t>Occurrence_Hour</a:t>
            </a:r>
            <a:r>
              <a:rPr lang="en-CA" sz="1000" dirty="0"/>
              <a:t>          0.000047</a:t>
            </a:r>
          </a:p>
          <a:p>
            <a:r>
              <a:rPr lang="en-CA" sz="1000" dirty="0" err="1"/>
              <a:t>Report_Date</a:t>
            </a:r>
            <a:r>
              <a:rPr lang="en-CA" sz="1000" dirty="0"/>
              <a:t>             -0.000212</a:t>
            </a:r>
          </a:p>
          <a:p>
            <a:r>
              <a:rPr lang="en-CA" sz="1000" dirty="0" err="1"/>
              <a:t>Occurrence_Date</a:t>
            </a:r>
            <a:r>
              <a:rPr lang="en-CA" sz="1000" dirty="0"/>
              <a:t>         -0.000642</a:t>
            </a:r>
          </a:p>
          <a:p>
            <a:r>
              <a:rPr lang="en-CA" sz="1000" dirty="0"/>
              <a:t>Division                -0.000746</a:t>
            </a:r>
          </a:p>
          <a:p>
            <a:r>
              <a:rPr lang="en-CA" sz="1000" dirty="0" err="1"/>
              <a:t>Occurrence_Year</a:t>
            </a:r>
            <a:r>
              <a:rPr lang="en-CA" sz="1000" dirty="0"/>
              <a:t>         -0.002328</a:t>
            </a:r>
          </a:p>
          <a:p>
            <a:r>
              <a:rPr lang="en-CA" sz="1000" dirty="0" err="1"/>
              <a:t>Bike_Model</a:t>
            </a:r>
            <a:r>
              <a:rPr lang="en-CA" sz="1000" dirty="0"/>
              <a:t>              -0.002459</a:t>
            </a:r>
          </a:p>
          <a:p>
            <a:r>
              <a:rPr lang="en-CA" sz="1000" dirty="0" err="1"/>
              <a:t>Report_Year</a:t>
            </a:r>
            <a:r>
              <a:rPr lang="en-CA" sz="1000" dirty="0"/>
              <a:t>             -0.002546</a:t>
            </a:r>
          </a:p>
          <a:p>
            <a:r>
              <a:rPr lang="en-CA" sz="1000" dirty="0" err="1"/>
              <a:t>Bike_Colour</a:t>
            </a:r>
            <a:r>
              <a:rPr lang="en-CA" sz="1000" dirty="0"/>
              <a:t>             -0.004052</a:t>
            </a:r>
          </a:p>
          <a:p>
            <a:r>
              <a:rPr lang="en-CA" sz="1000" dirty="0" err="1"/>
              <a:t>Bike_Speed</a:t>
            </a:r>
            <a:r>
              <a:rPr lang="en-CA" sz="1000" dirty="0"/>
              <a:t>              -0.006802</a:t>
            </a:r>
          </a:p>
          <a:p>
            <a:r>
              <a:rPr lang="en-CA" sz="1000" dirty="0"/>
              <a:t>Longitude               -0.009336</a:t>
            </a:r>
          </a:p>
          <a:p>
            <a:r>
              <a:rPr lang="en-CA" sz="1000" dirty="0" err="1"/>
              <a:t>Occurrence_DayOfMonth</a:t>
            </a:r>
            <a:r>
              <a:rPr lang="en-CA" sz="1000" dirty="0"/>
              <a:t>   -0.009744</a:t>
            </a:r>
          </a:p>
          <a:p>
            <a:r>
              <a:rPr lang="en-CA" sz="1000" dirty="0"/>
              <a:t>City                    -0.011463</a:t>
            </a:r>
          </a:p>
          <a:p>
            <a:r>
              <a:rPr lang="en-CA" sz="1000" dirty="0" err="1"/>
              <a:t>Report_DayOfMonth</a:t>
            </a:r>
            <a:r>
              <a:rPr lang="en-CA" sz="1000" dirty="0"/>
              <a:t>       -0.013285</a:t>
            </a:r>
          </a:p>
          <a:p>
            <a:r>
              <a:rPr lang="en-CA" sz="1000" dirty="0" err="1"/>
              <a:t>Bike_Type</a:t>
            </a:r>
            <a:r>
              <a:rPr lang="en-CA" sz="1000" dirty="0"/>
              <a:t>               -0.022566</a:t>
            </a:r>
          </a:p>
          <a:p>
            <a:r>
              <a:rPr lang="en-CA" sz="1000" dirty="0" err="1"/>
              <a:t>Hood_ID</a:t>
            </a:r>
            <a:r>
              <a:rPr lang="en-CA" sz="1000" dirty="0"/>
              <a:t>                 -0.045421</a:t>
            </a:r>
          </a:p>
          <a:p>
            <a:r>
              <a:rPr lang="en-CA" sz="1000" dirty="0" err="1"/>
              <a:t>Primary_Offence</a:t>
            </a:r>
            <a:r>
              <a:rPr lang="en-CA" sz="1000" dirty="0"/>
              <a:t>         -0.071681</a:t>
            </a:r>
          </a:p>
          <a:p>
            <a:r>
              <a:rPr lang="en-CA" sz="1000" dirty="0"/>
              <a:t>Name: Status, </a:t>
            </a:r>
            <a:r>
              <a:rPr lang="en-CA" sz="1000" dirty="0" err="1"/>
              <a:t>dtype</a:t>
            </a:r>
            <a:r>
              <a:rPr lang="en-CA" sz="1000" dirty="0"/>
              <a:t>: float64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B8B30-E1A8-4A89-8EBC-A879111B31E1}"/>
              </a:ext>
            </a:extLst>
          </p:cNvPr>
          <p:cNvSpPr txBox="1"/>
          <p:nvPr/>
        </p:nvSpPr>
        <p:spPr>
          <a:xfrm>
            <a:off x="2416954" y="1147971"/>
            <a:ext cx="2822308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complete codification and scaling the correlation matrix shows additional information and confirms some of the previous findings</a:t>
            </a:r>
          </a:p>
          <a:p>
            <a:endParaRPr lang="en-US" dirty="0"/>
          </a:p>
          <a:p>
            <a:r>
              <a:rPr lang="en-US" b="1" dirty="0"/>
              <a:t>Variables of Interest: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Premises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Occurrence Day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Day of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Hood_ID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Offence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4871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793780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 the initial data exploration of the data, the group determined that the columns:</a:t>
            </a:r>
          </a:p>
          <a:p>
            <a:endParaRPr lang="en-US" sz="2200" dirty="0"/>
          </a:p>
          <a:p>
            <a:r>
              <a:rPr lang="fr-FR" sz="2200" dirty="0"/>
              <a:t>X, Y, OBJECTID, </a:t>
            </a:r>
            <a:r>
              <a:rPr lang="fr-FR" sz="2200" dirty="0" err="1"/>
              <a:t>event_unique_id</a:t>
            </a:r>
            <a:r>
              <a:rPr lang="fr-FR" sz="2200" dirty="0"/>
              <a:t>, ObjectId2, </a:t>
            </a:r>
            <a:r>
              <a:rPr lang="fr-FR" sz="2200" dirty="0" err="1"/>
              <a:t>Occurrence_Date</a:t>
            </a:r>
            <a:r>
              <a:rPr lang="fr-FR" sz="2200" dirty="0"/>
              <a:t>, </a:t>
            </a:r>
            <a:r>
              <a:rPr lang="fr-FR" sz="2200" dirty="0" err="1"/>
              <a:t>Report_Date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would be </a:t>
            </a:r>
            <a:r>
              <a:rPr lang="en-US" sz="2200" b="1" dirty="0"/>
              <a:t>candidates to be removed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After feature selection with Decision Tree, the </a:t>
            </a:r>
            <a:r>
              <a:rPr lang="en-US" sz="2200" b="1" dirty="0"/>
              <a:t>best features</a:t>
            </a:r>
            <a:r>
              <a:rPr lang="en-US" sz="2200" dirty="0"/>
              <a:t> were identified as:</a:t>
            </a:r>
          </a:p>
          <a:p>
            <a:endParaRPr lang="en-US" sz="2200" dirty="0"/>
          </a:p>
          <a:p>
            <a:r>
              <a:rPr lang="en-US" sz="2200" dirty="0"/>
              <a:t>'</a:t>
            </a:r>
            <a:r>
              <a:rPr lang="en-US" sz="2200" dirty="0" err="1"/>
              <a:t>Primary_Offence</a:t>
            </a:r>
            <a:r>
              <a:rPr lang="en-US" sz="2200" dirty="0"/>
              <a:t>', '</a:t>
            </a:r>
            <a:r>
              <a:rPr lang="en-US" sz="2200" dirty="0" err="1"/>
              <a:t>Occurrence_Date</a:t>
            </a:r>
            <a:r>
              <a:rPr lang="en-US" sz="2200" dirty="0"/>
              <a:t>', '</a:t>
            </a:r>
            <a:r>
              <a:rPr lang="en-US" sz="2200" dirty="0" err="1"/>
              <a:t>Occurrence_DayOfMonth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'</a:t>
            </a:r>
            <a:r>
              <a:rPr lang="en-US" sz="2200" dirty="0" err="1"/>
              <a:t>Report_Date</a:t>
            </a:r>
            <a:r>
              <a:rPr lang="en-US" sz="2200" dirty="0"/>
              <a:t>', '</a:t>
            </a:r>
            <a:r>
              <a:rPr lang="en-US" sz="2200" dirty="0" err="1"/>
              <a:t>Report_DayOfMonth</a:t>
            </a:r>
            <a:r>
              <a:rPr lang="en-US" sz="2200" dirty="0"/>
              <a:t>', '</a:t>
            </a:r>
            <a:r>
              <a:rPr lang="en-US" sz="2200" dirty="0" err="1"/>
              <a:t>Report_DayOfYear</a:t>
            </a:r>
            <a:r>
              <a:rPr lang="en-US" sz="2200" dirty="0"/>
              <a:t>', '</a:t>
            </a:r>
            <a:r>
              <a:rPr lang="en-US" sz="2200" dirty="0" err="1"/>
              <a:t>Report_Hour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'</a:t>
            </a:r>
            <a:r>
              <a:rPr lang="en-US" sz="2200" dirty="0" err="1"/>
              <a:t>NeighbourhoodName</a:t>
            </a:r>
            <a:r>
              <a:rPr lang="en-US" sz="2200" dirty="0"/>
              <a:t>', '</a:t>
            </a:r>
            <a:r>
              <a:rPr lang="en-US" sz="2200" dirty="0" err="1"/>
              <a:t>Location_Type</a:t>
            </a:r>
            <a:r>
              <a:rPr lang="en-US" sz="2200" dirty="0"/>
              <a:t>', '</a:t>
            </a:r>
            <a:r>
              <a:rPr lang="en-US" sz="2200" dirty="0" err="1"/>
              <a:t>Bike_Model</a:t>
            </a:r>
            <a:r>
              <a:rPr lang="en-US" sz="2200" dirty="0"/>
              <a:t>', '</a:t>
            </a:r>
            <a:r>
              <a:rPr lang="en-US" sz="2200" dirty="0" err="1"/>
              <a:t>Bike_Speed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'</a:t>
            </a:r>
            <a:r>
              <a:rPr lang="en-US" sz="2200" dirty="0" err="1"/>
              <a:t>Cost_of_Bike</a:t>
            </a:r>
            <a:r>
              <a:rPr lang="en-US" sz="2200" dirty="0"/>
              <a:t>', 'Longitude', 'Latitude'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91888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79378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main goal for the project is to build a predictive service that based on certain features would provide a </a:t>
            </a:r>
            <a:r>
              <a:rPr lang="en-US" sz="2200" b="1" dirty="0"/>
              <a:t>classification of either a bike is likely to be returned or not</a:t>
            </a:r>
            <a:endParaRPr lang="en-CA" sz="2200" b="1" dirty="0"/>
          </a:p>
        </p:txBody>
      </p:sp>
    </p:spTree>
    <p:extLst>
      <p:ext uri="{BB962C8B-B14F-4D97-AF65-F5344CB8AC3E}">
        <p14:creationId xmlns:p14="http://schemas.microsoft.com/office/powerpoint/2010/main" val="303088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915537" y="1434390"/>
            <a:ext cx="39203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&lt;class '</a:t>
            </a:r>
            <a:r>
              <a:rPr lang="en-US" sz="1000" dirty="0" err="1"/>
              <a:t>pandas.core.frame.DataFrame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RangeIndex</a:t>
            </a:r>
            <a:r>
              <a:rPr lang="en-US" sz="1000" dirty="0"/>
              <a:t>: 25569 entries, 0 to 25568</a:t>
            </a:r>
          </a:p>
          <a:p>
            <a:r>
              <a:rPr lang="en-US" sz="1000" dirty="0"/>
              <a:t>Data columns (total 35 columns):</a:t>
            </a:r>
          </a:p>
          <a:p>
            <a:r>
              <a:rPr lang="en-US" sz="1000" dirty="0"/>
              <a:t> #   Column                 Non-Null Count  </a:t>
            </a:r>
            <a:r>
              <a:rPr lang="en-US" sz="1000" dirty="0" err="1"/>
              <a:t>Dtype</a:t>
            </a:r>
            <a:r>
              <a:rPr lang="en-US" sz="1000" dirty="0"/>
              <a:t>  </a:t>
            </a:r>
          </a:p>
          <a:p>
            <a:r>
              <a:rPr lang="en-US" sz="1000" dirty="0"/>
              <a:t>---  ------                 --------------  -----  </a:t>
            </a:r>
          </a:p>
          <a:p>
            <a:r>
              <a:rPr lang="en-US" sz="1000" dirty="0"/>
              <a:t> 0   X                      25569 non-null  float64</a:t>
            </a:r>
          </a:p>
          <a:p>
            <a:r>
              <a:rPr lang="en-US" sz="1000" dirty="0"/>
              <a:t> 1   Y                      25569 non-null  float64</a:t>
            </a:r>
          </a:p>
          <a:p>
            <a:r>
              <a:rPr lang="en-US" sz="1000" dirty="0"/>
              <a:t> 2   OBJECTID               25569 non-null  int64  </a:t>
            </a:r>
          </a:p>
          <a:p>
            <a:r>
              <a:rPr lang="en-US" sz="1000" dirty="0"/>
              <a:t> 3   </a:t>
            </a:r>
            <a:r>
              <a:rPr lang="en-US" sz="1000" dirty="0" err="1"/>
              <a:t>event_unique_id</a:t>
            </a:r>
            <a:r>
              <a:rPr lang="en-US" sz="1000" dirty="0"/>
              <a:t>        25569 non-null  object </a:t>
            </a:r>
          </a:p>
          <a:p>
            <a:r>
              <a:rPr lang="en-US" sz="1000" dirty="0"/>
              <a:t> 4   </a:t>
            </a:r>
            <a:r>
              <a:rPr lang="en-US" sz="1000" dirty="0" err="1"/>
              <a:t>Primary_Offence</a:t>
            </a:r>
            <a:r>
              <a:rPr lang="en-US" sz="1000" dirty="0"/>
              <a:t>        25569 non-null  object </a:t>
            </a:r>
          </a:p>
          <a:p>
            <a:r>
              <a:rPr lang="en-US" sz="1000" dirty="0"/>
              <a:t> 5   </a:t>
            </a:r>
            <a:r>
              <a:rPr lang="en-US" sz="1000" dirty="0" err="1"/>
              <a:t>Occurrence_Date</a:t>
            </a:r>
            <a:r>
              <a:rPr lang="en-US" sz="1000" dirty="0"/>
              <a:t>        25569 non-null  object </a:t>
            </a:r>
          </a:p>
          <a:p>
            <a:r>
              <a:rPr lang="en-US" sz="1000" dirty="0"/>
              <a:t> 6   </a:t>
            </a:r>
            <a:r>
              <a:rPr lang="en-US" sz="1000" dirty="0" err="1"/>
              <a:t>Occurrence_Year</a:t>
            </a:r>
            <a:r>
              <a:rPr lang="en-US" sz="1000" dirty="0"/>
              <a:t>        25569 non-null  int64  </a:t>
            </a:r>
          </a:p>
          <a:p>
            <a:r>
              <a:rPr lang="en-US" sz="1000" dirty="0"/>
              <a:t> 7   </a:t>
            </a:r>
            <a:r>
              <a:rPr lang="en-US" sz="1000" dirty="0" err="1"/>
              <a:t>Occurrence_Month</a:t>
            </a:r>
            <a:r>
              <a:rPr lang="en-US" sz="1000" dirty="0"/>
              <a:t>       25569 non-null  object </a:t>
            </a:r>
          </a:p>
          <a:p>
            <a:r>
              <a:rPr lang="en-US" sz="1000" dirty="0"/>
              <a:t> 8   </a:t>
            </a:r>
            <a:r>
              <a:rPr lang="en-US" sz="1000" dirty="0" err="1"/>
              <a:t>Occurrence_DayOfWeek</a:t>
            </a:r>
            <a:r>
              <a:rPr lang="en-US" sz="1000" dirty="0"/>
              <a:t>   25569 non-null  object </a:t>
            </a:r>
          </a:p>
          <a:p>
            <a:r>
              <a:rPr lang="en-US" sz="1000" dirty="0"/>
              <a:t> 9   </a:t>
            </a:r>
            <a:r>
              <a:rPr lang="en-US" sz="1000" dirty="0" err="1"/>
              <a:t>Occurrence_DayOfMonth</a:t>
            </a:r>
            <a:r>
              <a:rPr lang="en-US" sz="1000" dirty="0"/>
              <a:t>  25569 non-null  int64  </a:t>
            </a:r>
          </a:p>
          <a:p>
            <a:r>
              <a:rPr lang="en-US" sz="1000" dirty="0"/>
              <a:t> 10  </a:t>
            </a:r>
            <a:r>
              <a:rPr lang="en-US" sz="1000" dirty="0" err="1"/>
              <a:t>Occurrence_DayOfYear</a:t>
            </a:r>
            <a:r>
              <a:rPr lang="en-US" sz="1000" dirty="0"/>
              <a:t>   25569 non-null  int64</a:t>
            </a:r>
          </a:p>
          <a:p>
            <a:r>
              <a:rPr lang="en-US" sz="1000" dirty="0"/>
              <a:t> 11  </a:t>
            </a:r>
            <a:r>
              <a:rPr lang="en-US" sz="1000" dirty="0" err="1"/>
              <a:t>Occurrence_Hour</a:t>
            </a:r>
            <a:r>
              <a:rPr lang="en-US" sz="1000" dirty="0"/>
              <a:t>        25569 non-null  int64  </a:t>
            </a:r>
          </a:p>
          <a:p>
            <a:r>
              <a:rPr lang="en-US" sz="1000" dirty="0"/>
              <a:t> 12  </a:t>
            </a:r>
            <a:r>
              <a:rPr lang="en-US" sz="1000" dirty="0" err="1"/>
              <a:t>Report_Date</a:t>
            </a:r>
            <a:r>
              <a:rPr lang="en-US" sz="1000" dirty="0"/>
              <a:t>            25569 non-null  object </a:t>
            </a:r>
          </a:p>
          <a:p>
            <a:r>
              <a:rPr lang="en-US" sz="1000" dirty="0"/>
              <a:t> 13  </a:t>
            </a:r>
            <a:r>
              <a:rPr lang="en-US" sz="1000" dirty="0" err="1"/>
              <a:t>Report_Year</a:t>
            </a:r>
            <a:r>
              <a:rPr lang="en-US" sz="1000" dirty="0"/>
              <a:t>            25569 non-null  int64  </a:t>
            </a:r>
          </a:p>
          <a:p>
            <a:r>
              <a:rPr lang="en-US" sz="1000" dirty="0"/>
              <a:t> 14  </a:t>
            </a:r>
            <a:r>
              <a:rPr lang="en-US" sz="1000" dirty="0" err="1"/>
              <a:t>Report_Month</a:t>
            </a:r>
            <a:r>
              <a:rPr lang="en-US" sz="1000" dirty="0"/>
              <a:t>           25569 non-null  object </a:t>
            </a:r>
          </a:p>
          <a:p>
            <a:r>
              <a:rPr lang="en-US" sz="1000" dirty="0"/>
              <a:t> 15  </a:t>
            </a:r>
            <a:r>
              <a:rPr lang="en-US" sz="1000" dirty="0" err="1"/>
              <a:t>Report_DayOfWeek</a:t>
            </a:r>
            <a:r>
              <a:rPr lang="en-US" sz="1000" dirty="0"/>
              <a:t>       25569 non-null  object </a:t>
            </a:r>
          </a:p>
          <a:p>
            <a:r>
              <a:rPr lang="en-US" sz="1000" dirty="0"/>
              <a:t> 16  </a:t>
            </a:r>
            <a:r>
              <a:rPr lang="en-US" sz="1000" dirty="0" err="1"/>
              <a:t>Report_DayOfMonth</a:t>
            </a:r>
            <a:r>
              <a:rPr lang="en-US" sz="1000" dirty="0"/>
              <a:t>      25569 non-null  int64  </a:t>
            </a:r>
          </a:p>
          <a:p>
            <a:r>
              <a:rPr lang="en-US" sz="1000" dirty="0"/>
              <a:t> 17  </a:t>
            </a:r>
            <a:r>
              <a:rPr lang="en-US" sz="1000" dirty="0" err="1"/>
              <a:t>Report_DayOfYear</a:t>
            </a:r>
            <a:r>
              <a:rPr lang="en-US" sz="1000" dirty="0"/>
              <a:t>       25569 non-null  int64  </a:t>
            </a:r>
          </a:p>
          <a:p>
            <a:r>
              <a:rPr lang="en-US" sz="1000" dirty="0"/>
              <a:t> 18  </a:t>
            </a:r>
            <a:r>
              <a:rPr lang="en-US" sz="1000" dirty="0" err="1"/>
              <a:t>Report_Hour</a:t>
            </a:r>
            <a:r>
              <a:rPr lang="en-US" sz="1000" dirty="0"/>
              <a:t>            25569 non-null  int64  </a:t>
            </a:r>
          </a:p>
          <a:p>
            <a:r>
              <a:rPr lang="en-US" sz="1000" dirty="0"/>
              <a:t> 19  Division               25569 non-null  object </a:t>
            </a:r>
          </a:p>
          <a:p>
            <a:r>
              <a:rPr lang="en-US" sz="1000" dirty="0"/>
              <a:t> 20  City                   25569 non-null  object </a:t>
            </a:r>
          </a:p>
          <a:p>
            <a:r>
              <a:rPr lang="en-US" sz="1000" dirty="0"/>
              <a:t> 21  </a:t>
            </a:r>
            <a:r>
              <a:rPr lang="en-US" sz="1000" dirty="0" err="1"/>
              <a:t>Hood_ID</a:t>
            </a:r>
            <a:r>
              <a:rPr lang="en-US" sz="1000" dirty="0"/>
              <a:t>                25569 non-null  object </a:t>
            </a:r>
          </a:p>
          <a:p>
            <a:r>
              <a:rPr lang="en-US" sz="1000" dirty="0"/>
              <a:t> 22  </a:t>
            </a:r>
            <a:r>
              <a:rPr lang="en-US" sz="1000" dirty="0" err="1"/>
              <a:t>NeighbourhoodName</a:t>
            </a:r>
            <a:r>
              <a:rPr lang="en-US" sz="1000" dirty="0"/>
              <a:t>      25569 non-null  object </a:t>
            </a:r>
          </a:p>
          <a:p>
            <a:r>
              <a:rPr lang="en-US" sz="1000" dirty="0"/>
              <a:t> 23  </a:t>
            </a:r>
            <a:r>
              <a:rPr lang="en-US" sz="1000" dirty="0" err="1"/>
              <a:t>Location_Type</a:t>
            </a:r>
            <a:r>
              <a:rPr lang="en-US" sz="1000" dirty="0"/>
              <a:t>          25569 non-null  object </a:t>
            </a:r>
          </a:p>
          <a:p>
            <a:r>
              <a:rPr lang="en-US" sz="1000" dirty="0"/>
              <a:t> 24  </a:t>
            </a:r>
            <a:r>
              <a:rPr lang="en-US" sz="1000" dirty="0" err="1"/>
              <a:t>Premises_Type</a:t>
            </a:r>
            <a:r>
              <a:rPr lang="en-US" sz="1000" dirty="0"/>
              <a:t>          25569 non-null  object </a:t>
            </a:r>
          </a:p>
          <a:p>
            <a:r>
              <a:rPr lang="en-US" sz="1000" dirty="0"/>
              <a:t> 25  </a:t>
            </a:r>
            <a:r>
              <a:rPr lang="en-US" sz="1000" dirty="0" err="1"/>
              <a:t>Bike_Make</a:t>
            </a:r>
            <a:r>
              <a:rPr lang="en-US" sz="1000" dirty="0"/>
              <a:t>              25448 non-null  object </a:t>
            </a:r>
          </a:p>
          <a:p>
            <a:r>
              <a:rPr lang="en-US" sz="1000" dirty="0"/>
              <a:t> 26  </a:t>
            </a:r>
            <a:r>
              <a:rPr lang="en-US" sz="1000" dirty="0" err="1"/>
              <a:t>Bike_Model</a:t>
            </a:r>
            <a:r>
              <a:rPr lang="en-US" sz="1000" dirty="0"/>
              <a:t>             15923 non-null 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42F2F-D621-48D6-BF62-76B526964A9F}"/>
              </a:ext>
            </a:extLst>
          </p:cNvPr>
          <p:cNvSpPr txBox="1"/>
          <p:nvPr/>
        </p:nvSpPr>
        <p:spPr>
          <a:xfrm>
            <a:off x="4376382" y="2238065"/>
            <a:ext cx="28842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27  </a:t>
            </a:r>
            <a:r>
              <a:rPr lang="en-US" sz="1000" dirty="0" err="1"/>
              <a:t>Bike_Type</a:t>
            </a:r>
            <a:r>
              <a:rPr lang="en-US" sz="1000" dirty="0"/>
              <a:t>              25569 non-null  object </a:t>
            </a:r>
          </a:p>
          <a:p>
            <a:r>
              <a:rPr lang="en-US" sz="1000" dirty="0"/>
              <a:t> 28  </a:t>
            </a:r>
            <a:r>
              <a:rPr lang="en-US" sz="1000" dirty="0" err="1"/>
              <a:t>Bike_Speed</a:t>
            </a:r>
            <a:r>
              <a:rPr lang="en-US" sz="1000" dirty="0"/>
              <a:t>             25569 non-null  int64  </a:t>
            </a:r>
          </a:p>
          <a:p>
            <a:r>
              <a:rPr lang="en-US" sz="1000" dirty="0"/>
              <a:t> 29  </a:t>
            </a:r>
            <a:r>
              <a:rPr lang="en-US" sz="1000" dirty="0" err="1"/>
              <a:t>Bike_Colour</a:t>
            </a:r>
            <a:r>
              <a:rPr lang="en-US" sz="1000" dirty="0"/>
              <a:t>            23508 non-null  object </a:t>
            </a:r>
          </a:p>
          <a:p>
            <a:r>
              <a:rPr lang="en-US" sz="1000" dirty="0"/>
              <a:t> 30  </a:t>
            </a:r>
            <a:r>
              <a:rPr lang="en-US" sz="1000" dirty="0" err="1"/>
              <a:t>Cost_of_Bike</a:t>
            </a:r>
            <a:r>
              <a:rPr lang="en-US" sz="1000" dirty="0"/>
              <a:t>           23825 non-null  float64</a:t>
            </a:r>
          </a:p>
          <a:p>
            <a:r>
              <a:rPr lang="en-US" sz="1000" dirty="0"/>
              <a:t> 31  Status                 25569 non-null  object </a:t>
            </a:r>
          </a:p>
          <a:p>
            <a:r>
              <a:rPr lang="en-US" sz="1000" dirty="0"/>
              <a:t> 32  Longitude              25569 non-null  float64</a:t>
            </a:r>
          </a:p>
          <a:p>
            <a:r>
              <a:rPr lang="en-US" sz="1000" dirty="0"/>
              <a:t> 33  Latitude               25569 non-null  float64</a:t>
            </a:r>
          </a:p>
          <a:p>
            <a:r>
              <a:rPr lang="en-US" sz="1000" dirty="0"/>
              <a:t> 34  ObjectId2              25569 non-null  int64  </a:t>
            </a:r>
          </a:p>
          <a:p>
            <a:r>
              <a:rPr lang="en-US" sz="1000" dirty="0" err="1"/>
              <a:t>dtypes</a:t>
            </a:r>
            <a:r>
              <a:rPr lang="en-US" sz="1000" dirty="0"/>
              <a:t>: float64(5), int64(11), object(19)</a:t>
            </a:r>
          </a:p>
          <a:p>
            <a:r>
              <a:rPr lang="en-US" sz="1000" dirty="0"/>
              <a:t>memory usage: 6.8+ MB</a:t>
            </a:r>
          </a:p>
          <a:p>
            <a:r>
              <a:rPr lang="en-US" sz="1000" dirty="0"/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7D7D8-F074-46C2-AC2A-BC6299DCE441}"/>
              </a:ext>
            </a:extLst>
          </p:cNvPr>
          <p:cNvSpPr txBox="1"/>
          <p:nvPr/>
        </p:nvSpPr>
        <p:spPr>
          <a:xfrm>
            <a:off x="4376382" y="42152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For columns datatype composition we have:</a:t>
            </a:r>
          </a:p>
          <a:p>
            <a:r>
              <a:rPr lang="en-US" b="1" dirty="0"/>
              <a:t>Float64			5	(14%)</a:t>
            </a:r>
          </a:p>
          <a:p>
            <a:r>
              <a:rPr lang="en-US" sz="1800" b="1" dirty="0"/>
              <a:t>Int64			11	(31%)</a:t>
            </a:r>
          </a:p>
          <a:p>
            <a:r>
              <a:rPr lang="en-US" b="1" dirty="0"/>
              <a:t>Object(mixed)		19	(55%)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192216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44803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Missing / Null values found in columns: </a:t>
            </a:r>
          </a:p>
          <a:p>
            <a:endParaRPr lang="en-US" sz="2200" b="1" dirty="0"/>
          </a:p>
          <a:p>
            <a:r>
              <a:rPr lang="en-US" sz="2200" dirty="0" err="1"/>
              <a:t>Bike_Make</a:t>
            </a:r>
            <a:r>
              <a:rPr lang="en-US" sz="2200" dirty="0"/>
              <a:t>                 121 	(0.47%)		(categorical)</a:t>
            </a:r>
          </a:p>
          <a:p>
            <a:r>
              <a:rPr lang="en-US" sz="2200" dirty="0" err="1"/>
              <a:t>Bike_Model</a:t>
            </a:r>
            <a:r>
              <a:rPr lang="en-US" sz="2200" dirty="0"/>
              <a:t>               9646	(37.72%)	(categorical)</a:t>
            </a:r>
          </a:p>
          <a:p>
            <a:r>
              <a:rPr lang="en-US" sz="2200" dirty="0" err="1"/>
              <a:t>Bike_Colour</a:t>
            </a:r>
            <a:r>
              <a:rPr lang="en-US" sz="2200" dirty="0"/>
              <a:t>              2061	(8.06%)		(categorical)</a:t>
            </a:r>
          </a:p>
          <a:p>
            <a:r>
              <a:rPr lang="en-US" sz="2200" dirty="0" err="1"/>
              <a:t>Cost_of_Bike</a:t>
            </a:r>
            <a:r>
              <a:rPr lang="en-US" sz="2200" dirty="0"/>
              <a:t>             1744	(6.82%)		(numerical)</a:t>
            </a:r>
          </a:p>
        </p:txBody>
      </p:sp>
    </p:spTree>
    <p:extLst>
      <p:ext uri="{BB962C8B-B14F-4D97-AF65-F5344CB8AC3E}">
        <p14:creationId xmlns:p14="http://schemas.microsoft.com/office/powerpoint/2010/main" val="9694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Status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7477" y="3960785"/>
            <a:ext cx="391349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STOLEN       24807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UNKNOWN        454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RECOVERED      308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Name: Status, </a:t>
            </a:r>
            <a:r>
              <a:rPr lang="en-US" sz="2000" dirty="0" err="1">
                <a:latin typeface="Consolas" panose="020B0609020204030204" pitchFamily="49" charset="0"/>
              </a:rPr>
              <a:t>dtype</a:t>
            </a:r>
            <a:r>
              <a:rPr lang="en-US" sz="2000" dirty="0">
                <a:latin typeface="Consolas" panose="020B0609020204030204" pitchFamily="49" charset="0"/>
              </a:rPr>
              <a:t>: int64</a:t>
            </a:r>
            <a:endParaRPr lang="en-CA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42018-C2F5-42AE-9513-003A484F5EAD}"/>
              </a:ext>
            </a:extLst>
          </p:cNvPr>
          <p:cNvSpPr txBox="1"/>
          <p:nvPr/>
        </p:nvSpPr>
        <p:spPr>
          <a:xfrm>
            <a:off x="6095999" y="3792855"/>
            <a:ext cx="50075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column was selected as the label used for determine if a bike was returned after being stolen</a:t>
            </a:r>
          </a:p>
          <a:p>
            <a:endParaRPr lang="en-US" sz="2200" dirty="0"/>
          </a:p>
          <a:p>
            <a:r>
              <a:rPr lang="en-US" sz="2200" dirty="0"/>
              <a:t>The positive class will be </a:t>
            </a:r>
            <a:r>
              <a:rPr lang="en-US" sz="2200" b="1" dirty="0"/>
              <a:t>RECOVERED</a:t>
            </a:r>
            <a:r>
              <a:rPr lang="en-US" sz="2200" dirty="0"/>
              <a:t> and the rest of the classes would be the negative class turning the problem into a binary classification problem</a:t>
            </a:r>
            <a:endParaRPr lang="en-CA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1AD85-CFB7-4F20-9F99-99A00317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43768"/>
            <a:ext cx="5066666" cy="3149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4BB7B-80C4-4464-929C-5ACB53B512AD}"/>
              </a:ext>
            </a:extLst>
          </p:cNvPr>
          <p:cNvSpPr txBox="1"/>
          <p:nvPr/>
        </p:nvSpPr>
        <p:spPr>
          <a:xfrm>
            <a:off x="517478" y="1524604"/>
            <a:ext cx="3913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count      25569</a:t>
            </a:r>
          </a:p>
          <a:p>
            <a:r>
              <a:rPr lang="en-CA" sz="2000" dirty="0"/>
              <a:t>unique         3</a:t>
            </a:r>
          </a:p>
          <a:p>
            <a:r>
              <a:rPr lang="en-CA" sz="2000" dirty="0"/>
              <a:t>top       STOLEN</a:t>
            </a:r>
          </a:p>
          <a:p>
            <a:r>
              <a:rPr lang="en-CA" sz="2000" dirty="0" err="1"/>
              <a:t>freq</a:t>
            </a:r>
            <a:r>
              <a:rPr lang="en-CA" sz="2000" dirty="0"/>
              <a:t>       24807</a:t>
            </a:r>
          </a:p>
          <a:p>
            <a:r>
              <a:rPr lang="en-CA" sz="2000" dirty="0"/>
              <a:t>Name: Status, </a:t>
            </a:r>
            <a:r>
              <a:rPr lang="en-CA" sz="2000" dirty="0" err="1"/>
              <a:t>dtype</a:t>
            </a:r>
            <a:r>
              <a:rPr lang="en-CA" sz="2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1683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Primary Offence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5202" y="1490008"/>
            <a:ext cx="35791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count           25569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unique             66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top       THEFT UNDER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freq</a:t>
            </a:r>
            <a:r>
              <a:rPr lang="en-US" sz="2000" dirty="0">
                <a:latin typeface="Consolas" panose="020B0609020204030204" pitchFamily="49" charset="0"/>
              </a:rPr>
              <a:t>            11904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Name: </a:t>
            </a:r>
            <a:r>
              <a:rPr lang="en-US" sz="2000" dirty="0" err="1">
                <a:latin typeface="Consolas" panose="020B0609020204030204" pitchFamily="49" charset="0"/>
              </a:rPr>
              <a:t>Primary_Offence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dtype</a:t>
            </a:r>
            <a:r>
              <a:rPr lang="en-US" sz="2000" dirty="0">
                <a:latin typeface="Consolas" panose="020B0609020204030204" pitchFamily="49" charset="0"/>
              </a:rPr>
              <a:t>: object</a:t>
            </a:r>
            <a:endParaRPr lang="en-CA" sz="20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61ECE-FE27-46B4-977F-0CBBA190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61" y="1097276"/>
            <a:ext cx="4926984" cy="5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42018-C2F5-42AE-9513-003A484F5EAD}"/>
              </a:ext>
            </a:extLst>
          </p:cNvPr>
          <p:cNvSpPr txBox="1"/>
          <p:nvPr/>
        </p:nvSpPr>
        <p:spPr>
          <a:xfrm>
            <a:off x="6041409" y="615057"/>
            <a:ext cx="5007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TOP 20 – Primary Offence</a:t>
            </a:r>
            <a:endParaRPr lang="en-CA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BFB4D-12B2-4021-9EDE-841DE36FB801}"/>
              </a:ext>
            </a:extLst>
          </p:cNvPr>
          <p:cNvSpPr txBox="1"/>
          <p:nvPr/>
        </p:nvSpPr>
        <p:spPr>
          <a:xfrm>
            <a:off x="562970" y="4043308"/>
            <a:ext cx="5007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top 3 values account for 92.03% of primary offence classification (23533)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11509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Primary Offence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5202" y="1490008"/>
            <a:ext cx="35791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count           25569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unique             66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top       THEFT UNDER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freq</a:t>
            </a:r>
            <a:r>
              <a:rPr lang="en-US" sz="2000" dirty="0">
                <a:latin typeface="Consolas" panose="020B0609020204030204" pitchFamily="49" charset="0"/>
              </a:rPr>
              <a:t>            11904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Name: </a:t>
            </a:r>
            <a:r>
              <a:rPr lang="en-US" sz="2000" dirty="0" err="1">
                <a:latin typeface="Consolas" panose="020B0609020204030204" pitchFamily="49" charset="0"/>
              </a:rPr>
              <a:t>Primary_Offence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dtype</a:t>
            </a:r>
            <a:r>
              <a:rPr lang="en-US" sz="2000" dirty="0">
                <a:latin typeface="Consolas" panose="020B0609020204030204" pitchFamily="49" charset="0"/>
              </a:rPr>
              <a:t>: object</a:t>
            </a:r>
            <a:endParaRPr lang="en-CA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45136-158C-4C82-97CA-7EFFB69DF25C}"/>
              </a:ext>
            </a:extLst>
          </p:cNvPr>
          <p:cNvSpPr txBox="1"/>
          <p:nvPr/>
        </p:nvSpPr>
        <p:spPr>
          <a:xfrm>
            <a:off x="5695664" y="527065"/>
            <a:ext cx="6032309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THEFT UNDER                       11904</a:t>
            </a:r>
          </a:p>
          <a:p>
            <a:r>
              <a:rPr lang="en-US" dirty="0">
                <a:latin typeface="Consolas" panose="020B0609020204030204" pitchFamily="49" charset="0"/>
              </a:rPr>
              <a:t>THEFT UNDER - BICYCLE              9891</a:t>
            </a:r>
          </a:p>
          <a:p>
            <a:r>
              <a:rPr lang="en-US" dirty="0">
                <a:latin typeface="Consolas" panose="020B0609020204030204" pitchFamily="49" charset="0"/>
              </a:rPr>
              <a:t>B&amp;E                                1738</a:t>
            </a:r>
          </a:p>
          <a:p>
            <a:r>
              <a:rPr lang="en-US" dirty="0">
                <a:latin typeface="Consolas" panose="020B0609020204030204" pitchFamily="49" charset="0"/>
              </a:rPr>
              <a:t>THEFT OF EBIKE UNDER $5000          462</a:t>
            </a:r>
          </a:p>
          <a:p>
            <a:r>
              <a:rPr lang="en-US" dirty="0">
                <a:latin typeface="Consolas" panose="020B0609020204030204" pitchFamily="49" charset="0"/>
              </a:rPr>
              <a:t>PROPERTY - FOUND                    320</a:t>
            </a:r>
          </a:p>
          <a:p>
            <a:r>
              <a:rPr lang="en-US" dirty="0">
                <a:latin typeface="Consolas" panose="020B0609020204030204" pitchFamily="49" charset="0"/>
              </a:rPr>
              <a:t>THEFT FROM MOTOR VEHICLE UNDER      224</a:t>
            </a:r>
          </a:p>
          <a:p>
            <a:r>
              <a:rPr lang="en-US" dirty="0">
                <a:latin typeface="Consolas" panose="020B0609020204030204" pitchFamily="49" charset="0"/>
              </a:rPr>
              <a:t>B&amp;E WINTENT                        214</a:t>
            </a:r>
          </a:p>
          <a:p>
            <a:r>
              <a:rPr lang="en-US" dirty="0">
                <a:latin typeface="Consolas" panose="020B0609020204030204" pitchFamily="49" charset="0"/>
              </a:rPr>
              <a:t>THEFT OVER                          150</a:t>
            </a:r>
          </a:p>
          <a:p>
            <a:r>
              <a:rPr lang="en-US" dirty="0">
                <a:latin typeface="Consolas" panose="020B0609020204030204" pitchFamily="49" charset="0"/>
              </a:rPr>
              <a:t>THEFT OVER - BICYCLE                119</a:t>
            </a:r>
          </a:p>
          <a:p>
            <a:r>
              <a:rPr lang="en-US" dirty="0">
                <a:latin typeface="Consolas" panose="020B0609020204030204" pitchFamily="49" charset="0"/>
              </a:rPr>
              <a:t>POSSESSION PROPERTY OBC UNDER        51</a:t>
            </a:r>
          </a:p>
          <a:p>
            <a:r>
              <a:rPr lang="en-US" dirty="0">
                <a:latin typeface="Consolas" panose="020B0609020204030204" pitchFamily="49" charset="0"/>
              </a:rPr>
              <a:t>THEFT OF MOTOR VEHICLE               50</a:t>
            </a:r>
          </a:p>
          <a:p>
            <a:r>
              <a:rPr lang="en-US" dirty="0">
                <a:latin typeface="Consolas" panose="020B0609020204030204" pitchFamily="49" charset="0"/>
              </a:rPr>
              <a:t>THEFT UNDER - SHOPLIFTING            50</a:t>
            </a:r>
          </a:p>
          <a:p>
            <a:r>
              <a:rPr lang="en-US" dirty="0">
                <a:latin typeface="Consolas" panose="020B0609020204030204" pitchFamily="49" charset="0"/>
              </a:rPr>
              <a:t>FTC PROBATION ORDER                  44</a:t>
            </a:r>
          </a:p>
          <a:p>
            <a:r>
              <a:rPr lang="en-US" dirty="0">
                <a:latin typeface="Consolas" panose="020B0609020204030204" pitchFamily="49" charset="0"/>
              </a:rPr>
              <a:t>THEFT FROM MOTOR VEHICLE OVER        37</a:t>
            </a:r>
          </a:p>
          <a:p>
            <a:r>
              <a:rPr lang="en-US" dirty="0">
                <a:latin typeface="Consolas" panose="020B0609020204030204" pitchFamily="49" charset="0"/>
              </a:rPr>
              <a:t>MISCHIEF UNDER                       34</a:t>
            </a:r>
          </a:p>
          <a:p>
            <a:r>
              <a:rPr lang="en-US" dirty="0">
                <a:latin typeface="Consolas" panose="020B0609020204030204" pitchFamily="49" charset="0"/>
              </a:rPr>
              <a:t>ROBBERY - MUGGING                    28</a:t>
            </a:r>
          </a:p>
          <a:p>
            <a:r>
              <a:rPr lang="en-US" dirty="0">
                <a:latin typeface="Consolas" panose="020B0609020204030204" pitchFamily="49" charset="0"/>
              </a:rPr>
              <a:t>PROPERTY - LOST                      26</a:t>
            </a:r>
          </a:p>
          <a:p>
            <a:r>
              <a:rPr lang="en-US" dirty="0">
                <a:latin typeface="Consolas" panose="020B0609020204030204" pitchFamily="49" charset="0"/>
              </a:rPr>
              <a:t>ROBBERY - OTHER                      26</a:t>
            </a:r>
          </a:p>
          <a:p>
            <a:r>
              <a:rPr lang="en-US" dirty="0">
                <a:latin typeface="Consolas" panose="020B0609020204030204" pitchFamily="49" charset="0"/>
              </a:rPr>
              <a:t>THEFT OF EBIKE OVER $5000            25</a:t>
            </a:r>
          </a:p>
          <a:p>
            <a:r>
              <a:rPr lang="en-US" dirty="0">
                <a:latin typeface="Consolas" panose="020B0609020204030204" pitchFamily="49" charset="0"/>
              </a:rPr>
              <a:t>FRAUD OVER                           21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Occurrence Year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7651844" y="139413"/>
            <a:ext cx="321518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2017.124174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1.960127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2009.000000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2016.000000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2017.000000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2019.000000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2020.000000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B4D8E-D2DF-4A1C-94F4-2DBA04D33B01}"/>
              </a:ext>
            </a:extLst>
          </p:cNvPr>
          <p:cNvSpPr txBox="1"/>
          <p:nvPr/>
        </p:nvSpPr>
        <p:spPr>
          <a:xfrm>
            <a:off x="7651844" y="3191430"/>
            <a:ext cx="321518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2018    3960</a:t>
            </a:r>
          </a:p>
          <a:p>
            <a:r>
              <a:rPr lang="en-CA" dirty="0"/>
              <a:t>2017    3872</a:t>
            </a:r>
          </a:p>
          <a:p>
            <a:r>
              <a:rPr lang="en-CA" dirty="0"/>
              <a:t>2020    3833</a:t>
            </a:r>
          </a:p>
          <a:p>
            <a:r>
              <a:rPr lang="en-CA" dirty="0"/>
              <a:t>2016    3813</a:t>
            </a:r>
          </a:p>
          <a:p>
            <a:r>
              <a:rPr lang="en-CA" dirty="0"/>
              <a:t>2019    3717</a:t>
            </a:r>
          </a:p>
          <a:p>
            <a:r>
              <a:rPr lang="en-CA" dirty="0"/>
              <a:t>2015    3289</a:t>
            </a:r>
          </a:p>
          <a:p>
            <a:r>
              <a:rPr lang="en-CA" dirty="0"/>
              <a:t>2014    3031</a:t>
            </a:r>
          </a:p>
          <a:p>
            <a:r>
              <a:rPr lang="en-CA" dirty="0"/>
              <a:t>2013      46</a:t>
            </a:r>
          </a:p>
          <a:p>
            <a:r>
              <a:rPr lang="en-CA" dirty="0"/>
              <a:t>2011       3</a:t>
            </a:r>
          </a:p>
          <a:p>
            <a:r>
              <a:rPr lang="en-CA" dirty="0"/>
              <a:t>2010       2</a:t>
            </a:r>
          </a:p>
          <a:p>
            <a:r>
              <a:rPr lang="en-CA" dirty="0"/>
              <a:t>2012       2</a:t>
            </a:r>
          </a:p>
          <a:p>
            <a:r>
              <a:rPr lang="en-CA" dirty="0"/>
              <a:t>2009       1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A33A2-26B4-422D-95C5-9E57CFE4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0" y="2687906"/>
            <a:ext cx="4838095" cy="3352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B6F2B1-7B67-4A1E-9C0B-03160806A5B7}"/>
              </a:ext>
            </a:extLst>
          </p:cNvPr>
          <p:cNvSpPr txBox="1"/>
          <p:nvPr/>
        </p:nvSpPr>
        <p:spPr>
          <a:xfrm>
            <a:off x="410570" y="15705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occurrence of thefts seem to follow an uniform distribution with low values between 2009 and 2013 most likely due for lack of proper records</a:t>
            </a:r>
            <a:endParaRPr lang="en-CA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E0ACA-8AD6-47ED-A494-964D948993A0}"/>
              </a:ext>
            </a:extLst>
          </p:cNvPr>
          <p:cNvSpPr txBox="1"/>
          <p:nvPr/>
        </p:nvSpPr>
        <p:spPr>
          <a:xfrm>
            <a:off x="605051" y="6116640"/>
            <a:ext cx="452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Occurrences by Year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5406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2293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BICYCLE THEFT CLASSIFIER</vt:lpstr>
      <vt:lpstr>Dataset General Information</vt:lpstr>
      <vt:lpstr>Dataset General Information</vt:lpstr>
      <vt:lpstr>Dataset General Information</vt:lpstr>
      <vt:lpstr>Dataset General Information</vt:lpstr>
      <vt:lpstr>Status</vt:lpstr>
      <vt:lpstr>Primary Offence</vt:lpstr>
      <vt:lpstr>Primary Offence</vt:lpstr>
      <vt:lpstr>Occurrence Year</vt:lpstr>
      <vt:lpstr>Occurrence Month</vt:lpstr>
      <vt:lpstr>Occurrence Day of Week</vt:lpstr>
      <vt:lpstr>Occurrence Day of Month</vt:lpstr>
      <vt:lpstr>Occurrence Day of Year</vt:lpstr>
      <vt:lpstr>Occurrence Hour</vt:lpstr>
      <vt:lpstr>Report Year</vt:lpstr>
      <vt:lpstr>Longitude / Latitude</vt:lpstr>
      <vt:lpstr>Longitude / Latitude</vt:lpstr>
      <vt:lpstr>Hood_ID</vt:lpstr>
      <vt:lpstr>NeighbourhoodName</vt:lpstr>
      <vt:lpstr>NeighbourhoodName</vt:lpstr>
      <vt:lpstr>Location_Type</vt:lpstr>
      <vt:lpstr>Premises_Type</vt:lpstr>
      <vt:lpstr>Bike_Make</vt:lpstr>
      <vt:lpstr>Bike_Model</vt:lpstr>
      <vt:lpstr>Bike_Type</vt:lpstr>
      <vt:lpstr>Cost_of_Bike</vt:lpstr>
      <vt:lpstr>Data Correlation</vt:lpstr>
      <vt:lpstr>Data Correlation</vt:lpstr>
      <vt:lpstr>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THEFTH CLASSIFIER</dc:title>
  <dc:creator>Nestor Romero</dc:creator>
  <cp:lastModifiedBy>Nestor Romero</cp:lastModifiedBy>
  <cp:revision>83</cp:revision>
  <dcterms:created xsi:type="dcterms:W3CDTF">2021-07-21T10:45:23Z</dcterms:created>
  <dcterms:modified xsi:type="dcterms:W3CDTF">2021-07-22T13:05:03Z</dcterms:modified>
</cp:coreProperties>
</file>