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4" r:id="rId4"/>
    <p:sldId id="276" r:id="rId5"/>
    <p:sldId id="278" r:id="rId6"/>
    <p:sldId id="263" r:id="rId7"/>
    <p:sldId id="283" r:id="rId8"/>
    <p:sldId id="262" r:id="rId9"/>
    <p:sldId id="261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85" r:id="rId18"/>
    <p:sldId id="271" r:id="rId19"/>
    <p:sldId id="272" r:id="rId20"/>
    <p:sldId id="273" r:id="rId21"/>
    <p:sldId id="274" r:id="rId22"/>
    <p:sldId id="275" r:id="rId23"/>
    <p:sldId id="279" r:id="rId24"/>
    <p:sldId id="280" r:id="rId25"/>
    <p:sldId id="281" r:id="rId26"/>
    <p:sldId id="282" r:id="rId27"/>
    <p:sldId id="286" r:id="rId28"/>
    <p:sldId id="287" r:id="rId29"/>
    <p:sldId id="26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14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3E9CA-74A9-4F6C-AEFC-F107EA219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1223E-DEB7-431B-A046-A2D94A2D8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0D2FA-0619-410B-AA1F-187D5E875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B87C-660C-4E83-9EA6-1A9FD8EE5AED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721BE-C520-4526-90B0-241882262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AAE23-66EE-4DB5-B23D-19F3C7E2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A0F6-FC64-4CEC-9441-C18F50A1E4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3127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BAE31-24A9-49C0-B051-9EB9FDB4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201DA-8383-4B73-B242-8F3556ED2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1343D-F821-4B6D-A311-2C80B7FE4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B87C-660C-4E83-9EA6-1A9FD8EE5AED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95925-A378-4D59-81B2-C55C7A77C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6C457-1807-4507-9779-326F3C9C7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A0F6-FC64-4CEC-9441-C18F50A1E4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73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031DEE-5F96-4EC0-B82F-670365AA0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C46A7-5632-428A-87B7-DDC20062E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876FB-6331-4E94-8858-247FAFE6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B87C-660C-4E83-9EA6-1A9FD8EE5AED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B2DB0-2EC2-4FFE-9E07-AC8D7C672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70032-BEBB-434C-9246-E37911D56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A0F6-FC64-4CEC-9441-C18F50A1E4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2214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2419-F2A4-498D-9B70-5AA74022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0D34C-D8F6-4015-B841-CDEAB671B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26FCC-5819-46C0-BEF3-744848E09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B87C-660C-4E83-9EA6-1A9FD8EE5AED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97644-984E-449A-B9B2-3DFA4B24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02D85-40BF-4624-A6D8-F0C2D57C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A0F6-FC64-4CEC-9441-C18F50A1E4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456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5718E-2633-4E87-B324-7EAE98BF5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6497A-9DC6-4190-9083-2F5AD5BFE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631D6-733D-4AB5-B251-21D754FF9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B87C-660C-4E83-9EA6-1A9FD8EE5AED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85140-E1F1-4B85-A0DD-1297E0276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81A00-2CF2-4893-941E-A767C37F9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A0F6-FC64-4CEC-9441-C18F50A1E4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907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FE918-7384-4FE6-8E98-4ED6A53D5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6C272-547D-4E12-9CAB-03C5AA96D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09FEF-1759-419E-86ED-8A56EB8E7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2B250-5981-4219-A3C6-EF5248F7E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B87C-660C-4E83-9EA6-1A9FD8EE5AED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582ED-A0E9-4B03-B418-23E58C4EE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2BC23-2AB2-44C9-874B-C485609C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A0F6-FC64-4CEC-9441-C18F50A1E4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6635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2643F-AFF8-4212-94C7-CBF085126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CE044-760B-4EC1-BF56-E9C94408D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69B2F-0AED-4276-B8C3-6A2978F03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826E89-F0D9-4BCA-8574-B6464D032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C3894-4758-4B80-AF5E-AC9D07E2E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EF3578-4DEC-4F91-A8EF-3F0276FEA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B87C-660C-4E83-9EA6-1A9FD8EE5AED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FD85E0-0333-46C8-87A5-0590B0460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D9D1DC-F3FA-4B85-9893-D32A63506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A0F6-FC64-4CEC-9441-C18F50A1E4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41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79A57-D687-4A9C-9BEC-CB19ADA1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A59E08-459E-499D-B822-3E4DBFC4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B87C-660C-4E83-9EA6-1A9FD8EE5AED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DFE2CE-E77F-432A-A45E-A60EEBF54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78FAA-7707-4FD0-AAA7-27CE80853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A0F6-FC64-4CEC-9441-C18F50A1E4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79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227A22-89FF-4E60-AC5D-58EF26275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B87C-660C-4E83-9EA6-1A9FD8EE5AED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8CE0E-5FEB-4FEF-8C7B-2A3375BB9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3F040-0CF5-4039-A6F7-234C54C7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A0F6-FC64-4CEC-9441-C18F50A1E4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869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88FF6-99D6-4FF7-9CFE-562B7C91A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58984-E40F-4E1F-9A13-243C8D0A3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E690C-0FFE-4EEE-8C86-8E177397F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22D5B-4C56-448D-B8FD-87026953A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B87C-660C-4E83-9EA6-1A9FD8EE5AED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EC1E3-DCC9-45AA-B1D3-9275C7B2F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5D817-4DF2-4A85-A408-77BD843E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A0F6-FC64-4CEC-9441-C18F50A1E4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2647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FC538-5FC9-49D9-A0BB-004D8749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AD6CD9-686C-449B-AB3B-E231ECBC57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56831-91F6-4B12-B92E-98AAD01ED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68F8F-FB4A-4279-8344-2BE362991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B87C-660C-4E83-9EA6-1A9FD8EE5AED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B2B14-EA28-490C-A96F-92A7A6F6F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13BC7-D86B-4A77-A9B0-3CA648674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A0F6-FC64-4CEC-9441-C18F50A1E4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602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479C31-F660-4088-898B-1ABCD5915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9418D-AD4F-495C-8A26-99E4FAAC1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C5E07-B9AE-41C8-86A0-CA6DD3D46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EB87C-660C-4E83-9EA6-1A9FD8EE5AED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114DF-38D8-4619-8A0C-9C307E235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50D2E-3821-48C1-9950-D1496EB4E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4A0F6-FC64-4CEC-9441-C18F50A1E4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0910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B72D3-DFA6-48B3-A376-935E3ABD61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BICYCLE THEFT CLASSIFIER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101A0-E5F8-40A6-A4BF-821B43B51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076266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TEAM 3</a:t>
            </a:r>
          </a:p>
          <a:p>
            <a:pPr algn="l"/>
            <a:r>
              <a:rPr lang="en-CA" dirty="0"/>
              <a:t>Diwakar Singh - 301185459</a:t>
            </a:r>
          </a:p>
          <a:p>
            <a:pPr algn="l"/>
            <a:r>
              <a:rPr lang="en-CA" dirty="0"/>
              <a:t>Hitesh </a:t>
            </a:r>
            <a:r>
              <a:rPr lang="en-CA" dirty="0" err="1"/>
              <a:t>Dharmadhikari</a:t>
            </a:r>
            <a:r>
              <a:rPr lang="en-CA" dirty="0"/>
              <a:t> - 301150694</a:t>
            </a:r>
          </a:p>
          <a:p>
            <a:pPr algn="l"/>
            <a:r>
              <a:rPr lang="en-CA" dirty="0" err="1"/>
              <a:t>Jefil</a:t>
            </a:r>
            <a:r>
              <a:rPr lang="en-CA" dirty="0"/>
              <a:t> </a:t>
            </a:r>
            <a:r>
              <a:rPr lang="en-CA" dirty="0" err="1"/>
              <a:t>Tasna</a:t>
            </a:r>
            <a:r>
              <a:rPr lang="en-CA" dirty="0"/>
              <a:t> John Moran - 301149710</a:t>
            </a:r>
          </a:p>
          <a:p>
            <a:pPr algn="l"/>
            <a:r>
              <a:rPr lang="en-CA" dirty="0"/>
              <a:t>Shrikant Kale - 301150258</a:t>
            </a:r>
          </a:p>
          <a:p>
            <a:pPr algn="l"/>
            <a:r>
              <a:rPr lang="en-CA" dirty="0"/>
              <a:t>Nestor Romero Leon - 301133331</a:t>
            </a:r>
          </a:p>
        </p:txBody>
      </p:sp>
    </p:spTree>
    <p:extLst>
      <p:ext uri="{BB962C8B-B14F-4D97-AF65-F5344CB8AC3E}">
        <p14:creationId xmlns:p14="http://schemas.microsoft.com/office/powerpoint/2010/main" val="126376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7C1D-EF6B-4396-93FC-5E92342E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70" y="245011"/>
            <a:ext cx="5043985" cy="1325563"/>
          </a:xfrm>
        </p:spPr>
        <p:txBody>
          <a:bodyPr/>
          <a:lstStyle/>
          <a:p>
            <a:r>
              <a:rPr lang="en-US" dirty="0"/>
              <a:t>Occurrence Month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33294-E430-436A-AD1D-2C447643FD35}"/>
              </a:ext>
            </a:extLst>
          </p:cNvPr>
          <p:cNvSpPr txBox="1"/>
          <p:nvPr/>
        </p:nvSpPr>
        <p:spPr>
          <a:xfrm>
            <a:off x="627797" y="1229626"/>
            <a:ext cx="4421875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count     25569</a:t>
            </a:r>
          </a:p>
          <a:p>
            <a:r>
              <a:rPr lang="en-US" dirty="0">
                <a:latin typeface="Consolas" panose="020B0609020204030204" pitchFamily="49" charset="0"/>
              </a:rPr>
              <a:t>unique       12</a:t>
            </a:r>
          </a:p>
          <a:p>
            <a:r>
              <a:rPr lang="en-US" dirty="0">
                <a:latin typeface="Consolas" panose="020B0609020204030204" pitchFamily="49" charset="0"/>
              </a:rPr>
              <a:t>top        July</a:t>
            </a:r>
          </a:p>
          <a:p>
            <a:r>
              <a:rPr lang="en-US" dirty="0" err="1">
                <a:latin typeface="Consolas" panose="020B0609020204030204" pitchFamily="49" charset="0"/>
              </a:rPr>
              <a:t>freq</a:t>
            </a:r>
            <a:r>
              <a:rPr lang="en-US" dirty="0">
                <a:latin typeface="Consolas" panose="020B0609020204030204" pitchFamily="49" charset="0"/>
              </a:rPr>
              <a:t>       4002</a:t>
            </a:r>
          </a:p>
          <a:p>
            <a:r>
              <a:rPr lang="en-US" dirty="0">
                <a:latin typeface="Consolas" panose="020B0609020204030204" pitchFamily="49" charset="0"/>
              </a:rPr>
              <a:t>Name: </a:t>
            </a:r>
            <a:r>
              <a:rPr lang="en-US" dirty="0" err="1">
                <a:latin typeface="Consolas" panose="020B0609020204030204" pitchFamily="49" charset="0"/>
              </a:rPr>
              <a:t>Occurrence_Month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dtype</a:t>
            </a:r>
            <a:r>
              <a:rPr lang="en-US" dirty="0">
                <a:latin typeface="Consolas" panose="020B0609020204030204" pitchFamily="49" charset="0"/>
              </a:rPr>
              <a:t>: object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B4D8E-D2DF-4A1C-94F4-2DBA04D33B01}"/>
              </a:ext>
            </a:extLst>
          </p:cNvPr>
          <p:cNvSpPr txBox="1"/>
          <p:nvPr/>
        </p:nvSpPr>
        <p:spPr>
          <a:xfrm>
            <a:off x="6737447" y="907792"/>
            <a:ext cx="3215186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July         		4002</a:t>
            </a:r>
          </a:p>
          <a:p>
            <a:r>
              <a:rPr lang="en-US" dirty="0"/>
              <a:t>August       	3680</a:t>
            </a:r>
          </a:p>
          <a:p>
            <a:r>
              <a:rPr lang="en-US" dirty="0"/>
              <a:t>June         		3532</a:t>
            </a:r>
          </a:p>
          <a:p>
            <a:r>
              <a:rPr lang="en-US" dirty="0"/>
              <a:t>September    	3265</a:t>
            </a:r>
          </a:p>
          <a:p>
            <a:r>
              <a:rPr lang="en-US" dirty="0"/>
              <a:t>May          	2659</a:t>
            </a:r>
          </a:p>
          <a:p>
            <a:r>
              <a:rPr lang="en-US" dirty="0"/>
              <a:t>October      	2492</a:t>
            </a:r>
          </a:p>
          <a:p>
            <a:r>
              <a:rPr lang="en-US" dirty="0"/>
              <a:t>April        		1553</a:t>
            </a:r>
          </a:p>
          <a:p>
            <a:r>
              <a:rPr lang="en-US" dirty="0"/>
              <a:t>November     	1467</a:t>
            </a:r>
          </a:p>
          <a:p>
            <a:r>
              <a:rPr lang="en-US" dirty="0"/>
              <a:t>March         	876</a:t>
            </a:r>
          </a:p>
          <a:p>
            <a:r>
              <a:rPr lang="en-US" dirty="0"/>
              <a:t>December      	834</a:t>
            </a:r>
          </a:p>
          <a:p>
            <a:r>
              <a:rPr lang="en-US" dirty="0"/>
              <a:t>January       	640</a:t>
            </a:r>
          </a:p>
          <a:p>
            <a:r>
              <a:rPr lang="en-US" dirty="0"/>
              <a:t>February      	569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139977-7C4F-45CC-A33A-D4D17BFA5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23" y="3159585"/>
            <a:ext cx="4590749" cy="35304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404A33-5352-422E-8248-1EE5CA76EA22}"/>
              </a:ext>
            </a:extLst>
          </p:cNvPr>
          <p:cNvSpPr txBox="1"/>
          <p:nvPr/>
        </p:nvSpPr>
        <p:spPr>
          <a:xfrm>
            <a:off x="5700767" y="4662535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The occurrence of thefts seem to follow an uniform distribution with low values between 2009 and 2013 most likely due for lack of proper records</a:t>
            </a:r>
          </a:p>
          <a:p>
            <a:endParaRPr lang="en-US" dirty="0"/>
          </a:p>
          <a:p>
            <a:r>
              <a:rPr lang="en-CA" sz="1800" dirty="0"/>
              <a:t>Data distribution suggest a higher number of theft during the warmer months and higher values during summer (June, July, August)</a:t>
            </a:r>
          </a:p>
        </p:txBody>
      </p:sp>
    </p:spTree>
    <p:extLst>
      <p:ext uri="{BB962C8B-B14F-4D97-AF65-F5344CB8AC3E}">
        <p14:creationId xmlns:p14="http://schemas.microsoft.com/office/powerpoint/2010/main" val="110065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7C1D-EF6B-4396-93FC-5E92342E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70" y="245011"/>
            <a:ext cx="6504296" cy="1325563"/>
          </a:xfrm>
        </p:spPr>
        <p:txBody>
          <a:bodyPr/>
          <a:lstStyle/>
          <a:p>
            <a:r>
              <a:rPr lang="en-US" dirty="0"/>
              <a:t>Occurrence Day of Week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33294-E430-436A-AD1D-2C447643FD35}"/>
              </a:ext>
            </a:extLst>
          </p:cNvPr>
          <p:cNvSpPr txBox="1"/>
          <p:nvPr/>
        </p:nvSpPr>
        <p:spPr>
          <a:xfrm>
            <a:off x="627797" y="1322219"/>
            <a:ext cx="4421875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count      25569</a:t>
            </a:r>
          </a:p>
          <a:p>
            <a:r>
              <a:rPr lang="en-US" dirty="0">
                <a:latin typeface="Consolas" panose="020B0609020204030204" pitchFamily="49" charset="0"/>
              </a:rPr>
              <a:t>unique         7</a:t>
            </a:r>
          </a:p>
          <a:p>
            <a:r>
              <a:rPr lang="en-US" dirty="0">
                <a:latin typeface="Consolas" panose="020B0609020204030204" pitchFamily="49" charset="0"/>
              </a:rPr>
              <a:t>top       Friday</a:t>
            </a:r>
          </a:p>
          <a:p>
            <a:r>
              <a:rPr lang="en-US" dirty="0" err="1">
                <a:latin typeface="Consolas" panose="020B0609020204030204" pitchFamily="49" charset="0"/>
              </a:rPr>
              <a:t>freq</a:t>
            </a:r>
            <a:r>
              <a:rPr lang="en-US" dirty="0">
                <a:latin typeface="Consolas" panose="020B0609020204030204" pitchFamily="49" charset="0"/>
              </a:rPr>
              <a:t>        3924</a:t>
            </a:r>
          </a:p>
          <a:p>
            <a:r>
              <a:rPr lang="en-US" dirty="0">
                <a:latin typeface="Consolas" panose="020B0609020204030204" pitchFamily="49" charset="0"/>
              </a:rPr>
              <a:t>Name: </a:t>
            </a:r>
            <a:r>
              <a:rPr lang="en-US" dirty="0" err="1">
                <a:latin typeface="Consolas" panose="020B0609020204030204" pitchFamily="49" charset="0"/>
              </a:rPr>
              <a:t>Occurrence_DayOfWeek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dtype</a:t>
            </a:r>
            <a:r>
              <a:rPr lang="en-US" dirty="0">
                <a:latin typeface="Consolas" panose="020B0609020204030204" pitchFamily="49" charset="0"/>
              </a:rPr>
              <a:t>: object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B4D8E-D2DF-4A1C-94F4-2DBA04D33B01}"/>
              </a:ext>
            </a:extLst>
          </p:cNvPr>
          <p:cNvSpPr txBox="1"/>
          <p:nvPr/>
        </p:nvSpPr>
        <p:spPr>
          <a:xfrm>
            <a:off x="627797" y="3534013"/>
            <a:ext cx="321518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Friday       3924</a:t>
            </a:r>
          </a:p>
          <a:p>
            <a:r>
              <a:rPr lang="en-US" dirty="0"/>
              <a:t>Wednesday    3768</a:t>
            </a:r>
          </a:p>
          <a:p>
            <a:r>
              <a:rPr lang="en-US" dirty="0"/>
              <a:t>Thursday     3719</a:t>
            </a:r>
          </a:p>
          <a:p>
            <a:r>
              <a:rPr lang="en-US" dirty="0"/>
              <a:t>Monday       3689</a:t>
            </a:r>
          </a:p>
          <a:p>
            <a:r>
              <a:rPr lang="en-US" dirty="0"/>
              <a:t>Tuesday      3658</a:t>
            </a:r>
          </a:p>
          <a:p>
            <a:r>
              <a:rPr lang="en-US" dirty="0"/>
              <a:t>Saturday     3483</a:t>
            </a:r>
          </a:p>
          <a:p>
            <a:r>
              <a:rPr lang="en-US" dirty="0"/>
              <a:t>Sunday       3328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7EE620-4C24-46E7-BD70-2776F5BC1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980" y="1288688"/>
            <a:ext cx="4838095" cy="37587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16AF54-D7A7-41EB-8B3D-913A1D8D46D0}"/>
              </a:ext>
            </a:extLst>
          </p:cNvPr>
          <p:cNvSpPr txBox="1"/>
          <p:nvPr/>
        </p:nvSpPr>
        <p:spPr>
          <a:xfrm>
            <a:off x="5573388" y="52551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Data seem to follow a fairly uniform distribution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044010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7C1D-EF6B-4396-93FC-5E92342E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70" y="245011"/>
            <a:ext cx="6504296" cy="1325563"/>
          </a:xfrm>
        </p:spPr>
        <p:txBody>
          <a:bodyPr/>
          <a:lstStyle/>
          <a:p>
            <a:r>
              <a:rPr lang="en-US" dirty="0"/>
              <a:t>Occurrence Day of Month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33294-E430-436A-AD1D-2C447643FD35}"/>
              </a:ext>
            </a:extLst>
          </p:cNvPr>
          <p:cNvSpPr txBox="1"/>
          <p:nvPr/>
        </p:nvSpPr>
        <p:spPr>
          <a:xfrm>
            <a:off x="627797" y="1322219"/>
            <a:ext cx="4421875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count    25569.000000</a:t>
            </a:r>
          </a:p>
          <a:p>
            <a:r>
              <a:rPr lang="en-US" dirty="0">
                <a:latin typeface="Consolas" panose="020B0609020204030204" pitchFamily="49" charset="0"/>
              </a:rPr>
              <a:t>mean        15.616684</a:t>
            </a:r>
          </a:p>
          <a:p>
            <a:r>
              <a:rPr lang="en-US" dirty="0">
                <a:latin typeface="Consolas" panose="020B0609020204030204" pitchFamily="49" charset="0"/>
              </a:rPr>
              <a:t>std          8.592886</a:t>
            </a:r>
          </a:p>
          <a:p>
            <a:r>
              <a:rPr lang="en-US" dirty="0">
                <a:latin typeface="Consolas" panose="020B0609020204030204" pitchFamily="49" charset="0"/>
              </a:rPr>
              <a:t>min          1.000000</a:t>
            </a:r>
          </a:p>
          <a:p>
            <a:r>
              <a:rPr lang="en-US" dirty="0">
                <a:latin typeface="Consolas" panose="020B0609020204030204" pitchFamily="49" charset="0"/>
              </a:rPr>
              <a:t>25%          8.000000</a:t>
            </a:r>
          </a:p>
          <a:p>
            <a:r>
              <a:rPr lang="en-US" dirty="0">
                <a:latin typeface="Consolas" panose="020B0609020204030204" pitchFamily="49" charset="0"/>
              </a:rPr>
              <a:t>50%         16.000000</a:t>
            </a:r>
          </a:p>
          <a:p>
            <a:r>
              <a:rPr lang="en-US" dirty="0">
                <a:latin typeface="Consolas" panose="020B0609020204030204" pitchFamily="49" charset="0"/>
              </a:rPr>
              <a:t>75%         23.000000</a:t>
            </a:r>
          </a:p>
          <a:p>
            <a:r>
              <a:rPr lang="en-US" dirty="0">
                <a:latin typeface="Consolas" panose="020B0609020204030204" pitchFamily="49" charset="0"/>
              </a:rPr>
              <a:t>max         31.000000</a:t>
            </a:r>
          </a:p>
          <a:p>
            <a:r>
              <a:rPr lang="en-US" dirty="0">
                <a:latin typeface="Consolas" panose="020B0609020204030204" pitchFamily="49" charset="0"/>
              </a:rPr>
              <a:t>Name: </a:t>
            </a:r>
            <a:r>
              <a:rPr lang="en-US" dirty="0" err="1">
                <a:latin typeface="Consolas" panose="020B0609020204030204" pitchFamily="49" charset="0"/>
              </a:rPr>
              <a:t>Occurrence_DayOfMonth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dtype</a:t>
            </a:r>
            <a:r>
              <a:rPr lang="en-US" dirty="0">
                <a:latin typeface="Consolas" panose="020B0609020204030204" pitchFamily="49" charset="0"/>
              </a:rPr>
              <a:t>: float64</a:t>
            </a:r>
            <a:endParaRPr lang="en-CA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62827C-407D-46A1-8F3C-7DCE71627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922" y="369638"/>
            <a:ext cx="4467367" cy="29782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D88B2C-1B9F-4CC5-8982-4D52A151B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122" y="3708794"/>
            <a:ext cx="4838095" cy="31492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81F06F-640A-4087-876A-30B9707B7266}"/>
              </a:ext>
            </a:extLst>
          </p:cNvPr>
          <p:cNvSpPr txBox="1"/>
          <p:nvPr/>
        </p:nvSpPr>
        <p:spPr>
          <a:xfrm>
            <a:off x="506122" y="4654646"/>
            <a:ext cx="5230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Data seem to follow a fairly uniform distribution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690257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7C1D-EF6B-4396-93FC-5E92342E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70" y="245011"/>
            <a:ext cx="6504296" cy="1325563"/>
          </a:xfrm>
        </p:spPr>
        <p:txBody>
          <a:bodyPr/>
          <a:lstStyle/>
          <a:p>
            <a:r>
              <a:rPr lang="en-US" dirty="0"/>
              <a:t>Occurrence Day of Year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33294-E430-436A-AD1D-2C447643FD35}"/>
              </a:ext>
            </a:extLst>
          </p:cNvPr>
          <p:cNvSpPr txBox="1"/>
          <p:nvPr/>
        </p:nvSpPr>
        <p:spPr>
          <a:xfrm>
            <a:off x="627797" y="1322219"/>
            <a:ext cx="4421875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count    25569.000000</a:t>
            </a:r>
          </a:p>
          <a:p>
            <a:r>
              <a:rPr lang="en-US" dirty="0">
                <a:latin typeface="Consolas" panose="020B0609020204030204" pitchFamily="49" charset="0"/>
              </a:rPr>
              <a:t>mean       202.227698</a:t>
            </a:r>
          </a:p>
          <a:p>
            <a:r>
              <a:rPr lang="en-US" dirty="0">
                <a:latin typeface="Consolas" panose="020B0609020204030204" pitchFamily="49" charset="0"/>
              </a:rPr>
              <a:t>std         76.821431</a:t>
            </a:r>
          </a:p>
          <a:p>
            <a:r>
              <a:rPr lang="en-US" dirty="0">
                <a:latin typeface="Consolas" panose="020B0609020204030204" pitchFamily="49" charset="0"/>
              </a:rPr>
              <a:t>min          1.000000</a:t>
            </a:r>
          </a:p>
          <a:p>
            <a:r>
              <a:rPr lang="en-US" dirty="0">
                <a:latin typeface="Consolas" panose="020B0609020204030204" pitchFamily="49" charset="0"/>
              </a:rPr>
              <a:t>25%        153.000000</a:t>
            </a:r>
          </a:p>
          <a:p>
            <a:r>
              <a:rPr lang="en-US" dirty="0">
                <a:latin typeface="Consolas" panose="020B0609020204030204" pitchFamily="49" charset="0"/>
              </a:rPr>
              <a:t>50%        205.000000</a:t>
            </a:r>
          </a:p>
          <a:p>
            <a:r>
              <a:rPr lang="en-US" dirty="0">
                <a:latin typeface="Consolas" panose="020B0609020204030204" pitchFamily="49" charset="0"/>
              </a:rPr>
              <a:t>75%        259.000000</a:t>
            </a:r>
          </a:p>
          <a:p>
            <a:r>
              <a:rPr lang="en-US" dirty="0">
                <a:latin typeface="Consolas" panose="020B0609020204030204" pitchFamily="49" charset="0"/>
              </a:rPr>
              <a:t>max        366.000000</a:t>
            </a:r>
          </a:p>
          <a:p>
            <a:r>
              <a:rPr lang="en-US" dirty="0">
                <a:latin typeface="Consolas" panose="020B0609020204030204" pitchFamily="49" charset="0"/>
              </a:rPr>
              <a:t>Name: </a:t>
            </a:r>
            <a:r>
              <a:rPr lang="en-US" dirty="0" err="1">
                <a:latin typeface="Consolas" panose="020B0609020204030204" pitchFamily="49" charset="0"/>
              </a:rPr>
              <a:t>Occurrence_DayOfYear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dtype</a:t>
            </a:r>
            <a:r>
              <a:rPr lang="en-US" dirty="0">
                <a:latin typeface="Consolas" panose="020B0609020204030204" pitchFamily="49" charset="0"/>
              </a:rPr>
              <a:t>: float64</a:t>
            </a:r>
            <a:endParaRPr lang="en-CA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034BB6-20A6-4CBC-86FE-3C558691D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318" y="177942"/>
            <a:ext cx="4838095" cy="31492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64AF34-1B0C-4725-A672-97C6A676C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712" y="3429000"/>
            <a:ext cx="4838095" cy="32253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B29746-C014-4E38-92D8-7C475CD7661B}"/>
              </a:ext>
            </a:extLst>
          </p:cNvPr>
          <p:cNvSpPr txBox="1"/>
          <p:nvPr/>
        </p:nvSpPr>
        <p:spPr>
          <a:xfrm>
            <a:off x="614718" y="4581664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/>
              <a:t>Data distribution suggest a higher number of theft during the warmer months and higher values during summer (June, July, August)</a:t>
            </a:r>
          </a:p>
          <a:p>
            <a:endParaRPr lang="en-CA" dirty="0"/>
          </a:p>
          <a:p>
            <a:r>
              <a:rPr lang="en-CA" sz="1800" dirty="0"/>
              <a:t>Distribution consistent with the </a:t>
            </a:r>
          </a:p>
        </p:txBody>
      </p:sp>
    </p:spTree>
    <p:extLst>
      <p:ext uri="{BB962C8B-B14F-4D97-AF65-F5344CB8AC3E}">
        <p14:creationId xmlns:p14="http://schemas.microsoft.com/office/powerpoint/2010/main" val="1965548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7C1D-EF6B-4396-93FC-5E92342E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70" y="245011"/>
            <a:ext cx="6504296" cy="1325563"/>
          </a:xfrm>
        </p:spPr>
        <p:txBody>
          <a:bodyPr/>
          <a:lstStyle/>
          <a:p>
            <a:r>
              <a:rPr lang="en-US" dirty="0"/>
              <a:t>Occurrence Hour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33294-E430-436A-AD1D-2C447643FD35}"/>
              </a:ext>
            </a:extLst>
          </p:cNvPr>
          <p:cNvSpPr txBox="1"/>
          <p:nvPr/>
        </p:nvSpPr>
        <p:spPr>
          <a:xfrm>
            <a:off x="627797" y="1322219"/>
            <a:ext cx="4421875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count    25569.000000</a:t>
            </a:r>
          </a:p>
          <a:p>
            <a:r>
              <a:rPr lang="en-US" dirty="0">
                <a:latin typeface="Consolas" panose="020B0609020204030204" pitchFamily="49" charset="0"/>
              </a:rPr>
              <a:t>mean        13.274395</a:t>
            </a:r>
          </a:p>
          <a:p>
            <a:r>
              <a:rPr lang="en-US" dirty="0">
                <a:latin typeface="Consolas" panose="020B0609020204030204" pitchFamily="49" charset="0"/>
              </a:rPr>
              <a:t>std          6.530181</a:t>
            </a:r>
          </a:p>
          <a:p>
            <a:r>
              <a:rPr lang="en-US" dirty="0">
                <a:latin typeface="Consolas" panose="020B0609020204030204" pitchFamily="49" charset="0"/>
              </a:rPr>
              <a:t>min          0.000000</a:t>
            </a:r>
          </a:p>
          <a:p>
            <a:r>
              <a:rPr lang="en-US" dirty="0">
                <a:latin typeface="Consolas" panose="020B0609020204030204" pitchFamily="49" charset="0"/>
              </a:rPr>
              <a:t>25%          9.000000</a:t>
            </a:r>
          </a:p>
          <a:p>
            <a:r>
              <a:rPr lang="en-US" dirty="0">
                <a:latin typeface="Consolas" panose="020B0609020204030204" pitchFamily="49" charset="0"/>
              </a:rPr>
              <a:t>50%         14.000000</a:t>
            </a:r>
          </a:p>
          <a:p>
            <a:r>
              <a:rPr lang="en-US" dirty="0">
                <a:latin typeface="Consolas" panose="020B0609020204030204" pitchFamily="49" charset="0"/>
              </a:rPr>
              <a:t>75%         19.000000</a:t>
            </a:r>
          </a:p>
          <a:p>
            <a:r>
              <a:rPr lang="en-US" dirty="0">
                <a:latin typeface="Consolas" panose="020B0609020204030204" pitchFamily="49" charset="0"/>
              </a:rPr>
              <a:t>max         23.000000</a:t>
            </a:r>
          </a:p>
          <a:p>
            <a:r>
              <a:rPr lang="en-US" dirty="0">
                <a:latin typeface="Consolas" panose="020B0609020204030204" pitchFamily="49" charset="0"/>
              </a:rPr>
              <a:t>Name: </a:t>
            </a:r>
            <a:r>
              <a:rPr lang="en-US" dirty="0" err="1">
                <a:latin typeface="Consolas" panose="020B0609020204030204" pitchFamily="49" charset="0"/>
              </a:rPr>
              <a:t>Occurrence_Hour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dtype</a:t>
            </a:r>
            <a:r>
              <a:rPr lang="en-US" dirty="0">
                <a:latin typeface="Consolas" panose="020B0609020204030204" pitchFamily="49" charset="0"/>
              </a:rPr>
              <a:t>: float64</a:t>
            </a:r>
            <a:endParaRPr lang="en-CA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E0F53-F9D0-4DA6-9E74-DD33DA7B3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37" y="286803"/>
            <a:ext cx="4838095" cy="32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77DD29-EE99-49C1-9440-2AB4D85B6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37" y="3632304"/>
            <a:ext cx="4838095" cy="318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25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7C1D-EF6B-4396-93FC-5E92342E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70" y="245011"/>
            <a:ext cx="6504296" cy="1325563"/>
          </a:xfrm>
        </p:spPr>
        <p:txBody>
          <a:bodyPr/>
          <a:lstStyle/>
          <a:p>
            <a:r>
              <a:rPr lang="en-US" dirty="0"/>
              <a:t>Report Year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33294-E430-436A-AD1D-2C447643FD35}"/>
              </a:ext>
            </a:extLst>
          </p:cNvPr>
          <p:cNvSpPr txBox="1"/>
          <p:nvPr/>
        </p:nvSpPr>
        <p:spPr>
          <a:xfrm>
            <a:off x="514065" y="1390458"/>
            <a:ext cx="4421875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count    25569.000000</a:t>
            </a:r>
          </a:p>
          <a:p>
            <a:r>
              <a:rPr lang="en-US" dirty="0">
                <a:latin typeface="Consolas" panose="020B0609020204030204" pitchFamily="49" charset="0"/>
              </a:rPr>
              <a:t>mean      2017.143572</a:t>
            </a:r>
          </a:p>
          <a:p>
            <a:r>
              <a:rPr lang="en-US" dirty="0">
                <a:latin typeface="Consolas" panose="020B0609020204030204" pitchFamily="49" charset="0"/>
              </a:rPr>
              <a:t>std          1.955024</a:t>
            </a:r>
          </a:p>
          <a:p>
            <a:r>
              <a:rPr lang="en-US" dirty="0">
                <a:latin typeface="Consolas" panose="020B0609020204030204" pitchFamily="49" charset="0"/>
              </a:rPr>
              <a:t>min       2014.000000</a:t>
            </a:r>
          </a:p>
          <a:p>
            <a:r>
              <a:rPr lang="en-US" dirty="0">
                <a:latin typeface="Consolas" panose="020B0609020204030204" pitchFamily="49" charset="0"/>
              </a:rPr>
              <a:t>25%       2016.000000</a:t>
            </a:r>
          </a:p>
          <a:p>
            <a:r>
              <a:rPr lang="en-US" dirty="0">
                <a:latin typeface="Consolas" panose="020B0609020204030204" pitchFamily="49" charset="0"/>
              </a:rPr>
              <a:t>50%       2017.000000</a:t>
            </a:r>
          </a:p>
          <a:p>
            <a:r>
              <a:rPr lang="en-US" dirty="0">
                <a:latin typeface="Consolas" panose="020B0609020204030204" pitchFamily="49" charset="0"/>
              </a:rPr>
              <a:t>75%       2019.000000</a:t>
            </a:r>
          </a:p>
          <a:p>
            <a:r>
              <a:rPr lang="en-US" dirty="0">
                <a:latin typeface="Consolas" panose="020B0609020204030204" pitchFamily="49" charset="0"/>
              </a:rPr>
              <a:t>max       2020.000000</a:t>
            </a:r>
          </a:p>
          <a:p>
            <a:r>
              <a:rPr lang="en-US" dirty="0">
                <a:latin typeface="Consolas" panose="020B0609020204030204" pitchFamily="49" charset="0"/>
              </a:rPr>
              <a:t>Name: </a:t>
            </a:r>
            <a:r>
              <a:rPr lang="en-US" dirty="0" err="1">
                <a:latin typeface="Consolas" panose="020B0609020204030204" pitchFamily="49" charset="0"/>
              </a:rPr>
              <a:t>Report_Year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dtype</a:t>
            </a:r>
            <a:r>
              <a:rPr lang="en-US" dirty="0">
                <a:latin typeface="Consolas" panose="020B0609020204030204" pitchFamily="49" charset="0"/>
              </a:rPr>
              <a:t>: float6</a:t>
            </a:r>
            <a:endParaRPr lang="en-CA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8778F0-89C6-4729-BB32-E60EC3215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024" y="184821"/>
            <a:ext cx="4838095" cy="31492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2135EF-3A2C-434F-B82D-BA3B15383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024" y="3505619"/>
            <a:ext cx="4838095" cy="33523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CDA9DE-D29A-48DD-B557-20C21DBAA444}"/>
              </a:ext>
            </a:extLst>
          </p:cNvPr>
          <p:cNvSpPr txBox="1"/>
          <p:nvPr/>
        </p:nvSpPr>
        <p:spPr>
          <a:xfrm>
            <a:off x="497024" y="4247824"/>
            <a:ext cx="4421875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2018    3971</a:t>
            </a:r>
          </a:p>
          <a:p>
            <a:r>
              <a:rPr lang="en-CA" dirty="0">
                <a:latin typeface="Consolas" panose="020B0609020204030204" pitchFamily="49" charset="0"/>
              </a:rPr>
              <a:t>2020    3919</a:t>
            </a:r>
          </a:p>
          <a:p>
            <a:r>
              <a:rPr lang="en-CA" dirty="0">
                <a:latin typeface="Consolas" panose="020B0609020204030204" pitchFamily="49" charset="0"/>
              </a:rPr>
              <a:t>2017    3856</a:t>
            </a:r>
          </a:p>
          <a:p>
            <a:r>
              <a:rPr lang="en-CA" dirty="0">
                <a:latin typeface="Consolas" panose="020B0609020204030204" pitchFamily="49" charset="0"/>
              </a:rPr>
              <a:t>2016    3801</a:t>
            </a:r>
          </a:p>
          <a:p>
            <a:r>
              <a:rPr lang="en-CA" dirty="0">
                <a:latin typeface="Consolas" panose="020B0609020204030204" pitchFamily="49" charset="0"/>
              </a:rPr>
              <a:t>2019    3703</a:t>
            </a:r>
          </a:p>
          <a:p>
            <a:r>
              <a:rPr lang="en-CA" dirty="0">
                <a:latin typeface="Consolas" panose="020B0609020204030204" pitchFamily="49" charset="0"/>
              </a:rPr>
              <a:t>2015    3295</a:t>
            </a:r>
          </a:p>
          <a:p>
            <a:r>
              <a:rPr lang="en-CA" dirty="0">
                <a:latin typeface="Consolas" panose="020B0609020204030204" pitchFamily="49" charset="0"/>
              </a:rPr>
              <a:t>2014    3024</a:t>
            </a:r>
          </a:p>
        </p:txBody>
      </p:sp>
    </p:spTree>
    <p:extLst>
      <p:ext uri="{BB962C8B-B14F-4D97-AF65-F5344CB8AC3E}">
        <p14:creationId xmlns:p14="http://schemas.microsoft.com/office/powerpoint/2010/main" val="4123129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7C1D-EF6B-4396-93FC-5E92342E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70" y="245011"/>
            <a:ext cx="6504296" cy="1325563"/>
          </a:xfrm>
        </p:spPr>
        <p:txBody>
          <a:bodyPr/>
          <a:lstStyle/>
          <a:p>
            <a:r>
              <a:rPr lang="en-US" dirty="0"/>
              <a:t>Longitude / Latitude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33294-E430-436A-AD1D-2C447643FD35}"/>
              </a:ext>
            </a:extLst>
          </p:cNvPr>
          <p:cNvSpPr txBox="1"/>
          <p:nvPr/>
        </p:nvSpPr>
        <p:spPr>
          <a:xfrm>
            <a:off x="6855726" y="907792"/>
            <a:ext cx="4421875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count    25569.000000</a:t>
            </a:r>
          </a:p>
          <a:p>
            <a:r>
              <a:rPr lang="en-US" dirty="0">
                <a:latin typeface="Consolas" panose="020B0609020204030204" pitchFamily="49" charset="0"/>
              </a:rPr>
              <a:t>mean       -79.395399</a:t>
            </a:r>
          </a:p>
          <a:p>
            <a:r>
              <a:rPr lang="en-US" dirty="0">
                <a:latin typeface="Consolas" panose="020B0609020204030204" pitchFamily="49" charset="0"/>
              </a:rPr>
              <a:t>std          0.060373</a:t>
            </a:r>
          </a:p>
          <a:p>
            <a:r>
              <a:rPr lang="en-US" dirty="0">
                <a:latin typeface="Consolas" panose="020B0609020204030204" pitchFamily="49" charset="0"/>
              </a:rPr>
              <a:t>min        -79.734080</a:t>
            </a:r>
          </a:p>
          <a:p>
            <a:r>
              <a:rPr lang="en-US" dirty="0">
                <a:latin typeface="Consolas" panose="020B0609020204030204" pitchFamily="49" charset="0"/>
              </a:rPr>
              <a:t>25%        -79.420564</a:t>
            </a:r>
          </a:p>
          <a:p>
            <a:r>
              <a:rPr lang="en-US" dirty="0">
                <a:latin typeface="Consolas" panose="020B0609020204030204" pitchFamily="49" charset="0"/>
              </a:rPr>
              <a:t>50%        -79.392251</a:t>
            </a:r>
          </a:p>
          <a:p>
            <a:r>
              <a:rPr lang="en-US" dirty="0">
                <a:latin typeface="Consolas" panose="020B0609020204030204" pitchFamily="49" charset="0"/>
              </a:rPr>
              <a:t>75%        -79.374373</a:t>
            </a:r>
          </a:p>
          <a:p>
            <a:r>
              <a:rPr lang="en-US" dirty="0">
                <a:latin typeface="Consolas" panose="020B0609020204030204" pitchFamily="49" charset="0"/>
              </a:rPr>
              <a:t>max        -78.511428</a:t>
            </a:r>
          </a:p>
          <a:p>
            <a:r>
              <a:rPr lang="en-US" dirty="0">
                <a:latin typeface="Consolas" panose="020B0609020204030204" pitchFamily="49" charset="0"/>
              </a:rPr>
              <a:t>Name: Longitude, </a:t>
            </a:r>
            <a:r>
              <a:rPr lang="en-US" dirty="0" err="1">
                <a:latin typeface="Consolas" panose="020B0609020204030204" pitchFamily="49" charset="0"/>
              </a:rPr>
              <a:t>dtype</a:t>
            </a:r>
            <a:r>
              <a:rPr lang="en-US" dirty="0">
                <a:latin typeface="Consolas" panose="020B0609020204030204" pitchFamily="49" charset="0"/>
              </a:rPr>
              <a:t>: float64</a:t>
            </a:r>
            <a:endParaRPr lang="en-CA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6FEDE4-5520-4EB4-AE28-C3995EEB2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05" y="1570574"/>
            <a:ext cx="6404338" cy="4280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C75CBD-A3D2-4000-AF75-79A66D8A6B45}"/>
              </a:ext>
            </a:extLst>
          </p:cNvPr>
          <p:cNvSpPr txBox="1"/>
          <p:nvPr/>
        </p:nvSpPr>
        <p:spPr>
          <a:xfrm>
            <a:off x="6855726" y="3743362"/>
            <a:ext cx="4421874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count    25569.000000</a:t>
            </a:r>
          </a:p>
          <a:p>
            <a:r>
              <a:rPr lang="en-CA" dirty="0">
                <a:latin typeface="Consolas" panose="020B0609020204030204" pitchFamily="49" charset="0"/>
              </a:rPr>
              <a:t>mean        43.673526</a:t>
            </a:r>
          </a:p>
          <a:p>
            <a:r>
              <a:rPr lang="en-CA" dirty="0">
                <a:latin typeface="Consolas" panose="020B0609020204030204" pitchFamily="49" charset="0"/>
              </a:rPr>
              <a:t>std          0.038471</a:t>
            </a:r>
          </a:p>
          <a:p>
            <a:r>
              <a:rPr lang="en-CA" dirty="0">
                <a:latin typeface="Consolas" panose="020B0609020204030204" pitchFamily="49" charset="0"/>
              </a:rPr>
              <a:t>min         43.367790</a:t>
            </a:r>
          </a:p>
          <a:p>
            <a:r>
              <a:rPr lang="en-CA" dirty="0">
                <a:latin typeface="Consolas" panose="020B0609020204030204" pitchFamily="49" charset="0"/>
              </a:rPr>
              <a:t>25%         43.650240</a:t>
            </a:r>
          </a:p>
          <a:p>
            <a:r>
              <a:rPr lang="en-CA" dirty="0">
                <a:latin typeface="Consolas" panose="020B0609020204030204" pitchFamily="49" charset="0"/>
              </a:rPr>
              <a:t>50%         43.662282</a:t>
            </a:r>
          </a:p>
          <a:p>
            <a:r>
              <a:rPr lang="en-CA" dirty="0">
                <a:latin typeface="Consolas" panose="020B0609020204030204" pitchFamily="49" charset="0"/>
              </a:rPr>
              <a:t>75%         43.681868</a:t>
            </a:r>
          </a:p>
          <a:p>
            <a:r>
              <a:rPr lang="en-CA" dirty="0">
                <a:latin typeface="Consolas" panose="020B0609020204030204" pitchFamily="49" charset="0"/>
              </a:rPr>
              <a:t>max         44.087501</a:t>
            </a:r>
          </a:p>
          <a:p>
            <a:r>
              <a:rPr lang="en-CA" dirty="0">
                <a:latin typeface="Consolas" panose="020B0609020204030204" pitchFamily="49" charset="0"/>
              </a:rPr>
              <a:t>Name: Latitude, </a:t>
            </a:r>
            <a:r>
              <a:rPr lang="en-CA" dirty="0" err="1">
                <a:latin typeface="Consolas" panose="020B0609020204030204" pitchFamily="49" charset="0"/>
              </a:rPr>
              <a:t>dtype</a:t>
            </a:r>
            <a:r>
              <a:rPr lang="en-CA" dirty="0">
                <a:latin typeface="Consolas" panose="020B0609020204030204" pitchFamily="49" charset="0"/>
              </a:rPr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445100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7C1D-EF6B-4396-93FC-5E92342E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70" y="245011"/>
            <a:ext cx="6504296" cy="1325563"/>
          </a:xfrm>
        </p:spPr>
        <p:txBody>
          <a:bodyPr/>
          <a:lstStyle/>
          <a:p>
            <a:r>
              <a:rPr lang="en-US" dirty="0"/>
              <a:t>Longitude / Latitude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E9BE91-3CF7-4B78-8779-689317D02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545" y="1129617"/>
            <a:ext cx="8891137" cy="55828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D2200C-A556-4E53-AA57-C3AFCE88D6A2}"/>
              </a:ext>
            </a:extLst>
          </p:cNvPr>
          <p:cNvSpPr txBox="1"/>
          <p:nvPr/>
        </p:nvSpPr>
        <p:spPr>
          <a:xfrm>
            <a:off x="373607" y="1961294"/>
            <a:ext cx="25606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/>
              <a:t>Clear patches showcase clusters of high cost bicycles been stolen in certain areas</a:t>
            </a:r>
          </a:p>
        </p:txBody>
      </p:sp>
      <p:pic>
        <p:nvPicPr>
          <p:cNvPr id="1026" name="Picture 2" descr="Toronto Map Canvas Art by Mr. City Printing | iCanvas">
            <a:extLst>
              <a:ext uri="{FF2B5EF4-FFF2-40B4-BE49-F238E27FC236}">
                <a16:creationId xmlns:a16="http://schemas.microsoft.com/office/drawing/2014/main" id="{62728E90-60B8-46CB-823B-60748D74F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669" y="4949588"/>
            <a:ext cx="1974376" cy="148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184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7C1D-EF6B-4396-93FC-5E92342E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70" y="245011"/>
            <a:ext cx="6504296" cy="1325563"/>
          </a:xfrm>
        </p:spPr>
        <p:txBody>
          <a:bodyPr/>
          <a:lstStyle/>
          <a:p>
            <a:r>
              <a:rPr lang="en-US" dirty="0" err="1"/>
              <a:t>Hood_ID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33294-E430-436A-AD1D-2C447643FD35}"/>
              </a:ext>
            </a:extLst>
          </p:cNvPr>
          <p:cNvSpPr txBox="1"/>
          <p:nvPr/>
        </p:nvSpPr>
        <p:spPr>
          <a:xfrm>
            <a:off x="504398" y="1548909"/>
            <a:ext cx="4421875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count     25569</a:t>
            </a:r>
          </a:p>
          <a:p>
            <a:r>
              <a:rPr lang="en-US" dirty="0">
                <a:latin typeface="Consolas" panose="020B0609020204030204" pitchFamily="49" charset="0"/>
              </a:rPr>
              <a:t>unique      141</a:t>
            </a:r>
          </a:p>
          <a:p>
            <a:r>
              <a:rPr lang="en-US" dirty="0">
                <a:latin typeface="Consolas" panose="020B0609020204030204" pitchFamily="49" charset="0"/>
              </a:rPr>
              <a:t>top          77</a:t>
            </a:r>
          </a:p>
          <a:p>
            <a:r>
              <a:rPr lang="en-US" dirty="0" err="1">
                <a:latin typeface="Consolas" panose="020B0609020204030204" pitchFamily="49" charset="0"/>
              </a:rPr>
              <a:t>freq</a:t>
            </a:r>
            <a:r>
              <a:rPr lang="en-US" dirty="0">
                <a:latin typeface="Consolas" panose="020B0609020204030204" pitchFamily="49" charset="0"/>
              </a:rPr>
              <a:t>       2576</a:t>
            </a:r>
          </a:p>
          <a:p>
            <a:r>
              <a:rPr lang="en-US" dirty="0">
                <a:latin typeface="Consolas" panose="020B0609020204030204" pitchFamily="49" charset="0"/>
              </a:rPr>
              <a:t>Name: </a:t>
            </a:r>
            <a:r>
              <a:rPr lang="en-US" dirty="0" err="1">
                <a:latin typeface="Consolas" panose="020B0609020204030204" pitchFamily="49" charset="0"/>
              </a:rPr>
              <a:t>Hood_ID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dtype</a:t>
            </a:r>
            <a:r>
              <a:rPr lang="en-US" dirty="0">
                <a:latin typeface="Consolas" panose="020B0609020204030204" pitchFamily="49" charset="0"/>
              </a:rPr>
              <a:t>: object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C50C7F-76CF-4D2B-B573-134FD4967488}"/>
              </a:ext>
            </a:extLst>
          </p:cNvPr>
          <p:cNvSpPr txBox="1"/>
          <p:nvPr/>
        </p:nvSpPr>
        <p:spPr>
          <a:xfrm>
            <a:off x="7359555" y="330860"/>
            <a:ext cx="4421875" cy="59093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77     2576</a:t>
            </a:r>
          </a:p>
          <a:p>
            <a:r>
              <a:rPr lang="en-US" dirty="0">
                <a:latin typeface="Consolas" panose="020B0609020204030204" pitchFamily="49" charset="0"/>
              </a:rPr>
              <a:t>76     2112</a:t>
            </a:r>
          </a:p>
          <a:p>
            <a:r>
              <a:rPr lang="en-US" dirty="0">
                <a:latin typeface="Consolas" panose="020B0609020204030204" pitchFamily="49" charset="0"/>
              </a:rPr>
              <a:t>75     1676</a:t>
            </a:r>
          </a:p>
          <a:p>
            <a:r>
              <a:rPr lang="en-US" dirty="0">
                <a:latin typeface="Consolas" panose="020B0609020204030204" pitchFamily="49" charset="0"/>
              </a:rPr>
              <a:t>82      992</a:t>
            </a:r>
          </a:p>
          <a:p>
            <a:r>
              <a:rPr lang="en-US" dirty="0">
                <a:latin typeface="Consolas" panose="020B0609020204030204" pitchFamily="49" charset="0"/>
              </a:rPr>
              <a:t>95      947</a:t>
            </a:r>
          </a:p>
          <a:p>
            <a:r>
              <a:rPr lang="en-US" dirty="0">
                <a:latin typeface="Consolas" panose="020B0609020204030204" pitchFamily="49" charset="0"/>
              </a:rPr>
              <a:t>78      840</a:t>
            </a:r>
          </a:p>
          <a:p>
            <a:r>
              <a:rPr lang="en-US" dirty="0">
                <a:latin typeface="Consolas" panose="020B0609020204030204" pitchFamily="49" charset="0"/>
              </a:rPr>
              <a:t>73      801</a:t>
            </a:r>
          </a:p>
          <a:p>
            <a:r>
              <a:rPr lang="en-US" dirty="0">
                <a:latin typeface="Consolas" panose="020B0609020204030204" pitchFamily="49" charset="0"/>
              </a:rPr>
              <a:t>79      780</a:t>
            </a:r>
          </a:p>
          <a:p>
            <a:r>
              <a:rPr lang="en-US" dirty="0">
                <a:latin typeface="Consolas" panose="020B0609020204030204" pitchFamily="49" charset="0"/>
              </a:rPr>
              <a:t>70      716</a:t>
            </a:r>
          </a:p>
          <a:p>
            <a:r>
              <a:rPr lang="en-US" dirty="0">
                <a:latin typeface="Consolas" panose="020B0609020204030204" pitchFamily="49" charset="0"/>
              </a:rPr>
              <a:t>93      645</a:t>
            </a:r>
          </a:p>
          <a:p>
            <a:r>
              <a:rPr lang="en-US" dirty="0">
                <a:latin typeface="Consolas" panose="020B0609020204030204" pitchFamily="49" charset="0"/>
              </a:rPr>
              <a:t>71      448</a:t>
            </a:r>
          </a:p>
          <a:p>
            <a:r>
              <a:rPr lang="en-US" dirty="0">
                <a:latin typeface="Consolas" panose="020B0609020204030204" pitchFamily="49" charset="0"/>
              </a:rPr>
              <a:t>98      435</a:t>
            </a:r>
          </a:p>
          <a:p>
            <a:r>
              <a:rPr lang="en-US" dirty="0">
                <a:latin typeface="Consolas" panose="020B0609020204030204" pitchFamily="49" charset="0"/>
              </a:rPr>
              <a:t>81      408</a:t>
            </a:r>
          </a:p>
          <a:p>
            <a:r>
              <a:rPr lang="en-US" dirty="0">
                <a:latin typeface="Consolas" panose="020B0609020204030204" pitchFamily="49" charset="0"/>
              </a:rPr>
              <a:t>17      403</a:t>
            </a:r>
          </a:p>
          <a:p>
            <a:r>
              <a:rPr lang="en-US" dirty="0">
                <a:latin typeface="Consolas" panose="020B0609020204030204" pitchFamily="49" charset="0"/>
              </a:rPr>
              <a:t>84      395</a:t>
            </a:r>
          </a:p>
          <a:p>
            <a:r>
              <a:rPr lang="en-US" dirty="0">
                <a:latin typeface="Consolas" panose="020B0609020204030204" pitchFamily="49" charset="0"/>
              </a:rPr>
              <a:t>104     388</a:t>
            </a:r>
          </a:p>
          <a:p>
            <a:r>
              <a:rPr lang="en-US" dirty="0">
                <a:latin typeface="Consolas" panose="020B0609020204030204" pitchFamily="49" charset="0"/>
              </a:rPr>
              <a:t>74      382</a:t>
            </a:r>
          </a:p>
          <a:p>
            <a:r>
              <a:rPr lang="en-US" dirty="0">
                <a:latin typeface="Consolas" panose="020B0609020204030204" pitchFamily="49" charset="0"/>
              </a:rPr>
              <a:t>80      380</a:t>
            </a:r>
          </a:p>
          <a:p>
            <a:r>
              <a:rPr lang="en-US" dirty="0">
                <a:latin typeface="Consolas" panose="020B0609020204030204" pitchFamily="49" charset="0"/>
              </a:rPr>
              <a:t>88      340</a:t>
            </a:r>
          </a:p>
          <a:p>
            <a:r>
              <a:rPr lang="en-US" dirty="0">
                <a:latin typeface="Consolas" panose="020B0609020204030204" pitchFamily="49" charset="0"/>
              </a:rPr>
              <a:t>86      339</a:t>
            </a:r>
          </a:p>
          <a:p>
            <a:r>
              <a:rPr lang="en-CA" dirty="0">
                <a:latin typeface="Consolas" panose="020B0609020204030204" pitchFamily="49" charset="0"/>
              </a:rPr>
              <a:t>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E335F8-6BCE-439F-BF3B-A39020750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70" y="3349497"/>
            <a:ext cx="4838095" cy="32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91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7C1D-EF6B-4396-93FC-5E92342E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70" y="245011"/>
            <a:ext cx="6504296" cy="1325563"/>
          </a:xfrm>
        </p:spPr>
        <p:txBody>
          <a:bodyPr/>
          <a:lstStyle/>
          <a:p>
            <a:r>
              <a:rPr lang="en-US" dirty="0" err="1"/>
              <a:t>NeighbourhoodName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33294-E430-436A-AD1D-2C447643FD35}"/>
              </a:ext>
            </a:extLst>
          </p:cNvPr>
          <p:cNvSpPr txBox="1"/>
          <p:nvPr/>
        </p:nvSpPr>
        <p:spPr>
          <a:xfrm>
            <a:off x="6096001" y="1883392"/>
            <a:ext cx="5827594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count                                      25569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unique                                       141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top       Waterfront Communities-The Island (77)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freq</a:t>
            </a:r>
            <a:r>
              <a:rPr lang="en-US" sz="1600" dirty="0">
                <a:latin typeface="Consolas" panose="020B0609020204030204" pitchFamily="49" charset="0"/>
              </a:rPr>
              <a:t>                                        2576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Name: </a:t>
            </a:r>
            <a:r>
              <a:rPr lang="en-US" sz="1600" dirty="0" err="1">
                <a:latin typeface="Consolas" panose="020B0609020204030204" pitchFamily="49" charset="0"/>
              </a:rPr>
              <a:t>NeighbourhoodName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dtype</a:t>
            </a:r>
            <a:r>
              <a:rPr lang="en-US" sz="1600" dirty="0">
                <a:latin typeface="Consolas" panose="020B0609020204030204" pitchFamily="49" charset="0"/>
              </a:rPr>
              <a:t>: object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C50C7F-76CF-4D2B-B573-134FD4967488}"/>
              </a:ext>
            </a:extLst>
          </p:cNvPr>
          <p:cNvSpPr txBox="1"/>
          <p:nvPr/>
        </p:nvSpPr>
        <p:spPr>
          <a:xfrm>
            <a:off x="410571" y="1828801"/>
            <a:ext cx="5175914" cy="46166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Waterfront Communities-The Island (77)      2576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Bay Street Corridor (76)                    2112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Church-Yonge Corridor (75)                  1676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Niagara (82)                                 992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Annex (95)                                   947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Kensington-Chinatown (78)                    840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Moss Park (73)                               801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University (79)                              780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South Riverdale (70)                         716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Dovercourt</a:t>
            </a:r>
            <a:r>
              <a:rPr lang="en-US" sz="1400" dirty="0">
                <a:latin typeface="Consolas" panose="020B0609020204030204" pitchFamily="49" charset="0"/>
              </a:rPr>
              <a:t>-Wallace Emerson-Junction (93)     645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Cabbagetown</a:t>
            </a:r>
            <a:r>
              <a:rPr lang="en-US" sz="1400" dirty="0">
                <a:latin typeface="Consolas" panose="020B0609020204030204" pitchFamily="49" charset="0"/>
              </a:rPr>
              <a:t>-South </a:t>
            </a:r>
            <a:r>
              <a:rPr lang="en-US" sz="1400" dirty="0" err="1">
                <a:latin typeface="Consolas" panose="020B0609020204030204" pitchFamily="49" charset="0"/>
              </a:rPr>
              <a:t>St.James</a:t>
            </a:r>
            <a:r>
              <a:rPr lang="en-US" sz="1400" dirty="0">
                <a:latin typeface="Consolas" panose="020B0609020204030204" pitchFamily="49" charset="0"/>
              </a:rPr>
              <a:t> Town (71)         448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Rosedale-Moore Park (98)                     435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Trinity-</a:t>
            </a:r>
            <a:r>
              <a:rPr lang="en-US" sz="1400" dirty="0" err="1">
                <a:latin typeface="Consolas" panose="020B0609020204030204" pitchFamily="49" charset="0"/>
              </a:rPr>
              <a:t>Bellwoods</a:t>
            </a:r>
            <a:r>
              <a:rPr lang="en-US" sz="1400" dirty="0">
                <a:latin typeface="Consolas" panose="020B0609020204030204" pitchFamily="49" charset="0"/>
              </a:rPr>
              <a:t> (81)                       408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Mimico (includes Humber Bay Shores) (17)     403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Little Portugal (84)                         395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Mount Pleasant West (104)                    388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North </a:t>
            </a:r>
            <a:r>
              <a:rPr lang="en-US" sz="1400" dirty="0" err="1">
                <a:latin typeface="Consolas" panose="020B0609020204030204" pitchFamily="49" charset="0"/>
              </a:rPr>
              <a:t>St.James</a:t>
            </a:r>
            <a:r>
              <a:rPr lang="en-US" sz="1400" dirty="0">
                <a:latin typeface="Consolas" panose="020B0609020204030204" pitchFamily="49" charset="0"/>
              </a:rPr>
              <a:t> Town (74)                     382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Palmerston-Little Italy (80)                 380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High Park North (88)                         340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Roncesvalles (86)                            339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Name: </a:t>
            </a:r>
            <a:r>
              <a:rPr lang="en-US" sz="1400" dirty="0" err="1">
                <a:latin typeface="Consolas" panose="020B0609020204030204" pitchFamily="49" charset="0"/>
              </a:rPr>
              <a:t>NeighbourhoodName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dtype</a:t>
            </a:r>
            <a:r>
              <a:rPr lang="en-US" sz="1400" dirty="0">
                <a:latin typeface="Consolas" panose="020B0609020204030204" pitchFamily="49" charset="0"/>
              </a:rPr>
              <a:t>: int64</a:t>
            </a:r>
            <a:endParaRPr lang="en-CA" sz="14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C4D15B-3646-459F-8833-9D6129825B9B}"/>
              </a:ext>
            </a:extLst>
          </p:cNvPr>
          <p:cNvSpPr txBox="1"/>
          <p:nvPr/>
        </p:nvSpPr>
        <p:spPr>
          <a:xfrm>
            <a:off x="6096001" y="3832661"/>
            <a:ext cx="58275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/>
              <a:t>This column provides the label for the </a:t>
            </a:r>
            <a:r>
              <a:rPr lang="en-CA" sz="1800" b="1" dirty="0" err="1"/>
              <a:t>Hood_ID</a:t>
            </a:r>
            <a:r>
              <a:rPr lang="en-CA" sz="1800" dirty="0"/>
              <a:t> field</a:t>
            </a:r>
          </a:p>
          <a:p>
            <a:r>
              <a:rPr lang="en-CA" dirty="0"/>
              <a:t>There are some identifiable “hot zones” corresponding with the scatter plot of the geographic distribution of thefts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00809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7C1D-EF6B-4396-93FC-5E92342E6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General Information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33294-E430-436A-AD1D-2C447643FD35}"/>
              </a:ext>
            </a:extLst>
          </p:cNvPr>
          <p:cNvSpPr txBox="1"/>
          <p:nvPr/>
        </p:nvSpPr>
        <p:spPr>
          <a:xfrm>
            <a:off x="838200" y="1793780"/>
            <a:ext cx="10515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The dataset comprises data from Toronto Police Department regarding bicycle theft in the GTA Area</a:t>
            </a:r>
          </a:p>
          <a:p>
            <a:endParaRPr lang="en-US" sz="2200" dirty="0"/>
          </a:p>
          <a:p>
            <a:r>
              <a:rPr lang="en-US" sz="2200" dirty="0"/>
              <a:t>The dataset consists of 35 columns and 25569 records</a:t>
            </a:r>
          </a:p>
          <a:p>
            <a:endParaRPr lang="en-US" sz="2200" dirty="0"/>
          </a:p>
          <a:p>
            <a:r>
              <a:rPr lang="en-US" sz="2200" dirty="0"/>
              <a:t>The columns included in the data set are:</a:t>
            </a:r>
          </a:p>
          <a:p>
            <a:r>
              <a:rPr lang="en-US" sz="2200" dirty="0" err="1"/>
              <a:t>Primary_Offence</a:t>
            </a:r>
            <a:r>
              <a:rPr lang="en-US" sz="2200" dirty="0"/>
              <a:t>, </a:t>
            </a:r>
            <a:r>
              <a:rPr lang="en-US" sz="2200" dirty="0" err="1"/>
              <a:t>Occurrence_Year</a:t>
            </a:r>
            <a:r>
              <a:rPr lang="en-US" sz="2200" dirty="0"/>
              <a:t>, </a:t>
            </a:r>
            <a:r>
              <a:rPr lang="en-US" sz="2200" dirty="0" err="1"/>
              <a:t>Occurrence_Month</a:t>
            </a:r>
            <a:r>
              <a:rPr lang="en-US" sz="2200" dirty="0"/>
              <a:t>, </a:t>
            </a:r>
            <a:r>
              <a:rPr lang="en-US" sz="2200" dirty="0" err="1"/>
              <a:t>Occurrence_DayOfWeek</a:t>
            </a:r>
            <a:r>
              <a:rPr lang="en-US" sz="2200" dirty="0"/>
              <a:t>, </a:t>
            </a:r>
            <a:r>
              <a:rPr lang="en-US" sz="2200" dirty="0" err="1"/>
              <a:t>Occurrence_DayOfMonth</a:t>
            </a:r>
            <a:r>
              <a:rPr lang="en-US" sz="2200" dirty="0"/>
              <a:t>, </a:t>
            </a:r>
            <a:r>
              <a:rPr lang="en-US" sz="2200" dirty="0" err="1"/>
              <a:t>Occurrence_DayOfYear</a:t>
            </a:r>
            <a:r>
              <a:rPr lang="en-US" sz="2200" dirty="0"/>
              <a:t>, </a:t>
            </a:r>
            <a:r>
              <a:rPr lang="en-US" sz="2200" dirty="0" err="1"/>
              <a:t>Occurrence_Hour</a:t>
            </a:r>
            <a:r>
              <a:rPr lang="en-US" sz="2200" dirty="0"/>
              <a:t>, </a:t>
            </a:r>
            <a:r>
              <a:rPr lang="en-US" sz="2200" dirty="0" err="1"/>
              <a:t>Report_Date</a:t>
            </a:r>
            <a:r>
              <a:rPr lang="en-US" sz="2200" dirty="0"/>
              <a:t>, </a:t>
            </a:r>
            <a:r>
              <a:rPr lang="en-US" sz="2200" dirty="0" err="1"/>
              <a:t>Report_Year</a:t>
            </a:r>
            <a:r>
              <a:rPr lang="en-US" sz="2200" dirty="0"/>
              <a:t>, </a:t>
            </a:r>
            <a:r>
              <a:rPr lang="en-US" sz="2200" dirty="0" err="1"/>
              <a:t>Report_Month</a:t>
            </a:r>
            <a:r>
              <a:rPr lang="en-US" sz="2200" dirty="0"/>
              <a:t>, </a:t>
            </a:r>
            <a:r>
              <a:rPr lang="en-US" sz="2200" dirty="0" err="1"/>
              <a:t>Report_DayOfWeek</a:t>
            </a:r>
            <a:r>
              <a:rPr lang="en-US" sz="2200" dirty="0"/>
              <a:t>, </a:t>
            </a:r>
            <a:r>
              <a:rPr lang="en-US" sz="2200" dirty="0" err="1"/>
              <a:t>Report_DayOfMonth</a:t>
            </a:r>
            <a:r>
              <a:rPr lang="en-US" sz="2200" dirty="0"/>
              <a:t>, </a:t>
            </a:r>
            <a:r>
              <a:rPr lang="en-US" sz="2200" dirty="0" err="1"/>
              <a:t>Report_DayOfYear</a:t>
            </a:r>
            <a:r>
              <a:rPr lang="en-US" sz="2200" dirty="0"/>
              <a:t>,  </a:t>
            </a:r>
            <a:r>
              <a:rPr lang="en-US" sz="2200" dirty="0" err="1"/>
              <a:t>Report_Hour</a:t>
            </a:r>
            <a:r>
              <a:rPr lang="en-US" sz="2200" dirty="0"/>
              <a:t>, Division, City, </a:t>
            </a:r>
            <a:r>
              <a:rPr lang="en-US" sz="2200" dirty="0" err="1"/>
              <a:t>Hood_ID</a:t>
            </a:r>
            <a:r>
              <a:rPr lang="en-US" sz="2200" dirty="0"/>
              <a:t>, </a:t>
            </a:r>
            <a:r>
              <a:rPr lang="en-US" sz="2200" dirty="0" err="1"/>
              <a:t>NeighbourhoodName</a:t>
            </a:r>
            <a:r>
              <a:rPr lang="en-US" sz="2200" dirty="0"/>
              <a:t>, </a:t>
            </a:r>
          </a:p>
          <a:p>
            <a:r>
              <a:rPr lang="en-US" sz="2200" dirty="0" err="1"/>
              <a:t>Location_Type</a:t>
            </a:r>
            <a:r>
              <a:rPr lang="en-US" sz="2200" dirty="0"/>
              <a:t>, </a:t>
            </a:r>
            <a:r>
              <a:rPr lang="en-US" sz="2200" dirty="0" err="1"/>
              <a:t>Premises_Type</a:t>
            </a:r>
            <a:r>
              <a:rPr lang="en-US" sz="2200" dirty="0"/>
              <a:t>, </a:t>
            </a:r>
            <a:r>
              <a:rPr lang="en-US" sz="2200" dirty="0" err="1"/>
              <a:t>Bike_Make</a:t>
            </a:r>
            <a:r>
              <a:rPr lang="en-US" sz="2200" dirty="0"/>
              <a:t>, </a:t>
            </a:r>
            <a:r>
              <a:rPr lang="en-US" sz="2200" dirty="0" err="1"/>
              <a:t>Bike_Model</a:t>
            </a:r>
            <a:r>
              <a:rPr lang="en-US" sz="2200" dirty="0"/>
              <a:t>, </a:t>
            </a:r>
            <a:r>
              <a:rPr lang="en-US" sz="2200" dirty="0" err="1"/>
              <a:t>Bike_Type</a:t>
            </a:r>
            <a:r>
              <a:rPr lang="en-US" sz="2200" dirty="0"/>
              <a:t>, </a:t>
            </a:r>
            <a:r>
              <a:rPr lang="en-US" sz="2200" dirty="0" err="1"/>
              <a:t>Bike_Speed</a:t>
            </a:r>
            <a:r>
              <a:rPr lang="en-US" sz="2200" dirty="0"/>
              <a:t>, </a:t>
            </a:r>
            <a:r>
              <a:rPr lang="en-US" sz="2200" dirty="0" err="1"/>
              <a:t>Bike_Colour</a:t>
            </a:r>
            <a:r>
              <a:rPr lang="en-US" sz="2200" dirty="0"/>
              <a:t>, </a:t>
            </a:r>
            <a:r>
              <a:rPr lang="en-US" sz="2200" dirty="0" err="1"/>
              <a:t>Cost_of_Bike</a:t>
            </a:r>
            <a:r>
              <a:rPr lang="en-US" sz="2200" dirty="0"/>
              <a:t>, Status,  Longitude, Latitude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1363453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7C1D-EF6B-4396-93FC-5E92342E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70" y="245011"/>
            <a:ext cx="6504296" cy="1325563"/>
          </a:xfrm>
        </p:spPr>
        <p:txBody>
          <a:bodyPr/>
          <a:lstStyle/>
          <a:p>
            <a:r>
              <a:rPr lang="en-US" dirty="0" err="1"/>
              <a:t>NeighbourhoodName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33294-E430-436A-AD1D-2C447643FD35}"/>
              </a:ext>
            </a:extLst>
          </p:cNvPr>
          <p:cNvSpPr txBox="1"/>
          <p:nvPr/>
        </p:nvSpPr>
        <p:spPr>
          <a:xfrm>
            <a:off x="486772" y="1710520"/>
            <a:ext cx="5227091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count                                      25569</a:t>
            </a:r>
          </a:p>
          <a:p>
            <a:r>
              <a:rPr lang="en-US" dirty="0">
                <a:latin typeface="Consolas" panose="020B0609020204030204" pitchFamily="49" charset="0"/>
              </a:rPr>
              <a:t>unique                                       141</a:t>
            </a:r>
          </a:p>
          <a:p>
            <a:r>
              <a:rPr lang="en-US" dirty="0">
                <a:latin typeface="Consolas" panose="020B0609020204030204" pitchFamily="49" charset="0"/>
              </a:rPr>
              <a:t>top       Waterfront Communities-The Island (77)</a:t>
            </a:r>
          </a:p>
          <a:p>
            <a:r>
              <a:rPr lang="en-US" dirty="0" err="1">
                <a:latin typeface="Consolas" panose="020B0609020204030204" pitchFamily="49" charset="0"/>
              </a:rPr>
              <a:t>freq</a:t>
            </a:r>
            <a:r>
              <a:rPr lang="en-US" dirty="0">
                <a:latin typeface="Consolas" panose="020B0609020204030204" pitchFamily="49" charset="0"/>
              </a:rPr>
              <a:t>                                        2576</a:t>
            </a:r>
          </a:p>
          <a:p>
            <a:r>
              <a:rPr lang="en-US" dirty="0">
                <a:latin typeface="Consolas" panose="020B0609020204030204" pitchFamily="49" charset="0"/>
              </a:rPr>
              <a:t>Name: </a:t>
            </a:r>
            <a:r>
              <a:rPr lang="en-US" dirty="0" err="1">
                <a:latin typeface="Consolas" panose="020B0609020204030204" pitchFamily="49" charset="0"/>
              </a:rPr>
              <a:t>NeighbourhoodName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dtype</a:t>
            </a:r>
            <a:r>
              <a:rPr lang="en-US" dirty="0">
                <a:latin typeface="Consolas" panose="020B0609020204030204" pitchFamily="49" charset="0"/>
              </a:rPr>
              <a:t>: object</a:t>
            </a:r>
            <a:endParaRPr lang="en-CA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F39122-073D-43EE-A89F-7D5CF14EF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139" y="695636"/>
            <a:ext cx="4838095" cy="57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60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7C1D-EF6B-4396-93FC-5E92342E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70" y="245011"/>
            <a:ext cx="6504296" cy="1325563"/>
          </a:xfrm>
        </p:spPr>
        <p:txBody>
          <a:bodyPr/>
          <a:lstStyle/>
          <a:p>
            <a:r>
              <a:rPr lang="en-US" dirty="0" err="1"/>
              <a:t>Location_Type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33294-E430-436A-AD1D-2C447643FD35}"/>
              </a:ext>
            </a:extLst>
          </p:cNvPr>
          <p:cNvSpPr txBox="1"/>
          <p:nvPr/>
        </p:nvSpPr>
        <p:spPr>
          <a:xfrm>
            <a:off x="468575" y="1410269"/>
            <a:ext cx="5686565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count                                25569</a:t>
            </a:r>
          </a:p>
          <a:p>
            <a:r>
              <a:rPr lang="en-US" dirty="0">
                <a:latin typeface="Consolas" panose="020B0609020204030204" pitchFamily="49" charset="0"/>
              </a:rPr>
              <a:t>unique                                  42</a:t>
            </a:r>
          </a:p>
          <a:p>
            <a:r>
              <a:rPr lang="en-US" dirty="0">
                <a:latin typeface="Consolas" panose="020B0609020204030204" pitchFamily="49" charset="0"/>
              </a:rPr>
              <a:t>top       Apartment (Rooming House, Condo)</a:t>
            </a:r>
          </a:p>
          <a:p>
            <a:r>
              <a:rPr lang="en-US" dirty="0" err="1">
                <a:latin typeface="Consolas" panose="020B0609020204030204" pitchFamily="49" charset="0"/>
              </a:rPr>
              <a:t>freq</a:t>
            </a:r>
            <a:r>
              <a:rPr lang="en-US" dirty="0">
                <a:latin typeface="Consolas" panose="020B0609020204030204" pitchFamily="49" charset="0"/>
              </a:rPr>
              <a:t>                                  5887</a:t>
            </a:r>
          </a:p>
          <a:p>
            <a:r>
              <a:rPr lang="en-US" dirty="0">
                <a:latin typeface="Consolas" panose="020B0609020204030204" pitchFamily="49" charset="0"/>
              </a:rPr>
              <a:t>Name: </a:t>
            </a:r>
            <a:r>
              <a:rPr lang="en-US" dirty="0" err="1">
                <a:latin typeface="Consolas" panose="020B0609020204030204" pitchFamily="49" charset="0"/>
              </a:rPr>
              <a:t>Location_Type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dtype</a:t>
            </a:r>
            <a:r>
              <a:rPr lang="en-US" dirty="0">
                <a:latin typeface="Consolas" panose="020B0609020204030204" pitchFamily="49" charset="0"/>
              </a:rPr>
              <a:t>: object</a:t>
            </a:r>
            <a:endParaRPr lang="en-CA" dirty="0"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22437C-976C-4943-8A27-1C559617C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070" y="0"/>
            <a:ext cx="4391425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786704-2A23-42BE-87EE-EA5A65A6C23B}"/>
              </a:ext>
            </a:extLst>
          </p:cNvPr>
          <p:cNvSpPr txBox="1"/>
          <p:nvPr/>
        </p:nvSpPr>
        <p:spPr>
          <a:xfrm>
            <a:off x="468575" y="3429000"/>
            <a:ext cx="9285025" cy="2554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Apartment (Rooming House, Condo)                                          5887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Streets, Roads, Highways (Bicycle Path, Private Road)                     5088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Single Home, House (Attach Garage, Cottage, Mobile)                       4118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Parking Lots (Apt., Commercial Or Non-Commercial)                         2421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Other Commercial / Corporate Places (For Profit, Warehouse, Corp. </a:t>
            </a:r>
            <a:r>
              <a:rPr lang="en-US" sz="1600" dirty="0" err="1">
                <a:latin typeface="Consolas" panose="020B0609020204030204" pitchFamily="49" charset="0"/>
              </a:rPr>
              <a:t>Bldg</a:t>
            </a:r>
            <a:r>
              <a:rPr lang="en-US" sz="1600" dirty="0">
                <a:latin typeface="Consolas" panose="020B0609020204030204" pitchFamily="49" charset="0"/>
              </a:rPr>
              <a:t>    2094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Private Property Structure (Pool, Shed, Detached Garage)                  2074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Universities / Colleges                                                    668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Open Areas (Lakes, Parks, Rivers)                                          442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Bar / Restaurant                                                           411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Other Non Commercial / Corporate Places (Non-Profit, </a:t>
            </a:r>
            <a:r>
              <a:rPr lang="en-US" sz="1600" dirty="0" err="1">
                <a:latin typeface="Consolas" panose="020B0609020204030204" pitchFamily="49" charset="0"/>
              </a:rPr>
              <a:t>Gov'T</a:t>
            </a:r>
            <a:r>
              <a:rPr lang="en-US" sz="1600" dirty="0">
                <a:latin typeface="Consolas" panose="020B0609020204030204" pitchFamily="49" charset="0"/>
              </a:rPr>
              <a:t>, Firehall)      347</a:t>
            </a:r>
            <a:endParaRPr lang="en-CA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220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7C1D-EF6B-4396-93FC-5E92342E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70" y="245011"/>
            <a:ext cx="6504296" cy="1325563"/>
          </a:xfrm>
        </p:spPr>
        <p:txBody>
          <a:bodyPr/>
          <a:lstStyle/>
          <a:p>
            <a:r>
              <a:rPr lang="en-US" dirty="0" err="1"/>
              <a:t>Premises_Type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33294-E430-436A-AD1D-2C447643FD35}"/>
              </a:ext>
            </a:extLst>
          </p:cNvPr>
          <p:cNvSpPr txBox="1"/>
          <p:nvPr/>
        </p:nvSpPr>
        <p:spPr>
          <a:xfrm>
            <a:off x="468575" y="1410269"/>
            <a:ext cx="4617491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count       25569</a:t>
            </a:r>
          </a:p>
          <a:p>
            <a:r>
              <a:rPr lang="en-US" dirty="0">
                <a:latin typeface="Consolas" panose="020B0609020204030204" pitchFamily="49" charset="0"/>
              </a:rPr>
              <a:t>unique          7</a:t>
            </a:r>
          </a:p>
          <a:p>
            <a:r>
              <a:rPr lang="en-US" dirty="0">
                <a:latin typeface="Consolas" panose="020B0609020204030204" pitchFamily="49" charset="0"/>
              </a:rPr>
              <a:t>top       Outside</a:t>
            </a:r>
          </a:p>
          <a:p>
            <a:r>
              <a:rPr lang="en-US" dirty="0" err="1">
                <a:latin typeface="Consolas" panose="020B0609020204030204" pitchFamily="49" charset="0"/>
              </a:rPr>
              <a:t>freq</a:t>
            </a:r>
            <a:r>
              <a:rPr lang="en-US" dirty="0">
                <a:latin typeface="Consolas" panose="020B0609020204030204" pitchFamily="49" charset="0"/>
              </a:rPr>
              <a:t>         7960</a:t>
            </a:r>
          </a:p>
          <a:p>
            <a:r>
              <a:rPr lang="en-US" dirty="0">
                <a:latin typeface="Consolas" panose="020B0609020204030204" pitchFamily="49" charset="0"/>
              </a:rPr>
              <a:t>Name: </a:t>
            </a:r>
            <a:r>
              <a:rPr lang="en-US" dirty="0" err="1">
                <a:latin typeface="Consolas" panose="020B0609020204030204" pitchFamily="49" charset="0"/>
              </a:rPr>
              <a:t>Premises_Type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dtype</a:t>
            </a:r>
            <a:r>
              <a:rPr lang="en-US" dirty="0">
                <a:latin typeface="Consolas" panose="020B0609020204030204" pitchFamily="49" charset="0"/>
              </a:rPr>
              <a:t>: object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786704-2A23-42BE-87EE-EA5A65A6C23B}"/>
              </a:ext>
            </a:extLst>
          </p:cNvPr>
          <p:cNvSpPr txBox="1"/>
          <p:nvPr/>
        </p:nvSpPr>
        <p:spPr>
          <a:xfrm>
            <a:off x="468575" y="3429000"/>
            <a:ext cx="4553801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Outside        7960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Apartment      5887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House          4118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Commercial     2953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Other          2937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Educational    1193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Transit         521</a:t>
            </a:r>
            <a:endParaRPr lang="en-CA" sz="1600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F9D1E9-EAC8-4ECA-A3AA-A797039C3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764" y="1809954"/>
            <a:ext cx="4838095" cy="378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700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7C1D-EF6B-4396-93FC-5E92342E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70" y="245011"/>
            <a:ext cx="6504296" cy="1325563"/>
          </a:xfrm>
        </p:spPr>
        <p:txBody>
          <a:bodyPr/>
          <a:lstStyle/>
          <a:p>
            <a:r>
              <a:rPr lang="en-US" dirty="0" err="1"/>
              <a:t>Bike_Make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33294-E430-436A-AD1D-2C447643FD35}"/>
              </a:ext>
            </a:extLst>
          </p:cNvPr>
          <p:cNvSpPr txBox="1"/>
          <p:nvPr/>
        </p:nvSpPr>
        <p:spPr>
          <a:xfrm>
            <a:off x="468575" y="1410269"/>
            <a:ext cx="4617491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count     25448</a:t>
            </a:r>
          </a:p>
          <a:p>
            <a:r>
              <a:rPr lang="en-US" dirty="0">
                <a:latin typeface="Consolas" panose="020B0609020204030204" pitchFamily="49" charset="0"/>
              </a:rPr>
              <a:t>unique      820</a:t>
            </a:r>
          </a:p>
          <a:p>
            <a:r>
              <a:rPr lang="en-US" dirty="0">
                <a:latin typeface="Consolas" panose="020B0609020204030204" pitchFamily="49" charset="0"/>
              </a:rPr>
              <a:t>top          OT</a:t>
            </a:r>
          </a:p>
          <a:p>
            <a:r>
              <a:rPr lang="en-US" dirty="0" err="1">
                <a:latin typeface="Consolas" panose="020B0609020204030204" pitchFamily="49" charset="0"/>
              </a:rPr>
              <a:t>freq</a:t>
            </a:r>
            <a:r>
              <a:rPr lang="en-US" dirty="0">
                <a:latin typeface="Consolas" panose="020B0609020204030204" pitchFamily="49" charset="0"/>
              </a:rPr>
              <a:t>       4991</a:t>
            </a:r>
          </a:p>
          <a:p>
            <a:r>
              <a:rPr lang="en-US" dirty="0">
                <a:latin typeface="Consolas" panose="020B0609020204030204" pitchFamily="49" charset="0"/>
              </a:rPr>
              <a:t>Name: </a:t>
            </a:r>
            <a:r>
              <a:rPr lang="en-US" dirty="0" err="1">
                <a:latin typeface="Consolas" panose="020B0609020204030204" pitchFamily="49" charset="0"/>
              </a:rPr>
              <a:t>Bike_Make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dtype</a:t>
            </a:r>
            <a:r>
              <a:rPr lang="en-US" dirty="0">
                <a:latin typeface="Consolas" panose="020B0609020204030204" pitchFamily="49" charset="0"/>
              </a:rPr>
              <a:t>: object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786704-2A23-42BE-87EE-EA5A65A6C23B}"/>
              </a:ext>
            </a:extLst>
          </p:cNvPr>
          <p:cNvSpPr txBox="1"/>
          <p:nvPr/>
        </p:nvSpPr>
        <p:spPr>
          <a:xfrm>
            <a:off x="468575" y="3429000"/>
            <a:ext cx="4553801" cy="2554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OT              4991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UK              2230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GI              1648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OTHER           1550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TR              1375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NO               960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GIANT            631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CC               612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SPECIALIZED      566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UNKNOWN MAKE     564</a:t>
            </a:r>
            <a:endParaRPr lang="en-CA" sz="1600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DC200C-CBEB-4C81-89FF-59B248D2A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866" y="307332"/>
            <a:ext cx="4838095" cy="41142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AB76CB-98A4-4BC4-A530-16A80B2EE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499" y="4421618"/>
            <a:ext cx="4228746" cy="20614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1A9BF8-DBC2-47FC-8150-52CDC2462761}"/>
              </a:ext>
            </a:extLst>
          </p:cNvPr>
          <p:cNvSpPr txBox="1"/>
          <p:nvPr/>
        </p:nvSpPr>
        <p:spPr>
          <a:xfrm>
            <a:off x="10235821" y="6550668"/>
            <a:ext cx="1863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* Bicycle_Data_Code_Sheet.pdf</a:t>
            </a:r>
            <a:endParaRPr lang="en-CA" sz="1000" b="1" i="1" dirty="0"/>
          </a:p>
        </p:txBody>
      </p:sp>
    </p:spTree>
    <p:extLst>
      <p:ext uri="{BB962C8B-B14F-4D97-AF65-F5344CB8AC3E}">
        <p14:creationId xmlns:p14="http://schemas.microsoft.com/office/powerpoint/2010/main" val="165712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7C1D-EF6B-4396-93FC-5E92342E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70" y="245011"/>
            <a:ext cx="6504296" cy="1325563"/>
          </a:xfrm>
        </p:spPr>
        <p:txBody>
          <a:bodyPr/>
          <a:lstStyle/>
          <a:p>
            <a:r>
              <a:rPr lang="en-US" dirty="0" err="1"/>
              <a:t>Bike_Model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33294-E430-436A-AD1D-2C447643FD35}"/>
              </a:ext>
            </a:extLst>
          </p:cNvPr>
          <p:cNvSpPr txBox="1"/>
          <p:nvPr/>
        </p:nvSpPr>
        <p:spPr>
          <a:xfrm>
            <a:off x="468575" y="1410269"/>
            <a:ext cx="4617491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count       15923</a:t>
            </a:r>
          </a:p>
          <a:p>
            <a:r>
              <a:rPr lang="en-US" dirty="0">
                <a:latin typeface="Consolas" panose="020B0609020204030204" pitchFamily="49" charset="0"/>
              </a:rPr>
              <a:t>unique       8097</a:t>
            </a:r>
          </a:p>
          <a:p>
            <a:r>
              <a:rPr lang="en-US" dirty="0">
                <a:latin typeface="Consolas" panose="020B0609020204030204" pitchFamily="49" charset="0"/>
              </a:rPr>
              <a:t>top       UNKNOWN</a:t>
            </a:r>
          </a:p>
          <a:p>
            <a:r>
              <a:rPr lang="en-US" dirty="0" err="1">
                <a:latin typeface="Consolas" panose="020B0609020204030204" pitchFamily="49" charset="0"/>
              </a:rPr>
              <a:t>freq</a:t>
            </a:r>
            <a:r>
              <a:rPr lang="en-US" dirty="0">
                <a:latin typeface="Consolas" panose="020B0609020204030204" pitchFamily="49" charset="0"/>
              </a:rPr>
              <a:t>          304</a:t>
            </a:r>
          </a:p>
          <a:p>
            <a:r>
              <a:rPr lang="en-US" dirty="0">
                <a:latin typeface="Consolas" panose="020B0609020204030204" pitchFamily="49" charset="0"/>
              </a:rPr>
              <a:t>Name: </a:t>
            </a:r>
            <a:r>
              <a:rPr lang="en-US" dirty="0" err="1">
                <a:latin typeface="Consolas" panose="020B0609020204030204" pitchFamily="49" charset="0"/>
              </a:rPr>
              <a:t>Bike_Model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dtype</a:t>
            </a:r>
            <a:r>
              <a:rPr lang="en-US" dirty="0">
                <a:latin typeface="Consolas" panose="020B0609020204030204" pitchFamily="49" charset="0"/>
              </a:rPr>
              <a:t>: object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786704-2A23-42BE-87EE-EA5A65A6C23B}"/>
              </a:ext>
            </a:extLst>
          </p:cNvPr>
          <p:cNvSpPr txBox="1"/>
          <p:nvPr/>
        </p:nvSpPr>
        <p:spPr>
          <a:xfrm>
            <a:off x="468575" y="3429000"/>
            <a:ext cx="4553801" cy="2554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UNKNOWN          304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HYBRID           127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ESCAPE           106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SIRRUS            94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MOUNTAIN BIKE     69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MILANO            64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ROAD BIKE         61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YORKVILLE         59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MOUNTAIN          57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DEW               57</a:t>
            </a:r>
            <a:endParaRPr lang="en-CA" sz="1600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DFC4F-FE0F-4016-B5D5-7BB33F3E7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823" y="1287121"/>
            <a:ext cx="4761905" cy="4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17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7C1D-EF6B-4396-93FC-5E92342E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70" y="245011"/>
            <a:ext cx="6504296" cy="1325563"/>
          </a:xfrm>
        </p:spPr>
        <p:txBody>
          <a:bodyPr/>
          <a:lstStyle/>
          <a:p>
            <a:r>
              <a:rPr lang="en-US" dirty="0" err="1"/>
              <a:t>Bike_Type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33294-E430-436A-AD1D-2C447643FD35}"/>
              </a:ext>
            </a:extLst>
          </p:cNvPr>
          <p:cNvSpPr txBox="1"/>
          <p:nvPr/>
        </p:nvSpPr>
        <p:spPr>
          <a:xfrm>
            <a:off x="468575" y="1410269"/>
            <a:ext cx="4617491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count     25569</a:t>
            </a:r>
          </a:p>
          <a:p>
            <a:r>
              <a:rPr lang="en-US" dirty="0">
                <a:latin typeface="Consolas" panose="020B0609020204030204" pitchFamily="49" charset="0"/>
              </a:rPr>
              <a:t>unique       13</a:t>
            </a:r>
          </a:p>
          <a:p>
            <a:r>
              <a:rPr lang="en-US" dirty="0">
                <a:latin typeface="Consolas" panose="020B0609020204030204" pitchFamily="49" charset="0"/>
              </a:rPr>
              <a:t>top          MT</a:t>
            </a:r>
          </a:p>
          <a:p>
            <a:r>
              <a:rPr lang="en-US" dirty="0" err="1">
                <a:latin typeface="Consolas" panose="020B0609020204030204" pitchFamily="49" charset="0"/>
              </a:rPr>
              <a:t>freq</a:t>
            </a:r>
            <a:r>
              <a:rPr lang="en-US" dirty="0">
                <a:latin typeface="Consolas" panose="020B0609020204030204" pitchFamily="49" charset="0"/>
              </a:rPr>
              <a:t>       8245</a:t>
            </a:r>
          </a:p>
          <a:p>
            <a:r>
              <a:rPr lang="en-US" dirty="0">
                <a:latin typeface="Consolas" panose="020B0609020204030204" pitchFamily="49" charset="0"/>
              </a:rPr>
              <a:t>Name: </a:t>
            </a:r>
            <a:r>
              <a:rPr lang="en-US" dirty="0" err="1">
                <a:latin typeface="Consolas" panose="020B0609020204030204" pitchFamily="49" charset="0"/>
              </a:rPr>
              <a:t>Bike_Type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dtype</a:t>
            </a:r>
            <a:r>
              <a:rPr lang="en-US" dirty="0">
                <a:latin typeface="Consolas" panose="020B0609020204030204" pitchFamily="49" charset="0"/>
              </a:rPr>
              <a:t>: object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786704-2A23-42BE-87EE-EA5A65A6C23B}"/>
              </a:ext>
            </a:extLst>
          </p:cNvPr>
          <p:cNvSpPr txBox="1"/>
          <p:nvPr/>
        </p:nvSpPr>
        <p:spPr>
          <a:xfrm>
            <a:off x="468575" y="3206086"/>
            <a:ext cx="4617491" cy="32932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MT    8245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RG    6889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OT    4067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RC    2729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EL    1358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TO    1325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BM     376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SC     295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FO     184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TR      58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TA      22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RE      13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UN       8</a:t>
            </a:r>
            <a:endParaRPr lang="en-CA" sz="1600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2B164C-6F3D-4278-8906-C69A74A55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866" y="70512"/>
            <a:ext cx="4838095" cy="31492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439A44-AD0E-48EE-804E-DA951F225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868" y="3305033"/>
            <a:ext cx="3989416" cy="32959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F20FBF-BD5B-44CC-B3F4-4E727F4A141F}"/>
              </a:ext>
            </a:extLst>
          </p:cNvPr>
          <p:cNvSpPr txBox="1"/>
          <p:nvPr/>
        </p:nvSpPr>
        <p:spPr>
          <a:xfrm>
            <a:off x="10235821" y="6550668"/>
            <a:ext cx="1863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* Bicycle_Data_Code_Sheet.pdf</a:t>
            </a:r>
            <a:endParaRPr lang="en-CA" sz="1000" b="1" i="1" dirty="0"/>
          </a:p>
        </p:txBody>
      </p:sp>
    </p:spTree>
    <p:extLst>
      <p:ext uri="{BB962C8B-B14F-4D97-AF65-F5344CB8AC3E}">
        <p14:creationId xmlns:p14="http://schemas.microsoft.com/office/powerpoint/2010/main" val="808206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7C1D-EF6B-4396-93FC-5E92342E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70" y="245011"/>
            <a:ext cx="6504296" cy="1325563"/>
          </a:xfrm>
        </p:spPr>
        <p:txBody>
          <a:bodyPr/>
          <a:lstStyle/>
          <a:p>
            <a:r>
              <a:rPr lang="en-US" dirty="0" err="1"/>
              <a:t>Cost_of_Bike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33294-E430-436A-AD1D-2C447643FD35}"/>
              </a:ext>
            </a:extLst>
          </p:cNvPr>
          <p:cNvSpPr txBox="1"/>
          <p:nvPr/>
        </p:nvSpPr>
        <p:spPr>
          <a:xfrm>
            <a:off x="468575" y="1410269"/>
            <a:ext cx="4617491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count     23825.000000</a:t>
            </a:r>
          </a:p>
          <a:p>
            <a:r>
              <a:rPr lang="en-US" dirty="0">
                <a:latin typeface="Consolas" panose="020B0609020204030204" pitchFamily="49" charset="0"/>
              </a:rPr>
              <a:t>mean        949.542371</a:t>
            </a:r>
          </a:p>
          <a:p>
            <a:r>
              <a:rPr lang="en-US" dirty="0">
                <a:latin typeface="Consolas" panose="020B0609020204030204" pitchFamily="49" charset="0"/>
              </a:rPr>
              <a:t>std        1675.880345</a:t>
            </a:r>
          </a:p>
          <a:p>
            <a:r>
              <a:rPr lang="en-US" dirty="0">
                <a:latin typeface="Consolas" panose="020B0609020204030204" pitchFamily="49" charset="0"/>
              </a:rPr>
              <a:t>min           0.000000</a:t>
            </a:r>
          </a:p>
          <a:p>
            <a:r>
              <a:rPr lang="en-US" dirty="0">
                <a:latin typeface="Consolas" panose="020B0609020204030204" pitchFamily="49" charset="0"/>
              </a:rPr>
              <a:t>25%         350.000000</a:t>
            </a:r>
          </a:p>
          <a:p>
            <a:r>
              <a:rPr lang="en-US" dirty="0">
                <a:latin typeface="Consolas" panose="020B0609020204030204" pitchFamily="49" charset="0"/>
              </a:rPr>
              <a:t>50%         600.000000</a:t>
            </a:r>
          </a:p>
          <a:p>
            <a:r>
              <a:rPr lang="en-US" dirty="0">
                <a:latin typeface="Consolas" panose="020B0609020204030204" pitchFamily="49" charset="0"/>
              </a:rPr>
              <a:t>75%        1000.000000</a:t>
            </a:r>
          </a:p>
          <a:p>
            <a:r>
              <a:rPr lang="en-US" dirty="0">
                <a:latin typeface="Consolas" panose="020B0609020204030204" pitchFamily="49" charset="0"/>
              </a:rPr>
              <a:t>max      120000.000000</a:t>
            </a:r>
            <a:endParaRPr lang="en-CA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412466-E806-4234-A8C0-EDD78550F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886" y="1537369"/>
            <a:ext cx="4660317" cy="46476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7C906D-F4F7-45DE-B1C3-28C351566758}"/>
              </a:ext>
            </a:extLst>
          </p:cNvPr>
          <p:cNvSpPr txBox="1"/>
          <p:nvPr/>
        </p:nvSpPr>
        <p:spPr>
          <a:xfrm>
            <a:off x="468575" y="4232763"/>
            <a:ext cx="46603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Bikes stolen are mostly under CAD 1000</a:t>
            </a:r>
          </a:p>
          <a:p>
            <a:endParaRPr lang="en-US" sz="2200" dirty="0"/>
          </a:p>
          <a:p>
            <a:r>
              <a:rPr lang="en-US" sz="2200" dirty="0"/>
              <a:t>STOLEN bikes contain some data values that seem to be outlier as they relate to very high values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3145295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7C1D-EF6B-4396-93FC-5E92342E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70" y="245011"/>
            <a:ext cx="6504296" cy="1325563"/>
          </a:xfrm>
        </p:spPr>
        <p:txBody>
          <a:bodyPr/>
          <a:lstStyle/>
          <a:p>
            <a:r>
              <a:rPr lang="en-US" dirty="0"/>
              <a:t>Data Correlation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F19ED5-32AC-44D5-84CF-C22FEC013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862" y="78915"/>
            <a:ext cx="7105126" cy="67001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8B8B30-E1A8-4A89-8EBC-A879111B31E1}"/>
              </a:ext>
            </a:extLst>
          </p:cNvPr>
          <p:cNvSpPr txBox="1"/>
          <p:nvPr/>
        </p:nvSpPr>
        <p:spPr>
          <a:xfrm>
            <a:off x="410570" y="1483776"/>
            <a:ext cx="466031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Initial correlation analysis doesn’t reveal anything particularly useful besides correlation between Occurrence and Report variables, and between Geolocation variables</a:t>
            </a:r>
          </a:p>
          <a:p>
            <a:endParaRPr lang="en-US" sz="2200" dirty="0"/>
          </a:p>
          <a:p>
            <a:r>
              <a:rPr lang="en-US" sz="2200" dirty="0"/>
              <a:t>Additional codification of some variables is required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4063042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7C1D-EF6B-4396-93FC-5E92342E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70" y="245011"/>
            <a:ext cx="6504296" cy="1325563"/>
          </a:xfrm>
        </p:spPr>
        <p:txBody>
          <a:bodyPr/>
          <a:lstStyle/>
          <a:p>
            <a:r>
              <a:rPr lang="en-US" dirty="0"/>
              <a:t>Data Correlation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E3D214-2620-4894-92AC-9989425EF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852" y="48239"/>
            <a:ext cx="6541988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68CD5D-621F-4835-B043-A130CACF7226}"/>
              </a:ext>
            </a:extLst>
          </p:cNvPr>
          <p:cNvSpPr txBox="1"/>
          <p:nvPr/>
        </p:nvSpPr>
        <p:spPr>
          <a:xfrm>
            <a:off x="410570" y="1353581"/>
            <a:ext cx="2340250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000" dirty="0"/>
              <a:t>Status                   1.000000</a:t>
            </a:r>
          </a:p>
          <a:p>
            <a:r>
              <a:rPr lang="en-CA" sz="1000" dirty="0" err="1"/>
              <a:t>Cost_of_Bike</a:t>
            </a:r>
            <a:r>
              <a:rPr lang="en-CA" sz="1000" dirty="0"/>
              <a:t>             0.064606</a:t>
            </a:r>
          </a:p>
          <a:p>
            <a:r>
              <a:rPr lang="en-CA" sz="1000" dirty="0"/>
              <a:t>Latitude                 0.038855</a:t>
            </a:r>
          </a:p>
          <a:p>
            <a:r>
              <a:rPr lang="en-CA" sz="1000" dirty="0" err="1"/>
              <a:t>Premises_Type</a:t>
            </a:r>
            <a:r>
              <a:rPr lang="en-CA" sz="1000" dirty="0"/>
              <a:t>            0.023273</a:t>
            </a:r>
          </a:p>
          <a:p>
            <a:r>
              <a:rPr lang="en-CA" sz="1000" dirty="0" err="1"/>
              <a:t>Location_Type</a:t>
            </a:r>
            <a:r>
              <a:rPr lang="en-CA" sz="1000" dirty="0"/>
              <a:t>            0.018295</a:t>
            </a:r>
          </a:p>
          <a:p>
            <a:r>
              <a:rPr lang="en-CA" sz="1000" dirty="0" err="1"/>
              <a:t>Bike_Make</a:t>
            </a:r>
            <a:r>
              <a:rPr lang="en-CA" sz="1000" dirty="0"/>
              <a:t>                0.012649</a:t>
            </a:r>
          </a:p>
          <a:p>
            <a:r>
              <a:rPr lang="en-CA" sz="1000" dirty="0" err="1"/>
              <a:t>Occurrence_DayOfYear</a:t>
            </a:r>
            <a:r>
              <a:rPr lang="en-CA" sz="1000" dirty="0"/>
              <a:t>     0.010124</a:t>
            </a:r>
          </a:p>
          <a:p>
            <a:r>
              <a:rPr lang="en-CA" sz="1000" dirty="0" err="1"/>
              <a:t>Report_DayOfYear</a:t>
            </a:r>
            <a:r>
              <a:rPr lang="en-CA" sz="1000" dirty="0"/>
              <a:t>         0.009334</a:t>
            </a:r>
          </a:p>
          <a:p>
            <a:r>
              <a:rPr lang="en-CA" sz="1000" dirty="0" err="1"/>
              <a:t>Report_Hour</a:t>
            </a:r>
            <a:r>
              <a:rPr lang="en-CA" sz="1000" dirty="0"/>
              <a:t>              0.007835</a:t>
            </a:r>
          </a:p>
          <a:p>
            <a:r>
              <a:rPr lang="en-CA" sz="1000" dirty="0" err="1"/>
              <a:t>Occurrence_Month</a:t>
            </a:r>
            <a:r>
              <a:rPr lang="en-CA" sz="1000" dirty="0"/>
              <a:t>         0.002926</a:t>
            </a:r>
          </a:p>
          <a:p>
            <a:r>
              <a:rPr lang="en-CA" sz="1000" dirty="0" err="1"/>
              <a:t>Report_DayOfWeek</a:t>
            </a:r>
            <a:r>
              <a:rPr lang="en-CA" sz="1000" dirty="0"/>
              <a:t>         0.001885</a:t>
            </a:r>
          </a:p>
          <a:p>
            <a:r>
              <a:rPr lang="en-CA" sz="1000" dirty="0" err="1"/>
              <a:t>NeighbourhoodName</a:t>
            </a:r>
            <a:r>
              <a:rPr lang="en-CA" sz="1000" dirty="0"/>
              <a:t>        0.001204</a:t>
            </a:r>
          </a:p>
          <a:p>
            <a:r>
              <a:rPr lang="en-CA" sz="1000" dirty="0" err="1"/>
              <a:t>Occurrence_DayOfWeek</a:t>
            </a:r>
            <a:r>
              <a:rPr lang="en-CA" sz="1000" dirty="0"/>
              <a:t>     0.000967</a:t>
            </a:r>
          </a:p>
          <a:p>
            <a:r>
              <a:rPr lang="en-CA" sz="1000" dirty="0" err="1"/>
              <a:t>Report_Month</a:t>
            </a:r>
            <a:r>
              <a:rPr lang="en-CA" sz="1000" dirty="0"/>
              <a:t>             0.000752</a:t>
            </a:r>
          </a:p>
          <a:p>
            <a:r>
              <a:rPr lang="en-CA" sz="1000" dirty="0" err="1"/>
              <a:t>Occurrence_Hour</a:t>
            </a:r>
            <a:r>
              <a:rPr lang="en-CA" sz="1000" dirty="0"/>
              <a:t>          0.000047</a:t>
            </a:r>
          </a:p>
          <a:p>
            <a:r>
              <a:rPr lang="en-CA" sz="1000" dirty="0" err="1"/>
              <a:t>Report_Date</a:t>
            </a:r>
            <a:r>
              <a:rPr lang="en-CA" sz="1000" dirty="0"/>
              <a:t>             -0.000212</a:t>
            </a:r>
          </a:p>
          <a:p>
            <a:r>
              <a:rPr lang="en-CA" sz="1000" dirty="0" err="1"/>
              <a:t>Occurrence_Date</a:t>
            </a:r>
            <a:r>
              <a:rPr lang="en-CA" sz="1000" dirty="0"/>
              <a:t>         -0.000642</a:t>
            </a:r>
          </a:p>
          <a:p>
            <a:r>
              <a:rPr lang="en-CA" sz="1000" dirty="0"/>
              <a:t>Division                -0.000746</a:t>
            </a:r>
          </a:p>
          <a:p>
            <a:r>
              <a:rPr lang="en-CA" sz="1000" dirty="0" err="1"/>
              <a:t>Occurrence_Year</a:t>
            </a:r>
            <a:r>
              <a:rPr lang="en-CA" sz="1000" dirty="0"/>
              <a:t>         -0.002328</a:t>
            </a:r>
          </a:p>
          <a:p>
            <a:r>
              <a:rPr lang="en-CA" sz="1000" dirty="0" err="1"/>
              <a:t>Bike_Model</a:t>
            </a:r>
            <a:r>
              <a:rPr lang="en-CA" sz="1000" dirty="0"/>
              <a:t>              -0.002459</a:t>
            </a:r>
          </a:p>
          <a:p>
            <a:r>
              <a:rPr lang="en-CA" sz="1000" dirty="0" err="1"/>
              <a:t>Report_Year</a:t>
            </a:r>
            <a:r>
              <a:rPr lang="en-CA" sz="1000" dirty="0"/>
              <a:t>             -0.002546</a:t>
            </a:r>
          </a:p>
          <a:p>
            <a:r>
              <a:rPr lang="en-CA" sz="1000" dirty="0" err="1"/>
              <a:t>Bike_Colour</a:t>
            </a:r>
            <a:r>
              <a:rPr lang="en-CA" sz="1000" dirty="0"/>
              <a:t>             -0.004052</a:t>
            </a:r>
          </a:p>
          <a:p>
            <a:r>
              <a:rPr lang="en-CA" sz="1000" dirty="0" err="1"/>
              <a:t>Bike_Speed</a:t>
            </a:r>
            <a:r>
              <a:rPr lang="en-CA" sz="1000" dirty="0"/>
              <a:t>              -0.006802</a:t>
            </a:r>
          </a:p>
          <a:p>
            <a:r>
              <a:rPr lang="en-CA" sz="1000" dirty="0"/>
              <a:t>Longitude               -0.009336</a:t>
            </a:r>
          </a:p>
          <a:p>
            <a:r>
              <a:rPr lang="en-CA" sz="1000" dirty="0" err="1"/>
              <a:t>Occurrence_DayOfMonth</a:t>
            </a:r>
            <a:r>
              <a:rPr lang="en-CA" sz="1000" dirty="0"/>
              <a:t>   -0.009744</a:t>
            </a:r>
          </a:p>
          <a:p>
            <a:r>
              <a:rPr lang="en-CA" sz="1000" dirty="0"/>
              <a:t>City                    -0.011463</a:t>
            </a:r>
          </a:p>
          <a:p>
            <a:r>
              <a:rPr lang="en-CA" sz="1000" dirty="0" err="1"/>
              <a:t>Report_DayOfMonth</a:t>
            </a:r>
            <a:r>
              <a:rPr lang="en-CA" sz="1000" dirty="0"/>
              <a:t>       -0.013285</a:t>
            </a:r>
          </a:p>
          <a:p>
            <a:r>
              <a:rPr lang="en-CA" sz="1000" dirty="0" err="1"/>
              <a:t>Bike_Type</a:t>
            </a:r>
            <a:r>
              <a:rPr lang="en-CA" sz="1000" dirty="0"/>
              <a:t>               -0.022566</a:t>
            </a:r>
          </a:p>
          <a:p>
            <a:r>
              <a:rPr lang="en-CA" sz="1000" dirty="0" err="1"/>
              <a:t>Hood_ID</a:t>
            </a:r>
            <a:r>
              <a:rPr lang="en-CA" sz="1000" dirty="0"/>
              <a:t>                 -0.045421</a:t>
            </a:r>
          </a:p>
          <a:p>
            <a:r>
              <a:rPr lang="en-CA" sz="1000" dirty="0" err="1"/>
              <a:t>Primary_Offence</a:t>
            </a:r>
            <a:r>
              <a:rPr lang="en-CA" sz="1000" dirty="0"/>
              <a:t>         -0.071681</a:t>
            </a:r>
          </a:p>
          <a:p>
            <a:r>
              <a:rPr lang="en-CA" sz="1000" dirty="0"/>
              <a:t>Name: Status, </a:t>
            </a:r>
            <a:r>
              <a:rPr lang="en-CA" sz="1000" dirty="0" err="1"/>
              <a:t>dtype</a:t>
            </a:r>
            <a:r>
              <a:rPr lang="en-CA" sz="1000" dirty="0"/>
              <a:t>: float64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8B8B30-E1A8-4A89-8EBC-A879111B31E1}"/>
              </a:ext>
            </a:extLst>
          </p:cNvPr>
          <p:cNvSpPr txBox="1"/>
          <p:nvPr/>
        </p:nvSpPr>
        <p:spPr>
          <a:xfrm>
            <a:off x="2714134" y="1305341"/>
            <a:ext cx="2822308" cy="53553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With complete codification and scaling the correlation matrix shows additional information and confirms some of the previous findings</a:t>
            </a:r>
          </a:p>
          <a:p>
            <a:endParaRPr lang="en-US" dirty="0"/>
          </a:p>
          <a:p>
            <a:r>
              <a:rPr lang="en-US" b="1" dirty="0"/>
              <a:t>Variables of Interest: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 of bike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Premises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Location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Bike Make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Occurrence Day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Report Day of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Bike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Hood_ID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Primary Offence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4871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7C1D-EF6B-4396-93FC-5E92342E6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33294-E430-436A-AD1D-2C447643FD35}"/>
              </a:ext>
            </a:extLst>
          </p:cNvPr>
          <p:cNvSpPr txBox="1"/>
          <p:nvPr/>
        </p:nvSpPr>
        <p:spPr>
          <a:xfrm>
            <a:off x="838200" y="1793780"/>
            <a:ext cx="10515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After the initial data exploration of the data, the group determined that the columns:</a:t>
            </a:r>
          </a:p>
          <a:p>
            <a:endParaRPr lang="en-US" sz="2200" dirty="0"/>
          </a:p>
          <a:p>
            <a:r>
              <a:rPr lang="fr-FR" sz="2200" dirty="0"/>
              <a:t>X, Y, OBJECTID, </a:t>
            </a:r>
            <a:r>
              <a:rPr lang="fr-FR" sz="2200" dirty="0" err="1"/>
              <a:t>event_unique_id</a:t>
            </a:r>
            <a:r>
              <a:rPr lang="fr-FR" sz="2200" dirty="0"/>
              <a:t>, ObjectId2, </a:t>
            </a:r>
            <a:r>
              <a:rPr lang="fr-FR" sz="2200" dirty="0" err="1"/>
              <a:t>Occurrence_Date</a:t>
            </a:r>
            <a:r>
              <a:rPr lang="fr-FR" sz="2200" dirty="0"/>
              <a:t>, </a:t>
            </a:r>
            <a:r>
              <a:rPr lang="fr-FR" sz="2200" dirty="0" err="1"/>
              <a:t>Report_Date</a:t>
            </a:r>
            <a:endParaRPr lang="en-US" sz="2200" dirty="0"/>
          </a:p>
          <a:p>
            <a:r>
              <a:rPr lang="en-US" sz="2200" dirty="0"/>
              <a:t>Would be candidates to be removed.</a:t>
            </a:r>
          </a:p>
          <a:p>
            <a:endParaRPr lang="en-US" sz="2200" dirty="0"/>
          </a:p>
          <a:p>
            <a:r>
              <a:rPr lang="en-US" sz="2200" dirty="0"/>
              <a:t>After feature selection with Select K Best, the best features were identified as:</a:t>
            </a:r>
          </a:p>
          <a:p>
            <a:r>
              <a:rPr lang="en-US" sz="2200" dirty="0" err="1"/>
              <a:t>Primary_Offence</a:t>
            </a:r>
            <a:r>
              <a:rPr lang="en-US" sz="2200" dirty="0"/>
              <a:t>, </a:t>
            </a:r>
            <a:r>
              <a:rPr lang="en-US" sz="2200" dirty="0" err="1"/>
              <a:t>Occurence_DayOfYear</a:t>
            </a:r>
            <a:r>
              <a:rPr lang="en-US" sz="2200" dirty="0"/>
              <a:t>, </a:t>
            </a:r>
            <a:r>
              <a:rPr lang="en-US" sz="2200" dirty="0" err="1"/>
              <a:t>Report_Date</a:t>
            </a:r>
            <a:r>
              <a:rPr lang="en-US" sz="2200" dirty="0"/>
              <a:t>, </a:t>
            </a:r>
            <a:r>
              <a:rPr lang="en-US" sz="2200" dirty="0" err="1"/>
              <a:t>Report_DateOfYear</a:t>
            </a:r>
            <a:r>
              <a:rPr lang="en-US" sz="2200" dirty="0"/>
              <a:t>, </a:t>
            </a:r>
            <a:r>
              <a:rPr lang="en-US" sz="2200" dirty="0" err="1"/>
              <a:t>hoodID</a:t>
            </a:r>
            <a:r>
              <a:rPr lang="en-US" sz="2200" dirty="0"/>
              <a:t>, </a:t>
            </a:r>
            <a:r>
              <a:rPr lang="en-US" sz="2200" dirty="0" err="1"/>
              <a:t>Bike_Make</a:t>
            </a:r>
            <a:r>
              <a:rPr lang="en-US" sz="2200" dirty="0"/>
              <a:t>, </a:t>
            </a:r>
            <a:r>
              <a:rPr lang="en-US" sz="2200" dirty="0" err="1"/>
              <a:t>Bike_Model</a:t>
            </a:r>
            <a:r>
              <a:rPr lang="en-US" sz="2200" dirty="0"/>
              <a:t>, </a:t>
            </a:r>
            <a:r>
              <a:rPr lang="en-US" sz="2200" dirty="0" err="1"/>
              <a:t>Cost_Of_Bike</a:t>
            </a:r>
            <a:r>
              <a:rPr lang="en-US" sz="2200" dirty="0"/>
              <a:t>, Longitude, Latitude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918889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7C1D-EF6B-4396-93FC-5E92342E6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General Information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33294-E430-436A-AD1D-2C447643FD35}"/>
              </a:ext>
            </a:extLst>
          </p:cNvPr>
          <p:cNvSpPr txBox="1"/>
          <p:nvPr/>
        </p:nvSpPr>
        <p:spPr>
          <a:xfrm>
            <a:off x="838200" y="1793780"/>
            <a:ext cx="1051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The main goal for the project is to build a predictive service that based on certain features would provide a </a:t>
            </a:r>
            <a:r>
              <a:rPr lang="en-US" sz="2200" b="1" dirty="0"/>
              <a:t>classification of either a bike is likely to be returned or not</a:t>
            </a:r>
            <a:endParaRPr lang="en-CA" sz="2200" b="1" dirty="0"/>
          </a:p>
        </p:txBody>
      </p:sp>
    </p:spTree>
    <p:extLst>
      <p:ext uri="{BB962C8B-B14F-4D97-AF65-F5344CB8AC3E}">
        <p14:creationId xmlns:p14="http://schemas.microsoft.com/office/powerpoint/2010/main" val="3030886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7C1D-EF6B-4396-93FC-5E92342E6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General Information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33294-E430-436A-AD1D-2C447643FD35}"/>
              </a:ext>
            </a:extLst>
          </p:cNvPr>
          <p:cNvSpPr txBox="1"/>
          <p:nvPr/>
        </p:nvSpPr>
        <p:spPr>
          <a:xfrm>
            <a:off x="915537" y="1434390"/>
            <a:ext cx="392031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&lt;class '</a:t>
            </a:r>
            <a:r>
              <a:rPr lang="en-US" sz="1000" dirty="0" err="1"/>
              <a:t>pandas.core.frame.DataFrame</a:t>
            </a:r>
            <a:r>
              <a:rPr lang="en-US" sz="1000" dirty="0"/>
              <a:t>'&gt;</a:t>
            </a:r>
          </a:p>
          <a:p>
            <a:r>
              <a:rPr lang="en-US" sz="1000" dirty="0" err="1"/>
              <a:t>RangeIndex</a:t>
            </a:r>
            <a:r>
              <a:rPr lang="en-US" sz="1000" dirty="0"/>
              <a:t>: 25569 entries, 0 to 25568</a:t>
            </a:r>
          </a:p>
          <a:p>
            <a:r>
              <a:rPr lang="en-US" sz="1000" dirty="0"/>
              <a:t>Data columns (total 35 columns):</a:t>
            </a:r>
          </a:p>
          <a:p>
            <a:r>
              <a:rPr lang="en-US" sz="1000" dirty="0"/>
              <a:t> #   Column                 Non-Null Count  </a:t>
            </a:r>
            <a:r>
              <a:rPr lang="en-US" sz="1000" dirty="0" err="1"/>
              <a:t>Dtype</a:t>
            </a:r>
            <a:r>
              <a:rPr lang="en-US" sz="1000" dirty="0"/>
              <a:t>  </a:t>
            </a:r>
          </a:p>
          <a:p>
            <a:r>
              <a:rPr lang="en-US" sz="1000" dirty="0"/>
              <a:t>---  ------                 --------------  -----  </a:t>
            </a:r>
          </a:p>
          <a:p>
            <a:r>
              <a:rPr lang="en-US" sz="1000" dirty="0"/>
              <a:t> 0   X                      25569 non-null  float64</a:t>
            </a:r>
          </a:p>
          <a:p>
            <a:r>
              <a:rPr lang="en-US" sz="1000" dirty="0"/>
              <a:t> 1   Y                      25569 non-null  float64</a:t>
            </a:r>
          </a:p>
          <a:p>
            <a:r>
              <a:rPr lang="en-US" sz="1000" dirty="0"/>
              <a:t> 2   OBJECTID               25569 non-null  int64  </a:t>
            </a:r>
          </a:p>
          <a:p>
            <a:r>
              <a:rPr lang="en-US" sz="1000" dirty="0"/>
              <a:t> 3   </a:t>
            </a:r>
            <a:r>
              <a:rPr lang="en-US" sz="1000" dirty="0" err="1"/>
              <a:t>event_unique_id</a:t>
            </a:r>
            <a:r>
              <a:rPr lang="en-US" sz="1000" dirty="0"/>
              <a:t>        25569 non-null  object </a:t>
            </a:r>
          </a:p>
          <a:p>
            <a:r>
              <a:rPr lang="en-US" sz="1000" dirty="0"/>
              <a:t> 4   </a:t>
            </a:r>
            <a:r>
              <a:rPr lang="en-US" sz="1000" dirty="0" err="1"/>
              <a:t>Primary_Offence</a:t>
            </a:r>
            <a:r>
              <a:rPr lang="en-US" sz="1000" dirty="0"/>
              <a:t>        25569 non-null  object </a:t>
            </a:r>
          </a:p>
          <a:p>
            <a:r>
              <a:rPr lang="en-US" sz="1000" dirty="0"/>
              <a:t> 5   </a:t>
            </a:r>
            <a:r>
              <a:rPr lang="en-US" sz="1000" dirty="0" err="1"/>
              <a:t>Occurrence_Date</a:t>
            </a:r>
            <a:r>
              <a:rPr lang="en-US" sz="1000" dirty="0"/>
              <a:t>        25569 non-null  object </a:t>
            </a:r>
          </a:p>
          <a:p>
            <a:r>
              <a:rPr lang="en-US" sz="1000" dirty="0"/>
              <a:t> 6   </a:t>
            </a:r>
            <a:r>
              <a:rPr lang="en-US" sz="1000" dirty="0" err="1"/>
              <a:t>Occurrence_Year</a:t>
            </a:r>
            <a:r>
              <a:rPr lang="en-US" sz="1000" dirty="0"/>
              <a:t>        25569 non-null  int64  </a:t>
            </a:r>
          </a:p>
          <a:p>
            <a:r>
              <a:rPr lang="en-US" sz="1000" dirty="0"/>
              <a:t> 7   </a:t>
            </a:r>
            <a:r>
              <a:rPr lang="en-US" sz="1000" dirty="0" err="1"/>
              <a:t>Occurrence_Month</a:t>
            </a:r>
            <a:r>
              <a:rPr lang="en-US" sz="1000" dirty="0"/>
              <a:t>       25569 non-null  object </a:t>
            </a:r>
          </a:p>
          <a:p>
            <a:r>
              <a:rPr lang="en-US" sz="1000" dirty="0"/>
              <a:t> 8   </a:t>
            </a:r>
            <a:r>
              <a:rPr lang="en-US" sz="1000" dirty="0" err="1"/>
              <a:t>Occurrence_DayOfWeek</a:t>
            </a:r>
            <a:r>
              <a:rPr lang="en-US" sz="1000" dirty="0"/>
              <a:t>   25569 non-null  object </a:t>
            </a:r>
          </a:p>
          <a:p>
            <a:r>
              <a:rPr lang="en-US" sz="1000" dirty="0"/>
              <a:t> 9   </a:t>
            </a:r>
            <a:r>
              <a:rPr lang="en-US" sz="1000" dirty="0" err="1"/>
              <a:t>Occurrence_DayOfMonth</a:t>
            </a:r>
            <a:r>
              <a:rPr lang="en-US" sz="1000" dirty="0"/>
              <a:t>  25569 non-null  int64  </a:t>
            </a:r>
          </a:p>
          <a:p>
            <a:r>
              <a:rPr lang="en-US" sz="1000" dirty="0"/>
              <a:t> 10  </a:t>
            </a:r>
            <a:r>
              <a:rPr lang="en-US" sz="1000" dirty="0" err="1"/>
              <a:t>Occurrence_DayOfYear</a:t>
            </a:r>
            <a:r>
              <a:rPr lang="en-US" sz="1000" dirty="0"/>
              <a:t>   25569 non-null  int64</a:t>
            </a:r>
          </a:p>
          <a:p>
            <a:r>
              <a:rPr lang="en-US" sz="1000" dirty="0"/>
              <a:t> 11  </a:t>
            </a:r>
            <a:r>
              <a:rPr lang="en-US" sz="1000" dirty="0" err="1"/>
              <a:t>Occurrence_Hour</a:t>
            </a:r>
            <a:r>
              <a:rPr lang="en-US" sz="1000" dirty="0"/>
              <a:t>        25569 non-null  int64  </a:t>
            </a:r>
          </a:p>
          <a:p>
            <a:r>
              <a:rPr lang="en-US" sz="1000" dirty="0"/>
              <a:t> 12  </a:t>
            </a:r>
            <a:r>
              <a:rPr lang="en-US" sz="1000" dirty="0" err="1"/>
              <a:t>Report_Date</a:t>
            </a:r>
            <a:r>
              <a:rPr lang="en-US" sz="1000" dirty="0"/>
              <a:t>            25569 non-null  object </a:t>
            </a:r>
          </a:p>
          <a:p>
            <a:r>
              <a:rPr lang="en-US" sz="1000" dirty="0"/>
              <a:t> 13  </a:t>
            </a:r>
            <a:r>
              <a:rPr lang="en-US" sz="1000" dirty="0" err="1"/>
              <a:t>Report_Year</a:t>
            </a:r>
            <a:r>
              <a:rPr lang="en-US" sz="1000" dirty="0"/>
              <a:t>            25569 non-null  int64  </a:t>
            </a:r>
          </a:p>
          <a:p>
            <a:r>
              <a:rPr lang="en-US" sz="1000" dirty="0"/>
              <a:t> 14  </a:t>
            </a:r>
            <a:r>
              <a:rPr lang="en-US" sz="1000" dirty="0" err="1"/>
              <a:t>Report_Month</a:t>
            </a:r>
            <a:r>
              <a:rPr lang="en-US" sz="1000" dirty="0"/>
              <a:t>           25569 non-null  object </a:t>
            </a:r>
          </a:p>
          <a:p>
            <a:r>
              <a:rPr lang="en-US" sz="1000" dirty="0"/>
              <a:t> 15  </a:t>
            </a:r>
            <a:r>
              <a:rPr lang="en-US" sz="1000" dirty="0" err="1"/>
              <a:t>Report_DayOfWeek</a:t>
            </a:r>
            <a:r>
              <a:rPr lang="en-US" sz="1000" dirty="0"/>
              <a:t>       25569 non-null  object </a:t>
            </a:r>
          </a:p>
          <a:p>
            <a:r>
              <a:rPr lang="en-US" sz="1000" dirty="0"/>
              <a:t> 16  </a:t>
            </a:r>
            <a:r>
              <a:rPr lang="en-US" sz="1000" dirty="0" err="1"/>
              <a:t>Report_DayOfMonth</a:t>
            </a:r>
            <a:r>
              <a:rPr lang="en-US" sz="1000" dirty="0"/>
              <a:t>      25569 non-null  int64  </a:t>
            </a:r>
          </a:p>
          <a:p>
            <a:r>
              <a:rPr lang="en-US" sz="1000" dirty="0"/>
              <a:t> 17  </a:t>
            </a:r>
            <a:r>
              <a:rPr lang="en-US" sz="1000" dirty="0" err="1"/>
              <a:t>Report_DayOfYear</a:t>
            </a:r>
            <a:r>
              <a:rPr lang="en-US" sz="1000" dirty="0"/>
              <a:t>       25569 non-null  int64  </a:t>
            </a:r>
          </a:p>
          <a:p>
            <a:r>
              <a:rPr lang="en-US" sz="1000" dirty="0"/>
              <a:t> 18  </a:t>
            </a:r>
            <a:r>
              <a:rPr lang="en-US" sz="1000" dirty="0" err="1"/>
              <a:t>Report_Hour</a:t>
            </a:r>
            <a:r>
              <a:rPr lang="en-US" sz="1000" dirty="0"/>
              <a:t>            25569 non-null  int64  </a:t>
            </a:r>
          </a:p>
          <a:p>
            <a:r>
              <a:rPr lang="en-US" sz="1000" dirty="0"/>
              <a:t> 19  Division               25569 non-null  object </a:t>
            </a:r>
          </a:p>
          <a:p>
            <a:r>
              <a:rPr lang="en-US" sz="1000" dirty="0"/>
              <a:t> 20  City                   25569 non-null  object </a:t>
            </a:r>
          </a:p>
          <a:p>
            <a:r>
              <a:rPr lang="en-US" sz="1000" dirty="0"/>
              <a:t> 21  </a:t>
            </a:r>
            <a:r>
              <a:rPr lang="en-US" sz="1000" dirty="0" err="1"/>
              <a:t>Hood_ID</a:t>
            </a:r>
            <a:r>
              <a:rPr lang="en-US" sz="1000" dirty="0"/>
              <a:t>                25569 non-null  object </a:t>
            </a:r>
          </a:p>
          <a:p>
            <a:r>
              <a:rPr lang="en-US" sz="1000" dirty="0"/>
              <a:t> 22  </a:t>
            </a:r>
            <a:r>
              <a:rPr lang="en-US" sz="1000" dirty="0" err="1"/>
              <a:t>NeighbourhoodName</a:t>
            </a:r>
            <a:r>
              <a:rPr lang="en-US" sz="1000" dirty="0"/>
              <a:t>      25569 non-null  object </a:t>
            </a:r>
          </a:p>
          <a:p>
            <a:r>
              <a:rPr lang="en-US" sz="1000" dirty="0"/>
              <a:t> 23  </a:t>
            </a:r>
            <a:r>
              <a:rPr lang="en-US" sz="1000" dirty="0" err="1"/>
              <a:t>Location_Type</a:t>
            </a:r>
            <a:r>
              <a:rPr lang="en-US" sz="1000" dirty="0"/>
              <a:t>          25569 non-null  object </a:t>
            </a:r>
          </a:p>
          <a:p>
            <a:r>
              <a:rPr lang="en-US" sz="1000" dirty="0"/>
              <a:t> 24  </a:t>
            </a:r>
            <a:r>
              <a:rPr lang="en-US" sz="1000" dirty="0" err="1"/>
              <a:t>Premises_Type</a:t>
            </a:r>
            <a:r>
              <a:rPr lang="en-US" sz="1000" dirty="0"/>
              <a:t>          25569 non-null  object </a:t>
            </a:r>
          </a:p>
          <a:p>
            <a:r>
              <a:rPr lang="en-US" sz="1000" dirty="0"/>
              <a:t> 25  </a:t>
            </a:r>
            <a:r>
              <a:rPr lang="en-US" sz="1000" dirty="0" err="1"/>
              <a:t>Bike_Make</a:t>
            </a:r>
            <a:r>
              <a:rPr lang="en-US" sz="1000" dirty="0"/>
              <a:t>              25448 non-null  object </a:t>
            </a:r>
          </a:p>
          <a:p>
            <a:r>
              <a:rPr lang="en-US" sz="1000" dirty="0"/>
              <a:t> 26  </a:t>
            </a:r>
            <a:r>
              <a:rPr lang="en-US" sz="1000" dirty="0" err="1"/>
              <a:t>Bike_Model</a:t>
            </a:r>
            <a:r>
              <a:rPr lang="en-US" sz="1000" dirty="0"/>
              <a:t>             15923 non-null  object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142F2F-D621-48D6-BF62-76B526964A9F}"/>
              </a:ext>
            </a:extLst>
          </p:cNvPr>
          <p:cNvSpPr txBox="1"/>
          <p:nvPr/>
        </p:nvSpPr>
        <p:spPr>
          <a:xfrm>
            <a:off x="4376382" y="2238065"/>
            <a:ext cx="2884227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27  </a:t>
            </a:r>
            <a:r>
              <a:rPr lang="en-US" sz="1000" dirty="0" err="1"/>
              <a:t>Bike_Type</a:t>
            </a:r>
            <a:r>
              <a:rPr lang="en-US" sz="1000" dirty="0"/>
              <a:t>              25569 non-null  object </a:t>
            </a:r>
          </a:p>
          <a:p>
            <a:r>
              <a:rPr lang="en-US" sz="1000" dirty="0"/>
              <a:t> 28  </a:t>
            </a:r>
            <a:r>
              <a:rPr lang="en-US" sz="1000" dirty="0" err="1"/>
              <a:t>Bike_Speed</a:t>
            </a:r>
            <a:r>
              <a:rPr lang="en-US" sz="1000" dirty="0"/>
              <a:t>             25569 non-null  int64  </a:t>
            </a:r>
          </a:p>
          <a:p>
            <a:r>
              <a:rPr lang="en-US" sz="1000" dirty="0"/>
              <a:t> 29  </a:t>
            </a:r>
            <a:r>
              <a:rPr lang="en-US" sz="1000" dirty="0" err="1"/>
              <a:t>Bike_Colour</a:t>
            </a:r>
            <a:r>
              <a:rPr lang="en-US" sz="1000" dirty="0"/>
              <a:t>            23508 non-null  object </a:t>
            </a:r>
          </a:p>
          <a:p>
            <a:r>
              <a:rPr lang="en-US" sz="1000" dirty="0"/>
              <a:t> 30  </a:t>
            </a:r>
            <a:r>
              <a:rPr lang="en-US" sz="1000" dirty="0" err="1"/>
              <a:t>Cost_of_Bike</a:t>
            </a:r>
            <a:r>
              <a:rPr lang="en-US" sz="1000" dirty="0"/>
              <a:t>           23825 non-null  float64</a:t>
            </a:r>
          </a:p>
          <a:p>
            <a:r>
              <a:rPr lang="en-US" sz="1000" dirty="0"/>
              <a:t> 31  Status                 25569 non-null  object </a:t>
            </a:r>
          </a:p>
          <a:p>
            <a:r>
              <a:rPr lang="en-US" sz="1000" dirty="0"/>
              <a:t> 32  Longitude              25569 non-null  float64</a:t>
            </a:r>
          </a:p>
          <a:p>
            <a:r>
              <a:rPr lang="en-US" sz="1000" dirty="0"/>
              <a:t> 33  Latitude               25569 non-null  float64</a:t>
            </a:r>
          </a:p>
          <a:p>
            <a:r>
              <a:rPr lang="en-US" sz="1000" dirty="0"/>
              <a:t> 34  ObjectId2              25569 non-null  int64  </a:t>
            </a:r>
          </a:p>
          <a:p>
            <a:r>
              <a:rPr lang="en-US" sz="1000" dirty="0" err="1"/>
              <a:t>dtypes</a:t>
            </a:r>
            <a:r>
              <a:rPr lang="en-US" sz="1000" dirty="0"/>
              <a:t>: float64(5), int64(11), object(19)</a:t>
            </a:r>
          </a:p>
          <a:p>
            <a:r>
              <a:rPr lang="en-US" sz="1000" dirty="0"/>
              <a:t>memory usage: 6.8+ MB</a:t>
            </a:r>
          </a:p>
          <a:p>
            <a:r>
              <a:rPr lang="en-US" sz="1000" dirty="0"/>
              <a:t>None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7D7D8-F074-46C2-AC2A-BC6299DCE441}"/>
              </a:ext>
            </a:extLst>
          </p:cNvPr>
          <p:cNvSpPr txBox="1"/>
          <p:nvPr/>
        </p:nvSpPr>
        <p:spPr>
          <a:xfrm>
            <a:off x="4376382" y="421527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For columns datatype composition we have:</a:t>
            </a:r>
          </a:p>
          <a:p>
            <a:r>
              <a:rPr lang="en-US" b="1" dirty="0"/>
              <a:t>Float64			5	(14%)</a:t>
            </a:r>
          </a:p>
          <a:p>
            <a:r>
              <a:rPr lang="en-US" sz="1800" b="1" dirty="0"/>
              <a:t>Int64			11	(31%)</a:t>
            </a:r>
          </a:p>
          <a:p>
            <a:r>
              <a:rPr lang="en-US" b="1" dirty="0"/>
              <a:t>Object(mixed)		19	(55%)</a:t>
            </a:r>
            <a:endParaRPr lang="en-CA" sz="1800" b="1" dirty="0"/>
          </a:p>
        </p:txBody>
      </p:sp>
    </p:spTree>
    <p:extLst>
      <p:ext uri="{BB962C8B-B14F-4D97-AF65-F5344CB8AC3E}">
        <p14:creationId xmlns:p14="http://schemas.microsoft.com/office/powerpoint/2010/main" val="1922163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7C1D-EF6B-4396-93FC-5E92342E6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General Information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33294-E430-436A-AD1D-2C447643FD35}"/>
              </a:ext>
            </a:extLst>
          </p:cNvPr>
          <p:cNvSpPr txBox="1"/>
          <p:nvPr/>
        </p:nvSpPr>
        <p:spPr>
          <a:xfrm>
            <a:off x="838200" y="1448037"/>
            <a:ext cx="10515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Missing / Null values found in columns: </a:t>
            </a:r>
          </a:p>
          <a:p>
            <a:endParaRPr lang="en-US" sz="2200" b="1" dirty="0"/>
          </a:p>
          <a:p>
            <a:r>
              <a:rPr lang="en-US" sz="2200" dirty="0" err="1"/>
              <a:t>Bike_Make</a:t>
            </a:r>
            <a:r>
              <a:rPr lang="en-US" sz="2200" dirty="0"/>
              <a:t>                 121	(categorical)</a:t>
            </a:r>
          </a:p>
          <a:p>
            <a:r>
              <a:rPr lang="en-US" sz="2200" dirty="0" err="1"/>
              <a:t>Bike_Model</a:t>
            </a:r>
            <a:r>
              <a:rPr lang="en-US" sz="2200" dirty="0"/>
              <a:t>               9646	(categorical)</a:t>
            </a:r>
          </a:p>
          <a:p>
            <a:r>
              <a:rPr lang="en-US" sz="2200" dirty="0" err="1"/>
              <a:t>Bike_Colour</a:t>
            </a:r>
            <a:r>
              <a:rPr lang="en-US" sz="2200" dirty="0"/>
              <a:t>              2061	(categorical)</a:t>
            </a:r>
          </a:p>
          <a:p>
            <a:r>
              <a:rPr lang="en-US" sz="2200" dirty="0" err="1"/>
              <a:t>Cost_of_Bike</a:t>
            </a:r>
            <a:r>
              <a:rPr lang="en-US" sz="2200" dirty="0"/>
              <a:t>             1744	(numerical)</a:t>
            </a:r>
          </a:p>
        </p:txBody>
      </p:sp>
    </p:spTree>
    <p:extLst>
      <p:ext uri="{BB962C8B-B14F-4D97-AF65-F5344CB8AC3E}">
        <p14:creationId xmlns:p14="http://schemas.microsoft.com/office/powerpoint/2010/main" val="969480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7C1D-EF6B-4396-93FC-5E92342E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70" y="245011"/>
            <a:ext cx="5043985" cy="1325563"/>
          </a:xfrm>
        </p:spPr>
        <p:txBody>
          <a:bodyPr/>
          <a:lstStyle/>
          <a:p>
            <a:r>
              <a:rPr lang="en-US" dirty="0"/>
              <a:t>Status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33294-E430-436A-AD1D-2C447643FD35}"/>
              </a:ext>
            </a:extLst>
          </p:cNvPr>
          <p:cNvSpPr txBox="1"/>
          <p:nvPr/>
        </p:nvSpPr>
        <p:spPr>
          <a:xfrm>
            <a:off x="517477" y="3960785"/>
            <a:ext cx="3913496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STOLEN       24807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UNKNOWN        454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RECOVERED      308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Name: Status, </a:t>
            </a:r>
            <a:r>
              <a:rPr lang="en-US" sz="2000" dirty="0" err="1">
                <a:latin typeface="Consolas" panose="020B0609020204030204" pitchFamily="49" charset="0"/>
              </a:rPr>
              <a:t>dtype</a:t>
            </a:r>
            <a:r>
              <a:rPr lang="en-US" sz="2000" dirty="0">
                <a:latin typeface="Consolas" panose="020B0609020204030204" pitchFamily="49" charset="0"/>
              </a:rPr>
              <a:t>: int64</a:t>
            </a:r>
            <a:endParaRPr lang="en-CA" sz="2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142018-C2F5-42AE-9513-003A484F5EAD}"/>
              </a:ext>
            </a:extLst>
          </p:cNvPr>
          <p:cNvSpPr txBox="1"/>
          <p:nvPr/>
        </p:nvSpPr>
        <p:spPr>
          <a:xfrm>
            <a:off x="6095999" y="3792855"/>
            <a:ext cx="500759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This column was selected as the label used for determine if a bike was returned after being stolen</a:t>
            </a:r>
          </a:p>
          <a:p>
            <a:endParaRPr lang="en-US" sz="2200" dirty="0"/>
          </a:p>
          <a:p>
            <a:r>
              <a:rPr lang="en-US" sz="2200" dirty="0"/>
              <a:t>The positive class will be </a:t>
            </a:r>
            <a:r>
              <a:rPr lang="en-US" sz="2200" b="1" dirty="0"/>
              <a:t>RECOVERED</a:t>
            </a:r>
            <a:r>
              <a:rPr lang="en-US" sz="2200" dirty="0"/>
              <a:t> and the rest of the classes would be the negative class turning the problem into a binary classification problem</a:t>
            </a:r>
            <a:endParaRPr lang="en-CA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01AD85-CFB7-4F20-9F99-99A003174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443768"/>
            <a:ext cx="5066666" cy="31492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34BB7B-80C4-4464-929C-5ACB53B512AD}"/>
              </a:ext>
            </a:extLst>
          </p:cNvPr>
          <p:cNvSpPr txBox="1"/>
          <p:nvPr/>
        </p:nvSpPr>
        <p:spPr>
          <a:xfrm>
            <a:off x="517478" y="1524604"/>
            <a:ext cx="3913495" cy="1631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000" dirty="0"/>
              <a:t>count      25569</a:t>
            </a:r>
          </a:p>
          <a:p>
            <a:r>
              <a:rPr lang="en-CA" sz="2000" dirty="0"/>
              <a:t>unique         3</a:t>
            </a:r>
          </a:p>
          <a:p>
            <a:r>
              <a:rPr lang="en-CA" sz="2000" dirty="0"/>
              <a:t>top       STOLEN</a:t>
            </a:r>
          </a:p>
          <a:p>
            <a:r>
              <a:rPr lang="en-CA" sz="2000" dirty="0" err="1"/>
              <a:t>freq</a:t>
            </a:r>
            <a:r>
              <a:rPr lang="en-CA" sz="2000" dirty="0"/>
              <a:t>       24807</a:t>
            </a:r>
          </a:p>
          <a:p>
            <a:r>
              <a:rPr lang="en-CA" sz="2000" dirty="0"/>
              <a:t>Name: Status, </a:t>
            </a:r>
            <a:r>
              <a:rPr lang="en-CA" sz="2000" dirty="0" err="1"/>
              <a:t>dtype</a:t>
            </a:r>
            <a:r>
              <a:rPr lang="en-CA" sz="2000" dirty="0"/>
              <a:t>: object</a:t>
            </a:r>
          </a:p>
        </p:txBody>
      </p:sp>
    </p:spTree>
    <p:extLst>
      <p:ext uri="{BB962C8B-B14F-4D97-AF65-F5344CB8AC3E}">
        <p14:creationId xmlns:p14="http://schemas.microsoft.com/office/powerpoint/2010/main" val="3168373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7C1D-EF6B-4396-93FC-5E92342E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70" y="245011"/>
            <a:ext cx="5043985" cy="1325563"/>
          </a:xfrm>
        </p:spPr>
        <p:txBody>
          <a:bodyPr/>
          <a:lstStyle/>
          <a:p>
            <a:r>
              <a:rPr lang="en-US" dirty="0"/>
              <a:t>Primary Offence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33294-E430-436A-AD1D-2C447643FD35}"/>
              </a:ext>
            </a:extLst>
          </p:cNvPr>
          <p:cNvSpPr txBox="1"/>
          <p:nvPr/>
        </p:nvSpPr>
        <p:spPr>
          <a:xfrm>
            <a:off x="515202" y="1490008"/>
            <a:ext cx="3579125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count           25569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unique             66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top       THEFT UNDER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freq</a:t>
            </a:r>
            <a:r>
              <a:rPr lang="en-US" sz="2000" dirty="0">
                <a:latin typeface="Consolas" panose="020B0609020204030204" pitchFamily="49" charset="0"/>
              </a:rPr>
              <a:t>            11904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Name: </a:t>
            </a:r>
            <a:r>
              <a:rPr lang="en-US" sz="2000" dirty="0" err="1">
                <a:latin typeface="Consolas" panose="020B0609020204030204" pitchFamily="49" charset="0"/>
              </a:rPr>
              <a:t>Primary_Offence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dtype</a:t>
            </a:r>
            <a:r>
              <a:rPr lang="en-US" sz="2000" dirty="0">
                <a:latin typeface="Consolas" panose="020B0609020204030204" pitchFamily="49" charset="0"/>
              </a:rPr>
              <a:t>: object</a:t>
            </a:r>
            <a:endParaRPr lang="en-CA" sz="2000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461ECE-FE27-46B4-977F-0CBBA190F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861" y="1097276"/>
            <a:ext cx="4926984" cy="54095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142018-C2F5-42AE-9513-003A484F5EAD}"/>
              </a:ext>
            </a:extLst>
          </p:cNvPr>
          <p:cNvSpPr txBox="1"/>
          <p:nvPr/>
        </p:nvSpPr>
        <p:spPr>
          <a:xfrm>
            <a:off x="6041409" y="615057"/>
            <a:ext cx="5007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TOP 20 – Primary Offence</a:t>
            </a:r>
            <a:endParaRPr lang="en-CA" sz="2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BFB4D-12B2-4021-9EDE-841DE36FB801}"/>
              </a:ext>
            </a:extLst>
          </p:cNvPr>
          <p:cNvSpPr txBox="1"/>
          <p:nvPr/>
        </p:nvSpPr>
        <p:spPr>
          <a:xfrm>
            <a:off x="562970" y="4043308"/>
            <a:ext cx="5007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The top 3 values account for 92.03% of primary offence classification (23533) 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4115090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7C1D-EF6B-4396-93FC-5E92342E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70" y="245011"/>
            <a:ext cx="5043985" cy="1325563"/>
          </a:xfrm>
        </p:spPr>
        <p:txBody>
          <a:bodyPr/>
          <a:lstStyle/>
          <a:p>
            <a:r>
              <a:rPr lang="en-US" dirty="0"/>
              <a:t>Primary Offence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33294-E430-436A-AD1D-2C447643FD35}"/>
              </a:ext>
            </a:extLst>
          </p:cNvPr>
          <p:cNvSpPr txBox="1"/>
          <p:nvPr/>
        </p:nvSpPr>
        <p:spPr>
          <a:xfrm>
            <a:off x="515202" y="1490008"/>
            <a:ext cx="3579125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count           25569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unique             66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top       THEFT UNDER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freq</a:t>
            </a:r>
            <a:r>
              <a:rPr lang="en-US" sz="2000" dirty="0">
                <a:latin typeface="Consolas" panose="020B0609020204030204" pitchFamily="49" charset="0"/>
              </a:rPr>
              <a:t>            11904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Name: </a:t>
            </a:r>
            <a:r>
              <a:rPr lang="en-US" sz="2000" dirty="0" err="1">
                <a:latin typeface="Consolas" panose="020B0609020204030204" pitchFamily="49" charset="0"/>
              </a:rPr>
              <a:t>Primary_Offence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dtype</a:t>
            </a:r>
            <a:r>
              <a:rPr lang="en-US" sz="2000" dirty="0">
                <a:latin typeface="Consolas" panose="020B0609020204030204" pitchFamily="49" charset="0"/>
              </a:rPr>
              <a:t>: object</a:t>
            </a:r>
            <a:endParaRPr lang="en-CA" sz="2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D45136-158C-4C82-97CA-7EFFB69DF25C}"/>
              </a:ext>
            </a:extLst>
          </p:cNvPr>
          <p:cNvSpPr txBox="1"/>
          <p:nvPr/>
        </p:nvSpPr>
        <p:spPr>
          <a:xfrm>
            <a:off x="5695664" y="527065"/>
            <a:ext cx="6032309" cy="59093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THEFT UNDER                       11904</a:t>
            </a:r>
          </a:p>
          <a:p>
            <a:r>
              <a:rPr lang="en-US" dirty="0">
                <a:latin typeface="Consolas" panose="020B0609020204030204" pitchFamily="49" charset="0"/>
              </a:rPr>
              <a:t>THEFT UNDER - BICYCLE              9891</a:t>
            </a:r>
          </a:p>
          <a:p>
            <a:r>
              <a:rPr lang="en-US" dirty="0">
                <a:latin typeface="Consolas" panose="020B0609020204030204" pitchFamily="49" charset="0"/>
              </a:rPr>
              <a:t>B&amp;E                                1738</a:t>
            </a:r>
          </a:p>
          <a:p>
            <a:r>
              <a:rPr lang="en-US" dirty="0">
                <a:latin typeface="Consolas" panose="020B0609020204030204" pitchFamily="49" charset="0"/>
              </a:rPr>
              <a:t>THEFT OF EBIKE UNDER $5000          462</a:t>
            </a:r>
          </a:p>
          <a:p>
            <a:r>
              <a:rPr lang="en-US" dirty="0">
                <a:latin typeface="Consolas" panose="020B0609020204030204" pitchFamily="49" charset="0"/>
              </a:rPr>
              <a:t>PROPERTY - FOUND                    320</a:t>
            </a:r>
          </a:p>
          <a:p>
            <a:r>
              <a:rPr lang="en-US" dirty="0">
                <a:latin typeface="Consolas" panose="020B0609020204030204" pitchFamily="49" charset="0"/>
              </a:rPr>
              <a:t>THEFT FROM MOTOR VEHICLE UNDER      224</a:t>
            </a:r>
          </a:p>
          <a:p>
            <a:r>
              <a:rPr lang="en-US" dirty="0">
                <a:latin typeface="Consolas" panose="020B0609020204030204" pitchFamily="49" charset="0"/>
              </a:rPr>
              <a:t>B&amp;E WINTENT                        214</a:t>
            </a:r>
          </a:p>
          <a:p>
            <a:r>
              <a:rPr lang="en-US" dirty="0">
                <a:latin typeface="Consolas" panose="020B0609020204030204" pitchFamily="49" charset="0"/>
              </a:rPr>
              <a:t>THEFT OVER                          150</a:t>
            </a:r>
          </a:p>
          <a:p>
            <a:r>
              <a:rPr lang="en-US" dirty="0">
                <a:latin typeface="Consolas" panose="020B0609020204030204" pitchFamily="49" charset="0"/>
              </a:rPr>
              <a:t>THEFT OVER - BICYCLE                119</a:t>
            </a:r>
          </a:p>
          <a:p>
            <a:r>
              <a:rPr lang="en-US" dirty="0">
                <a:latin typeface="Consolas" panose="020B0609020204030204" pitchFamily="49" charset="0"/>
              </a:rPr>
              <a:t>POSSESSION PROPERTY OBC UNDER        51</a:t>
            </a:r>
          </a:p>
          <a:p>
            <a:r>
              <a:rPr lang="en-US" dirty="0">
                <a:latin typeface="Consolas" panose="020B0609020204030204" pitchFamily="49" charset="0"/>
              </a:rPr>
              <a:t>THEFT OF MOTOR VEHICLE               50</a:t>
            </a:r>
          </a:p>
          <a:p>
            <a:r>
              <a:rPr lang="en-US" dirty="0">
                <a:latin typeface="Consolas" panose="020B0609020204030204" pitchFamily="49" charset="0"/>
              </a:rPr>
              <a:t>THEFT UNDER - SHOPLIFTING            50</a:t>
            </a:r>
          </a:p>
          <a:p>
            <a:r>
              <a:rPr lang="en-US" dirty="0">
                <a:latin typeface="Consolas" panose="020B0609020204030204" pitchFamily="49" charset="0"/>
              </a:rPr>
              <a:t>FTC PROBATION ORDER                  44</a:t>
            </a:r>
          </a:p>
          <a:p>
            <a:r>
              <a:rPr lang="en-US" dirty="0">
                <a:latin typeface="Consolas" panose="020B0609020204030204" pitchFamily="49" charset="0"/>
              </a:rPr>
              <a:t>THEFT FROM MOTOR VEHICLE OVER        37</a:t>
            </a:r>
          </a:p>
          <a:p>
            <a:r>
              <a:rPr lang="en-US" dirty="0">
                <a:latin typeface="Consolas" panose="020B0609020204030204" pitchFamily="49" charset="0"/>
              </a:rPr>
              <a:t>MISCHIEF UNDER                       34</a:t>
            </a:r>
          </a:p>
          <a:p>
            <a:r>
              <a:rPr lang="en-US" dirty="0">
                <a:latin typeface="Consolas" panose="020B0609020204030204" pitchFamily="49" charset="0"/>
              </a:rPr>
              <a:t>ROBBERY - MUGGING                    28</a:t>
            </a:r>
          </a:p>
          <a:p>
            <a:r>
              <a:rPr lang="en-US" dirty="0">
                <a:latin typeface="Consolas" panose="020B0609020204030204" pitchFamily="49" charset="0"/>
              </a:rPr>
              <a:t>PROPERTY - LOST                      26</a:t>
            </a:r>
          </a:p>
          <a:p>
            <a:r>
              <a:rPr lang="en-US" dirty="0">
                <a:latin typeface="Consolas" panose="020B0609020204030204" pitchFamily="49" charset="0"/>
              </a:rPr>
              <a:t>ROBBERY - OTHER                      26</a:t>
            </a:r>
          </a:p>
          <a:p>
            <a:r>
              <a:rPr lang="en-US" dirty="0">
                <a:latin typeface="Consolas" panose="020B0609020204030204" pitchFamily="49" charset="0"/>
              </a:rPr>
              <a:t>THEFT OF EBIKE OVER $5000            25</a:t>
            </a:r>
          </a:p>
          <a:p>
            <a:r>
              <a:rPr lang="en-US" dirty="0">
                <a:latin typeface="Consolas" panose="020B0609020204030204" pitchFamily="49" charset="0"/>
              </a:rPr>
              <a:t>FRAUD OVER                           21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  <a:endParaRPr lang="en-CA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752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7C1D-EF6B-4396-93FC-5E92342E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70" y="245011"/>
            <a:ext cx="5043985" cy="1325563"/>
          </a:xfrm>
        </p:spPr>
        <p:txBody>
          <a:bodyPr/>
          <a:lstStyle/>
          <a:p>
            <a:r>
              <a:rPr lang="en-US" dirty="0"/>
              <a:t>Occurrence Year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33294-E430-436A-AD1D-2C447643FD35}"/>
              </a:ext>
            </a:extLst>
          </p:cNvPr>
          <p:cNvSpPr txBox="1"/>
          <p:nvPr/>
        </p:nvSpPr>
        <p:spPr>
          <a:xfrm>
            <a:off x="7651844" y="139413"/>
            <a:ext cx="3215186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count    25569.000000</a:t>
            </a:r>
          </a:p>
          <a:p>
            <a:r>
              <a:rPr lang="en-US" dirty="0">
                <a:latin typeface="Consolas" panose="020B0609020204030204" pitchFamily="49" charset="0"/>
              </a:rPr>
              <a:t>mean      2017.124174</a:t>
            </a:r>
          </a:p>
          <a:p>
            <a:r>
              <a:rPr lang="en-US" dirty="0">
                <a:latin typeface="Consolas" panose="020B0609020204030204" pitchFamily="49" charset="0"/>
              </a:rPr>
              <a:t>std          1.960127</a:t>
            </a:r>
          </a:p>
          <a:p>
            <a:r>
              <a:rPr lang="en-US" dirty="0">
                <a:latin typeface="Consolas" panose="020B0609020204030204" pitchFamily="49" charset="0"/>
              </a:rPr>
              <a:t>min       2009.000000</a:t>
            </a:r>
          </a:p>
          <a:p>
            <a:r>
              <a:rPr lang="en-US" dirty="0">
                <a:latin typeface="Consolas" panose="020B0609020204030204" pitchFamily="49" charset="0"/>
              </a:rPr>
              <a:t>25%       2016.000000</a:t>
            </a:r>
          </a:p>
          <a:p>
            <a:r>
              <a:rPr lang="en-US" dirty="0">
                <a:latin typeface="Consolas" panose="020B0609020204030204" pitchFamily="49" charset="0"/>
              </a:rPr>
              <a:t>50%       2017.000000</a:t>
            </a:r>
          </a:p>
          <a:p>
            <a:r>
              <a:rPr lang="en-US" dirty="0">
                <a:latin typeface="Consolas" panose="020B0609020204030204" pitchFamily="49" charset="0"/>
              </a:rPr>
              <a:t>75%       2019.000000</a:t>
            </a:r>
          </a:p>
          <a:p>
            <a:r>
              <a:rPr lang="en-US" dirty="0">
                <a:latin typeface="Consolas" panose="020B0609020204030204" pitchFamily="49" charset="0"/>
              </a:rPr>
              <a:t>max       2020.000000</a:t>
            </a:r>
          </a:p>
          <a:p>
            <a:r>
              <a:rPr lang="en-US" dirty="0">
                <a:latin typeface="Consolas" panose="020B0609020204030204" pitchFamily="49" charset="0"/>
              </a:rPr>
              <a:t>Name: </a:t>
            </a:r>
            <a:r>
              <a:rPr lang="en-US" dirty="0" err="1">
                <a:latin typeface="Consolas" panose="020B0609020204030204" pitchFamily="49" charset="0"/>
              </a:rPr>
              <a:t>Occurrence_Year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dtype</a:t>
            </a:r>
            <a:r>
              <a:rPr lang="en-US" dirty="0">
                <a:latin typeface="Consolas" panose="020B0609020204030204" pitchFamily="49" charset="0"/>
              </a:rPr>
              <a:t>: float64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B4D8E-D2DF-4A1C-94F4-2DBA04D33B01}"/>
              </a:ext>
            </a:extLst>
          </p:cNvPr>
          <p:cNvSpPr txBox="1"/>
          <p:nvPr/>
        </p:nvSpPr>
        <p:spPr>
          <a:xfrm>
            <a:off x="7651844" y="3191430"/>
            <a:ext cx="3215186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2018    3960</a:t>
            </a:r>
          </a:p>
          <a:p>
            <a:r>
              <a:rPr lang="en-CA" dirty="0"/>
              <a:t>2017    3872</a:t>
            </a:r>
          </a:p>
          <a:p>
            <a:r>
              <a:rPr lang="en-CA" dirty="0"/>
              <a:t>2020    3833</a:t>
            </a:r>
          </a:p>
          <a:p>
            <a:r>
              <a:rPr lang="en-CA" dirty="0"/>
              <a:t>2016    3813</a:t>
            </a:r>
          </a:p>
          <a:p>
            <a:r>
              <a:rPr lang="en-CA" dirty="0"/>
              <a:t>2019    3717</a:t>
            </a:r>
          </a:p>
          <a:p>
            <a:r>
              <a:rPr lang="en-CA" dirty="0"/>
              <a:t>2015    3289</a:t>
            </a:r>
          </a:p>
          <a:p>
            <a:r>
              <a:rPr lang="en-CA" dirty="0"/>
              <a:t>2014    3031</a:t>
            </a:r>
          </a:p>
          <a:p>
            <a:r>
              <a:rPr lang="en-CA" dirty="0"/>
              <a:t>2013      46</a:t>
            </a:r>
          </a:p>
          <a:p>
            <a:r>
              <a:rPr lang="en-CA" dirty="0"/>
              <a:t>2011       3</a:t>
            </a:r>
          </a:p>
          <a:p>
            <a:r>
              <a:rPr lang="en-CA" dirty="0"/>
              <a:t>2010       2</a:t>
            </a:r>
          </a:p>
          <a:p>
            <a:r>
              <a:rPr lang="en-CA" dirty="0"/>
              <a:t>2012       2</a:t>
            </a:r>
          </a:p>
          <a:p>
            <a:r>
              <a:rPr lang="en-CA" dirty="0"/>
              <a:t>2009       1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7A33A2-26B4-422D-95C5-9E57CFE4E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70" y="2687906"/>
            <a:ext cx="4838095" cy="33523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B6F2B1-7B67-4A1E-9C0B-03160806A5B7}"/>
              </a:ext>
            </a:extLst>
          </p:cNvPr>
          <p:cNvSpPr txBox="1"/>
          <p:nvPr/>
        </p:nvSpPr>
        <p:spPr>
          <a:xfrm>
            <a:off x="410570" y="157057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The occurrence of thefts seem to follow an uniform distribution with low values between 2009 and 2013 most likely due for lack of proper records</a:t>
            </a:r>
            <a:endParaRPr lang="en-CA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7E0ACA-8AD6-47ED-A494-964D948993A0}"/>
              </a:ext>
            </a:extLst>
          </p:cNvPr>
          <p:cNvSpPr txBox="1"/>
          <p:nvPr/>
        </p:nvSpPr>
        <p:spPr>
          <a:xfrm>
            <a:off x="605051" y="6116640"/>
            <a:ext cx="4521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Occurrences by Year</a:t>
            </a:r>
            <a:endParaRPr lang="en-CA" sz="1800" b="1" dirty="0"/>
          </a:p>
        </p:txBody>
      </p:sp>
    </p:spTree>
    <p:extLst>
      <p:ext uri="{BB962C8B-B14F-4D97-AF65-F5344CB8AC3E}">
        <p14:creationId xmlns:p14="http://schemas.microsoft.com/office/powerpoint/2010/main" val="2540605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2247</Words>
  <Application>Microsoft Office PowerPoint</Application>
  <PresentationFormat>Widescreen</PresentationFormat>
  <Paragraphs>465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Office Theme</vt:lpstr>
      <vt:lpstr>BICYCLE THEFT CLASSIFIER</vt:lpstr>
      <vt:lpstr>Dataset General Information</vt:lpstr>
      <vt:lpstr>Dataset General Information</vt:lpstr>
      <vt:lpstr>Dataset General Information</vt:lpstr>
      <vt:lpstr>Dataset General Information</vt:lpstr>
      <vt:lpstr>Status</vt:lpstr>
      <vt:lpstr>Primary Offence</vt:lpstr>
      <vt:lpstr>Primary Offence</vt:lpstr>
      <vt:lpstr>Occurrence Year</vt:lpstr>
      <vt:lpstr>Occurrence Month</vt:lpstr>
      <vt:lpstr>Occurrence Day of Week</vt:lpstr>
      <vt:lpstr>Occurrence Day of Month</vt:lpstr>
      <vt:lpstr>Occurrence Day of Year</vt:lpstr>
      <vt:lpstr>Occurrence Hour</vt:lpstr>
      <vt:lpstr>Report Year</vt:lpstr>
      <vt:lpstr>Longitude / Latitude</vt:lpstr>
      <vt:lpstr>Longitude / Latitude</vt:lpstr>
      <vt:lpstr>Hood_ID</vt:lpstr>
      <vt:lpstr>NeighbourhoodName</vt:lpstr>
      <vt:lpstr>NeighbourhoodName</vt:lpstr>
      <vt:lpstr>Location_Type</vt:lpstr>
      <vt:lpstr>Premises_Type</vt:lpstr>
      <vt:lpstr>Bike_Make</vt:lpstr>
      <vt:lpstr>Bike_Model</vt:lpstr>
      <vt:lpstr>Bike_Type</vt:lpstr>
      <vt:lpstr>Cost_of_Bike</vt:lpstr>
      <vt:lpstr>Data Correlation</vt:lpstr>
      <vt:lpstr>Data Correlation</vt:lpstr>
      <vt:lpstr>Feature Selection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BICYCLE THEFTH CLASSIFIER</dc:title>
  <dc:creator>Nestor Romero</dc:creator>
  <cp:lastModifiedBy>Nestor Romero</cp:lastModifiedBy>
  <cp:revision>77</cp:revision>
  <dcterms:created xsi:type="dcterms:W3CDTF">2021-07-21T10:45:23Z</dcterms:created>
  <dcterms:modified xsi:type="dcterms:W3CDTF">2021-07-22T08:56:12Z</dcterms:modified>
</cp:coreProperties>
</file>