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sldIdLst>
    <p:sldId id="256" r:id="rId5"/>
    <p:sldId id="257" r:id="rId6"/>
    <p:sldId id="258" r:id="rId7"/>
    <p:sldId id="259" r:id="rId8"/>
    <p:sldId id="260" r:id="rId9"/>
    <p:sldId id="273" r:id="rId10"/>
    <p:sldId id="261" r:id="rId11"/>
    <p:sldId id="262" r:id="rId12"/>
    <p:sldId id="263" r:id="rId13"/>
    <p:sldId id="265" r:id="rId14"/>
    <p:sldId id="266" r:id="rId15"/>
    <p:sldId id="264" r:id="rId16"/>
    <p:sldId id="267" r:id="rId17"/>
    <p:sldId id="268" r:id="rId18"/>
    <p:sldId id="270" r:id="rId19"/>
    <p:sldId id="269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840F-86F4-0272-534F-95130A1BF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3021-2348-917A-B766-5196A2175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1B4E-CD1C-3E7D-2861-5BA6CA5E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54F7E-03FA-42BA-7B55-46F48868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C4EA-B696-2998-58C9-78F03D80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9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B8FC-0A52-531B-799D-621FE50E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54DE1-D72D-5727-B5E0-5A02AF6E8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DBF0-F7A9-142C-D098-979D8B5F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F5181-9119-AE8B-E6B5-96A19D78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3579C-8D53-14EC-E35F-5844B444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23B66-3A22-C3B5-1FD0-97873D50F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DA48E-6E28-5CF4-C458-28A0482C0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CA3E-C5D0-07EC-3A62-782B9043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EE09-7F48-E3A1-B836-B1729A2C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01A1-A912-49D2-1CCD-8BD67194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0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D209-DC84-C86F-FF79-82FF2134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F6BA-2677-172F-0D6E-24ECF088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B5E8-BB9B-2882-41FF-EE6B7E86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11D3-30C4-07B0-404E-F2516E0C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31A3-9FF6-AE4B-38F9-D2D8EA46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1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3FB5-F3A3-5091-DE74-90810928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53201-F997-EBEE-B137-201EEE32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E447-AA58-DB69-5A8C-E3018F1D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B1CD-28D9-EF43-3088-90AA5767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8A18-078A-1C06-F651-B0F8E66F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6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FE74-A7A1-A34B-33D0-0CAB4760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BC49-6470-161E-AE41-76EEEDD43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7753D-3256-26D2-EE87-38F1DDEC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CE7D-5B77-3C90-CD35-943E47AB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E83D-CD5C-59D0-51D2-A6FA2A49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38AFB-84C3-5675-4488-80BB36B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5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7384-66AF-C257-D2EF-F0A34B67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48B4B-9D56-4F3A-781A-48F41C6ED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D7176-3E8E-9177-0B27-9A0852D8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FE7B8-0CFA-21FE-C859-07F25BB11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DFF2A-294D-84B6-7B5E-A582DC228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0475D-7072-60D2-561E-0CDF353A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03180-625D-F0B3-6D5A-3B2C912E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2CB2B-E446-A39D-111C-6F88A539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EE2F-EB5D-E940-53C5-45870F4F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7D0BE-8501-277D-B902-BAB39D28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4E3F9-4A16-0F18-E7BD-ED3041B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690-4239-6502-5C43-6B51A25E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31DB0-ED67-795F-FDF5-C593EF46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82883-6ECA-2101-4402-1C2D6AB6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31C33-8D1B-3A10-5518-3CE152D8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2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31A7-CF63-7CF7-CA5E-8BBC3AB8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FCB5-4F03-70A8-362A-1B03E6DA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FE9A1-9BBD-ABAB-3412-149705DE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C25D-445C-5DF0-201C-E34B0C0C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FEFF0-AF2D-277A-CD2B-9D82B7AA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CC90-4F93-687C-D71D-B657289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7EFD-5CB6-6503-1F4C-52067A11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F6CCA-0BF2-3841-AAFC-6ED19BF57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D63C-D015-7341-5AA5-E8A8B5B66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D52BE-7DF5-9B59-F0FB-CE851F3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EB8D9-E9AC-CE2D-F59B-CB661BAC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752C-C76C-741C-2556-7D0BD96A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86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2E3E7-6132-26A7-CFF0-FEA7B795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964B-642A-9A30-E39B-86BB6F58A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32DF-4EC4-CE29-EAA5-AF96E2E4C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DF2E-5F2A-4577-8215-54D0D7FBE3C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C6D4-27F9-99B0-E74B-434B859C4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FBAF-EF40-469E-1DB3-0B1359614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1.com/" TargetMode="External"/><Relationship Id="rId2" Type="http://schemas.openxmlformats.org/officeDocument/2006/relationships/hyperlink" Target="http://gmail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s" TargetMode="External"/><Relationship Id="rId7" Type="http://schemas.openxmlformats.org/officeDocument/2006/relationships/hyperlink" Target="https://web.dev/javascript" TargetMode="External"/><Relationship Id="rId2" Type="http://schemas.openxmlformats.org/officeDocument/2006/relationships/hyperlink" Target="https://tc39.es/ecma26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script.info/" TargetMode="External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www.w3schools.com/j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script.info/type-conversions" TargetMode="External"/><Relationship Id="rId13" Type="http://schemas.openxmlformats.org/officeDocument/2006/relationships/hyperlink" Target="https://javascript.info/nullish-coalescing-operator" TargetMode="External"/><Relationship Id="rId18" Type="http://schemas.openxmlformats.org/officeDocument/2006/relationships/hyperlink" Target="https://javascript.info/arrow-functions-basics" TargetMode="External"/><Relationship Id="rId3" Type="http://schemas.openxmlformats.org/officeDocument/2006/relationships/hyperlink" Target="https://javascript.info/structure" TargetMode="External"/><Relationship Id="rId7" Type="http://schemas.openxmlformats.org/officeDocument/2006/relationships/hyperlink" Target="https://javascript.info/alert-prompt-confirm" TargetMode="External"/><Relationship Id="rId12" Type="http://schemas.openxmlformats.org/officeDocument/2006/relationships/hyperlink" Target="https://javascript.info/logical-operators" TargetMode="External"/><Relationship Id="rId17" Type="http://schemas.openxmlformats.org/officeDocument/2006/relationships/hyperlink" Target="https://javascript.info/function-expressions" TargetMode="External"/><Relationship Id="rId2" Type="http://schemas.openxmlformats.org/officeDocument/2006/relationships/hyperlink" Target="https://javascript.info/hello-world" TargetMode="External"/><Relationship Id="rId16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avascript.info/types" TargetMode="External"/><Relationship Id="rId11" Type="http://schemas.openxmlformats.org/officeDocument/2006/relationships/hyperlink" Target="https://javascript.info/ifelse" TargetMode="External"/><Relationship Id="rId5" Type="http://schemas.openxmlformats.org/officeDocument/2006/relationships/hyperlink" Target="https://javascript.info/variables" TargetMode="External"/><Relationship Id="rId15" Type="http://schemas.openxmlformats.org/officeDocument/2006/relationships/hyperlink" Target="https://javascript.info/switch" TargetMode="External"/><Relationship Id="rId10" Type="http://schemas.openxmlformats.org/officeDocument/2006/relationships/hyperlink" Target="https://javascript.info/comparison" TargetMode="External"/><Relationship Id="rId4" Type="http://schemas.openxmlformats.org/officeDocument/2006/relationships/hyperlink" Target="https://javascript.info/strict-mode" TargetMode="External"/><Relationship Id="rId9" Type="http://schemas.openxmlformats.org/officeDocument/2006/relationships/hyperlink" Target="https://javascript.info/operators" TargetMode="External"/><Relationship Id="rId14" Type="http://schemas.openxmlformats.org/officeDocument/2006/relationships/hyperlink" Target="https://javascript.info/while-fo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hyperlink" Target="https://javascript.info/intro#what-is-javascri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CMA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8_(JavaScript_engine)" TargetMode="External"/><Relationship Id="rId2" Type="http://schemas.openxmlformats.org/officeDocument/2006/relationships/hyperlink" Target="https://en.wikipedia.org/wiki/JavaScript_eng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SpiderMonke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3124-8648-CF6D-AFC0-A57B92A11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for Beginner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0066D-D4D8-674D-29F7-07529298F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JavaScript #1</a:t>
            </a:r>
            <a:endParaRPr lang="en-GB" sz="3200" dirty="0"/>
          </a:p>
        </p:txBody>
      </p:sp>
      <p:pic>
        <p:nvPicPr>
          <p:cNvPr id="4098" name="Picture 2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4FE0CA51-C071-C053-9085-D5454745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22263"/>
            <a:ext cx="3185050" cy="17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FE22E-D57F-6E25-9FD2-7985AF3A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428" y="0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6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9015-DAD1-3ACB-2478-9761D60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ที่</a:t>
            </a:r>
            <a:r>
              <a:rPr lang="en-US" dirty="0"/>
              <a:t> JavaScript</a:t>
            </a:r>
            <a:r>
              <a:rPr lang="th-TH" dirty="0"/>
              <a:t> สามารถ ทำได้ใน</a:t>
            </a:r>
            <a:r>
              <a:rPr lang="en-US" dirty="0"/>
              <a:t> Browser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C303-5842-584E-DF45-AC964EB3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เพิ่ม</a:t>
            </a:r>
            <a:r>
              <a:rPr lang="en-US" sz="3600" dirty="0"/>
              <a:t> HTML </a:t>
            </a:r>
            <a:r>
              <a:rPr lang="th-TH" sz="3600" dirty="0"/>
              <a:t>ไปยัง</a:t>
            </a:r>
            <a:r>
              <a:rPr lang="en-US" sz="3600" dirty="0"/>
              <a:t> Page</a:t>
            </a:r>
            <a:r>
              <a:rPr lang="th-TH" sz="3600" dirty="0"/>
              <a:t> เปลี่ยนเนื้อหา  หรือ</a:t>
            </a:r>
            <a:r>
              <a:rPr lang="en-US" sz="3600" dirty="0"/>
              <a:t> Style</a:t>
            </a:r>
            <a:endParaRPr lang="th-TH" sz="3600" dirty="0"/>
          </a:p>
          <a:p>
            <a:r>
              <a:rPr lang="th-TH" sz="3600" dirty="0"/>
              <a:t>โต้ตอบกับ</a:t>
            </a:r>
            <a:r>
              <a:rPr lang="en-US" sz="3600" dirty="0"/>
              <a:t> User</a:t>
            </a:r>
            <a:r>
              <a:rPr lang="th-TH" sz="3600" dirty="0"/>
              <a:t> ที่ทำ</a:t>
            </a:r>
            <a:r>
              <a:rPr lang="en-US" sz="3600" dirty="0"/>
              <a:t> action</a:t>
            </a:r>
            <a:r>
              <a:rPr lang="th-TH" sz="3600" dirty="0"/>
              <a:t> ต่างๆ เช่น </a:t>
            </a:r>
            <a:r>
              <a:rPr lang="en-US" sz="3600" dirty="0"/>
              <a:t>mouse click, </a:t>
            </a:r>
            <a:r>
              <a:rPr lang="th-TH" sz="3600" dirty="0"/>
              <a:t>เลือน</a:t>
            </a:r>
            <a:r>
              <a:rPr lang="en-US" sz="3600" dirty="0"/>
              <a:t> pointer</a:t>
            </a:r>
            <a:r>
              <a:rPr lang="th-TH" sz="3600" dirty="0"/>
              <a:t> ไปวาง หรือ กดปุ่ม</a:t>
            </a:r>
          </a:p>
          <a:p>
            <a:r>
              <a:rPr lang="th-TH" sz="3600" dirty="0"/>
              <a:t>ส่ง</a:t>
            </a:r>
            <a:r>
              <a:rPr lang="en-US" sz="3600" dirty="0"/>
              <a:t> Request</a:t>
            </a:r>
            <a:r>
              <a:rPr lang="th-TH" sz="3600" dirty="0"/>
              <a:t> ไปยัง</a:t>
            </a:r>
            <a:r>
              <a:rPr lang="en-US" sz="3600" dirty="0"/>
              <a:t> Server</a:t>
            </a:r>
            <a:r>
              <a:rPr lang="th-TH" sz="3600" dirty="0"/>
              <a:t> เพื่อ</a:t>
            </a:r>
            <a:r>
              <a:rPr lang="en-US" sz="3600" dirty="0"/>
              <a:t> Download, Upload File</a:t>
            </a:r>
            <a:r>
              <a:rPr lang="th-TH" sz="3600" dirty="0"/>
              <a:t> ต่างๆ โดยสามารถใช้เทคโนโลยี เช่น</a:t>
            </a:r>
            <a:r>
              <a:rPr lang="en-US" sz="3600" dirty="0"/>
              <a:t> AJAX, COMET</a:t>
            </a:r>
            <a:r>
              <a:rPr lang="th-TH" sz="3600" dirty="0"/>
              <a:t> เป็นต้น</a:t>
            </a:r>
          </a:p>
          <a:p>
            <a:r>
              <a:rPr lang="en-US" sz="3600" dirty="0"/>
              <a:t>Get/Set</a:t>
            </a:r>
            <a:r>
              <a:rPr lang="th-TH" sz="3600" dirty="0"/>
              <a:t> </a:t>
            </a:r>
            <a:r>
              <a:rPr lang="en-US" sz="3600" dirty="0"/>
              <a:t>Cookies  </a:t>
            </a:r>
            <a:r>
              <a:rPr lang="th-TH" sz="3600" dirty="0"/>
              <a:t>ส่งคำถามให้กับผู้เข้า</a:t>
            </a:r>
            <a:r>
              <a:rPr lang="en-US" sz="3600" dirty="0"/>
              <a:t> web</a:t>
            </a:r>
            <a:r>
              <a:rPr lang="th-TH" sz="3600" dirty="0"/>
              <a:t> หรือแสดง</a:t>
            </a:r>
            <a:r>
              <a:rPr lang="en-US" sz="3600" dirty="0"/>
              <a:t> </a:t>
            </a:r>
            <a:r>
              <a:rPr lang="th-TH" sz="3600" dirty="0"/>
              <a:t>ข้อความ</a:t>
            </a:r>
            <a:r>
              <a:rPr lang="en-US" sz="3600" dirty="0"/>
              <a:t> </a:t>
            </a:r>
            <a:r>
              <a:rPr lang="th-TH" sz="3600" dirty="0"/>
              <a:t>ต่างๆ</a:t>
            </a:r>
          </a:p>
          <a:p>
            <a:r>
              <a:rPr lang="th-TH" sz="3600" dirty="0"/>
              <a:t>เก็บข้อมูล ไว้ที่</a:t>
            </a:r>
            <a:r>
              <a:rPr lang="en-US" sz="3600" dirty="0"/>
              <a:t> Client side (local storage)</a:t>
            </a:r>
            <a:endParaRPr lang="th-TH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9837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B037-9483-F5DD-ED11-76915586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</a:t>
            </a:r>
            <a:r>
              <a:rPr lang="en-US" dirty="0"/>
              <a:t> JavaScript</a:t>
            </a:r>
            <a:r>
              <a:rPr lang="th-TH" dirty="0"/>
              <a:t>  ไม่สามารถทำใน</a:t>
            </a:r>
            <a:r>
              <a:rPr lang="en-US" dirty="0"/>
              <a:t> Browser</a:t>
            </a:r>
            <a:r>
              <a:rPr lang="th-TH" dirty="0"/>
              <a:t> ได้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B363-6A9E-0024-97AE-E7FCEF32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Read/Write File</a:t>
            </a:r>
            <a:r>
              <a:rPr lang="th-TH" sz="3200" dirty="0"/>
              <a:t> บน</a:t>
            </a:r>
            <a:r>
              <a:rPr lang="en-US" sz="3200" dirty="0"/>
              <a:t> Hard disk</a:t>
            </a:r>
            <a:r>
              <a:rPr lang="th-TH" sz="3200" dirty="0"/>
              <a:t> หรือ สั่ง</a:t>
            </a:r>
            <a:r>
              <a:rPr lang="en-US" sz="3200" dirty="0"/>
              <a:t> Run </a:t>
            </a:r>
            <a:r>
              <a:rPr lang="th-TH" sz="3200" dirty="0"/>
              <a:t>โปรแกรม โดยตรง</a:t>
            </a:r>
          </a:p>
          <a:p>
            <a:pPr lvl="1"/>
            <a:r>
              <a:rPr lang="en-US" sz="2800" dirty="0"/>
              <a:t>Browser</a:t>
            </a:r>
            <a:r>
              <a:rPr lang="th-TH" sz="2800" dirty="0"/>
              <a:t> ใหม่ๆ จะยอมให้ เฉพาะการ เลือกไฟล์ ผ่าน</a:t>
            </a:r>
            <a:r>
              <a:rPr lang="en-US" sz="2800" dirty="0"/>
              <a:t> input tag</a:t>
            </a:r>
          </a:p>
          <a:p>
            <a:r>
              <a:rPr lang="en-GB" sz="3200" dirty="0"/>
              <a:t>Access </a:t>
            </a:r>
            <a:r>
              <a:rPr lang="en-US" sz="3200" dirty="0"/>
              <a:t>Different tabs/ Windows</a:t>
            </a:r>
            <a:r>
              <a:rPr lang="th-TH" sz="3200" dirty="0"/>
              <a:t>  เรียกว่า </a:t>
            </a:r>
            <a:r>
              <a:rPr lang="en-US" sz="3200" dirty="0"/>
              <a:t>Same Origin Policy</a:t>
            </a:r>
          </a:p>
          <a:p>
            <a:pPr lvl="1"/>
            <a:r>
              <a:rPr lang="en-US" sz="2800" dirty="0"/>
              <a:t>Tab1 : </a:t>
            </a:r>
            <a:r>
              <a:rPr lang="en-US" sz="2800" dirty="0">
                <a:hlinkClick r:id="rId2"/>
              </a:rPr>
              <a:t>http://gmail.com</a:t>
            </a:r>
            <a:endParaRPr lang="en-US" sz="2800" dirty="0"/>
          </a:p>
          <a:p>
            <a:pPr lvl="1"/>
            <a:r>
              <a:rPr lang="en-US" sz="2800" dirty="0"/>
              <a:t>Tab2 : </a:t>
            </a:r>
            <a:r>
              <a:rPr lang="en-US" sz="2800" dirty="0">
                <a:hlinkClick r:id="rId3"/>
              </a:rPr>
              <a:t>http://site1.com</a:t>
            </a:r>
            <a:endParaRPr lang="en-US" sz="2800" dirty="0"/>
          </a:p>
          <a:p>
            <a:r>
              <a:rPr lang="en-US" sz="3200" dirty="0"/>
              <a:t>JavaScript</a:t>
            </a:r>
            <a:r>
              <a:rPr lang="th-TH" sz="3200" dirty="0"/>
              <a:t> สามารถ</a:t>
            </a:r>
            <a:r>
              <a:rPr lang="en-US" sz="3200" dirty="0"/>
              <a:t> Communicate</a:t>
            </a:r>
            <a:r>
              <a:rPr lang="th-TH" sz="3200" dirty="0"/>
              <a:t> กับ</a:t>
            </a:r>
            <a:r>
              <a:rPr lang="en-US" sz="3200" dirty="0"/>
              <a:t> Server</a:t>
            </a:r>
            <a:r>
              <a:rPr lang="th-TH" sz="3200" dirty="0"/>
              <a:t> ต่างๆ ผ่าน</a:t>
            </a:r>
            <a:r>
              <a:rPr lang="en-US" sz="3200" dirty="0"/>
              <a:t> Network</a:t>
            </a:r>
            <a:r>
              <a:rPr lang="th-TH" sz="3200" dirty="0"/>
              <a:t> ได้ หลายๆ</a:t>
            </a:r>
            <a:r>
              <a:rPr lang="en-US" sz="3200" dirty="0"/>
              <a:t> sites/domain</a:t>
            </a:r>
            <a:r>
              <a:rPr lang="th-TH" sz="3200" dirty="0"/>
              <a:t> แต่ต้องได้รับการยินยอม จากฝั่ง </a:t>
            </a:r>
            <a:r>
              <a:rPr lang="en-US" sz="3200" dirty="0"/>
              <a:t>Remote</a:t>
            </a:r>
            <a:r>
              <a:rPr lang="th-TH" sz="3200" dirty="0"/>
              <a:t> ด้วยเพื่อ ความ ปลอดภัย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0116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D779-1D75-82CD-05BA-782757C9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คู่มือ และ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Spec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27EE-8F52-2E1B-416B-C4955081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9600" cy="5032375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ECMAScript® 2025 Language Specification (tc39.es)</a:t>
            </a:r>
            <a:endParaRPr lang="th-TH" dirty="0"/>
          </a:p>
          <a:p>
            <a:pPr lvl="1"/>
            <a:r>
              <a:rPr lang="en-GB" dirty="0"/>
              <a:t>https://tc39.es/ecma262/</a:t>
            </a:r>
            <a:endParaRPr lang="th-TH" dirty="0"/>
          </a:p>
          <a:p>
            <a:r>
              <a:rPr lang="en-US" dirty="0">
                <a:hlinkClick r:id="rId3"/>
              </a:rPr>
              <a:t>GitHub - tc39/proposals: Tracking ECMAScript Proposals</a:t>
            </a:r>
            <a:endParaRPr lang="th-TH" dirty="0"/>
          </a:p>
          <a:p>
            <a:pPr lvl="1"/>
            <a:r>
              <a:rPr lang="en-GB" dirty="0"/>
              <a:t>https://github.com/tc39/proposals</a:t>
            </a:r>
            <a:endParaRPr lang="th-TH" dirty="0"/>
          </a:p>
          <a:p>
            <a:r>
              <a:rPr lang="en-GB" dirty="0">
                <a:hlinkClick r:id="rId4"/>
              </a:rPr>
              <a:t>JavaScript Tutorial (w3schools.com)</a:t>
            </a:r>
            <a:endParaRPr lang="th-TH" dirty="0"/>
          </a:p>
          <a:p>
            <a:pPr lvl="1"/>
            <a:r>
              <a:rPr lang="en-GB" dirty="0"/>
              <a:t>https://www.w3schools.com/js/</a:t>
            </a:r>
            <a:endParaRPr lang="th-TH" dirty="0"/>
          </a:p>
          <a:p>
            <a:r>
              <a:rPr lang="en-GB" dirty="0">
                <a:hlinkClick r:id="rId5"/>
              </a:rPr>
              <a:t>JavaScript | MDN (mozilla.org)</a:t>
            </a:r>
            <a:endParaRPr lang="th-TH" dirty="0"/>
          </a:p>
          <a:p>
            <a:pPr lvl="1"/>
            <a:r>
              <a:rPr lang="en-GB" dirty="0"/>
              <a:t>https://developer.mozilla.org/en-US/docs/Web/JavaScript</a:t>
            </a:r>
            <a:endParaRPr lang="th-TH" dirty="0"/>
          </a:p>
          <a:p>
            <a:r>
              <a:rPr lang="en-GB" dirty="0">
                <a:hlinkClick r:id="rId6"/>
              </a:rPr>
              <a:t>The Modern JavaScript Tutorial</a:t>
            </a:r>
            <a:endParaRPr lang="th-TH" dirty="0"/>
          </a:p>
          <a:p>
            <a:pPr lvl="1"/>
            <a:r>
              <a:rPr lang="en-GB" dirty="0"/>
              <a:t>https://javascript.info/</a:t>
            </a:r>
            <a:endParaRPr lang="th-TH" dirty="0"/>
          </a:p>
          <a:p>
            <a:r>
              <a:rPr lang="en-GB" dirty="0">
                <a:hlinkClick r:id="rId7"/>
              </a:rPr>
              <a:t>JavaScript  |  </a:t>
            </a:r>
            <a:r>
              <a:rPr lang="en-GB" dirty="0" err="1">
                <a:hlinkClick r:id="rId7"/>
              </a:rPr>
              <a:t>web.dev</a:t>
            </a:r>
            <a:r>
              <a:rPr lang="en-GB" dirty="0"/>
              <a:t>    https://web.dev/javascript</a:t>
            </a:r>
          </a:p>
        </p:txBody>
      </p:sp>
    </p:spTree>
    <p:extLst>
      <p:ext uri="{BB962C8B-B14F-4D97-AF65-F5344CB8AC3E}">
        <p14:creationId xmlns:p14="http://schemas.microsoft.com/office/powerpoint/2010/main" val="156646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4641-67F2-B050-321F-9356C6B9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6BCF-3258-67EF-FA6F-20B9DF756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5900"/>
            <a:ext cx="2743200" cy="4691063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VS Code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b="1" dirty="0"/>
              <a:t>Sublime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Notepad++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Vim</a:t>
            </a:r>
            <a:endParaRPr lang="en-GB" sz="3200" b="1" dirty="0"/>
          </a:p>
        </p:txBody>
      </p:sp>
      <p:pic>
        <p:nvPicPr>
          <p:cNvPr id="5122" name="Picture 2" descr="Visual Studio Code and VS Code icons and names usage guidelines">
            <a:extLst>
              <a:ext uri="{FF2B5EF4-FFF2-40B4-BE49-F238E27FC236}">
                <a16:creationId xmlns:a16="http://schemas.microsoft.com/office/drawing/2014/main" id="{A2D92FCF-31A0-3689-D7E6-F2FED5A81A4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64" y="1097558"/>
            <a:ext cx="1186260" cy="118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ublime">
            <a:extLst>
              <a:ext uri="{FF2B5EF4-FFF2-40B4-BE49-F238E27FC236}">
                <a16:creationId xmlns:a16="http://schemas.microsoft.com/office/drawing/2014/main" id="{1561383B-9A1B-060D-A5EA-8D9811EF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16" y="2423121"/>
            <a:ext cx="1060647" cy="11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notepad++">
            <a:extLst>
              <a:ext uri="{FF2B5EF4-FFF2-40B4-BE49-F238E27FC236}">
                <a16:creationId xmlns:a16="http://schemas.microsoft.com/office/drawing/2014/main" id="{88501E72-57FC-9247-EB03-DF274B5C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736" y="3662445"/>
            <a:ext cx="1982006" cy="119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vim icon">
            <a:extLst>
              <a:ext uri="{FF2B5EF4-FFF2-40B4-BE49-F238E27FC236}">
                <a16:creationId xmlns:a16="http://schemas.microsoft.com/office/drawing/2014/main" id="{1A94969F-28D4-4315-37AB-9D10D8EB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25" y="5104094"/>
            <a:ext cx="1013028" cy="10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6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0B4818-3A92-DD84-370D-699B89DE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Developer Mode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B0DD2-F805-A5F6-1798-31E0E3F6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600" dirty="0"/>
              <a:t>เมื่อ</a:t>
            </a:r>
            <a:r>
              <a:rPr lang="en-US" sz="3600" dirty="0"/>
              <a:t> Code</a:t>
            </a:r>
            <a:r>
              <a:rPr lang="th-TH" sz="3600" dirty="0"/>
              <a:t> มี</a:t>
            </a:r>
            <a:r>
              <a:rPr lang="en-US" sz="3600" dirty="0"/>
              <a:t> Error</a:t>
            </a:r>
            <a:r>
              <a:rPr lang="th-TH" sz="3600" dirty="0"/>
              <a:t> เราสามารถ ตรวจสอบได้ ว่า</a:t>
            </a:r>
            <a:r>
              <a:rPr lang="en-US" sz="3600" dirty="0"/>
              <a:t> Error</a:t>
            </a:r>
            <a:r>
              <a:rPr lang="th-TH" sz="3600" dirty="0"/>
              <a:t> ที่จุดไหน และสามารถ แก้ไขได้</a:t>
            </a:r>
          </a:p>
          <a:p>
            <a:r>
              <a:rPr lang="en-US" sz="3600" dirty="0"/>
              <a:t>Google Chrome</a:t>
            </a:r>
            <a:r>
              <a:rPr lang="th-TH" sz="3600" dirty="0"/>
              <a:t> </a:t>
            </a:r>
          </a:p>
          <a:p>
            <a:pPr lvl="1"/>
            <a:r>
              <a:rPr lang="th-TH" sz="3200" dirty="0">
                <a:solidFill>
                  <a:srgbClr val="0070C0"/>
                </a:solidFill>
              </a:rPr>
              <a:t>กดปุ่ม </a:t>
            </a:r>
            <a:r>
              <a:rPr lang="en-US" sz="3200" dirty="0">
                <a:solidFill>
                  <a:srgbClr val="0070C0"/>
                </a:solidFill>
              </a:rPr>
              <a:t>F12    </a:t>
            </a:r>
            <a:r>
              <a:rPr lang="th-TH" sz="3200" dirty="0"/>
              <a:t>หรือ</a:t>
            </a:r>
            <a:r>
              <a:rPr lang="en-US" sz="3200" dirty="0"/>
              <a:t> </a:t>
            </a:r>
            <a:r>
              <a:rPr lang="th-TH" sz="3200" dirty="0"/>
              <a:t>ถ้าใช้</a:t>
            </a:r>
            <a:r>
              <a:rPr lang="en-US" sz="3200" dirty="0"/>
              <a:t> mac</a:t>
            </a:r>
            <a:r>
              <a:rPr lang="th-TH" sz="3200" dirty="0"/>
              <a:t> กดปุ่ม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0070C0"/>
                </a:solidFill>
              </a:rPr>
              <a:t>cmd+opt+J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600" dirty="0"/>
              <a:t>Firefox, Edge</a:t>
            </a:r>
          </a:p>
          <a:p>
            <a:pPr lvl="1"/>
            <a:r>
              <a:rPr lang="th-TH" sz="3200" dirty="0">
                <a:solidFill>
                  <a:srgbClr val="0070C0"/>
                </a:solidFill>
              </a:rPr>
              <a:t>กดปุ่ม</a:t>
            </a:r>
            <a:r>
              <a:rPr lang="en-US" sz="3200" dirty="0">
                <a:solidFill>
                  <a:srgbClr val="0070C0"/>
                </a:solidFill>
              </a:rPr>
              <a:t> F12</a:t>
            </a:r>
          </a:p>
          <a:p>
            <a:r>
              <a:rPr lang="en-GB" sz="3600" dirty="0"/>
              <a:t>Safari</a:t>
            </a:r>
          </a:p>
          <a:p>
            <a:pPr lvl="1"/>
            <a:r>
              <a:rPr lang="en-US" sz="3200" dirty="0"/>
              <a:t>Preference Advance, Checkbox Show develop menu in menu bar 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err="1">
                <a:solidFill>
                  <a:srgbClr val="0070C0"/>
                </a:solidFill>
              </a:rPr>
              <a:t>cmd+opt+C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3F75-C158-6B0A-E0B8-816474DE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/ Edge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9D014A-18A7-D943-77B3-DEE927C67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0248"/>
            <a:ext cx="10515600" cy="372209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3DE3F-D76E-5E14-299B-F85FC889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" y="1314070"/>
            <a:ext cx="6575125" cy="3075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6EA37D-53C5-372E-B21B-625D372E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501"/>
          <a:stretch/>
        </p:blipFill>
        <p:spPr>
          <a:xfrm>
            <a:off x="6492429" y="852208"/>
            <a:ext cx="5699571" cy="59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1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A75C-8513-533A-77CC-3ABD94E1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Fundamentals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0D9C1-D29B-8DDB-4207-63D6268F0B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Hello, world!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structure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modern mode, "use strict"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Interaction: alert, prompt, confirm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Conversions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operators, math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50F0C-34EC-8D82-9A25-C72FC9FE4C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Conditional branching: if, '?'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Nullish coalescing operator '??'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Loops: while and for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"switch" statement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 expressions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Arrow functions, the basics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21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33DFAE-CE3C-63A4-7DA5-A5CFB34C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CE57A-1B44-2EB1-7616-C6653DC1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799618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&gt;&lt;title&gt;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Learn JavaScript&lt;/title&gt;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resetText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20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Hello, World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resetText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20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2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DAE1-290B-6863-35E3-A734B5F4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ABC0-847C-A2C1-E6BD-3C30C9F8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th-TH" dirty="0"/>
              <a:t>   เป็น ภาษา โปรแกรมมิ่ง</a:t>
            </a:r>
            <a:r>
              <a:rPr lang="en-US" dirty="0"/>
              <a:t> </a:t>
            </a:r>
            <a:r>
              <a:rPr lang="th-TH" dirty="0"/>
              <a:t>ทำงาน</a:t>
            </a:r>
            <a:r>
              <a:rPr lang="en-US" dirty="0"/>
              <a:t> </a:t>
            </a:r>
            <a:r>
              <a:rPr lang="th-TH" dirty="0"/>
              <a:t>แบบ</a:t>
            </a:r>
            <a:r>
              <a:rPr lang="en-US" dirty="0"/>
              <a:t> Interpreter </a:t>
            </a:r>
          </a:p>
          <a:p>
            <a:pPr lvl="1"/>
            <a:r>
              <a:rPr lang="th-TH" dirty="0"/>
              <a:t>สามารถ ทำงาน บน</a:t>
            </a:r>
            <a:r>
              <a:rPr lang="en-US" dirty="0"/>
              <a:t> Browser </a:t>
            </a:r>
            <a:r>
              <a:rPr lang="th-TH" dirty="0"/>
              <a:t>ได้</a:t>
            </a:r>
            <a:endParaRPr lang="en-US" dirty="0"/>
          </a:p>
          <a:p>
            <a:pPr lvl="1"/>
            <a:r>
              <a:rPr lang="en-US" dirty="0"/>
              <a:t>None Browser</a:t>
            </a:r>
            <a:r>
              <a:rPr lang="th-TH" dirty="0"/>
              <a:t> ผ่าน</a:t>
            </a:r>
            <a:r>
              <a:rPr lang="en-US" dirty="0"/>
              <a:t> Node.js</a:t>
            </a:r>
          </a:p>
          <a:p>
            <a:r>
              <a:rPr lang="en-US" dirty="0"/>
              <a:t> </a:t>
            </a:r>
            <a:r>
              <a:rPr lang="th-TH" dirty="0"/>
              <a:t>เรียกว่า </a:t>
            </a:r>
            <a:r>
              <a:rPr lang="en-US" dirty="0"/>
              <a:t> JavaScript</a:t>
            </a:r>
            <a:r>
              <a:rPr lang="th-TH" dirty="0"/>
              <a:t> หรือ</a:t>
            </a:r>
            <a:r>
              <a:rPr lang="en-US" dirty="0"/>
              <a:t> ECMAScript (ES6</a:t>
            </a:r>
            <a:r>
              <a:rPr lang="th-TH" dirty="0"/>
              <a:t> 2015- </a:t>
            </a:r>
            <a:r>
              <a:rPr lang="en-US" dirty="0"/>
              <a:t>ES15 </a:t>
            </a:r>
            <a:r>
              <a:rPr lang="th-TH" dirty="0"/>
              <a:t>2024</a:t>
            </a:r>
            <a:r>
              <a:rPr lang="en-US" dirty="0"/>
              <a:t>)</a:t>
            </a:r>
          </a:p>
          <a:p>
            <a:r>
              <a:rPr lang="en-US" dirty="0"/>
              <a:t>JavaScript Engine (V8, </a:t>
            </a:r>
            <a:r>
              <a:rPr lang="en-US" dirty="0">
                <a:solidFill>
                  <a:srgbClr val="0070C0"/>
                </a:solidFill>
              </a:rPr>
              <a:t>SpiderMonkey</a:t>
            </a:r>
            <a:r>
              <a:rPr lang="en-US" dirty="0"/>
              <a:t>, </a:t>
            </a:r>
            <a:r>
              <a:rPr lang="en-GB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Squirrelfish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Reference/Manual</a:t>
            </a:r>
          </a:p>
          <a:p>
            <a:r>
              <a:rPr lang="en-GB" dirty="0"/>
              <a:t>Editor (VS Code, Sublime, NotePad++, Vim)</a:t>
            </a:r>
          </a:p>
          <a:p>
            <a:r>
              <a:rPr lang="en-GB" dirty="0"/>
              <a:t>Developer Mode</a:t>
            </a:r>
          </a:p>
          <a:p>
            <a:r>
              <a:rPr lang="en-GB" dirty="0"/>
              <a:t>Hello, World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36333-736C-40E8-7193-8F527D43C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56" y="193964"/>
            <a:ext cx="2857143" cy="2857143"/>
          </a:xfrm>
          <a:prstGeom prst="rect">
            <a:avLst/>
          </a:prstGeom>
        </p:spPr>
      </p:pic>
      <p:pic>
        <p:nvPicPr>
          <p:cNvPr id="5" name="Picture 2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0747918D-9592-B6AA-050F-269370E6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69" y="-25471"/>
            <a:ext cx="3185050" cy="17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FCD2-BEED-2612-2D68-DB67BCD4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4EA4-CD96-A9AA-AD29-10DFEB57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ทำความรู้จั</a:t>
            </a:r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ก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JavaScript</a:t>
            </a:r>
            <a:endParaRPr lang="th-TH" sz="5400" dirty="0">
              <a:solidFill>
                <a:schemeClr val="tx1">
                  <a:lumMod val="75000"/>
                  <a:lumOff val="25000"/>
                </a:schemeClr>
              </a:solidFill>
              <a:latin typeface="BlinkMacSystemFont"/>
            </a:endParaRPr>
          </a:p>
          <a:p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คู่มือ และ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Spec</a:t>
            </a:r>
            <a:endParaRPr lang="th-TH" sz="5400" dirty="0">
              <a:solidFill>
                <a:schemeClr val="tx1">
                  <a:lumMod val="75000"/>
                  <a:lumOff val="25000"/>
                </a:schemeClr>
              </a:solidFill>
              <a:latin typeface="BlinkMacSystemFont"/>
            </a:endParaRPr>
          </a:p>
          <a:p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แนะนำ เครื่องมือใช้เขียน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Code</a:t>
            </a:r>
            <a:endParaRPr lang="th-TH" sz="5400" dirty="0">
              <a:solidFill>
                <a:schemeClr val="tx1">
                  <a:lumMod val="75000"/>
                  <a:lumOff val="25000"/>
                </a:schemeClr>
              </a:solidFill>
              <a:latin typeface="BlinkMacSystemFont"/>
            </a:endParaRPr>
          </a:p>
          <a:p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การใช้งาน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Dev mode/Console</a:t>
            </a:r>
            <a:endParaRPr lang="en-GB" sz="4000" b="0" i="0" dirty="0">
              <a:solidFill>
                <a:srgbClr val="E2E3E7"/>
              </a:solidFill>
              <a:effectLst/>
              <a:latin typeface="BlinkMacSystemFont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07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94BD-4093-25C8-CEBF-1A39A067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bg2">
                    <a:lumMod val="10000"/>
                  </a:schemeClr>
                </a:solidFill>
                <a:latin typeface="BlinkMacSystemFont"/>
              </a:rPr>
              <a:t>ทำความรู้จัก 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  <a:effectLst/>
                <a:latin typeface="BlinkMacSystemFont"/>
              </a:rPr>
              <a:t>JavaScript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BB9C-7C22-1332-44EA-50AD5EC4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E2E3E7"/>
                </a:solidFill>
                <a:effectLst/>
                <a:latin typeface="BlinkMacSystemFont"/>
                <a:hlinkClick r:id="rId2"/>
              </a:rPr>
              <a:t>JavaScript</a:t>
            </a:r>
            <a:r>
              <a:rPr lang="th-TH" b="1" i="0" u="none" strike="noStrike" dirty="0">
                <a:solidFill>
                  <a:srgbClr val="E2E3E7"/>
                </a:solidFill>
                <a:effectLst/>
                <a:latin typeface="BlinkMacSystemFont"/>
                <a:hlinkClick r:id="rId2"/>
              </a:rPr>
              <a:t> คืออะไร</a:t>
            </a:r>
            <a:r>
              <a:rPr lang="en-US" b="1" i="0" u="none" strike="noStrike" dirty="0">
                <a:solidFill>
                  <a:srgbClr val="E2E3E7"/>
                </a:solidFill>
                <a:effectLst/>
                <a:latin typeface="BlinkMacSystemFont"/>
                <a:hlinkClick r:id="rId2"/>
              </a:rPr>
              <a:t>?</a:t>
            </a:r>
            <a:endParaRPr lang="en-US" b="1" i="0" dirty="0">
              <a:solidFill>
                <a:srgbClr val="E2E3E7"/>
              </a:solidFill>
              <a:effectLst/>
              <a:latin typeface="BlinkMacSystemFont"/>
            </a:endParaRPr>
          </a:p>
          <a:p>
            <a:pPr algn="l"/>
            <a:r>
              <a:rPr lang="en-US" sz="40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JavaScript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 </a:t>
            </a:r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สร้างขึ้นเพื่อให้  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“</a:t>
            </a:r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เว็ปไซต์ ดูมีชีวิต โต้ตอบ กับ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user</a:t>
            </a:r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ได้ หรือ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effect </a:t>
            </a:r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ต่างๆ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”.</a:t>
            </a:r>
          </a:p>
          <a:p>
            <a:pPr algn="l"/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เป็นภาษา </a:t>
            </a:r>
            <a:r>
              <a:rPr lang="en-US" sz="40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scripts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. </a:t>
            </a:r>
            <a:r>
              <a:rPr lang="th-TH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โดยเราสามารถเขียน เข้าไปใน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HTML </a:t>
            </a:r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และสามารถ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run</a:t>
            </a:r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ได้อัตโนมัติ เมื่อ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page loads.</a:t>
            </a:r>
          </a:p>
          <a:p>
            <a:pPr algn="l"/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Scripts </a:t>
            </a:r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สามารถ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Run</a:t>
            </a:r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ได้เลย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. </a:t>
            </a:r>
          </a:p>
          <a:p>
            <a:pPr algn="l"/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โดยไม่ต้องมีขั้นตอนในการ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compilation</a:t>
            </a:r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(Interpreters)</a:t>
            </a:r>
          </a:p>
          <a:p>
            <a:pPr algn="l"/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ไม่ใช่ภาษาเดียวกันกับ ภาษา </a:t>
            </a:r>
            <a:r>
              <a:rPr lang="en-US" sz="4000" b="0" i="0" u="none" strike="noStrike" dirty="0">
                <a:solidFill>
                  <a:srgbClr val="E2E3E7"/>
                </a:solidFill>
                <a:effectLst/>
                <a:latin typeface="BlinkMacSystemFont"/>
                <a:hlinkClick r:id="rId3"/>
              </a:rPr>
              <a:t>Java</a:t>
            </a:r>
            <a:r>
              <a:rPr lang="en-US" sz="4000" b="0" i="0" dirty="0">
                <a:solidFill>
                  <a:srgbClr val="E2E3E7"/>
                </a:solidFill>
                <a:effectLst/>
                <a:latin typeface="BlinkMacSystemFont"/>
              </a:rPr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24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5E58-D009-F5FE-20C3-8C010B45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ทำไมเรียกว่า </a:t>
            </a:r>
            <a:r>
              <a:rPr lang="en-US" b="1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Java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Script?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58BF-E944-3439-9C8D-F6919C5E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th-TH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ตอนสร้าง</a:t>
            </a:r>
            <a:r>
              <a:rPr lang="en-US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JavaScript, </a:t>
            </a:r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แรกชื่อ </a:t>
            </a:r>
            <a:r>
              <a:rPr lang="en-US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: “</a:t>
            </a:r>
            <a:r>
              <a:rPr lang="en-US" sz="5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LiveScript</a:t>
            </a:r>
            <a:r>
              <a:rPr lang="en-US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”.</a:t>
            </a:r>
            <a:endParaRPr lang="th-TH" sz="5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/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ช่วงเวลาดังกล่าว ภาษา </a:t>
            </a:r>
            <a:r>
              <a:rPr lang="en-US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Java </a:t>
            </a:r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ค่อนข้างเป็นที่นิยม </a:t>
            </a:r>
          </a:p>
          <a:p>
            <a:pPr algn="l"/>
            <a:r>
              <a:rPr lang="th-TH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เลยเปลี่ยนชื่อ</a:t>
            </a:r>
            <a:r>
              <a:rPr lang="en-US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.</a:t>
            </a:r>
            <a:r>
              <a:rPr lang="th-TH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จนเป็น </a:t>
            </a:r>
            <a:r>
              <a:rPr lang="en-US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JavaScript </a:t>
            </a:r>
            <a:r>
              <a:rPr lang="th-TH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หรือเรียกว่า </a:t>
            </a:r>
            <a:r>
              <a:rPr lang="en-US" sz="5400" b="0" i="0" u="none" strike="noStrike" dirty="0">
                <a:solidFill>
                  <a:srgbClr val="E2E3E7"/>
                </a:solidFill>
                <a:effectLst/>
                <a:latin typeface="BlinkMacSystemFont"/>
                <a:hlinkClick r:id="rId2"/>
              </a:rPr>
              <a:t>ECMAScript</a:t>
            </a:r>
            <a:r>
              <a:rPr lang="en-US" sz="540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(ES6 2015, ES15 2024)</a:t>
            </a:r>
            <a:endParaRPr lang="th-TH" sz="5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marL="0" indent="0" algn="l">
              <a:buNone/>
            </a:pPr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และก็ไม่ได้เกี่ยวกับ ภาษา</a:t>
            </a:r>
            <a:r>
              <a:rPr lang="en-US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Java </a:t>
            </a:r>
            <a:r>
              <a:rPr lang="th-TH" sz="5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เลย</a:t>
            </a:r>
            <a:endParaRPr lang="en-US" sz="5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7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0BEF-0973-65DD-C589-4851C268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0"/>
            <a:ext cx="10515600" cy="1325563"/>
          </a:xfrm>
        </p:spPr>
        <p:txBody>
          <a:bodyPr/>
          <a:lstStyle/>
          <a:p>
            <a:r>
              <a:rPr lang="en-US" b="1" dirty="0"/>
              <a:t>JavaScript Engine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6421-C781-E937-4427-206E4B84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422400"/>
            <a:ext cx="11112500" cy="5333999"/>
          </a:xfrm>
        </p:spPr>
        <p:txBody>
          <a:bodyPr>
            <a:normAutofit lnSpcReduction="10000"/>
          </a:bodyPr>
          <a:lstStyle/>
          <a:p>
            <a:pPr algn="l"/>
            <a:r>
              <a:rPr lang="th-T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ทุกวันนี้เราสามารถ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Run 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JavaScript </a:t>
            </a:r>
            <a:r>
              <a:rPr lang="th-TH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ได้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</a:t>
            </a:r>
            <a:r>
              <a:rPr lang="th-TH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ไม่เฉพาะบน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Browser</a:t>
            </a:r>
            <a:r>
              <a:rPr lang="th-TH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เท่านั้น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</a:t>
            </a:r>
            <a:r>
              <a:rPr lang="th-TH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แต่ยังสามารถ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Run</a:t>
            </a:r>
            <a:r>
              <a:rPr lang="th-TH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บน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the server </a:t>
            </a:r>
            <a:r>
              <a:rPr lang="th-T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หรืออุปกรณ์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</a:t>
            </a:r>
            <a:r>
              <a:rPr lang="th-T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ต่างๆ ที่มี </a:t>
            </a:r>
            <a:r>
              <a:rPr lang="en-US" sz="3600" b="0" i="0" u="none" strike="noStrike" dirty="0">
                <a:solidFill>
                  <a:srgbClr val="E2E3E7"/>
                </a:solidFill>
                <a:effectLst/>
                <a:latin typeface="BlinkMacSystemFont"/>
                <a:hlinkClick r:id="rId2"/>
              </a:rPr>
              <a:t>JavaScript engine</a:t>
            </a:r>
            <a:r>
              <a:rPr lang="en-US" sz="3600" b="0" i="0" dirty="0">
                <a:solidFill>
                  <a:srgbClr val="E2E3E7"/>
                </a:solidFill>
                <a:effectLst/>
                <a:latin typeface="BlinkMacSystemFont"/>
              </a:rPr>
              <a:t>.</a:t>
            </a:r>
          </a:p>
          <a:p>
            <a:pPr algn="l"/>
            <a:r>
              <a:rPr lang="th-T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ใน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Browser</a:t>
            </a:r>
            <a:r>
              <a:rPr lang="th-T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จะมี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Engine</a:t>
            </a:r>
            <a:r>
              <a:rPr lang="th-T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อยู่เรียกว่า 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“JavaScript virtual machine”.</a:t>
            </a:r>
          </a:p>
          <a:p>
            <a:pPr algn="l"/>
            <a:r>
              <a:rPr lang="th-T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ชื่อของ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JavaScript Engine </a:t>
            </a:r>
            <a:r>
              <a:rPr lang="th-T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มีหลายตัว ได้แก่</a:t>
            </a:r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0" i="0" u="none" strike="noStrike" dirty="0">
                <a:solidFill>
                  <a:srgbClr val="E2E3E7"/>
                </a:solidFill>
                <a:effectLst/>
                <a:latin typeface="BlinkMacSystemFont"/>
                <a:hlinkClick r:id="rId3"/>
              </a:rPr>
              <a:t>V8</a:t>
            </a:r>
            <a:r>
              <a:rPr lang="en-GB" sz="4000" b="0" i="0" dirty="0">
                <a:solidFill>
                  <a:srgbClr val="E2E3E7"/>
                </a:solidFill>
                <a:effectLst/>
                <a:latin typeface="BlinkMacSystemFont"/>
              </a:rPr>
              <a:t> </a:t>
            </a:r>
            <a:r>
              <a:rPr lang="en-GB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– </a:t>
            </a:r>
            <a:r>
              <a:rPr lang="th-TH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ใน</a:t>
            </a:r>
            <a:r>
              <a:rPr lang="en-GB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Chrome, Opera and Edge.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0" i="0" u="none" strike="noStrike" dirty="0" err="1">
                <a:solidFill>
                  <a:srgbClr val="E2E3E7"/>
                </a:solidFill>
                <a:effectLst/>
                <a:latin typeface="BlinkMacSystemFont"/>
                <a:hlinkClick r:id="rId4"/>
              </a:rPr>
              <a:t>SpiderMonkey</a:t>
            </a:r>
            <a:r>
              <a:rPr lang="en-GB" sz="4000" b="0" i="0" dirty="0">
                <a:solidFill>
                  <a:srgbClr val="E2E3E7"/>
                </a:solidFill>
                <a:effectLst/>
                <a:latin typeface="BlinkMacSystemFont"/>
              </a:rPr>
              <a:t> </a:t>
            </a:r>
            <a:r>
              <a:rPr lang="en-GB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– </a:t>
            </a:r>
            <a:r>
              <a:rPr lang="th-TH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ใน</a:t>
            </a:r>
            <a:r>
              <a:rPr lang="en-GB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Firefox</a:t>
            </a:r>
            <a:r>
              <a:rPr lang="en-GB" sz="4000" b="0" i="0" dirty="0">
                <a:solidFill>
                  <a:srgbClr val="E2E3E7"/>
                </a:solidFill>
                <a:effectLst/>
                <a:latin typeface="BlinkMacSystemFont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“Squirrelfish” </a:t>
            </a:r>
            <a:r>
              <a:rPr lang="th-TH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ใน</a:t>
            </a:r>
            <a:r>
              <a:rPr lang="en-GB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</a:rPr>
              <a:t> Safari, etc.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977CA5FF-CBCD-7A50-5DB4-5756BBC27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28" y="3622963"/>
            <a:ext cx="3667561" cy="283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0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D72C-45A3-D54C-A5B3-BB24AABC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Component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BEA24-DFA9-9671-68E8-AC763F42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34891" cy="4351338"/>
          </a:xfrm>
        </p:spPr>
        <p:txBody>
          <a:bodyPr>
            <a:normAutofit/>
          </a:bodyPr>
          <a:lstStyle/>
          <a:p>
            <a:r>
              <a:rPr lang="en-US" b="1" dirty="0"/>
              <a:t>User Interface </a:t>
            </a:r>
            <a:r>
              <a:rPr lang="th-TH" dirty="0"/>
              <a:t>แถบ</a:t>
            </a:r>
            <a:r>
              <a:rPr lang="en-US" dirty="0"/>
              <a:t> address, </a:t>
            </a:r>
            <a:r>
              <a:rPr lang="th-TH" dirty="0"/>
              <a:t>ปุ่ม</a:t>
            </a:r>
            <a:r>
              <a:rPr lang="en-US" dirty="0"/>
              <a:t> Bookmark,</a:t>
            </a:r>
            <a:r>
              <a:rPr lang="th-TH" dirty="0"/>
              <a:t> ปุ่มย้อนกลับ ,เมนู</a:t>
            </a:r>
            <a:endParaRPr lang="en-US" dirty="0"/>
          </a:p>
          <a:p>
            <a:r>
              <a:rPr lang="en-US" b="1" dirty="0"/>
              <a:t>Browser Engine</a:t>
            </a:r>
            <a:r>
              <a:rPr lang="th-TH" b="1" dirty="0"/>
              <a:t> </a:t>
            </a:r>
            <a:endParaRPr lang="en-US" b="1" dirty="0"/>
          </a:p>
          <a:p>
            <a:r>
              <a:rPr lang="en-US" b="1" dirty="0"/>
              <a:t>Rendering engine </a:t>
            </a:r>
            <a:r>
              <a:rPr lang="th-TH" dirty="0"/>
              <a:t>แสดงผล</a:t>
            </a:r>
            <a:r>
              <a:rPr lang="en-US" dirty="0"/>
              <a:t> HTML, CSS</a:t>
            </a:r>
          </a:p>
          <a:p>
            <a:r>
              <a:rPr lang="en-US" b="1" dirty="0"/>
              <a:t>Networking</a:t>
            </a:r>
            <a:r>
              <a:rPr lang="th-TH" dirty="0"/>
              <a:t> จัดการ</a:t>
            </a:r>
            <a:r>
              <a:rPr lang="en-US" dirty="0"/>
              <a:t> http request</a:t>
            </a:r>
          </a:p>
          <a:p>
            <a:r>
              <a:rPr lang="en-US" b="1" dirty="0"/>
              <a:t>JavaScript Interpreter</a:t>
            </a:r>
          </a:p>
          <a:p>
            <a:r>
              <a:rPr lang="en-US" b="1" dirty="0"/>
              <a:t>UI Backend</a:t>
            </a:r>
            <a:r>
              <a:rPr lang="th-TH" b="1" dirty="0"/>
              <a:t> </a:t>
            </a:r>
            <a:r>
              <a:rPr lang="en-US" b="1" dirty="0"/>
              <a:t> </a:t>
            </a:r>
            <a:r>
              <a:rPr lang="th-TH" dirty="0"/>
              <a:t>หน้าจอ กำหนดค่า</a:t>
            </a:r>
            <a:endParaRPr lang="en-US" dirty="0"/>
          </a:p>
          <a:p>
            <a:r>
              <a:rPr lang="en-US" b="1" dirty="0"/>
              <a:t>Data persistence</a:t>
            </a:r>
            <a:r>
              <a:rPr lang="th-TH" b="1" dirty="0"/>
              <a:t> </a:t>
            </a:r>
            <a:r>
              <a:rPr lang="th-TH" dirty="0"/>
              <a:t>คุ๊กกี้ </a:t>
            </a:r>
            <a:r>
              <a:rPr lang="en-US" dirty="0"/>
              <a:t>localStorage, IndexedDB, WebSQL</a:t>
            </a:r>
            <a:endParaRPr lang="en-GB" dirty="0"/>
          </a:p>
        </p:txBody>
      </p:sp>
      <p:pic>
        <p:nvPicPr>
          <p:cNvPr id="6" name="Picture 2" descr="Browser components">
            <a:extLst>
              <a:ext uri="{FF2B5EF4-FFF2-40B4-BE49-F238E27FC236}">
                <a16:creationId xmlns:a16="http://schemas.microsoft.com/office/drawing/2014/main" id="{2BA3BBBD-41D9-FF53-DFDE-DF264721F8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772516"/>
            <a:ext cx="5685559" cy="385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577B7F-16EC-EC6B-7D3A-B1CB8651E2DA}"/>
              </a:ext>
            </a:extLst>
          </p:cNvPr>
          <p:cNvSpPr/>
          <p:nvPr/>
        </p:nvSpPr>
        <p:spPr>
          <a:xfrm>
            <a:off x="7638473" y="4756727"/>
            <a:ext cx="1662545" cy="118225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0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729E-A6BA-8486-BE1E-0EF26146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การทำงานของ</a:t>
            </a:r>
            <a:r>
              <a:rPr lang="en-US" dirty="0"/>
              <a:t> JavaScript Engine (Client)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1579C-AC42-DFC8-643C-6D4FF1F83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450" y="1533525"/>
            <a:ext cx="6318250" cy="513397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3200" b="1" dirty="0"/>
              <a:t>Parsing </a:t>
            </a:r>
            <a:endParaRPr lang="th-TH" sz="3200" b="1" dirty="0"/>
          </a:p>
          <a:p>
            <a:pPr marL="0" indent="0">
              <a:buNone/>
            </a:pPr>
            <a:r>
              <a:rPr lang="en-GB" dirty="0"/>
              <a:t>(</a:t>
            </a:r>
            <a:r>
              <a:rPr lang="th-TH" dirty="0"/>
              <a:t>การแปลงโค้ดเป็น </a:t>
            </a:r>
            <a:r>
              <a:rPr lang="en-GB" dirty="0"/>
              <a:t>AST)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2. </a:t>
            </a:r>
            <a:r>
              <a:rPr lang="en-GB" sz="3200" b="1" dirty="0"/>
              <a:t>Compilation 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th-TH" dirty="0"/>
              <a:t>การคอมไพล์</a:t>
            </a:r>
            <a:r>
              <a:rPr lang="en-US" dirty="0"/>
              <a:t> Byte Code </a:t>
            </a:r>
            <a:r>
              <a:rPr lang="th-TH" dirty="0"/>
              <a:t>แบบ</a:t>
            </a:r>
            <a:r>
              <a:rPr lang="en-US" dirty="0"/>
              <a:t> Just-in-Time)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en-GB" sz="3200" b="1" dirty="0"/>
              <a:t>3. Execution (</a:t>
            </a:r>
            <a:r>
              <a:rPr lang="th-TH" sz="3200" b="1" dirty="0"/>
              <a:t>การประมวลผล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GB" b="1" dirty="0"/>
              <a:t>Optimization 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A12265-A464-67F1-1825-0C3F603AA9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7298" r="13420"/>
          <a:stretch/>
        </p:blipFill>
        <p:spPr>
          <a:xfrm>
            <a:off x="7642226" y="1533525"/>
            <a:ext cx="1755774" cy="4660323"/>
          </a:xfrm>
        </p:spPr>
      </p:pic>
    </p:spTree>
    <p:extLst>
      <p:ext uri="{BB962C8B-B14F-4D97-AF65-F5344CB8AC3E}">
        <p14:creationId xmlns:p14="http://schemas.microsoft.com/office/powerpoint/2010/main" val="186883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807F-2F8D-0A6D-84C8-5F116A33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V8 JavaScript Engine</a:t>
            </a:r>
            <a:r>
              <a:rPr lang="en-GB" dirty="0"/>
              <a:t> (</a:t>
            </a:r>
            <a:r>
              <a:rPr lang="th-TH" dirty="0"/>
              <a:t>ของ </a:t>
            </a:r>
            <a:r>
              <a:rPr lang="en-GB" dirty="0"/>
              <a:t>Google) </a:t>
            </a:r>
            <a:r>
              <a:rPr lang="th-TH" dirty="0"/>
              <a:t>ทำงานดังนี้: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77CF2-6A9E-92B6-2966-DCE78744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358901"/>
            <a:ext cx="6311900" cy="54990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b="1" dirty="0"/>
              <a:t>1. </a:t>
            </a:r>
            <a:r>
              <a:rPr lang="en-GB" b="1" dirty="0"/>
              <a:t>Parsing</a:t>
            </a:r>
          </a:p>
          <a:p>
            <a:pPr marL="0" indent="0">
              <a:buNone/>
            </a:pPr>
            <a:r>
              <a:rPr lang="en-GB" sz="2600" dirty="0"/>
              <a:t>V8 </a:t>
            </a:r>
            <a:r>
              <a:rPr lang="th-TH" sz="2600" dirty="0"/>
              <a:t>รับโค้ด </a:t>
            </a:r>
            <a:r>
              <a:rPr lang="en-GB" sz="2600" dirty="0"/>
              <a:t>JavaScript </a:t>
            </a:r>
            <a:r>
              <a:rPr lang="th-TH" sz="2600" dirty="0"/>
              <a:t>แล้วแปลงเป็น </a:t>
            </a:r>
            <a:r>
              <a:rPr lang="en-GB" sz="2600" b="1" dirty="0"/>
              <a:t>Abstract Syntax Tree (AST)</a:t>
            </a:r>
            <a:r>
              <a:rPr lang="en-GB" sz="2600" dirty="0"/>
              <a:t> </a:t>
            </a:r>
            <a:r>
              <a:rPr lang="th-TH" sz="2600" dirty="0"/>
              <a:t>ผ่านขั้นตอนการ </a:t>
            </a:r>
            <a:r>
              <a:rPr lang="en-GB" sz="2600" b="1" dirty="0"/>
              <a:t>Parsing</a:t>
            </a:r>
            <a:r>
              <a:rPr lang="en-GB" sz="2600" dirty="0"/>
              <a:t> </a:t>
            </a:r>
            <a:r>
              <a:rPr lang="th-TH" sz="2600" dirty="0"/>
              <a:t>โดย </a:t>
            </a:r>
            <a:r>
              <a:rPr lang="en-GB" sz="2600" b="1" dirty="0"/>
              <a:t>Parser</a:t>
            </a:r>
            <a:r>
              <a:rPr lang="en-GB" sz="2600" dirty="0"/>
              <a:t> </a:t>
            </a:r>
            <a:r>
              <a:rPr lang="th-TH" sz="2600" dirty="0"/>
              <a:t>จะทำการวิเคราะห์โค้ด</a:t>
            </a:r>
          </a:p>
          <a:p>
            <a:pPr marL="0" indent="0">
              <a:buNone/>
            </a:pPr>
            <a:r>
              <a:rPr lang="th-TH" b="1" dirty="0"/>
              <a:t>2. </a:t>
            </a:r>
            <a:r>
              <a:rPr lang="en-GB" b="1" dirty="0"/>
              <a:t>Ignition (Interpreter)</a:t>
            </a:r>
          </a:p>
          <a:p>
            <a:pPr marL="0" indent="0">
              <a:buNone/>
            </a:pPr>
            <a:r>
              <a:rPr lang="en-GB" sz="2600" dirty="0"/>
              <a:t>AST </a:t>
            </a:r>
            <a:r>
              <a:rPr lang="th-TH" sz="2600" dirty="0"/>
              <a:t>จะถูกแปลงเป็น </a:t>
            </a:r>
            <a:r>
              <a:rPr lang="en-GB" sz="2600" b="1" dirty="0"/>
              <a:t>Bytecode</a:t>
            </a:r>
            <a:r>
              <a:rPr lang="en-GB" sz="2600" dirty="0"/>
              <a:t> </a:t>
            </a:r>
            <a:r>
              <a:rPr lang="th-TH" sz="2600" dirty="0"/>
              <a:t>โดย </a:t>
            </a:r>
            <a:r>
              <a:rPr lang="en-GB" sz="2600" dirty="0"/>
              <a:t>Ignition </a:t>
            </a:r>
            <a:r>
              <a:rPr lang="th-TH" sz="2600" dirty="0"/>
              <a:t>ซึ่งเป็น </a:t>
            </a:r>
            <a:r>
              <a:rPr lang="en-GB" sz="2600" b="1" dirty="0"/>
              <a:t>Interpreter</a:t>
            </a:r>
            <a:r>
              <a:rPr lang="en-GB" sz="2600" dirty="0"/>
              <a:t> </a:t>
            </a:r>
            <a:r>
              <a:rPr lang="th-TH" sz="2600" dirty="0"/>
              <a:t>ของ </a:t>
            </a:r>
            <a:r>
              <a:rPr lang="en-GB" sz="2600" dirty="0"/>
              <a:t>V8 </a:t>
            </a:r>
            <a:r>
              <a:rPr lang="th-TH" sz="2600" dirty="0"/>
              <a:t>ทำให้โค้ดสามารถรันได้ในทันที</a:t>
            </a:r>
          </a:p>
          <a:p>
            <a:pPr marL="0" indent="0">
              <a:buNone/>
            </a:pPr>
            <a:r>
              <a:rPr lang="th-TH" b="1" dirty="0"/>
              <a:t>3. </a:t>
            </a:r>
            <a:r>
              <a:rPr lang="en-GB" b="1" dirty="0"/>
              <a:t>Turbofan (JIT Compiler)</a:t>
            </a:r>
          </a:p>
          <a:p>
            <a:pPr marL="0" indent="0">
              <a:buNone/>
            </a:pPr>
            <a:r>
              <a:rPr lang="th-TH" dirty="0"/>
              <a:t>ในขณะที่ </a:t>
            </a:r>
            <a:r>
              <a:rPr lang="en-GB" dirty="0"/>
              <a:t>Bytecode </a:t>
            </a:r>
            <a:r>
              <a:rPr lang="th-TH" dirty="0"/>
              <a:t>รัน, </a:t>
            </a:r>
            <a:r>
              <a:rPr lang="en-GB" dirty="0"/>
              <a:t>Turbofan </a:t>
            </a:r>
            <a:r>
              <a:rPr lang="th-TH" dirty="0"/>
              <a:t>จะวิเคราะห์โค้ดที่รันบ่อยๆ และคอมไพล์เป็น </a:t>
            </a:r>
            <a:r>
              <a:rPr lang="en-GB" b="1" dirty="0"/>
              <a:t>Machine Code</a:t>
            </a:r>
            <a:r>
              <a:rPr lang="en-GB" dirty="0"/>
              <a:t> </a:t>
            </a:r>
            <a:r>
              <a:rPr lang="th-TH" dirty="0"/>
              <a:t>ผ่านกระบวนการ </a:t>
            </a:r>
            <a:r>
              <a:rPr lang="en-GB" b="1" dirty="0"/>
              <a:t>Just-In-Time (JIT)</a:t>
            </a:r>
            <a:r>
              <a:rPr lang="en-GB" dirty="0"/>
              <a:t> </a:t>
            </a:r>
            <a:r>
              <a:rPr lang="th-TH" dirty="0"/>
              <a:t>เพื่อเพิ่มความเร็วในการรัน</a:t>
            </a:r>
          </a:p>
          <a:p>
            <a:pPr marL="0" indent="0">
              <a:buNone/>
            </a:pPr>
            <a:r>
              <a:rPr lang="th-TH" b="1" dirty="0"/>
              <a:t>4. </a:t>
            </a:r>
            <a:r>
              <a:rPr lang="en-GB" b="1" dirty="0"/>
              <a:t>Garbage Collection</a:t>
            </a:r>
          </a:p>
          <a:p>
            <a:pPr marL="0" indent="0">
              <a:buNone/>
            </a:pPr>
            <a:r>
              <a:rPr lang="en-GB" dirty="0"/>
              <a:t>V8 </a:t>
            </a:r>
            <a:r>
              <a:rPr lang="th-TH" dirty="0"/>
              <a:t>จัดการหน่วยความจำโดยใช้ระบบ </a:t>
            </a:r>
            <a:r>
              <a:rPr lang="en-GB" b="1" dirty="0"/>
              <a:t>Garbage Collector</a:t>
            </a:r>
            <a:r>
              <a:rPr lang="en-GB" dirty="0"/>
              <a:t> </a:t>
            </a:r>
            <a:r>
              <a:rPr lang="th-TH" dirty="0"/>
              <a:t>เพื่อลบข้อมูลที่ไม่ใช้งานแล้ว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AF1CE-23BE-5131-771C-165AAA1F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41" r="13524"/>
          <a:stretch/>
        </p:blipFill>
        <p:spPr>
          <a:xfrm>
            <a:off x="7150100" y="1524000"/>
            <a:ext cx="4470400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571C-95FC-8902-8663-D35EC8B0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th-TH" dirty="0"/>
              <a:t>ฝั่ง</a:t>
            </a:r>
            <a:r>
              <a:rPr lang="en-US" dirty="0"/>
              <a:t>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C735-FF1B-8D61-48D0-EFEA02AC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NodeJS</a:t>
            </a:r>
            <a:endParaRPr lang="th-TH" dirty="0"/>
          </a:p>
          <a:p>
            <a:pPr lvl="1"/>
            <a:r>
              <a:rPr lang="th-TH" sz="3600" dirty="0"/>
              <a:t>สามารถ</a:t>
            </a:r>
            <a:r>
              <a:rPr lang="en-US" sz="3600" dirty="0"/>
              <a:t> Run</a:t>
            </a:r>
            <a:r>
              <a:rPr lang="th-TH" sz="3600" dirty="0"/>
              <a:t>  </a:t>
            </a:r>
            <a:r>
              <a:rPr lang="en-US" sz="3600" dirty="0"/>
              <a:t>JavaScript </a:t>
            </a:r>
            <a:r>
              <a:rPr lang="th-TH" sz="3600" dirty="0"/>
              <a:t> นอก</a:t>
            </a:r>
            <a:r>
              <a:rPr lang="en-US" sz="3600" dirty="0"/>
              <a:t> Browser</a:t>
            </a:r>
            <a:r>
              <a:rPr lang="th-TH" sz="3600" dirty="0"/>
              <a:t>  ได้ โดยที่ต้องติดตั้ง</a:t>
            </a:r>
            <a:r>
              <a:rPr lang="en-US" sz="3600" dirty="0"/>
              <a:t> Node.js </a:t>
            </a:r>
            <a:r>
              <a:rPr lang="th-TH" sz="3600" dirty="0"/>
              <a:t>ซึ่ง </a:t>
            </a:r>
          </a:p>
          <a:p>
            <a:pPr lvl="1"/>
            <a:r>
              <a:rPr lang="th-TH" sz="3600" dirty="0"/>
              <a:t>ทั้งนี้ </a:t>
            </a:r>
            <a:r>
              <a:rPr lang="en-US" sz="3600" dirty="0"/>
              <a:t> Node.js </a:t>
            </a:r>
            <a:r>
              <a:rPr lang="th-TH" sz="3600" dirty="0"/>
              <a:t>จะใช้</a:t>
            </a:r>
            <a:r>
              <a:rPr lang="en-US" sz="3600" dirty="0"/>
              <a:t> JavaScript Engine V8 </a:t>
            </a:r>
            <a:r>
              <a:rPr lang="th-TH" sz="3600" dirty="0"/>
              <a:t>ของ</a:t>
            </a:r>
            <a:r>
              <a:rPr lang="en-US" sz="3600" dirty="0"/>
              <a:t> Google</a:t>
            </a:r>
            <a:r>
              <a:rPr lang="th-TH" sz="3600" dirty="0"/>
              <a:t> ในการทำงาน </a:t>
            </a:r>
          </a:p>
          <a:p>
            <a:pPr lvl="1"/>
            <a:r>
              <a:rPr lang="th-TH" sz="3600" dirty="0"/>
              <a:t>โดยสามารถเขียน </a:t>
            </a:r>
            <a:r>
              <a:rPr lang="en-US" sz="3600" dirty="0"/>
              <a:t> Function</a:t>
            </a:r>
            <a:r>
              <a:rPr lang="th-TH" sz="3600" dirty="0"/>
              <a:t> ฝั่ง</a:t>
            </a:r>
            <a:r>
              <a:rPr lang="en-US" sz="3600" dirty="0"/>
              <a:t> Server</a:t>
            </a:r>
            <a:r>
              <a:rPr lang="th-TH" sz="3600" dirty="0"/>
              <a:t> เช่น การเข้าถึง</a:t>
            </a:r>
            <a:r>
              <a:rPr lang="en-US" sz="3600" dirty="0"/>
              <a:t> Database, Business Logic</a:t>
            </a:r>
            <a:r>
              <a:rPr lang="th-TH" sz="3600" dirty="0"/>
              <a:t> หรือ</a:t>
            </a:r>
            <a:r>
              <a:rPr lang="en-US" sz="3600" dirty="0"/>
              <a:t> Event</a:t>
            </a:r>
            <a:r>
              <a:rPr lang="th-TH" sz="3600" dirty="0"/>
              <a:t> ต่างๆของ</a:t>
            </a:r>
            <a:r>
              <a:rPr lang="en-US" sz="3600" dirty="0"/>
              <a:t> Server</a:t>
            </a:r>
            <a:r>
              <a:rPr lang="th-TH" sz="3600" dirty="0"/>
              <a:t> ได้, ตลอดจนทำงานเป็น</a:t>
            </a:r>
            <a:r>
              <a:rPr lang="en-US" sz="3600" dirty="0"/>
              <a:t> Web</a:t>
            </a:r>
            <a:r>
              <a:rPr lang="th-TH" sz="3600" dirty="0"/>
              <a:t> </a:t>
            </a:r>
            <a:r>
              <a:rPr lang="en-US" sz="3600" dirty="0"/>
              <a:t>Server</a:t>
            </a:r>
            <a:r>
              <a:rPr lang="th-TH" sz="3600" dirty="0"/>
              <a:t> ได้ด้วย เป็นต้น</a:t>
            </a:r>
            <a:endParaRPr lang="en-GB" sz="3600" dirty="0"/>
          </a:p>
        </p:txBody>
      </p:sp>
      <p:pic>
        <p:nvPicPr>
          <p:cNvPr id="2050" name="Picture 2" descr="Node.js">
            <a:extLst>
              <a:ext uri="{FF2B5EF4-FFF2-40B4-BE49-F238E27FC236}">
                <a16:creationId xmlns:a16="http://schemas.microsoft.com/office/drawing/2014/main" id="{A3E48263-FD6C-0ACC-F27F-9419AFC8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0558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1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E38AF79C0654482263BD57983E125" ma:contentTypeVersion="15" ma:contentTypeDescription="Create a new document." ma:contentTypeScope="" ma:versionID="fc1e38a6f4071a301ccb3d5bea3dc655">
  <xsd:schema xmlns:xsd="http://www.w3.org/2001/XMLSchema" xmlns:xs="http://www.w3.org/2001/XMLSchema" xmlns:p="http://schemas.microsoft.com/office/2006/metadata/properties" xmlns:ns3="8ebfbea1-2156-4009-bcc7-e20ff522ffbb" xmlns:ns4="41740938-3039-4121-b63e-fd5f7062101a" targetNamespace="http://schemas.microsoft.com/office/2006/metadata/properties" ma:root="true" ma:fieldsID="cc78aeaf5f844915ed52002a550c48fe" ns3:_="" ns4:_="">
    <xsd:import namespace="8ebfbea1-2156-4009-bcc7-e20ff522ffbb"/>
    <xsd:import namespace="41740938-3039-4121-b63e-fd5f706210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fbea1-2156-4009-bcc7-e20ff522ff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40938-3039-4121-b63e-fd5f7062101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bfbea1-2156-4009-bcc7-e20ff522ffb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7F16E5-FDD4-43B6-80B5-D545FDDEA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bfbea1-2156-4009-bcc7-e20ff522ffbb"/>
    <ds:schemaRef ds:uri="41740938-3039-4121-b63e-fd5f706210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B104C8-1FF3-4416-AC1B-832C540E6E62}">
  <ds:schemaRefs>
    <ds:schemaRef ds:uri="http://schemas.microsoft.com/office/2006/metadata/properties"/>
    <ds:schemaRef ds:uri="http://purl.org/dc/elements/1.1/"/>
    <ds:schemaRef ds:uri="8ebfbea1-2156-4009-bcc7-e20ff522ffbb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41740938-3039-4121-b63e-fd5f7062101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F0B034D-90F1-404D-A95E-9C3067FF9A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1044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BlinkMacSystemFont</vt:lpstr>
      <vt:lpstr>Calibri</vt:lpstr>
      <vt:lpstr>Calibri Light</vt:lpstr>
      <vt:lpstr>Consolas</vt:lpstr>
      <vt:lpstr>Office Theme</vt:lpstr>
      <vt:lpstr>JavaScript for Beginner</vt:lpstr>
      <vt:lpstr>Topic</vt:lpstr>
      <vt:lpstr>ทำความรู้จัก JavaScript</vt:lpstr>
      <vt:lpstr>ทำไมเรียกว่า JavaScript?</vt:lpstr>
      <vt:lpstr>JavaScript Engine</vt:lpstr>
      <vt:lpstr>Browser Component</vt:lpstr>
      <vt:lpstr>การทำงานของ JavaScript Engine (Client)</vt:lpstr>
      <vt:lpstr>V8 JavaScript Engine (ของ Google) ทำงานดังนี้:</vt:lpstr>
      <vt:lpstr>JavaScript ฝั่ง Server</vt:lpstr>
      <vt:lpstr>ตัวอย่าง ที่ JavaScript สามารถ ทำได้ใน Browser</vt:lpstr>
      <vt:lpstr>สิ่งที่ JavaScript  ไม่สามารถทำใน Browser ได้</vt:lpstr>
      <vt:lpstr>คู่มือ และ Spec</vt:lpstr>
      <vt:lpstr>Code Editor</vt:lpstr>
      <vt:lpstr>Developer Mode</vt:lpstr>
      <vt:lpstr>Chrome / Edge</vt:lpstr>
      <vt:lpstr>JavaScript Fundamentals</vt:lpstr>
      <vt:lpstr>Hello, World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Narong Sungkhamalai</dc:creator>
  <cp:lastModifiedBy>Narong Sungkhamalai</cp:lastModifiedBy>
  <cp:revision>2</cp:revision>
  <dcterms:created xsi:type="dcterms:W3CDTF">2024-10-14T09:08:15Z</dcterms:created>
  <dcterms:modified xsi:type="dcterms:W3CDTF">2024-10-26T14:49:31Z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0x010100A85E38AF79C0654482263BD57983E125</vt:lpwstr>
  </property>
</Properties>
</file>