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32"/>
  </p:notesMasterIdLst>
  <p:sldIdLst>
    <p:sldId id="256" r:id="rId5"/>
    <p:sldId id="269" r:id="rId6"/>
    <p:sldId id="257" r:id="rId7"/>
    <p:sldId id="271" r:id="rId8"/>
    <p:sldId id="273" r:id="rId9"/>
    <p:sldId id="294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5" r:id="rId21"/>
    <p:sldId id="284" r:id="rId22"/>
    <p:sldId id="286" r:id="rId23"/>
    <p:sldId id="287" r:id="rId24"/>
    <p:sldId id="288" r:id="rId25"/>
    <p:sldId id="290" r:id="rId26"/>
    <p:sldId id="291" r:id="rId27"/>
    <p:sldId id="292" r:id="rId28"/>
    <p:sldId id="293" r:id="rId29"/>
    <p:sldId id="28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4ED3E-3509-42EC-AE2E-CDD2A1499578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D24F-FEA3-4134-973F-9BF4C3F59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6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6D24F-FEA3-4134-973F-9BF4C3F59B6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7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840F-86F4-0272-534F-95130A1BF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3021-2348-917A-B766-5196A2175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1B4E-CD1C-3E7D-2861-5BA6CA5E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4F7E-03FA-42BA-7B55-46F48868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C4EA-B696-2998-58C9-78F03D80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9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B8FC-0A52-531B-799D-621FE50E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54DE1-D72D-5727-B5E0-5A02AF6E8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DBF0-F7A9-142C-D098-979D8B5F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5181-9119-AE8B-E6B5-96A19D78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579C-8D53-14EC-E35F-5844B444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23B66-3A22-C3B5-1FD0-97873D50F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DA48E-6E28-5CF4-C458-28A0482C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CA3E-C5D0-07EC-3A62-782B9043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DEE09-7F48-E3A1-B836-B1729A2C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201A1-A912-49D2-1CCD-8BD6719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30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D209-DC84-C86F-FF79-82FF2134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5F6BA-2677-172F-0D6E-24ECF088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B5E8-BB9B-2882-41FF-EE6B7E86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11D3-30C4-07B0-404E-F2516E0C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31A3-9FF6-AE4B-38F9-D2D8EA46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3FB5-F3A3-5091-DE74-90810928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53201-F997-EBEE-B137-201EEE32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E447-AA58-DB69-5A8C-E3018F1D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B1CD-28D9-EF43-3088-90AA5767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8A18-078A-1C06-F651-B0F8E66F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FE74-A7A1-A34B-33D0-0CAB4760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6BC49-6470-161E-AE41-76EEEDD43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7753D-3256-26D2-EE87-38F1DDEC2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CE7D-5B77-3C90-CD35-943E47AB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E83D-CD5C-59D0-51D2-A6FA2A49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8AFB-84C3-5675-4488-80BB36B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5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7384-66AF-C257-D2EF-F0A34B67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8B4B-9D56-4F3A-781A-48F41C6E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D7176-3E8E-9177-0B27-9A0852D8E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FE7B8-0CFA-21FE-C859-07F25BB11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DFF2A-294D-84B6-7B5E-A582DC228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0475D-7072-60D2-561E-0CDF353A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03180-625D-F0B3-6D5A-3B2C912E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2CB2B-E446-A39D-111C-6F88A539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6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EE2F-EB5D-E940-53C5-45870F4F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7D0BE-8501-277D-B902-BAB39D28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4E3F9-4A16-0F18-E7BD-ED3041BE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4B690-4239-6502-5C43-6B51A25E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831DB0-ED67-795F-FDF5-C593EF46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82883-6ECA-2101-4402-1C2D6AB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31C33-8D1B-3A10-5518-3CE152D8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2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31A7-CF63-7CF7-CA5E-8BBC3AB8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FCB5-4F03-70A8-362A-1B03E6DA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FE9A1-9BBD-ABAB-3412-149705DE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C25D-445C-5DF0-201C-E34B0C0C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EFF0-AF2D-277A-CD2B-9D82B7AA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CC90-4F93-687C-D71D-B6572899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83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7EFD-5CB6-6503-1F4C-52067A11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F6CCA-0BF2-3841-AAFC-6ED19BF5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DD63C-D015-7341-5AA5-E8A8B5B6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D52BE-7DF5-9B59-F0FB-CE851F3A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EB8D9-E9AC-CE2D-F59B-CB661BAC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752C-C76C-741C-2556-7D0BD96A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86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2E3E7-6132-26A7-CFF0-FEA7B795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964B-642A-9A30-E39B-86BB6F58A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32DF-4EC4-CE29-EAA5-AF96E2E4C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ADF2E-5F2A-4577-8215-54D0D7FBE3C1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C6D4-27F9-99B0-E74B-434B859C4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FBAF-EF40-469E-1DB3-0B1359614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24EA5-2A81-4A7A-A183-259A84B36F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avascript.info/type-conversions" TargetMode="External"/><Relationship Id="rId13" Type="http://schemas.openxmlformats.org/officeDocument/2006/relationships/hyperlink" Target="https://javascript.info/nullish-coalescing-operator" TargetMode="External"/><Relationship Id="rId18" Type="http://schemas.openxmlformats.org/officeDocument/2006/relationships/hyperlink" Target="https://javascript.info/arrow-functions-basics" TargetMode="External"/><Relationship Id="rId3" Type="http://schemas.openxmlformats.org/officeDocument/2006/relationships/hyperlink" Target="https://javascript.info/structure" TargetMode="External"/><Relationship Id="rId7" Type="http://schemas.openxmlformats.org/officeDocument/2006/relationships/hyperlink" Target="https://javascript.info/alert-prompt-confirm" TargetMode="External"/><Relationship Id="rId12" Type="http://schemas.openxmlformats.org/officeDocument/2006/relationships/hyperlink" Target="https://javascript.info/logical-operators" TargetMode="External"/><Relationship Id="rId17" Type="http://schemas.openxmlformats.org/officeDocument/2006/relationships/hyperlink" Target="https://javascript.info/function-expressions" TargetMode="External"/><Relationship Id="rId2" Type="http://schemas.openxmlformats.org/officeDocument/2006/relationships/hyperlink" Target="https://javascript.info/hello-world" TargetMode="External"/><Relationship Id="rId16" Type="http://schemas.openxmlformats.org/officeDocument/2006/relationships/hyperlink" Target="https://javascript.info/function-basic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avascript.info/types" TargetMode="External"/><Relationship Id="rId11" Type="http://schemas.openxmlformats.org/officeDocument/2006/relationships/hyperlink" Target="https://javascript.info/ifelse" TargetMode="External"/><Relationship Id="rId5" Type="http://schemas.openxmlformats.org/officeDocument/2006/relationships/hyperlink" Target="https://javascript.info/variables" TargetMode="External"/><Relationship Id="rId15" Type="http://schemas.openxmlformats.org/officeDocument/2006/relationships/hyperlink" Target="https://javascript.info/switch" TargetMode="External"/><Relationship Id="rId10" Type="http://schemas.openxmlformats.org/officeDocument/2006/relationships/hyperlink" Target="https://javascript.info/comparison" TargetMode="External"/><Relationship Id="rId4" Type="http://schemas.openxmlformats.org/officeDocument/2006/relationships/hyperlink" Target="https://javascript.info/strict-mode" TargetMode="External"/><Relationship Id="rId9" Type="http://schemas.openxmlformats.org/officeDocument/2006/relationships/hyperlink" Target="https://javascript.info/operators" TargetMode="External"/><Relationship Id="rId14" Type="http://schemas.openxmlformats.org/officeDocument/2006/relationships/hyperlink" Target="https://javascript.info/while-fo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3124-8648-CF6D-AFC0-A57B92A11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for Beginner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0066D-D4D8-674D-29F7-07529298F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JavaScript #2</a:t>
            </a:r>
          </a:p>
          <a:p>
            <a:r>
              <a:rPr lang="en-US" sz="3200" dirty="0"/>
              <a:t>Fundamentals</a:t>
            </a:r>
            <a:endParaRPr lang="en-GB" sz="3200" dirty="0"/>
          </a:p>
        </p:txBody>
      </p:sp>
      <p:pic>
        <p:nvPicPr>
          <p:cNvPr id="4098" name="Picture 2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4FE0CA51-C071-C053-9085-D5454745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22263"/>
            <a:ext cx="3185050" cy="17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FE22E-D57F-6E25-9FD2-7985AF3A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428" y="0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CF66-0FBF-743A-647B-EA9254E2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 </a:t>
            </a:r>
            <a:r>
              <a:rPr lang="en-US" dirty="0"/>
              <a:t>Variable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DD3C-B3AE-E020-2A01-8AB062D24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ตัวแปร คือ  ชื่อของ ที่เก็บข้อมูล ที่เราจะใช้งานใน โปรแกรม หรือ ใน</a:t>
            </a:r>
            <a:r>
              <a:rPr lang="en-US" dirty="0"/>
              <a:t> Script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th-TH" dirty="0">
                <a:solidFill>
                  <a:srgbClr val="00B050"/>
                </a:solidFill>
              </a:rPr>
              <a:t>สร้าง ตัวแปร โดยใช้ </a:t>
            </a:r>
            <a:r>
              <a:rPr lang="en-US" dirty="0">
                <a:solidFill>
                  <a:srgbClr val="00B050"/>
                </a:solidFill>
              </a:rPr>
              <a:t> keyword     </a:t>
            </a:r>
            <a:r>
              <a:rPr lang="en-US" dirty="0">
                <a:solidFill>
                  <a:srgbClr val="0070C0"/>
                </a:solidFill>
              </a:rPr>
              <a:t>let</a:t>
            </a:r>
          </a:p>
          <a:p>
            <a:pPr lvl="1"/>
            <a:endParaRPr lang="th-TH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 message;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th-TH" dirty="0">
                <a:solidFill>
                  <a:srgbClr val="00B050"/>
                </a:solidFill>
              </a:rPr>
              <a:t>กำหนดค่าให้ตัวแปร โดยใช้  </a:t>
            </a:r>
            <a:r>
              <a:rPr lang="en-US" dirty="0">
                <a:solidFill>
                  <a:srgbClr val="00B050"/>
                </a:solidFill>
              </a:rPr>
              <a:t>operator  =   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let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message;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message=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‘Hello’</a:t>
            </a:r>
            <a:r>
              <a:rPr lang="en-GB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Console.log</a:t>
            </a:r>
            <a:r>
              <a:rPr lang="en-GB" dirty="0">
                <a:latin typeface="Lucida Console" panose="020B0609040504020204" pitchFamily="49" charset="0"/>
              </a:rPr>
              <a:t>(message);</a:t>
            </a:r>
          </a:p>
        </p:txBody>
      </p:sp>
    </p:spTree>
    <p:extLst>
      <p:ext uri="{BB962C8B-B14F-4D97-AF65-F5344CB8AC3E}">
        <p14:creationId xmlns:p14="http://schemas.microsoft.com/office/powerpoint/2010/main" val="39037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4DE0-53FE-6ACB-7983-3F349B73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การกำหนด ค่า ตัวแปร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225D-5A97-E9DC-E5EF-A5D04047D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user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'John'</a:t>
            </a:r>
            <a:r>
              <a:rPr lang="en-GB" dirty="0">
                <a:latin typeface="Lucida Console" panose="020B0609040504020204" pitchFamily="49" charset="0"/>
              </a:rPr>
              <a:t>, age = 25, message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'Hello'</a:t>
            </a:r>
            <a:r>
              <a:rPr lang="en-GB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user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'John'</a:t>
            </a:r>
            <a:r>
              <a:rPr lang="en-GB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message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'Hello'</a:t>
            </a:r>
            <a:r>
              <a:rPr lang="en-GB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user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'John'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age = 25,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message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'Hello'</a:t>
            </a:r>
            <a:r>
              <a:rPr lang="en-GB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7367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C0D5-0360-CD3C-76A9-3C11A7A9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การกำหนด ค่าตัวแปร ด้วย</a:t>
            </a:r>
            <a:r>
              <a:rPr lang="en-US" dirty="0"/>
              <a:t> var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3EBF-E990-0D8F-DAC8-EC2A0B6D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dirty="0"/>
              <a:t>ในยุค ก่อน จะมีการใช้  </a:t>
            </a:r>
            <a:r>
              <a:rPr lang="en-US" dirty="0"/>
              <a:t>keyword  var  </a:t>
            </a:r>
            <a:r>
              <a:rPr lang="th-TH" dirty="0"/>
              <a:t>ในการกำหนด ค่าตัวแปร   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var</a:t>
            </a:r>
            <a:r>
              <a:rPr lang="en-GB" dirty="0">
                <a:latin typeface="Lucida Console" panose="020B0609040504020204" pitchFamily="49" charset="0"/>
              </a:rPr>
              <a:t> message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'Hello’</a:t>
            </a:r>
            <a:r>
              <a:rPr lang="en-GB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th-TH" sz="3200" dirty="0"/>
              <a:t>ซึ่ง การใช้</a:t>
            </a:r>
            <a:r>
              <a:rPr lang="en-US" sz="3200" dirty="0"/>
              <a:t> var</a:t>
            </a:r>
            <a:r>
              <a:rPr lang="th-TH" sz="3200" dirty="0"/>
              <a:t> จะมีการทำงาน คล้ายๆ กับ</a:t>
            </a:r>
            <a:r>
              <a:rPr lang="en-US" sz="3200" dirty="0"/>
              <a:t> let</a:t>
            </a:r>
            <a:r>
              <a:rPr lang="th-TH" sz="3200" dirty="0"/>
              <a:t>   </a:t>
            </a:r>
          </a:p>
          <a:p>
            <a:pPr marL="0" indent="0">
              <a:buNone/>
            </a:pPr>
            <a:r>
              <a:rPr lang="th-TH" sz="3200" dirty="0"/>
              <a:t>แต่</a:t>
            </a:r>
            <a:r>
              <a:rPr lang="en-US" sz="3200" dirty="0"/>
              <a:t> var</a:t>
            </a:r>
            <a:r>
              <a:rPr lang="th-TH" sz="3200" dirty="0"/>
              <a:t> จะ สามาถใช้งาน ตัวแปร ในลักษณะ</a:t>
            </a:r>
            <a:r>
              <a:rPr lang="en-US" sz="3200" dirty="0"/>
              <a:t> global</a:t>
            </a:r>
            <a:r>
              <a:rPr lang="th-TH" sz="3200" dirty="0"/>
              <a:t> 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** </a:t>
            </a:r>
            <a:r>
              <a:rPr lang="th-TH" sz="3200" dirty="0">
                <a:solidFill>
                  <a:srgbClr val="0070C0"/>
                </a:solidFill>
              </a:rPr>
              <a:t>การใช้งาน</a:t>
            </a:r>
            <a:r>
              <a:rPr lang="en-US" sz="3200" dirty="0">
                <a:solidFill>
                  <a:srgbClr val="0070C0"/>
                </a:solidFill>
              </a:rPr>
              <a:t> var</a:t>
            </a:r>
            <a:r>
              <a:rPr lang="th-TH" sz="3200" dirty="0">
                <a:solidFill>
                  <a:srgbClr val="0070C0"/>
                </a:solidFill>
              </a:rPr>
              <a:t> ก็จะ ทำงาน ได้ แต่อาจจะพบปัญหา เกี่ยวกับ</a:t>
            </a:r>
            <a:r>
              <a:rPr lang="en-US" sz="3200" dirty="0">
                <a:solidFill>
                  <a:srgbClr val="0070C0"/>
                </a:solidFill>
              </a:rPr>
              <a:t> scope</a:t>
            </a:r>
            <a:r>
              <a:rPr lang="th-TH" sz="3200" dirty="0">
                <a:solidFill>
                  <a:srgbClr val="0070C0"/>
                </a:solidFill>
              </a:rPr>
              <a:t> ของตัวแปร ได้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th-TH" sz="3200" dirty="0">
                <a:solidFill>
                  <a:srgbClr val="0070C0"/>
                </a:solidFill>
              </a:rPr>
              <a:t>เนื่องจาก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th-TH" sz="3200" dirty="0">
                <a:solidFill>
                  <a:srgbClr val="0070C0"/>
                </a:solidFill>
              </a:rPr>
              <a:t>       ตัวแปรที่ประกาศด้วย</a:t>
            </a:r>
            <a:r>
              <a:rPr lang="en-US" sz="3200" dirty="0">
                <a:solidFill>
                  <a:srgbClr val="0070C0"/>
                </a:solidFill>
              </a:rPr>
              <a:t> var</a:t>
            </a:r>
            <a:r>
              <a:rPr lang="th-TH" sz="3200" dirty="0">
                <a:solidFill>
                  <a:srgbClr val="0070C0"/>
                </a:solidFill>
              </a:rPr>
              <a:t> จะสามารถเข้าถึงได้ จาก ทุก </a:t>
            </a:r>
            <a:r>
              <a:rPr lang="en-US" sz="3200" dirty="0">
                <a:solidFill>
                  <a:srgbClr val="0070C0"/>
                </a:solidFill>
              </a:rPr>
              <a:t>scope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2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1F5E-468C-3B95-207D-6ADCB372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2A34-1B3E-59DA-6348-919D794A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การใช้งาน ตัวแปร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7E52-EDDA-3506-2E15-9A4ADED9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message;</a:t>
            </a:r>
            <a:endParaRPr lang="th-TH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message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'Hello’</a:t>
            </a:r>
            <a:r>
              <a:rPr lang="en-GB" dirty="0">
                <a:latin typeface="Lucida Console" panose="020B0609040504020204" pitchFamily="49" charset="0"/>
              </a:rPr>
              <a:t>; 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// Assign Value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message = 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‘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World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’</a:t>
            </a:r>
            <a:r>
              <a:rPr lang="en-GB" dirty="0">
                <a:latin typeface="Lucida Console" panose="020B0609040504020204" pitchFamily="49" charset="0"/>
              </a:rPr>
              <a:t>;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Change Value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alert</a:t>
            </a:r>
            <a:r>
              <a:rPr lang="en-GB" dirty="0">
                <a:latin typeface="Lucida Console" panose="020B0609040504020204" pitchFamily="49" charset="0"/>
              </a:rPr>
              <a:t>(message);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0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2F14A-6B9C-DFB3-19BB-4D142AB8D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B336-A3FE-A1FC-672D-34BB757E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การใช้งาน ตัวแปร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1F85-AB13-B832-2682-EB445B32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hello = ‘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Hello World</a:t>
            </a:r>
            <a:r>
              <a:rPr lang="en-GB" dirty="0">
                <a:latin typeface="Lucida Console" panose="020B0609040504020204" pitchFamily="49" charset="0"/>
              </a:rPr>
              <a:t>’;</a:t>
            </a:r>
            <a:endParaRPr lang="th-TH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 </a:t>
            </a:r>
            <a:r>
              <a:rPr lang="en-GB" dirty="0">
                <a:latin typeface="Lucida Console" panose="020B0609040504020204" pitchFamily="49" charset="0"/>
              </a:rPr>
              <a:t>message; 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message =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hello</a:t>
            </a:r>
            <a:r>
              <a:rPr lang="en-GB" dirty="0">
                <a:latin typeface="Lucida Console" panose="020B060904050402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Copy Value from hello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alert</a:t>
            </a:r>
            <a:r>
              <a:rPr lang="en-GB" dirty="0">
                <a:latin typeface="Lucida Console" panose="020B0609040504020204" pitchFamily="49" charset="0"/>
              </a:rPr>
              <a:t>(hello);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alert</a:t>
            </a:r>
            <a:r>
              <a:rPr lang="en-GB" dirty="0">
                <a:latin typeface="Lucida Console" panose="020B0609040504020204" pitchFamily="49" charset="0"/>
              </a:rPr>
              <a:t>(message);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1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42E4-9CD2-4546-6CA8-B3245A097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487A-A5A2-CDCB-8701-C8F4FB5B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การใช้งาน ตัวแปร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9AEA-A325-E847-BAB1-DB6D35C2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 </a:t>
            </a:r>
            <a:r>
              <a:rPr lang="en-GB" dirty="0">
                <a:latin typeface="Lucida Console" panose="020B0609040504020204" pitchFamily="49" charset="0"/>
              </a:rPr>
              <a:t>message = ‘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Orange</a:t>
            </a:r>
            <a:r>
              <a:rPr lang="en-GB" dirty="0">
                <a:latin typeface="Lucida Console" panose="020B0609040504020204" pitchFamily="49" charset="0"/>
              </a:rPr>
              <a:t>’; 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//</a:t>
            </a:r>
            <a:r>
              <a:rPr lang="th-TH" dirty="0">
                <a:latin typeface="Lucida Console" panose="020B0609040504020204" pitchFamily="49" charset="0"/>
              </a:rPr>
              <a:t> ใช้</a:t>
            </a:r>
            <a:r>
              <a:rPr lang="en-US" dirty="0">
                <a:latin typeface="Lucida Console" panose="020B0609040504020204" pitchFamily="49" charset="0"/>
              </a:rPr>
              <a:t> let</a:t>
            </a:r>
            <a:r>
              <a:rPr lang="th-TH" dirty="0">
                <a:latin typeface="Lucida Console" panose="020B0609040504020204" pitchFamily="49" charset="0"/>
              </a:rPr>
              <a:t> กำหนดค่า ตัวแปร ซ้ำกัด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 </a:t>
            </a:r>
            <a:r>
              <a:rPr lang="en-GB" dirty="0">
                <a:latin typeface="Lucida Console" panose="020B0609040504020204" pitchFamily="49" charset="0"/>
              </a:rPr>
              <a:t>message =</a:t>
            </a:r>
            <a:r>
              <a:rPr lang="th-TH" dirty="0">
                <a:latin typeface="Lucida Console" panose="020B060904050402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‘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Apple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’</a:t>
            </a:r>
            <a:r>
              <a:rPr lang="en-GB" dirty="0">
                <a:latin typeface="Lucida Console" panose="020B0609040504020204" pitchFamily="49" charset="0"/>
              </a:rPr>
              <a:t>; </a:t>
            </a:r>
            <a:endParaRPr lang="th-TH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th-TH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Syntax Error: already been declared</a:t>
            </a:r>
          </a:p>
        </p:txBody>
      </p:sp>
    </p:spTree>
    <p:extLst>
      <p:ext uri="{BB962C8B-B14F-4D97-AF65-F5344CB8AC3E}">
        <p14:creationId xmlns:p14="http://schemas.microsoft.com/office/powerpoint/2010/main" val="375309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8DFA-1955-FB72-2E05-BDFA234C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การตั้งชื่อ</a:t>
            </a:r>
            <a:r>
              <a:rPr lang="en-US" dirty="0"/>
              <a:t> </a:t>
            </a:r>
            <a:r>
              <a:rPr lang="th-TH" dirty="0"/>
              <a:t>ตัวแปร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57D8-5326-1243-2394-CE2B082E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h-TH" sz="4400" dirty="0"/>
              <a:t>ชื่อประกอบด้วย ตัวอักษร ตัวเลข หรือ สัญลักษณ์</a:t>
            </a:r>
            <a:r>
              <a:rPr lang="en-US" sz="4400" dirty="0"/>
              <a:t>  $  </a:t>
            </a:r>
            <a:r>
              <a:rPr lang="th-TH" sz="4400" dirty="0"/>
              <a:t>หรือ</a:t>
            </a:r>
            <a:r>
              <a:rPr lang="en-US" sz="4400" dirty="0"/>
              <a:t> _</a:t>
            </a:r>
          </a:p>
          <a:p>
            <a:pPr marL="514350" indent="-514350">
              <a:buAutoNum type="arabicPeriod"/>
            </a:pPr>
            <a:r>
              <a:rPr lang="th-TH" sz="4400" dirty="0"/>
              <a:t>ชื่อห้ามขึ้นต้นด้วย ตัวเลข</a:t>
            </a:r>
          </a:p>
          <a:p>
            <a:pPr marL="514350" indent="-514350">
              <a:buAutoNum type="arabicPeriod"/>
            </a:pPr>
            <a:r>
              <a:rPr lang="th-TH" sz="4400" dirty="0"/>
              <a:t>ไม่แนะนำให้ใช้ ตัวอักษร ภาษาอื่นๆ ควรใช้</a:t>
            </a:r>
            <a:r>
              <a:rPr lang="en-US" sz="4400" dirty="0"/>
              <a:t> </a:t>
            </a:r>
            <a:r>
              <a:rPr lang="th-TH" sz="4400" dirty="0"/>
              <a:t>ภาษาอักกฤษ</a:t>
            </a:r>
          </a:p>
          <a:p>
            <a:pPr marL="514350" indent="-514350">
              <a:buAutoNum type="arabicPeriod"/>
            </a:pPr>
            <a:r>
              <a:rPr lang="th-TH" sz="4400" dirty="0"/>
              <a:t>ห้ามตั้งชื่อใช้ </a:t>
            </a:r>
            <a:r>
              <a:rPr lang="en-US" sz="4400" dirty="0"/>
              <a:t>Reserve words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232348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DC40-684D-CAB4-C1F7-8EF2D223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Reserved words  </a:t>
            </a:r>
            <a:r>
              <a:rPr lang="en-US" dirty="0"/>
              <a:t>(</a:t>
            </a:r>
            <a:r>
              <a:rPr lang="th-TH" dirty="0"/>
              <a:t>คำสงวน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6F207-0C1D-43BD-D6F1-AACFA267B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713" y="197726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    break</a:t>
            </a:r>
          </a:p>
          <a:p>
            <a:r>
              <a:rPr lang="en-US" dirty="0">
                <a:solidFill>
                  <a:srgbClr val="0070C0"/>
                </a:solidFill>
              </a:rPr>
              <a:t>    case</a:t>
            </a:r>
          </a:p>
          <a:p>
            <a:r>
              <a:rPr lang="en-US" dirty="0">
                <a:solidFill>
                  <a:srgbClr val="0070C0"/>
                </a:solidFill>
              </a:rPr>
              <a:t>    catch</a:t>
            </a:r>
          </a:p>
          <a:p>
            <a:r>
              <a:rPr lang="en-US" dirty="0">
                <a:solidFill>
                  <a:srgbClr val="0070C0"/>
                </a:solidFill>
              </a:rPr>
              <a:t>    class</a:t>
            </a:r>
          </a:p>
          <a:p>
            <a:r>
              <a:rPr lang="en-US" dirty="0">
                <a:solidFill>
                  <a:srgbClr val="0070C0"/>
                </a:solidFill>
              </a:rPr>
              <a:t>    const</a:t>
            </a:r>
          </a:p>
          <a:p>
            <a:r>
              <a:rPr lang="en-US" dirty="0">
                <a:solidFill>
                  <a:srgbClr val="0070C0"/>
                </a:solidFill>
              </a:rPr>
              <a:t>    continue</a:t>
            </a:r>
          </a:p>
          <a:p>
            <a:r>
              <a:rPr lang="en-US" dirty="0">
                <a:solidFill>
                  <a:srgbClr val="0070C0"/>
                </a:solidFill>
              </a:rPr>
              <a:t>    debugger</a:t>
            </a:r>
          </a:p>
          <a:p>
            <a:r>
              <a:rPr lang="en-US" dirty="0">
                <a:solidFill>
                  <a:srgbClr val="0070C0"/>
                </a:solidFill>
              </a:rPr>
              <a:t>    default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F412F5-E295-8D10-E007-A680AEF1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86609" y="1986582"/>
            <a:ext cx="2246244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    delete</a:t>
            </a:r>
          </a:p>
          <a:p>
            <a:r>
              <a:rPr lang="en-US" dirty="0">
                <a:solidFill>
                  <a:srgbClr val="0070C0"/>
                </a:solidFill>
              </a:rPr>
              <a:t>    do</a:t>
            </a:r>
          </a:p>
          <a:p>
            <a:r>
              <a:rPr lang="en-US" dirty="0">
                <a:solidFill>
                  <a:srgbClr val="0070C0"/>
                </a:solidFill>
              </a:rPr>
              <a:t>    else</a:t>
            </a:r>
          </a:p>
          <a:p>
            <a:r>
              <a:rPr lang="en-US" dirty="0">
                <a:solidFill>
                  <a:srgbClr val="0070C0"/>
                </a:solidFill>
              </a:rPr>
              <a:t>    export</a:t>
            </a:r>
          </a:p>
          <a:p>
            <a:r>
              <a:rPr lang="en-US" dirty="0">
                <a:solidFill>
                  <a:srgbClr val="0070C0"/>
                </a:solidFill>
              </a:rPr>
              <a:t>    extends</a:t>
            </a:r>
          </a:p>
          <a:p>
            <a:r>
              <a:rPr lang="en-US" dirty="0">
                <a:solidFill>
                  <a:srgbClr val="0070C0"/>
                </a:solidFill>
              </a:rPr>
              <a:t>    false</a:t>
            </a:r>
          </a:p>
          <a:p>
            <a:r>
              <a:rPr lang="en-US" dirty="0">
                <a:solidFill>
                  <a:srgbClr val="0070C0"/>
                </a:solidFill>
              </a:rPr>
              <a:t>    finally</a:t>
            </a:r>
          </a:p>
          <a:p>
            <a:r>
              <a:rPr lang="en-US" dirty="0">
                <a:solidFill>
                  <a:srgbClr val="0070C0"/>
                </a:solidFill>
              </a:rPr>
              <a:t>    for</a:t>
            </a:r>
          </a:p>
          <a:p>
            <a:r>
              <a:rPr lang="en-US" dirty="0">
                <a:solidFill>
                  <a:srgbClr val="0070C0"/>
                </a:solidFill>
              </a:rPr>
              <a:t>    function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E11F1E2-FEBA-2594-B755-680DE2AD1A01}"/>
              </a:ext>
            </a:extLst>
          </p:cNvPr>
          <p:cNvSpPr txBox="1">
            <a:spLocks/>
          </p:cNvSpPr>
          <p:nvPr/>
        </p:nvSpPr>
        <p:spPr>
          <a:xfrm>
            <a:off x="4283765" y="1967948"/>
            <a:ext cx="26438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    if</a:t>
            </a:r>
          </a:p>
          <a:p>
            <a:r>
              <a:rPr lang="en-US" dirty="0">
                <a:solidFill>
                  <a:srgbClr val="0070C0"/>
                </a:solidFill>
              </a:rPr>
              <a:t>    import</a:t>
            </a:r>
          </a:p>
          <a:p>
            <a:r>
              <a:rPr lang="en-US" dirty="0">
                <a:solidFill>
                  <a:srgbClr val="0070C0"/>
                </a:solidFill>
              </a:rPr>
              <a:t>    in 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instanceof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new</a:t>
            </a:r>
          </a:p>
          <a:p>
            <a:r>
              <a:rPr lang="en-US" dirty="0">
                <a:solidFill>
                  <a:srgbClr val="0070C0"/>
                </a:solidFill>
              </a:rPr>
              <a:t>    null</a:t>
            </a:r>
          </a:p>
          <a:p>
            <a:r>
              <a:rPr lang="en-US" dirty="0">
                <a:solidFill>
                  <a:srgbClr val="0070C0"/>
                </a:solidFill>
              </a:rPr>
              <a:t>    return</a:t>
            </a:r>
          </a:p>
          <a:p>
            <a:r>
              <a:rPr lang="en-US" dirty="0">
                <a:solidFill>
                  <a:srgbClr val="0070C0"/>
                </a:solidFill>
              </a:rPr>
              <a:t>    super</a:t>
            </a:r>
          </a:p>
          <a:p>
            <a:r>
              <a:rPr lang="en-US" dirty="0">
                <a:solidFill>
                  <a:srgbClr val="0070C0"/>
                </a:solidFill>
              </a:rPr>
              <a:t>    switch</a:t>
            </a:r>
          </a:p>
          <a:p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E4A9283-A54C-16AB-2BA5-BB3E1A3A889D}"/>
              </a:ext>
            </a:extLst>
          </p:cNvPr>
          <p:cNvSpPr txBox="1">
            <a:spLocks/>
          </p:cNvSpPr>
          <p:nvPr/>
        </p:nvSpPr>
        <p:spPr>
          <a:xfrm>
            <a:off x="6530009" y="1887813"/>
            <a:ext cx="20706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    this</a:t>
            </a:r>
          </a:p>
          <a:p>
            <a:r>
              <a:rPr lang="en-US" dirty="0">
                <a:solidFill>
                  <a:srgbClr val="0070C0"/>
                </a:solidFill>
              </a:rPr>
              <a:t>    throw</a:t>
            </a:r>
          </a:p>
          <a:p>
            <a:r>
              <a:rPr lang="en-US" dirty="0">
                <a:solidFill>
                  <a:srgbClr val="0070C0"/>
                </a:solidFill>
              </a:rPr>
              <a:t>    true</a:t>
            </a:r>
          </a:p>
          <a:p>
            <a:r>
              <a:rPr lang="en-US" dirty="0">
                <a:solidFill>
                  <a:srgbClr val="0070C0"/>
                </a:solidFill>
              </a:rPr>
              <a:t>    try</a:t>
            </a:r>
          </a:p>
          <a:p>
            <a:r>
              <a:rPr lang="en-US" dirty="0">
                <a:solidFill>
                  <a:srgbClr val="0070C0"/>
                </a:solidFill>
              </a:rPr>
              <a:t>    typeof</a:t>
            </a:r>
          </a:p>
          <a:p>
            <a:r>
              <a:rPr lang="en-US" dirty="0">
                <a:solidFill>
                  <a:srgbClr val="0070C0"/>
                </a:solidFill>
              </a:rPr>
              <a:t>    var</a:t>
            </a:r>
          </a:p>
          <a:p>
            <a:r>
              <a:rPr lang="en-US" dirty="0">
                <a:solidFill>
                  <a:srgbClr val="0070C0"/>
                </a:solidFill>
              </a:rPr>
              <a:t>    void</a:t>
            </a:r>
          </a:p>
          <a:p>
            <a:r>
              <a:rPr lang="en-US" dirty="0">
                <a:solidFill>
                  <a:srgbClr val="0070C0"/>
                </a:solidFill>
              </a:rPr>
              <a:t>    while</a:t>
            </a:r>
          </a:p>
          <a:p>
            <a:r>
              <a:rPr lang="en-US" dirty="0">
                <a:solidFill>
                  <a:srgbClr val="0070C0"/>
                </a:solidFill>
              </a:rPr>
              <a:t>    with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0FCF3E8-AC44-F37E-D8F0-CF8BEA1E3E17}"/>
              </a:ext>
            </a:extLst>
          </p:cNvPr>
          <p:cNvSpPr txBox="1">
            <a:spLocks/>
          </p:cNvSpPr>
          <p:nvPr/>
        </p:nvSpPr>
        <p:spPr>
          <a:xfrm>
            <a:off x="8600661" y="1887813"/>
            <a:ext cx="32070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    let</a:t>
            </a:r>
          </a:p>
          <a:p>
            <a:r>
              <a:rPr lang="en-US" dirty="0">
                <a:solidFill>
                  <a:srgbClr val="0070C0"/>
                </a:solidFill>
              </a:rPr>
              <a:t>    const</a:t>
            </a:r>
          </a:p>
          <a:p>
            <a:r>
              <a:rPr lang="en-US" dirty="0">
                <a:solidFill>
                  <a:srgbClr val="0070C0"/>
                </a:solidFill>
              </a:rPr>
              <a:t>    static</a:t>
            </a:r>
          </a:p>
          <a:p>
            <a:r>
              <a:rPr lang="en-US" dirty="0">
                <a:solidFill>
                  <a:srgbClr val="0070C0"/>
                </a:solidFill>
              </a:rPr>
              <a:t>    yield</a:t>
            </a:r>
          </a:p>
          <a:p>
            <a:r>
              <a:rPr lang="en-US" dirty="0">
                <a:solidFill>
                  <a:srgbClr val="0070C0"/>
                </a:solidFill>
              </a:rPr>
              <a:t>    await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2B404-A751-A7EC-4B62-5CF0D0A2F59F}"/>
              </a:ext>
            </a:extLst>
          </p:cNvPr>
          <p:cNvSpPr txBox="1"/>
          <p:nvPr/>
        </p:nvSpPr>
        <p:spPr>
          <a:xfrm>
            <a:off x="195055" y="6347237"/>
            <a:ext cx="1082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https://developer.mozilla.org/en-US/docs/Web/JavaScript/Reference/Lexical_grammar#keywords</a:t>
            </a:r>
          </a:p>
        </p:txBody>
      </p:sp>
    </p:spTree>
    <p:extLst>
      <p:ext uri="{BB962C8B-B14F-4D97-AF65-F5344CB8AC3E}">
        <p14:creationId xmlns:p14="http://schemas.microsoft.com/office/powerpoint/2010/main" val="122998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C53B-A59F-BAFC-9BAB-60ECBB71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การ ตั้งชื่อ ตัวแปร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BFFD-41F0-A220-0095-F60626FCA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5158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userName;</a:t>
            </a:r>
            <a:r>
              <a:rPr lang="th-TH" dirty="0">
                <a:latin typeface="Lucida Console" panose="020B0609040504020204" pitchFamily="49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Camel case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test123;  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$ = 1;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ตัวแปร ชื่อ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"$"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_ = 2;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ตัวแปร ชื่อ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"_"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alert</a:t>
            </a:r>
            <a:r>
              <a:rPr lang="en-US" dirty="0">
                <a:latin typeface="Lucida Console" panose="020B0609040504020204" pitchFamily="49" charset="0"/>
              </a:rPr>
              <a:t>($ + _);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3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th-TH" b="1" dirty="0">
                <a:solidFill>
                  <a:srgbClr val="FF0000"/>
                </a:solidFill>
                <a:latin typeface="Lucida Console" panose="020B0609040504020204" pitchFamily="49" charset="0"/>
              </a:rPr>
              <a:t>ตัวอย่าง ที่ผิด</a:t>
            </a:r>
            <a:endParaRPr lang="en-US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1a; </a:t>
            </a:r>
            <a:r>
              <a:rPr lang="th-TH" dirty="0">
                <a:latin typeface="Lucida Console" panose="020B0609040504020204" pitchFamily="49" charset="0"/>
              </a:rPr>
              <a:t>	      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ไม่สามารถ ขึ้นต้นด้วย ตัวเลขได้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my-name;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มี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hyphens ‘-’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 ซึ่งไม่อนุญาติ ให้ใช้เป็นชื่อตัวแปร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我 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= '</a:t>
            </a:r>
            <a:r>
              <a:rPr lang="en-US" altLang="ja-JP" dirty="0">
                <a:solidFill>
                  <a:srgbClr val="FF0000"/>
                </a:solidFill>
                <a:latin typeface="Lucida Console" panose="020B0609040504020204" pitchFamily="49" charset="0"/>
              </a:rPr>
              <a:t>...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’;  </a:t>
            </a:r>
            <a:r>
              <a:rPr lang="en-US" altLang="ja-JP" dirty="0">
                <a:solidFill>
                  <a:srgbClr val="00B050"/>
                </a:solidFill>
                <a:latin typeface="Lucida Console" panose="020B0609040504020204" pitchFamily="49" charset="0"/>
              </a:rPr>
              <a:t>//</a:t>
            </a:r>
            <a:r>
              <a:rPr lang="th-TH" altLang="ja-JP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altLang="ja-JP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non-english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ACDB0B-1667-8582-B219-2C2DB131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  </a:t>
            </a:r>
            <a:r>
              <a:rPr lang="th-TH" dirty="0"/>
              <a:t>ค่าคงที่  </a:t>
            </a:r>
            <a:r>
              <a:rPr lang="en-US" dirty="0"/>
              <a:t>(</a:t>
            </a:r>
            <a:r>
              <a:rPr lang="th-TH" dirty="0"/>
              <a:t>ค่าที่ไม่มีการเปลี่ยนแปลง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717E4-82FA-22A7-BCCD-70A45748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myBirthday</a:t>
            </a:r>
            <a:r>
              <a:rPr lang="en-US" dirty="0">
                <a:latin typeface="Lucida Console" panose="020B0609040504020204" pitchFamily="49" charset="0"/>
              </a:rPr>
              <a:t> = '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18.04.1982</a:t>
            </a:r>
            <a:r>
              <a:rPr lang="en-US" dirty="0">
                <a:latin typeface="Lucida Console" panose="020B0609040504020204" pitchFamily="49" charset="0"/>
              </a:rPr>
              <a:t>’;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Lucida Console" panose="020B0609040504020204" pitchFamily="49" charset="0"/>
              </a:rPr>
              <a:t>myBirthday</a:t>
            </a:r>
            <a:r>
              <a:rPr lang="en-US" dirty="0">
                <a:latin typeface="Lucida Console" panose="020B0609040504020204" pitchFamily="49" charset="0"/>
              </a:rPr>
              <a:t> = '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01.01.2001</a:t>
            </a:r>
            <a:r>
              <a:rPr lang="en-US" dirty="0">
                <a:latin typeface="Lucida Console" panose="020B0609040504020204" pitchFamily="49" charset="0"/>
              </a:rPr>
              <a:t>’;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error, can't reassign the constant!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2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A75C-8513-533A-77CC-3ABD94E1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Fundamentals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0D9C1-D29B-8DDB-4207-63D6268F0B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BlinkMacSystemFo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Hello, world!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BlinkMacSystemFo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structure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BlinkMacSystem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modern mode, "use strict"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BlinkMacSystemFo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Variables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BlinkMacSystemFon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types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linkMacSystemFon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Interaction: alert, prompt, confirm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linkMacSystemFon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 Conversions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linkMacSystemFon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operators, math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BlinkMacSystemFon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0F0C-34EC-8D82-9A25-C72FC9FE4C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linkMacSystemFon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Comparisons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linkMacSystemFon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Conditional branching: if, '?'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linkMacSystemFon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Logical operators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linkMacSystemFon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Nullish coalescing operator '??'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linkMacSystemFon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Loops: while and for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accent4">
                    <a:lumMod val="75000"/>
                  </a:schemeClr>
                </a:solidFill>
                <a:effectLst/>
                <a:latin typeface="BlinkMacSystemFont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"switch" statement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 expressions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pPr algn="l">
              <a:buFont typeface="+mj-lt"/>
              <a:buAutoNum type="arabicPeriod" startAt="9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linkMacSystemFont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Arrow functions, the basics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linkMacSystemFon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210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017E-F731-1883-666E-9D4862AB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Uppercase constants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3556-1284-5C3F-DF9D-2C1FAF8C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COLOR_RED    = "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#F00</a:t>
            </a:r>
            <a:r>
              <a:rPr lang="en-US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COLOR_GREEN  = "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#0F0</a:t>
            </a:r>
            <a:r>
              <a:rPr lang="en-US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COLOR_BLUE   = "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#00F</a:t>
            </a:r>
            <a:r>
              <a:rPr lang="en-US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US" dirty="0">
                <a:latin typeface="Lucida Console" panose="020B0609040504020204" pitchFamily="49" charset="0"/>
              </a:rPr>
              <a:t> COLOR_ORANGE = "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#FF7F00</a:t>
            </a:r>
            <a:r>
              <a:rPr lang="en-US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...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เมื่อต้องการเลือกสี </a:t>
            </a:r>
            <a:endParaRPr lang="en-US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color = COLOR_BLUE;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alert</a:t>
            </a:r>
            <a:r>
              <a:rPr lang="en-US" dirty="0">
                <a:latin typeface="Lucida Console" panose="020B0609040504020204" pitchFamily="49" charset="0"/>
              </a:rPr>
              <a:t>(color);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#00F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  ได้สี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th-TH" dirty="0">
                <a:solidFill>
                  <a:srgbClr val="00B050"/>
                </a:solidFill>
                <a:latin typeface="Lucida Console" panose="020B0609040504020204" pitchFamily="49" charset="0"/>
              </a:rPr>
              <a:t>น้ำเงิน</a:t>
            </a: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9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F1D6-3419-8F17-A82A-BEE5D3FF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2500-6118-EAB1-5446-2AEE174A5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4765606"/>
          </a:xfrm>
        </p:spPr>
        <p:txBody>
          <a:bodyPr>
            <a:normAutofit/>
          </a:bodyPr>
          <a:lstStyle/>
          <a:p>
            <a:r>
              <a:rPr lang="en-US" dirty="0"/>
              <a:t>Number</a:t>
            </a:r>
            <a:r>
              <a:rPr lang="th-TH" dirty="0"/>
              <a:t>   สามารถคำนวณ  บวก ลบ คูณ หาร  และคำนวณ ทาง คณิตศาตร ได้</a:t>
            </a:r>
            <a:endParaRPr lang="en-US" dirty="0"/>
          </a:p>
          <a:p>
            <a:pPr lvl="1"/>
            <a:r>
              <a:rPr lang="th-TH" dirty="0"/>
              <a:t>ทศนิยม  </a:t>
            </a:r>
            <a:r>
              <a:rPr lang="en-US" dirty="0"/>
              <a:t>  floating point           </a:t>
            </a:r>
            <a:r>
              <a:rPr lang="en-US" dirty="0">
                <a:solidFill>
                  <a:srgbClr val="FF0000"/>
                </a:solidFill>
              </a:rPr>
              <a:t>1.25 ,  0.256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r>
              <a:rPr lang="th-TH" dirty="0"/>
              <a:t>จำนวนเต็ม</a:t>
            </a:r>
            <a:r>
              <a:rPr lang="en-US" dirty="0"/>
              <a:t>  integer                     </a:t>
            </a:r>
            <a:r>
              <a:rPr lang="en-US" dirty="0">
                <a:solidFill>
                  <a:srgbClr val="FF0000"/>
                </a:solidFill>
              </a:rPr>
              <a:t>-1, 0, 256,  1000</a:t>
            </a:r>
            <a:endParaRPr lang="th-TH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Infinity    </a:t>
            </a:r>
            <a:r>
              <a:rPr lang="th-TH" dirty="0"/>
              <a:t>ค่า อนันต์</a:t>
            </a:r>
            <a:r>
              <a:rPr lang="en-US" dirty="0"/>
              <a:t>                 </a:t>
            </a:r>
          </a:p>
          <a:p>
            <a:pPr lvl="1"/>
            <a:r>
              <a:rPr lang="en-US" dirty="0" err="1"/>
              <a:t>NaN</a:t>
            </a:r>
            <a:r>
              <a:rPr lang="en-US" dirty="0"/>
              <a:t>        not a number</a:t>
            </a:r>
            <a:endParaRPr lang="th-TH" dirty="0"/>
          </a:p>
          <a:p>
            <a:pPr lvl="1"/>
            <a:r>
              <a:rPr lang="en-US" dirty="0" err="1"/>
              <a:t>BigInt</a:t>
            </a:r>
            <a:r>
              <a:rPr lang="en-US" dirty="0"/>
              <a:t>	</a:t>
            </a:r>
            <a:r>
              <a:rPr lang="th-TH" dirty="0"/>
              <a:t> สามารถเก็บค่า ที่มากกว่า </a:t>
            </a:r>
            <a:r>
              <a:rPr lang="en-US" dirty="0"/>
              <a:t>2^53 </a:t>
            </a:r>
            <a:r>
              <a:rPr lang="th-TH" dirty="0"/>
              <a:t> ได้</a:t>
            </a:r>
          </a:p>
          <a:p>
            <a:r>
              <a:rPr lang="en-US" dirty="0"/>
              <a:t>String </a:t>
            </a:r>
            <a:r>
              <a:rPr lang="th-TH" dirty="0"/>
              <a:t>   ตัวอักษร, ข้อความต่างๆ   อยู่ใน เครื่องหมาย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“ab” ‘c’ </a:t>
            </a:r>
            <a:r>
              <a:rPr lang="en-US" dirty="0"/>
              <a:t>quote, </a:t>
            </a:r>
            <a:r>
              <a:rPr lang="en-US" dirty="0">
                <a:solidFill>
                  <a:srgbClr val="FF0000"/>
                </a:solidFill>
              </a:rPr>
              <a:t>`d`</a:t>
            </a:r>
            <a:r>
              <a:rPr lang="en-US" dirty="0"/>
              <a:t> backtick</a:t>
            </a:r>
          </a:p>
          <a:p>
            <a:r>
              <a:rPr lang="en-US" dirty="0"/>
              <a:t>Boolean   </a:t>
            </a:r>
            <a:r>
              <a:rPr lang="en-US" dirty="0">
                <a:solidFill>
                  <a:srgbClr val="0070C0"/>
                </a:solidFill>
              </a:rPr>
              <a:t>true, false</a:t>
            </a:r>
          </a:p>
          <a:p>
            <a:r>
              <a:rPr lang="en-US" dirty="0"/>
              <a:t>“null”/ undefined value               </a:t>
            </a:r>
            <a:r>
              <a:rPr lang="th-TH" dirty="0"/>
              <a:t>ค่า </a:t>
            </a:r>
            <a:r>
              <a:rPr lang="en-US" dirty="0"/>
              <a:t>null   </a:t>
            </a:r>
            <a:r>
              <a:rPr lang="th-TH" dirty="0"/>
              <a:t>เหมือน</a:t>
            </a:r>
            <a:r>
              <a:rPr lang="en-US" dirty="0"/>
              <a:t> nothing,  empty</a:t>
            </a:r>
            <a:endParaRPr lang="th-TH" dirty="0"/>
          </a:p>
          <a:p>
            <a:r>
              <a:rPr lang="en-US" dirty="0"/>
              <a:t>Object, Symbol</a:t>
            </a:r>
            <a:r>
              <a:rPr lang="th-TH" dirty="0"/>
              <a:t>                 ค่าตัวแปร ที่ซับซ้อน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46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CD85-3C3D-2F98-4789-114D8A3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type  Number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3621-3EE4-2A85-DC5A-093552CCE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1538"/>
            <a:ext cx="10721009" cy="5476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sz="2400" dirty="0">
                <a:latin typeface="Lucida Console" panose="020B0609040504020204" pitchFamily="49" charset="0"/>
              </a:rPr>
              <a:t> n = 123;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n = 12.345;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console</a:t>
            </a:r>
            <a:r>
              <a:rPr lang="en-GB" sz="2400" dirty="0">
                <a:latin typeface="Lucida Console" panose="020B0609040504020204" pitchFamily="49" charset="0"/>
              </a:rPr>
              <a:t>.log( 1 / 0 );   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Infinity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console</a:t>
            </a:r>
            <a:r>
              <a:rPr lang="en-GB" sz="2400" dirty="0">
                <a:latin typeface="Lucida Console" panose="020B0609040504020204" pitchFamily="49" charset="0"/>
              </a:rPr>
              <a:t>.log( </a:t>
            </a: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Infinity</a:t>
            </a:r>
            <a:r>
              <a:rPr lang="en-GB" sz="2400" dirty="0">
                <a:latin typeface="Lucida Console" panose="020B0609040504020204" pitchFamily="49" charset="0"/>
              </a:rPr>
              <a:t> );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Infinity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console</a:t>
            </a:r>
            <a:r>
              <a:rPr lang="en-GB" sz="2400" dirty="0">
                <a:latin typeface="Lucida Console" panose="020B0609040504020204" pitchFamily="49" charset="0"/>
              </a:rPr>
              <a:t>.log(  </a:t>
            </a:r>
            <a:r>
              <a:rPr lang="en-GB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"not a number" </a:t>
            </a:r>
            <a:r>
              <a:rPr lang="en-GB" sz="2400" dirty="0">
                <a:latin typeface="Lucida Console" panose="020B0609040504020204" pitchFamily="49" charset="0"/>
              </a:rPr>
              <a:t>/ 2);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GB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NaN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console</a:t>
            </a:r>
            <a:r>
              <a:rPr lang="en-GB" sz="2400" dirty="0">
                <a:latin typeface="Lucida Console" panose="020B0609040504020204" pitchFamily="49" charset="0"/>
              </a:rPr>
              <a:t>.log(  </a:t>
            </a:r>
            <a:r>
              <a:rPr lang="en-GB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NaN</a:t>
            </a:r>
            <a:r>
              <a:rPr lang="en-GB" sz="2400" dirty="0">
                <a:latin typeface="Lucida Console" panose="020B0609040504020204" pitchFamily="49" charset="0"/>
              </a:rPr>
              <a:t> + 1 );          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GB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NaN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console</a:t>
            </a:r>
            <a:r>
              <a:rPr lang="en-GB" sz="2400" dirty="0">
                <a:latin typeface="Lucida Console" panose="020B0609040504020204" pitchFamily="49" charset="0"/>
              </a:rPr>
              <a:t>.log(  </a:t>
            </a:r>
            <a:r>
              <a:rPr lang="en-GB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3</a:t>
            </a:r>
            <a:r>
              <a:rPr lang="en-GB" sz="2400" dirty="0">
                <a:latin typeface="Lucida Console" panose="020B0609040504020204" pitchFamily="49" charset="0"/>
              </a:rPr>
              <a:t> * </a:t>
            </a:r>
            <a:r>
              <a:rPr lang="en-GB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NaN</a:t>
            </a:r>
            <a:r>
              <a:rPr lang="en-GB" sz="2400" dirty="0">
                <a:latin typeface="Lucida Console" panose="020B0609040504020204" pitchFamily="49" charset="0"/>
              </a:rPr>
              <a:t>  );         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</a:t>
            </a:r>
            <a:r>
              <a:rPr lang="en-GB" sz="2400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NaN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//Big int   larger than (253-1)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console</a:t>
            </a:r>
            <a:r>
              <a:rPr lang="en-GB" sz="2400" dirty="0">
                <a:latin typeface="Lucida Console" panose="020B0609040504020204" pitchFamily="49" charset="0"/>
              </a:rPr>
              <a:t>.log(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9007199254740991</a:t>
            </a:r>
            <a:r>
              <a:rPr lang="en-GB" sz="2400" dirty="0">
                <a:latin typeface="Lucida Console" panose="020B0609040504020204" pitchFamily="49" charset="0"/>
              </a:rPr>
              <a:t> +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1</a:t>
            </a:r>
            <a:r>
              <a:rPr lang="en-GB" sz="2400" dirty="0">
                <a:latin typeface="Lucida Console" panose="020B0609040504020204" pitchFamily="49" charset="0"/>
              </a:rPr>
              <a:t>);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9007199254740992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console</a:t>
            </a:r>
            <a:r>
              <a:rPr lang="en-GB" sz="2400" dirty="0">
                <a:latin typeface="Lucida Console" panose="020B0609040504020204" pitchFamily="49" charset="0"/>
              </a:rPr>
              <a:t>.log(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9007199254740991</a:t>
            </a:r>
            <a:r>
              <a:rPr lang="en-GB" sz="2400" dirty="0">
                <a:latin typeface="Lucida Console" panose="020B0609040504020204" pitchFamily="49" charset="0"/>
              </a:rPr>
              <a:t> +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2</a:t>
            </a:r>
            <a:r>
              <a:rPr lang="en-GB" sz="2400" dirty="0">
                <a:latin typeface="Lucida Console" panose="020B0609040504020204" pitchFamily="49" charset="0"/>
              </a:rPr>
              <a:t>);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9007199254740992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const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  <a:r>
              <a:rPr lang="en-GB" sz="2400" dirty="0" err="1">
                <a:latin typeface="Lucida Console" panose="020B0609040504020204" pitchFamily="49" charset="0"/>
              </a:rPr>
              <a:t>bigInt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  <a:latin typeface="Lucida Console" panose="020B0609040504020204" pitchFamily="49" charset="0"/>
              </a:rPr>
              <a:t>1234567890123456789012345678901234567890n</a:t>
            </a:r>
            <a:r>
              <a:rPr lang="en-GB" sz="24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1315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4F7E-B167-A091-CBE6-1FC5FCAD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type  String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4023-996D-6D4C-0524-0453E18C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str = "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Hello</a:t>
            </a:r>
            <a:r>
              <a:rPr lang="en-GB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str2 =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'Single quotes are ok too</a:t>
            </a:r>
            <a:r>
              <a:rPr lang="en-GB" dirty="0">
                <a:latin typeface="Lucida Console" panose="020B0609040504020204" pitchFamily="49" charset="0"/>
              </a:rPr>
              <a:t>';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phrase = `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can embed another</a:t>
            </a:r>
            <a:r>
              <a:rPr lang="en-GB" dirty="0">
                <a:latin typeface="Lucida Console" panose="020B0609040504020204" pitchFamily="49" charset="0"/>
              </a:rPr>
              <a:t> ${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>
                <a:latin typeface="Lucida Console" panose="020B0609040504020204" pitchFamily="49" charset="0"/>
              </a:rPr>
              <a:t>}`;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GB" dirty="0">
                <a:latin typeface="Lucida Console" panose="020B0609040504020204" pitchFamily="49" charset="0"/>
              </a:rPr>
              <a:t> name = "</a:t>
            </a: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John</a:t>
            </a:r>
            <a:r>
              <a:rPr lang="en-GB" dirty="0">
                <a:latin typeface="Lucida Console" panose="020B0609040504020204" pitchFamily="49" charset="0"/>
              </a:rPr>
              <a:t>";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// embed a variable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console.log( `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Hello</a:t>
            </a:r>
            <a:r>
              <a:rPr lang="en-GB" dirty="0">
                <a:latin typeface="Lucida Console" panose="020B0609040504020204" pitchFamily="49" charset="0"/>
              </a:rPr>
              <a:t>, ${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name</a:t>
            </a:r>
            <a:r>
              <a:rPr lang="en-GB" dirty="0">
                <a:latin typeface="Lucida Console" panose="020B0609040504020204" pitchFamily="49" charset="0"/>
              </a:rPr>
              <a:t>}!` );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// Hello, John!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console.log( `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the result is </a:t>
            </a:r>
            <a:r>
              <a:rPr lang="en-GB" dirty="0">
                <a:latin typeface="Lucida Console" panose="020B0609040504020204" pitchFamily="49" charset="0"/>
              </a:rPr>
              <a:t>${1 + 2}` );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// result 3</a:t>
            </a:r>
          </a:p>
        </p:txBody>
      </p:sp>
    </p:spTree>
    <p:extLst>
      <p:ext uri="{BB962C8B-B14F-4D97-AF65-F5344CB8AC3E}">
        <p14:creationId xmlns:p14="http://schemas.microsoft.com/office/powerpoint/2010/main" val="3224977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779EEC-F232-AD9B-4D20-91EE0B0E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type  Boolean, null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DA9B-9BB2-12A7-730A-CDBD527C80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latin typeface="Lucida Console" panose="020B0609040504020204" pitchFamily="49" charset="0"/>
              </a:rPr>
              <a:t>Boolean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isGrater</a:t>
            </a:r>
            <a:r>
              <a:rPr lang="en-US" dirty="0">
                <a:latin typeface="Lucida Console" panose="020B0609040504020204" pitchFamily="49" charset="0"/>
              </a:rPr>
              <a:t>= (5&gt;4);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b="1" u="sng" dirty="0">
                <a:latin typeface="Lucida Console" panose="020B0609040504020204" pitchFamily="49" charset="0"/>
              </a:rPr>
              <a:t>Null / </a:t>
            </a:r>
            <a:r>
              <a:rPr lang="en-US" b="1" u="sng" dirty="0" err="1">
                <a:latin typeface="Lucida Console" panose="020B0609040504020204" pitchFamily="49" charset="0"/>
              </a:rPr>
              <a:t>Undefind</a:t>
            </a:r>
            <a:endParaRPr lang="en-US" b="1" u="sng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maxValue</a:t>
            </a:r>
            <a:r>
              <a:rPr lang="en-US" dirty="0">
                <a:latin typeface="Lucida Console" panose="020B0609040504020204" pitchFamily="49" charset="0"/>
              </a:rPr>
              <a:t>=null;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E0EA5-1A4B-5ADF-7B1B-52AC52ACCE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69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BEA7-04CC-1BCC-0A9B-07A31366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ABD2E2-F1C1-919F-4DB4-2716A60B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user = </a:t>
            </a:r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Object(); 	</a:t>
            </a:r>
            <a:r>
              <a:rPr lang="en-US" dirty="0">
                <a:solidFill>
                  <a:srgbClr val="00B050"/>
                </a:solidFill>
              </a:rPr>
              <a:t>// "object constructor" syntax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user = {};  		</a:t>
            </a:r>
            <a:r>
              <a:rPr lang="en-US" dirty="0">
                <a:solidFill>
                  <a:srgbClr val="00B050"/>
                </a:solidFill>
              </a:rPr>
              <a:t>// "object literal" syntax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user = {     		</a:t>
            </a:r>
            <a:r>
              <a:rPr lang="en-US" dirty="0">
                <a:solidFill>
                  <a:srgbClr val="00B050"/>
                </a:solidFill>
              </a:rPr>
              <a:t>// an object</a:t>
            </a:r>
          </a:p>
          <a:p>
            <a:pPr marL="0" indent="0">
              <a:buNone/>
            </a:pPr>
            <a:r>
              <a:rPr lang="en-US" dirty="0"/>
              <a:t>  name: "</a:t>
            </a:r>
            <a:r>
              <a:rPr lang="en-US" dirty="0">
                <a:solidFill>
                  <a:srgbClr val="C00000"/>
                </a:solidFill>
              </a:rPr>
              <a:t>John</a:t>
            </a:r>
            <a:r>
              <a:rPr lang="en-US" dirty="0"/>
              <a:t>",  		</a:t>
            </a:r>
            <a:r>
              <a:rPr lang="en-US" dirty="0">
                <a:solidFill>
                  <a:srgbClr val="00B050"/>
                </a:solidFill>
              </a:rPr>
              <a:t>// by key "name" store value "John"</a:t>
            </a:r>
          </a:p>
          <a:p>
            <a:pPr marL="0" indent="0">
              <a:buNone/>
            </a:pPr>
            <a:r>
              <a:rPr lang="en-US" dirty="0"/>
              <a:t>  age: </a:t>
            </a:r>
            <a:r>
              <a:rPr lang="en-US" dirty="0">
                <a:solidFill>
                  <a:srgbClr val="FF0000"/>
                </a:solidFill>
              </a:rPr>
              <a:t>30 </a:t>
            </a:r>
            <a:r>
              <a:rPr lang="en-US" dirty="0"/>
              <a:t>       		</a:t>
            </a:r>
            <a:r>
              <a:rPr lang="en-US" dirty="0">
                <a:solidFill>
                  <a:srgbClr val="00B050"/>
                </a:solidFill>
              </a:rPr>
              <a:t>// by key "age" store value 30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console</a:t>
            </a:r>
            <a:r>
              <a:rPr lang="en-GB" dirty="0"/>
              <a:t>.log( </a:t>
            </a:r>
            <a:r>
              <a:rPr lang="en-GB" dirty="0">
                <a:solidFill>
                  <a:srgbClr val="002060"/>
                </a:solidFill>
              </a:rPr>
              <a:t>user.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); </a:t>
            </a:r>
            <a:r>
              <a:rPr lang="en-GB" dirty="0">
                <a:solidFill>
                  <a:srgbClr val="00B050"/>
                </a:solidFill>
              </a:rPr>
              <a:t>// John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console</a:t>
            </a:r>
            <a:r>
              <a:rPr lang="en-GB" dirty="0"/>
              <a:t>.log( </a:t>
            </a:r>
            <a:r>
              <a:rPr lang="en-GB" dirty="0">
                <a:solidFill>
                  <a:srgbClr val="002060"/>
                </a:solidFill>
              </a:rPr>
              <a:t>user.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age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); 	</a:t>
            </a:r>
            <a:r>
              <a:rPr lang="en-GB" dirty="0">
                <a:solidFill>
                  <a:srgbClr val="00B050"/>
                </a:solidFill>
              </a:rPr>
              <a:t>// 30</a:t>
            </a:r>
          </a:p>
        </p:txBody>
      </p:sp>
    </p:spTree>
    <p:extLst>
      <p:ext uri="{BB962C8B-B14F-4D97-AF65-F5344CB8AC3E}">
        <p14:creationId xmlns:p14="http://schemas.microsoft.com/office/powerpoint/2010/main" val="3157276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7401-6115-F389-8C2E-94E8EBE9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การใช้ </a:t>
            </a:r>
            <a:r>
              <a:rPr lang="en-US" dirty="0"/>
              <a:t>operator </a:t>
            </a:r>
            <a:r>
              <a:rPr lang="en-US" dirty="0">
                <a:solidFill>
                  <a:srgbClr val="0070C0"/>
                </a:solidFill>
              </a:rPr>
              <a:t>typeof</a:t>
            </a:r>
            <a:r>
              <a:rPr lang="en-US" dirty="0"/>
              <a:t>    </a:t>
            </a:r>
            <a:r>
              <a:rPr lang="th-TH" dirty="0"/>
              <a:t>เพื่อเช็คประเภทของข้อมูล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7F34-CD1F-8C7F-9B27-1D736E7CF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0"/>
            <a:ext cx="6095999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undefined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  <a:r>
              <a:rPr lang="en-GB" sz="2400" dirty="0">
                <a:latin typeface="Lucida Console" panose="020B0609040504020204" pitchFamily="49" charset="0"/>
              </a:rPr>
              <a:t>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"undefined"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0;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"number"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10n;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"bigint"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true;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"boolean"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"</a:t>
            </a:r>
            <a:r>
              <a:rPr lang="en-GB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foo</a:t>
            </a:r>
            <a:r>
              <a:rPr lang="en-GB" sz="2400" dirty="0">
                <a:latin typeface="Lucida Console" panose="020B0609040504020204" pitchFamily="49" charset="0"/>
              </a:rPr>
              <a:t>“;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"string"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5714-61B3-22A2-8991-DF06DFE4A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600200"/>
            <a:ext cx="6314660" cy="457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Symbol("</a:t>
            </a: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id</a:t>
            </a:r>
            <a:r>
              <a:rPr lang="en-GB" sz="2400" dirty="0">
                <a:latin typeface="Lucida Console" panose="020B0609040504020204" pitchFamily="49" charset="0"/>
              </a:rPr>
              <a:t>");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"symbol"</a:t>
            </a:r>
          </a:p>
          <a:p>
            <a:pPr marL="0" indent="0">
              <a:buNone/>
            </a:pPr>
            <a:endParaRPr lang="en-GB" sz="2400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Math;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"object"  (1)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null;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"object"  (2)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typeof</a:t>
            </a:r>
            <a:r>
              <a:rPr lang="en-GB" sz="2400" dirty="0">
                <a:latin typeface="Lucida Console" panose="020B0609040504020204" pitchFamily="49" charset="0"/>
              </a:rPr>
              <a:t> alert; </a:t>
            </a:r>
            <a:r>
              <a:rPr lang="en-GB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// "function"  (3)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253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DAE1-290B-6863-35E3-A734B5F4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ABC0-847C-A2C1-E6BD-3C30C9F83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235" y="1825625"/>
            <a:ext cx="5731565" cy="4667250"/>
          </a:xfrm>
        </p:spPr>
        <p:txBody>
          <a:bodyPr>
            <a:normAutofit/>
          </a:bodyPr>
          <a:lstStyle/>
          <a:p>
            <a:r>
              <a:rPr lang="th-T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โครงสร้าง ของการเขียน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Code Structure</a:t>
            </a:r>
          </a:p>
          <a:p>
            <a:pPr marL="457200" lvl="1" indent="0">
              <a:buNone/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B050"/>
                </a:solidFill>
                <a:latin typeface="BlinkMacSystemFont"/>
              </a:rPr>
              <a:t>/**/    //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Case sensitive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“use strict”</a:t>
            </a:r>
            <a:endParaRPr lang="th-TH" sz="3200" dirty="0">
              <a:solidFill>
                <a:schemeClr val="tx1">
                  <a:lumMod val="75000"/>
                  <a:lumOff val="25000"/>
                </a:schemeClr>
              </a:solidFill>
              <a:latin typeface="BlinkMacSystemFont"/>
            </a:endParaRPr>
          </a:p>
          <a:p>
            <a:r>
              <a:rPr lang="th-TH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ตัวแปร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Variable</a:t>
            </a: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let </a:t>
            </a: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var</a:t>
            </a:r>
          </a:p>
          <a:p>
            <a:pPr lvl="1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const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BF76B-5E7A-F157-37F4-61DFB2E4B6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h-TH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ประเภทข้อมูล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Data Type</a:t>
            </a:r>
          </a:p>
          <a:p>
            <a:pPr lvl="1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Undefined</a:t>
            </a:r>
          </a:p>
          <a:p>
            <a:pPr lvl="1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Null</a:t>
            </a:r>
          </a:p>
          <a:p>
            <a:pPr lvl="1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Object</a:t>
            </a:r>
            <a:endParaRPr lang="th-TH" sz="3200" dirty="0">
              <a:solidFill>
                <a:schemeClr val="tx1">
                  <a:lumMod val="75000"/>
                  <a:lumOff val="25000"/>
                </a:schemeClr>
              </a:solidFill>
              <a:latin typeface="BlinkMacSystemFont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36333-736C-40E8-7193-8F527D43C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16" y="-25471"/>
            <a:ext cx="2857143" cy="2857143"/>
          </a:xfrm>
          <a:prstGeom prst="rect">
            <a:avLst/>
          </a:prstGeom>
        </p:spPr>
      </p:pic>
      <p:pic>
        <p:nvPicPr>
          <p:cNvPr id="5" name="Picture 2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0747918D-9592-B6AA-050F-269370E65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30" y="109637"/>
            <a:ext cx="3185050" cy="17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FCD2-BEED-2612-2D68-DB67BCD4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4EA4-CD96-A9AA-AD29-10DFEB57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โครงสร้าง ของการเขียน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Code Structure</a:t>
            </a:r>
          </a:p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Modern mode “Use Strict”</a:t>
            </a:r>
            <a:endParaRPr lang="th-TH" sz="5400" dirty="0">
              <a:solidFill>
                <a:schemeClr val="tx1">
                  <a:lumMod val="75000"/>
                  <a:lumOff val="25000"/>
                </a:schemeClr>
              </a:solidFill>
              <a:latin typeface="BlinkMacSystemFont"/>
            </a:endParaRPr>
          </a:p>
          <a:p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ตัวแปร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Variable</a:t>
            </a:r>
          </a:p>
          <a:p>
            <a:r>
              <a:rPr lang="th-TH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ประเภทข้อมูล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 Data Type</a:t>
            </a:r>
            <a:endParaRPr lang="th-TH" sz="5400" dirty="0">
              <a:solidFill>
                <a:schemeClr val="tx1">
                  <a:lumMod val="75000"/>
                  <a:lumOff val="25000"/>
                </a:schemeClr>
              </a:solidFill>
              <a:latin typeface="BlinkMacSystemFon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33DFAE-CE3C-63A4-7DA5-A5CFB34C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World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CE57A-1B44-2EB1-7616-C6653DC1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799618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&gt;&lt;title&gt;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Learn JavaScript&lt;/title&gt;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resetText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Hello, World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resetText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20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GB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20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2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0A8-3628-0AED-4F0A-2AF0DC97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โครงสร้าง </a:t>
            </a:r>
            <a:r>
              <a:rPr lang="en-US" dirty="0"/>
              <a:t>Code Structure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7C6B-9CCA-2F08-9DC6-9B0D345AF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091" y="1477818"/>
            <a:ext cx="6299200" cy="4699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 &lt;script&gt;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en-GB" sz="3200" dirty="0">
                <a:solidFill>
                  <a:srgbClr val="0070C0"/>
                </a:solidFill>
              </a:rPr>
              <a:t>	 alert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'Hello’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r>
              <a:rPr lang="en-GB" sz="3200" dirty="0">
                <a:solidFill>
                  <a:srgbClr val="0070C0"/>
                </a:solidFill>
              </a:rPr>
              <a:t>  alert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'World’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en-GB" sz="3200" dirty="0">
                <a:solidFill>
                  <a:srgbClr val="0070C0"/>
                </a:solidFill>
              </a:rPr>
              <a:t>	  alert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'Hello’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  <a:r>
              <a:rPr lang="en-GB" sz="3200" dirty="0">
                <a:solidFill>
                  <a:srgbClr val="0070C0"/>
                </a:solidFill>
              </a:rPr>
              <a:t>  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</a:t>
            </a:r>
            <a:r>
              <a:rPr lang="en-GB" sz="3200" dirty="0">
                <a:solidFill>
                  <a:srgbClr val="0070C0"/>
                </a:solidFill>
              </a:rPr>
              <a:t>	  alert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'World’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</a:t>
            </a:r>
          </a:p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</a:t>
            </a:r>
            <a:r>
              <a:rPr lang="en-GB" sz="3200" dirty="0">
                <a:solidFill>
                  <a:srgbClr val="0070C0"/>
                </a:solidFill>
              </a:rPr>
              <a:t>	  alert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'Hello’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en-GB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</a:t>
            </a:r>
            <a:r>
              <a:rPr lang="en-GB" sz="3200" dirty="0">
                <a:solidFill>
                  <a:srgbClr val="0070C0"/>
                </a:solidFill>
              </a:rPr>
              <a:t>	  alert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GB" sz="3200" dirty="0">
                <a:solidFill>
                  <a:srgbClr val="C00000"/>
                </a:solidFill>
              </a:rPr>
              <a:t>'World’</a:t>
            </a:r>
            <a:r>
              <a:rPr lang="en-GB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GB" sz="3200" dirty="0"/>
              <a:t>9.  &lt;/script&gt;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56359-D23A-D341-23EC-37CEC78A9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3819" y="1477818"/>
            <a:ext cx="6973454" cy="5273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Learn JavaScript&lt;/title&gt;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document.getElementById(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).innerHTML 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"Paragraph changed."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4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338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5E33E-E993-2642-5661-92692FD8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ADFD-99BE-F657-88FB-A5D9FB08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โครงสร้าง </a:t>
            </a:r>
            <a:r>
              <a:rPr lang="th-TH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ตำแหน่ง การวาง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BlinkMacSystemFont"/>
              </a:rPr>
              <a:t>script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F230D-4FA9-0CEE-4163-98FFD43DD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6545" y="1477818"/>
            <a:ext cx="8820728" cy="52739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Learn JavaScript&lt;/title&gt;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myFunction() {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   document.getElementById(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).innerHTML 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"Paragraph changed."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demo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demo1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GB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demo1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External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&lt;script&gt;       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changeText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400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buNone/>
            </a:pPr>
            <a:endParaRPr lang="en-GB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solidFill>
                  <a:srgbClr val="0000CD"/>
                </a:solidFill>
                <a:latin typeface="Consolas" panose="020B0609020204030204" pitchFamily="49" charset="0"/>
              </a:rPr>
              <a:t>   </a:t>
            </a:r>
            <a:r>
              <a:rPr lang="en-GB" sz="1300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GB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1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="myScript1.js"&gt;&lt;</a:t>
            </a:r>
            <a:r>
              <a:rPr lang="en-GB" sz="1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GB" sz="1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GB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GB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872CE6-F724-6BBE-6BE4-02ABD4584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348345" cy="4351338"/>
          </a:xfrm>
        </p:spPr>
        <p:txBody>
          <a:bodyPr>
            <a:normAutofit fontScale="85000" lnSpcReduction="20000"/>
          </a:bodyPr>
          <a:lstStyle/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Head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Body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External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72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B3CE-EC93-1986-9EA2-A0CA9484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BEF3-25D7-63AC-6917-54F39A61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// One line Comment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alert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'Hello’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GB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/*   Multiple line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   of comment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*/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alert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'Hello’</a:t>
            </a:r>
            <a:r>
              <a:rPr lang="en-GB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);</a:t>
            </a:r>
            <a:r>
              <a:rPr lang="en-GB" sz="2800" dirty="0">
                <a:solidFill>
                  <a:srgbClr val="0070C0"/>
                </a:solidFill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44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2AE5-440A-A77C-DA95-6F490F5D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modern mode, “use strict”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D34F-D7C4-6AB1-4B40-8455ECDB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dirty="0"/>
              <a:t>ใช้ในการประกาศ ว่า จะใช้งาน </a:t>
            </a:r>
            <a:r>
              <a:rPr lang="en-US" dirty="0"/>
              <a:t>strict mode  </a:t>
            </a:r>
            <a:r>
              <a:rPr lang="th-TH" dirty="0"/>
              <a:t>ให้มีการ ประกาศ</a:t>
            </a:r>
            <a:r>
              <a:rPr lang="en-US" dirty="0"/>
              <a:t>  “use strict”;  </a:t>
            </a:r>
            <a:r>
              <a:rPr lang="th-TH" dirty="0"/>
              <a:t>ไว้ ด้านบน</a:t>
            </a:r>
            <a:endParaRPr lang="en-US" dirty="0"/>
          </a:p>
          <a:p>
            <a:pPr marL="0" indent="0">
              <a:buNone/>
            </a:pPr>
            <a:r>
              <a:rPr lang="th-TH" dirty="0"/>
              <a:t>ตั้งแต่</a:t>
            </a:r>
            <a:r>
              <a:rPr lang="en-US" dirty="0"/>
              <a:t> ECMA Script 5 </a:t>
            </a:r>
            <a:r>
              <a:rPr lang="th-TH" dirty="0"/>
              <a:t>เป็นต้นมา ก็จะทำงานใน </a:t>
            </a:r>
            <a:r>
              <a:rPr lang="en-US" dirty="0"/>
              <a:t>strict mode</a:t>
            </a:r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th-TH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Check </a:t>
            </a:r>
            <a:r>
              <a:rPr lang="th-TH" dirty="0"/>
              <a:t>ตัวแปร ว่ามีประกาศ ไว้ไหม</a:t>
            </a:r>
          </a:p>
          <a:p>
            <a:pPr>
              <a:buFontTx/>
              <a:buChar char="-"/>
            </a:pPr>
            <a:r>
              <a:rPr lang="th-TH" dirty="0"/>
              <a:t>ช่วยให้ </a:t>
            </a:r>
            <a:r>
              <a:rPr lang="en-US" dirty="0"/>
              <a:t>JavaScript optimize Code  </a:t>
            </a:r>
            <a:r>
              <a:rPr lang="th-TH" dirty="0"/>
              <a:t>ให้สามารถ</a:t>
            </a:r>
            <a:r>
              <a:rPr lang="en-US" dirty="0"/>
              <a:t> Run</a:t>
            </a:r>
            <a:r>
              <a:rPr lang="th-TH" dirty="0"/>
              <a:t> ได้ เร็วกว่า</a:t>
            </a:r>
          </a:p>
          <a:p>
            <a:pPr>
              <a:buFontTx/>
              <a:buChar char="-"/>
            </a:pPr>
            <a:r>
              <a:rPr lang="th-TH" dirty="0"/>
              <a:t>ป้องกัน การ</a:t>
            </a:r>
            <a:r>
              <a:rPr lang="en-US" dirty="0"/>
              <a:t> </a:t>
            </a:r>
            <a:r>
              <a:rPr lang="th-TH" dirty="0"/>
              <a:t>แปลง ตัวแปร ผิดพลาด</a:t>
            </a:r>
            <a:r>
              <a:rPr lang="en-US" dirty="0"/>
              <a:t>,  </a:t>
            </a:r>
            <a:r>
              <a:rPr lang="th-TH" dirty="0"/>
              <a:t>การ</a:t>
            </a:r>
            <a:r>
              <a:rPr lang="en-US" dirty="0"/>
              <a:t> assign </a:t>
            </a:r>
            <a:r>
              <a:rPr lang="th-TH" dirty="0"/>
              <a:t>ค่าให้</a:t>
            </a:r>
            <a:r>
              <a:rPr lang="en-US" dirty="0"/>
              <a:t> </a:t>
            </a:r>
            <a:r>
              <a:rPr lang="th-TH" dirty="0"/>
              <a:t>ค่าคงที่</a:t>
            </a:r>
            <a:endParaRPr lang="en-US" dirty="0"/>
          </a:p>
          <a:p>
            <a:pPr>
              <a:buFontTx/>
              <a:buChar char="-"/>
            </a:pPr>
            <a:r>
              <a:rPr lang="th-TH" dirty="0"/>
              <a:t>กำหนดค่าให้</a:t>
            </a:r>
            <a:r>
              <a:rPr lang="en-US" dirty="0"/>
              <a:t> object </a:t>
            </a:r>
            <a:r>
              <a:rPr lang="th-TH" dirty="0"/>
              <a:t> ที่ยังไม่สร้าง</a:t>
            </a:r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CCF89-8983-AD6D-FB8B-C2045497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2629548"/>
            <a:ext cx="6321594" cy="159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C8DD-407F-59CE-E251-C3E2A70C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การใช้</a:t>
            </a:r>
            <a:r>
              <a:rPr lang="en-US" dirty="0"/>
              <a:t> use strict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94FE-5020-DD31-3406-509B5A86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"use strict";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x =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3.14</a:t>
            </a:r>
            <a:r>
              <a:rPr lang="en-GB" dirty="0">
                <a:latin typeface="Lucida Console" panose="020B0609040504020204" pitchFamily="49" charset="0"/>
              </a:rPr>
              <a:t>;             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// Error x not declare</a:t>
            </a:r>
          </a:p>
          <a:p>
            <a:pPr marL="0" indent="0">
              <a:buNone/>
            </a:pPr>
            <a:endParaRPr lang="en-GB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Lucida Console" panose="020B0609040504020204" pitchFamily="49" charset="0"/>
              </a:rPr>
              <a:t>"use strict";</a:t>
            </a:r>
          </a:p>
          <a:p>
            <a:pPr marL="0" indent="0">
              <a:buNone/>
            </a:pPr>
            <a:r>
              <a:rPr lang="th-TH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</a:rPr>
              <a:t>myFunction();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function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Lucida Console" panose="020B0609040504020204" pitchFamily="49" charset="0"/>
              </a:rPr>
              <a:t> myFunction(){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y =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3.14</a:t>
            </a:r>
            <a:r>
              <a:rPr lang="en-GB" dirty="0">
                <a:latin typeface="Lucida Console" panose="020B0609040504020204" pitchFamily="49" charset="0"/>
              </a:rPr>
              <a:t>;         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// Error y not declare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17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E38AF79C0654482263BD57983E125" ma:contentTypeVersion="15" ma:contentTypeDescription="Create a new document." ma:contentTypeScope="" ma:versionID="fc1e38a6f4071a301ccb3d5bea3dc655">
  <xsd:schema xmlns:xsd="http://www.w3.org/2001/XMLSchema" xmlns:xs="http://www.w3.org/2001/XMLSchema" xmlns:p="http://schemas.microsoft.com/office/2006/metadata/properties" xmlns:ns3="8ebfbea1-2156-4009-bcc7-e20ff522ffbb" xmlns:ns4="41740938-3039-4121-b63e-fd5f7062101a" targetNamespace="http://schemas.microsoft.com/office/2006/metadata/properties" ma:root="true" ma:fieldsID="cc78aeaf5f844915ed52002a550c48fe" ns3:_="" ns4:_="">
    <xsd:import namespace="8ebfbea1-2156-4009-bcc7-e20ff522ffbb"/>
    <xsd:import namespace="41740938-3039-4121-b63e-fd5f706210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fbea1-2156-4009-bcc7-e20ff522ff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40938-3039-4121-b63e-fd5f7062101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bfbea1-2156-4009-bcc7-e20ff522ffbb" xsi:nil="true"/>
  </documentManagement>
</p:properties>
</file>

<file path=customXml/itemProps1.xml><?xml version="1.0" encoding="utf-8"?>
<ds:datastoreItem xmlns:ds="http://schemas.openxmlformats.org/officeDocument/2006/customXml" ds:itemID="{0F0B034D-90F1-404D-A95E-9C3067FF9A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7F16E5-FDD4-43B6-80B5-D545FDDEA3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bfbea1-2156-4009-bcc7-e20ff522ffbb"/>
    <ds:schemaRef ds:uri="41740938-3039-4121-b63e-fd5f70621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B104C8-1FF3-4416-AC1B-832C540E6E6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bfbea1-2156-4009-bcc7-e20ff522ffbb"/>
    <ds:schemaRef ds:uri="http://purl.org/dc/terms/"/>
    <ds:schemaRef ds:uri="http://schemas.openxmlformats.org/package/2006/metadata/core-properties"/>
    <ds:schemaRef ds:uri="41740938-3039-4121-b63e-fd5f7062101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Words>1775</Words>
  <Application>Microsoft Office PowerPoint</Application>
  <PresentationFormat>Widescreen</PresentationFormat>
  <Paragraphs>332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BlinkMacSystemFont</vt:lpstr>
      <vt:lpstr>Calibri</vt:lpstr>
      <vt:lpstr>Calibri Light</vt:lpstr>
      <vt:lpstr>Consolas</vt:lpstr>
      <vt:lpstr>Lucida Console</vt:lpstr>
      <vt:lpstr>Office Theme</vt:lpstr>
      <vt:lpstr>JavaScript for Beginner</vt:lpstr>
      <vt:lpstr>JavaScript Fundamentals</vt:lpstr>
      <vt:lpstr>Topic</vt:lpstr>
      <vt:lpstr>Hello, World</vt:lpstr>
      <vt:lpstr>โครงสร้าง Code Structure </vt:lpstr>
      <vt:lpstr>โครงสร้าง ตำแหน่ง การวาง script</vt:lpstr>
      <vt:lpstr>Code Comment</vt:lpstr>
      <vt:lpstr>The modern mode, “use strict”</vt:lpstr>
      <vt:lpstr>ตัวอย่าง การใช้ use strict</vt:lpstr>
      <vt:lpstr>ตัวแปร Variable</vt:lpstr>
      <vt:lpstr>ตัวอย่าง การกำหนด ค่า ตัวแปร</vt:lpstr>
      <vt:lpstr>การกำหนด ค่าตัวแปร ด้วย var</vt:lpstr>
      <vt:lpstr>ตัวอย่าง การใช้งาน ตัวแปร</vt:lpstr>
      <vt:lpstr>ตัวอย่าง การใช้งาน ตัวแปร</vt:lpstr>
      <vt:lpstr>ตัวอย่าง การใช้งาน ตัวแปร</vt:lpstr>
      <vt:lpstr>การตั้งชื่อ ตัวแปร  </vt:lpstr>
      <vt:lpstr>Reserved words  (คำสงวน)</vt:lpstr>
      <vt:lpstr>ตัวอย่าง การ ตั้งชื่อ ตัวแปร</vt:lpstr>
      <vt:lpstr>Constant   ค่าคงที่  (ค่าที่ไม่มีการเปลี่ยนแปลง)</vt:lpstr>
      <vt:lpstr>Uppercase constants</vt:lpstr>
      <vt:lpstr>Data Type</vt:lpstr>
      <vt:lpstr>Example Data type  Number</vt:lpstr>
      <vt:lpstr>Example Data type  String</vt:lpstr>
      <vt:lpstr>Example Data type  Boolean, null</vt:lpstr>
      <vt:lpstr>Object</vt:lpstr>
      <vt:lpstr>การใช้ operator typeof    เพื่อเช็คประเภทของข้อมูล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Narong Sungkhamalai</dc:creator>
  <cp:lastModifiedBy>Narong Sungkhamalai</cp:lastModifiedBy>
  <cp:revision>5</cp:revision>
  <dcterms:created xsi:type="dcterms:W3CDTF">2024-10-14T09:08:15Z</dcterms:created>
  <dcterms:modified xsi:type="dcterms:W3CDTF">2024-10-20T15:16:29Z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0x010100A85E38AF79C0654482263BD57983E125</vt:lpwstr>
  </property>
</Properties>
</file>