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84" r:id="rId3"/>
    <p:sldId id="297" r:id="rId4"/>
    <p:sldId id="285" r:id="rId5"/>
    <p:sldId id="290" r:id="rId6"/>
    <p:sldId id="293" r:id="rId7"/>
    <p:sldId id="294" r:id="rId8"/>
    <p:sldId id="286" r:id="rId9"/>
    <p:sldId id="287" r:id="rId10"/>
    <p:sldId id="289" r:id="rId11"/>
    <p:sldId id="298" r:id="rId12"/>
    <p:sldId id="288" r:id="rId13"/>
    <p:sldId id="295" r:id="rId14"/>
    <p:sldId id="300" r:id="rId15"/>
    <p:sldId id="296" r:id="rId16"/>
    <p:sldId id="302" r:id="rId17"/>
    <p:sldId id="299" r:id="rId18"/>
    <p:sldId id="301" r:id="rId19"/>
    <p:sldId id="303" r:id="rId20"/>
    <p:sldId id="304" r:id="rId21"/>
    <p:sldId id="305" r:id="rId22"/>
    <p:sldId id="307" r:id="rId23"/>
    <p:sldId id="308" r:id="rId24"/>
    <p:sldId id="309" r:id="rId25"/>
    <p:sldId id="310" r:id="rId26"/>
    <p:sldId id="312" r:id="rId27"/>
    <p:sldId id="313" r:id="rId28"/>
    <p:sldId id="314" r:id="rId29"/>
    <p:sldId id="316" r:id="rId30"/>
  </p:sldIdLst>
  <p:sldSz cx="9144000" cy="5715000" type="screen16x1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2" autoAdjust="0"/>
    <p:restoredTop sz="94660"/>
  </p:normalViewPr>
  <p:slideViewPr>
    <p:cSldViewPr>
      <p:cViewPr varScale="1">
        <p:scale>
          <a:sx n="142" d="100"/>
          <a:sy n="142" d="100"/>
        </p:scale>
        <p:origin x="-312" y="-104"/>
      </p:cViewPr>
      <p:guideLst>
        <p:guide orient="horz" pos="184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0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2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3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4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6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5DC4-D26D-457B-9B2B-BBD4F3366BEF}" type="datetimeFigureOut">
              <a:rPr lang="ko-KR" altLang="en-US" smtClean="0"/>
              <a:t>2014. 2. 19.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E722-1A2D-480E-A7AC-35A59BA0C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158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5DC4-D26D-457B-9B2B-BBD4F3366BEF}" type="datetimeFigureOut">
              <a:rPr lang="ko-KR" altLang="en-US" smtClean="0"/>
              <a:t>2014. 2. 19.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E722-1A2D-480E-A7AC-35A59BA0C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275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5DC4-D26D-457B-9B2B-BBD4F3366BEF}" type="datetimeFigureOut">
              <a:rPr lang="ko-KR" altLang="en-US" smtClean="0"/>
              <a:t>2014. 2. 19.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E722-1A2D-480E-A7AC-35A59BA0C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227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5DC4-D26D-457B-9B2B-BBD4F3366BEF}" type="datetimeFigureOut">
              <a:rPr lang="ko-KR" altLang="en-US" smtClean="0"/>
              <a:t>2014. 2. 19.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E722-1A2D-480E-A7AC-35A59BA0C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608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333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1pPr>
            <a:lvl2pPr marL="38098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5DC4-D26D-457B-9B2B-BBD4F3366BEF}" type="datetimeFigureOut">
              <a:rPr lang="ko-KR" altLang="en-US" smtClean="0"/>
              <a:t>2014. 2. 19.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E722-1A2D-480E-A7AC-35A59BA0C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64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5DC4-D26D-457B-9B2B-BBD4F3366BEF}" type="datetimeFigureOut">
              <a:rPr lang="ko-KR" altLang="en-US" smtClean="0"/>
              <a:t>2014. 2. 19.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E722-1A2D-480E-A7AC-35A59BA0C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72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5DC4-D26D-457B-9B2B-BBD4F3366BEF}" type="datetimeFigureOut">
              <a:rPr lang="ko-KR" altLang="en-US" smtClean="0"/>
              <a:t>2014. 2. 19.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E722-1A2D-480E-A7AC-35A59BA0C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966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5DC4-D26D-457B-9B2B-BBD4F3366BEF}" type="datetimeFigureOut">
              <a:rPr lang="ko-KR" altLang="en-US" smtClean="0"/>
              <a:t>2014. 2. 19.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E722-1A2D-480E-A7AC-35A59BA0C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447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5DC4-D26D-457B-9B2B-BBD4F3366BEF}" type="datetimeFigureOut">
              <a:rPr lang="ko-KR" altLang="en-US" smtClean="0"/>
              <a:t>2014. 2. 19.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E722-1A2D-480E-A7AC-35A59BA0C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27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5DC4-D26D-457B-9B2B-BBD4F3366BEF}" type="datetimeFigureOut">
              <a:rPr lang="ko-KR" altLang="en-US" smtClean="0"/>
              <a:t>2014. 2. 19.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E722-1A2D-480E-A7AC-35A59BA0C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293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5DC4-D26D-457B-9B2B-BBD4F3366BEF}" type="datetimeFigureOut">
              <a:rPr lang="ko-KR" altLang="en-US" smtClean="0"/>
              <a:t>2014. 2. 19.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E722-1A2D-480E-A7AC-35A59BA0C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80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15DC4-D26D-457B-9B2B-BBD4F3366BEF}" type="datetimeFigureOut">
              <a:rPr lang="ko-KR" altLang="en-US" smtClean="0"/>
              <a:t>2014. 2. 19.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1E722-1A2D-480E-A7AC-35A59BA0C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369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61970" rtl="0" eaLnBrk="1" latinLnBrk="1" hangingPunct="1"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39" indent="-285739" algn="l" defTabSz="7619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1pPr>
      <a:lvl2pPr marL="619100" indent="-238115" algn="l" defTabSz="761970" rtl="0" eaLnBrk="1" latinLnBrk="1" hangingPunct="1">
        <a:spcBef>
          <a:spcPct val="20000"/>
        </a:spcBef>
        <a:buFont typeface="Arial" pitchFamily="34" charset="0"/>
        <a:buChar char="–"/>
        <a:defRPr sz="2333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1" hangingPunct="1">
        <a:spcBef>
          <a:spcPct val="20000"/>
        </a:spcBef>
        <a:buFont typeface="Arial" pitchFamily="34" charset="0"/>
        <a:buChar char="–"/>
        <a:defRPr sz="1667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1" hangingPunct="1">
        <a:spcBef>
          <a:spcPct val="20000"/>
        </a:spcBef>
        <a:buFont typeface="Arial" pitchFamily="34" charset="0"/>
        <a:buChar char="»"/>
        <a:defRPr sz="1667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1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1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1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1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hyperlink" Target="http://nvie.com/posts/a-successful-git-branching-model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hyperlink" Target="http://nvie.com/posts/a-successful-git-branching-model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hyperlink" Target="http://nvie.com/posts/a-successful-git-branching-model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hyperlink" Target="http://nvie.com/posts/a-successful-git-branching-model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naver.com/PostView.nhn?blogId=softpro&amp;logNo=130011650118&amp;viewDate=&amp;currentPage=1&amp;listtype=0" TargetMode="External"/><Relationship Id="rId4" Type="http://schemas.openxmlformats.org/officeDocument/2006/relationships/hyperlink" Target="http://blog.daum.net/ymini12/13" TargetMode="External"/><Relationship Id="rId5" Type="http://schemas.openxmlformats.org/officeDocument/2006/relationships/hyperlink" Target="http://ko.wikipedia.org/wiki/%EB%B2%84%EC%A0%84_%EA%B4%80%EB%A6%AC" TargetMode="External"/><Relationship Id="rId6" Type="http://schemas.openxmlformats.org/officeDocument/2006/relationships/hyperlink" Target="http://www2a.cdc.gov/cdcup/library/pmg/other/isu_description.htm" TargetMode="External"/><Relationship Id="rId7" Type="http://schemas.openxmlformats.org/officeDocument/2006/relationships/hyperlink" Target="http://doroshy43.tistory.com/7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blog.naver.com/infopub?Redirect=Log&amp;logNo=100051839901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hyperlink" Target="http://nvie.com/posts/a-successful-git-branching-model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hyperlink" Target="http://nvie.com/posts/a-successful-git-branching-model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hyperlink" Target="http://nvie.com/posts/a-successful-git-branching-model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hyperlink" Target="http://nvie.com/posts/a-successful-git-branching-model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hyperlink" Target="http://nvie.com/posts/a-successful-git-branching-model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hyperlink" Target="http://nvie.com/posts/a-successful-git-branching-model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hyperlink" Target="http://www.javaworld.com/article/2077696/java-security/what-issue-tracking-system-is-best-for-you-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https://github.com/kciter/NextStreaming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08104" y="5305772"/>
            <a:ext cx="352386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NEXT ROR STUDY </a:t>
            </a:r>
            <a:r>
              <a:rPr lang="ko-KR" altLang="en-US" sz="1300" b="1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정윤성</a:t>
            </a:r>
            <a:r>
              <a:rPr lang="en-US" altLang="ko-KR" sz="1300" b="1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300" b="1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모나</a:t>
            </a:r>
            <a:r>
              <a:rPr lang="ko-KR" altLang="ko-KR" sz="1300" b="1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en-US" altLang="ko-KR" sz="1300" b="1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300" b="1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안수찬</a:t>
            </a:r>
            <a:r>
              <a:rPr lang="en-US" altLang="ko-KR" sz="1300" b="1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300" b="1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엘</a:t>
            </a:r>
            <a:r>
              <a:rPr lang="ko-KR" altLang="en-US" sz="1300" b="1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사</a:t>
            </a:r>
            <a:r>
              <a:rPr lang="en-US" altLang="ko-KR" sz="1300" b="1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en-US" altLang="ko-KR" sz="1300" b="1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63912" y="2606149"/>
            <a:ext cx="5400600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ko-KR" altLang="en-US" sz="2000" i="1" dirty="0" smtClean="0">
                <a:latin typeface="Apple SD 산돌고딕 Neo 중간체"/>
                <a:ea typeface="Apple SD 산돌고딕 Neo 중간체"/>
                <a:cs typeface="Apple SD 산돌고딕 Neo 중간체"/>
              </a:rPr>
              <a:t>이슈관리</a:t>
            </a:r>
            <a:r>
              <a:rPr lang="ko-KR" altLang="ko-KR" sz="2000" i="1" dirty="0">
                <a:latin typeface="Apple SD 산돌고딕 Neo 중간체"/>
                <a:ea typeface="Apple SD 산돌고딕 Neo 중간체"/>
                <a:cs typeface="Apple SD 산돌고딕 Neo 중간체"/>
              </a:rPr>
              <a:t> </a:t>
            </a:r>
            <a:r>
              <a:rPr lang="ko-KR" altLang="en-US" sz="2000" i="1" dirty="0" smtClean="0">
                <a:latin typeface="Apple SD 산돌고딕 Neo 중간체"/>
                <a:ea typeface="Apple SD 산돌고딕 Neo 중간체"/>
                <a:cs typeface="Apple SD 산돌고딕 Neo 중간체"/>
              </a:rPr>
              <a:t>및</a:t>
            </a:r>
            <a:r>
              <a:rPr lang="ko-KR" altLang="ko-KR" sz="2000" i="1" dirty="0">
                <a:latin typeface="Apple SD 산돌고딕 Neo 중간체"/>
                <a:ea typeface="Apple SD 산돌고딕 Neo 중간체"/>
                <a:cs typeface="Apple SD 산돌고딕 Neo 중간체"/>
              </a:rPr>
              <a:t> </a:t>
            </a:r>
            <a:r>
              <a:rPr lang="ko-KR" altLang="en-US" sz="2000" i="1" dirty="0" smtClean="0">
                <a:latin typeface="Apple SD 산돌고딕 Neo 중간체"/>
                <a:ea typeface="Apple SD 산돌고딕 Neo 중간체"/>
                <a:cs typeface="Apple SD 산돌고딕 Neo 중간체"/>
              </a:rPr>
              <a:t>브랜치 전략에 대한 이해</a:t>
            </a:r>
            <a:endParaRPr lang="en-US" altLang="ko-KR" sz="2000" i="1" dirty="0">
              <a:latin typeface="Apple SD 산돌고딕 Neo 중간체"/>
              <a:ea typeface="Apple SD 산돌고딕 Neo 중간체"/>
              <a:cs typeface="Apple SD 산돌고딕 Neo 중간체"/>
            </a:endParaRPr>
          </a:p>
        </p:txBody>
      </p:sp>
    </p:spTree>
    <p:extLst>
      <p:ext uri="{BB962C8B-B14F-4D97-AF65-F5344CB8AC3E}">
        <p14:creationId xmlns:p14="http://schemas.microsoft.com/office/powerpoint/2010/main" val="3210465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337220"/>
            <a:ext cx="30243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latin typeface="나눔고딕" pitchFamily="50" charset="-127"/>
                <a:ea typeface="나눔고딕" pitchFamily="50" charset="-127"/>
              </a:rPr>
              <a:t>이슈관리</a:t>
            </a:r>
            <a:r>
              <a:rPr lang="en-US" altLang="ko-KR" sz="30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3000" b="1" dirty="0" smtClean="0">
                <a:latin typeface="나눔고딕" pitchFamily="50" charset="-127"/>
                <a:ea typeface="나눔고딕" pitchFamily="50" charset="-127"/>
              </a:rPr>
              <a:t>시스템 </a:t>
            </a:r>
            <a:endParaRPr lang="en-US" altLang="ko-KR" sz="30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985292"/>
            <a:ext cx="4464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현업에서 사용하는 프로젝트관리 </a:t>
            </a:r>
            <a:r>
              <a:rPr lang="en-US" altLang="ko-KR" sz="1200" b="1" dirty="0" smtClean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&amp;</a:t>
            </a:r>
            <a:r>
              <a:rPr lang="ko-KR" altLang="en-US" sz="1200" b="1" dirty="0" smtClean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이슈관리 시스템 툴 </a:t>
            </a:r>
            <a:r>
              <a:rPr lang="en-US" altLang="ko-KR" sz="1200" b="1" dirty="0" smtClean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(IMS)</a:t>
            </a:r>
            <a:endParaRPr lang="en-US" altLang="ko-KR" sz="900" b="1" dirty="0">
              <a:solidFill>
                <a:schemeClr val="accent5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7" name="Picture 6" descr="스크린샷 2014-02-18 오후 3.08.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520" y="1417340"/>
            <a:ext cx="6325840" cy="409156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347864" y="5449788"/>
            <a:ext cx="259228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pple SD 산돌고딕 Neo 일반체"/>
                <a:ea typeface="Apple SD 산돌고딕 Neo 일반체"/>
                <a:cs typeface="Apple SD 산돌고딕 Neo 일반체"/>
              </a:rPr>
              <a:t>* 출처 </a:t>
            </a:r>
            <a:r>
              <a:rPr lang="en-US" sz="900" dirty="0" smtClean="0">
                <a:latin typeface="Apple SD 산돌고딕 Neo 일반체"/>
                <a:ea typeface="Apple SD 산돌고딕 Neo 일반체"/>
                <a:cs typeface="Apple SD 산돌고딕 Neo 일반체"/>
              </a:rPr>
              <a:t>:</a:t>
            </a:r>
            <a:r>
              <a:rPr lang="en-US" altLang="ko-KR" sz="900" dirty="0">
                <a:latin typeface="Apple SD 산돌고딕 Neo 일반체"/>
                <a:ea typeface="Apple SD 산돌고딕 Neo 일반체"/>
                <a:cs typeface="Apple SD 산돌고딕 Neo 일반체"/>
              </a:rPr>
              <a:t>http://xelion.tistory.com/1302</a:t>
            </a:r>
            <a:endParaRPr lang="en-US" sz="900" dirty="0">
              <a:latin typeface="Apple SD 산돌고딕 Neo 일반체"/>
              <a:ea typeface="Apple SD 산돌고딕 Neo 일반체"/>
              <a:cs typeface="Apple SD 산돌고딕 Neo 일반체"/>
            </a:endParaRPr>
          </a:p>
        </p:txBody>
      </p:sp>
    </p:spTree>
    <p:extLst>
      <p:ext uri="{BB962C8B-B14F-4D97-AF65-F5344CB8AC3E}">
        <p14:creationId xmlns:p14="http://schemas.microsoft.com/office/powerpoint/2010/main" val="3567091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22642" y="2495387"/>
            <a:ext cx="3528392" cy="741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latin typeface="나눔고딕"/>
                <a:ea typeface="나눔고딕"/>
                <a:cs typeface="나눔고딕"/>
              </a:rPr>
              <a:t>브랜치 전략</a:t>
            </a:r>
            <a:endParaRPr lang="en-US" altLang="ko-KR" b="1" dirty="0" smtClean="0">
              <a:latin typeface="나눔고딕"/>
              <a:ea typeface="나눔고딕"/>
              <a:cs typeface="나눔고딕"/>
            </a:endParaRPr>
          </a:p>
          <a:p>
            <a:pPr algn="ctr">
              <a:lnSpc>
                <a:spcPct val="120000"/>
              </a:lnSpc>
            </a:pPr>
            <a:r>
              <a:rPr lang="ko-KR" altLang="ko-KR" sz="1300" b="1" dirty="0" smtClean="0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  <a:cs typeface="나눔고딕"/>
              </a:rPr>
              <a:t>(</a:t>
            </a:r>
            <a:r>
              <a:rPr lang="en-US" altLang="ko-KR" sz="1300" b="1" dirty="0" smtClean="0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  <a:cs typeface="나눔고딕"/>
              </a:rPr>
              <a:t>Git Branch Strategy)</a:t>
            </a:r>
            <a:endParaRPr lang="en-US" sz="1300" b="1" dirty="0">
              <a:solidFill>
                <a:schemeClr val="bg1">
                  <a:lumMod val="50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2976279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337220"/>
            <a:ext cx="21005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latin typeface="나눔고딕" pitchFamily="50" charset="-127"/>
                <a:ea typeface="나눔고딕" pitchFamily="50" charset="-127"/>
              </a:rPr>
              <a:t>브랜치 전략</a:t>
            </a:r>
            <a:endParaRPr lang="en-US" altLang="ko-KR" sz="30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985292"/>
            <a:ext cx="5328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소스관리</a:t>
            </a:r>
            <a:r>
              <a:rPr lang="en-US" altLang="ko-KR" sz="1200" b="1" dirty="0" smtClean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200" b="1" dirty="0" smtClean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형상관리와 연계, </a:t>
            </a:r>
            <a:r>
              <a:rPr lang="en-US" altLang="ko-KR" sz="1200" b="1" dirty="0" smtClean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=</a:t>
            </a:r>
            <a:r>
              <a:rPr lang="ko-KR" altLang="en-US" sz="1200" b="1" dirty="0" smtClean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효과적으로 브랜치를 나누고 관리하는 방법</a:t>
            </a:r>
            <a:endParaRPr lang="en-US" altLang="ko-KR" sz="900" b="1" dirty="0">
              <a:solidFill>
                <a:schemeClr val="accent5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7" name="Picture 6" descr="스크린샷 2014-02-18 오후 3.24.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92" y="1561356"/>
            <a:ext cx="6831476" cy="415364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21044" y="2569468"/>
            <a:ext cx="403187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/>
              <a:t>출처 : 2013/1학기/프로그래밍 연습-윤지수 교수/2 </a:t>
            </a:r>
            <a:r>
              <a:rPr lang="en-US" sz="1000" dirty="0"/>
              <a:t>소스관리와 </a:t>
            </a:r>
            <a:r>
              <a:rPr lang="en-US" sz="1000" dirty="0" smtClean="0"/>
              <a:t>git 강의자료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45692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337220"/>
            <a:ext cx="18489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 smtClean="0">
                <a:latin typeface="나눔고딕" pitchFamily="50" charset="-127"/>
                <a:ea typeface="나눔고딕" pitchFamily="50" charset="-127"/>
              </a:rPr>
              <a:t>Why Git?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985292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소스관리</a:t>
            </a:r>
            <a:r>
              <a:rPr lang="en-US" altLang="ko-KR" sz="1200" b="1" dirty="0" smtClean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200" b="1" dirty="0" smtClean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형상관리의 필요성</a:t>
            </a:r>
            <a:endParaRPr lang="en-US" altLang="ko-KR" sz="900" b="1" dirty="0">
              <a:solidFill>
                <a:schemeClr val="accent5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Picture 1" descr="스크린샷 2014-02-19 오전 3.55.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664" y="2065412"/>
            <a:ext cx="1676400" cy="1739900"/>
          </a:xfrm>
          <a:prstGeom prst="rect">
            <a:avLst/>
          </a:prstGeom>
        </p:spPr>
      </p:pic>
      <p:pic>
        <p:nvPicPr>
          <p:cNvPr id="3" name="Picture 2" descr="image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67" b="21955"/>
          <a:stretch/>
        </p:blipFill>
        <p:spPr>
          <a:xfrm>
            <a:off x="4952682" y="1073388"/>
            <a:ext cx="3219718" cy="29362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/>
          <p:cNvSpPr txBox="1"/>
          <p:nvPr/>
        </p:nvSpPr>
        <p:spPr>
          <a:xfrm>
            <a:off x="3903712" y="3921794"/>
            <a:ext cx="288032" cy="807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dirty="0" smtClean="0"/>
              <a:t>.</a:t>
            </a:r>
          </a:p>
          <a:p>
            <a:pPr>
              <a:lnSpc>
                <a:spcPct val="50000"/>
              </a:lnSpc>
            </a:pPr>
            <a:r>
              <a:rPr lang="en-US" dirty="0" smtClean="0"/>
              <a:t>.</a:t>
            </a:r>
          </a:p>
          <a:p>
            <a:pPr>
              <a:lnSpc>
                <a:spcPct val="50000"/>
              </a:lnSpc>
            </a:pPr>
            <a:r>
              <a:rPr lang="en-US" dirty="0" smtClean="0"/>
              <a:t>.</a:t>
            </a:r>
          </a:p>
          <a:p>
            <a:pPr>
              <a:lnSpc>
                <a:spcPct val="50000"/>
              </a:lnSpc>
            </a:pPr>
            <a:r>
              <a:rPr lang="en-US" dirty="0" smtClean="0"/>
              <a:t>.</a:t>
            </a:r>
          </a:p>
          <a:p>
            <a:pPr>
              <a:lnSpc>
                <a:spcPct val="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055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337220"/>
            <a:ext cx="24033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 smtClean="0">
                <a:latin typeface="나눔고딕" pitchFamily="50" charset="-127"/>
                <a:ea typeface="나눔고딕" pitchFamily="50" charset="-127"/>
              </a:rPr>
              <a:t>Team Work?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985292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만약 여러명이서 만들었다면</a:t>
            </a:r>
            <a:r>
              <a:rPr lang="en-US" altLang="ko-KR" sz="1200" b="1" dirty="0" smtClean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..?</a:t>
            </a:r>
            <a:endParaRPr lang="en-US" altLang="ko-KR" sz="900" b="1" dirty="0">
              <a:solidFill>
                <a:schemeClr val="accent5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6" name="Picture 5" descr="centr-decent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116" y="1364884"/>
            <a:ext cx="3816424" cy="28423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025612" y="4236235"/>
            <a:ext cx="106186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 smtClean="0">
                <a:solidFill>
                  <a:srgbClr val="7F7F7F"/>
                </a:solidFill>
                <a:latin typeface="Apple SD 산돌고딕 Neo 중간체"/>
                <a:ea typeface="Apple SD 산돌고딕 Neo 중간체"/>
                <a:cs typeface="Apple SD 산돌고딕 Neo 중간체"/>
              </a:rPr>
              <a:t>출처 </a:t>
            </a:r>
            <a:r>
              <a:rPr lang="en-US" altLang="ko-KR" sz="900" dirty="0" smtClean="0">
                <a:solidFill>
                  <a:srgbClr val="7F7F7F"/>
                </a:solidFill>
                <a:latin typeface="Apple SD 산돌고딕 Neo 중간체"/>
                <a:ea typeface="Apple SD 산돌고딕 Neo 중간체"/>
                <a:cs typeface="Apple SD 산돌고딕 Neo 중간체"/>
              </a:rPr>
              <a:t>:</a:t>
            </a:r>
            <a:r>
              <a:rPr lang="ko-KR" altLang="en-US" sz="900" dirty="0" smtClean="0">
                <a:solidFill>
                  <a:srgbClr val="7F7F7F"/>
                </a:solidFill>
                <a:latin typeface="Apple SD 산돌고딕 Neo 중간체"/>
                <a:ea typeface="Apple SD 산돌고딕 Neo 중간체"/>
                <a:cs typeface="Apple SD 산돌고딕 Neo 중간체"/>
              </a:rPr>
              <a:t> </a:t>
            </a:r>
            <a:r>
              <a:rPr lang="en-US" altLang="ko-KR" sz="900" dirty="0" smtClean="0">
                <a:solidFill>
                  <a:srgbClr val="7F7F7F"/>
                </a:solidFill>
                <a:latin typeface="Apple SD 산돌고딕 Neo 중간체"/>
                <a:ea typeface="Apple SD 산돌고딕 Neo 중간체"/>
                <a:cs typeface="Apple SD 산돌고딕 Neo 중간체"/>
                <a:hlinkClick r:id="rId3"/>
              </a:rPr>
              <a:t>nvie.com</a:t>
            </a:r>
            <a:endParaRPr lang="en-US" sz="900" dirty="0">
              <a:solidFill>
                <a:srgbClr val="7F7F7F"/>
              </a:solidFill>
              <a:latin typeface="Apple SD 산돌고딕 Neo 중간체"/>
              <a:ea typeface="Apple SD 산돌고딕 Neo 중간체"/>
              <a:cs typeface="Apple SD 산돌고딕 Neo 중간체"/>
            </a:endParaRPr>
          </a:p>
        </p:txBody>
      </p:sp>
    </p:spTree>
    <p:extLst>
      <p:ext uri="{BB962C8B-B14F-4D97-AF65-F5344CB8AC3E}">
        <p14:creationId xmlns:p14="http://schemas.microsoft.com/office/powerpoint/2010/main" val="4103591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it-branching-mode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859" y="22820"/>
            <a:ext cx="4267389" cy="56921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520" y="337220"/>
            <a:ext cx="21005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latin typeface="나눔고딕" pitchFamily="50" charset="-127"/>
                <a:ea typeface="나눔고딕" pitchFamily="50" charset="-127"/>
              </a:rPr>
              <a:t>브랜치 전략</a:t>
            </a:r>
            <a:endParaRPr lang="en-US" altLang="ko-KR" sz="30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985292"/>
            <a:ext cx="5328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소스관리 </a:t>
            </a:r>
            <a:r>
              <a:rPr lang="en-US" altLang="ko-KR" sz="1200" b="1" dirty="0" smtClean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Flow</a:t>
            </a:r>
            <a:endParaRPr lang="en-US" altLang="ko-KR" sz="900" b="1" dirty="0">
              <a:solidFill>
                <a:schemeClr val="accent5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56176" y="5377780"/>
            <a:ext cx="106186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 smtClean="0">
                <a:solidFill>
                  <a:srgbClr val="7F7F7F"/>
                </a:solidFill>
                <a:latin typeface="Apple SD 산돌고딕 Neo 중간체"/>
                <a:ea typeface="Apple SD 산돌고딕 Neo 중간체"/>
                <a:cs typeface="Apple SD 산돌고딕 Neo 중간체"/>
              </a:rPr>
              <a:t>출처 </a:t>
            </a:r>
            <a:r>
              <a:rPr lang="en-US" altLang="ko-KR" sz="900" dirty="0" smtClean="0">
                <a:solidFill>
                  <a:srgbClr val="7F7F7F"/>
                </a:solidFill>
                <a:latin typeface="Apple SD 산돌고딕 Neo 중간체"/>
                <a:ea typeface="Apple SD 산돌고딕 Neo 중간체"/>
                <a:cs typeface="Apple SD 산돌고딕 Neo 중간체"/>
              </a:rPr>
              <a:t>:</a:t>
            </a:r>
            <a:r>
              <a:rPr lang="ko-KR" altLang="en-US" sz="900" dirty="0" smtClean="0">
                <a:solidFill>
                  <a:srgbClr val="7F7F7F"/>
                </a:solidFill>
                <a:latin typeface="Apple SD 산돌고딕 Neo 중간체"/>
                <a:ea typeface="Apple SD 산돌고딕 Neo 중간체"/>
                <a:cs typeface="Apple SD 산돌고딕 Neo 중간체"/>
              </a:rPr>
              <a:t> </a:t>
            </a:r>
            <a:r>
              <a:rPr lang="en-US" altLang="ko-KR" sz="900" dirty="0" smtClean="0">
                <a:solidFill>
                  <a:srgbClr val="7F7F7F"/>
                </a:solidFill>
                <a:latin typeface="Apple SD 산돌고딕 Neo 중간체"/>
                <a:ea typeface="Apple SD 산돌고딕 Neo 중간체"/>
                <a:cs typeface="Apple SD 산돌고딕 Neo 중간체"/>
                <a:hlinkClick r:id="rId3"/>
              </a:rPr>
              <a:t>nvie.com</a:t>
            </a:r>
            <a:endParaRPr lang="en-US" sz="900" dirty="0">
              <a:solidFill>
                <a:srgbClr val="7F7F7F"/>
              </a:solidFill>
              <a:latin typeface="Apple SD 산돌고딕 Neo 중간체"/>
              <a:ea typeface="Apple SD 산돌고딕 Neo 중간체"/>
              <a:cs typeface="Apple SD 산돌고딕 Neo 중간체"/>
            </a:endParaRPr>
          </a:p>
        </p:txBody>
      </p:sp>
    </p:spTree>
    <p:extLst>
      <p:ext uri="{BB962C8B-B14F-4D97-AF65-F5344CB8AC3E}">
        <p14:creationId xmlns:p14="http://schemas.microsoft.com/office/powerpoint/2010/main" val="3066333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스크린샷 2014-02-18 오후 3.24.2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507"/>
          <a:stretch/>
        </p:blipFill>
        <p:spPr>
          <a:xfrm>
            <a:off x="1052892" y="3806676"/>
            <a:ext cx="6831476" cy="19311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1520" y="337220"/>
            <a:ext cx="21005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latin typeface="나눔고딕" pitchFamily="50" charset="-127"/>
                <a:ea typeface="나눔고딕" pitchFamily="50" charset="-127"/>
              </a:rPr>
              <a:t>브랜치 전략</a:t>
            </a:r>
            <a:endParaRPr lang="en-US" altLang="ko-KR" sz="30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985292"/>
            <a:ext cx="5328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분류</a:t>
            </a:r>
            <a:endParaRPr lang="en-US" altLang="ko-KR" sz="900" b="1" dirty="0">
              <a:solidFill>
                <a:schemeClr val="accent5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2281436"/>
            <a:ext cx="2808312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pple SD 산돌고딕 Neo 중간체"/>
                <a:ea typeface="Apple SD 산돌고딕 Neo 중간체"/>
                <a:cs typeface="Apple SD 산돌고딕 Neo 중간체"/>
              </a:rPr>
              <a:t>주요 브랜치</a:t>
            </a:r>
            <a:endParaRPr lang="en-US" altLang="ko-KR" dirty="0" smtClean="0">
              <a:latin typeface="Apple SD 산돌고딕 Neo 중간체"/>
              <a:ea typeface="Apple SD 산돌고딕 Neo 중간체"/>
              <a:cs typeface="Apple SD 산돌고딕 Neo 중간체"/>
            </a:endParaRPr>
          </a:p>
          <a:p>
            <a:r>
              <a:rPr lang="ko-KR" altLang="ko-KR" sz="1300" dirty="0" smtClean="0">
                <a:solidFill>
                  <a:schemeClr val="bg1">
                    <a:lumMod val="50000"/>
                  </a:schemeClr>
                </a:solidFill>
                <a:latin typeface="Apple SD 산돌고딕 Neo 중간체"/>
                <a:ea typeface="Apple SD 산돌고딕 Neo 중간체"/>
                <a:cs typeface="Apple SD 산돌고딕 Neo 중간체"/>
              </a:rPr>
              <a:t>:</a:t>
            </a:r>
            <a:r>
              <a:rPr lang="en-US" altLang="ko-KR" sz="1300" dirty="0" smtClean="0">
                <a:solidFill>
                  <a:schemeClr val="bg1">
                    <a:lumMod val="50000"/>
                  </a:schemeClr>
                </a:solidFill>
                <a:latin typeface="Apple SD 산돌고딕 Neo 중간체"/>
                <a:ea typeface="Apple SD 산돌고딕 Neo 중간체"/>
                <a:cs typeface="Apple SD 산돌고딕 Neo 중간체"/>
              </a:rPr>
              <a:t>master, develop</a:t>
            </a:r>
          </a:p>
          <a:p>
            <a:endParaRPr lang="en-US" dirty="0">
              <a:latin typeface="Apple SD 산돌고딕 Neo 중간체"/>
              <a:ea typeface="Apple SD 산돌고딕 Neo 중간체"/>
              <a:cs typeface="Apple SD 산돌고딕 Neo 중간체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64088" y="2281436"/>
            <a:ext cx="2808312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pple SD 산돌고딕 Neo 중간체"/>
                <a:ea typeface="Apple SD 산돌고딕 Neo 중간체"/>
                <a:cs typeface="Apple SD 산돌고딕 Neo 중간체"/>
              </a:rPr>
              <a:t>보조브랜치</a:t>
            </a:r>
            <a:endParaRPr lang="en-US" altLang="ko-KR" dirty="0" smtClean="0">
              <a:latin typeface="Apple SD 산돌고딕 Neo 중간체"/>
              <a:ea typeface="Apple SD 산돌고딕 Neo 중간체"/>
              <a:cs typeface="Apple SD 산돌고딕 Neo 중간체"/>
            </a:endParaRPr>
          </a:p>
          <a:p>
            <a:r>
              <a:rPr lang="ko-KR" altLang="ko-KR" sz="1300" dirty="0" smtClean="0">
                <a:solidFill>
                  <a:schemeClr val="bg1">
                    <a:lumMod val="50000"/>
                  </a:schemeClr>
                </a:solidFill>
                <a:latin typeface="Apple SD 산돌고딕 Neo 중간체"/>
                <a:ea typeface="Apple SD 산돌고딕 Neo 중간체"/>
                <a:cs typeface="Apple SD 산돌고딕 Neo 중간체"/>
              </a:rPr>
              <a:t>:</a:t>
            </a:r>
            <a:r>
              <a:rPr lang="en-US" altLang="ko-KR" sz="1300" dirty="0" smtClean="0">
                <a:solidFill>
                  <a:schemeClr val="bg1">
                    <a:lumMod val="50000"/>
                  </a:schemeClr>
                </a:solidFill>
                <a:latin typeface="Apple SD 산돌고딕 Neo 중간체"/>
                <a:ea typeface="Apple SD 산돌고딕 Neo 중간체"/>
                <a:cs typeface="Apple SD 산돌고딕 Neo 중간체"/>
              </a:rPr>
              <a:t>feature, releas, hotfix</a:t>
            </a:r>
            <a:endParaRPr lang="en-US" altLang="ko-KR" sz="1300" dirty="0">
              <a:solidFill>
                <a:schemeClr val="bg1">
                  <a:lumMod val="50000"/>
                </a:schemeClr>
              </a:solidFill>
              <a:latin typeface="Apple SD 산돌고딕 Neo 중간체"/>
              <a:ea typeface="Apple SD 산돌고딕 Neo 중간체"/>
              <a:cs typeface="Apple SD 산돌고딕 Neo 중간체"/>
            </a:endParaRPr>
          </a:p>
        </p:txBody>
      </p:sp>
      <p:sp>
        <p:nvSpPr>
          <p:cNvPr id="9" name="Up Arrow 8"/>
          <p:cNvSpPr/>
          <p:nvPr/>
        </p:nvSpPr>
        <p:spPr>
          <a:xfrm>
            <a:off x="3059832" y="3063230"/>
            <a:ext cx="288032" cy="720080"/>
          </a:xfrm>
          <a:prstGeom prst="up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>
            <a:off x="5796136" y="3073524"/>
            <a:ext cx="288032" cy="720080"/>
          </a:xfrm>
          <a:prstGeom prst="up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96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337220"/>
            <a:ext cx="21005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latin typeface="나눔고딕" pitchFamily="50" charset="-127"/>
                <a:ea typeface="나눔고딕" pitchFamily="50" charset="-127"/>
              </a:rPr>
              <a:t>주요 브랜치</a:t>
            </a:r>
            <a:endParaRPr lang="en-US" altLang="ko-KR" sz="30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985292"/>
            <a:ext cx="5328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Develop Branch</a:t>
            </a:r>
            <a:endParaRPr lang="en-US" altLang="ko-KR" sz="900" b="1" dirty="0">
              <a:solidFill>
                <a:schemeClr val="accent5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6" name="Picture 5" descr="main-branch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125" y="385763"/>
            <a:ext cx="3225800" cy="4800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99992" y="2873469"/>
            <a:ext cx="9361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latin typeface="Apple SD 산돌고딕 Neo 중간체"/>
                <a:ea typeface="Apple SD 산돌고딕 Neo 중간체"/>
                <a:cs typeface="Apple SD 산돌고딕 Neo 중간체"/>
              </a:rPr>
              <a:t>TAG</a:t>
            </a:r>
            <a:endParaRPr lang="en-US" sz="700" dirty="0">
              <a:latin typeface="Apple SD 산돌고딕 Neo 중간체"/>
              <a:ea typeface="Apple SD 산돌고딕 Neo 중간체"/>
              <a:cs typeface="Apple SD 산돌고딕 Neo 중간체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41068" y="5305772"/>
            <a:ext cx="106186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 smtClean="0">
                <a:solidFill>
                  <a:srgbClr val="7F7F7F"/>
                </a:solidFill>
                <a:latin typeface="Apple SD 산돌고딕 Neo 중간체"/>
                <a:ea typeface="Apple SD 산돌고딕 Neo 중간체"/>
                <a:cs typeface="Apple SD 산돌고딕 Neo 중간체"/>
              </a:rPr>
              <a:t>출처 </a:t>
            </a:r>
            <a:r>
              <a:rPr lang="en-US" altLang="ko-KR" sz="900" dirty="0" smtClean="0">
                <a:solidFill>
                  <a:srgbClr val="7F7F7F"/>
                </a:solidFill>
                <a:latin typeface="Apple SD 산돌고딕 Neo 중간체"/>
                <a:ea typeface="Apple SD 산돌고딕 Neo 중간체"/>
                <a:cs typeface="Apple SD 산돌고딕 Neo 중간체"/>
              </a:rPr>
              <a:t>:</a:t>
            </a:r>
            <a:r>
              <a:rPr lang="ko-KR" altLang="en-US" sz="900" dirty="0" smtClean="0">
                <a:solidFill>
                  <a:srgbClr val="7F7F7F"/>
                </a:solidFill>
                <a:latin typeface="Apple SD 산돌고딕 Neo 중간체"/>
                <a:ea typeface="Apple SD 산돌고딕 Neo 중간체"/>
                <a:cs typeface="Apple SD 산돌고딕 Neo 중간체"/>
              </a:rPr>
              <a:t> </a:t>
            </a:r>
            <a:r>
              <a:rPr lang="en-US" altLang="ko-KR" sz="900" dirty="0" smtClean="0">
                <a:solidFill>
                  <a:srgbClr val="7F7F7F"/>
                </a:solidFill>
                <a:latin typeface="Apple SD 산돌고딕 Neo 중간체"/>
                <a:ea typeface="Apple SD 산돌고딕 Neo 중간체"/>
                <a:cs typeface="Apple SD 산돌고딕 Neo 중간체"/>
                <a:hlinkClick r:id="rId3"/>
              </a:rPr>
              <a:t>nvie.com</a:t>
            </a:r>
            <a:endParaRPr lang="en-US" sz="900" dirty="0">
              <a:solidFill>
                <a:srgbClr val="7F7F7F"/>
              </a:solidFill>
              <a:latin typeface="Apple SD 산돌고딕 Neo 중간체"/>
              <a:ea typeface="Apple SD 산돌고딕 Neo 중간체"/>
              <a:cs typeface="Apple SD 산돌고딕 Neo 중간체"/>
            </a:endParaRPr>
          </a:p>
        </p:txBody>
      </p:sp>
    </p:spTree>
    <p:extLst>
      <p:ext uri="{BB962C8B-B14F-4D97-AF65-F5344CB8AC3E}">
        <p14:creationId xmlns:p14="http://schemas.microsoft.com/office/powerpoint/2010/main" val="176020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337220"/>
            <a:ext cx="21005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latin typeface="나눔고딕" pitchFamily="50" charset="-127"/>
                <a:ea typeface="나눔고딕" pitchFamily="50" charset="-127"/>
              </a:rPr>
              <a:t>보조 브랜치</a:t>
            </a:r>
            <a:endParaRPr lang="en-US" altLang="ko-KR" sz="30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985292"/>
            <a:ext cx="5328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supporting branches</a:t>
            </a:r>
            <a:endParaRPr lang="en-US" altLang="ko-KR" sz="900" b="1" dirty="0">
              <a:solidFill>
                <a:schemeClr val="accent5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1920" y="1921396"/>
            <a:ext cx="1872208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</a:t>
            </a:r>
          </a:p>
          <a:p>
            <a:r>
              <a:rPr lang="en-US" sz="1300" dirty="0" smtClean="0">
                <a:solidFill>
                  <a:srgbClr val="7F7F7F"/>
                </a:solidFill>
              </a:rPr>
              <a:t>:</a:t>
            </a:r>
            <a:r>
              <a:rPr lang="ko-KR" altLang="en-US" sz="1300" dirty="0" smtClean="0">
                <a:solidFill>
                  <a:srgbClr val="7F7F7F"/>
                </a:solidFill>
              </a:rPr>
              <a:t>기능 개발을 위한 브랜치</a:t>
            </a:r>
            <a:endParaRPr lang="en-US" sz="1300" dirty="0">
              <a:solidFill>
                <a:srgbClr val="7F7F7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51920" y="2857500"/>
            <a:ext cx="2448272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Release</a:t>
            </a:r>
          </a:p>
          <a:p>
            <a:r>
              <a:rPr lang="en-US" sz="1300" dirty="0" smtClean="0">
                <a:solidFill>
                  <a:srgbClr val="7F7F7F"/>
                </a:solidFill>
              </a:rPr>
              <a:t>:</a:t>
            </a:r>
            <a:r>
              <a:rPr lang="ko-KR" altLang="en-US" sz="1300" dirty="0" smtClean="0">
                <a:solidFill>
                  <a:srgbClr val="7F7F7F"/>
                </a:solidFill>
              </a:rPr>
              <a:t>제품의 배포를 준비하는 브랜치</a:t>
            </a:r>
            <a:endParaRPr lang="en-US" sz="1300" dirty="0">
              <a:solidFill>
                <a:srgbClr val="7F7F7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8432" y="3816251"/>
            <a:ext cx="2267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Hotfix</a:t>
            </a:r>
          </a:p>
          <a:p>
            <a:r>
              <a:rPr lang="en-US" sz="1300" dirty="0" smtClean="0">
                <a:solidFill>
                  <a:srgbClr val="7F7F7F"/>
                </a:solidFill>
              </a:rPr>
              <a:t>:</a:t>
            </a:r>
            <a:r>
              <a:rPr lang="ko-KR" altLang="en-US" sz="1300" dirty="0" smtClean="0">
                <a:solidFill>
                  <a:srgbClr val="7F7F7F"/>
                </a:solidFill>
              </a:rPr>
              <a:t>이미 배포한 운영버전에 대한</a:t>
            </a:r>
            <a:endParaRPr lang="en-US" altLang="ko-KR" sz="1300" dirty="0" smtClean="0">
              <a:solidFill>
                <a:srgbClr val="7F7F7F"/>
              </a:solidFill>
            </a:endParaRPr>
          </a:p>
          <a:p>
            <a:r>
              <a:rPr lang="ko-KR" altLang="en-US" sz="1300" dirty="0" smtClean="0">
                <a:solidFill>
                  <a:srgbClr val="7F7F7F"/>
                </a:solidFill>
              </a:rPr>
              <a:t> 문제해결을 위한 브랜치</a:t>
            </a:r>
            <a:endParaRPr lang="en-US" sz="1300" dirty="0" smtClean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814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in-branch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998" y="949876"/>
            <a:ext cx="2983868" cy="44405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1520" y="337220"/>
            <a:ext cx="38225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latin typeface="나눔고딕" pitchFamily="50" charset="-127"/>
                <a:ea typeface="나눔고딕" pitchFamily="50" charset="-127"/>
              </a:rPr>
              <a:t>보조 브랜치 </a:t>
            </a:r>
            <a:r>
              <a:rPr lang="en-US" altLang="ko-KR" sz="3000" b="1" dirty="0" smtClean="0">
                <a:latin typeface="나눔고딕" pitchFamily="50" charset="-127"/>
                <a:ea typeface="나눔고딕" pitchFamily="50" charset="-127"/>
              </a:rPr>
              <a:t>(Feature)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985292"/>
            <a:ext cx="5328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기능을 구현하는데 집중하는 브랜치</a:t>
            </a:r>
            <a:r>
              <a:rPr lang="en-US" altLang="ko-KR" sz="1200" b="1" dirty="0" smtClean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(Topic)</a:t>
            </a:r>
            <a:endParaRPr lang="en-US" altLang="ko-KR" sz="900" b="1" dirty="0">
              <a:solidFill>
                <a:schemeClr val="accent5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1345332"/>
            <a:ext cx="2808312" cy="565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dirty="0" smtClean="0">
                <a:solidFill>
                  <a:srgbClr val="7F7F7F"/>
                </a:solidFill>
              </a:rPr>
              <a:t>: From- develop</a:t>
            </a:r>
          </a:p>
          <a:p>
            <a:pPr>
              <a:lnSpc>
                <a:spcPct val="120000"/>
              </a:lnSpc>
            </a:pPr>
            <a:r>
              <a:rPr lang="en-US" sz="1300" dirty="0" smtClean="0">
                <a:solidFill>
                  <a:srgbClr val="7F7F7F"/>
                </a:solidFill>
              </a:rPr>
              <a:t>: To merge- develop</a:t>
            </a:r>
            <a:endParaRPr lang="en-US" sz="1300" dirty="0">
              <a:solidFill>
                <a:srgbClr val="7F7F7F"/>
              </a:solidFill>
            </a:endParaRPr>
          </a:p>
        </p:txBody>
      </p:sp>
      <p:pic>
        <p:nvPicPr>
          <p:cNvPr id="9" name="Picture 8" descr="스크린샷 2014-02-19 오전 4.38.1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489348"/>
            <a:ext cx="2598990" cy="602415"/>
          </a:xfrm>
          <a:prstGeom prst="rect">
            <a:avLst/>
          </a:prstGeom>
        </p:spPr>
      </p:pic>
      <p:pic>
        <p:nvPicPr>
          <p:cNvPr id="10" name="Picture 9" descr="스크린샷 2014-02-19 오전 4.38.2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4153644"/>
            <a:ext cx="2664296" cy="129945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025612" y="5362972"/>
            <a:ext cx="106186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 smtClean="0">
                <a:solidFill>
                  <a:srgbClr val="7F7F7F"/>
                </a:solidFill>
                <a:latin typeface="Apple SD 산돌고딕 Neo 중간체"/>
                <a:ea typeface="Apple SD 산돌고딕 Neo 중간체"/>
                <a:cs typeface="Apple SD 산돌고딕 Neo 중간체"/>
              </a:rPr>
              <a:t>출처 </a:t>
            </a:r>
            <a:r>
              <a:rPr lang="en-US" altLang="ko-KR" sz="900" dirty="0" smtClean="0">
                <a:solidFill>
                  <a:srgbClr val="7F7F7F"/>
                </a:solidFill>
                <a:latin typeface="Apple SD 산돌고딕 Neo 중간체"/>
                <a:ea typeface="Apple SD 산돌고딕 Neo 중간체"/>
                <a:cs typeface="Apple SD 산돌고딕 Neo 중간체"/>
              </a:rPr>
              <a:t>:</a:t>
            </a:r>
            <a:r>
              <a:rPr lang="ko-KR" altLang="en-US" sz="900" dirty="0" smtClean="0">
                <a:solidFill>
                  <a:srgbClr val="7F7F7F"/>
                </a:solidFill>
                <a:latin typeface="Apple SD 산돌고딕 Neo 중간체"/>
                <a:ea typeface="Apple SD 산돌고딕 Neo 중간체"/>
                <a:cs typeface="Apple SD 산돌고딕 Neo 중간체"/>
              </a:rPr>
              <a:t> </a:t>
            </a:r>
            <a:r>
              <a:rPr lang="en-US" altLang="ko-KR" sz="900" dirty="0" smtClean="0">
                <a:solidFill>
                  <a:srgbClr val="7F7F7F"/>
                </a:solidFill>
                <a:latin typeface="Apple SD 산돌고딕 Neo 중간체"/>
                <a:ea typeface="Apple SD 산돌고딕 Neo 중간체"/>
                <a:cs typeface="Apple SD 산돌고딕 Neo 중간체"/>
                <a:hlinkClick r:id="rId5"/>
              </a:rPr>
              <a:t>nvie.com</a:t>
            </a:r>
            <a:endParaRPr lang="en-US" sz="900" dirty="0">
              <a:solidFill>
                <a:srgbClr val="7F7F7F"/>
              </a:solidFill>
              <a:latin typeface="Apple SD 산돌고딕 Neo 중간체"/>
              <a:ea typeface="Apple SD 산돌고딕 Neo 중간체"/>
              <a:cs typeface="Apple SD 산돌고딕 Neo 중간체"/>
            </a:endParaRPr>
          </a:p>
        </p:txBody>
      </p:sp>
    </p:spTree>
    <p:extLst>
      <p:ext uri="{BB962C8B-B14F-4D97-AF65-F5344CB8AC3E}">
        <p14:creationId xmlns:p14="http://schemas.microsoft.com/office/powerpoint/2010/main" val="1150449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337220"/>
            <a:ext cx="16104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latin typeface="나눔고딕" pitchFamily="50" charset="-127"/>
                <a:ea typeface="나눔고딕" pitchFamily="50" charset="-127"/>
              </a:rPr>
              <a:t>그 전에</a:t>
            </a:r>
            <a:r>
              <a:rPr lang="en-US" altLang="ko-KR" sz="3000" b="1" dirty="0" smtClean="0">
                <a:latin typeface="나눔고딕" pitchFamily="50" charset="-127"/>
                <a:ea typeface="나눔고딕" pitchFamily="50" charset="-127"/>
              </a:rPr>
              <a:t>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985292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프로젝트를 진행하며 많이 듣게 되는 용어들</a:t>
            </a:r>
            <a:endParaRPr lang="en-US" altLang="ko-KR" sz="900" b="1" dirty="0">
              <a:solidFill>
                <a:schemeClr val="accent5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28897" y="2209428"/>
            <a:ext cx="396763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latin typeface="Apple SD 산돌고딕 Neo 중간체"/>
                <a:ea typeface="Apple SD 산돌고딕 Neo 중간체"/>
                <a:cs typeface="Apple SD 산돌고딕 Neo 중간체"/>
                <a:hlinkClick r:id="rId2"/>
              </a:rPr>
              <a:t>이터레이션</a:t>
            </a:r>
            <a:endParaRPr lang="en-US" altLang="ko-KR" sz="3000" dirty="0">
              <a:latin typeface="Apple SD 산돌고딕 Neo 중간체"/>
              <a:ea typeface="Apple SD 산돌고딕 Neo 중간체"/>
              <a:cs typeface="Apple SD 산돌고딕 Neo 중간체"/>
            </a:endParaRPr>
          </a:p>
          <a:p>
            <a:r>
              <a:rPr lang="ko-KR" altLang="ko-KR" sz="1500" dirty="0" smtClean="0">
                <a:solidFill>
                  <a:srgbClr val="7F7F7F"/>
                </a:solidFill>
                <a:latin typeface="Apple SD 산돌고딕 Neo 중간체"/>
                <a:ea typeface="Apple SD 산돌고딕 Neo 중간체"/>
                <a:cs typeface="Apple SD 산돌고딕 Neo 중간체"/>
              </a:rPr>
              <a:t>:</a:t>
            </a:r>
            <a:r>
              <a:rPr lang="ko-KR" altLang="en-US" sz="1500" dirty="0" smtClean="0">
                <a:solidFill>
                  <a:srgbClr val="7F7F7F"/>
                </a:solidFill>
                <a:latin typeface="Apple SD 산돌고딕 Neo 중간체"/>
                <a:ea typeface="Apple SD 산돌고딕 Neo 중간체"/>
                <a:cs typeface="Apple SD 산돌고딕 Neo 중간체"/>
              </a:rPr>
              <a:t> </a:t>
            </a:r>
            <a:r>
              <a:rPr lang="en-US" altLang="ko-KR" sz="1500" dirty="0" smtClean="0">
                <a:solidFill>
                  <a:srgbClr val="7F7F7F"/>
                </a:solidFill>
                <a:latin typeface="Apple SD 산돌고딕 Neo 중간체"/>
                <a:ea typeface="Apple SD 산돌고딕 Neo 중간체"/>
                <a:cs typeface="Apple SD 산돌고딕 Neo 중간체"/>
              </a:rPr>
              <a:t>cycle, </a:t>
            </a:r>
            <a:r>
              <a:rPr lang="ko-KR" altLang="en-US" sz="1500" dirty="0" smtClean="0">
                <a:solidFill>
                  <a:srgbClr val="7F7F7F"/>
                </a:solidFill>
                <a:latin typeface="Apple SD 산돌고딕 Neo 중간체"/>
                <a:ea typeface="Apple SD 산돌고딕 Neo 중간체"/>
                <a:cs typeface="Apple SD 산돌고딕 Neo 중간체"/>
              </a:rPr>
              <a:t>일정</a:t>
            </a:r>
            <a:r>
              <a:rPr lang="en-US" altLang="ko-KR" sz="1500" dirty="0" smtClean="0">
                <a:solidFill>
                  <a:srgbClr val="7F7F7F"/>
                </a:solidFill>
                <a:latin typeface="Apple SD 산돌고딕 Neo 중간체"/>
                <a:ea typeface="Apple SD 산돌고딕 Neo 중간체"/>
                <a:cs typeface="Apple SD 산돌고딕 Neo 중간체"/>
              </a:rPr>
              <a:t>,</a:t>
            </a:r>
            <a:r>
              <a:rPr lang="ko-KR" altLang="en-US" sz="1500" dirty="0" smtClean="0">
                <a:solidFill>
                  <a:srgbClr val="7F7F7F"/>
                </a:solidFill>
                <a:latin typeface="Apple SD 산돌고딕 Neo 중간체"/>
                <a:ea typeface="Apple SD 산돌고딕 Neo 중간체"/>
                <a:cs typeface="Apple SD 산돌고딕 Neo 중간체"/>
              </a:rPr>
              <a:t> 개발주기</a:t>
            </a:r>
            <a:endParaRPr lang="en-US" altLang="ko-KR" sz="1500" dirty="0" smtClean="0">
              <a:solidFill>
                <a:srgbClr val="7F7F7F"/>
              </a:solidFill>
              <a:latin typeface="Apple SD 산돌고딕 Neo 중간체"/>
              <a:ea typeface="Apple SD 산돌고딕 Neo 중간체"/>
              <a:cs typeface="Apple SD 산돌고딕 Neo 중간체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3648" y="3368814"/>
            <a:ext cx="451490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latin typeface="Apple SD 산돌고딕 Neo 중간체"/>
                <a:ea typeface="Apple SD 산돌고딕 Neo 중간체"/>
                <a:cs typeface="Apple SD 산돌고딕 Neo 중간체"/>
                <a:hlinkClick r:id="rId3"/>
              </a:rPr>
              <a:t>마일스톤</a:t>
            </a:r>
            <a:endParaRPr lang="en-US" altLang="ko-KR" sz="3000" dirty="0">
              <a:latin typeface="Apple SD 산돌고딕 Neo 중간체"/>
              <a:ea typeface="Apple SD 산돌고딕 Neo 중간체"/>
              <a:cs typeface="Apple SD 산돌고딕 Neo 중간체"/>
            </a:endParaRPr>
          </a:p>
          <a:p>
            <a:r>
              <a:rPr lang="ko-KR" altLang="ko-KR" sz="1500" dirty="0" smtClean="0">
                <a:latin typeface="Apple SD 산돌고딕 Neo 중간체"/>
                <a:ea typeface="Apple SD 산돌고딕 Neo 중간체"/>
                <a:cs typeface="Apple SD 산돌고딕 Neo 중간체"/>
              </a:rPr>
              <a:t>:</a:t>
            </a:r>
            <a:r>
              <a:rPr lang="ko-KR" altLang="en-US" sz="1500" dirty="0" smtClean="0">
                <a:solidFill>
                  <a:srgbClr val="7F7F7F"/>
                </a:solidFill>
                <a:latin typeface="Apple SD 산돌고딕 Neo 중간체"/>
                <a:ea typeface="Apple SD 산돌고딕 Neo 중간체"/>
                <a:cs typeface="Apple SD 산돌고딕 Neo 중간체"/>
              </a:rPr>
              <a:t> 이정표</a:t>
            </a:r>
            <a:r>
              <a:rPr lang="en-US" altLang="ko-KR" sz="1500" dirty="0" smtClean="0">
                <a:solidFill>
                  <a:srgbClr val="7F7F7F"/>
                </a:solidFill>
                <a:latin typeface="Apple SD 산돌고딕 Neo 중간체"/>
                <a:ea typeface="Apple SD 산돌고딕 Neo 중간체"/>
                <a:cs typeface="Apple SD 산돌고딕 Neo 중간체"/>
              </a:rPr>
              <a:t>,</a:t>
            </a:r>
            <a:r>
              <a:rPr lang="ko-KR" altLang="en-US" sz="1500" dirty="0" smtClean="0">
                <a:solidFill>
                  <a:srgbClr val="7F7F7F"/>
                </a:solidFill>
                <a:latin typeface="Apple SD 산돌고딕 Neo 중간체"/>
                <a:ea typeface="Apple SD 산돌고딕 Neo 중간체"/>
                <a:cs typeface="Apple SD 산돌고딕 Neo 중간체"/>
              </a:rPr>
              <a:t> 주요시점</a:t>
            </a:r>
            <a:r>
              <a:rPr lang="en-US" altLang="ko-KR" sz="1500" dirty="0" smtClean="0">
                <a:solidFill>
                  <a:srgbClr val="7F7F7F"/>
                </a:solidFill>
                <a:latin typeface="Apple SD 산돌고딕 Neo 중간체"/>
                <a:ea typeface="Apple SD 산돌고딕 Neo 중간체"/>
                <a:cs typeface="Apple SD 산돌고딕 Neo 중간체"/>
              </a:rPr>
              <a:t>,</a:t>
            </a:r>
            <a:r>
              <a:rPr lang="ko-KR" altLang="en-US" sz="1500" dirty="0" smtClean="0">
                <a:solidFill>
                  <a:srgbClr val="7F7F7F"/>
                </a:solidFill>
                <a:latin typeface="Apple SD 산돌고딕 Neo 중간체"/>
                <a:ea typeface="Apple SD 산돌고딕 Neo 중간체"/>
                <a:cs typeface="Apple SD 산돌고딕 Neo 중간체"/>
              </a:rPr>
              <a:t> 목표지향 단위 </a:t>
            </a:r>
            <a:endParaRPr lang="en-US" altLang="ko-KR" sz="1500" dirty="0" smtClean="0">
              <a:solidFill>
                <a:srgbClr val="7F7F7F"/>
              </a:solidFill>
              <a:latin typeface="Apple SD 산돌고딕 Neo 중간체"/>
              <a:ea typeface="Apple SD 산돌고딕 Neo 중간체"/>
              <a:cs typeface="Apple SD 산돌고딕 Neo 중간체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23728" y="1921396"/>
            <a:ext cx="410445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solidFill>
                  <a:srgbClr val="4BACC6"/>
                </a:solidFill>
                <a:latin typeface="Apple SD 산돌고딕 Neo 중간체"/>
                <a:ea typeface="Apple SD 산돌고딕 Neo 중간체"/>
                <a:cs typeface="Apple SD 산돌고딕 Neo 중간체"/>
                <a:hlinkClick r:id="rId4"/>
              </a:rPr>
              <a:t>일정관리</a:t>
            </a:r>
            <a:endParaRPr lang="en-US" altLang="ko-KR" sz="3000" dirty="0" smtClean="0">
              <a:solidFill>
                <a:srgbClr val="4BACC6"/>
              </a:solidFill>
              <a:latin typeface="Apple SD 산돌고딕 Neo 중간체"/>
              <a:ea typeface="Apple SD 산돌고딕 Neo 중간체"/>
              <a:cs typeface="Apple SD 산돌고딕 Neo 중간체"/>
            </a:endParaRPr>
          </a:p>
          <a:p>
            <a:r>
              <a:rPr lang="ko-KR" altLang="ko-KR" sz="1500" dirty="0" smtClean="0">
                <a:solidFill>
                  <a:schemeClr val="bg1">
                    <a:lumMod val="50000"/>
                  </a:schemeClr>
                </a:solidFill>
                <a:latin typeface="Apple SD 산돌고딕 Neo 중간체"/>
                <a:ea typeface="Apple SD 산돌고딕 Neo 중간체"/>
                <a:cs typeface="Apple SD 산돌고딕 Neo 중간체"/>
              </a:rPr>
              <a:t>:</a:t>
            </a:r>
            <a:r>
              <a:rPr lang="ko-KR" altLang="en-US" sz="1500" dirty="0" smtClean="0">
                <a:solidFill>
                  <a:schemeClr val="bg1">
                    <a:lumMod val="50000"/>
                  </a:schemeClr>
                </a:solidFill>
                <a:latin typeface="Apple SD 산돌고딕 Neo 중간체"/>
                <a:ea typeface="Apple SD 산돌고딕 Neo 중간체"/>
                <a:cs typeface="Apple SD 산돌고딕 Neo 중간체"/>
              </a:rPr>
              <a:t> </a:t>
            </a:r>
            <a:r>
              <a:rPr lang="en-US" altLang="ko-KR" sz="1500" dirty="0" smtClean="0">
                <a:solidFill>
                  <a:schemeClr val="bg1">
                    <a:lumMod val="50000"/>
                  </a:schemeClr>
                </a:solidFill>
                <a:latin typeface="Apple SD 산돌고딕 Neo 중간체"/>
                <a:ea typeface="Apple SD 산돌고딕 Neo 중간체"/>
                <a:cs typeface="Apple SD 산돌고딕 Neo 중간체"/>
              </a:rPr>
              <a:t>PMS, Time Management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09628" y="3584838"/>
            <a:ext cx="588305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latin typeface="Apple SD 산돌고딕 Neo 중간체"/>
                <a:ea typeface="Apple SD 산돌고딕 Neo 중간체"/>
                <a:cs typeface="Apple SD 산돌고딕 Neo 중간체"/>
                <a:hlinkClick r:id="rId5"/>
              </a:rPr>
              <a:t>소스코드 관리</a:t>
            </a:r>
            <a:endParaRPr lang="en-US" altLang="ko-KR" sz="2500" dirty="0" smtClean="0">
              <a:latin typeface="Apple SD 산돌고딕 Neo 중간체"/>
              <a:ea typeface="Apple SD 산돌고딕 Neo 중간체"/>
              <a:cs typeface="Apple SD 산돌고딕 Neo 중간체"/>
            </a:endParaRPr>
          </a:p>
          <a:p>
            <a:r>
              <a:rPr lang="ko-KR" altLang="ko-KR" sz="1000" dirty="0" smtClean="0">
                <a:solidFill>
                  <a:srgbClr val="7F7F7F"/>
                </a:solidFill>
                <a:latin typeface="Apple SD 산돌고딕 Neo 중간체"/>
                <a:ea typeface="Apple SD 산돌고딕 Neo 중간체"/>
                <a:cs typeface="Apple SD 산돌고딕 Neo 중간체"/>
              </a:rPr>
              <a:t>:</a:t>
            </a:r>
            <a:r>
              <a:rPr lang="ko-KR" altLang="en-US" sz="1000" dirty="0" smtClean="0">
                <a:solidFill>
                  <a:srgbClr val="7F7F7F"/>
                </a:solidFill>
                <a:latin typeface="Apple SD 산돌고딕 Neo 중간체"/>
                <a:ea typeface="Apple SD 산돌고딕 Neo 중간체"/>
                <a:cs typeface="Apple SD 산돌고딕 Neo 중간체"/>
              </a:rPr>
              <a:t> 형상관리</a:t>
            </a:r>
            <a:r>
              <a:rPr lang="en-US" altLang="ko-KR" sz="1000" dirty="0" smtClean="0">
                <a:solidFill>
                  <a:srgbClr val="7F7F7F"/>
                </a:solidFill>
                <a:latin typeface="Apple SD 산돌고딕 Neo 중간체"/>
                <a:ea typeface="Apple SD 산돌고딕 Neo 중간체"/>
                <a:cs typeface="Apple SD 산돌고딕 Neo 중간체"/>
              </a:rPr>
              <a:t>,</a:t>
            </a:r>
            <a:r>
              <a:rPr lang="ko-KR" altLang="en-US" sz="1000" dirty="0" smtClean="0">
                <a:solidFill>
                  <a:srgbClr val="7F7F7F"/>
                </a:solidFill>
                <a:latin typeface="Apple SD 산돌고딕 Neo 중간체"/>
                <a:ea typeface="Apple SD 산돌고딕 Neo 중간체"/>
                <a:cs typeface="Apple SD 산돌고딕 Neo 중간체"/>
              </a:rPr>
              <a:t> 버전관리</a:t>
            </a:r>
            <a:r>
              <a:rPr lang="en-US" altLang="ko-KR" sz="1000" dirty="0" smtClean="0">
                <a:solidFill>
                  <a:srgbClr val="7F7F7F"/>
                </a:solidFill>
                <a:latin typeface="Apple SD 산돌고딕 Neo 중간체"/>
                <a:ea typeface="Apple SD 산돌고딕 Neo 중간체"/>
                <a:cs typeface="Apple SD 산돌고딕 Neo 중간체"/>
              </a:rPr>
              <a:t>, git, svn, branch </a:t>
            </a:r>
            <a:r>
              <a:rPr lang="ko-KR" altLang="en-US" sz="1000" dirty="0" smtClean="0">
                <a:solidFill>
                  <a:srgbClr val="7F7F7F"/>
                </a:solidFill>
                <a:latin typeface="Apple SD 산돌고딕 Neo 중간체"/>
                <a:ea typeface="Apple SD 산돌고딕 Neo 중간체"/>
                <a:cs typeface="Apple SD 산돌고딕 Neo 중간체"/>
              </a:rPr>
              <a:t>전략</a:t>
            </a:r>
            <a:endParaRPr lang="en-US" altLang="ko-KR" sz="1000" dirty="0" smtClean="0">
              <a:solidFill>
                <a:srgbClr val="7F7F7F"/>
              </a:solidFill>
              <a:latin typeface="Apple SD 산돌고딕 Neo 중간체"/>
              <a:ea typeface="Apple SD 산돌고딕 Neo 중간체"/>
              <a:cs typeface="Apple SD 산돌고딕 Neo 중간체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53444" y="2720742"/>
            <a:ext cx="39676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 smtClean="0">
                <a:latin typeface="Apple SD 산돌고딕 Neo 중간체"/>
                <a:ea typeface="Apple SD 산돌고딕 Neo 중간체"/>
                <a:cs typeface="Apple SD 산돌고딕 Neo 중간체"/>
                <a:hlinkClick r:id="rId6"/>
              </a:rPr>
              <a:t>이슈 관리</a:t>
            </a:r>
            <a:endParaRPr lang="en-US" altLang="ko-KR" sz="4500" dirty="0" smtClean="0">
              <a:latin typeface="Apple SD 산돌고딕 Neo 중간체"/>
              <a:ea typeface="Apple SD 산돌고딕 Neo 중간체"/>
              <a:cs typeface="Apple SD 산돌고딕 Neo 중간체"/>
            </a:endParaRPr>
          </a:p>
          <a:p>
            <a:r>
              <a:rPr lang="ko-KR" altLang="ko-KR" sz="2500" dirty="0" smtClean="0">
                <a:solidFill>
                  <a:srgbClr val="7F7F7F"/>
                </a:solidFill>
                <a:latin typeface="Apple SD 산돌고딕 Neo 중간체"/>
                <a:ea typeface="Apple SD 산돌고딕 Neo 중간체"/>
                <a:cs typeface="Apple SD 산돌고딕 Neo 중간체"/>
              </a:rPr>
              <a:t>:</a:t>
            </a:r>
            <a:r>
              <a:rPr lang="ko-KR" altLang="en-US" sz="2500" dirty="0" smtClean="0">
                <a:solidFill>
                  <a:srgbClr val="7F7F7F"/>
                </a:solidFill>
                <a:latin typeface="Apple SD 산돌고딕 Neo 중간체"/>
                <a:ea typeface="Apple SD 산돌고딕 Neo 중간체"/>
                <a:cs typeface="Apple SD 산돌고딕 Neo 중간체"/>
              </a:rPr>
              <a:t> </a:t>
            </a:r>
            <a:r>
              <a:rPr lang="en-US" altLang="ko-KR" sz="2500" dirty="0" smtClean="0">
                <a:solidFill>
                  <a:srgbClr val="7F7F7F"/>
                </a:solidFill>
                <a:latin typeface="Apple SD 산돌고딕 Neo 중간체"/>
                <a:ea typeface="Apple SD 산돌고딕 Neo 중간체"/>
                <a:cs typeface="Apple SD 산돌고딕 Neo 중간체"/>
              </a:rPr>
              <a:t>IMS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3808" y="4242782"/>
            <a:ext cx="588305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latin typeface="Apple SD 산돌고딕 Neo 중간체"/>
                <a:ea typeface="Apple SD 산돌고딕 Neo 중간체"/>
                <a:cs typeface="Apple SD 산돌고딕 Neo 중간체"/>
                <a:hlinkClick r:id="rId7"/>
              </a:rPr>
              <a:t>WBS</a:t>
            </a:r>
            <a:endParaRPr lang="en-US" altLang="ko-KR" sz="2500" dirty="0" smtClean="0">
              <a:latin typeface="Apple SD 산돌고딕 Neo 중간체"/>
              <a:ea typeface="Apple SD 산돌고딕 Neo 중간체"/>
              <a:cs typeface="Apple SD 산돌고딕 Neo 중간체"/>
            </a:endParaRPr>
          </a:p>
          <a:p>
            <a:r>
              <a:rPr lang="ko-KR" altLang="ko-KR" sz="1000" dirty="0" smtClean="0">
                <a:solidFill>
                  <a:srgbClr val="7F7F7F"/>
                </a:solidFill>
                <a:latin typeface="Apple SD 산돌고딕 Neo 중간체"/>
                <a:ea typeface="Apple SD 산돌고딕 Neo 중간체"/>
                <a:cs typeface="Apple SD 산돌고딕 Neo 중간체"/>
              </a:rPr>
              <a:t>:</a:t>
            </a:r>
            <a:r>
              <a:rPr lang="ko-KR" altLang="en-US" sz="1000" dirty="0" smtClean="0">
                <a:solidFill>
                  <a:srgbClr val="7F7F7F"/>
                </a:solidFill>
                <a:latin typeface="Apple SD 산돌고딕 Neo 중간체"/>
                <a:ea typeface="Apple SD 산돌고딕 Neo 중간체"/>
                <a:cs typeface="Apple SD 산돌고딕 Neo 중간체"/>
              </a:rPr>
              <a:t> </a:t>
            </a:r>
            <a:r>
              <a:rPr lang="en-US" altLang="ko-KR" sz="1000" dirty="0" smtClean="0">
                <a:solidFill>
                  <a:srgbClr val="7F7F7F"/>
                </a:solidFill>
                <a:latin typeface="Apple SD 산돌고딕 Neo 중간체"/>
                <a:ea typeface="Apple SD 산돌고딕 Neo 중간체"/>
                <a:cs typeface="Apple SD 산돌고딕 Neo 중간체"/>
              </a:rPr>
              <a:t>Work Breakdown Structure, </a:t>
            </a:r>
            <a:r>
              <a:rPr lang="ko-KR" altLang="en-US" sz="1000" dirty="0" smtClean="0">
                <a:solidFill>
                  <a:srgbClr val="7F7F7F"/>
                </a:solidFill>
                <a:latin typeface="Apple SD 산돌고딕 Neo 중간체"/>
                <a:ea typeface="Apple SD 산돌고딕 Neo 중간체"/>
                <a:cs typeface="Apple SD 산돌고딕 Neo 중간체"/>
              </a:rPr>
              <a:t>프로젝트 범위와 최종산출물을 세부요소로 분할한 계층적 구조</a:t>
            </a:r>
            <a:endParaRPr lang="en-US" altLang="ko-KR" sz="1000" dirty="0" smtClean="0">
              <a:solidFill>
                <a:srgbClr val="7F7F7F"/>
              </a:solidFill>
              <a:latin typeface="Apple SD 산돌고딕 Neo 중간체"/>
              <a:ea typeface="Apple SD 산돌고딕 Neo 중간체"/>
              <a:cs typeface="Apple SD 산돌고딕 Neo 중간체"/>
            </a:endParaRPr>
          </a:p>
        </p:txBody>
      </p:sp>
    </p:spTree>
    <p:extLst>
      <p:ext uri="{BB962C8B-B14F-4D97-AF65-F5344CB8AC3E}">
        <p14:creationId xmlns:p14="http://schemas.microsoft.com/office/powerpoint/2010/main" val="628529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337220"/>
            <a:ext cx="21563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!</a:t>
            </a:r>
            <a:r>
              <a:rPr lang="en-US" altLang="ko-KR" sz="3000" b="1" dirty="0" smtClean="0">
                <a:latin typeface="나눔고딕" pitchFamily="50" charset="-127"/>
                <a:ea typeface="나눔고딕" pitchFamily="50" charset="-127"/>
              </a:rPr>
              <a:t>Merge Tip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985292"/>
            <a:ext cx="5328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브랜치의 흔적을 남기는 옵션</a:t>
            </a:r>
            <a:endParaRPr lang="en-US" altLang="ko-KR" sz="900" b="1" dirty="0">
              <a:solidFill>
                <a:schemeClr val="accent5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7" name="Picture 6" descr="merge-without-f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913284"/>
            <a:ext cx="4806320" cy="429766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038268" y="5362972"/>
            <a:ext cx="106186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 smtClean="0">
                <a:solidFill>
                  <a:srgbClr val="7F7F7F"/>
                </a:solidFill>
                <a:latin typeface="Apple SD 산돌고딕 Neo 중간체"/>
                <a:ea typeface="Apple SD 산돌고딕 Neo 중간체"/>
                <a:cs typeface="Apple SD 산돌고딕 Neo 중간체"/>
              </a:rPr>
              <a:t>출처 </a:t>
            </a:r>
            <a:r>
              <a:rPr lang="en-US" altLang="ko-KR" sz="900" dirty="0" smtClean="0">
                <a:solidFill>
                  <a:srgbClr val="7F7F7F"/>
                </a:solidFill>
                <a:latin typeface="Apple SD 산돌고딕 Neo 중간체"/>
                <a:ea typeface="Apple SD 산돌고딕 Neo 중간체"/>
                <a:cs typeface="Apple SD 산돌고딕 Neo 중간체"/>
              </a:rPr>
              <a:t>:</a:t>
            </a:r>
            <a:r>
              <a:rPr lang="ko-KR" altLang="en-US" sz="900" dirty="0" smtClean="0">
                <a:solidFill>
                  <a:srgbClr val="7F7F7F"/>
                </a:solidFill>
                <a:latin typeface="Apple SD 산돌고딕 Neo 중간체"/>
                <a:ea typeface="Apple SD 산돌고딕 Neo 중간체"/>
                <a:cs typeface="Apple SD 산돌고딕 Neo 중간체"/>
              </a:rPr>
              <a:t> </a:t>
            </a:r>
            <a:r>
              <a:rPr lang="en-US" altLang="ko-KR" sz="900" dirty="0" smtClean="0">
                <a:solidFill>
                  <a:srgbClr val="7F7F7F"/>
                </a:solidFill>
                <a:latin typeface="Apple SD 산돌고딕 Neo 중간체"/>
                <a:ea typeface="Apple SD 산돌고딕 Neo 중간체"/>
                <a:cs typeface="Apple SD 산돌고딕 Neo 중간체"/>
                <a:hlinkClick r:id="rId3"/>
              </a:rPr>
              <a:t>nvie.com</a:t>
            </a:r>
            <a:endParaRPr lang="en-US" sz="900" dirty="0">
              <a:solidFill>
                <a:srgbClr val="7F7F7F"/>
              </a:solidFill>
              <a:latin typeface="Apple SD 산돌고딕 Neo 중간체"/>
              <a:ea typeface="Apple SD 산돌고딕 Neo 중간체"/>
              <a:cs typeface="Apple SD 산돌고딕 Neo 중간체"/>
            </a:endParaRPr>
          </a:p>
        </p:txBody>
      </p:sp>
    </p:spTree>
    <p:extLst>
      <p:ext uri="{BB962C8B-B14F-4D97-AF65-F5344CB8AC3E}">
        <p14:creationId xmlns:p14="http://schemas.microsoft.com/office/powerpoint/2010/main" val="3235968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337220"/>
            <a:ext cx="38217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latin typeface="나눔고딕" pitchFamily="50" charset="-127"/>
                <a:ea typeface="나눔고딕" pitchFamily="50" charset="-127"/>
              </a:rPr>
              <a:t>보조 브랜치 </a:t>
            </a:r>
            <a:r>
              <a:rPr lang="en-US" altLang="ko-KR" sz="3000" b="1" dirty="0" smtClean="0">
                <a:latin typeface="나눔고딕" pitchFamily="50" charset="-127"/>
                <a:ea typeface="나눔고딕" pitchFamily="50" charset="-127"/>
              </a:rPr>
              <a:t>(Release)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985292"/>
            <a:ext cx="5328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버전 넘버</a:t>
            </a:r>
            <a:r>
              <a:rPr lang="en-US" altLang="ko-KR" sz="1200" b="1" dirty="0" smtClean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200" b="1" dirty="0" smtClean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빌드 일정</a:t>
            </a:r>
            <a:r>
              <a:rPr lang="ko-KR" altLang="ko-KR" sz="1200" b="1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b="1" dirty="0" smtClean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등의 메타데이터</a:t>
            </a:r>
            <a:r>
              <a:rPr lang="en-US" altLang="ko-KR" sz="1200" b="1" dirty="0" smtClean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200" b="1" dirty="0" smtClean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사소한 버그제거</a:t>
            </a:r>
            <a:endParaRPr lang="en-US" altLang="ko-KR" sz="900" b="1" dirty="0">
              <a:solidFill>
                <a:schemeClr val="accent5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1345332"/>
            <a:ext cx="2808312" cy="565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dirty="0" smtClean="0">
                <a:solidFill>
                  <a:srgbClr val="7F7F7F"/>
                </a:solidFill>
              </a:rPr>
              <a:t>: From- develop</a:t>
            </a:r>
          </a:p>
          <a:p>
            <a:pPr>
              <a:lnSpc>
                <a:spcPct val="120000"/>
              </a:lnSpc>
            </a:pPr>
            <a:r>
              <a:rPr lang="en-US" sz="1300" dirty="0" smtClean="0">
                <a:solidFill>
                  <a:srgbClr val="7F7F7F"/>
                </a:solidFill>
              </a:rPr>
              <a:t>: To merge- develop</a:t>
            </a:r>
            <a:r>
              <a:rPr lang="en-US" altLang="ko-KR" sz="1300" dirty="0" smtClean="0">
                <a:solidFill>
                  <a:srgbClr val="7F7F7F"/>
                </a:solidFill>
              </a:rPr>
              <a:t>,</a:t>
            </a:r>
            <a:r>
              <a:rPr lang="ko-KR" altLang="en-US" sz="1300" dirty="0" smtClean="0">
                <a:solidFill>
                  <a:srgbClr val="7F7F7F"/>
                </a:solidFill>
              </a:rPr>
              <a:t> </a:t>
            </a:r>
            <a:r>
              <a:rPr lang="en-US" altLang="ko-KR" sz="1300" dirty="0" smtClean="0">
                <a:solidFill>
                  <a:srgbClr val="7F7F7F"/>
                </a:solidFill>
              </a:rPr>
              <a:t>master</a:t>
            </a:r>
            <a:endParaRPr lang="en-US" sz="1300" dirty="0">
              <a:solidFill>
                <a:srgbClr val="7F7F7F"/>
              </a:solidFill>
            </a:endParaRPr>
          </a:p>
        </p:txBody>
      </p:sp>
      <p:pic>
        <p:nvPicPr>
          <p:cNvPr id="2" name="Picture 1" descr="스크린샷 2014-02-19 오전 4.47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417340"/>
            <a:ext cx="3672408" cy="334617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95736" y="494573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develop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44008" y="494573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131840" y="494573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release</a:t>
            </a:r>
            <a:endParaRPr lang="en-US" dirty="0"/>
          </a:p>
        </p:txBody>
      </p:sp>
      <p:pic>
        <p:nvPicPr>
          <p:cNvPr id="14" name="Picture 13" descr="스크린샷 2014-02-19 오전 4.50.2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100" y="1201316"/>
            <a:ext cx="3646900" cy="1305018"/>
          </a:xfrm>
          <a:prstGeom prst="rect">
            <a:avLst/>
          </a:prstGeom>
        </p:spPr>
      </p:pic>
      <p:pic>
        <p:nvPicPr>
          <p:cNvPr id="15" name="Picture 14" descr="스크린샷 2014-02-19 오전 4.50.4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540000"/>
            <a:ext cx="2520281" cy="1241047"/>
          </a:xfrm>
          <a:prstGeom prst="rect">
            <a:avLst/>
          </a:prstGeom>
        </p:spPr>
      </p:pic>
      <p:pic>
        <p:nvPicPr>
          <p:cNvPr id="18" name="Picture 17" descr="스크린샷 2014-02-19 오전 4.52.29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3" y="4441676"/>
            <a:ext cx="3240360" cy="636324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4038268" y="5362972"/>
            <a:ext cx="106186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 smtClean="0">
                <a:solidFill>
                  <a:srgbClr val="7F7F7F"/>
                </a:solidFill>
                <a:latin typeface="Apple SD 산돌고딕 Neo 중간체"/>
                <a:ea typeface="Apple SD 산돌고딕 Neo 중간체"/>
                <a:cs typeface="Apple SD 산돌고딕 Neo 중간체"/>
              </a:rPr>
              <a:t>출처 </a:t>
            </a:r>
            <a:r>
              <a:rPr lang="en-US" altLang="ko-KR" sz="900" dirty="0" smtClean="0">
                <a:solidFill>
                  <a:srgbClr val="7F7F7F"/>
                </a:solidFill>
                <a:latin typeface="Apple SD 산돌고딕 Neo 중간체"/>
                <a:ea typeface="Apple SD 산돌고딕 Neo 중간체"/>
                <a:cs typeface="Apple SD 산돌고딕 Neo 중간체"/>
              </a:rPr>
              <a:t>:</a:t>
            </a:r>
            <a:r>
              <a:rPr lang="ko-KR" altLang="en-US" sz="900" dirty="0" smtClean="0">
                <a:solidFill>
                  <a:srgbClr val="7F7F7F"/>
                </a:solidFill>
                <a:latin typeface="Apple SD 산돌고딕 Neo 중간체"/>
                <a:ea typeface="Apple SD 산돌고딕 Neo 중간체"/>
                <a:cs typeface="Apple SD 산돌고딕 Neo 중간체"/>
              </a:rPr>
              <a:t> </a:t>
            </a:r>
            <a:r>
              <a:rPr lang="en-US" altLang="ko-KR" sz="900" dirty="0" smtClean="0">
                <a:solidFill>
                  <a:srgbClr val="7F7F7F"/>
                </a:solidFill>
                <a:latin typeface="Apple SD 산돌고딕 Neo 중간체"/>
                <a:ea typeface="Apple SD 산돌고딕 Neo 중간체"/>
                <a:cs typeface="Apple SD 산돌고딕 Neo 중간체"/>
                <a:hlinkClick r:id="rId6"/>
              </a:rPr>
              <a:t>nvie.com</a:t>
            </a:r>
            <a:endParaRPr lang="en-US" sz="900" dirty="0">
              <a:solidFill>
                <a:srgbClr val="7F7F7F"/>
              </a:solidFill>
              <a:latin typeface="Apple SD 산돌고딕 Neo 중간체"/>
              <a:ea typeface="Apple SD 산돌고딕 Neo 중간체"/>
              <a:cs typeface="Apple SD 산돌고딕 Neo 중간체"/>
            </a:endParaRPr>
          </a:p>
        </p:txBody>
      </p:sp>
    </p:spTree>
    <p:extLst>
      <p:ext uri="{BB962C8B-B14F-4D97-AF65-F5344CB8AC3E}">
        <p14:creationId xmlns:p14="http://schemas.microsoft.com/office/powerpoint/2010/main" val="1690412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337220"/>
            <a:ext cx="35690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latin typeface="나눔고딕" pitchFamily="50" charset="-127"/>
                <a:ea typeface="나눔고딕" pitchFamily="50" charset="-127"/>
              </a:rPr>
              <a:t>보조 브랜치 </a:t>
            </a:r>
            <a:r>
              <a:rPr lang="en-US" altLang="ko-KR" sz="3000" b="1" dirty="0" smtClean="0">
                <a:latin typeface="나눔고딕" pitchFamily="50" charset="-127"/>
                <a:ea typeface="나눔고딕" pitchFamily="50" charset="-127"/>
              </a:rPr>
              <a:t>(Hotfix)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985292"/>
            <a:ext cx="5328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배포버전에 대한 문제해결을 위한 브랜치</a:t>
            </a:r>
            <a:r>
              <a:rPr lang="en-US" altLang="ko-KR" sz="1200" b="1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200" b="1" dirty="0" smtClean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b="1" dirty="0" smtClean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Master Tag</a:t>
            </a:r>
            <a:r>
              <a:rPr lang="ko-KR" altLang="en-US" sz="1200" b="1" dirty="0" smtClean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로부터 생성한다</a:t>
            </a:r>
            <a:r>
              <a:rPr lang="en-US" altLang="ko-KR" sz="1200" b="1" dirty="0" smtClean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900" b="1" dirty="0">
              <a:solidFill>
                <a:schemeClr val="accent5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1345332"/>
            <a:ext cx="2808312" cy="565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dirty="0" smtClean="0">
                <a:solidFill>
                  <a:srgbClr val="7F7F7F"/>
                </a:solidFill>
              </a:rPr>
              <a:t>: From- master (Tag)</a:t>
            </a:r>
          </a:p>
          <a:p>
            <a:pPr>
              <a:lnSpc>
                <a:spcPct val="120000"/>
              </a:lnSpc>
            </a:pPr>
            <a:r>
              <a:rPr lang="en-US" sz="1300" dirty="0" smtClean="0">
                <a:solidFill>
                  <a:srgbClr val="7F7F7F"/>
                </a:solidFill>
              </a:rPr>
              <a:t>: To merge- develop</a:t>
            </a:r>
            <a:r>
              <a:rPr lang="en-US" altLang="ko-KR" sz="1300" dirty="0" smtClean="0">
                <a:solidFill>
                  <a:srgbClr val="7F7F7F"/>
                </a:solidFill>
              </a:rPr>
              <a:t>,</a:t>
            </a:r>
            <a:r>
              <a:rPr lang="ko-KR" altLang="en-US" sz="1300" dirty="0" smtClean="0">
                <a:solidFill>
                  <a:srgbClr val="7F7F7F"/>
                </a:solidFill>
              </a:rPr>
              <a:t> </a:t>
            </a:r>
            <a:r>
              <a:rPr lang="en-US" altLang="ko-KR" sz="1300" dirty="0" smtClean="0">
                <a:solidFill>
                  <a:srgbClr val="7F7F7F"/>
                </a:solidFill>
              </a:rPr>
              <a:t>master</a:t>
            </a:r>
            <a:endParaRPr lang="en-US" sz="1300" dirty="0">
              <a:solidFill>
                <a:srgbClr val="7F7F7F"/>
              </a:solidFill>
            </a:endParaRPr>
          </a:p>
        </p:txBody>
      </p:sp>
      <p:pic>
        <p:nvPicPr>
          <p:cNvPr id="3" name="Picture 2" descr="hotfix-branch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382" y="1291704"/>
            <a:ext cx="3182112" cy="4374108"/>
          </a:xfrm>
          <a:prstGeom prst="rect">
            <a:avLst/>
          </a:prstGeom>
        </p:spPr>
      </p:pic>
      <p:pic>
        <p:nvPicPr>
          <p:cNvPr id="7" name="Picture 6" descr="스크린샷 2014-02-19 오전 4.58.4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352" y="1633364"/>
            <a:ext cx="2950648" cy="1011650"/>
          </a:xfrm>
          <a:prstGeom prst="rect">
            <a:avLst/>
          </a:prstGeom>
        </p:spPr>
      </p:pic>
      <p:pic>
        <p:nvPicPr>
          <p:cNvPr id="8" name="Picture 7" descr="스크린샷 2014-02-19 오전 4.58.5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435" y="2713484"/>
            <a:ext cx="2971724" cy="555002"/>
          </a:xfrm>
          <a:prstGeom prst="rect">
            <a:avLst/>
          </a:prstGeom>
        </p:spPr>
      </p:pic>
      <p:pic>
        <p:nvPicPr>
          <p:cNvPr id="9" name="Picture 8" descr="스크린샷 2014-02-19 오전 4.59.1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508" y="3340390"/>
            <a:ext cx="1889820" cy="885195"/>
          </a:xfrm>
          <a:prstGeom prst="rect">
            <a:avLst/>
          </a:prstGeom>
        </p:spPr>
      </p:pic>
      <p:pic>
        <p:nvPicPr>
          <p:cNvPr id="10" name="Picture 9" descr="스크린샷 2014-02-19 오전 4.59.19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091" y="4276494"/>
            <a:ext cx="1896845" cy="758738"/>
          </a:xfrm>
          <a:prstGeom prst="rect">
            <a:avLst/>
          </a:prstGeom>
        </p:spPr>
      </p:pic>
      <p:pic>
        <p:nvPicPr>
          <p:cNvPr id="16" name="Picture 15" descr="스크린샷 2014-02-19 오전 4.59.39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091" y="5100331"/>
            <a:ext cx="2374569" cy="428547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4038268" y="5477312"/>
            <a:ext cx="106186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 smtClean="0">
                <a:solidFill>
                  <a:srgbClr val="7F7F7F"/>
                </a:solidFill>
                <a:latin typeface="Apple SD 산돌고딕 Neo 중간체"/>
                <a:ea typeface="Apple SD 산돌고딕 Neo 중간체"/>
                <a:cs typeface="Apple SD 산돌고딕 Neo 중간체"/>
              </a:rPr>
              <a:t>출처 </a:t>
            </a:r>
            <a:r>
              <a:rPr lang="en-US" altLang="ko-KR" sz="900" dirty="0" smtClean="0">
                <a:solidFill>
                  <a:srgbClr val="7F7F7F"/>
                </a:solidFill>
                <a:latin typeface="Apple SD 산돌고딕 Neo 중간체"/>
                <a:ea typeface="Apple SD 산돌고딕 Neo 중간체"/>
                <a:cs typeface="Apple SD 산돌고딕 Neo 중간체"/>
              </a:rPr>
              <a:t>:</a:t>
            </a:r>
            <a:r>
              <a:rPr lang="ko-KR" altLang="en-US" sz="900" dirty="0" smtClean="0">
                <a:solidFill>
                  <a:srgbClr val="7F7F7F"/>
                </a:solidFill>
                <a:latin typeface="Apple SD 산돌고딕 Neo 중간체"/>
                <a:ea typeface="Apple SD 산돌고딕 Neo 중간체"/>
                <a:cs typeface="Apple SD 산돌고딕 Neo 중간체"/>
              </a:rPr>
              <a:t> </a:t>
            </a:r>
            <a:r>
              <a:rPr lang="en-US" altLang="ko-KR" sz="900" dirty="0" smtClean="0">
                <a:solidFill>
                  <a:srgbClr val="7F7F7F"/>
                </a:solidFill>
                <a:latin typeface="Apple SD 산돌고딕 Neo 중간체"/>
                <a:ea typeface="Apple SD 산돌고딕 Neo 중간체"/>
                <a:cs typeface="Apple SD 산돌고딕 Neo 중간체"/>
                <a:hlinkClick r:id="rId8"/>
              </a:rPr>
              <a:t>nvie.com</a:t>
            </a:r>
            <a:endParaRPr lang="en-US" sz="900" dirty="0">
              <a:solidFill>
                <a:srgbClr val="7F7F7F"/>
              </a:solidFill>
              <a:latin typeface="Apple SD 산돌고딕 Neo 중간체"/>
              <a:ea typeface="Apple SD 산돌고딕 Neo 중간체"/>
              <a:cs typeface="Apple SD 산돌고딕 Neo 중간체"/>
            </a:endParaRPr>
          </a:p>
        </p:txBody>
      </p:sp>
    </p:spTree>
    <p:extLst>
      <p:ext uri="{BB962C8B-B14F-4D97-AF65-F5344CB8AC3E}">
        <p14:creationId xmlns:p14="http://schemas.microsoft.com/office/powerpoint/2010/main" val="3379449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22642" y="2495387"/>
            <a:ext cx="3528392" cy="741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latin typeface="나눔고딕"/>
                <a:ea typeface="나눔고딕"/>
                <a:cs typeface="나눔고딕"/>
              </a:rPr>
              <a:t>Git Flow?</a:t>
            </a:r>
          </a:p>
          <a:p>
            <a:pPr algn="ctr">
              <a:lnSpc>
                <a:spcPct val="120000"/>
              </a:lnSpc>
            </a:pPr>
            <a:r>
              <a:rPr lang="ko-KR" altLang="ko-KR" sz="1300" b="1" dirty="0" smtClean="0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  <a:cs typeface="나눔고딕"/>
              </a:rPr>
              <a:t>(</a:t>
            </a:r>
            <a:r>
              <a:rPr lang="en-US" altLang="ko-KR" sz="1300" b="1" dirty="0" smtClean="0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  <a:cs typeface="나눔고딕"/>
              </a:rPr>
              <a:t>New Git Branch Strategy)</a:t>
            </a:r>
            <a:endParaRPr lang="en-US" sz="1300" b="1" dirty="0">
              <a:solidFill>
                <a:schemeClr val="bg1">
                  <a:lumMod val="50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4093055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17856" y="2282013"/>
            <a:ext cx="4536504" cy="1315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 collection of Git </a:t>
            </a:r>
            <a:r>
              <a:rPr lang="en-US" dirty="0" smtClean="0">
                <a:solidFill>
                  <a:schemeClr val="accent1"/>
                </a:solidFill>
              </a:rPr>
              <a:t>extensions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to </a:t>
            </a:r>
            <a:r>
              <a:rPr lang="en-US" dirty="0"/>
              <a:t>provide high-level repository operations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for </a:t>
            </a:r>
            <a:r>
              <a:rPr lang="en-US" dirty="0"/>
              <a:t>Vincent Driessen's branching model.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37220"/>
            <a:ext cx="17491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 smtClean="0">
                <a:latin typeface="나눔고딕" pitchFamily="50" charset="-127"/>
                <a:ea typeface="나눔고딕" pitchFamily="50" charset="-127"/>
              </a:rPr>
              <a:t>GIT Flow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520" y="985292"/>
            <a:ext cx="5328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깃의 확장판</a:t>
            </a:r>
            <a:r>
              <a:rPr lang="en-US" altLang="ko-KR" sz="1200" b="1" dirty="0" smtClean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200" b="1" dirty="0" smtClean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더 높은 수준의 저장 명령어를 제공한다</a:t>
            </a:r>
            <a:r>
              <a:rPr lang="en-US" altLang="ko-KR" sz="1200" b="1" dirty="0" smtClean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900" b="1" dirty="0">
              <a:solidFill>
                <a:schemeClr val="accent5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61409" y="4005272"/>
            <a:ext cx="314669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latin typeface="Apple SD 산돌고딕 Neo 중간체"/>
                <a:ea typeface="Apple SD 산돌고딕 Neo 중간체"/>
                <a:cs typeface="Apple SD 산돌고딕 Neo 중간체"/>
              </a:rPr>
              <a:t>출처 </a:t>
            </a:r>
            <a:r>
              <a:rPr lang="en-US" altLang="ko-KR" sz="1300" dirty="0" smtClean="0">
                <a:latin typeface="Apple SD 산돌고딕 Neo 중간체"/>
                <a:ea typeface="Apple SD 산돌고딕 Neo 중간체"/>
                <a:cs typeface="Apple SD 산돌고딕 Neo 중간체"/>
              </a:rPr>
              <a:t>:</a:t>
            </a:r>
            <a:r>
              <a:rPr lang="ko-KR" altLang="en-US" sz="1300" dirty="0" smtClean="0">
                <a:latin typeface="Apple SD 산돌고딕 Neo 중간체"/>
                <a:ea typeface="Apple SD 산돌고딕 Neo 중간체"/>
                <a:cs typeface="Apple SD 산돌고딕 Neo 중간체"/>
              </a:rPr>
              <a:t> </a:t>
            </a:r>
            <a:r>
              <a:rPr lang="en-US" sz="1300" dirty="0" smtClean="0">
                <a:latin typeface="Apple SD 산돌고딕 Neo 중간체"/>
                <a:ea typeface="Apple SD 산돌고딕 Neo 중간체"/>
                <a:cs typeface="Apple SD 산돌고딕 Neo 중간체"/>
              </a:rPr>
              <a:t>https</a:t>
            </a:r>
            <a:r>
              <a:rPr lang="en-US" sz="1300" dirty="0">
                <a:latin typeface="Apple SD 산돌고딕 Neo 중간체"/>
                <a:ea typeface="Apple SD 산돌고딕 Neo 중간체"/>
                <a:cs typeface="Apple SD 산돌고딕 Neo 중간체"/>
              </a:rPr>
              <a:t>://github.com/nvie/gitflow</a:t>
            </a:r>
          </a:p>
        </p:txBody>
      </p:sp>
    </p:spTree>
    <p:extLst>
      <p:ext uri="{BB962C8B-B14F-4D97-AF65-F5344CB8AC3E}">
        <p14:creationId xmlns:p14="http://schemas.microsoft.com/office/powerpoint/2010/main" val="3941073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22642" y="2495387"/>
            <a:ext cx="3528392" cy="741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latin typeface="나눔고딕"/>
                <a:ea typeface="나눔고딕"/>
                <a:cs typeface="나눔고딕"/>
              </a:rPr>
              <a:t>맛보기만</a:t>
            </a:r>
            <a:r>
              <a:rPr lang="en-US" altLang="ko-KR" b="1" dirty="0" smtClean="0">
                <a:latin typeface="나눔고딕"/>
                <a:ea typeface="나눔고딕"/>
                <a:cs typeface="나눔고딕"/>
              </a:rPr>
              <a:t>..</a:t>
            </a:r>
          </a:p>
          <a:p>
            <a:pPr algn="ctr">
              <a:lnSpc>
                <a:spcPct val="120000"/>
              </a:lnSpc>
            </a:pPr>
            <a:r>
              <a:rPr lang="ko-KR" altLang="ko-KR" sz="1300" b="1" dirty="0" smtClean="0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  <a:cs typeface="나눔고딕"/>
              </a:rPr>
              <a:t>(</a:t>
            </a:r>
            <a:r>
              <a:rPr lang="ko-KR" altLang="en-US" sz="1300" b="1" dirty="0" smtClean="0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  <a:cs typeface="나눔고딕"/>
              </a:rPr>
              <a:t>귀</a:t>
            </a:r>
            <a:r>
              <a:rPr lang="en-US" altLang="ko-KR" sz="1300" b="1" dirty="0" smtClean="0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  <a:cs typeface="나눔고딕"/>
              </a:rPr>
              <a:t>..</a:t>
            </a:r>
            <a:r>
              <a:rPr lang="ko-KR" altLang="en-US" sz="1300" b="1" dirty="0" smtClean="0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  <a:cs typeface="나눔고딕"/>
              </a:rPr>
              <a:t>귀찮아</a:t>
            </a:r>
            <a:r>
              <a:rPr lang="en-US" altLang="ko-KR" sz="1300" b="1" dirty="0" smtClean="0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  <a:cs typeface="나눔고딕"/>
              </a:rPr>
              <a:t>)</a:t>
            </a:r>
            <a:endParaRPr lang="en-US" sz="1300" b="1" dirty="0">
              <a:solidFill>
                <a:schemeClr val="bg1">
                  <a:lumMod val="50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1013809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in-branch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998" y="949876"/>
            <a:ext cx="2983868" cy="44405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1520" y="337220"/>
            <a:ext cx="38225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latin typeface="나눔고딕" pitchFamily="50" charset="-127"/>
                <a:ea typeface="나눔고딕" pitchFamily="50" charset="-127"/>
              </a:rPr>
              <a:t>보조 브랜치 </a:t>
            </a:r>
            <a:r>
              <a:rPr lang="en-US" altLang="ko-KR" sz="3000" b="1" dirty="0" smtClean="0">
                <a:latin typeface="나눔고딕" pitchFamily="50" charset="-127"/>
                <a:ea typeface="나눔고딕" pitchFamily="50" charset="-127"/>
              </a:rPr>
              <a:t>(Feature)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985292"/>
            <a:ext cx="5328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기능을 구현하는데 집중하는 브랜치</a:t>
            </a:r>
            <a:r>
              <a:rPr lang="en-US" altLang="ko-KR" sz="1200" b="1" dirty="0" smtClean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(Topic)</a:t>
            </a:r>
            <a:endParaRPr lang="en-US" altLang="ko-KR" sz="900" b="1" dirty="0">
              <a:solidFill>
                <a:schemeClr val="accent5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1345332"/>
            <a:ext cx="2808312" cy="565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dirty="0" smtClean="0">
                <a:solidFill>
                  <a:srgbClr val="7F7F7F"/>
                </a:solidFill>
              </a:rPr>
              <a:t>: From- develop</a:t>
            </a:r>
          </a:p>
          <a:p>
            <a:pPr>
              <a:lnSpc>
                <a:spcPct val="120000"/>
              </a:lnSpc>
            </a:pPr>
            <a:r>
              <a:rPr lang="en-US" sz="1300" dirty="0" smtClean="0">
                <a:solidFill>
                  <a:srgbClr val="7F7F7F"/>
                </a:solidFill>
              </a:rPr>
              <a:t>: To merge- develop</a:t>
            </a:r>
            <a:endParaRPr lang="en-US" sz="1300" dirty="0">
              <a:solidFill>
                <a:srgbClr val="7F7F7F"/>
              </a:solidFill>
            </a:endParaRPr>
          </a:p>
        </p:txBody>
      </p:sp>
      <p:pic>
        <p:nvPicPr>
          <p:cNvPr id="9" name="Picture 8" descr="스크린샷 2014-02-19 오전 4.38.19.png"/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489348"/>
            <a:ext cx="2598990" cy="602415"/>
          </a:xfrm>
          <a:prstGeom prst="rect">
            <a:avLst/>
          </a:prstGeom>
        </p:spPr>
      </p:pic>
      <p:pic>
        <p:nvPicPr>
          <p:cNvPr id="10" name="Picture 9" descr="스크린샷 2014-02-19 오전 4.38.27.png"/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4153644"/>
            <a:ext cx="2664296" cy="129945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025612" y="5362972"/>
            <a:ext cx="106186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 smtClean="0">
                <a:solidFill>
                  <a:srgbClr val="7F7F7F"/>
                </a:solidFill>
                <a:latin typeface="Apple SD 산돌고딕 Neo 중간체"/>
                <a:ea typeface="Apple SD 산돌고딕 Neo 중간체"/>
                <a:cs typeface="Apple SD 산돌고딕 Neo 중간체"/>
              </a:rPr>
              <a:t>출처 </a:t>
            </a:r>
            <a:r>
              <a:rPr lang="en-US" altLang="ko-KR" sz="900" dirty="0" smtClean="0">
                <a:solidFill>
                  <a:srgbClr val="7F7F7F"/>
                </a:solidFill>
                <a:latin typeface="Apple SD 산돌고딕 Neo 중간체"/>
                <a:ea typeface="Apple SD 산돌고딕 Neo 중간체"/>
                <a:cs typeface="Apple SD 산돌고딕 Neo 중간체"/>
              </a:rPr>
              <a:t>:</a:t>
            </a:r>
            <a:r>
              <a:rPr lang="ko-KR" altLang="en-US" sz="900" dirty="0" smtClean="0">
                <a:solidFill>
                  <a:srgbClr val="7F7F7F"/>
                </a:solidFill>
                <a:latin typeface="Apple SD 산돌고딕 Neo 중간체"/>
                <a:ea typeface="Apple SD 산돌고딕 Neo 중간체"/>
                <a:cs typeface="Apple SD 산돌고딕 Neo 중간체"/>
              </a:rPr>
              <a:t> </a:t>
            </a:r>
            <a:r>
              <a:rPr lang="en-US" altLang="ko-KR" sz="900" dirty="0" smtClean="0">
                <a:solidFill>
                  <a:srgbClr val="7F7F7F"/>
                </a:solidFill>
                <a:latin typeface="Apple SD 산돌고딕 Neo 중간체"/>
                <a:ea typeface="Apple SD 산돌고딕 Neo 중간체"/>
                <a:cs typeface="Apple SD 산돌고딕 Neo 중간체"/>
                <a:hlinkClick r:id="rId5"/>
              </a:rPr>
              <a:t>nvie.com</a:t>
            </a:r>
            <a:endParaRPr lang="en-US" sz="900" dirty="0">
              <a:solidFill>
                <a:srgbClr val="7F7F7F"/>
              </a:solidFill>
              <a:latin typeface="Apple SD 산돌고딕 Neo 중간체"/>
              <a:ea typeface="Apple SD 산돌고딕 Neo 중간체"/>
              <a:cs typeface="Apple SD 산돌고딕 Neo 중간체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00192" y="1633364"/>
            <a:ext cx="244827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git flow feature start myfeature</a:t>
            </a:r>
            <a:endParaRPr lang="en-US" sz="1300" dirty="0"/>
          </a:p>
        </p:txBody>
      </p:sp>
      <p:sp>
        <p:nvSpPr>
          <p:cNvPr id="12" name="TextBox 11"/>
          <p:cNvSpPr txBox="1"/>
          <p:nvPr/>
        </p:nvSpPr>
        <p:spPr>
          <a:xfrm>
            <a:off x="6300192" y="4729708"/>
            <a:ext cx="25922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git flow feature finish myfeature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0348489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337220"/>
            <a:ext cx="38217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latin typeface="나눔고딕" pitchFamily="50" charset="-127"/>
                <a:ea typeface="나눔고딕" pitchFamily="50" charset="-127"/>
              </a:rPr>
              <a:t>보조 브랜치 </a:t>
            </a:r>
            <a:r>
              <a:rPr lang="en-US" altLang="ko-KR" sz="3000" b="1" dirty="0" smtClean="0">
                <a:latin typeface="나눔고딕" pitchFamily="50" charset="-127"/>
                <a:ea typeface="나눔고딕" pitchFamily="50" charset="-127"/>
              </a:rPr>
              <a:t>(Release)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985292"/>
            <a:ext cx="5328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버전 넘버</a:t>
            </a:r>
            <a:r>
              <a:rPr lang="en-US" altLang="ko-KR" sz="1200" b="1" dirty="0" smtClean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200" b="1" dirty="0" smtClean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빌드 일정</a:t>
            </a:r>
            <a:r>
              <a:rPr lang="ko-KR" altLang="ko-KR" sz="1200" b="1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b="1" dirty="0" smtClean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등의 메타데이터</a:t>
            </a:r>
            <a:r>
              <a:rPr lang="en-US" altLang="ko-KR" sz="1200" b="1" dirty="0" smtClean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200" b="1" dirty="0" smtClean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사소한 버그제거</a:t>
            </a:r>
            <a:endParaRPr lang="en-US" altLang="ko-KR" sz="900" b="1" dirty="0">
              <a:solidFill>
                <a:schemeClr val="accent5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1345332"/>
            <a:ext cx="2808312" cy="565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dirty="0" smtClean="0">
                <a:solidFill>
                  <a:srgbClr val="7F7F7F"/>
                </a:solidFill>
              </a:rPr>
              <a:t>: From- develop</a:t>
            </a:r>
          </a:p>
          <a:p>
            <a:pPr>
              <a:lnSpc>
                <a:spcPct val="120000"/>
              </a:lnSpc>
            </a:pPr>
            <a:r>
              <a:rPr lang="en-US" sz="1300" dirty="0" smtClean="0">
                <a:solidFill>
                  <a:srgbClr val="7F7F7F"/>
                </a:solidFill>
              </a:rPr>
              <a:t>: To merge- develop</a:t>
            </a:r>
            <a:r>
              <a:rPr lang="en-US" altLang="ko-KR" sz="1300" dirty="0" smtClean="0">
                <a:solidFill>
                  <a:srgbClr val="7F7F7F"/>
                </a:solidFill>
              </a:rPr>
              <a:t>,</a:t>
            </a:r>
            <a:r>
              <a:rPr lang="ko-KR" altLang="en-US" sz="1300" dirty="0" smtClean="0">
                <a:solidFill>
                  <a:srgbClr val="7F7F7F"/>
                </a:solidFill>
              </a:rPr>
              <a:t> </a:t>
            </a:r>
            <a:r>
              <a:rPr lang="en-US" altLang="ko-KR" sz="1300" dirty="0" smtClean="0">
                <a:solidFill>
                  <a:srgbClr val="7F7F7F"/>
                </a:solidFill>
              </a:rPr>
              <a:t>master</a:t>
            </a:r>
            <a:endParaRPr lang="en-US" sz="1300" dirty="0">
              <a:solidFill>
                <a:srgbClr val="7F7F7F"/>
              </a:solidFill>
            </a:endParaRPr>
          </a:p>
        </p:txBody>
      </p:sp>
      <p:pic>
        <p:nvPicPr>
          <p:cNvPr id="2" name="Picture 1" descr="스크린샷 2014-02-19 오전 4.47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417340"/>
            <a:ext cx="3672408" cy="334617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95736" y="494573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develop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44008" y="494573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131840" y="494573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release</a:t>
            </a:r>
            <a:endParaRPr lang="en-US" dirty="0"/>
          </a:p>
        </p:txBody>
      </p:sp>
      <p:pic>
        <p:nvPicPr>
          <p:cNvPr id="14" name="Picture 13" descr="스크린샷 2014-02-19 오전 4.50.26.png"/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100" y="1201316"/>
            <a:ext cx="3646900" cy="1305018"/>
          </a:xfrm>
          <a:prstGeom prst="rect">
            <a:avLst/>
          </a:prstGeom>
        </p:spPr>
      </p:pic>
      <p:pic>
        <p:nvPicPr>
          <p:cNvPr id="15" name="Picture 14" descr="스크린샷 2014-02-19 오전 4.50.44.png"/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540000"/>
            <a:ext cx="2520281" cy="1241047"/>
          </a:xfrm>
          <a:prstGeom prst="rect">
            <a:avLst/>
          </a:prstGeom>
        </p:spPr>
      </p:pic>
      <p:pic>
        <p:nvPicPr>
          <p:cNvPr id="18" name="Picture 17" descr="스크린샷 2014-02-19 오전 4.52.29.png"/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3" y="4441676"/>
            <a:ext cx="3240360" cy="636324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4038268" y="5362972"/>
            <a:ext cx="106186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 smtClean="0">
                <a:solidFill>
                  <a:srgbClr val="7F7F7F"/>
                </a:solidFill>
                <a:latin typeface="Apple SD 산돌고딕 Neo 중간체"/>
                <a:ea typeface="Apple SD 산돌고딕 Neo 중간체"/>
                <a:cs typeface="Apple SD 산돌고딕 Neo 중간체"/>
              </a:rPr>
              <a:t>출처 </a:t>
            </a:r>
            <a:r>
              <a:rPr lang="en-US" altLang="ko-KR" sz="900" dirty="0" smtClean="0">
                <a:solidFill>
                  <a:srgbClr val="7F7F7F"/>
                </a:solidFill>
                <a:latin typeface="Apple SD 산돌고딕 Neo 중간체"/>
                <a:ea typeface="Apple SD 산돌고딕 Neo 중간체"/>
                <a:cs typeface="Apple SD 산돌고딕 Neo 중간체"/>
              </a:rPr>
              <a:t>:</a:t>
            </a:r>
            <a:r>
              <a:rPr lang="ko-KR" altLang="en-US" sz="900" dirty="0" smtClean="0">
                <a:solidFill>
                  <a:srgbClr val="7F7F7F"/>
                </a:solidFill>
                <a:latin typeface="Apple SD 산돌고딕 Neo 중간체"/>
                <a:ea typeface="Apple SD 산돌고딕 Neo 중간체"/>
                <a:cs typeface="Apple SD 산돌고딕 Neo 중간체"/>
              </a:rPr>
              <a:t> </a:t>
            </a:r>
            <a:r>
              <a:rPr lang="en-US" altLang="ko-KR" sz="900" dirty="0" smtClean="0">
                <a:solidFill>
                  <a:srgbClr val="7F7F7F"/>
                </a:solidFill>
                <a:latin typeface="Apple SD 산돌고딕 Neo 중간체"/>
                <a:ea typeface="Apple SD 산돌고딕 Neo 중간체"/>
                <a:cs typeface="Apple SD 산돌고딕 Neo 중간체"/>
                <a:hlinkClick r:id="rId6"/>
              </a:rPr>
              <a:t>nvie.com</a:t>
            </a:r>
            <a:endParaRPr lang="en-US" sz="900" dirty="0">
              <a:solidFill>
                <a:srgbClr val="7F7F7F"/>
              </a:solidFill>
              <a:latin typeface="Apple SD 산돌고딕 Neo 중간체"/>
              <a:ea typeface="Apple SD 산돌고딕 Neo 중간체"/>
              <a:cs typeface="Apple SD 산돌고딕 Neo 중간체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80112" y="1633364"/>
            <a:ext cx="26642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git flow </a:t>
            </a:r>
            <a:r>
              <a:rPr lang="en-US" sz="1300" dirty="0" smtClean="0"/>
              <a:t>release start release-1.2</a:t>
            </a:r>
            <a:endParaRPr lang="en-US" sz="1300" dirty="0"/>
          </a:p>
        </p:txBody>
      </p:sp>
      <p:sp>
        <p:nvSpPr>
          <p:cNvPr id="17" name="TextBox 16"/>
          <p:cNvSpPr txBox="1"/>
          <p:nvPr/>
        </p:nvSpPr>
        <p:spPr>
          <a:xfrm>
            <a:off x="5580112" y="4585692"/>
            <a:ext cx="26642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git flow </a:t>
            </a:r>
            <a:r>
              <a:rPr lang="en-US" sz="1300" dirty="0" smtClean="0"/>
              <a:t>release finish release-1.2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3222556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337220"/>
            <a:ext cx="35690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latin typeface="나눔고딕" pitchFamily="50" charset="-127"/>
                <a:ea typeface="나눔고딕" pitchFamily="50" charset="-127"/>
              </a:rPr>
              <a:t>보조 브랜치 </a:t>
            </a:r>
            <a:r>
              <a:rPr lang="en-US" altLang="ko-KR" sz="3000" b="1" dirty="0" smtClean="0">
                <a:latin typeface="나눔고딕" pitchFamily="50" charset="-127"/>
                <a:ea typeface="나눔고딕" pitchFamily="50" charset="-127"/>
              </a:rPr>
              <a:t>(Hotfix)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985292"/>
            <a:ext cx="5328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배포버전에 대한 문제해결을 위한 브랜치</a:t>
            </a:r>
            <a:r>
              <a:rPr lang="en-US" altLang="ko-KR" sz="1200" b="1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200" b="1" dirty="0" smtClean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b="1" dirty="0" smtClean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Master Tag</a:t>
            </a:r>
            <a:r>
              <a:rPr lang="ko-KR" altLang="en-US" sz="1200" b="1" dirty="0" smtClean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로부터 생성한다</a:t>
            </a:r>
            <a:r>
              <a:rPr lang="en-US" altLang="ko-KR" sz="1200" b="1" dirty="0" smtClean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900" b="1" dirty="0">
              <a:solidFill>
                <a:schemeClr val="accent5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1345332"/>
            <a:ext cx="2808312" cy="565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dirty="0" smtClean="0">
                <a:solidFill>
                  <a:srgbClr val="7F7F7F"/>
                </a:solidFill>
              </a:rPr>
              <a:t>: From- master (Tag)</a:t>
            </a:r>
          </a:p>
          <a:p>
            <a:pPr>
              <a:lnSpc>
                <a:spcPct val="120000"/>
              </a:lnSpc>
            </a:pPr>
            <a:r>
              <a:rPr lang="en-US" sz="1300" dirty="0" smtClean="0">
                <a:solidFill>
                  <a:srgbClr val="7F7F7F"/>
                </a:solidFill>
              </a:rPr>
              <a:t>: To merge- develop</a:t>
            </a:r>
            <a:r>
              <a:rPr lang="en-US" altLang="ko-KR" sz="1300" dirty="0" smtClean="0">
                <a:solidFill>
                  <a:srgbClr val="7F7F7F"/>
                </a:solidFill>
              </a:rPr>
              <a:t>,</a:t>
            </a:r>
            <a:r>
              <a:rPr lang="ko-KR" altLang="en-US" sz="1300" dirty="0" smtClean="0">
                <a:solidFill>
                  <a:srgbClr val="7F7F7F"/>
                </a:solidFill>
              </a:rPr>
              <a:t> </a:t>
            </a:r>
            <a:r>
              <a:rPr lang="en-US" altLang="ko-KR" sz="1300" dirty="0" smtClean="0">
                <a:solidFill>
                  <a:srgbClr val="7F7F7F"/>
                </a:solidFill>
              </a:rPr>
              <a:t>master</a:t>
            </a:r>
            <a:endParaRPr lang="en-US" sz="1300" dirty="0">
              <a:solidFill>
                <a:srgbClr val="7F7F7F"/>
              </a:solidFill>
            </a:endParaRPr>
          </a:p>
        </p:txBody>
      </p:sp>
      <p:pic>
        <p:nvPicPr>
          <p:cNvPr id="3" name="Picture 2" descr="hotfix-branch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382" y="1291704"/>
            <a:ext cx="3182112" cy="4374108"/>
          </a:xfrm>
          <a:prstGeom prst="rect">
            <a:avLst/>
          </a:prstGeom>
        </p:spPr>
      </p:pic>
      <p:pic>
        <p:nvPicPr>
          <p:cNvPr id="7" name="Picture 6" descr="스크린샷 2014-02-19 오전 4.58.46.png"/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352" y="1633364"/>
            <a:ext cx="2950648" cy="1011650"/>
          </a:xfrm>
          <a:prstGeom prst="rect">
            <a:avLst/>
          </a:prstGeom>
        </p:spPr>
      </p:pic>
      <p:pic>
        <p:nvPicPr>
          <p:cNvPr id="8" name="Picture 7" descr="스크린샷 2014-02-19 오전 4.58.52.png"/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435" y="2713484"/>
            <a:ext cx="2971724" cy="555002"/>
          </a:xfrm>
          <a:prstGeom prst="rect">
            <a:avLst/>
          </a:prstGeom>
        </p:spPr>
      </p:pic>
      <p:pic>
        <p:nvPicPr>
          <p:cNvPr id="9" name="Picture 8" descr="스크린샷 2014-02-19 오전 4.59.12.png"/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508" y="3340390"/>
            <a:ext cx="1889820" cy="885195"/>
          </a:xfrm>
          <a:prstGeom prst="rect">
            <a:avLst/>
          </a:prstGeom>
        </p:spPr>
      </p:pic>
      <p:pic>
        <p:nvPicPr>
          <p:cNvPr id="10" name="Picture 9" descr="스크린샷 2014-02-19 오전 4.59.19.png"/>
          <p:cNvPicPr>
            <a:picLocks noChangeAspect="1"/>
          </p:cNvPicPr>
          <p:nvPr/>
        </p:nvPicPr>
        <p:blipFill>
          <a:blip r:embed="rId6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091" y="4276494"/>
            <a:ext cx="1896845" cy="758738"/>
          </a:xfrm>
          <a:prstGeom prst="rect">
            <a:avLst/>
          </a:prstGeom>
        </p:spPr>
      </p:pic>
      <p:pic>
        <p:nvPicPr>
          <p:cNvPr id="16" name="Picture 15" descr="스크린샷 2014-02-19 오전 4.59.39.png"/>
          <p:cNvPicPr>
            <a:picLocks noChangeAspect="1"/>
          </p:cNvPicPr>
          <p:nvPr/>
        </p:nvPicPr>
        <p:blipFill>
          <a:blip r:embed="rId7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091" y="5100331"/>
            <a:ext cx="2374569" cy="428547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4038268" y="5477312"/>
            <a:ext cx="106186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 smtClean="0">
                <a:solidFill>
                  <a:srgbClr val="7F7F7F"/>
                </a:solidFill>
                <a:latin typeface="Apple SD 산돌고딕 Neo 중간체"/>
                <a:ea typeface="Apple SD 산돌고딕 Neo 중간체"/>
                <a:cs typeface="Apple SD 산돌고딕 Neo 중간체"/>
              </a:rPr>
              <a:t>출처 </a:t>
            </a:r>
            <a:r>
              <a:rPr lang="en-US" altLang="ko-KR" sz="900" dirty="0" smtClean="0">
                <a:solidFill>
                  <a:srgbClr val="7F7F7F"/>
                </a:solidFill>
                <a:latin typeface="Apple SD 산돌고딕 Neo 중간체"/>
                <a:ea typeface="Apple SD 산돌고딕 Neo 중간체"/>
                <a:cs typeface="Apple SD 산돌고딕 Neo 중간체"/>
              </a:rPr>
              <a:t>:</a:t>
            </a:r>
            <a:r>
              <a:rPr lang="ko-KR" altLang="en-US" sz="900" dirty="0" smtClean="0">
                <a:solidFill>
                  <a:srgbClr val="7F7F7F"/>
                </a:solidFill>
                <a:latin typeface="Apple SD 산돌고딕 Neo 중간체"/>
                <a:ea typeface="Apple SD 산돌고딕 Neo 중간체"/>
                <a:cs typeface="Apple SD 산돌고딕 Neo 중간체"/>
              </a:rPr>
              <a:t> </a:t>
            </a:r>
            <a:r>
              <a:rPr lang="en-US" altLang="ko-KR" sz="900" dirty="0" smtClean="0">
                <a:solidFill>
                  <a:srgbClr val="7F7F7F"/>
                </a:solidFill>
                <a:latin typeface="Apple SD 산돌고딕 Neo 중간체"/>
                <a:ea typeface="Apple SD 산돌고딕 Neo 중간체"/>
                <a:cs typeface="Apple SD 산돌고딕 Neo 중간체"/>
                <a:hlinkClick r:id="rId8"/>
              </a:rPr>
              <a:t>nvie.com</a:t>
            </a:r>
            <a:endParaRPr lang="en-US" sz="900" dirty="0">
              <a:solidFill>
                <a:srgbClr val="7F7F7F"/>
              </a:solidFill>
              <a:latin typeface="Apple SD 산돌고딕 Neo 중간체"/>
              <a:ea typeface="Apple SD 산돌고딕 Neo 중간체"/>
              <a:cs typeface="Apple SD 산돌고딕 Neo 중간체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00192" y="1993404"/>
            <a:ext cx="26642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git flow </a:t>
            </a:r>
            <a:r>
              <a:rPr lang="en-US" sz="1300" dirty="0" smtClean="0"/>
              <a:t>hotfix </a:t>
            </a:r>
            <a:r>
              <a:rPr lang="en-US" sz="1300" dirty="0" smtClean="0"/>
              <a:t>start 1.2.1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00192" y="5157400"/>
            <a:ext cx="26642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git flow </a:t>
            </a:r>
            <a:r>
              <a:rPr lang="en-US" sz="1300" dirty="0" smtClean="0"/>
              <a:t>hotfix </a:t>
            </a:r>
            <a:r>
              <a:rPr lang="en-US" sz="1300" dirty="0" smtClean="0"/>
              <a:t>finish1.2.1</a:t>
            </a:r>
          </a:p>
        </p:txBody>
      </p:sp>
    </p:spTree>
    <p:extLst>
      <p:ext uri="{BB962C8B-B14F-4D97-AF65-F5344CB8AC3E}">
        <p14:creationId xmlns:p14="http://schemas.microsoft.com/office/powerpoint/2010/main" val="20537000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22642" y="2425452"/>
            <a:ext cx="3528392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latin typeface="나눔고딕"/>
                <a:ea typeface="나눔고딕"/>
                <a:cs typeface="나눔고딕"/>
              </a:rPr>
              <a:t> 감사합니다</a:t>
            </a:r>
            <a:r>
              <a:rPr lang="en-US" altLang="ko-KR" b="1" dirty="0" smtClean="0">
                <a:latin typeface="나눔고딕"/>
                <a:ea typeface="나눔고딕"/>
                <a:cs typeface="나눔고딕"/>
              </a:rPr>
              <a:t>.</a:t>
            </a:r>
            <a:endParaRPr lang="en-US" sz="1300" b="1" dirty="0">
              <a:solidFill>
                <a:schemeClr val="bg1">
                  <a:lumMod val="50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18712" y="2992572"/>
            <a:ext cx="209099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정윤성</a:t>
            </a:r>
            <a:r>
              <a:rPr lang="en-US" altLang="ko-KR" sz="1300" b="1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300" b="1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모나</a:t>
            </a:r>
            <a:r>
              <a:rPr lang="ko-KR" altLang="ko-KR" sz="1300" b="1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en-US" altLang="ko-KR" sz="1300" b="1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300" b="1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안수찬</a:t>
            </a:r>
            <a:r>
              <a:rPr lang="en-US" altLang="ko-KR" sz="1300" b="1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300" b="1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엘</a:t>
            </a:r>
            <a:r>
              <a:rPr lang="ko-KR" altLang="en-US" sz="1300" b="1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사</a:t>
            </a:r>
            <a:r>
              <a:rPr lang="en-US" altLang="ko-KR" sz="1300" b="1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en-US" altLang="ko-KR" sz="1300" b="1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7798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22642" y="2495387"/>
            <a:ext cx="3528392" cy="741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latin typeface="나눔고딕"/>
                <a:ea typeface="나눔고딕"/>
                <a:cs typeface="나눔고딕"/>
              </a:rPr>
              <a:t>이슈관리</a:t>
            </a:r>
            <a:endParaRPr lang="en-US" altLang="ko-KR" b="1" dirty="0" smtClean="0">
              <a:latin typeface="나눔고딕"/>
              <a:ea typeface="나눔고딕"/>
              <a:cs typeface="나눔고딕"/>
            </a:endParaRPr>
          </a:p>
          <a:p>
            <a:pPr algn="ctr">
              <a:lnSpc>
                <a:spcPct val="120000"/>
              </a:lnSpc>
            </a:pPr>
            <a:r>
              <a:rPr lang="ko-KR" altLang="ko-KR" sz="1300" b="1" dirty="0" smtClean="0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  <a:cs typeface="나눔고딕"/>
              </a:rPr>
              <a:t>(</a:t>
            </a:r>
            <a:r>
              <a:rPr lang="en-US" altLang="ko-KR" sz="1300" b="1" dirty="0" smtClean="0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  <a:cs typeface="나눔고딕"/>
              </a:rPr>
              <a:t>Issue Management)</a:t>
            </a:r>
            <a:endParaRPr lang="en-US" sz="1300" b="1" dirty="0">
              <a:solidFill>
                <a:schemeClr val="bg1">
                  <a:lumMod val="50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2486264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337220"/>
            <a:ext cx="22025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latin typeface="나눔고딕" pitchFamily="50" charset="-127"/>
                <a:ea typeface="나눔고딕" pitchFamily="50" charset="-127"/>
              </a:rPr>
              <a:t>이슈관리란</a:t>
            </a:r>
            <a:r>
              <a:rPr lang="en-US" altLang="ko-KR" sz="3000" b="1" dirty="0" smtClean="0">
                <a:latin typeface="나눔고딕" pitchFamily="50" charset="-127"/>
                <a:ea typeface="나눔고딕" pitchFamily="50" charset="-127"/>
              </a:rPr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985292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다수의 사용자가 통합적이고</a:t>
            </a:r>
            <a:r>
              <a:rPr lang="en-US" altLang="ko-KR" sz="1200" b="1" dirty="0" smtClean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200" b="1" dirty="0" smtClean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일관되게 이슈를 관리</a:t>
            </a:r>
            <a:endParaRPr lang="en-US" altLang="ko-KR" sz="900" b="1" dirty="0">
              <a:solidFill>
                <a:schemeClr val="accent5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6" name="Picture 5" descr="이슈관리란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593" y="1345332"/>
            <a:ext cx="5019703" cy="41161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19872" y="5377780"/>
            <a:ext cx="41044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출처 </a:t>
            </a:r>
            <a:r>
              <a:rPr lang="en-US" altLang="ko-KR" sz="1100" dirty="0" smtClean="0"/>
              <a:t>:</a:t>
            </a:r>
            <a:r>
              <a:rPr lang="ko-KR" altLang="en-US" sz="1100" dirty="0" smtClean="0"/>
              <a:t> </a:t>
            </a:r>
            <a:r>
              <a:rPr lang="en-US" altLang="ko-KR" sz="1100" dirty="0"/>
              <a:t>http://xelion.tistory.com/1303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36509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3608" y="3289548"/>
            <a:ext cx="7344816" cy="1458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sz="1500" dirty="0">
              <a:latin typeface="Apple SD 산돌고딕 Neo 일반체"/>
              <a:ea typeface="Apple SD 산돌고딕 Neo 일반체"/>
              <a:cs typeface="Apple SD 산돌고딕 Neo 일반체"/>
            </a:endParaRPr>
          </a:p>
          <a:p>
            <a:pPr>
              <a:lnSpc>
                <a:spcPct val="150000"/>
              </a:lnSpc>
            </a:pPr>
            <a:r>
              <a:rPr lang="en-US" sz="1500" dirty="0">
                <a:latin typeface="Apple SD 산돌고딕 Neo 일반체"/>
                <a:ea typeface="Apple SD 산돌고딕 Neo 일반체"/>
                <a:cs typeface="Apple SD 산돌고딕 Neo 일반체"/>
              </a:rPr>
              <a:t>컴퓨터 분야에서 이슈라는 의미는 시스템 내에서 달성되어야할 개선점에 대한 단위 업무이다. </a:t>
            </a:r>
            <a:endParaRPr lang="en-US" sz="1500" dirty="0" smtClean="0">
              <a:latin typeface="Apple SD 산돌고딕 Neo 일반체"/>
              <a:ea typeface="Apple SD 산돌고딕 Neo 일반체"/>
              <a:cs typeface="Apple SD 산돌고딕 Neo 일반체"/>
            </a:endParaRPr>
          </a:p>
          <a:p>
            <a:pPr>
              <a:lnSpc>
                <a:spcPct val="150000"/>
              </a:lnSpc>
            </a:pPr>
            <a:r>
              <a:rPr lang="en-US" sz="1500" dirty="0" smtClean="0">
                <a:latin typeface="Apple SD 산돌고딕 Neo 일반체"/>
                <a:ea typeface="Apple SD 산돌고딕 Neo 일반체"/>
                <a:cs typeface="Apple SD 산돌고딕 Neo 일반체"/>
              </a:rPr>
              <a:t>이슈는 </a:t>
            </a:r>
            <a:r>
              <a:rPr lang="en-US" sz="1500" dirty="0">
                <a:latin typeface="Apple SD 산돌고딕 Neo 일반체"/>
                <a:ea typeface="Apple SD 산돌고딕 Neo 일반체"/>
                <a:cs typeface="Apple SD 산돌고딕 Neo 일반체"/>
              </a:rPr>
              <a:t>버그가 될 수도 있고, 기능 변경이 될 수도 있으며 작업이나 부족한 문서 등이 될 수도 있다. </a:t>
            </a:r>
            <a:endParaRPr lang="en-US" sz="1500" dirty="0" smtClean="0">
              <a:latin typeface="Apple SD 산돌고딕 Neo 일반체"/>
              <a:ea typeface="Apple SD 산돌고딕 Neo 일반체"/>
              <a:cs typeface="Apple SD 산돌고딕 Neo 일반체"/>
            </a:endParaRPr>
          </a:p>
          <a:p>
            <a:pPr>
              <a:lnSpc>
                <a:spcPct val="150000"/>
              </a:lnSpc>
            </a:pPr>
            <a:r>
              <a:rPr lang="en-US" sz="1500" dirty="0" smtClean="0">
                <a:latin typeface="Apple SD 산돌고딕 Neo 일반체"/>
                <a:ea typeface="Apple SD 산돌고딕 Neo 일반체"/>
                <a:cs typeface="Apple SD 산돌고딕 Neo 일반체"/>
              </a:rPr>
              <a:t>"</a:t>
            </a:r>
            <a:r>
              <a:rPr lang="en-US" sz="1500" dirty="0">
                <a:latin typeface="Apple SD 산돌고딕 Neo 일반체"/>
                <a:ea typeface="Apple SD 산돌고딕 Neo 일반체"/>
                <a:cs typeface="Apple SD 산돌고딕 Neo 일반체"/>
              </a:rPr>
              <a:t>이슈"라는 단어는 문맥 그대로 "문제점"이라고만 인식되어서는 안된다.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37220"/>
            <a:ext cx="22025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latin typeface="나눔고딕" pitchFamily="50" charset="-127"/>
                <a:ea typeface="나눔고딕" pitchFamily="50" charset="-127"/>
              </a:rPr>
              <a:t>이슈관리란</a:t>
            </a:r>
            <a:r>
              <a:rPr lang="en-US" altLang="ko-KR" sz="3000" b="1" dirty="0" smtClean="0">
                <a:latin typeface="나눔고딕" pitchFamily="50" charset="-127"/>
                <a:ea typeface="나눔고딕" pitchFamily="50" charset="-127"/>
              </a:rPr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520" y="985292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b="1" dirty="0" smtClean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버그해결 이상의 의미</a:t>
            </a:r>
            <a:endParaRPr lang="en-US" altLang="ko-KR" sz="900" b="1" dirty="0">
              <a:solidFill>
                <a:schemeClr val="accent5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7" name="Picture 6" descr="스크린샷 2014-02-18 오후 12.03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7420"/>
            <a:ext cx="9144000" cy="71129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775848" y="2713484"/>
            <a:ext cx="136815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pple SD 산돌고딕 Neo 일반체"/>
                <a:ea typeface="Apple SD 산돌고딕 Neo 일반체"/>
                <a:cs typeface="Apple SD 산돌고딕 Neo 일반체"/>
              </a:rPr>
              <a:t>* 출처 </a:t>
            </a:r>
            <a:r>
              <a:rPr lang="en-US" sz="900" dirty="0" smtClean="0">
                <a:latin typeface="Apple SD 산돌고딕 Neo 일반체"/>
                <a:ea typeface="Apple SD 산돌고딕 Neo 일반체"/>
                <a:cs typeface="Apple SD 산돌고딕 Neo 일반체"/>
              </a:rPr>
              <a:t>:</a:t>
            </a:r>
            <a:r>
              <a:rPr lang="ko-KR" altLang="en-US" sz="900" dirty="0" smtClean="0">
                <a:latin typeface="Apple SD 산돌고딕 Neo 일반체"/>
                <a:ea typeface="Apple SD 산돌고딕 Neo 일반체"/>
                <a:cs typeface="Apple SD 산돌고딕 Neo 일반체"/>
              </a:rPr>
              <a:t>위키피디아</a:t>
            </a:r>
            <a:endParaRPr lang="en-US" sz="900" dirty="0">
              <a:latin typeface="Apple SD 산돌고딕 Neo 일반체"/>
              <a:ea typeface="Apple SD 산돌고딕 Neo 일반체"/>
              <a:cs typeface="Apple SD 산돌고딕 Neo 일반체"/>
            </a:endParaRPr>
          </a:p>
        </p:txBody>
      </p:sp>
    </p:spTree>
    <p:extLst>
      <p:ext uri="{BB962C8B-B14F-4D97-AF65-F5344CB8AC3E}">
        <p14:creationId xmlns:p14="http://schemas.microsoft.com/office/powerpoint/2010/main" val="4133527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337220"/>
            <a:ext cx="22025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latin typeface="나눔고딕" pitchFamily="50" charset="-127"/>
                <a:ea typeface="나눔고딕" pitchFamily="50" charset="-127"/>
              </a:rPr>
              <a:t>이슈관리란</a:t>
            </a:r>
            <a:r>
              <a:rPr lang="en-US" altLang="ko-KR" sz="3000" b="1" dirty="0" smtClean="0">
                <a:latin typeface="나눔고딕" pitchFamily="50" charset="-127"/>
                <a:ea typeface="나눔고딕" pitchFamily="50" charset="-127"/>
              </a:rPr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985292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소프트웨어 프로젝트에서의 </a:t>
            </a:r>
            <a:r>
              <a:rPr lang="ko-KR" altLang="en-US" sz="1200" b="1" dirty="0" smtClean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의미</a:t>
            </a:r>
            <a:endParaRPr lang="en-US" altLang="ko-KR" sz="900" b="1" dirty="0">
              <a:solidFill>
                <a:schemeClr val="accent5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85968" y="2353444"/>
            <a:ext cx="129394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 smtClean="0">
                <a:solidFill>
                  <a:srgbClr val="FF0000"/>
                </a:solidFill>
                <a:latin typeface="Apple SD 산돌고딕 Neo 중간체"/>
                <a:ea typeface="Apple SD 산돌고딕 Neo 중간체"/>
                <a:cs typeface="Apple SD 산돌고딕 Neo 중간체"/>
              </a:rPr>
              <a:t>이슈</a:t>
            </a:r>
            <a:endParaRPr lang="en-US" altLang="ko-KR" sz="5000" dirty="0" smtClean="0">
              <a:solidFill>
                <a:srgbClr val="FF0000"/>
              </a:solidFill>
              <a:latin typeface="Apple SD 산돌고딕 Neo 중간체"/>
              <a:ea typeface="Apple SD 산돌고딕 Neo 중간체"/>
              <a:cs typeface="Apple SD 산돌고딕 Neo 중간체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23928" y="2497460"/>
            <a:ext cx="40933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/>
              <a:t>=</a:t>
            </a:r>
            <a:endParaRPr lang="en-US" sz="3000" dirty="0"/>
          </a:p>
        </p:txBody>
      </p:sp>
      <p:sp>
        <p:nvSpPr>
          <p:cNvPr id="9" name="Rectangle 8"/>
          <p:cNvSpPr/>
          <p:nvPr/>
        </p:nvSpPr>
        <p:spPr>
          <a:xfrm>
            <a:off x="5177438" y="2015470"/>
            <a:ext cx="40267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solidFill>
                  <a:srgbClr val="660066"/>
                </a:solidFill>
                <a:latin typeface="Apple SD 산돌고딕 Neo 중간체"/>
                <a:ea typeface="Apple SD 산돌고딕 Neo 중간체"/>
                <a:cs typeface="Apple SD 산돌고딕 Neo 중간체"/>
              </a:rPr>
              <a:t>+</a:t>
            </a:r>
            <a:endParaRPr lang="en-US" sz="3000" dirty="0">
              <a:solidFill>
                <a:srgbClr val="660066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32040" y="1705372"/>
            <a:ext cx="783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Apple SD 산돌고딕 Neo 중간체"/>
                <a:ea typeface="Apple SD 산돌고딕 Neo 중간체"/>
                <a:cs typeface="Apple SD 산돌고딕 Neo 중간체"/>
              </a:rPr>
              <a:t>문제점</a:t>
            </a:r>
            <a:endParaRPr lang="en-US" altLang="ko-KR" dirty="0">
              <a:latin typeface="Apple SD 산돌고딕 Neo 중간체"/>
              <a:ea typeface="Apple SD 산돌고딕 Neo 중간체"/>
              <a:cs typeface="Apple SD 산돌고딕 Neo 중간체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99992" y="2569468"/>
            <a:ext cx="1646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Apple SD 산돌고딕 Neo 중간체"/>
                <a:ea typeface="Apple SD 산돌고딕 Neo 중간체"/>
                <a:cs typeface="Apple SD 산돌고딕 Neo 중간체"/>
              </a:rPr>
              <a:t>사용자 요구사항</a:t>
            </a:r>
            <a:endParaRPr lang="en-US" altLang="ko-KR" dirty="0">
              <a:latin typeface="Apple SD 산돌고딕 Neo 중간체"/>
              <a:ea typeface="Apple SD 산돌고딕 Neo 중간체"/>
              <a:cs typeface="Apple SD 산돌고딕 Neo 중간체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50453" y="3433564"/>
            <a:ext cx="1044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Apple SD 산돌고딕 Neo 중간체"/>
                <a:ea typeface="Apple SD 산돌고딕 Neo 중간체"/>
                <a:cs typeface="Apple SD 산돌고딕 Neo 중간체"/>
              </a:rPr>
              <a:t>미래 전략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177438" y="2857500"/>
            <a:ext cx="40267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solidFill>
                  <a:srgbClr val="660066"/>
                </a:solidFill>
                <a:latin typeface="Apple SD 산돌고딕 Neo 중간체"/>
                <a:ea typeface="Apple SD 산돌고딕 Neo 중간체"/>
                <a:cs typeface="Apple SD 산돌고딕 Neo 중간체"/>
              </a:rPr>
              <a:t>+</a:t>
            </a:r>
            <a:endParaRPr lang="en-US" sz="3000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547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337220"/>
            <a:ext cx="22025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latin typeface="나눔고딕" pitchFamily="50" charset="-127"/>
                <a:ea typeface="나눔고딕" pitchFamily="50" charset="-127"/>
              </a:rPr>
              <a:t>이슈관리란</a:t>
            </a:r>
            <a:r>
              <a:rPr lang="en-US" altLang="ko-KR" sz="3000" b="1" dirty="0" smtClean="0">
                <a:latin typeface="나눔고딕" pitchFamily="50" charset="-127"/>
                <a:ea typeface="나눔고딕" pitchFamily="50" charset="-127"/>
              </a:rPr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985292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트러블슈팅을 위한 이슈관리</a:t>
            </a:r>
            <a:endParaRPr lang="en-US" altLang="ko-KR" sz="900" b="1" dirty="0">
              <a:solidFill>
                <a:schemeClr val="accent5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3648" y="2355766"/>
            <a:ext cx="257185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 smtClean="0">
                <a:solidFill>
                  <a:srgbClr val="FF0000"/>
                </a:solidFill>
                <a:latin typeface="Apple SD 산돌고딕 Neo 중간체"/>
                <a:ea typeface="Apple SD 산돌고딕 Neo 중간체"/>
                <a:cs typeface="Apple SD 산돌고딕 Neo 중간체"/>
              </a:rPr>
              <a:t>이슈</a:t>
            </a:r>
            <a:r>
              <a:rPr lang="ko-KR" altLang="en-US" sz="5000" dirty="0" smtClean="0">
                <a:solidFill>
                  <a:schemeClr val="accent1"/>
                </a:solidFill>
                <a:latin typeface="Apple SD 산돌고딕 Neo 중간체"/>
                <a:ea typeface="Apple SD 산돌고딕 Neo 중간체"/>
                <a:cs typeface="Apple SD 산돌고딕 Neo 중간체"/>
              </a:rPr>
              <a:t> 관리</a:t>
            </a:r>
            <a:endParaRPr lang="en-US" altLang="ko-KR" sz="5000" dirty="0" smtClean="0">
              <a:solidFill>
                <a:schemeClr val="accent1"/>
              </a:solidFill>
              <a:latin typeface="Apple SD 산돌고딕 Neo 중간체"/>
              <a:ea typeface="Apple SD 산돌고딕 Neo 중간체"/>
              <a:cs typeface="Apple SD 산돌고딕 Neo 중간체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23928" y="2497460"/>
            <a:ext cx="40933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/>
              <a:t>=</a:t>
            </a:r>
            <a:endParaRPr lang="en-US" sz="3000" dirty="0"/>
          </a:p>
        </p:txBody>
      </p:sp>
      <p:sp>
        <p:nvSpPr>
          <p:cNvPr id="9" name="Rectangle 8"/>
          <p:cNvSpPr/>
          <p:nvPr/>
        </p:nvSpPr>
        <p:spPr>
          <a:xfrm>
            <a:off x="5187017" y="2015470"/>
            <a:ext cx="40267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solidFill>
                  <a:srgbClr val="660066"/>
                </a:solidFill>
                <a:latin typeface="Apple SD 산돌고딕 Neo 중간체"/>
                <a:ea typeface="Apple SD 산돌고딕 Neo 중간체"/>
                <a:cs typeface="Apple SD 산돌고딕 Neo 중간체"/>
              </a:rPr>
              <a:t>+</a:t>
            </a:r>
            <a:endParaRPr lang="en-US" sz="3000" dirty="0">
              <a:solidFill>
                <a:srgbClr val="660066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41619" y="1705372"/>
            <a:ext cx="3682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Apple SD 산돌고딕 Neo 중간체"/>
                <a:ea typeface="Apple SD 산돌고딕 Neo 중간체"/>
                <a:cs typeface="Apple SD 산돌고딕 Neo 중간체"/>
              </a:rPr>
              <a:t>문제점 해결</a:t>
            </a:r>
            <a:r>
              <a:rPr lang="ko-KR" altLang="en-US" dirty="0" smtClean="0">
                <a:solidFill>
                  <a:schemeClr val="tx2"/>
                </a:solidFill>
                <a:latin typeface="Apple SD 산돌고딕 Neo 중간체"/>
                <a:ea typeface="Apple SD 산돌고딕 Neo 중간체"/>
                <a:cs typeface="Apple SD 산돌고딕 Neo 중간체"/>
              </a:rPr>
              <a:t>을 위한 디버깅 및 품질관리</a:t>
            </a:r>
            <a:endParaRPr lang="en-US" altLang="ko-KR" dirty="0">
              <a:solidFill>
                <a:schemeClr val="tx2"/>
              </a:solidFill>
              <a:latin typeface="Apple SD 산돌고딕 Neo 중간체"/>
              <a:ea typeface="Apple SD 산돌고딕 Neo 중간체"/>
              <a:cs typeface="Apple SD 산돌고딕 Neo 중간체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99992" y="2569468"/>
            <a:ext cx="4480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Apple SD 산돌고딕 Neo 중간체"/>
                <a:ea typeface="Apple SD 산돌고딕 Neo 중간체"/>
                <a:cs typeface="Apple SD 산돌고딕 Neo 중간체"/>
              </a:rPr>
              <a:t>사용자 </a:t>
            </a:r>
            <a:r>
              <a:rPr lang="ko-KR" altLang="en-US" dirty="0" smtClean="0">
                <a:solidFill>
                  <a:srgbClr val="FF0000"/>
                </a:solidFill>
                <a:latin typeface="Apple SD 산돌고딕 Neo 중간체"/>
                <a:ea typeface="Apple SD 산돌고딕 Neo 중간체"/>
                <a:cs typeface="Apple SD 산돌고딕 Neo 중간체"/>
              </a:rPr>
              <a:t>요구사항 </a:t>
            </a:r>
            <a:r>
              <a:rPr lang="ko-KR" altLang="en-US" dirty="0" smtClean="0">
                <a:solidFill>
                  <a:srgbClr val="1F497D"/>
                </a:solidFill>
                <a:latin typeface="Apple SD 산돌고딕 Neo 중간체"/>
                <a:ea typeface="Apple SD 산돌고딕 Neo 중간체"/>
                <a:cs typeface="Apple SD 산돌고딕 Neo 중간체"/>
              </a:rPr>
              <a:t>충족을 위한 변경</a:t>
            </a:r>
            <a:r>
              <a:rPr lang="en-US" altLang="ko-KR" dirty="0" smtClean="0">
                <a:solidFill>
                  <a:srgbClr val="1F497D"/>
                </a:solidFill>
                <a:latin typeface="Apple SD 산돌고딕 Neo 중간체"/>
                <a:ea typeface="Apple SD 산돌고딕 Neo 중간체"/>
                <a:cs typeface="Apple SD 산돌고딕 Neo 중간체"/>
              </a:rPr>
              <a:t>,</a:t>
            </a:r>
            <a:r>
              <a:rPr lang="ko-KR" altLang="en-US" dirty="0" smtClean="0">
                <a:solidFill>
                  <a:srgbClr val="1F497D"/>
                </a:solidFill>
                <a:latin typeface="Apple SD 산돌고딕 Neo 중간체"/>
                <a:ea typeface="Apple SD 산돌고딕 Neo 중간체"/>
                <a:cs typeface="Apple SD 산돌고딕 Neo 중간체"/>
              </a:rPr>
              <a:t> 소통</a:t>
            </a:r>
            <a:r>
              <a:rPr lang="en-US" altLang="ko-KR" dirty="0" smtClean="0">
                <a:solidFill>
                  <a:srgbClr val="1F497D"/>
                </a:solidFill>
                <a:latin typeface="Apple SD 산돌고딕 Neo 중간체"/>
                <a:ea typeface="Apple SD 산돌고딕 Neo 중간체"/>
                <a:cs typeface="Apple SD 산돌고딕 Neo 중간체"/>
              </a:rPr>
              <a:t>,</a:t>
            </a:r>
            <a:r>
              <a:rPr lang="ko-KR" altLang="en-US" dirty="0" smtClean="0">
                <a:solidFill>
                  <a:srgbClr val="1F497D"/>
                </a:solidFill>
                <a:latin typeface="Apple SD 산돌고딕 Neo 중간체"/>
                <a:ea typeface="Apple SD 산돌고딕 Neo 중간체"/>
                <a:cs typeface="Apple SD 산돌고딕 Neo 중간체"/>
              </a:rPr>
              <a:t> 문서화 </a:t>
            </a:r>
            <a:endParaRPr lang="en-US" altLang="ko-KR" dirty="0">
              <a:solidFill>
                <a:srgbClr val="1F497D"/>
              </a:solidFill>
              <a:latin typeface="Apple SD 산돌고딕 Neo 중간체"/>
              <a:ea typeface="Apple SD 산돌고딕 Neo 중간체"/>
              <a:cs typeface="Apple SD 산돌고딕 Neo 중간체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60032" y="3433564"/>
            <a:ext cx="4128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Apple SD 산돌고딕 Neo 중간체"/>
                <a:ea typeface="Apple SD 산돌고딕 Neo 중간체"/>
                <a:cs typeface="Apple SD 산돌고딕 Neo 중간체"/>
              </a:rPr>
              <a:t>미래 </a:t>
            </a:r>
            <a:r>
              <a:rPr lang="ko-KR" altLang="en-US" dirty="0" smtClean="0">
                <a:solidFill>
                  <a:srgbClr val="FF0000"/>
                </a:solidFill>
                <a:latin typeface="Apple SD 산돌고딕 Neo 중간체"/>
                <a:ea typeface="Apple SD 산돌고딕 Neo 중간체"/>
                <a:cs typeface="Apple SD 산돌고딕 Neo 중간체"/>
              </a:rPr>
              <a:t>전략</a:t>
            </a:r>
            <a:r>
              <a:rPr lang="ko-KR" altLang="en-US" dirty="0" smtClean="0">
                <a:solidFill>
                  <a:srgbClr val="1F497D"/>
                </a:solidFill>
                <a:latin typeface="Apple SD 산돌고딕 Neo 중간체"/>
                <a:ea typeface="Apple SD 산돌고딕 Neo 중간체"/>
                <a:cs typeface="Apple SD 산돌고딕 Neo 중간체"/>
              </a:rPr>
              <a:t>을 위한 설계</a:t>
            </a:r>
            <a:r>
              <a:rPr lang="en-US" altLang="ko-KR" dirty="0" smtClean="0">
                <a:solidFill>
                  <a:srgbClr val="1F497D"/>
                </a:solidFill>
                <a:latin typeface="Apple SD 산돌고딕 Neo 중간체"/>
                <a:ea typeface="Apple SD 산돌고딕 Neo 중간체"/>
                <a:cs typeface="Apple SD 산돌고딕 Neo 중간체"/>
              </a:rPr>
              <a:t>,</a:t>
            </a:r>
            <a:r>
              <a:rPr lang="ko-KR" altLang="en-US" dirty="0" smtClean="0">
                <a:solidFill>
                  <a:srgbClr val="1F497D"/>
                </a:solidFill>
                <a:latin typeface="Apple SD 산돌고딕 Neo 중간체"/>
                <a:ea typeface="Apple SD 산돌고딕 Neo 중간체"/>
                <a:cs typeface="Apple SD 산돌고딕 Neo 중간체"/>
              </a:rPr>
              <a:t> 기능</a:t>
            </a:r>
            <a:r>
              <a:rPr lang="en-US" altLang="ko-KR" dirty="0" smtClean="0">
                <a:solidFill>
                  <a:srgbClr val="1F497D"/>
                </a:solidFill>
                <a:latin typeface="Apple SD 산돌고딕 Neo 중간체"/>
                <a:ea typeface="Apple SD 산돌고딕 Neo 중간체"/>
                <a:cs typeface="Apple SD 산돌고딕 Neo 중간체"/>
              </a:rPr>
              <a:t>,</a:t>
            </a:r>
            <a:r>
              <a:rPr lang="ko-KR" altLang="en-US" dirty="0" smtClean="0">
                <a:solidFill>
                  <a:srgbClr val="1F497D"/>
                </a:solidFill>
                <a:latin typeface="Apple SD 산돌고딕 Neo 중간체"/>
                <a:ea typeface="Apple SD 산돌고딕 Neo 중간체"/>
                <a:cs typeface="Apple SD 산돌고딕 Neo 중간체"/>
              </a:rPr>
              <a:t> 확장성 고려 등</a:t>
            </a:r>
            <a:endParaRPr lang="ko-KR" altLang="en-US" dirty="0">
              <a:solidFill>
                <a:srgbClr val="1F497D"/>
              </a:solidFill>
              <a:latin typeface="Apple SD 산돌고딕 Neo 중간체"/>
              <a:ea typeface="Apple SD 산돌고딕 Neo 중간체"/>
              <a:cs typeface="Apple SD 산돌고딕 Neo 중간체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87017" y="2857500"/>
            <a:ext cx="40267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solidFill>
                  <a:srgbClr val="660066"/>
                </a:solidFill>
                <a:latin typeface="Apple SD 산돌고딕 Neo 중간체"/>
                <a:ea typeface="Apple SD 산돌고딕 Neo 중간체"/>
                <a:cs typeface="Apple SD 산돌고딕 Neo 중간체"/>
              </a:rPr>
              <a:t>+</a:t>
            </a:r>
            <a:endParaRPr lang="en-US" sz="3000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742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ugzilla_lifecycle_mode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16024"/>
            <a:ext cx="4421815" cy="51617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38817" y="5449788"/>
            <a:ext cx="9716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Apple SD 산돌고딕 Neo 일반체"/>
                <a:ea typeface="Apple SD 산돌고딕 Neo 일반체"/>
                <a:cs typeface="Apple SD 산돌고딕 Neo 일반체"/>
              </a:rPr>
              <a:t>출처 </a:t>
            </a:r>
            <a:r>
              <a:rPr lang="en-US" altLang="ko-KR" sz="1000" dirty="0" smtClean="0">
                <a:latin typeface="Apple SD 산돌고딕 Neo 일반체"/>
                <a:ea typeface="Apple SD 산돌고딕 Neo 일반체"/>
                <a:cs typeface="Apple SD 산돌고딕 Neo 일반체"/>
              </a:rPr>
              <a:t>:</a:t>
            </a:r>
            <a:r>
              <a:rPr lang="ko-KR" altLang="en-US" sz="1000" dirty="0" smtClean="0">
                <a:latin typeface="Apple SD 산돌고딕 Neo 일반체"/>
                <a:ea typeface="Apple SD 산돌고딕 Neo 일반체"/>
                <a:cs typeface="Apple SD 산돌고딕 Neo 일반체"/>
              </a:rPr>
              <a:t> </a:t>
            </a:r>
            <a:r>
              <a:rPr lang="ko-KR" altLang="en-US" sz="1000" dirty="0" smtClean="0">
                <a:latin typeface="Apple SD 산돌고딕 Neo 일반체"/>
                <a:ea typeface="Apple SD 산돌고딕 Neo 일반체"/>
                <a:cs typeface="Apple SD 산돌고딕 Neo 일반체"/>
                <a:hlinkClick r:id="rId3"/>
              </a:rPr>
              <a:t>자바월드</a:t>
            </a:r>
            <a:endParaRPr lang="en-US" sz="1000" dirty="0">
              <a:latin typeface="Apple SD 산돌고딕 Neo 일반체"/>
              <a:ea typeface="Apple SD 산돌고딕 Neo 일반체"/>
              <a:cs typeface="Apple SD 산돌고딕 Neo 일반체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337220"/>
            <a:ext cx="30243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latin typeface="나눔고딕" pitchFamily="50" charset="-127"/>
                <a:ea typeface="나눔고딕" pitchFamily="50" charset="-127"/>
              </a:rPr>
              <a:t>이슈관리</a:t>
            </a:r>
            <a:r>
              <a:rPr lang="en-US" altLang="ko-KR" sz="30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3000" b="1" dirty="0" smtClean="0">
                <a:latin typeface="나눔고딕" pitchFamily="50" charset="-127"/>
                <a:ea typeface="나눔고딕" pitchFamily="50" charset="-127"/>
              </a:rPr>
              <a:t>방법</a:t>
            </a:r>
            <a:endParaRPr lang="en-US" altLang="ko-KR" sz="30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985292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대부분의 관리 </a:t>
            </a:r>
            <a:r>
              <a:rPr lang="en-US" altLang="ko-KR" sz="1200" b="1" dirty="0" smtClean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Flow</a:t>
            </a:r>
            <a:endParaRPr lang="en-US" altLang="ko-KR" sz="900" b="1" dirty="0">
              <a:solidFill>
                <a:schemeClr val="accent5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432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337220"/>
            <a:ext cx="30243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latin typeface="나눔고딕" pitchFamily="50" charset="-127"/>
                <a:ea typeface="나눔고딕" pitchFamily="50" charset="-127"/>
              </a:rPr>
              <a:t>이슈관리</a:t>
            </a:r>
            <a:r>
              <a:rPr lang="en-US" altLang="ko-KR" sz="30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3000" b="1" dirty="0" smtClean="0">
                <a:latin typeface="나눔고딕" pitchFamily="50" charset="-127"/>
                <a:ea typeface="나눔고딕" pitchFamily="50" charset="-127"/>
              </a:rPr>
              <a:t>사례</a:t>
            </a:r>
            <a:endParaRPr lang="en-US" altLang="ko-KR" sz="30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985292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정답은 아니지만 경험을 공유</a:t>
            </a:r>
            <a:r>
              <a:rPr lang="en-US" altLang="ko-KR" sz="1200" b="1" dirty="0" smtClean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</a:t>
            </a:r>
            <a:endParaRPr lang="en-US" altLang="ko-KR" sz="900" b="1" dirty="0">
              <a:solidFill>
                <a:schemeClr val="accent5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6" name="Picture 5" descr="스크린샷 2014-02-18 오전 11.22.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777380"/>
            <a:ext cx="6170736" cy="30265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 descr="스크린샷 2014-02-18 오전 11.23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3505572"/>
            <a:ext cx="5688632" cy="9481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3275856" y="5161756"/>
            <a:ext cx="250581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00" dirty="0" smtClean="0">
                <a:latin typeface="Apple SD 산돌고딕 Neo 중간체"/>
                <a:ea typeface="Apple SD 산돌고딕 Neo 중간체"/>
                <a:cs typeface="Apple SD 산돌고딕 Neo 중간체"/>
                <a:hlinkClick r:id="rId4"/>
              </a:rPr>
              <a:t>&lt;</a:t>
            </a:r>
            <a:r>
              <a:rPr lang="ko-KR" altLang="en-US" sz="1300" dirty="0" smtClean="0">
                <a:latin typeface="Apple SD 산돌고딕 Neo 중간체"/>
                <a:ea typeface="Apple SD 산돌고딕 Neo 중간체"/>
                <a:cs typeface="Apple SD 산돌고딕 Neo 중간체"/>
                <a:hlinkClick r:id="rId4"/>
              </a:rPr>
              <a:t> 넥스트 스트리밍 서버 프로젝트 </a:t>
            </a:r>
            <a:r>
              <a:rPr lang="en-US" altLang="ko-KR" sz="1300" dirty="0" smtClean="0">
                <a:latin typeface="Apple SD 산돌고딕 Neo 중간체"/>
                <a:ea typeface="Apple SD 산돌고딕 Neo 중간체"/>
                <a:cs typeface="Apple SD 산돌고딕 Neo 중간체"/>
                <a:hlinkClick r:id="rId4"/>
              </a:rPr>
              <a:t>&gt;</a:t>
            </a:r>
            <a:endParaRPr lang="en-US" sz="1300" dirty="0">
              <a:latin typeface="Apple SD 산돌고딕 Neo 중간체"/>
              <a:ea typeface="Apple SD 산돌고딕 Neo 중간체"/>
              <a:cs typeface="Apple SD 산돌고딕 Neo 중간체"/>
            </a:endParaRPr>
          </a:p>
        </p:txBody>
      </p:sp>
    </p:spTree>
    <p:extLst>
      <p:ext uri="{BB962C8B-B14F-4D97-AF65-F5344CB8AC3E}">
        <p14:creationId xmlns:p14="http://schemas.microsoft.com/office/powerpoint/2010/main" val="986368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659</Words>
  <Application>Microsoft Macintosh PowerPoint</Application>
  <PresentationFormat>On-screen Show (16:10)</PresentationFormat>
  <Paragraphs>148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경악</dc:creator>
  <cp:lastModifiedBy>Jung YoonSung</cp:lastModifiedBy>
  <cp:revision>71</cp:revision>
  <dcterms:created xsi:type="dcterms:W3CDTF">2013-03-11T23:35:05Z</dcterms:created>
  <dcterms:modified xsi:type="dcterms:W3CDTF">2014-02-19T05:26:11Z</dcterms:modified>
</cp:coreProperties>
</file>