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e53f2a1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3e53f2a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e53f2a1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3e53f2a1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db1fcb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db1fcb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db1fcb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db1fcb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ba2f8a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ba2f8a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f220442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f220442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f220442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f220442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f220442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f220442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ba2f8a6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ba2f8a6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ba2f8a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ba2f8a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Talking point: Facilities were </a:t>
            </a:r>
            <a:r>
              <a:rPr lang="en">
                <a:solidFill>
                  <a:schemeClr val="dk1"/>
                </a:solidFill>
              </a:rPr>
              <a:t>traditionally near major highways, ports, and airports but this is now changing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gainesville.com/in-depth/business/economy/2022/03/16/florida-amazon-expansion-rapid-growth-new-facilities-projects/6723912001/?utm_source=facebook&amp;utm_medium=Social&amp;utm_campaign=ghf-gainesville-main&amp;fbclid=IwAR1u4i6TbTjvNAicYuTpBn3JngsaO5HIKXdM8-F4WLKMufciFAQUD8un4K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4ba2f8a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4ba2f8a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reviewed: Population, Median Household Income, High School Graduate, </a:t>
            </a:r>
            <a:r>
              <a:rPr lang="en"/>
              <a:t>Bachelor's</a:t>
            </a:r>
            <a:r>
              <a:rPr lang="en"/>
              <a:t> Degree Graduate, Corporate Income Tax Rate, Households, People of Color, Center, Median Real Estate Taxes, Average Industrial Electricity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scrape the web to find this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www.gainesville.com/in-depth/business/economy/2022/03/16/florida-amazon-expansion-rapid-growth-new-facilities-projects/6723912001/?utm_source=facebook&amp;utm_medium=Social&amp;utm_campaign=ghf-gainesville-main&amp;fbclid=IwAR1u4i6TbTjvNAicYuTpBn3JngsaO5HIKXdM8-F4WLKMufciFAQUD8un4K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ba2f8a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ba2f8a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f220442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f220442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e53f2a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e53f2a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f220442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f220442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f220442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f220442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e53f2a1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3e53f2a1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Amazon_locations#United_States" TargetMode="External"/><Relationship Id="rId4" Type="http://schemas.openxmlformats.org/officeDocument/2006/relationships/hyperlink" Target="https://www.census.gov/" TargetMode="External"/><Relationship Id="rId5" Type="http://schemas.openxmlformats.org/officeDocument/2006/relationships/hyperlink" Target="https://floridarevenue.com/" TargetMode="External"/><Relationship Id="rId6" Type="http://schemas.openxmlformats.org/officeDocument/2006/relationships/hyperlink" Target="https://taxfoundation.org/publications/state-corporate-income-tax-rates-and-brackets/" TargetMode="External"/><Relationship Id="rId7" Type="http://schemas.openxmlformats.org/officeDocument/2006/relationships/hyperlink" Target="https://info.siteselectiongroup.com/blog/power-in-the-data-center-and-its-costs-across-the-united-stat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Analysing Amazon’s fulfillment centers’ location rationale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27175" y="3347375"/>
            <a:ext cx="19443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APRIL 19, 2022</a:t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EDYZBELLY FLORES</a:t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SATHVIK GANTA</a:t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NAROTTAM JAJODIA</a:t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LENORD WHITE</a:t>
            </a:r>
            <a:endParaRPr sz="117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70"/>
              <a:t>DYLAN BERRIER</a:t>
            </a:r>
            <a:endParaRPr sz="1170"/>
          </a:p>
        </p:txBody>
      </p:sp>
      <p:sp>
        <p:nvSpPr>
          <p:cNvPr id="56" name="Google Shape;56;p13"/>
          <p:cNvSpPr txBox="1"/>
          <p:nvPr/>
        </p:nvSpPr>
        <p:spPr>
          <a:xfrm>
            <a:off x="3249150" y="286525"/>
            <a:ext cx="26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ISM 6423 - Group 14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50" y="2813047"/>
            <a:ext cx="2130826" cy="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Transform skewed Data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50" y="1464538"/>
            <a:ext cx="8142700" cy="22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Variable analysis of </a:t>
            </a:r>
            <a:r>
              <a:rPr lang="en"/>
              <a:t>T</a:t>
            </a:r>
            <a:r>
              <a:rPr lang="en"/>
              <a:t>ransformed Data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25450"/>
            <a:ext cx="2887431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25" y="1225450"/>
            <a:ext cx="2887425" cy="169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50" y="1225450"/>
            <a:ext cx="2887421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2300" y="3079625"/>
            <a:ext cx="3299239" cy="19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2150" y="3079625"/>
            <a:ext cx="3299250" cy="1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1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35500" y="878500"/>
            <a:ext cx="42150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Matrix shows that  the variables bdg, households, population, hsg and poc are highly correlated with </a:t>
            </a:r>
            <a:r>
              <a:rPr lang="en"/>
              <a:t>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dependent variable Center shows low correlation with other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real estate taxes is moderately correlated with industrial electricity rate and income.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25" y="220300"/>
            <a:ext cx="4312500" cy="39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7431275" y="4527900"/>
            <a:ext cx="25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**hsg- high school graduates</a:t>
            </a:r>
            <a:endParaRPr sz="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**bdg- </a:t>
            </a:r>
            <a:r>
              <a:rPr lang="en" sz="700">
                <a:solidFill>
                  <a:schemeClr val="lt2"/>
                </a:solidFill>
              </a:rPr>
              <a:t>Bachelor</a:t>
            </a:r>
            <a:r>
              <a:rPr lang="en" sz="700">
                <a:solidFill>
                  <a:schemeClr val="lt2"/>
                </a:solidFill>
              </a:rPr>
              <a:t>’s degree graduates</a:t>
            </a:r>
            <a:endParaRPr sz="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**Pop- population</a:t>
            </a:r>
            <a:endParaRPr sz="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** poc- people of color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 for analysis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5950" y="1845275"/>
            <a:ext cx="83721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Excluding redundant and non-normal variables to create final dataset to be used for analysis.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152475"/>
            <a:ext cx="83720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5950" y="2690675"/>
            <a:ext cx="83721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 u="sng"/>
              <a:t>Dependent variable (Y)</a:t>
            </a:r>
            <a:r>
              <a:rPr lang="en" sz="1600"/>
              <a:t>: “Center”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 u="sng"/>
              <a:t>Independent variables (X)</a:t>
            </a:r>
            <a:r>
              <a:rPr lang="en" sz="1600"/>
              <a:t>: </a:t>
            </a:r>
            <a:r>
              <a:rPr lang="en" sz="1600"/>
              <a:t>"</a:t>
            </a:r>
            <a:r>
              <a:rPr lang="en" sz="1600"/>
              <a:t>Corporate Income Tax Rate", "realestate_taxes", "Electricity_Rate", "income", "households", "pop", "hsg", "bdg", "poc".</a:t>
            </a:r>
            <a:endParaRPr sz="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600"/>
              <a:t>Since the </a:t>
            </a:r>
            <a:r>
              <a:rPr lang="en" sz="1600"/>
              <a:t>dependent variable is binomial, we will use the </a:t>
            </a:r>
            <a:r>
              <a:rPr lang="en" sz="1600">
                <a:solidFill>
                  <a:srgbClr val="4A86E8"/>
                </a:solidFill>
              </a:rPr>
              <a:t>logit regression analysis</a:t>
            </a:r>
            <a:r>
              <a:rPr lang="en" sz="1600"/>
              <a:t> for categorical predicted data type.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450" y="683575"/>
            <a:ext cx="4672100" cy="40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017725"/>
            <a:ext cx="37899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all independent variables to run a glm regression.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None but one variable is significant (p-value).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‘Bdg’ (</a:t>
            </a:r>
            <a:r>
              <a:rPr lang="en" sz="1600"/>
              <a:t>Bachelor's</a:t>
            </a:r>
            <a:r>
              <a:rPr lang="en" sz="1600"/>
              <a:t> degree graduate) has weak significance.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should be re-run using a subset of variables.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017725"/>
            <a:ext cx="37899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3 independent variables to run a glm regression.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‘Hsg’ (High School Graduate) variable has moderate significance.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‘Bdg’ (Bachelor's degree graduate) and ‘income’ (Median Household Income) have weak significance.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model is not conclusive.</a:t>
            </a:r>
            <a:endParaRPr sz="1600"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00" y="800100"/>
            <a:ext cx="4730700" cy="383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450"/>
            <a:ext cx="3067622" cy="6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5775"/>
            <a:ext cx="3000875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9625" y="1052450"/>
            <a:ext cx="5182675" cy="367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883100"/>
            <a:ext cx="1565525" cy="78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18850" cy="306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750" y="1170125"/>
            <a:ext cx="4318850" cy="30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this analysis we can observe that most of the census variables selected </a:t>
            </a:r>
            <a:r>
              <a:rPr lang="en"/>
              <a:t>cannot</a:t>
            </a:r>
            <a:r>
              <a:rPr lang="en"/>
              <a:t> be used to explain amazon </a:t>
            </a:r>
            <a:r>
              <a:rPr lang="en"/>
              <a:t>fulfillment</a:t>
            </a:r>
            <a:r>
              <a:rPr lang="en"/>
              <a:t> center location rationale.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understood that Amazon uses other factors to make their location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other variables like land price and property value might increase the model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Amazon regional sales data could be helpful for this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has rapidly </a:t>
            </a:r>
            <a:r>
              <a:rPr lang="en"/>
              <a:t>expanded its distribution network in Florida as well as across the United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2020 Amazon had 29 logistics facilities but has since added 56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has recently begun to locate facilities in less populated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is on track to expand its network of distribution centers and delivery stations by 40%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325" y="3037325"/>
            <a:ext cx="2639977" cy="1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025" y="3037325"/>
            <a:ext cx="4955301" cy="1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1700" y="4658400"/>
            <a:ext cx="864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DADAD"/>
                </a:solidFill>
              </a:rPr>
              <a:t>Source: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ADADAD"/>
                </a:solidFill>
              </a:rPr>
              <a:t>The Daytona Beach News-Journal: Amazon Effect: The  e-commerce giant is rapidly expanding in Florida, Here’s what it means.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Amazon’s facility location be explained using Census data and other factors?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answer this question we looked at 8 states located in Southeast USA. They are Florida, South Carolina, Tennessee, Alabama, Georgia, North Carolina, Kentucky, and Mississippi.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each state we collected and analysed data for cities with Amazon Facilities and those without, using 10 variables.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84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https://en.wikipedia.org/wiki/List_of_Amazon_locations#United_States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https://www.census.gov/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https://floridarevenue.com/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https://taxfoundation.org/publications/state-corporate-income-tax-rates-and-brackets/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https://info.siteselectiongroup.com/blog/power-in-the-data-center-and-its-costs-across-the-united-states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1077675"/>
            <a:ext cx="78866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Variables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12825"/>
            <a:ext cx="81438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Data Wrangling</a:t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411058" y="2359941"/>
            <a:ext cx="7469309" cy="731700"/>
            <a:chOff x="2789787" y="2207525"/>
            <a:chExt cx="4860300" cy="731700"/>
          </a:xfrm>
        </p:grpSpPr>
        <p:sp>
          <p:nvSpPr>
            <p:cNvPr id="98" name="Google Shape;98;p19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2914387" y="24902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‘People of Color’ variable was calculated by deducting white population proportion from 100%.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9"/>
          <p:cNvGrpSpPr/>
          <p:nvPr/>
        </p:nvGrpSpPr>
        <p:grpSpPr>
          <a:xfrm>
            <a:off x="411055" y="1475581"/>
            <a:ext cx="8024862" cy="735876"/>
            <a:chOff x="2789785" y="1323164"/>
            <a:chExt cx="5221800" cy="735876"/>
          </a:xfrm>
        </p:grpSpPr>
        <p:sp>
          <p:nvSpPr>
            <p:cNvPr id="101" name="Google Shape;101;p19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2914389" y="14836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Most variables were joined using city or state as primary key.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411058" y="3241041"/>
            <a:ext cx="6911912" cy="731700"/>
            <a:chOff x="2789787" y="3088625"/>
            <a:chExt cx="4497600" cy="731700"/>
          </a:xfrm>
        </p:grpSpPr>
        <p:sp>
          <p:nvSpPr>
            <p:cNvPr id="104" name="Google Shape;104;p19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3229117" y="3289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Converted % values to </a:t>
              </a:r>
              <a:r>
                <a:rPr lang="en" sz="1800">
                  <a:solidFill>
                    <a:schemeClr val="dk1"/>
                  </a:solidFill>
                </a:rPr>
                <a:t>discrete</a:t>
              </a:r>
              <a:r>
                <a:rPr lang="en" sz="1800">
                  <a:solidFill>
                    <a:schemeClr val="dk1"/>
                  </a:solidFill>
                </a:rPr>
                <a:t> numbers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Summary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1397050"/>
            <a:ext cx="8791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- Variable analysis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53800"/>
            <a:ext cx="2887425" cy="169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25" y="953800"/>
            <a:ext cx="2887425" cy="169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934750"/>
            <a:ext cx="2887421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021" y="2934750"/>
            <a:ext cx="2887421" cy="16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5850" y="2934750"/>
            <a:ext cx="2887425" cy="169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5850" y="953800"/>
            <a:ext cx="2887425" cy="169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