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ixfRtvEaO3tMSIgeE/Ei5j0I2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0774f12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60774f12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description given by Accenture FS.</a:t>
            </a:r>
            <a:endParaRPr/>
          </a:p>
        </p:txBody>
      </p:sp>
      <p:sp>
        <p:nvSpPr>
          <p:cNvPr id="180" name="Google Shape;180;g1060774f12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description given by Accenture FS.</a:t>
            </a:r>
            <a:endParaRPr/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c9452c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5c9452c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description given by Accenture FS.</a:t>
            </a:r>
            <a:endParaRPr/>
          </a:p>
        </p:txBody>
      </p:sp>
      <p:sp>
        <p:nvSpPr>
          <p:cNvPr id="125" name="Google Shape;125;g105c9452cf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f0e02893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f0e02893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3f0e02893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f0e02893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f0e02893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3f0e02893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8c5a95f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058c5a95fa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8c5a95fa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058c5a95fa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description given by Accenture FS.</a:t>
            </a:r>
            <a:endParaRPr/>
          </a:p>
        </p:txBody>
      </p:sp>
      <p:sp>
        <p:nvSpPr>
          <p:cNvPr id="159" name="Google Shape;159;g1058c5a95fa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0774f12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60774f12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description given by Accenture FS.</a:t>
            </a:r>
            <a:endParaRPr/>
          </a:p>
        </p:txBody>
      </p:sp>
      <p:sp>
        <p:nvSpPr>
          <p:cNvPr id="166" name="Google Shape;166;g1060774f12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c9452cf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5c9452cf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05c9452cf9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517870" y="978408"/>
            <a:ext cx="5021183" cy="5074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6662167" y="3602038"/>
            <a:ext cx="5021183" cy="224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2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gradFill>
            <a:gsLst>
              <a:gs pos="0">
                <a:srgbClr val="A58CDB"/>
              </a:gs>
              <a:gs pos="33000">
                <a:srgbClr val="524680"/>
              </a:gs>
              <a:gs pos="66000">
                <a:srgbClr val="963541"/>
              </a:gs>
              <a:gs pos="100000">
                <a:srgbClr val="BA74B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rgbClr val="DDD5DA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517869" y="443065"/>
            <a:ext cx="11155680" cy="149279"/>
          </a:xfrm>
          <a:prstGeom prst="rect">
            <a:avLst/>
          </a:prstGeom>
          <a:gradFill>
            <a:gsLst>
              <a:gs pos="0">
                <a:srgbClr val="A58CDB"/>
              </a:gs>
              <a:gs pos="33000">
                <a:srgbClr val="524680"/>
              </a:gs>
              <a:gs pos="66000">
                <a:srgbClr val="963541"/>
              </a:gs>
              <a:gs pos="100000">
                <a:srgbClr val="BA74B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 txBox="1"/>
          <p:nvPr>
            <p:ph type="title"/>
          </p:nvPr>
        </p:nvSpPr>
        <p:spPr>
          <a:xfrm>
            <a:off x="517869" y="978119"/>
            <a:ext cx="11165481" cy="107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17870" y="2178908"/>
            <a:ext cx="5020056" cy="654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517870" y="2876085"/>
            <a:ext cx="5020056" cy="33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6662168" y="2178908"/>
            <a:ext cx="5021182" cy="654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13"/>
          <p:cNvSpPr txBox="1"/>
          <p:nvPr>
            <p:ph idx="4" type="body"/>
          </p:nvPr>
        </p:nvSpPr>
        <p:spPr>
          <a:xfrm>
            <a:off x="6662168" y="2876085"/>
            <a:ext cx="5021182" cy="33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517870" y="978408"/>
            <a:ext cx="5020056" cy="48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662167" y="3566639"/>
            <a:ext cx="5021183" cy="2279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517870" y="978408"/>
            <a:ext cx="5021182" cy="520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6063049" y="969264"/>
            <a:ext cx="5290751" cy="25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063049" y="3621849"/>
            <a:ext cx="5290751" cy="25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6653182" y="987423"/>
            <a:ext cx="50209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517870" y="3361038"/>
            <a:ext cx="5020948" cy="25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6662168" y="987425"/>
            <a:ext cx="5027005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517870" y="3340442"/>
            <a:ext cx="5020948" cy="2528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0"/>
          <p:cNvCxnSpPr/>
          <p:nvPr/>
        </p:nvCxnSpPr>
        <p:spPr>
          <a:xfrm>
            <a:off x="11689174" y="2172428"/>
            <a:ext cx="0" cy="33547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gradFill>
            <a:gsLst>
              <a:gs pos="0">
                <a:srgbClr val="A58CDB"/>
              </a:gs>
              <a:gs pos="33000">
                <a:srgbClr val="524680"/>
              </a:gs>
              <a:gs pos="57000">
                <a:srgbClr val="963541"/>
              </a:gs>
              <a:gs pos="100000">
                <a:srgbClr val="BA74B4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ensus.gov/data-tools/demo/saipe/#/?map_geoSelector=aa_c&amp;s_measures=aa_snc&amp;s_year=2019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-bloggers.com/2019/11/geocoding-with-tidygeocod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 amt="40000"/>
          </a:blip>
          <a:srcRect b="0" l="0" r="0" t="9639"/>
          <a:stretch/>
        </p:blipFill>
        <p:spPr>
          <a:xfrm>
            <a:off x="0" y="-2"/>
            <a:ext cx="12192001" cy="6858001"/>
          </a:xfrm>
          <a:prstGeom prst="rect">
            <a:avLst/>
          </a:prstGeom>
          <a:gradFill>
            <a:gsLst>
              <a:gs pos="0">
                <a:srgbClr val="A58CDB"/>
              </a:gs>
              <a:gs pos="33000">
                <a:srgbClr val="524680"/>
              </a:gs>
              <a:gs pos="66000">
                <a:srgbClr val="963541"/>
              </a:gs>
              <a:gs pos="100000">
                <a:srgbClr val="BA74B4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</p:pic>
      <p:sp>
        <p:nvSpPr>
          <p:cNvPr id="84" name="Google Shape;84;p1"/>
          <p:cNvSpPr txBox="1"/>
          <p:nvPr>
            <p:ph type="ctrTitle"/>
          </p:nvPr>
        </p:nvSpPr>
        <p:spPr>
          <a:xfrm>
            <a:off x="517875" y="978398"/>
            <a:ext cx="50211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Accenture: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Mod 2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Business Understanding,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Data Understanding,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 &amp; Data Prep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652366" y="4322618"/>
            <a:ext cx="5040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2000">
                <a:solidFill>
                  <a:srgbClr val="FFFFFF"/>
                </a:solidFill>
              </a:rPr>
              <a:t>Lauren Truong, Narottam Jajodia,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2000">
                <a:solidFill>
                  <a:srgbClr val="FFFFFF"/>
                </a:solidFill>
              </a:rPr>
              <a:t>Sage Ramsammy, Sathvik Ganta,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2000">
                <a:solidFill>
                  <a:srgbClr val="FFFFFF"/>
                </a:solidFill>
              </a:rPr>
              <a:t>Nico Mora</a:t>
            </a:r>
            <a:endParaRPr sz="2000"/>
          </a:p>
        </p:txBody>
      </p:sp>
      <p:sp>
        <p:nvSpPr>
          <p:cNvPr id="86" name="Google Shape;86;p1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0774f12f_0_2"/>
          <p:cNvSpPr txBox="1"/>
          <p:nvPr>
            <p:ph type="title"/>
          </p:nvPr>
        </p:nvSpPr>
        <p:spPr>
          <a:xfrm>
            <a:off x="513300" y="785975"/>
            <a:ext cx="111654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600"/>
              <a:t>Plan Over The Break</a:t>
            </a:r>
            <a:endParaRPr sz="4600"/>
          </a:p>
        </p:txBody>
      </p:sp>
      <p:sp>
        <p:nvSpPr>
          <p:cNvPr id="183" name="Google Shape;183;g1060774f12f_0_2"/>
          <p:cNvSpPr txBox="1"/>
          <p:nvPr>
            <p:ph idx="1" type="body"/>
          </p:nvPr>
        </p:nvSpPr>
        <p:spPr>
          <a:xfrm>
            <a:off x="508650" y="1830725"/>
            <a:ext cx="111654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 sz="2000"/>
              <a:t>We are planning to </a:t>
            </a:r>
            <a:r>
              <a:rPr i="0" lang="en-US" sz="2000"/>
              <a:t>web scrape</a:t>
            </a:r>
            <a:r>
              <a:rPr i="0" lang="en-US" sz="2000"/>
              <a:t> and continue data preparation over the winter break.</a:t>
            </a:r>
            <a:endParaRPr i="0"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 sz="2000"/>
              <a:t>Due to time constraints during the holidays, we will be emailing you our reports and questions weekly.</a:t>
            </a:r>
            <a:endParaRPr i="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513300" y="557375"/>
            <a:ext cx="111654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600"/>
              <a:t>Overview of Project Timeline</a:t>
            </a:r>
            <a:endParaRPr sz="4600"/>
          </a:p>
        </p:txBody>
      </p:sp>
      <p:grpSp>
        <p:nvGrpSpPr>
          <p:cNvPr id="94" name="Google Shape;94;p4"/>
          <p:cNvGrpSpPr/>
          <p:nvPr/>
        </p:nvGrpSpPr>
        <p:grpSpPr>
          <a:xfrm>
            <a:off x="1450060" y="1707272"/>
            <a:ext cx="2446472" cy="3086856"/>
            <a:chOff x="1083025" y="1574025"/>
            <a:chExt cx="1834900" cy="2315200"/>
          </a:xfrm>
        </p:grpSpPr>
        <p:sp>
          <p:nvSpPr>
            <p:cNvPr id="95" name="Google Shape;95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Module 2 Oct-Nov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Business Understanding</a:t>
              </a:r>
              <a:endParaRPr b="1" sz="13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 successful project will involve wrangling different data sources and the development of a model we can use to predict LILA communities.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Google Shape;98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3728658" y="1707272"/>
            <a:ext cx="2446472" cy="4586816"/>
            <a:chOff x="1083025" y="1574025"/>
            <a:chExt cx="1834900" cy="3440198"/>
          </a:xfrm>
        </p:grpSpPr>
        <p:sp>
          <p:nvSpPr>
            <p:cNvPr id="102" name="Google Shape;102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Module 2 Dec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 / Data Preparation</a:t>
              </a:r>
              <a:endParaRPr b="1" sz="13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4"/>
            <p:cNvSpPr txBox="1"/>
            <p:nvPr/>
          </p:nvSpPr>
          <p:spPr>
            <a:xfrm>
              <a:off x="1215707" y="3151823"/>
              <a:ext cx="1545600" cy="18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Y - variable: LILA Binary (0,1)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 - variable: grocery stores, </a:t>
              </a:r>
              <a:r>
                <a:rPr lang="en-US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convenience stores, income, families in household, etc. 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Build web-scraper for Walmart and Dollar Store Data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rPr lang="en-US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Join data through Field Key County → use geocoding to fit model dataframe by census tract </a:t>
              </a:r>
              <a:endParaRPr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6011119" y="1706324"/>
            <a:ext cx="2446472" cy="3086856"/>
            <a:chOff x="1083025" y="1574025"/>
            <a:chExt cx="1834900" cy="2315200"/>
          </a:xfrm>
        </p:grpSpPr>
        <p:sp>
          <p:nvSpPr>
            <p:cNvPr id="109" name="Google Shape;109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Module 3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Modeling 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-"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Techniques: Multiple Linear Regression / Logistics Regression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 regression model 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 regression model 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LILA regression model 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" name="Google Shape;112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8295470" y="1706309"/>
            <a:ext cx="2446472" cy="3086856"/>
            <a:chOff x="1083025" y="1574025"/>
            <a:chExt cx="1834900" cy="2315200"/>
          </a:xfrm>
        </p:grpSpPr>
        <p:sp>
          <p:nvSpPr>
            <p:cNvPr id="116" name="Google Shape;116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Module 4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Is model effective / ready for deployment?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-"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R^2 evaluation 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100"/>
                <a:buFont typeface="Roboto"/>
                <a:buChar char="-"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p-value evaluation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" name="Google Shape;119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c9452cf9_0_0"/>
          <p:cNvSpPr txBox="1"/>
          <p:nvPr>
            <p:ph type="title"/>
          </p:nvPr>
        </p:nvSpPr>
        <p:spPr>
          <a:xfrm>
            <a:off x="513300" y="557375"/>
            <a:ext cx="111654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600"/>
              <a:t>Status of Progress</a:t>
            </a:r>
            <a:endParaRPr sz="4600"/>
          </a:p>
        </p:txBody>
      </p:sp>
      <p:sp>
        <p:nvSpPr>
          <p:cNvPr id="128" name="Google Shape;128;g105c9452cf9_0_0"/>
          <p:cNvSpPr txBox="1"/>
          <p:nvPr>
            <p:ph idx="1" type="body"/>
          </p:nvPr>
        </p:nvSpPr>
        <p:spPr>
          <a:xfrm>
            <a:off x="508650" y="1496675"/>
            <a:ext cx="9141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/>
              <a:t>A slide or slides with the status of your data analysis.</a:t>
            </a:r>
            <a:endParaRPr i="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0" lang="en-US"/>
              <a:t>Decided to work on Florida which has 4245 census tracts</a:t>
            </a:r>
            <a:endParaRPr b="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0" lang="en-US"/>
              <a:t>D</a:t>
            </a:r>
            <a:r>
              <a:rPr b="0" lang="en-US"/>
              <a:t>atasets: USDA</a:t>
            </a:r>
            <a:endParaRPr b="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0" lang="en-US"/>
              <a:t>Potential variable: housing without a vehicle</a:t>
            </a:r>
            <a:endParaRPr b="0">
              <a:solidFill>
                <a:srgbClr val="FF0000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0" lang="en-US"/>
              <a:t>Finding relationship within the </a:t>
            </a:r>
            <a:r>
              <a:rPr b="0" lang="en-US"/>
              <a:t>variables.</a:t>
            </a:r>
            <a:endParaRPr b="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0" lang="en-US"/>
              <a:t>Determining correlations and R - squared</a:t>
            </a:r>
            <a:endParaRPr b="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0" lang="en-US"/>
              <a:t>Finalizing the datasets to use for project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f0e02893_1_7"/>
          <p:cNvSpPr txBox="1"/>
          <p:nvPr>
            <p:ph type="title"/>
          </p:nvPr>
        </p:nvSpPr>
        <p:spPr>
          <a:xfrm>
            <a:off x="517869" y="978119"/>
            <a:ext cx="11165400" cy="107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100"/>
              <a:t>Findings From Data Analysis</a:t>
            </a:r>
            <a:endParaRPr/>
          </a:p>
        </p:txBody>
      </p:sp>
      <p:pic>
        <p:nvPicPr>
          <p:cNvPr id="135" name="Google Shape;135;g103f0e02893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0" y="5246098"/>
            <a:ext cx="4253176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03f0e0289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300" y="5246100"/>
            <a:ext cx="4322135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03f0e02893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850" y="1896625"/>
            <a:ext cx="4322126" cy="306476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g103f0e02893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8275" y="5906075"/>
            <a:ext cx="6395474" cy="3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03f0e02893_1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7300" y="1896625"/>
            <a:ext cx="4322126" cy="306476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f0e02893_1_18"/>
          <p:cNvSpPr txBox="1"/>
          <p:nvPr>
            <p:ph type="title"/>
          </p:nvPr>
        </p:nvSpPr>
        <p:spPr>
          <a:xfrm>
            <a:off x="517869" y="978119"/>
            <a:ext cx="11165400" cy="107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100"/>
              <a:t>Findings From Data Analysis</a:t>
            </a:r>
            <a:endParaRPr/>
          </a:p>
        </p:txBody>
      </p:sp>
      <p:pic>
        <p:nvPicPr>
          <p:cNvPr id="146" name="Google Shape;146;g103f0e02893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213" y="6295237"/>
            <a:ext cx="4250748" cy="23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03f0e02893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489" y="1896600"/>
            <a:ext cx="4948176" cy="35087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g103f0e02893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213" y="5570675"/>
            <a:ext cx="4250750" cy="42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8c5a95fa_0_130"/>
          <p:cNvSpPr txBox="1"/>
          <p:nvPr>
            <p:ph type="title"/>
          </p:nvPr>
        </p:nvSpPr>
        <p:spPr>
          <a:xfrm>
            <a:off x="517875" y="633574"/>
            <a:ext cx="111654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300">
                <a:solidFill>
                  <a:srgbClr val="000000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Small Area Income and Poverty Estimates (SAIPE)</a:t>
            </a:r>
            <a:endParaRPr sz="4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g1058c5a95fa_0_130"/>
          <p:cNvPicPr preferRelativeResize="0"/>
          <p:nvPr/>
        </p:nvPicPr>
        <p:blipFill rotWithShape="1">
          <a:blip r:embed="rId4">
            <a:alphaModFix/>
          </a:blip>
          <a:srcRect b="0" l="-5863" r="1533" t="0"/>
          <a:stretch/>
        </p:blipFill>
        <p:spPr>
          <a:xfrm>
            <a:off x="5687650" y="2070650"/>
            <a:ext cx="5995626" cy="45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058c5a95fa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75" y="2070650"/>
            <a:ext cx="5471775" cy="45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8c5a95fa_0_124"/>
          <p:cNvSpPr txBox="1"/>
          <p:nvPr>
            <p:ph type="title"/>
          </p:nvPr>
        </p:nvSpPr>
        <p:spPr>
          <a:xfrm>
            <a:off x="513300" y="785975"/>
            <a:ext cx="111654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600"/>
              <a:t>Continued Efforts</a:t>
            </a:r>
            <a:endParaRPr sz="4600"/>
          </a:p>
        </p:txBody>
      </p:sp>
      <p:sp>
        <p:nvSpPr>
          <p:cNvPr id="162" name="Google Shape;162;g1058c5a95fa_0_124"/>
          <p:cNvSpPr txBox="1"/>
          <p:nvPr>
            <p:ph idx="1" type="body"/>
          </p:nvPr>
        </p:nvSpPr>
        <p:spPr>
          <a:xfrm>
            <a:off x="508650" y="1830725"/>
            <a:ext cx="111654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0" lang="en-US" u="sng">
                <a:solidFill>
                  <a:schemeClr val="hlink"/>
                </a:solidFill>
                <a:hlinkClick r:id="rId3"/>
              </a:rPr>
              <a:t>Geocoding with Tidygeocoder</a:t>
            </a:r>
            <a:endParaRPr i="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library(dplyr)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library(tidygeocoder)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dc_addresses &lt;- tribble( ~name,~addr,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"White House", "1600 Pennsylvania Ave Washington, DC",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"National Academy of Sciences", "2101 Constitution Ave NW, Washington, DC 20418",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"Department of Justice", "950 Pennsylvania Ave NW, Washington, DC 20530",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"Supreme Court", "1 1st St NE, Washington, DC 20543",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"Washington Monument", "2 15th St NW, Washington, DC 20024")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coordinates &lt;- dc_addresses %&gt;%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geocode(addr)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0774f12f_0_11"/>
          <p:cNvSpPr txBox="1"/>
          <p:nvPr>
            <p:ph type="title"/>
          </p:nvPr>
        </p:nvSpPr>
        <p:spPr>
          <a:xfrm>
            <a:off x="513300" y="785975"/>
            <a:ext cx="111654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600"/>
              <a:t>Continued Efforts</a:t>
            </a:r>
            <a:endParaRPr sz="4600"/>
          </a:p>
        </p:txBody>
      </p:sp>
      <p:sp>
        <p:nvSpPr>
          <p:cNvPr id="169" name="Google Shape;169;g1060774f12f_0_11"/>
          <p:cNvSpPr txBox="1"/>
          <p:nvPr>
            <p:ph idx="1" type="body"/>
          </p:nvPr>
        </p:nvSpPr>
        <p:spPr>
          <a:xfrm>
            <a:off x="508650" y="1830725"/>
            <a:ext cx="111654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0" lang="en-US"/>
              <a:t>Webscraping</a:t>
            </a:r>
            <a:endParaRPr i="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/>
              <a:t>Zillow</a:t>
            </a:r>
            <a:endParaRPr b="1" i="0" sz="2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/>
              <a:t>Walmart</a:t>
            </a:r>
            <a:endParaRPr b="1" i="0" sz="2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/>
              <a:t>Dollar Tree (Dollar General, etc.) </a:t>
            </a:r>
            <a:endParaRPr b="1" i="0" sz="2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/>
              <a:t>Winn-Dixie</a:t>
            </a:r>
            <a:endParaRPr b="1" i="0" sz="20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0" lang="en-US"/>
              <a:t>Data Cleaning &amp; Prep</a:t>
            </a:r>
            <a:endParaRPr i="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Looking over NULL data points.</a:t>
            </a:r>
            <a:endParaRPr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Joining datasets that can be relevant with each other.</a:t>
            </a:r>
            <a:endParaRPr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0" lang="en-US"/>
              <a:t>Modeling</a:t>
            </a:r>
            <a:endParaRPr i="0"/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Considering techniques to implement such as linear regression and logistics regression.</a:t>
            </a:r>
            <a:endParaRPr b="1" i="0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5c9452cf9_0_36"/>
          <p:cNvSpPr txBox="1"/>
          <p:nvPr>
            <p:ph type="title"/>
          </p:nvPr>
        </p:nvSpPr>
        <p:spPr>
          <a:xfrm>
            <a:off x="513300" y="785975"/>
            <a:ext cx="111654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600"/>
              <a:t>Questions</a:t>
            </a:r>
            <a:endParaRPr sz="4600"/>
          </a:p>
        </p:txBody>
      </p:sp>
      <p:sp>
        <p:nvSpPr>
          <p:cNvPr id="176" name="Google Shape;176;g105c9452cf9_0_36"/>
          <p:cNvSpPr txBox="1"/>
          <p:nvPr>
            <p:ph idx="1" type="body"/>
          </p:nvPr>
        </p:nvSpPr>
        <p:spPr>
          <a:xfrm>
            <a:off x="508650" y="1830725"/>
            <a:ext cx="111654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 sz="2000"/>
              <a:t>All of our questions have been currently answered. </a:t>
            </a:r>
            <a:endParaRPr i="0"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 sz="2000"/>
              <a:t>We are planning to send out a weekly reports over the break to showcase what we have been working on, as well as questions needed to progress in our modeling for Module 3.</a:t>
            </a:r>
            <a:endParaRPr i="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AnalogousFromDarkSeedRightStep">
      <a:dk1>
        <a:srgbClr val="000000"/>
      </a:dk1>
      <a:lt1>
        <a:srgbClr val="FFFFFF"/>
      </a:lt1>
      <a:dk2>
        <a:srgbClr val="1B3027"/>
      </a:dk2>
      <a:lt2>
        <a:srgbClr val="F3F0F2"/>
      </a:lt2>
      <a:accent1>
        <a:srgbClr val="46B383"/>
      </a:accent1>
      <a:accent2>
        <a:srgbClr val="3BB1AF"/>
      </a:accent2>
      <a:accent3>
        <a:srgbClr val="4D94C3"/>
      </a:accent3>
      <a:accent4>
        <a:srgbClr val="3E54B3"/>
      </a:accent4>
      <a:accent5>
        <a:srgbClr val="684DC3"/>
      </a:accent5>
      <a:accent6>
        <a:srgbClr val="873BB1"/>
      </a:accent6>
      <a:hlink>
        <a:srgbClr val="898F2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2021-10-28T04:10:24Z</dcterms:created>
  <dc:creator>Truong, Lauren M.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0x010100778FC5EDC55FAC41A81C1A0C7C29CA5F</vt:lpwstr>
  </property>
</Properties>
</file>