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73" r:id="rId3"/>
    <p:sldId id="258" r:id="rId4"/>
    <p:sldId id="260" r:id="rId5"/>
    <p:sldId id="261" r:id="rId6"/>
    <p:sldId id="265" r:id="rId7"/>
    <p:sldId id="266" r:id="rId8"/>
    <p:sldId id="269" r:id="rId9"/>
    <p:sldId id="270" r:id="rId10"/>
    <p:sldId id="272" r:id="rId11"/>
    <p:sldId id="271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AF0E4-E939-4E75-B798-03AED7B53D86}" v="58" dt="2024-04-18T08:51:27.555"/>
    <p1510:client id="{31946FE6-296A-474C-81D1-EFED95899448}" v="339" dt="2024-04-19T04:32:58.409"/>
    <p1510:client id="{94527EBE-848D-47B4-AA9E-B1909ABFCB29}" v="28" dt="2024-04-18T06:26:04.416"/>
    <p1510:client id="{9B58D494-C198-4575-AFFF-EA4F692EBE79}" v="14" dt="2024-04-17T10:05:35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7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2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0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15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3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5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8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4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2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0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D7F5-E6B6-4125-97D0-4EAACE08267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C57E77-7495-478B-AF02-304975834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pm"/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6B9E-251F-E9DC-73CC-A17B0F77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552091"/>
            <a:ext cx="8144134" cy="2070339"/>
          </a:xfrm>
        </p:spPr>
        <p:txBody>
          <a:bodyPr>
            <a:normAutofit/>
          </a:bodyPr>
          <a:lstStyle/>
          <a:p>
            <a:r>
              <a:rPr lang="en-US" dirty="0"/>
              <a:t>FACIAL VIDEO FORGERY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06727-1EF7-D3A1-81DA-FFB24EEC2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22430"/>
            <a:ext cx="7766936" cy="3683479"/>
          </a:xfrm>
        </p:spPr>
        <p:txBody>
          <a:bodyPr>
            <a:normAutofit fontScale="55000" lnSpcReduction="20000"/>
          </a:bodyPr>
          <a:lstStyle/>
          <a:p>
            <a:endParaRPr lang="en-US" sz="2300" b="1" dirty="0"/>
          </a:p>
          <a:p>
            <a:pPr algn="just"/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Under the esteemed guidance of: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just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Mr. J.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 Madhan Kumar ,</a:t>
            </a:r>
            <a:r>
              <a:rPr lang="en-IN" sz="2600" b="0" dirty="0" err="1">
                <a:latin typeface="Times New Roman" pitchFamily="18" charset="0"/>
                <a:cs typeface="Times New Roman" pitchFamily="18" charset="0"/>
              </a:rPr>
              <a:t>B.Tech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sz="2600" b="0" dirty="0" err="1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600" b="0" dirty="0" err="1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b="0" dirty="0" err="1">
                <a:latin typeface="Times New Roman" pitchFamily="18" charset="0"/>
                <a:cs typeface="Times New Roman" pitchFamily="18" charset="0"/>
              </a:rPr>
              <a:t>Asst.Professor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 , CSE Department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                                                                	                                              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								Batch-C18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Y.Srinivas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(Y20ACS590)		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N.Manidhar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(L21ACS413)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							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P.Subramanyam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(L21ACS419)</a:t>
            </a:r>
          </a:p>
          <a:p>
            <a:pPr algn="l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								R.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Sivanaga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Laxmi (L21ACS416)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51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F5AC-6E8F-E3F2-1B82-F9A8AD3D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5939"/>
            <a:ext cx="8596668" cy="4857631"/>
          </a:xfrm>
        </p:spPr>
        <p:txBody>
          <a:bodyPr/>
          <a:lstStyle/>
          <a:p>
            <a:pPr marL="285750" indent="-285750" algn="just">
              <a:spcBef>
                <a:spcPts val="1000"/>
              </a:spcBef>
              <a:buFont typeface="Wingdings,Sans-Serif"/>
              <a:buChar char="Ø"/>
            </a:pPr>
            <a:r>
              <a:rPr lang="en-IN" sz="1800" dirty="0">
                <a:solidFill>
                  <a:srgbClr val="404040"/>
                </a:solidFill>
              </a:rPr>
              <a:t>Classifier prediction 1:</a:t>
            </a:r>
            <a:endParaRPr lang="en-IN" sz="1800" dirty="0">
              <a:solidFill>
                <a:srgbClr val="000000"/>
              </a:solidFill>
            </a:endParaRPr>
          </a:p>
          <a:p>
            <a:pPr algn="just">
              <a:spcBef>
                <a:spcPts val="1000"/>
              </a:spcBef>
            </a:pPr>
            <a:r>
              <a:rPr lang="en-IN" sz="1800" dirty="0">
                <a:solidFill>
                  <a:srgbClr val="000000"/>
                </a:solidFill>
              </a:rPr>
              <a:t>1/1[==============================]-0s 251ms/step</a:t>
            </a:r>
            <a:br>
              <a:rPr lang="en-IN" sz="1800" dirty="0">
                <a:solidFill>
                  <a:srgbClr val="000000"/>
                </a:solidFill>
              </a:rPr>
            </a:br>
            <a:r>
              <a:rPr lang="en-IN" sz="1800" dirty="0">
                <a:solidFill>
                  <a:srgbClr val="000000"/>
                </a:solidFill>
              </a:rPr>
              <a:t>Predicted : [[0.99556977]]</a:t>
            </a:r>
            <a:br>
              <a:rPr lang="en-IN" sz="1800" dirty="0">
                <a:solidFill>
                  <a:srgbClr val="000000"/>
                </a:solidFill>
              </a:rPr>
            </a:br>
            <a:r>
              <a:rPr lang="en-IN" sz="1800" dirty="0">
                <a:solidFill>
                  <a:srgbClr val="000000"/>
                </a:solidFill>
              </a:rPr>
              <a:t>Real class : [0.]</a:t>
            </a:r>
            <a:endParaRPr lang="en-US" sz="1800" dirty="0">
              <a:solidFill>
                <a:srgbClr val="000000"/>
              </a:solidFill>
            </a:endParaRPr>
          </a:p>
          <a:p>
            <a:pPr algn="just">
              <a:spcBef>
                <a:spcPts val="1000"/>
              </a:spcBef>
            </a:pPr>
            <a:endParaRPr lang="en-IN" sz="1800" dirty="0">
              <a:solidFill>
                <a:srgbClr val="000000"/>
              </a:solidFill>
            </a:endParaRPr>
          </a:p>
          <a:p>
            <a:pPr marL="285750" indent="-285750" algn="just">
              <a:spcBef>
                <a:spcPts val="1000"/>
              </a:spcBef>
              <a:buFont typeface="Wingdings,Sans-Serif"/>
              <a:buChar char="Ø"/>
            </a:pPr>
            <a:r>
              <a:rPr lang="en-IN" sz="1800" dirty="0">
                <a:solidFill>
                  <a:srgbClr val="404040"/>
                </a:solidFill>
              </a:rPr>
              <a:t>Classifier Accuracy 1:</a:t>
            </a:r>
            <a:endParaRPr lang="en-US" sz="1800" dirty="0">
              <a:solidFill>
                <a:srgbClr val="000000"/>
              </a:solidFill>
            </a:endParaRPr>
          </a:p>
          <a:p>
            <a:pPr algn="just">
              <a:spcBef>
                <a:spcPts val="1000"/>
              </a:spcBef>
            </a:pPr>
            <a:r>
              <a:rPr lang="en-IN" sz="1800" dirty="0">
                <a:solidFill>
                  <a:srgbClr val="000000"/>
                </a:solidFill>
              </a:rPr>
              <a:t>[0.9911591410636902, 0.0]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B35E-C717-57BB-F1BC-395EDA6D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10" y="278921"/>
            <a:ext cx="8898592" cy="6223479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              Deep Fake</a:t>
            </a:r>
            <a:r>
              <a:rPr lang="en-US" dirty="0"/>
              <a:t>                     </a:t>
            </a:r>
            <a:r>
              <a:rPr lang="en-US" dirty="0">
                <a:solidFill>
                  <a:srgbClr val="90C226"/>
                </a:solidFill>
              </a:rPr>
              <a:t>   </a:t>
            </a:r>
            <a:r>
              <a:rPr lang="en-US" sz="2800" dirty="0">
                <a:solidFill>
                  <a:schemeClr val="tx1"/>
                </a:solidFill>
              </a:rPr>
              <a:t>Real</a:t>
            </a:r>
            <a:r>
              <a:rPr lang="en-US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6554-18C8-E6D1-2CA7-8E87FB39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0" y="1179662"/>
            <a:ext cx="4685579" cy="481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84529-ABBD-29E0-E0FA-2A81BAF9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42" y="1175440"/>
            <a:ext cx="4509459" cy="48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4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10E-65F0-E26F-4458-10C7946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B573-120C-AF53-AE36-B4EB512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7910"/>
            <a:ext cx="8596668" cy="4973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latin typeface="Trebuchet MS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  <a:latin typeface="Trebuchet MS"/>
              </a:rPr>
              <a:t>Classifier Prediction 2: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Trebuchet MS"/>
              </a:rPr>
              <a:t>1/1[==============================]-0s 148ms/step
Predicted : [[0.9978207]] 
Real class : [1.]</a:t>
            </a:r>
            <a:endParaRPr lang="en-IN"/>
          </a:p>
          <a:p>
            <a:pPr algn="just">
              <a:buFont typeface="Wingdings" charset="2"/>
              <a:buChar char="Ø"/>
            </a:pPr>
            <a:endParaRPr lang="en-IN" dirty="0">
              <a:solidFill>
                <a:srgbClr val="000000"/>
              </a:solidFill>
              <a:latin typeface="Trebuchet MS"/>
            </a:endParaRPr>
          </a:p>
          <a:p>
            <a:pPr algn="just"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  <a:latin typeface="Trebuchet MS"/>
              </a:rPr>
              <a:t>Classifier Accuracy 2: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Trebuchet MS"/>
              </a:rPr>
              <a:t>[4.749455911223777e-06, 1.0]</a:t>
            </a:r>
            <a:endParaRPr lang="en-IN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622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8853-5AC7-ADBF-388B-2E44C7FB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B05B-DDAA-D0C4-ADE8-5C7B3569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269"/>
            <a:ext cx="8596668" cy="4312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>
                <a:solidFill>
                  <a:srgbClr val="0D0D0D"/>
                </a:solidFill>
                <a:ea typeface="+mn-lt"/>
                <a:cs typeface="+mn-lt"/>
              </a:rPr>
              <a:t>One of the key conclusions drawn from current research is the necessity for a multi-faceted approach to detection, combining traditional methods with cutting-edge deep learning techniques. </a:t>
            </a:r>
            <a:endParaRPr lang="en-IN" dirty="0">
              <a:solidFill>
                <a:srgbClr val="404040"/>
              </a:solidFill>
              <a:ea typeface="+mn-lt"/>
              <a:cs typeface="+mn-lt"/>
            </a:endParaRPr>
          </a:p>
          <a:p>
            <a:pPr algn="just"/>
            <a:endParaRPr lang="en-IN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en-IN" dirty="0">
                <a:solidFill>
                  <a:srgbClr val="0D0D0D"/>
                </a:solidFill>
                <a:ea typeface="+mn-lt"/>
                <a:cs typeface="+mn-lt"/>
              </a:rPr>
              <a:t>By leveraging a combination of facial landmarks analysis, texture analysis, motion detection, and deep neural network architectures, researchers have achieved promising results in identifying manipulated facial videos. </a:t>
            </a:r>
            <a:endParaRPr lang="en-IN">
              <a:solidFill>
                <a:srgbClr val="404040"/>
              </a:solidFill>
              <a:ea typeface="+mn-lt"/>
              <a:cs typeface="+mn-lt"/>
            </a:endParaRPr>
          </a:p>
          <a:p>
            <a:pPr algn="just"/>
            <a:endParaRPr lang="en-IN" dirty="0">
              <a:solidFill>
                <a:srgbClr val="0D0D0D"/>
              </a:solidFill>
              <a:ea typeface="+mn-lt"/>
              <a:cs typeface="+mn-lt"/>
            </a:endParaRPr>
          </a:p>
          <a:p>
            <a:pPr algn="just"/>
            <a:r>
              <a:rPr lang="en-IN" dirty="0">
                <a:solidFill>
                  <a:srgbClr val="0D0D0D"/>
                </a:solidFill>
                <a:ea typeface="+mn-lt"/>
                <a:cs typeface="+mn-lt"/>
              </a:rPr>
              <a:t>Additionally, the utilization of large-scale datasets and continuous model refinement are crucial for improving detection accuracy and robustness against emerging threats.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FDAE34-5DDF-C651-9884-CB5ED8BA9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6C2DBD-37B2-80FB-6B19-708ABAB3A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C0F50-C820-6DCE-5408-44B4B36C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3" y="400050"/>
            <a:ext cx="8115562" cy="59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D7EA-319D-6759-B1AF-C4F6E9F0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5075-F943-B874-8AE1-655DCC40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000"/>
              <a:t>Abstract</a:t>
            </a:r>
            <a:endParaRPr lang="en-US" sz="2000" dirty="0"/>
          </a:p>
          <a:p>
            <a:pPr>
              <a:buFont typeface="Arial" charset="2"/>
              <a:buChar char="•"/>
            </a:pPr>
            <a:r>
              <a:rPr lang="en-US" sz="2000" dirty="0"/>
              <a:t>Existing System</a:t>
            </a:r>
          </a:p>
          <a:p>
            <a:pPr>
              <a:buFont typeface="Arial" charset="2"/>
              <a:buChar char="•"/>
            </a:pPr>
            <a:r>
              <a:rPr lang="en-US" sz="2000" dirty="0"/>
              <a:t>Proposed System</a:t>
            </a:r>
          </a:p>
          <a:p>
            <a:pPr>
              <a:buFont typeface="Arial" charset="2"/>
              <a:buChar char="•"/>
            </a:pPr>
            <a:r>
              <a:rPr lang="en-US" sz="2000" dirty="0"/>
              <a:t>Design</a:t>
            </a:r>
          </a:p>
          <a:p>
            <a:pPr>
              <a:buFont typeface="Arial" charset="2"/>
              <a:buChar char="•"/>
            </a:pPr>
            <a:r>
              <a:rPr lang="en-US" sz="2000" dirty="0"/>
              <a:t>Implementation</a:t>
            </a:r>
          </a:p>
          <a:p>
            <a:pPr>
              <a:buFont typeface="Arial" charset="2"/>
              <a:buChar char="•"/>
            </a:pPr>
            <a:r>
              <a:rPr lang="en-US" sz="2000" dirty="0"/>
              <a:t>Result</a:t>
            </a:r>
          </a:p>
          <a:p>
            <a:pPr>
              <a:buFont typeface="Arial" charset="2"/>
              <a:buChar char="•"/>
            </a:pPr>
            <a:r>
              <a:rPr lang="en-US" sz="2000" dirty="0"/>
              <a:t>Conclusion</a:t>
            </a:r>
          </a:p>
          <a:p>
            <a:pPr>
              <a:buFont typeface="Arial" charset="2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1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B0A-5B34-AE20-D89D-5F12B25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8905"/>
            <a:ext cx="8596668" cy="1311215"/>
          </a:xfrm>
        </p:spPr>
        <p:txBody>
          <a:bodyPr>
            <a:normAutofit/>
          </a:bodyPr>
          <a:lstStyle/>
          <a:p>
            <a:r>
              <a:rPr lang="en-US" dirty="0"/>
              <a:t>Abstract: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938B-1D8D-5668-C1FC-BA264881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7209"/>
            <a:ext cx="7819685" cy="4014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This  efficiently detect face tampering in videos, and particularly focuses on two recent techniques used to generate hyper-realistic forged videos: Deepfake and Face2Face.   </a:t>
            </a:r>
            <a:endParaRPr lang="en-IN" dirty="0"/>
          </a:p>
          <a:p>
            <a:pPr algn="just"/>
            <a:r>
              <a:rPr lang="en-US" dirty="0"/>
              <a:t> It follows a deep learning approach and presents two networks, both with a low number of layers to focus on the mesoscopic properties of images. </a:t>
            </a:r>
          </a:p>
          <a:p>
            <a:pPr algn="just"/>
            <a:r>
              <a:rPr lang="en-US" dirty="0"/>
              <a:t>For forgery video detection using two networks by implementing  Convolutional Neural Networks(CNN).</a:t>
            </a:r>
          </a:p>
        </p:txBody>
      </p:sp>
    </p:spTree>
    <p:extLst>
      <p:ext uri="{BB962C8B-B14F-4D97-AF65-F5344CB8AC3E}">
        <p14:creationId xmlns:p14="http://schemas.microsoft.com/office/powerpoint/2010/main" val="39806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EFDB-7E80-BAF8-7DFA-7DC646FF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469C-B21F-B5C8-78DE-DBE98013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0226"/>
            <a:ext cx="8596668" cy="4868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rebuchet MS"/>
              </a:rPr>
              <a:t>Approaches: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 err="1"/>
              <a:t>MesoNet</a:t>
            </a:r>
            <a:r>
              <a:rPr lang="en-IN" dirty="0"/>
              <a:t> and its types Meso-4 and MesoInception-4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rebuchet MS"/>
              </a:rPr>
              <a:t>The forgery detection using </a:t>
            </a:r>
            <a:r>
              <a:rPr lang="en-IN" dirty="0" err="1">
                <a:latin typeface="Trebuchet MS"/>
              </a:rPr>
              <a:t>MesoNet</a:t>
            </a:r>
            <a:r>
              <a:rPr lang="en-IN" dirty="0">
                <a:latin typeface="Trebuchet MS"/>
              </a:rPr>
              <a:t> contains both CNN and RNN.</a:t>
            </a:r>
          </a:p>
          <a:p>
            <a:pPr marL="0" indent="0" algn="just">
              <a:buNone/>
            </a:pPr>
            <a:r>
              <a:rPr lang="en-IN" dirty="0">
                <a:latin typeface="Trebuchet MS"/>
              </a:rPr>
              <a:t>Limitations: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rebuchet MS"/>
              </a:rPr>
              <a:t>Facial video forgery detection faces challenges in keeping pace with evolving forgery techniques, resource-intensive computations, and balancing the trade-off between false positives and negatives.</a:t>
            </a:r>
          </a:p>
          <a:p>
            <a:pPr marL="0" indent="0" algn="just">
              <a:buNone/>
            </a:pPr>
            <a:r>
              <a:rPr lang="en-IN" dirty="0">
                <a:latin typeface="Trebuchet MS"/>
              </a:rPr>
              <a:t>Challenges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Trebuchet MS"/>
              </a:rPr>
              <a:t>We are detecting the forgeries of faces in videos created by using both Deepfake and Face2Face using only CNN.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>
              <a:latin typeface="Trebuchet MS"/>
            </a:endParaRPr>
          </a:p>
          <a:p>
            <a:pPr marL="0" indent="0" algn="just">
              <a:buNone/>
            </a:pPr>
            <a:endParaRPr lang="en-IN" dirty="0">
              <a:latin typeface="Trebuchet MS"/>
            </a:endParaRPr>
          </a:p>
          <a:p>
            <a:pPr lvl="1"/>
            <a:endParaRPr lang="en-IN" dirty="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197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1C8E-2456-28E7-6D8A-2522A3DB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7366"/>
            <a:ext cx="8596668" cy="1223034"/>
          </a:xfrm>
        </p:spPr>
        <p:txBody>
          <a:bodyPr/>
          <a:lstStyle/>
          <a:p>
            <a:r>
              <a:rPr lang="en-US" dirty="0"/>
              <a:t>Proposed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601F-2728-FEE0-7A74-A78F640E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030"/>
            <a:ext cx="8912969" cy="4442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IN" dirty="0">
              <a:solidFill>
                <a:schemeClr val="tx1"/>
              </a:solidFill>
              <a:latin typeface="Trebuchet MS"/>
              <a:ea typeface="Calibri"/>
              <a:cs typeface="Calibri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The Proposed system for Facial video forgery detection is using Convolutional Neural Networks(CNN ) in </a:t>
            </a:r>
            <a:r>
              <a:rPr lang="en-IN" dirty="0" err="1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MesoNet</a:t>
            </a:r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 network. It is only one used for detecting forgery videos created by using both Deepfake and Face2Face.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Four layers were used contains pooling, RELU activation functions, convolutions.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Layers of convolutions and pooling for feature extraction and a dense network for classification.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Meso-4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Trebuchet MS"/>
                <a:ea typeface="Calibri"/>
                <a:cs typeface="Calibri"/>
              </a:rPr>
              <a:t>MesoInception-4</a:t>
            </a:r>
          </a:p>
          <a:p>
            <a:pPr algn="just"/>
            <a:endParaRPr lang="en-IN" dirty="0">
              <a:solidFill>
                <a:schemeClr val="tx1"/>
              </a:solidFill>
              <a:latin typeface="Trebuchet MS"/>
              <a:ea typeface="Calibri"/>
              <a:cs typeface="Calibri"/>
            </a:endParaRPr>
          </a:p>
          <a:p>
            <a:endParaRPr lang="en-IN" dirty="0">
              <a:solidFill>
                <a:schemeClr val="tx1"/>
              </a:solidFill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28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AEF79B-1AC0-F288-74B7-B38FE5A1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8573"/>
            <a:ext cx="8596668" cy="1475117"/>
          </a:xfrm>
        </p:spPr>
        <p:txBody>
          <a:bodyPr/>
          <a:lstStyle/>
          <a:p>
            <a:r>
              <a:rPr lang="en-US" dirty="0"/>
              <a:t>DESIGN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C2116-A0B5-A85B-BA9C-45EE297F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76710"/>
            <a:ext cx="4184035" cy="4764652"/>
          </a:xfrm>
        </p:spPr>
        <p:txBody>
          <a:bodyPr/>
          <a:lstStyle/>
          <a:p>
            <a:r>
              <a:rPr lang="en-US" dirty="0"/>
              <a:t>MESO-4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57CAD-AFCB-29ED-312A-E010B62AD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276711"/>
            <a:ext cx="4184034" cy="4764652"/>
          </a:xfrm>
        </p:spPr>
        <p:txBody>
          <a:bodyPr/>
          <a:lstStyle/>
          <a:p>
            <a:r>
              <a:rPr lang="en-US" dirty="0"/>
              <a:t>MESOINCEPTION-4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B17A9-10B9-A88E-B77E-A4877862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1" y="1785669"/>
            <a:ext cx="3856008" cy="4623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6CE61-BEEB-5D4D-9591-F5F5857C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55" y="1785669"/>
            <a:ext cx="4063647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C5270-79ED-9565-A7EF-6906DCAF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  <a:endParaRPr lang="en-IN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88CA2EB-8469-6655-A14B-396F5B0228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5698" y="1447291"/>
            <a:ext cx="4343400" cy="188595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65707-AE18-973D-5D67-23A97111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002" y="1279405"/>
            <a:ext cx="3600450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41CE4-2BE3-F508-91A7-8D1AE8D4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0" y="3677534"/>
            <a:ext cx="8022565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A211-700D-8ED0-7421-2C9A3D55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06"/>
            <a:ext cx="8596668" cy="649664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32F3E-67BA-DD06-3217-73E40FA0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1" y="3664429"/>
            <a:ext cx="8604311" cy="300846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8BA2DA-EA7B-CCC0-057D-EA6726669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16297"/>
              </p:ext>
            </p:extLst>
          </p:nvPr>
        </p:nvGraphicFramePr>
        <p:xfrm>
          <a:off x="704490" y="14377"/>
          <a:ext cx="4265535" cy="36262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1845">
                  <a:extLst>
                    <a:ext uri="{9D8B030D-6E8A-4147-A177-3AD203B41FA5}">
                      <a16:colId xmlns:a16="http://schemas.microsoft.com/office/drawing/2014/main" val="3403500194"/>
                    </a:ext>
                  </a:extLst>
                </a:gridCol>
                <a:gridCol w="1421845">
                  <a:extLst>
                    <a:ext uri="{9D8B030D-6E8A-4147-A177-3AD203B41FA5}">
                      <a16:colId xmlns:a16="http://schemas.microsoft.com/office/drawing/2014/main" val="2468838690"/>
                    </a:ext>
                  </a:extLst>
                </a:gridCol>
                <a:gridCol w="1421845">
                  <a:extLst>
                    <a:ext uri="{9D8B030D-6E8A-4147-A177-3AD203B41FA5}">
                      <a16:colId xmlns:a16="http://schemas.microsoft.com/office/drawing/2014/main" val="3704108175"/>
                    </a:ext>
                  </a:extLst>
                </a:gridCol>
              </a:tblGrid>
              <a:tr h="6288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rebuchet MS"/>
                        </a:rPr>
                        <a:t>Set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rebuchet MS"/>
                        </a:rPr>
                        <a:t>Forged class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rebuchet MS"/>
                        </a:rPr>
                        <a:t>Real Class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25145"/>
                  </a:ext>
                </a:extLst>
              </a:tr>
              <a:tr h="9222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Deep fake Training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5111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7250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43014"/>
                  </a:ext>
                </a:extLst>
              </a:tr>
              <a:tr h="6917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Deep fake Testing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2889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4259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55971"/>
                  </a:ext>
                </a:extLst>
              </a:tr>
              <a:tr h="6917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Face2Face Training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4500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4500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80200"/>
                  </a:ext>
                </a:extLst>
              </a:tr>
              <a:tr h="6917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Face2Face Testing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3000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 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3000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749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4F1797-3F63-3517-F1A4-DBDEB721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98726"/>
              </p:ext>
            </p:extLst>
          </p:nvPr>
        </p:nvGraphicFramePr>
        <p:xfrm>
          <a:off x="5003320" y="57509"/>
          <a:ext cx="4265500" cy="362417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6366">
                  <a:extLst>
                    <a:ext uri="{9D8B030D-6E8A-4147-A177-3AD203B41FA5}">
                      <a16:colId xmlns:a16="http://schemas.microsoft.com/office/drawing/2014/main" val="2427776779"/>
                    </a:ext>
                  </a:extLst>
                </a:gridCol>
                <a:gridCol w="1039095">
                  <a:extLst>
                    <a:ext uri="{9D8B030D-6E8A-4147-A177-3AD203B41FA5}">
                      <a16:colId xmlns:a16="http://schemas.microsoft.com/office/drawing/2014/main" val="2383016634"/>
                    </a:ext>
                  </a:extLst>
                </a:gridCol>
                <a:gridCol w="1324002">
                  <a:extLst>
                    <a:ext uri="{9D8B030D-6E8A-4147-A177-3AD203B41FA5}">
                      <a16:colId xmlns:a16="http://schemas.microsoft.com/office/drawing/2014/main" val="318512890"/>
                    </a:ext>
                  </a:extLst>
                </a:gridCol>
                <a:gridCol w="876037">
                  <a:extLst>
                    <a:ext uri="{9D8B030D-6E8A-4147-A177-3AD203B41FA5}">
                      <a16:colId xmlns:a16="http://schemas.microsoft.com/office/drawing/2014/main" val="2533804544"/>
                    </a:ext>
                  </a:extLst>
                </a:gridCol>
              </a:tblGrid>
              <a:tr h="818361">
                <a:tc>
                  <a:txBody>
                    <a:bodyPr/>
                    <a:lstStyle/>
                    <a:p>
                      <a:pPr algn="just" rtl="0" fontAlgn="auto"/>
                      <a:endParaRPr lang="en-US" sz="1600" b="1" i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 panose="02020603050405020304" pitchFamily="18" charset="0"/>
                      </a:endParaRPr>
                    </a:p>
                    <a:p>
                      <a:pPr algn="just" rtl="0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imes New Roman"/>
                        </a:rPr>
                        <a:t> Network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600" b="1" i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imes New Roman"/>
                        </a:rPr>
                        <a:t>Face2Face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600" b="1" i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rebuchet MS"/>
                        </a:rPr>
                        <a:t> 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imes New Roman"/>
                        </a:rPr>
                        <a:t>Classificatio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imes New Roman"/>
                        </a:rPr>
                        <a:t> 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600" b="1" i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 panose="02020603050405020304" pitchFamily="18" charset="0"/>
                      </a:endParaRPr>
                    </a:p>
                    <a:p>
                      <a:pPr algn="l" rtl="0" fontAlgn="base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3494BA"/>
                          </a:highlight>
                          <a:latin typeface="Times New Roman"/>
                        </a:rPr>
                        <a:t>score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3494BA"/>
                        </a:highlight>
                        <a:latin typeface="Times New Roman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63454"/>
                  </a:ext>
                </a:extLst>
              </a:tr>
              <a:tr h="9352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Compression level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 23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light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40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Strong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5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62647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Meso-4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0.946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   0.924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E8EFF3"/>
                          </a:highlight>
                          <a:latin typeface="Trebuchet MS"/>
                        </a:rPr>
                        <a:t> 0.832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E8EFF3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72572"/>
                  </a:ext>
                </a:extLst>
              </a:tr>
              <a:tr h="1227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Meso</a:t>
                      </a:r>
                      <a:endParaRPr lang="en-US" b="0" i="0" dirty="0" err="1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l" rtl="0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Inseptio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  n-4</a:t>
                      </a:r>
                      <a:endParaRPr lang="en-US" b="0" i="0" dirty="0" err="1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0.968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   0.934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endParaRPr lang="en-US" sz="1800" b="0" i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 panose="020B0603020202020204" pitchFamily="34" charset="0"/>
                      </a:endParaRPr>
                    </a:p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CDDCE7"/>
                          </a:highlight>
                          <a:latin typeface="Trebuchet MS"/>
                        </a:rPr>
                        <a:t> 0.813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highlight>
                          <a:srgbClr val="CDDCE7"/>
                        </a:highlight>
                        <a:latin typeface="Trebuchet MS"/>
                      </a:endParaRPr>
                    </a:p>
                  </a:txBody>
                  <a:tcPr marL="46863" marR="46863" marT="23432" marB="2343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5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152-CF80-73DE-A2D5-60A864BE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9" y="207035"/>
            <a:ext cx="8841083" cy="6309742"/>
          </a:xfrm>
        </p:spPr>
        <p:txBody>
          <a:bodyPr/>
          <a:lstStyle/>
          <a:p>
            <a:r>
              <a:rPr lang="en-US" dirty="0"/>
              <a:t>Result:</a:t>
            </a:r>
            <a:br>
              <a:rPr lang="en-US" dirty="0"/>
            </a:br>
            <a:r>
              <a:rPr lang="en-US" dirty="0"/>
              <a:t>               </a:t>
            </a:r>
            <a:r>
              <a:rPr lang="en-US" b="1" dirty="0">
                <a:solidFill>
                  <a:schemeClr val="tx1"/>
                </a:solidFill>
              </a:rPr>
              <a:t>Real                           Real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BC0D2-12BA-9740-3E6D-CAD08A78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71563"/>
            <a:ext cx="4859551" cy="4088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23726-1D3F-B9E0-8939-A1BEB30F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97" y="1577195"/>
            <a:ext cx="4120550" cy="40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8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345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FACIAL VIDEO FORGERY DETECTION</vt:lpstr>
      <vt:lpstr>Table of Contents</vt:lpstr>
      <vt:lpstr>Abstract: </vt:lpstr>
      <vt:lpstr>Existing System:</vt:lpstr>
      <vt:lpstr>Proposed System:</vt:lpstr>
      <vt:lpstr>DESIGN </vt:lpstr>
      <vt:lpstr>Implementation:</vt:lpstr>
      <vt:lpstr>PowerPoint Presentation</vt:lpstr>
      <vt:lpstr>Result:                Real                           Real</vt:lpstr>
      <vt:lpstr>Classifier prediction 1: 1/1[==============================]-0s 251ms/step Predicted : [[0.99556977]] Real class : [0.]  Classifier Accuracy 1: [0.9911591410636902, 0.0] </vt:lpstr>
      <vt:lpstr>              Deep Fake                        Real </vt:lpstr>
      <vt:lpstr>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VIDEO FORGERY DETECTION</dc:title>
  <dc:creator>SRINIVAS CHOWDARY</dc:creator>
  <cp:lastModifiedBy>SRINIVAS CHOWDARY</cp:lastModifiedBy>
  <cp:revision>371</cp:revision>
  <dcterms:created xsi:type="dcterms:W3CDTF">2024-02-12T05:19:27Z</dcterms:created>
  <dcterms:modified xsi:type="dcterms:W3CDTF">2024-04-19T04:32:59Z</dcterms:modified>
</cp:coreProperties>
</file>