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5" r:id="rId8"/>
    <p:sldId id="2146847056" r:id="rId9"/>
    <p:sldId id="266" r:id="rId10"/>
    <p:sldId id="267" r:id="rId11"/>
    <p:sldId id="2146847058" r:id="rId12"/>
    <p:sldId id="2146847061"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ijrar.org/papers/IJRAR24D2882.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hyperlink" Target="https://github.com/narrasairam13/Steganography.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275303" y="1878284"/>
            <a:ext cx="11779046" cy="1550716"/>
          </a:xfrm>
        </p:spPr>
        <p:txBody>
          <a:bodyPr>
            <a:normAutofit fontScale="90000"/>
          </a:bodyPr>
          <a:lstStyle/>
          <a:p>
            <a:pPr algn="ctr"/>
            <a:r>
              <a:rPr lang="en-US" dirty="0" err="1"/>
              <a:t>CipherPixelS</a:t>
            </a:r>
            <a:br>
              <a:rPr lang="en-US" dirty="0"/>
            </a:br>
            <a:r>
              <a:rPr lang="en-US" dirty="0"/>
              <a:t>Hybrid Steganography with LSB Encoding and</a:t>
            </a:r>
            <a:br>
              <a:rPr lang="en-US" dirty="0"/>
            </a:br>
            <a:r>
              <a:rPr lang="en-US" dirty="0"/>
              <a:t> AES Encryption</a:t>
            </a:r>
            <a:br>
              <a:rPr lang="en-US" dirty="0"/>
            </a:br>
            <a:endParaRPr lang="en-US" dirty="0"/>
          </a:p>
        </p:txBody>
      </p:sp>
      <p:sp>
        <p:nvSpPr>
          <p:cNvPr id="4" name="TextBox 3"/>
          <p:cNvSpPr txBox="1"/>
          <p:nvPr/>
        </p:nvSpPr>
        <p:spPr>
          <a:xfrm>
            <a:off x="1121580" y="5007780"/>
            <a:ext cx="9359607"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NARRA SAIRAM-VAAGDEVI ENGINEERING COLLEGE-MCA</a:t>
            </a:r>
          </a:p>
        </p:txBody>
      </p:sp>
      <p:sp>
        <p:nvSpPr>
          <p:cNvPr id="3" name="Title 4">
            <a:extLst>
              <a:ext uri="{FF2B5EF4-FFF2-40B4-BE49-F238E27FC236}">
                <a16:creationId xmlns:a16="http://schemas.microsoft.com/office/drawing/2014/main" id="{7860056A-F0FC-79EE-D376-7472A2D0C915}"/>
              </a:ext>
            </a:extLst>
          </p:cNvPr>
          <p:cNvSpPr txBox="1">
            <a:spLocks/>
          </p:cNvSpPr>
          <p:nvPr/>
        </p:nvSpPr>
        <p:spPr>
          <a:xfrm>
            <a:off x="581192" y="702156"/>
            <a:ext cx="11029616" cy="530296"/>
          </a:xfrm>
          <a:prstGeom prst="rect">
            <a:avLst/>
          </a:prstGeom>
          <a:effectLst/>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b="1" dirty="0">
                <a:solidFill>
                  <a:schemeClr val="accent1"/>
                </a:solidFill>
                <a:latin typeface="Arial" panose="020B0604020202020204" pitchFamily="34" charset="0"/>
                <a:cs typeface="Arial" panose="020B0604020202020204" pitchFamily="34" charset="0"/>
              </a:rPr>
              <a:t>CAPSTONE PROJECTS</a:t>
            </a:r>
            <a:endParaRPr lang="en-US" sz="4400" dirty="0"/>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800" dirty="0">
                <a:latin typeface="Times New Roman" panose="02020603050405020304" pitchFamily="18" charset="0"/>
                <a:cs typeface="Times New Roman" panose="02020603050405020304" pitchFamily="18" charset="0"/>
              </a:rPr>
              <a:t>The </a:t>
            </a:r>
            <a:r>
              <a:rPr lang="en-US" sz="2800" i="1" dirty="0">
                <a:latin typeface="Times New Roman" panose="02020603050405020304" pitchFamily="18" charset="0"/>
                <a:cs typeface="Times New Roman" panose="02020603050405020304" pitchFamily="18" charset="0"/>
              </a:rPr>
              <a:t>CIPHERPIXELS</a:t>
            </a:r>
            <a:r>
              <a:rPr lang="en-US" sz="2800" dirty="0">
                <a:latin typeface="Times New Roman" panose="02020603050405020304" pitchFamily="18" charset="0"/>
                <a:cs typeface="Times New Roman" panose="02020603050405020304" pitchFamily="18" charset="0"/>
              </a:rPr>
              <a:t> framework successfully demonstrates a dual-layered security model by integrating </a:t>
            </a:r>
            <a:r>
              <a:rPr lang="en-US" sz="2800" b="1" dirty="0">
                <a:latin typeface="Times New Roman" panose="02020603050405020304" pitchFamily="18" charset="0"/>
                <a:cs typeface="Times New Roman" panose="02020603050405020304" pitchFamily="18" charset="0"/>
              </a:rPr>
              <a:t>Least Significant Bit (LSB) steganography</a:t>
            </a:r>
            <a:r>
              <a:rPr lang="en-US" sz="2800" dirty="0">
                <a:latin typeface="Times New Roman" panose="02020603050405020304" pitchFamily="18" charset="0"/>
                <a:cs typeface="Times New Roman" panose="02020603050405020304" pitchFamily="18" charset="0"/>
              </a:rPr>
              <a:t> with </a:t>
            </a:r>
            <a:r>
              <a:rPr lang="en-US" sz="2800" b="1" dirty="0">
                <a:latin typeface="Times New Roman" panose="02020603050405020304" pitchFamily="18" charset="0"/>
                <a:cs typeface="Times New Roman" panose="02020603050405020304" pitchFamily="18" charset="0"/>
              </a:rPr>
              <a:t>Advanced Encryption Standard (AES)</a:t>
            </a:r>
            <a:r>
              <a:rPr lang="en-US" sz="2800" dirty="0">
                <a:latin typeface="Times New Roman" panose="02020603050405020304" pitchFamily="18" charset="0"/>
                <a:cs typeface="Times New Roman" panose="02020603050405020304" pitchFamily="18" charset="0"/>
              </a:rPr>
              <a:t>. The implementation achieves effective and imperceptible data hiding within digital images while ensuring high-level encryption of the concealed content. This layered approach not only boosts confidentiality but also thwarts unauthorized access through combined cryptographic and steganographic barriers.</a:t>
            </a:r>
            <a:r>
              <a:rPr lang="en-IN" sz="2800" dirty="0">
                <a:solidFill>
                  <a:srgbClr val="0F0F0F"/>
                </a:solidFill>
                <a:latin typeface="Times New Roman" panose="02020603050405020304" pitchFamily="18" charset="0"/>
                <a:ea typeface="+mn-lt"/>
                <a:cs typeface="Times New Roman" panose="02020603050405020304" pitchFamily="18" charset="0"/>
              </a:rPr>
              <a:t> </a:t>
            </a:r>
          </a:p>
          <a:p>
            <a:pPr marL="305435" indent="-305435"/>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10" name="Rectangle 2">
            <a:extLst>
              <a:ext uri="{FF2B5EF4-FFF2-40B4-BE49-F238E27FC236}">
                <a16:creationId xmlns:a16="http://schemas.microsoft.com/office/drawing/2014/main" id="{0203B041-3A6C-A115-7015-8578FB1915E0}"/>
              </a:ext>
            </a:extLst>
          </p:cNvPr>
          <p:cNvSpPr>
            <a:spLocks noGrp="1" noChangeArrowheads="1"/>
          </p:cNvSpPr>
          <p:nvPr>
            <p:ph idx="1"/>
          </p:nvPr>
        </p:nvSpPr>
        <p:spPr bwMode="auto">
          <a:xfrm>
            <a:off x="364882" y="2250542"/>
            <a:ext cx="12011622" cy="2795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Introduce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adaptive LSB embedding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improve imperceptibility in complex image regions.</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Extend support to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audio, video, or PDF steganography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broader applicability.</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key exchange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methods like ECC for safer AES key sharing.</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Explore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learning models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steganalysis resistance and intelligent embedding.</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data hiding and extraction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optimized for fast, practical deployment.</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dirty="0">
                <a:hlinkClick r:id="rId2"/>
              </a:rPr>
              <a:t>https://ijrar.org/papers/IJRAR24D2882.pdf</a:t>
            </a:r>
            <a:endParaRPr lang="en-US" sz="2400" dirty="0"/>
          </a:p>
          <a:p>
            <a:pPr marL="305435" indent="-305435"/>
            <a:r>
              <a:rPr lang="en-US" sz="2400" dirty="0"/>
              <a:t>This paper outlines a secure model that integrates AES encryption with LSB steganography for hiding both text and images, forming a foundational concept</a:t>
            </a:r>
          </a:p>
          <a:p>
            <a:pPr marL="0" indent="0">
              <a:buNone/>
            </a:pPr>
            <a:r>
              <a:rPr lang="en-US" sz="2400" dirty="0"/>
              <a:t>     for the system.</a:t>
            </a:r>
            <a:r>
              <a:rPr lang="en-IN" sz="2400" dirty="0">
                <a:solidFill>
                  <a:srgbClr val="0F0F0F"/>
                </a:solidFill>
                <a:ea typeface="+mn-lt"/>
                <a:cs typeface="+mn-lt"/>
              </a:rPr>
              <a:t>. </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800" dirty="0">
                <a:latin typeface="Times New Roman" panose="02020603050405020304" pitchFamily="18" charset="0"/>
                <a:cs typeface="Times New Roman" panose="02020603050405020304" pitchFamily="18" charset="0"/>
              </a:rPr>
              <a:t>This project explores a hybrid approach to data security using steganography and encryption. It hides sensitive information within digital images by modifying the Least Significant Bits (LSB) of pixel values. Before embedding, the data is encrypted using the Advanced Encryption Standard (AES) to enhance confidentiality. The system is implemented in Python with a user-friendly interface for encoding and decoding. This ensures secure, covert communication that combines visual subtlety with cryptographic strength.</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pPr marL="305435" indent="-305435"/>
            <a:r>
              <a:rPr lang="en-IN" sz="2800" b="1" dirty="0">
                <a:solidFill>
                  <a:srgbClr val="0F0F0F"/>
                </a:solidFill>
                <a:latin typeface="Times New Roman" panose="02020603050405020304" pitchFamily="18" charset="0"/>
                <a:cs typeface="Times New Roman" panose="02020603050405020304" pitchFamily="18" charset="0"/>
              </a:rPr>
              <a:t>System requirements</a:t>
            </a:r>
          </a:p>
          <a:p>
            <a:pPr marL="514350" indent="-514350">
              <a:buFont typeface="+mj-lt"/>
              <a:buAutoNum type="alphaLcParenR"/>
            </a:pPr>
            <a:r>
              <a:rPr lang="en-IN" sz="2800" b="1" dirty="0">
                <a:latin typeface="Times New Roman" panose="02020603050405020304" pitchFamily="18" charset="0"/>
                <a:cs typeface="Times New Roman" panose="02020603050405020304" pitchFamily="18" charset="0"/>
              </a:rPr>
              <a:t>Operating System:</a:t>
            </a:r>
            <a:r>
              <a:rPr lang="en-IN" sz="2800" dirty="0">
                <a:latin typeface="Times New Roman" panose="02020603050405020304" pitchFamily="18" charset="0"/>
                <a:cs typeface="Times New Roman" panose="02020603050405020304" pitchFamily="18" charset="0"/>
              </a:rPr>
              <a:t> Windows 10/11, Linux, or macOS</a:t>
            </a:r>
          </a:p>
          <a:p>
            <a:pPr marL="514350" indent="-514350">
              <a:buFont typeface="+mj-lt"/>
              <a:buAutoNum type="alphaLcParenR"/>
            </a:pPr>
            <a:r>
              <a:rPr lang="en-IN" sz="2800" b="1" dirty="0">
                <a:latin typeface="Times New Roman" panose="02020603050405020304" pitchFamily="18" charset="0"/>
                <a:cs typeface="Times New Roman" panose="02020603050405020304" pitchFamily="18" charset="0"/>
              </a:rPr>
              <a:t>Processor:</a:t>
            </a:r>
            <a:r>
              <a:rPr lang="en-IN" sz="2800" dirty="0">
                <a:latin typeface="Times New Roman" panose="02020603050405020304" pitchFamily="18" charset="0"/>
                <a:cs typeface="Times New Roman" panose="02020603050405020304" pitchFamily="18" charset="0"/>
              </a:rPr>
              <a:t> Intel i5 or above / Equivalent AMD</a:t>
            </a:r>
          </a:p>
          <a:p>
            <a:pPr marL="514350" indent="-514350">
              <a:buFont typeface="+mj-lt"/>
              <a:buAutoNum type="alphaLcParenR"/>
            </a:pPr>
            <a:r>
              <a:rPr lang="en-IN" sz="2800" b="1" dirty="0">
                <a:latin typeface="Times New Roman" panose="02020603050405020304" pitchFamily="18" charset="0"/>
                <a:cs typeface="Times New Roman" panose="02020603050405020304" pitchFamily="18" charset="0"/>
              </a:rPr>
              <a:t>RAM:</a:t>
            </a:r>
            <a:r>
              <a:rPr lang="en-IN" sz="2800" dirty="0">
                <a:latin typeface="Times New Roman" panose="02020603050405020304" pitchFamily="18" charset="0"/>
                <a:cs typeface="Times New Roman" panose="02020603050405020304" pitchFamily="18" charset="0"/>
              </a:rPr>
              <a:t> Minimum 4GB (8GB recommended)</a:t>
            </a:r>
          </a:p>
          <a:p>
            <a:pPr marL="514350" indent="-514350">
              <a:buFont typeface="+mj-lt"/>
              <a:buAutoNum type="alphaLcParenR"/>
            </a:pPr>
            <a:r>
              <a:rPr lang="en-IN" sz="2800" b="1" dirty="0">
                <a:latin typeface="Times New Roman" panose="02020603050405020304" pitchFamily="18" charset="0"/>
                <a:cs typeface="Times New Roman" panose="02020603050405020304" pitchFamily="18" charset="0"/>
              </a:rPr>
              <a:t>Python Version:</a:t>
            </a:r>
            <a:r>
              <a:rPr lang="en-IN" sz="2800" dirty="0">
                <a:latin typeface="Times New Roman" panose="02020603050405020304" pitchFamily="18" charset="0"/>
                <a:cs typeface="Times New Roman" panose="02020603050405020304" pitchFamily="18" charset="0"/>
              </a:rPr>
              <a:t> 3.8 or above</a:t>
            </a:r>
          </a:p>
          <a:p>
            <a:pPr marL="514350" indent="-514350">
              <a:buFont typeface="+mj-lt"/>
              <a:buAutoNum type="alphaLcParenR"/>
            </a:pPr>
            <a:r>
              <a:rPr lang="en-IN" sz="2800" b="1" dirty="0">
                <a:latin typeface="Times New Roman" panose="02020603050405020304" pitchFamily="18" charset="0"/>
                <a:cs typeface="Times New Roman" panose="02020603050405020304" pitchFamily="18" charset="0"/>
              </a:rPr>
              <a:t>Storage:</a:t>
            </a:r>
            <a:r>
              <a:rPr lang="en-IN" sz="2800" dirty="0">
                <a:latin typeface="Times New Roman" panose="02020603050405020304" pitchFamily="18" charset="0"/>
                <a:cs typeface="Times New Roman" panose="02020603050405020304" pitchFamily="18" charset="0"/>
              </a:rPr>
              <a:t> At least 500MB for dependencies and temporary files</a:t>
            </a:r>
          </a:p>
          <a:p>
            <a:pPr marL="514350" indent="-514350">
              <a:buFont typeface="+mj-lt"/>
              <a:buAutoNum type="alphaLcParenR"/>
            </a:pPr>
            <a:r>
              <a:rPr lang="en-IN" sz="2800" b="1" dirty="0">
                <a:latin typeface="Times New Roman" panose="02020603050405020304" pitchFamily="18" charset="0"/>
                <a:cs typeface="Times New Roman" panose="02020603050405020304" pitchFamily="18" charset="0"/>
              </a:rPr>
              <a:t>Image Format Support:</a:t>
            </a:r>
            <a:r>
              <a:rPr lang="en-IN" sz="2800" dirty="0">
                <a:latin typeface="Times New Roman" panose="02020603050405020304" pitchFamily="18" charset="0"/>
                <a:cs typeface="Times New Roman" panose="02020603050405020304" pitchFamily="18" charset="0"/>
              </a:rPr>
              <a:t> PNG, BMP (lossless formats preferred for steganography)</a:t>
            </a: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28F78-6C44-2677-DD56-D55017A894E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24FE4D8-3DB5-CDED-B19C-665426365C94}"/>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8" name="Content Placeholder 17">
            <a:extLst>
              <a:ext uri="{FF2B5EF4-FFF2-40B4-BE49-F238E27FC236}">
                <a16:creationId xmlns:a16="http://schemas.microsoft.com/office/drawing/2014/main" id="{AC275380-BCA5-DFC3-A2C6-02BEA2C86DF0}"/>
              </a:ext>
            </a:extLst>
          </p:cNvPr>
          <p:cNvSpPr>
            <a:spLocks noGrp="1"/>
          </p:cNvSpPr>
          <p:nvPr>
            <p:ph idx="1"/>
          </p:nvPr>
        </p:nvSpPr>
        <p:spPr>
          <a:xfrm>
            <a:off x="581193" y="1832322"/>
            <a:ext cx="11029615" cy="4673324"/>
          </a:xfrm>
        </p:spPr>
        <p:txBody>
          <a:bodyPr>
            <a:noAutofit/>
          </a:bodyPr>
          <a:lstStyle/>
          <a:p>
            <a:endParaRPr lang="en-IN" sz="2400"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Library required to build the model</a:t>
            </a:r>
          </a:p>
          <a:p>
            <a:pPr marL="342900" indent="-342900">
              <a:buFont typeface="+mj-lt"/>
              <a:buAutoNum type="alphaLcParenR"/>
            </a:pPr>
            <a:r>
              <a:rPr lang="en-IN" sz="2400" b="1" dirty="0" err="1">
                <a:latin typeface="Times New Roman" panose="02020603050405020304" pitchFamily="18" charset="0"/>
                <a:cs typeface="Times New Roman" panose="02020603050405020304" pitchFamily="18" charset="0"/>
              </a:rPr>
              <a:t>Numpy</a:t>
            </a:r>
            <a:r>
              <a:rPr lang="en-IN" sz="2400" dirty="0">
                <a:latin typeface="Times New Roman" panose="02020603050405020304" pitchFamily="18" charset="0"/>
                <a:cs typeface="Times New Roman" panose="02020603050405020304" pitchFamily="18" charset="0"/>
              </a:rPr>
              <a:t>: for efficient pixel-level manipulation and data structuring</a:t>
            </a:r>
          </a:p>
          <a:p>
            <a:pPr marL="342900" indent="-342900">
              <a:buFont typeface="+mj-lt"/>
              <a:buAutoNum type="alphaLcParenR"/>
            </a:pPr>
            <a:r>
              <a:rPr lang="en-IN" sz="2400" b="1" dirty="0">
                <a:latin typeface="Times New Roman" panose="02020603050405020304" pitchFamily="18" charset="0"/>
                <a:cs typeface="Times New Roman" panose="02020603050405020304" pitchFamily="18" charset="0"/>
              </a:rPr>
              <a:t>Cv2</a:t>
            </a:r>
            <a:r>
              <a:rPr lang="en-IN" sz="2400" dirty="0">
                <a:latin typeface="Times New Roman" panose="02020603050405020304" pitchFamily="18" charset="0"/>
                <a:cs typeface="Times New Roman" panose="02020603050405020304" pitchFamily="18" charset="0"/>
              </a:rPr>
              <a:t>:Image Reading/Writing , Pixel-Level Operations and </a:t>
            </a:r>
            <a:r>
              <a:rPr lang="en-IN" sz="2400" dirty="0" err="1">
                <a:latin typeface="Times New Roman" panose="02020603050405020304" pitchFamily="18" charset="0"/>
                <a:cs typeface="Times New Roman" panose="02020603050405020304" pitchFamily="18" charset="0"/>
              </a:rPr>
              <a:t>Color</a:t>
            </a:r>
            <a:r>
              <a:rPr lang="en-IN" sz="2400" dirty="0">
                <a:latin typeface="Times New Roman" panose="02020603050405020304" pitchFamily="18" charset="0"/>
                <a:cs typeface="Times New Roman" panose="02020603050405020304" pitchFamily="18" charset="0"/>
              </a:rPr>
              <a:t> Space Conversion to                Convert between BGR, RGB.</a:t>
            </a:r>
          </a:p>
          <a:p>
            <a:pPr marL="342900" indent="-342900">
              <a:buFont typeface="+mj-lt"/>
              <a:buAutoNum type="alphaLcParenR"/>
            </a:pPr>
            <a:r>
              <a:rPr lang="en-IN" sz="2400" b="1" dirty="0">
                <a:latin typeface="Times New Roman" panose="02020603050405020304" pitchFamily="18" charset="0"/>
                <a:cs typeface="Times New Roman" panose="02020603050405020304" pitchFamily="18" charset="0"/>
              </a:rPr>
              <a:t>OS</a:t>
            </a:r>
            <a:r>
              <a:rPr lang="en-IN" sz="2400" dirty="0">
                <a:latin typeface="Times New Roman" panose="02020603050405020304" pitchFamily="18" charset="0"/>
                <a:cs typeface="Times New Roman" panose="02020603050405020304" pitchFamily="18" charset="0"/>
              </a:rPr>
              <a:t>: automate file handling, manage paths dynamically, or build cross-platform tools.</a:t>
            </a:r>
          </a:p>
          <a:p>
            <a:pPr marL="342900" indent="-342900">
              <a:buFont typeface="+mj-lt"/>
              <a:buAutoNum type="alphaLcParenR"/>
            </a:pPr>
            <a:r>
              <a:rPr lang="en-IN" sz="2400" b="1" dirty="0" err="1">
                <a:latin typeface="Times New Roman" panose="02020603050405020304" pitchFamily="18" charset="0"/>
                <a:cs typeface="Times New Roman" panose="02020603050405020304" pitchFamily="18" charset="0"/>
              </a:rPr>
              <a:t>Matplotlib.pyplot</a:t>
            </a:r>
            <a:r>
              <a:rPr lang="en-IN" sz="2400" dirty="0">
                <a:latin typeface="Times New Roman" panose="02020603050405020304" pitchFamily="18" charset="0"/>
                <a:cs typeface="Times New Roman" panose="02020603050405020304" pitchFamily="18" charset="0"/>
              </a:rPr>
              <a:t>: for data visualization</a:t>
            </a:r>
          </a:p>
          <a:p>
            <a:pPr marL="342900" indent="-342900">
              <a:buFont typeface="+mj-lt"/>
              <a:buAutoNum type="alphaLcParenR"/>
            </a:pPr>
            <a:r>
              <a:rPr lang="en-IN" sz="2400" b="1" dirty="0" err="1">
                <a:latin typeface="Times New Roman" panose="02020603050405020304" pitchFamily="18" charset="0"/>
                <a:cs typeface="Times New Roman" panose="02020603050405020304" pitchFamily="18" charset="0"/>
              </a:rPr>
              <a:t>PyCryptodome</a:t>
            </a:r>
            <a:r>
              <a:rPr lang="en-IN" sz="2400" dirty="0" err="1">
                <a:latin typeface="Times New Roman" panose="02020603050405020304" pitchFamily="18" charset="0"/>
                <a:cs typeface="Times New Roman" panose="02020603050405020304" pitchFamily="18" charset="0"/>
              </a:rPr>
              <a:t>:provides</a:t>
            </a:r>
            <a:r>
              <a:rPr lang="en-IN" sz="2400" dirty="0">
                <a:latin typeface="Times New Roman" panose="02020603050405020304" pitchFamily="18" charset="0"/>
                <a:cs typeface="Times New Roman" panose="02020603050405020304" pitchFamily="18" charset="0"/>
              </a:rPr>
              <a:t> a wide range of cryptographic functions like </a:t>
            </a:r>
            <a:r>
              <a:rPr lang="en-IN" sz="2400" dirty="0" err="1">
                <a:latin typeface="Times New Roman" panose="02020603050405020304" pitchFamily="18" charset="0"/>
                <a:cs typeface="Times New Roman" panose="02020603050405020304" pitchFamily="18" charset="0"/>
              </a:rPr>
              <a:t>Crypto.Cipher</a:t>
            </a:r>
            <a:r>
              <a:rPr lang="en-IN" sz="2400" dirty="0">
                <a:latin typeface="Times New Roman" panose="02020603050405020304" pitchFamily="18" charset="0"/>
                <a:cs typeface="Times New Roman" panose="02020603050405020304" pitchFamily="18" charset="0"/>
              </a:rPr>
              <a:t> for AES ,</a:t>
            </a:r>
            <a:r>
              <a:rPr lang="en-IN" sz="2400" dirty="0" err="1">
                <a:latin typeface="Times New Roman" panose="02020603050405020304" pitchFamily="18" charset="0"/>
                <a:cs typeface="Times New Roman" panose="02020603050405020304" pitchFamily="18" charset="0"/>
              </a:rPr>
              <a:t>Crypto.Util.Padding</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Crypto.Random</a:t>
            </a:r>
            <a:r>
              <a:rPr lang="en-IN" sz="2400" dirty="0">
                <a:latin typeface="Times New Roman" panose="02020603050405020304" pitchFamily="18" charset="0"/>
                <a:cs typeface="Times New Roman" panose="02020603050405020304" pitchFamily="18" charset="0"/>
              </a:rPr>
              <a:t> .</a:t>
            </a:r>
          </a:p>
          <a:p>
            <a:pPr marL="342900" indent="-342900">
              <a:buFont typeface="+mj-lt"/>
              <a:buAutoNum type="alphaLcParenR"/>
            </a:pPr>
            <a:r>
              <a:rPr lang="en-IN" sz="2400" b="1" dirty="0" err="1">
                <a:latin typeface="Times New Roman" panose="02020603050405020304" pitchFamily="18" charset="0"/>
                <a:cs typeface="Times New Roman" panose="02020603050405020304" pitchFamily="18" charset="0"/>
              </a:rPr>
              <a:t>Hashlib</a:t>
            </a:r>
            <a:r>
              <a:rPr lang="en-IN" sz="2400" dirty="0" err="1">
                <a:latin typeface="Times New Roman" panose="02020603050405020304" pitchFamily="18" charset="0"/>
                <a:cs typeface="Times New Roman" panose="02020603050405020304" pitchFamily="18" charset="0"/>
              </a:rPr>
              <a:t>:for</a:t>
            </a:r>
            <a:r>
              <a:rPr lang="en-IN" sz="2400" dirty="0">
                <a:latin typeface="Times New Roman" panose="02020603050405020304" pitchFamily="18" charset="0"/>
                <a:cs typeface="Times New Roman" panose="02020603050405020304" pitchFamily="18" charset="0"/>
              </a:rPr>
              <a:t> generating secure hash values</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9699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2285252"/>
            <a:ext cx="11029615" cy="4489174"/>
          </a:xfrm>
        </p:spPr>
        <p:txBody>
          <a:bodyPr>
            <a:normAutofit/>
          </a:bodyPr>
          <a:lstStyle/>
          <a:p>
            <a:pPr marL="305435" indent="-305435"/>
            <a:r>
              <a:rPr lang="en-US" sz="3200" b="1" dirty="0">
                <a:latin typeface="Times New Roman" panose="02020603050405020304" pitchFamily="18" charset="0"/>
                <a:cs typeface="Times New Roman" panose="02020603050405020304" pitchFamily="18" charset="0"/>
              </a:rPr>
              <a:t>step by step procedure:</a:t>
            </a:r>
          </a:p>
          <a:p>
            <a:pPr marL="457200" indent="-457200">
              <a:buFont typeface="+mj-lt"/>
              <a:buAutoNum type="alphaLcParenR"/>
            </a:pPr>
            <a:r>
              <a:rPr lang="en-US" sz="2400" b="1" dirty="0">
                <a:latin typeface="Times New Roman" panose="02020603050405020304" pitchFamily="18" charset="0"/>
                <a:cs typeface="Times New Roman" panose="02020603050405020304" pitchFamily="18" charset="0"/>
              </a:rPr>
              <a:t>Import required libraries [5]</a:t>
            </a:r>
          </a:p>
          <a:p>
            <a:pPr marL="457200" indent="-457200">
              <a:buFont typeface="+mj-lt"/>
              <a:buAutoNum type="alphaLcParenR"/>
            </a:pPr>
            <a:r>
              <a:rPr lang="en-US" sz="2400" b="1" dirty="0">
                <a:latin typeface="Times New Roman" panose="02020603050405020304" pitchFamily="18" charset="0"/>
                <a:cs typeface="Times New Roman" panose="02020603050405020304" pitchFamily="18" charset="0"/>
              </a:rPr>
              <a:t>AES Encryption </a:t>
            </a:r>
            <a:r>
              <a:rPr lang="en-US" sz="2400" dirty="0">
                <a:latin typeface="Times New Roman" panose="02020603050405020304" pitchFamily="18" charset="0"/>
                <a:cs typeface="Times New Roman" panose="02020603050405020304" pitchFamily="18" charset="0"/>
              </a:rPr>
              <a:t>: Encrypts your message with AES using a password-derived key</a:t>
            </a:r>
          </a:p>
          <a:p>
            <a:pPr marL="457200" indent="-457200">
              <a:buFont typeface="+mj-lt"/>
              <a:buAutoNum type="alphaLcParenR"/>
            </a:pPr>
            <a:r>
              <a:rPr lang="en-US" sz="2400" b="1" dirty="0">
                <a:latin typeface="Times New Roman" panose="02020603050405020304" pitchFamily="18" charset="0"/>
                <a:cs typeface="Times New Roman" panose="02020603050405020304" pitchFamily="18" charset="0"/>
              </a:rPr>
              <a:t>Embed Encrypted Data </a:t>
            </a:r>
            <a:r>
              <a:rPr lang="en-US" sz="2400" dirty="0">
                <a:latin typeface="Times New Roman" panose="02020603050405020304" pitchFamily="18" charset="0"/>
                <a:cs typeface="Times New Roman" panose="02020603050405020304" pitchFamily="18" charset="0"/>
              </a:rPr>
              <a:t>into Image using </a:t>
            </a:r>
            <a:r>
              <a:rPr lang="en-US" sz="2400" b="1" dirty="0" err="1">
                <a:latin typeface="Times New Roman" panose="02020603050405020304" pitchFamily="18" charset="0"/>
                <a:cs typeface="Times New Roman" panose="02020603050405020304" pitchFamily="18" charset="0"/>
              </a:rPr>
              <a:t>LSB</a:t>
            </a:r>
            <a:r>
              <a:rPr lang="en-US" sz="2400" dirty="0" err="1">
                <a:latin typeface="Times New Roman" panose="02020603050405020304" pitchFamily="18" charset="0"/>
                <a:cs typeface="Times New Roman" panose="02020603050405020304" pitchFamily="18" charset="0"/>
              </a:rPr>
              <a:t>:Embeds</a:t>
            </a:r>
            <a:r>
              <a:rPr lang="en-US" sz="2400" dirty="0">
                <a:latin typeface="Times New Roman" panose="02020603050405020304" pitchFamily="18" charset="0"/>
                <a:cs typeface="Times New Roman" panose="02020603050405020304" pitchFamily="18" charset="0"/>
              </a:rPr>
              <a:t> the encrypted bytes into the LSBs of an image.</a:t>
            </a:r>
          </a:p>
          <a:p>
            <a:pPr marL="457200" indent="-457200">
              <a:buFont typeface="+mj-lt"/>
              <a:buAutoNum type="alphaLcParenR"/>
            </a:pPr>
            <a:r>
              <a:rPr lang="en-US" sz="2400" b="1" dirty="0">
                <a:latin typeface="Times New Roman" panose="02020603050405020304" pitchFamily="18" charset="0"/>
                <a:cs typeface="Times New Roman" panose="02020603050405020304" pitchFamily="18" charset="0"/>
              </a:rPr>
              <a:t>Extract and Decrypt </a:t>
            </a:r>
            <a:r>
              <a:rPr lang="en-US" sz="2400" dirty="0">
                <a:latin typeface="Times New Roman" panose="02020603050405020304" pitchFamily="18" charset="0"/>
                <a:cs typeface="Times New Roman" panose="02020603050405020304" pitchFamily="18" charset="0"/>
              </a:rPr>
              <a:t>:Extracts and decrypts the message from the </a:t>
            </a:r>
            <a:r>
              <a:rPr lang="en-US" sz="2400" dirty="0" err="1">
                <a:latin typeface="Times New Roman" panose="02020603050405020304" pitchFamily="18" charset="0"/>
                <a:cs typeface="Times New Roman" panose="02020603050405020304" pitchFamily="18" charset="0"/>
              </a:rPr>
              <a:t>stego</a:t>
            </a:r>
            <a:r>
              <a:rPr lang="en-US" sz="2400" dirty="0">
                <a:latin typeface="Times New Roman" panose="02020603050405020304" pitchFamily="18" charset="0"/>
                <a:cs typeface="Times New Roman" panose="02020603050405020304" pitchFamily="18" charset="0"/>
              </a:rPr>
              <a:t> image.</a:t>
            </a:r>
          </a:p>
          <a:p>
            <a:pPr marL="457200" indent="-457200">
              <a:buFont typeface="+mj-lt"/>
              <a:buAutoNum type="alphaLcParenR"/>
            </a:pPr>
            <a:endParaRPr lang="en-US" sz="2400" dirty="0">
              <a:latin typeface="Times New Roman" panose="02020603050405020304" pitchFamily="18" charset="0"/>
              <a:cs typeface="Times New Roman" panose="02020603050405020304" pitchFamily="18" charset="0"/>
            </a:endParaRPr>
          </a:p>
          <a:p>
            <a:pPr marL="0" indent="0">
              <a:buNone/>
            </a:pPr>
            <a:endParaRPr lang="en-US" sz="3200" dirty="0"/>
          </a:p>
          <a:p>
            <a:pPr marL="0" indent="0">
              <a:buNone/>
            </a:pPr>
            <a:endParaRPr lang="en-US" sz="32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7" name="Content Placeholder 16">
            <a:extLst>
              <a:ext uri="{FF2B5EF4-FFF2-40B4-BE49-F238E27FC236}">
                <a16:creationId xmlns:a16="http://schemas.microsoft.com/office/drawing/2014/main" id="{B5D84E74-ECD1-8778-840F-F7C741401945}"/>
              </a:ext>
            </a:extLst>
          </p:cNvPr>
          <p:cNvPicPr>
            <a:picLocks noGrp="1" noChangeAspect="1"/>
          </p:cNvPicPr>
          <p:nvPr>
            <p:ph idx="1"/>
          </p:nvPr>
        </p:nvPicPr>
        <p:blipFill>
          <a:blip r:embed="rId2"/>
          <a:stretch>
            <a:fillRect/>
          </a:stretch>
        </p:blipFill>
        <p:spPr>
          <a:xfrm>
            <a:off x="1269711" y="1301750"/>
            <a:ext cx="9652577"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577508-A57F-5336-4CE9-6443D0914675}"/>
            </a:ext>
          </a:extLst>
        </p:cNvPr>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B87D6C5-1054-B8CF-845D-42EE83E6DE21}"/>
              </a:ext>
            </a:extLst>
          </p:cNvPr>
          <p:cNvPicPr>
            <a:picLocks noGrp="1" noChangeAspect="1"/>
          </p:cNvPicPr>
          <p:nvPr>
            <p:ph idx="1"/>
          </p:nvPr>
        </p:nvPicPr>
        <p:blipFill>
          <a:blip r:embed="rId2"/>
          <a:stretch>
            <a:fillRect/>
          </a:stretch>
        </p:blipFill>
        <p:spPr>
          <a:xfrm>
            <a:off x="364715" y="120128"/>
            <a:ext cx="11029950" cy="4441127"/>
          </a:xfrm>
        </p:spPr>
      </p:pic>
      <p:pic>
        <p:nvPicPr>
          <p:cNvPr id="18" name="Picture 17">
            <a:extLst>
              <a:ext uri="{FF2B5EF4-FFF2-40B4-BE49-F238E27FC236}">
                <a16:creationId xmlns:a16="http://schemas.microsoft.com/office/drawing/2014/main" id="{C890A038-94B4-46FC-326F-50A6757F6818}"/>
              </a:ext>
            </a:extLst>
          </p:cNvPr>
          <p:cNvPicPr>
            <a:picLocks noChangeAspect="1"/>
          </p:cNvPicPr>
          <p:nvPr/>
        </p:nvPicPr>
        <p:blipFill>
          <a:blip r:embed="rId3"/>
          <a:stretch>
            <a:fillRect/>
          </a:stretch>
        </p:blipFill>
        <p:spPr>
          <a:xfrm>
            <a:off x="5879690" y="697912"/>
            <a:ext cx="4749838" cy="3285557"/>
          </a:xfrm>
          <a:prstGeom prst="rect">
            <a:avLst/>
          </a:prstGeom>
        </p:spPr>
      </p:pic>
    </p:spTree>
    <p:extLst>
      <p:ext uri="{BB962C8B-B14F-4D97-AF65-F5344CB8AC3E}">
        <p14:creationId xmlns:p14="http://schemas.microsoft.com/office/powerpoint/2010/main" val="2059700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D69E5-5297-EEC8-F81C-2F9BDAC0EDAE}"/>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B6316FA-9515-223C-7D37-58EFA96394A2}"/>
              </a:ext>
            </a:extLst>
          </p:cNvPr>
          <p:cNvPicPr>
            <a:picLocks noGrp="1" noChangeAspect="1"/>
          </p:cNvPicPr>
          <p:nvPr>
            <p:ph idx="1"/>
          </p:nvPr>
        </p:nvPicPr>
        <p:blipFill>
          <a:blip r:embed="rId2"/>
          <a:stretch>
            <a:fillRect/>
          </a:stretch>
        </p:blipFill>
        <p:spPr>
          <a:xfrm>
            <a:off x="1026199" y="602923"/>
            <a:ext cx="9412013" cy="3219899"/>
          </a:xfrm>
        </p:spPr>
      </p:pic>
      <p:sp>
        <p:nvSpPr>
          <p:cNvPr id="6" name="TextBox 5">
            <a:extLst>
              <a:ext uri="{FF2B5EF4-FFF2-40B4-BE49-F238E27FC236}">
                <a16:creationId xmlns:a16="http://schemas.microsoft.com/office/drawing/2014/main" id="{2D86882E-8E42-6715-6059-E9FF6CC4A0F2}"/>
              </a:ext>
            </a:extLst>
          </p:cNvPr>
          <p:cNvSpPr txBox="1"/>
          <p:nvPr/>
        </p:nvSpPr>
        <p:spPr>
          <a:xfrm>
            <a:off x="1026199" y="4001729"/>
            <a:ext cx="3044356"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OUTPUT</a:t>
            </a:r>
            <a:endParaRPr lang="en-IN" sz="20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DFC8F59D-2811-F143-FE62-D5DE935737BA}"/>
              </a:ext>
            </a:extLst>
          </p:cNvPr>
          <p:cNvSpPr txBox="1"/>
          <p:nvPr/>
        </p:nvSpPr>
        <p:spPr>
          <a:xfrm>
            <a:off x="1026199" y="6125370"/>
            <a:ext cx="1490859" cy="646331"/>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Github</a:t>
            </a:r>
            <a:r>
              <a:rPr lang="en-US" b="1" dirty="0">
                <a:latin typeface="Times New Roman" panose="02020603050405020304" pitchFamily="18" charset="0"/>
                <a:cs typeface="Times New Roman" panose="02020603050405020304" pitchFamily="18" charset="0"/>
              </a:rPr>
              <a:t> Link:</a:t>
            </a:r>
            <a:endParaRPr lang="en-IN" b="1" dirty="0">
              <a:latin typeface="Times New Roman" panose="02020603050405020304" pitchFamily="18" charset="0"/>
              <a:cs typeface="Times New Roman" panose="02020603050405020304" pitchFamily="18" charset="0"/>
            </a:endParaRPr>
          </a:p>
          <a:p>
            <a:endParaRPr lang="en-IN" dirty="0"/>
          </a:p>
        </p:txBody>
      </p:sp>
      <p:pic>
        <p:nvPicPr>
          <p:cNvPr id="16" name="Picture 15">
            <a:extLst>
              <a:ext uri="{FF2B5EF4-FFF2-40B4-BE49-F238E27FC236}">
                <a16:creationId xmlns:a16="http://schemas.microsoft.com/office/drawing/2014/main" id="{8E50B490-9CE1-D402-BD4D-04B4C9FFBD1E}"/>
              </a:ext>
            </a:extLst>
          </p:cNvPr>
          <p:cNvPicPr>
            <a:picLocks noChangeAspect="1"/>
          </p:cNvPicPr>
          <p:nvPr/>
        </p:nvPicPr>
        <p:blipFill>
          <a:blip r:embed="rId3"/>
          <a:stretch>
            <a:fillRect/>
          </a:stretch>
        </p:blipFill>
        <p:spPr>
          <a:xfrm>
            <a:off x="2289538" y="3948023"/>
            <a:ext cx="9125714" cy="1657581"/>
          </a:xfrm>
          <a:prstGeom prst="rect">
            <a:avLst/>
          </a:prstGeom>
        </p:spPr>
      </p:pic>
      <p:sp>
        <p:nvSpPr>
          <p:cNvPr id="12" name="TextBox 11">
            <a:extLst>
              <a:ext uri="{FF2B5EF4-FFF2-40B4-BE49-F238E27FC236}">
                <a16:creationId xmlns:a16="http://schemas.microsoft.com/office/drawing/2014/main" id="{47D4AAC2-3A0A-2F19-E90A-F5F275CFFCA9}"/>
              </a:ext>
            </a:extLst>
          </p:cNvPr>
          <p:cNvSpPr txBox="1"/>
          <p:nvPr/>
        </p:nvSpPr>
        <p:spPr>
          <a:xfrm>
            <a:off x="2684205" y="6107852"/>
            <a:ext cx="6096000" cy="369332"/>
          </a:xfrm>
          <a:prstGeom prst="rect">
            <a:avLst/>
          </a:prstGeom>
          <a:noFill/>
        </p:spPr>
        <p:txBody>
          <a:bodyPr wrap="square">
            <a:spAutoFit/>
          </a:bodyPr>
          <a:lstStyle/>
          <a:p>
            <a:r>
              <a:rPr lang="en-IN" dirty="0">
                <a:hlinkClick r:id="rId4"/>
              </a:rPr>
              <a:t>https://github.com/narrasairam13/Steganography.git</a:t>
            </a:r>
            <a:endParaRPr lang="en-IN" dirty="0"/>
          </a:p>
        </p:txBody>
      </p:sp>
      <p:pic>
        <p:nvPicPr>
          <p:cNvPr id="19" name="Picture 18">
            <a:extLst>
              <a:ext uri="{FF2B5EF4-FFF2-40B4-BE49-F238E27FC236}">
                <a16:creationId xmlns:a16="http://schemas.microsoft.com/office/drawing/2014/main" id="{36F625CF-41BC-BAE1-4379-DB7F0EE9FC5F}"/>
              </a:ext>
            </a:extLst>
          </p:cNvPr>
          <p:cNvPicPr>
            <a:picLocks noChangeAspect="1"/>
          </p:cNvPicPr>
          <p:nvPr/>
        </p:nvPicPr>
        <p:blipFill>
          <a:blip r:embed="rId5"/>
          <a:stretch>
            <a:fillRect/>
          </a:stretch>
        </p:blipFill>
        <p:spPr>
          <a:xfrm>
            <a:off x="7964129" y="1167361"/>
            <a:ext cx="3692561" cy="2678735"/>
          </a:xfrm>
          <a:prstGeom prst="rect">
            <a:avLst/>
          </a:prstGeom>
        </p:spPr>
      </p:pic>
    </p:spTree>
    <p:extLst>
      <p:ext uri="{BB962C8B-B14F-4D97-AF65-F5344CB8AC3E}">
        <p14:creationId xmlns:p14="http://schemas.microsoft.com/office/powerpoint/2010/main" val="181690515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286</TotalTime>
  <Words>524</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Times New Roman</vt:lpstr>
      <vt:lpstr>Wingdings 2</vt:lpstr>
      <vt:lpstr>DividendVTI</vt:lpstr>
      <vt:lpstr>CipherPixelS Hybrid Steganography with LSB Encoding and  AES Encryption </vt:lpstr>
      <vt:lpstr>OUTLINE</vt:lpstr>
      <vt:lpstr>Problem Statement</vt:lpstr>
      <vt:lpstr>System  Approach</vt:lpstr>
      <vt:lpstr>System  Approach</vt:lpstr>
      <vt:lpstr>Algorithm &amp; Deployment</vt:lpstr>
      <vt:lpstr>Result</vt:lpstr>
      <vt:lpstr>PowerPoint Presentation</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SAIRAM NARRA</cp:lastModifiedBy>
  <cp:revision>43</cp:revision>
  <dcterms:created xsi:type="dcterms:W3CDTF">2021-05-26T16:50:10Z</dcterms:created>
  <dcterms:modified xsi:type="dcterms:W3CDTF">2025-06-21T13:47:33Z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