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sldIdLst>
    <p:sldId id="372" r:id="rId2"/>
    <p:sldId id="258" r:id="rId3"/>
    <p:sldId id="259" r:id="rId4"/>
    <p:sldId id="260" r:id="rId5"/>
    <p:sldId id="261" r:id="rId6"/>
    <p:sldId id="262" r:id="rId7"/>
    <p:sldId id="263" r:id="rId8"/>
    <p:sldId id="264" r:id="rId9"/>
    <p:sldId id="266" r:id="rId10"/>
    <p:sldId id="265" r:id="rId11"/>
    <p:sldId id="267" r:id="rId12"/>
    <p:sldId id="377" r:id="rId13"/>
    <p:sldId id="268" r:id="rId14"/>
    <p:sldId id="269" r:id="rId15"/>
    <p:sldId id="270" r:id="rId16"/>
    <p:sldId id="275" r:id="rId17"/>
    <p:sldId id="277" r:id="rId18"/>
    <p:sldId id="280" r:id="rId19"/>
    <p:sldId id="279" r:id="rId20"/>
    <p:sldId id="281" r:id="rId21"/>
    <p:sldId id="282" r:id="rId22"/>
    <p:sldId id="287" r:id="rId23"/>
    <p:sldId id="288" r:id="rId24"/>
    <p:sldId id="289" r:id="rId25"/>
    <p:sldId id="290" r:id="rId26"/>
    <p:sldId id="291" r:id="rId27"/>
    <p:sldId id="296" r:id="rId28"/>
    <p:sldId id="373" r:id="rId29"/>
    <p:sldId id="374" r:id="rId30"/>
    <p:sldId id="375" r:id="rId31"/>
    <p:sldId id="376" r:id="rId32"/>
    <p:sldId id="300" r:id="rId33"/>
    <p:sldId id="301" r:id="rId34"/>
    <p:sldId id="302" r:id="rId35"/>
    <p:sldId id="303" r:id="rId36"/>
    <p:sldId id="304" r:id="rId37"/>
    <p:sldId id="305" r:id="rId38"/>
    <p:sldId id="306" r:id="rId39"/>
    <p:sldId id="307" r:id="rId40"/>
    <p:sldId id="308" r:id="rId41"/>
    <p:sldId id="309" r:id="rId42"/>
    <p:sldId id="378" r:id="rId43"/>
    <p:sldId id="310" r:id="rId44"/>
    <p:sldId id="311" r:id="rId45"/>
    <p:sldId id="312" r:id="rId46"/>
    <p:sldId id="313" r:id="rId47"/>
    <p:sldId id="314" r:id="rId48"/>
    <p:sldId id="315" r:id="rId49"/>
    <p:sldId id="316" r:id="rId50"/>
    <p:sldId id="317"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5" r:id="rId64"/>
    <p:sldId id="336" r:id="rId65"/>
    <p:sldId id="334" r:id="rId66"/>
    <p:sldId id="337" r:id="rId67"/>
    <p:sldId id="338" r:id="rId68"/>
    <p:sldId id="339" r:id="rId69"/>
    <p:sldId id="340" r:id="rId70"/>
    <p:sldId id="341" r:id="rId71"/>
    <p:sldId id="342" r:id="rId72"/>
    <p:sldId id="343" r:id="rId73"/>
    <p:sldId id="345" r:id="rId74"/>
    <p:sldId id="346" r:id="rId75"/>
    <p:sldId id="347" r:id="rId76"/>
    <p:sldId id="349" r:id="rId77"/>
    <p:sldId id="350" r:id="rId78"/>
    <p:sldId id="344" r:id="rId79"/>
    <p:sldId id="351" r:id="rId80"/>
    <p:sldId id="352" r:id="rId81"/>
    <p:sldId id="353" r:id="rId82"/>
    <p:sldId id="357" r:id="rId83"/>
    <p:sldId id="354" r:id="rId84"/>
    <p:sldId id="360" r:id="rId85"/>
    <p:sldId id="361" r:id="rId86"/>
    <p:sldId id="362" r:id="rId87"/>
    <p:sldId id="363" r:id="rId88"/>
    <p:sldId id="365" r:id="rId89"/>
    <p:sldId id="364" r:id="rId90"/>
    <p:sldId id="366" r:id="rId91"/>
    <p:sldId id="367" r:id="rId92"/>
    <p:sldId id="368" r:id="rId93"/>
    <p:sldId id="369" r:id="rId94"/>
    <p:sldId id="370" r:id="rId95"/>
    <p:sldId id="371"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339933"/>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94660"/>
  </p:normalViewPr>
  <p:slideViewPr>
    <p:cSldViewPr>
      <p:cViewPr>
        <p:scale>
          <a:sx n="76" d="100"/>
          <a:sy n="76" d="100"/>
        </p:scale>
        <p:origin x="-120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90146" name="Group 2"/>
          <p:cNvGrpSpPr>
            <a:grpSpLocks/>
          </p:cNvGrpSpPr>
          <p:nvPr/>
        </p:nvGrpSpPr>
        <p:grpSpPr bwMode="auto">
          <a:xfrm>
            <a:off x="0" y="68263"/>
            <a:ext cx="8678863" cy="6713537"/>
            <a:chOff x="0" y="43"/>
            <a:chExt cx="5467" cy="4229"/>
          </a:xfrm>
        </p:grpSpPr>
        <p:sp>
          <p:nvSpPr>
            <p:cNvPr id="390147"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0148" name="Group 4"/>
            <p:cNvGrpSpPr>
              <a:grpSpLocks/>
            </p:cNvGrpSpPr>
            <p:nvPr userDrawn="1"/>
          </p:nvGrpSpPr>
          <p:grpSpPr bwMode="auto">
            <a:xfrm>
              <a:off x="0" y="43"/>
              <a:ext cx="624" cy="4229"/>
              <a:chOff x="0" y="43"/>
              <a:chExt cx="624" cy="4229"/>
            </a:xfrm>
          </p:grpSpPr>
          <p:sp>
            <p:nvSpPr>
              <p:cNvPr id="390149"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0"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1"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2"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3"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4"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5"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6"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7"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8"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59"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0"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1"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2"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3"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4"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5"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6"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7"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8"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69"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0"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1"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2"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3"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4"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5"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6"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7"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8"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79"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0"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1"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2"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3"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4"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5"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6"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7"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8"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89"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0"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1"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2"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3"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4"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5"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6"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7"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8"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199"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0"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1"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2"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3"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4"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5"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6"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7"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8"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09"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0"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1"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2"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3"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4"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5"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6"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7"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8"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9"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0"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1"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2"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3"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4"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5"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6"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7"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8"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29"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0"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1"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2"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3"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4"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5"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6"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7"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8"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39"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0"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1"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2"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3"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4"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5"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6"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90247" name="Rectangle 103"/>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sp>
        <p:nvSpPr>
          <p:cNvPr id="390248" name="Rectangle 104"/>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DD16EA57-F4E7-4A2D-B1F4-DF3548D547C3}" type="slidenum">
              <a:rPr lang="en-CA"/>
              <a:pPr/>
              <a:t>‹#›</a:t>
            </a:fld>
            <a:endParaRPr lang="en-CA"/>
          </a:p>
        </p:txBody>
      </p:sp>
    </p:spTree>
    <p:extLst>
      <p:ext uri="{BB962C8B-B14F-4D97-AF65-F5344CB8AC3E}">
        <p14:creationId xmlns:p14="http://schemas.microsoft.com/office/powerpoint/2010/main" val="23344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F257A974-1C13-46CF-95DB-A24FB6380E6E}" type="slidenum">
              <a:rPr lang="en-CA"/>
              <a:pPr/>
              <a:t>‹#›</a:t>
            </a:fld>
            <a:endParaRPr lang="en-CA"/>
          </a:p>
        </p:txBody>
      </p:sp>
    </p:spTree>
    <p:extLst>
      <p:ext uri="{BB962C8B-B14F-4D97-AF65-F5344CB8AC3E}">
        <p14:creationId xmlns:p14="http://schemas.microsoft.com/office/powerpoint/2010/main" val="111571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6C2FB20A-567D-425D-84F3-2A1076217653}" type="slidenum">
              <a:rPr lang="en-CA"/>
              <a:pPr/>
              <a:t>‹#›</a:t>
            </a:fld>
            <a:endParaRPr lang="en-CA"/>
          </a:p>
        </p:txBody>
      </p:sp>
    </p:spTree>
    <p:extLst>
      <p:ext uri="{BB962C8B-B14F-4D97-AF65-F5344CB8AC3E}">
        <p14:creationId xmlns:p14="http://schemas.microsoft.com/office/powerpoint/2010/main" val="384253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lvl1pPr>
          </a:lstStyle>
          <a:p>
            <a:fld id="{9940FCB7-EF76-4118-9880-4406EC1A6F67}" type="slidenum">
              <a:rPr lang="en-CA"/>
              <a:pPr/>
              <a:t>‹#›</a:t>
            </a:fld>
            <a:endParaRPr lang="en-CA"/>
          </a:p>
        </p:txBody>
      </p:sp>
    </p:spTree>
    <p:extLst>
      <p:ext uri="{BB962C8B-B14F-4D97-AF65-F5344CB8AC3E}">
        <p14:creationId xmlns:p14="http://schemas.microsoft.com/office/powerpoint/2010/main" val="173046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364ECADF-9B64-4E38-839A-F09EE09BFE10}" type="slidenum">
              <a:rPr lang="en-CA"/>
              <a:pPr/>
              <a:t>‹#›</a:t>
            </a:fld>
            <a:endParaRPr lang="en-CA"/>
          </a:p>
        </p:txBody>
      </p:sp>
    </p:spTree>
    <p:extLst>
      <p:ext uri="{BB962C8B-B14F-4D97-AF65-F5344CB8AC3E}">
        <p14:creationId xmlns:p14="http://schemas.microsoft.com/office/powerpoint/2010/main" val="35408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CA"/>
          </a:p>
        </p:txBody>
      </p:sp>
      <p:sp>
        <p:nvSpPr>
          <p:cNvPr id="9" name="Slide Number Placeholder 8"/>
          <p:cNvSpPr>
            <a:spLocks noGrp="1"/>
          </p:cNvSpPr>
          <p:nvPr>
            <p:ph type="sldNum" sz="quarter" idx="12"/>
          </p:nvPr>
        </p:nvSpPr>
        <p:spPr/>
        <p:txBody>
          <a:bodyPr/>
          <a:lstStyle>
            <a:lvl1pPr>
              <a:defRPr/>
            </a:lvl1pPr>
          </a:lstStyle>
          <a:p>
            <a:fld id="{13921A4A-719C-4099-AE96-67E8A19FFD0C}" type="slidenum">
              <a:rPr lang="en-CA"/>
              <a:pPr/>
              <a:t>‹#›</a:t>
            </a:fld>
            <a:endParaRPr lang="en-CA"/>
          </a:p>
        </p:txBody>
      </p:sp>
    </p:spTree>
    <p:extLst>
      <p:ext uri="{BB962C8B-B14F-4D97-AF65-F5344CB8AC3E}">
        <p14:creationId xmlns:p14="http://schemas.microsoft.com/office/powerpoint/2010/main" val="67290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CA"/>
          </a:p>
        </p:txBody>
      </p:sp>
      <p:sp>
        <p:nvSpPr>
          <p:cNvPr id="5" name="Slide Number Placeholder 4"/>
          <p:cNvSpPr>
            <a:spLocks noGrp="1"/>
          </p:cNvSpPr>
          <p:nvPr>
            <p:ph type="sldNum" sz="quarter" idx="12"/>
          </p:nvPr>
        </p:nvSpPr>
        <p:spPr/>
        <p:txBody>
          <a:bodyPr/>
          <a:lstStyle>
            <a:lvl1pPr>
              <a:defRPr/>
            </a:lvl1pPr>
          </a:lstStyle>
          <a:p>
            <a:fld id="{ED649333-0542-480E-A59B-C8565B43E9C3}" type="slidenum">
              <a:rPr lang="en-CA"/>
              <a:pPr/>
              <a:t>‹#›</a:t>
            </a:fld>
            <a:endParaRPr lang="en-CA"/>
          </a:p>
        </p:txBody>
      </p:sp>
    </p:spTree>
    <p:extLst>
      <p:ext uri="{BB962C8B-B14F-4D97-AF65-F5344CB8AC3E}">
        <p14:creationId xmlns:p14="http://schemas.microsoft.com/office/powerpoint/2010/main" val="343139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CA"/>
          </a:p>
        </p:txBody>
      </p:sp>
      <p:sp>
        <p:nvSpPr>
          <p:cNvPr id="4" name="Slide Number Placeholder 3"/>
          <p:cNvSpPr>
            <a:spLocks noGrp="1"/>
          </p:cNvSpPr>
          <p:nvPr>
            <p:ph type="sldNum" sz="quarter" idx="12"/>
          </p:nvPr>
        </p:nvSpPr>
        <p:spPr/>
        <p:txBody>
          <a:bodyPr/>
          <a:lstStyle>
            <a:lvl1pPr>
              <a:defRPr/>
            </a:lvl1pPr>
          </a:lstStyle>
          <a:p>
            <a:fld id="{88914FD7-1EE1-46E1-8675-5EA374A3D496}" type="slidenum">
              <a:rPr lang="en-CA"/>
              <a:pPr/>
              <a:t>‹#›</a:t>
            </a:fld>
            <a:endParaRPr lang="en-CA"/>
          </a:p>
        </p:txBody>
      </p:sp>
    </p:spTree>
    <p:extLst>
      <p:ext uri="{BB962C8B-B14F-4D97-AF65-F5344CB8AC3E}">
        <p14:creationId xmlns:p14="http://schemas.microsoft.com/office/powerpoint/2010/main" val="58607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FFD8EFE0-09D5-4D49-8066-63FF341E0D88}" type="slidenum">
              <a:rPr lang="en-CA"/>
              <a:pPr/>
              <a:t>‹#›</a:t>
            </a:fld>
            <a:endParaRPr lang="en-CA"/>
          </a:p>
        </p:txBody>
      </p:sp>
    </p:spTree>
    <p:extLst>
      <p:ext uri="{BB962C8B-B14F-4D97-AF65-F5344CB8AC3E}">
        <p14:creationId xmlns:p14="http://schemas.microsoft.com/office/powerpoint/2010/main" val="1344135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CA"/>
          </a:p>
        </p:txBody>
      </p:sp>
      <p:sp>
        <p:nvSpPr>
          <p:cNvPr id="7" name="Slide Number Placeholder 6"/>
          <p:cNvSpPr>
            <a:spLocks noGrp="1"/>
          </p:cNvSpPr>
          <p:nvPr>
            <p:ph type="sldNum" sz="quarter" idx="12"/>
          </p:nvPr>
        </p:nvSpPr>
        <p:spPr/>
        <p:txBody>
          <a:bodyPr/>
          <a:lstStyle>
            <a:lvl1pPr>
              <a:defRPr/>
            </a:lvl1pPr>
          </a:lstStyle>
          <a:p>
            <a:fld id="{4822A15B-DA0B-45B1-9273-59AC1E476F5E}" type="slidenum">
              <a:rPr lang="en-CA"/>
              <a:pPr/>
              <a:t>‹#›</a:t>
            </a:fld>
            <a:endParaRPr lang="en-CA"/>
          </a:p>
        </p:txBody>
      </p:sp>
    </p:spTree>
    <p:extLst>
      <p:ext uri="{BB962C8B-B14F-4D97-AF65-F5344CB8AC3E}">
        <p14:creationId xmlns:p14="http://schemas.microsoft.com/office/powerpoint/2010/main" val="361271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9122" name="Group 2"/>
          <p:cNvGrpSpPr>
            <a:grpSpLocks/>
          </p:cNvGrpSpPr>
          <p:nvPr/>
        </p:nvGrpSpPr>
        <p:grpSpPr bwMode="auto">
          <a:xfrm>
            <a:off x="0" y="68263"/>
            <a:ext cx="8915400" cy="6713537"/>
            <a:chOff x="0" y="43"/>
            <a:chExt cx="5616" cy="4229"/>
          </a:xfrm>
        </p:grpSpPr>
        <p:grpSp>
          <p:nvGrpSpPr>
            <p:cNvPr id="389123" name="Group 3"/>
            <p:cNvGrpSpPr>
              <a:grpSpLocks/>
            </p:cNvGrpSpPr>
            <p:nvPr userDrawn="1"/>
          </p:nvGrpSpPr>
          <p:grpSpPr bwMode="auto">
            <a:xfrm>
              <a:off x="0" y="43"/>
              <a:ext cx="408" cy="4229"/>
              <a:chOff x="0" y="43"/>
              <a:chExt cx="5760" cy="4229"/>
            </a:xfrm>
          </p:grpSpPr>
          <p:sp>
            <p:nvSpPr>
              <p:cNvPr id="389124"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5"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6"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7"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8"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29"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0"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1"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2"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3"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4"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5"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6"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7"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8"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39"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0"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1"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2"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3"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4"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5"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6"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7"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8"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49"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0"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1"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2"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3"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4"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5"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6"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7"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8"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9"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0"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1"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2"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3"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4"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5"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6"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7"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8"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9"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0"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1"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2"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3"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4"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5"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6"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7"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8"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9"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0"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1"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2"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3"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4"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5"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6"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7"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8"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9"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0"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1"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2"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3"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4"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5"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6"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7"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8"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9"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0"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1"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2"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3"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4"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5"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6"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7"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8"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9"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0"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1"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2"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3"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4"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5"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6"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7"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8"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9"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0"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1"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9222" name="Group 102"/>
            <p:cNvGrpSpPr>
              <a:grpSpLocks/>
            </p:cNvGrpSpPr>
            <p:nvPr userDrawn="1"/>
          </p:nvGrpSpPr>
          <p:grpSpPr bwMode="auto">
            <a:xfrm>
              <a:off x="400" y="205"/>
              <a:ext cx="5216" cy="1123"/>
              <a:chOff x="400" y="205"/>
              <a:chExt cx="5216" cy="1123"/>
            </a:xfrm>
          </p:grpSpPr>
          <p:sp>
            <p:nvSpPr>
              <p:cNvPr id="389223" name="Rectangle 103"/>
              <p:cNvSpPr>
                <a:spLocks noChangeArrowheads="1"/>
              </p:cNvSpPr>
              <p:nvPr userDrawn="1"/>
            </p:nvSpPr>
            <p:spPr bwMode="auto">
              <a:xfrm>
                <a:off x="557" y="205"/>
                <a:ext cx="313" cy="9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4" name="Rectangle 104"/>
              <p:cNvSpPr>
                <a:spLocks noChangeArrowheads="1"/>
              </p:cNvSpPr>
              <p:nvPr userDrawn="1"/>
            </p:nvSpPr>
            <p:spPr bwMode="auto">
              <a:xfrm>
                <a:off x="400" y="288"/>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5" name="Rectangle 105"/>
              <p:cNvSpPr>
                <a:spLocks noChangeArrowheads="1"/>
              </p:cNvSpPr>
              <p:nvPr userDrawn="1"/>
            </p:nvSpPr>
            <p:spPr bwMode="auto">
              <a:xfrm>
                <a:off x="4599" y="1115"/>
                <a:ext cx="929" cy="2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6" name="Rectangle 106"/>
              <p:cNvSpPr>
                <a:spLocks noChangeArrowheads="1"/>
              </p:cNvSpPr>
              <p:nvPr userDrawn="1"/>
            </p:nvSpPr>
            <p:spPr bwMode="auto">
              <a:xfrm>
                <a:off x="2049" y="1211"/>
                <a:ext cx="3567" cy="49"/>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227" name="Rectangle 107"/>
          <p:cNvSpPr>
            <a:spLocks noGrp="1" noChangeArrowheads="1"/>
          </p:cNvSpPr>
          <p:nvPr>
            <p:ph type="body" idx="1"/>
          </p:nvPr>
        </p:nvSpPr>
        <p:spPr bwMode="auto">
          <a:xfrm>
            <a:off x="809625" y="2214563"/>
            <a:ext cx="7958138"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389228" name="Rectangle 108"/>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solidFill>
                  <a:schemeClr val="folHlink"/>
                </a:solidFill>
                <a:latin typeface="+mn-lt"/>
              </a:defRPr>
            </a:lvl1pPr>
          </a:lstStyle>
          <a:p>
            <a:endParaRPr lang="en-CA"/>
          </a:p>
        </p:txBody>
      </p:sp>
      <p:sp>
        <p:nvSpPr>
          <p:cNvPr id="389230" name="Rectangle 110"/>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solidFill>
                  <a:schemeClr val="folHlink"/>
                </a:solidFill>
                <a:latin typeface="+mn-lt"/>
              </a:defRPr>
            </a:lvl1pPr>
          </a:lstStyle>
          <a:p>
            <a:fld id="{1E6B257B-BC9D-4CEF-B21A-0D7ABA2A9F49}" type="slidenum">
              <a:rPr lang="en-CA"/>
              <a:pPr/>
              <a:t>‹#›</a:t>
            </a:fld>
            <a:endParaRPr lang="en-CA"/>
          </a:p>
        </p:txBody>
      </p:sp>
      <p:sp>
        <p:nvSpPr>
          <p:cNvPr id="389231" name="Rectangle 111"/>
          <p:cNvSpPr>
            <a:spLocks noGrp="1" noChangeArrowheads="1"/>
          </p:cNvSpPr>
          <p:nvPr>
            <p:ph type="title"/>
          </p:nvPr>
        </p:nvSpPr>
        <p:spPr bwMode="auto">
          <a:xfrm>
            <a:off x="1371600" y="609600"/>
            <a:ext cx="73787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fontAlgn="base">
        <a:lnSpc>
          <a:spcPct val="85000"/>
        </a:lnSpc>
        <a:spcBef>
          <a:spcPct val="0"/>
        </a:spcBef>
        <a:spcAft>
          <a:spcPct val="0"/>
        </a:spcAft>
        <a:defRPr sz="4400">
          <a:solidFill>
            <a:schemeClr val="tx2"/>
          </a:solidFill>
          <a:latin typeface="+mj-lt"/>
          <a:ea typeface="+mj-ea"/>
          <a:cs typeface="+mj-cs"/>
        </a:defRPr>
      </a:lvl1pPr>
      <a:lvl2pPr algn="ctr" rtl="0" fontAlgn="base">
        <a:lnSpc>
          <a:spcPct val="85000"/>
        </a:lnSpc>
        <a:spcBef>
          <a:spcPct val="0"/>
        </a:spcBef>
        <a:spcAft>
          <a:spcPct val="0"/>
        </a:spcAft>
        <a:defRPr sz="4400">
          <a:solidFill>
            <a:schemeClr val="tx2"/>
          </a:solidFill>
          <a:latin typeface="Times New Roman" pitchFamily="18" charset="0"/>
        </a:defRPr>
      </a:lvl2pPr>
      <a:lvl3pPr algn="ctr" rtl="0" fontAlgn="base">
        <a:lnSpc>
          <a:spcPct val="85000"/>
        </a:lnSpc>
        <a:spcBef>
          <a:spcPct val="0"/>
        </a:spcBef>
        <a:spcAft>
          <a:spcPct val="0"/>
        </a:spcAft>
        <a:defRPr sz="4400">
          <a:solidFill>
            <a:schemeClr val="tx2"/>
          </a:solidFill>
          <a:latin typeface="Times New Roman" pitchFamily="18" charset="0"/>
        </a:defRPr>
      </a:lvl3pPr>
      <a:lvl4pPr algn="ctr" rtl="0" fontAlgn="base">
        <a:lnSpc>
          <a:spcPct val="85000"/>
        </a:lnSpc>
        <a:spcBef>
          <a:spcPct val="0"/>
        </a:spcBef>
        <a:spcAft>
          <a:spcPct val="0"/>
        </a:spcAft>
        <a:defRPr sz="4400">
          <a:solidFill>
            <a:schemeClr val="tx2"/>
          </a:solidFill>
          <a:latin typeface="Times New Roman" pitchFamily="18" charset="0"/>
        </a:defRPr>
      </a:lvl4pPr>
      <a:lvl5pPr algn="ctr" rtl="0" fontAlgn="base">
        <a:lnSpc>
          <a:spcPct val="85000"/>
        </a:lnSpc>
        <a:spcBef>
          <a:spcPct val="0"/>
        </a:spcBef>
        <a:spcAft>
          <a:spcPct val="0"/>
        </a:spcAft>
        <a:defRPr sz="4400">
          <a:solidFill>
            <a:schemeClr val="tx2"/>
          </a:solidFill>
          <a:latin typeface="Times New Roman" pitchFamily="18" charset="0"/>
        </a:defRPr>
      </a:lvl5pPr>
      <a:lvl6pPr marL="457200" algn="ctr" rtl="0" fontAlgn="base">
        <a:lnSpc>
          <a:spcPct val="85000"/>
        </a:lnSpc>
        <a:spcBef>
          <a:spcPct val="0"/>
        </a:spcBef>
        <a:spcAft>
          <a:spcPct val="0"/>
        </a:spcAft>
        <a:defRPr sz="4400">
          <a:solidFill>
            <a:schemeClr val="tx2"/>
          </a:solidFill>
          <a:latin typeface="Times New Roman" pitchFamily="18" charset="0"/>
        </a:defRPr>
      </a:lvl6pPr>
      <a:lvl7pPr marL="914400" algn="ctr" rtl="0" fontAlgn="base">
        <a:lnSpc>
          <a:spcPct val="85000"/>
        </a:lnSpc>
        <a:spcBef>
          <a:spcPct val="0"/>
        </a:spcBef>
        <a:spcAft>
          <a:spcPct val="0"/>
        </a:spcAft>
        <a:defRPr sz="4400">
          <a:solidFill>
            <a:schemeClr val="tx2"/>
          </a:solidFill>
          <a:latin typeface="Times New Roman" pitchFamily="18" charset="0"/>
        </a:defRPr>
      </a:lvl7pPr>
      <a:lvl8pPr marL="1371600" algn="ctr" rtl="0" fontAlgn="base">
        <a:lnSpc>
          <a:spcPct val="85000"/>
        </a:lnSpc>
        <a:spcBef>
          <a:spcPct val="0"/>
        </a:spcBef>
        <a:spcAft>
          <a:spcPct val="0"/>
        </a:spcAft>
        <a:defRPr sz="4400">
          <a:solidFill>
            <a:schemeClr val="tx2"/>
          </a:solidFill>
          <a:latin typeface="Times New Roman" pitchFamily="18" charset="0"/>
        </a:defRPr>
      </a:lvl8pPr>
      <a:lvl9pPr marL="1828800" algn="ctr" rtl="0" fontAlgn="base">
        <a:lnSpc>
          <a:spcPct val="85000"/>
        </a:lnSpc>
        <a:spcBef>
          <a:spcPct val="0"/>
        </a:spcBef>
        <a:spcAft>
          <a:spcPct val="0"/>
        </a:spcAft>
        <a:defRPr sz="4400">
          <a:solidFill>
            <a:schemeClr val="tx2"/>
          </a:solidFill>
          <a:latin typeface="Times New Roman" pitchFamily="18" charset="0"/>
        </a:defRPr>
      </a:lvl9pPr>
    </p:titleStyle>
    <p:bodyStyle>
      <a:lvl1pPr marL="114300" indent="228600" algn="l" rtl="0" fontAlgn="base">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org/TR/REC-CSS2/selector.html" TargetMode="External"/><Relationship Id="rId2" Type="http://schemas.openxmlformats.org/officeDocument/2006/relationships/hyperlink" Target="http://www.w3.org/TR/REC-CSS2/medi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w3.org/TR/REC-CSS2/cascade.html#specificit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5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http://www.w3.org/TR/SVG11/types.html#ColorKeyword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80.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89.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wmf"/><Relationship Id="rId1" Type="http://schemas.openxmlformats.org/officeDocument/2006/relationships/slideLayout" Target="../slideLayouts/slideLayout2.xml"/><Relationship Id="rId5" Type="http://schemas.openxmlformats.org/officeDocument/2006/relationships/image" Target="../media/image84.wmf"/><Relationship Id="rId4" Type="http://schemas.openxmlformats.org/officeDocument/2006/relationships/image" Target="../media/image83.wmf"/></Relationships>
</file>

<file path=ppt/slides/_rels/slide9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wmf"/><Relationship Id="rId1" Type="http://schemas.openxmlformats.org/officeDocument/2006/relationships/slideLayout" Target="../slideLayouts/slideLayout2.xml"/><Relationship Id="rId5" Type="http://schemas.openxmlformats.org/officeDocument/2006/relationships/image" Target="../media/image84.wmf"/><Relationship Id="rId4" Type="http://schemas.openxmlformats.org/officeDocument/2006/relationships/image" Target="../media/image83.wmf"/></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ph type="ctrTitle"/>
          </p:nvPr>
        </p:nvSpPr>
        <p:spPr bwMode="auto">
          <a:xfrm>
            <a:off x="609600" y="3352800"/>
            <a:ext cx="7924800" cy="1470025"/>
          </a:xfrm>
          <a:prstGeom prst="rect">
            <a:avLst/>
          </a:prstGeom>
          <a:solidFill>
            <a:srgbClr val="FFFFFF"/>
          </a:solidFill>
          <a:ln>
            <a:solidFill>
              <a:srgbClr val="000000"/>
            </a:solidFill>
            <a:miter lim="800000"/>
            <a:headEnd/>
            <a:tailEnd/>
          </a:ln>
        </p:spPr>
        <p:txBody>
          <a:bodyPr/>
          <a:lstStyle/>
          <a:p>
            <a:r>
              <a:rPr lang="en-US" sz="3600">
                <a:solidFill>
                  <a:srgbClr val="FF0000"/>
                </a:solidFill>
              </a:rPr>
              <a:t> Cascading Style Sheets (CSS)</a:t>
            </a:r>
          </a:p>
        </p:txBody>
      </p:sp>
      <p:sp>
        <p:nvSpPr>
          <p:cNvPr id="391171" name="Text Box 3"/>
          <p:cNvSpPr txBox="1">
            <a:spLocks noChangeArrowheads="1"/>
          </p:cNvSpPr>
          <p:nvPr/>
        </p:nvSpPr>
        <p:spPr bwMode="auto">
          <a:xfrm>
            <a:off x="685800" y="917575"/>
            <a:ext cx="77724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sz="2400"/>
              <a:t>CSI 3140</a:t>
            </a:r>
          </a:p>
          <a:p>
            <a:pPr algn="ctr">
              <a:spcBef>
                <a:spcPct val="20000"/>
              </a:spcBef>
            </a:pPr>
            <a:r>
              <a:rPr lang="en-US" sz="2400"/>
              <a:t>WWW Structures, Techniques and Standards</a:t>
            </a:r>
            <a:endParaRPr lang="en-US" sz="2000"/>
          </a:p>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48834" name="Rectangle 2"/>
          <p:cNvSpPr>
            <a:spLocks noGrp="1" noChangeArrowheads="1"/>
          </p:cNvSpPr>
          <p:nvPr>
            <p:ph type="title"/>
          </p:nvPr>
        </p:nvSpPr>
        <p:spPr/>
        <p:txBody>
          <a:bodyPr/>
          <a:lstStyle/>
          <a:p>
            <a:r>
              <a:rPr lang="en-US"/>
              <a:t>CSS Introduction</a:t>
            </a:r>
          </a:p>
        </p:txBody>
      </p:sp>
      <p:pic>
        <p:nvPicPr>
          <p:cNvPr id="248836" name="Picture 4" descr="CSSHelloWorldSel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93838"/>
            <a:ext cx="6477000" cy="448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51906" name="Rectangle 2"/>
          <p:cNvSpPr>
            <a:spLocks noGrp="1" noChangeArrowheads="1"/>
          </p:cNvSpPr>
          <p:nvPr>
            <p:ph type="title"/>
          </p:nvPr>
        </p:nvSpPr>
        <p:spPr/>
        <p:txBody>
          <a:bodyPr/>
          <a:lstStyle/>
          <a:p>
            <a:r>
              <a:rPr lang="en-US"/>
              <a:t>CSS Introduction</a:t>
            </a:r>
          </a:p>
        </p:txBody>
      </p:sp>
      <p:sp>
        <p:nvSpPr>
          <p:cNvPr id="251907" name="Rectangle 3"/>
          <p:cNvSpPr>
            <a:spLocks noGrp="1" noChangeArrowheads="1"/>
          </p:cNvSpPr>
          <p:nvPr>
            <p:ph type="body" idx="1"/>
          </p:nvPr>
        </p:nvSpPr>
        <p:spPr/>
        <p:txBody>
          <a:bodyPr/>
          <a:lstStyle/>
          <a:p>
            <a:r>
              <a:rPr lang="en-US"/>
              <a:t>A styled HTML document</a:t>
            </a:r>
            <a:br>
              <a:rPr lang="en-US"/>
            </a:br>
            <a:r>
              <a:rPr lang="en-US"/>
              <a:t/>
            </a:r>
            <a:br>
              <a:rPr lang="en-US"/>
            </a:br>
            <a:r>
              <a:rPr lang="en-US"/>
              <a:t/>
            </a:r>
            <a:br>
              <a:rPr lang="en-US"/>
            </a:br>
            <a:r>
              <a:rPr lang="en-US"/>
              <a:t/>
            </a:r>
            <a:br>
              <a:rPr lang="en-US"/>
            </a:br>
            <a:r>
              <a:rPr lang="en-US"/>
              <a:t/>
            </a:r>
            <a:br>
              <a:rPr lang="en-US"/>
            </a:br>
            <a:r>
              <a:rPr lang="en-US"/>
              <a:t/>
            </a:r>
            <a:br>
              <a:rPr lang="en-US"/>
            </a:br>
            <a:r>
              <a:rPr lang="en-US"/>
              <a:t>produced by the style sheet </a:t>
            </a:r>
            <a:r>
              <a:rPr lang="en-US">
                <a:latin typeface="Lucida Sans Typewriter" pitchFamily="49" charset="0"/>
              </a:rPr>
              <a:t>style2.css</a:t>
            </a:r>
            <a:r>
              <a:rPr lang="en-US"/>
              <a:t>:</a:t>
            </a:r>
          </a:p>
        </p:txBody>
      </p:sp>
      <p:pic>
        <p:nvPicPr>
          <p:cNvPr id="251908" name="Picture 4" descr="CSSHelloWorl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2425"/>
            <a:ext cx="4114800" cy="1831975"/>
          </a:xfrm>
          <a:prstGeom prst="rect">
            <a:avLst/>
          </a:prstGeom>
          <a:noFill/>
          <a:extLst>
            <a:ext uri="{909E8E84-426E-40DD-AFC4-6F175D3DCCD1}">
              <a14:hiddenFill xmlns:a14="http://schemas.microsoft.com/office/drawing/2010/main">
                <a:solidFill>
                  <a:srgbClr val="FFFFFF"/>
                </a:solidFill>
              </a14:hiddenFill>
            </a:ext>
          </a:extLst>
        </p:spPr>
      </p:pic>
      <p:pic>
        <p:nvPicPr>
          <p:cNvPr id="251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764213"/>
            <a:ext cx="6019800" cy="3317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8338" name="Rectangle 2"/>
          <p:cNvSpPr>
            <a:spLocks noGrp="1" noChangeArrowheads="1"/>
          </p:cNvSpPr>
          <p:nvPr>
            <p:ph type="title"/>
          </p:nvPr>
        </p:nvSpPr>
        <p:spPr/>
        <p:txBody>
          <a:bodyPr/>
          <a:lstStyle/>
          <a:p>
            <a:r>
              <a:rPr lang="en-US"/>
              <a:t>CSS Introduction</a:t>
            </a:r>
          </a:p>
        </p:txBody>
      </p:sp>
      <p:sp>
        <p:nvSpPr>
          <p:cNvPr id="398339" name="Rectangle 3"/>
          <p:cNvSpPr>
            <a:spLocks noGrp="1" noChangeArrowheads="1"/>
          </p:cNvSpPr>
          <p:nvPr>
            <p:ph type="body" idx="1"/>
          </p:nvPr>
        </p:nvSpPr>
        <p:spPr/>
        <p:txBody>
          <a:bodyPr/>
          <a:lstStyle/>
          <a:p>
            <a:pPr>
              <a:buFont typeface="Wingdings" pitchFamily="2" charset="2"/>
              <a:buNone/>
            </a:pPr>
            <a:r>
              <a:rPr lang="en-US"/>
              <a:t>Note that alternate, user selectable style is not widely supported: firefox 3 and IE 8 do, but IE 6, IE 7 and Chrome don’t.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52930" name="Rectangle 2"/>
          <p:cNvSpPr>
            <a:spLocks noGrp="1" noChangeArrowheads="1"/>
          </p:cNvSpPr>
          <p:nvPr>
            <p:ph type="title"/>
          </p:nvPr>
        </p:nvSpPr>
        <p:spPr/>
        <p:txBody>
          <a:bodyPr/>
          <a:lstStyle/>
          <a:p>
            <a:r>
              <a:rPr lang="en-US"/>
              <a:t>CSS Introduction</a:t>
            </a:r>
          </a:p>
        </p:txBody>
      </p:sp>
      <p:sp>
        <p:nvSpPr>
          <p:cNvPr id="252931" name="Rectangle 3"/>
          <p:cNvSpPr>
            <a:spLocks noGrp="1" noChangeArrowheads="1"/>
          </p:cNvSpPr>
          <p:nvPr>
            <p:ph type="body" idx="1"/>
          </p:nvPr>
        </p:nvSpPr>
        <p:spPr/>
        <p:txBody>
          <a:bodyPr/>
          <a:lstStyle/>
          <a:p>
            <a:r>
              <a:rPr lang="en-US"/>
              <a:t>Single document can be displayed on multiple media platforms by tailoring style sheets:</a:t>
            </a:r>
            <a:br>
              <a:rPr lang="en-US"/>
            </a:br>
            <a:r>
              <a:rPr lang="en-US"/>
              <a:t/>
            </a:r>
            <a:br>
              <a:rPr lang="en-US"/>
            </a:br>
            <a:r>
              <a:rPr lang="en-US"/>
              <a:t/>
            </a:r>
            <a:br>
              <a:rPr lang="en-US"/>
            </a:br>
            <a:r>
              <a:rPr lang="en-US"/>
              <a:t/>
            </a:r>
            <a:br>
              <a:rPr lang="en-US"/>
            </a:br>
            <a:r>
              <a:rPr lang="en-US"/>
              <a:t/>
            </a:r>
            <a:br>
              <a:rPr lang="en-US"/>
            </a:br>
            <a:r>
              <a:rPr lang="en-US"/>
              <a:t>This document will be </a:t>
            </a:r>
            <a:r>
              <a:rPr lang="en-US">
                <a:solidFill>
                  <a:srgbClr val="008080"/>
                </a:solidFill>
              </a:rPr>
              <a:t>printed</a:t>
            </a:r>
            <a:r>
              <a:rPr lang="en-US"/>
              <a:t> differently than it is </a:t>
            </a:r>
            <a:r>
              <a:rPr lang="en-US">
                <a:solidFill>
                  <a:schemeClr val="hlink"/>
                </a:solidFill>
              </a:rPr>
              <a:t>displayed</a:t>
            </a:r>
            <a:r>
              <a:rPr lang="en-US"/>
              <a:t>.</a:t>
            </a:r>
          </a:p>
        </p:txBody>
      </p:sp>
      <p:pic>
        <p:nvPicPr>
          <p:cNvPr id="252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6580188" cy="10715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2933" name="Oval 5"/>
          <p:cNvSpPr>
            <a:spLocks noChangeArrowheads="1"/>
          </p:cNvSpPr>
          <p:nvPr/>
        </p:nvSpPr>
        <p:spPr bwMode="auto">
          <a:xfrm>
            <a:off x="1981200" y="4267200"/>
            <a:ext cx="3581400" cy="381000"/>
          </a:xfrm>
          <a:prstGeom prst="ellipse">
            <a:avLst/>
          </a:prstGeom>
          <a:solidFill>
            <a:schemeClr val="hlink">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4" name="Oval 6"/>
          <p:cNvSpPr>
            <a:spLocks noChangeArrowheads="1"/>
          </p:cNvSpPr>
          <p:nvPr/>
        </p:nvSpPr>
        <p:spPr bwMode="auto">
          <a:xfrm>
            <a:off x="1905000" y="4800600"/>
            <a:ext cx="2819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Line 7"/>
          <p:cNvSpPr>
            <a:spLocks noChangeShapeType="1"/>
          </p:cNvSpPr>
          <p:nvPr/>
        </p:nvSpPr>
        <p:spPr bwMode="auto">
          <a:xfrm flipH="1" flipV="1">
            <a:off x="4419600" y="5105400"/>
            <a:ext cx="685800" cy="6096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2936" name="Line 8"/>
          <p:cNvSpPr>
            <a:spLocks noChangeShapeType="1"/>
          </p:cNvSpPr>
          <p:nvPr/>
        </p:nvSpPr>
        <p:spPr bwMode="auto">
          <a:xfrm flipV="1">
            <a:off x="3429000" y="4572000"/>
            <a:ext cx="1905000" cy="18288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53954" name="Rectangle 2"/>
          <p:cNvSpPr>
            <a:spLocks noGrp="1" noChangeArrowheads="1"/>
          </p:cNvSpPr>
          <p:nvPr>
            <p:ph type="title"/>
          </p:nvPr>
        </p:nvSpPr>
        <p:spPr/>
        <p:txBody>
          <a:bodyPr/>
          <a:lstStyle/>
          <a:p>
            <a:r>
              <a:rPr lang="en-US"/>
              <a:t>CSS Syntax</a:t>
            </a:r>
          </a:p>
        </p:txBody>
      </p:sp>
      <p:sp>
        <p:nvSpPr>
          <p:cNvPr id="253957" name="Rectangle 5"/>
          <p:cNvSpPr>
            <a:spLocks noGrp="1" noChangeArrowheads="1"/>
          </p:cNvSpPr>
          <p:nvPr>
            <p:ph type="body" idx="1"/>
          </p:nvPr>
        </p:nvSpPr>
        <p:spPr/>
        <p:txBody>
          <a:bodyPr/>
          <a:lstStyle/>
          <a:p>
            <a:r>
              <a:rPr lang="en-US"/>
              <a:t>Parts of a </a:t>
            </a:r>
            <a:r>
              <a:rPr lang="en-US">
                <a:solidFill>
                  <a:schemeClr val="hlink"/>
                </a:solidFill>
              </a:rPr>
              <a:t>style rule</a:t>
            </a:r>
            <a:r>
              <a:rPr lang="en-US"/>
              <a:t> (or </a:t>
            </a:r>
            <a:r>
              <a:rPr lang="en-US">
                <a:solidFill>
                  <a:schemeClr val="hlink"/>
                </a:solidFill>
              </a:rPr>
              <a:t>statement</a:t>
            </a:r>
            <a:r>
              <a:rPr lang="en-US"/>
              <a:t>)</a:t>
            </a:r>
          </a:p>
        </p:txBody>
      </p:sp>
      <p:pic>
        <p:nvPicPr>
          <p:cNvPr id="253956" name="Picture 4" descr="StyleRu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24200"/>
            <a:ext cx="5638800" cy="2619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57026" name="Rectangle 2"/>
          <p:cNvSpPr>
            <a:spLocks noGrp="1" noChangeArrowheads="1"/>
          </p:cNvSpPr>
          <p:nvPr>
            <p:ph type="title"/>
          </p:nvPr>
        </p:nvSpPr>
        <p:spPr/>
        <p:txBody>
          <a:bodyPr/>
          <a:lstStyle/>
          <a:p>
            <a:r>
              <a:rPr lang="en-US" sz="4000"/>
              <a:t>CSS Syntax:</a:t>
            </a:r>
            <a:br>
              <a:rPr lang="en-US" sz="4000"/>
            </a:br>
            <a:r>
              <a:rPr lang="en-US" sz="4000"/>
              <a:t>Selector Strings</a:t>
            </a:r>
          </a:p>
        </p:txBody>
      </p:sp>
      <p:sp>
        <p:nvSpPr>
          <p:cNvPr id="257027" name="Rectangle 3"/>
          <p:cNvSpPr>
            <a:spLocks noGrp="1" noChangeArrowheads="1"/>
          </p:cNvSpPr>
          <p:nvPr>
            <p:ph type="body" idx="1"/>
          </p:nvPr>
        </p:nvSpPr>
        <p:spPr/>
        <p:txBody>
          <a:bodyPr/>
          <a:lstStyle/>
          <a:p>
            <a:r>
              <a:rPr lang="en-US" sz="2800"/>
              <a:t>Single element type:</a:t>
            </a:r>
          </a:p>
          <a:p>
            <a:endParaRPr lang="en-US" sz="2800"/>
          </a:p>
          <a:p>
            <a:r>
              <a:rPr lang="en-US" sz="2800"/>
              <a:t>Multiple element types:</a:t>
            </a:r>
          </a:p>
          <a:p>
            <a:endParaRPr lang="en-US" sz="2800"/>
          </a:p>
          <a:p>
            <a:r>
              <a:rPr lang="en-US" sz="2800"/>
              <a:t>All element types:</a:t>
            </a:r>
          </a:p>
          <a:p>
            <a:endParaRPr lang="en-US" sz="2800"/>
          </a:p>
          <a:p>
            <a:r>
              <a:rPr lang="en-US" sz="2800"/>
              <a:t>Specific elements by id:</a:t>
            </a:r>
          </a:p>
          <a:p>
            <a:endParaRPr lang="en-US" sz="2800"/>
          </a:p>
          <a:p>
            <a:endParaRPr lang="en-US" sz="2800"/>
          </a:p>
        </p:txBody>
      </p:sp>
      <p:pic>
        <p:nvPicPr>
          <p:cNvPr id="257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0"/>
            <a:ext cx="5746750" cy="42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19400"/>
            <a:ext cx="5867400" cy="3143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76800"/>
            <a:ext cx="2971800" cy="352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943600"/>
            <a:ext cx="4114800" cy="3635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62146" name="Rectangle 2"/>
          <p:cNvSpPr>
            <a:spLocks noGrp="1" noChangeArrowheads="1"/>
          </p:cNvSpPr>
          <p:nvPr>
            <p:ph type="title"/>
          </p:nvPr>
        </p:nvSpPr>
        <p:spPr/>
        <p:txBody>
          <a:bodyPr/>
          <a:lstStyle/>
          <a:p>
            <a:r>
              <a:rPr lang="en-US" sz="4000"/>
              <a:t>CSS Syntax:</a:t>
            </a:r>
            <a:br>
              <a:rPr lang="en-US" sz="4000"/>
            </a:br>
            <a:r>
              <a:rPr lang="en-US" sz="4000"/>
              <a:t>Selector Strings</a:t>
            </a:r>
          </a:p>
        </p:txBody>
      </p:sp>
      <p:pic>
        <p:nvPicPr>
          <p:cNvPr id="262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953000"/>
            <a:ext cx="5181600" cy="6127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149" name="Picture 5" descr="Selec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00200"/>
            <a:ext cx="4133850"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65218"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5219" name="Rectangle 3"/>
          <p:cNvSpPr>
            <a:spLocks noGrp="1" noChangeArrowheads="1"/>
          </p:cNvSpPr>
          <p:nvPr>
            <p:ph type="body" idx="1"/>
          </p:nvPr>
        </p:nvSpPr>
        <p:spPr/>
        <p:txBody>
          <a:bodyPr/>
          <a:lstStyle/>
          <a:p>
            <a:r>
              <a:rPr lang="en-US"/>
              <a:t>Elements belonging to a </a:t>
            </a:r>
            <a:r>
              <a:rPr lang="en-US">
                <a:solidFill>
                  <a:schemeClr val="hlink"/>
                </a:solidFill>
              </a:rPr>
              <a:t>style class</a:t>
            </a:r>
            <a:r>
              <a:rPr lang="en-US"/>
              <a:t>:</a:t>
            </a:r>
          </a:p>
          <a:p>
            <a:endParaRPr lang="en-US"/>
          </a:p>
          <a:p>
            <a:pPr lvl="1"/>
            <a:r>
              <a:rPr lang="en-US"/>
              <a:t>Referencing a style class in HTML:</a:t>
            </a:r>
          </a:p>
          <a:p>
            <a:endParaRPr lang="en-US"/>
          </a:p>
          <a:p>
            <a:r>
              <a:rPr lang="en-US"/>
              <a:t>Elements of a certain type and class:</a:t>
            </a:r>
          </a:p>
        </p:txBody>
      </p:sp>
      <p:pic>
        <p:nvPicPr>
          <p:cNvPr id="265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222" name="Oval 6"/>
          <p:cNvSpPr>
            <a:spLocks noChangeArrowheads="1"/>
          </p:cNvSpPr>
          <p:nvPr/>
        </p:nvSpPr>
        <p:spPr bwMode="auto">
          <a:xfrm>
            <a:off x="1905000" y="2819400"/>
            <a:ext cx="1295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3" name="Text Box 7"/>
          <p:cNvSpPr txBox="1">
            <a:spLocks noChangeArrowheads="1"/>
          </p:cNvSpPr>
          <p:nvPr/>
        </p:nvSpPr>
        <p:spPr bwMode="auto">
          <a:xfrm>
            <a:off x="2438400" y="3124200"/>
            <a:ext cx="419100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8080"/>
                </a:solidFill>
              </a:rPr>
              <a:t>class selector: begins with a period . </a:t>
            </a:r>
          </a:p>
        </p:txBody>
      </p:sp>
      <p:pic>
        <p:nvPicPr>
          <p:cNvPr id="2652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68290"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8291" name="Rectangle 3"/>
          <p:cNvSpPr>
            <a:spLocks noGrp="1" noChangeArrowheads="1"/>
          </p:cNvSpPr>
          <p:nvPr>
            <p:ph type="body" idx="1"/>
          </p:nvPr>
        </p:nvSpPr>
        <p:spPr/>
        <p:txBody>
          <a:bodyPr/>
          <a:lstStyle/>
          <a:p>
            <a:r>
              <a:rPr lang="en-US"/>
              <a:t>Elements belonging to a </a:t>
            </a:r>
            <a:r>
              <a:rPr lang="en-US">
                <a:solidFill>
                  <a:schemeClr val="hlink"/>
                </a:solidFill>
              </a:rPr>
              <a:t>style class</a:t>
            </a:r>
            <a:r>
              <a:rPr lang="en-US"/>
              <a:t>:</a:t>
            </a:r>
          </a:p>
          <a:p>
            <a:endParaRPr lang="en-US"/>
          </a:p>
          <a:p>
            <a:pPr lvl="1"/>
            <a:r>
              <a:rPr lang="en-US"/>
              <a:t>Referencing a style class in HTML:</a:t>
            </a:r>
          </a:p>
          <a:p>
            <a:endParaRPr lang="en-US"/>
          </a:p>
          <a:p>
            <a:r>
              <a:rPr lang="en-US"/>
              <a:t>Elements of a certain type and class:</a:t>
            </a:r>
          </a:p>
        </p:txBody>
      </p:sp>
      <p:pic>
        <p:nvPicPr>
          <p:cNvPr id="268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2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297" name="Oval 9"/>
          <p:cNvSpPr>
            <a:spLocks noChangeArrowheads="1"/>
          </p:cNvSpPr>
          <p:nvPr/>
        </p:nvSpPr>
        <p:spPr bwMode="auto">
          <a:xfrm>
            <a:off x="2971800" y="3962400"/>
            <a:ext cx="2819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8" name="Text Box 10"/>
          <p:cNvSpPr txBox="1">
            <a:spLocks noChangeArrowheads="1"/>
          </p:cNvSpPr>
          <p:nvPr/>
        </p:nvSpPr>
        <p:spPr bwMode="auto">
          <a:xfrm>
            <a:off x="3032125" y="4303713"/>
            <a:ext cx="42164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this </a:t>
            </a:r>
            <a:r>
              <a:rPr lang="en-US">
                <a:solidFill>
                  <a:srgbClr val="008080"/>
                </a:solidFill>
                <a:latin typeface="Lucida Sans Typewriter" pitchFamily="49" charset="0"/>
              </a:rPr>
              <a:t>span</a:t>
            </a:r>
            <a:r>
              <a:rPr lang="en-US">
                <a:solidFill>
                  <a:srgbClr val="008080"/>
                </a:solidFill>
              </a:rPr>
              <a:t> belongs to three style classes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67266"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7267" name="Rectangle 3"/>
          <p:cNvSpPr>
            <a:spLocks noGrp="1" noChangeArrowheads="1"/>
          </p:cNvSpPr>
          <p:nvPr>
            <p:ph type="body" idx="1"/>
          </p:nvPr>
        </p:nvSpPr>
        <p:spPr/>
        <p:txBody>
          <a:bodyPr/>
          <a:lstStyle/>
          <a:p>
            <a:r>
              <a:rPr lang="en-US"/>
              <a:t>Elements belonging to a </a:t>
            </a:r>
            <a:r>
              <a:rPr lang="en-US">
                <a:solidFill>
                  <a:schemeClr val="hlink"/>
                </a:solidFill>
              </a:rPr>
              <a:t>style class</a:t>
            </a:r>
            <a:r>
              <a:rPr lang="en-US"/>
              <a:t>:</a:t>
            </a:r>
          </a:p>
          <a:p>
            <a:endParaRPr lang="en-US"/>
          </a:p>
          <a:p>
            <a:pPr lvl="1"/>
            <a:r>
              <a:rPr lang="en-US"/>
              <a:t>Referencing a style class in HTML:</a:t>
            </a:r>
          </a:p>
          <a:p>
            <a:endParaRPr lang="en-US"/>
          </a:p>
          <a:p>
            <a:r>
              <a:rPr lang="en-US"/>
              <a:t>Elements of a certain type and class:</a:t>
            </a:r>
          </a:p>
        </p:txBody>
      </p:sp>
      <p:pic>
        <p:nvPicPr>
          <p:cNvPr id="267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73" name="Oval 9"/>
          <p:cNvSpPr>
            <a:spLocks noChangeArrowheads="1"/>
          </p:cNvSpPr>
          <p:nvPr/>
        </p:nvSpPr>
        <p:spPr bwMode="auto">
          <a:xfrm>
            <a:off x="1219200" y="5181600"/>
            <a:ext cx="18288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4" name="Text Box 10"/>
          <p:cNvSpPr txBox="1">
            <a:spLocks noChangeArrowheads="1"/>
          </p:cNvSpPr>
          <p:nvPr/>
        </p:nvSpPr>
        <p:spPr bwMode="auto">
          <a:xfrm>
            <a:off x="1295400" y="5486400"/>
            <a:ext cx="6211888"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this rule applies only to </a:t>
            </a:r>
            <a:r>
              <a:rPr lang="en-US">
                <a:solidFill>
                  <a:srgbClr val="008080"/>
                </a:solidFill>
                <a:latin typeface="Lucida Sans Typewriter" pitchFamily="49" charset="0"/>
              </a:rPr>
              <a:t>span</a:t>
            </a:r>
            <a:r>
              <a:rPr lang="en-US">
                <a:solidFill>
                  <a:srgbClr val="008080"/>
                </a:solidFill>
              </a:rPr>
              <a:t>’s belonging to class </a:t>
            </a:r>
            <a:r>
              <a:rPr lang="en-US">
                <a:solidFill>
                  <a:srgbClr val="008080"/>
                </a:solidFill>
                <a:latin typeface="Lucida Sans Typewriter" pitchFamily="49" charset="0"/>
              </a:rPr>
              <a:t>special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40642" name="Rectangle 2"/>
          <p:cNvSpPr>
            <a:spLocks noGrp="1" noChangeArrowheads="1"/>
          </p:cNvSpPr>
          <p:nvPr>
            <p:ph type="title"/>
          </p:nvPr>
        </p:nvSpPr>
        <p:spPr/>
        <p:txBody>
          <a:bodyPr/>
          <a:lstStyle/>
          <a:p>
            <a:r>
              <a:rPr lang="en-US"/>
              <a:t>Motivation</a:t>
            </a:r>
          </a:p>
        </p:txBody>
      </p:sp>
      <p:sp>
        <p:nvSpPr>
          <p:cNvPr id="240643" name="Rectangle 3"/>
          <p:cNvSpPr>
            <a:spLocks noGrp="1" noChangeArrowheads="1"/>
          </p:cNvSpPr>
          <p:nvPr>
            <p:ph type="body" idx="1"/>
          </p:nvPr>
        </p:nvSpPr>
        <p:spPr/>
        <p:txBody>
          <a:bodyPr/>
          <a:lstStyle/>
          <a:p>
            <a:pPr>
              <a:lnSpc>
                <a:spcPct val="80000"/>
              </a:lnSpc>
            </a:pPr>
            <a:r>
              <a:rPr lang="en-US" sz="2800"/>
              <a:t>HTML markup can be used to represent</a:t>
            </a:r>
          </a:p>
          <a:p>
            <a:pPr lvl="1">
              <a:lnSpc>
                <a:spcPct val="80000"/>
              </a:lnSpc>
            </a:pPr>
            <a:r>
              <a:rPr lang="en-US" sz="2400">
                <a:solidFill>
                  <a:schemeClr val="accent2"/>
                </a:solidFill>
              </a:rPr>
              <a:t>Semantics</a:t>
            </a:r>
            <a:r>
              <a:rPr lang="en-US" sz="2400"/>
              <a:t>: </a:t>
            </a:r>
            <a:r>
              <a:rPr lang="en-US" sz="2400">
                <a:latin typeface="Lucida Sans Typewriter" pitchFamily="49" charset="0"/>
              </a:rPr>
              <a:t>h1</a:t>
            </a:r>
            <a:r>
              <a:rPr lang="en-US" sz="2400"/>
              <a:t> </a:t>
            </a:r>
            <a:r>
              <a:rPr lang="en-US" sz="2400">
                <a:solidFill>
                  <a:schemeClr val="accent2"/>
                </a:solidFill>
              </a:rPr>
              <a:t>means</a:t>
            </a:r>
            <a:r>
              <a:rPr lang="en-US" sz="2400"/>
              <a:t> that an element is a top-level heading</a:t>
            </a:r>
          </a:p>
          <a:p>
            <a:pPr lvl="1">
              <a:lnSpc>
                <a:spcPct val="80000"/>
              </a:lnSpc>
            </a:pPr>
            <a:r>
              <a:rPr lang="en-US" sz="2400">
                <a:solidFill>
                  <a:schemeClr val="hlink"/>
                </a:solidFill>
              </a:rPr>
              <a:t>Presentation</a:t>
            </a:r>
            <a:r>
              <a:rPr lang="en-US" sz="2400"/>
              <a:t>: </a:t>
            </a:r>
            <a:r>
              <a:rPr lang="en-US" sz="2400">
                <a:latin typeface="Lucida Sans Typewriter" pitchFamily="49" charset="0"/>
              </a:rPr>
              <a:t>h1</a:t>
            </a:r>
            <a:r>
              <a:rPr lang="en-US" sz="2400"/>
              <a:t> elements </a:t>
            </a:r>
            <a:r>
              <a:rPr lang="en-US" sz="2400">
                <a:solidFill>
                  <a:schemeClr val="hlink"/>
                </a:solidFill>
              </a:rPr>
              <a:t>look</a:t>
            </a:r>
            <a:r>
              <a:rPr lang="en-US" sz="2400"/>
              <a:t> a certain way</a:t>
            </a:r>
          </a:p>
          <a:p>
            <a:pPr>
              <a:lnSpc>
                <a:spcPct val="80000"/>
              </a:lnSpc>
            </a:pPr>
            <a:r>
              <a:rPr lang="en-US" sz="2800"/>
              <a:t>It’s advisable to separate semantics from presentation because:</a:t>
            </a:r>
          </a:p>
          <a:p>
            <a:pPr lvl="1">
              <a:lnSpc>
                <a:spcPct val="80000"/>
              </a:lnSpc>
            </a:pPr>
            <a:r>
              <a:rPr lang="en-US" sz="2400"/>
              <a:t>It’s easier to present documents on </a:t>
            </a:r>
            <a:r>
              <a:rPr lang="en-US" sz="2400">
                <a:solidFill>
                  <a:srgbClr val="339933"/>
                </a:solidFill>
              </a:rPr>
              <a:t>multiple platforms</a:t>
            </a:r>
            <a:r>
              <a:rPr lang="en-US" sz="2400"/>
              <a:t> (browser, cell phone, spoken, …)</a:t>
            </a:r>
          </a:p>
          <a:p>
            <a:pPr lvl="1">
              <a:lnSpc>
                <a:spcPct val="80000"/>
              </a:lnSpc>
            </a:pPr>
            <a:r>
              <a:rPr lang="en-US" sz="2400"/>
              <a:t>It’s easier to generate documents with </a:t>
            </a:r>
            <a:r>
              <a:rPr lang="en-US" sz="2400">
                <a:solidFill>
                  <a:srgbClr val="339933"/>
                </a:solidFill>
              </a:rPr>
              <a:t>consistent look</a:t>
            </a:r>
          </a:p>
          <a:p>
            <a:pPr lvl="1">
              <a:lnSpc>
                <a:spcPct val="80000"/>
              </a:lnSpc>
            </a:pPr>
            <a:r>
              <a:rPr lang="en-US" sz="2400"/>
              <a:t>Semantic and presentation changes can be made independently of one another (</a:t>
            </a:r>
            <a:r>
              <a:rPr lang="en-US" sz="2400">
                <a:solidFill>
                  <a:srgbClr val="339933"/>
                </a:solidFill>
              </a:rPr>
              <a:t>division of labor</a:t>
            </a:r>
            <a:r>
              <a:rPr lang="en-US" sz="2400"/>
              <a:t>)</a:t>
            </a:r>
          </a:p>
          <a:p>
            <a:pPr lvl="1">
              <a:lnSpc>
                <a:spcPct val="80000"/>
              </a:lnSpc>
            </a:pPr>
            <a:r>
              <a:rPr lang="en-US" sz="2400">
                <a:solidFill>
                  <a:srgbClr val="339933"/>
                </a:solidFill>
              </a:rPr>
              <a:t>User control</a:t>
            </a:r>
            <a:r>
              <a:rPr lang="en-US" sz="2400"/>
              <a:t> of presentation is facilitated</a:t>
            </a:r>
          </a:p>
          <a:p>
            <a:pPr lvl="1">
              <a:lnSpc>
                <a:spcPct val="80000"/>
              </a:lnSpc>
            </a:pPr>
            <a:endParaRPr lang="en-US"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69314"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69315"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descendents:</a:t>
            </a:r>
          </a:p>
        </p:txBody>
      </p:sp>
      <p:pic>
        <p:nvPicPr>
          <p:cNvPr id="269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95600"/>
            <a:ext cx="3565525" cy="12636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9317" name="AutoShape 5"/>
          <p:cNvSpPr>
            <a:spLocks noChangeArrowheads="1"/>
          </p:cNvSpPr>
          <p:nvPr/>
        </p:nvSpPr>
        <p:spPr bwMode="auto">
          <a:xfrm>
            <a:off x="1143000" y="2819400"/>
            <a:ext cx="1295400" cy="1447800"/>
          </a:xfrm>
          <a:prstGeom prst="roundRect">
            <a:avLst>
              <a:gd name="adj" fmla="val 16667"/>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318" name="Text Box 6"/>
          <p:cNvSpPr txBox="1">
            <a:spLocks noChangeArrowheads="1"/>
          </p:cNvSpPr>
          <p:nvPr/>
        </p:nvSpPr>
        <p:spPr bwMode="auto">
          <a:xfrm>
            <a:off x="1508125" y="4227513"/>
            <a:ext cx="17716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pseudo-classes</a:t>
            </a:r>
          </a:p>
        </p:txBody>
      </p:sp>
      <p:pic>
        <p:nvPicPr>
          <p:cNvPr id="269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257800"/>
            <a:ext cx="4724400" cy="4683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70338"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0339"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0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3565525" cy="12636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81600"/>
            <a:ext cx="4724400" cy="4683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344" name="Oval 8"/>
          <p:cNvSpPr>
            <a:spLocks noChangeArrowheads="1"/>
          </p:cNvSpPr>
          <p:nvPr/>
        </p:nvSpPr>
        <p:spPr bwMode="auto">
          <a:xfrm>
            <a:off x="2133600" y="5181600"/>
            <a:ext cx="457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45" name="Text Box 9"/>
          <p:cNvSpPr txBox="1">
            <a:spLocks noChangeArrowheads="1"/>
          </p:cNvSpPr>
          <p:nvPr/>
        </p:nvSpPr>
        <p:spPr bwMode="auto">
          <a:xfrm>
            <a:off x="2270125" y="5522913"/>
            <a:ext cx="3495675"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rule applies to </a:t>
            </a:r>
            <a:r>
              <a:rPr lang="en-US">
                <a:solidFill>
                  <a:srgbClr val="008080"/>
                </a:solidFill>
                <a:latin typeface="Lucida Sans Typewriter" pitchFamily="49" charset="0"/>
              </a:rPr>
              <a:t>li</a:t>
            </a:r>
            <a:r>
              <a:rPr lang="en-US">
                <a:solidFill>
                  <a:srgbClr val="008080"/>
                </a:solidFill>
              </a:rPr>
              <a:t> element that 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75458"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5459"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5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19400"/>
            <a:ext cx="3565525" cy="12636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81600"/>
            <a:ext cx="4724400" cy="4683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5463" name="Text Box 7"/>
          <p:cNvSpPr txBox="1">
            <a:spLocks noChangeArrowheads="1"/>
          </p:cNvSpPr>
          <p:nvPr/>
        </p:nvSpPr>
        <p:spPr bwMode="auto">
          <a:xfrm>
            <a:off x="2270125" y="5522913"/>
            <a:ext cx="3813175"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rule applies to </a:t>
            </a:r>
            <a:r>
              <a:rPr lang="en-US">
                <a:latin typeface="Lucida Sans Typewriter" pitchFamily="49" charset="0"/>
              </a:rPr>
              <a:t>li</a:t>
            </a:r>
            <a:r>
              <a:rPr lang="en-US"/>
              <a:t> element that is</a:t>
            </a:r>
          </a:p>
          <a:p>
            <a:r>
              <a:rPr lang="en-US">
                <a:solidFill>
                  <a:srgbClr val="008080"/>
                </a:solidFill>
              </a:rPr>
              <a:t>part of the content of an </a:t>
            </a:r>
            <a:r>
              <a:rPr lang="en-US">
                <a:solidFill>
                  <a:srgbClr val="008080"/>
                </a:solidFill>
                <a:latin typeface="Lucida Sans Typewriter" pitchFamily="49" charset="0"/>
              </a:rPr>
              <a:t>ol</a:t>
            </a:r>
            <a:r>
              <a:rPr lang="en-US">
                <a:solidFill>
                  <a:srgbClr val="008080"/>
                </a:solidFill>
              </a:rPr>
              <a:t> element</a:t>
            </a:r>
          </a:p>
        </p:txBody>
      </p:sp>
      <p:sp>
        <p:nvSpPr>
          <p:cNvPr id="275464" name="Oval 8"/>
          <p:cNvSpPr>
            <a:spLocks noChangeArrowheads="1"/>
          </p:cNvSpPr>
          <p:nvPr/>
        </p:nvSpPr>
        <p:spPr bwMode="auto">
          <a:xfrm>
            <a:off x="1752600" y="5181600"/>
            <a:ext cx="457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76482" name="Rectangle 2"/>
          <p:cNvSpPr>
            <a:spLocks noGrp="1" noChangeArrowheads="1"/>
          </p:cNvSpPr>
          <p:nvPr>
            <p:ph type="title"/>
          </p:nvPr>
        </p:nvSpPr>
        <p:spPr/>
        <p:txBody>
          <a:bodyPr/>
          <a:lstStyle/>
          <a:p>
            <a:r>
              <a:rPr lang="en-US" sz="4000"/>
              <a:t>CSS Syntax:</a:t>
            </a:r>
            <a:br>
              <a:rPr lang="en-US" sz="4000"/>
            </a:br>
            <a:r>
              <a:rPr lang="en-US" sz="4000"/>
              <a:t> Selector Strings</a:t>
            </a:r>
          </a:p>
        </p:txBody>
      </p:sp>
      <p:sp>
        <p:nvSpPr>
          <p:cNvPr id="276483" name="Rectangle 3"/>
          <p:cNvSpPr>
            <a:spLocks noGrp="1" noChangeArrowheads="1"/>
          </p:cNvSpPr>
          <p:nvPr>
            <p:ph type="body" idx="1"/>
          </p:nvPr>
        </p:nvSpPr>
        <p:spPr/>
        <p:txBody>
          <a:bodyPr/>
          <a:lstStyle/>
          <a:p>
            <a:r>
              <a:rPr lang="en-US"/>
              <a:t>Source anchor elements:</a:t>
            </a:r>
          </a:p>
          <a:p>
            <a:endParaRPr lang="en-US"/>
          </a:p>
          <a:p>
            <a:endParaRPr lang="en-US"/>
          </a:p>
          <a:p>
            <a:endParaRPr lang="en-US"/>
          </a:p>
          <a:p>
            <a:r>
              <a:rPr lang="en-US"/>
              <a:t>Element types that are </a:t>
            </a:r>
            <a:r>
              <a:rPr lang="en-US">
                <a:solidFill>
                  <a:schemeClr val="hlink"/>
                </a:solidFill>
              </a:rPr>
              <a:t>descendants</a:t>
            </a:r>
            <a:r>
              <a:rPr lang="en-US"/>
              <a:t>:</a:t>
            </a:r>
          </a:p>
        </p:txBody>
      </p:sp>
      <p:pic>
        <p:nvPicPr>
          <p:cNvPr id="276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81300"/>
            <a:ext cx="3565525" cy="12636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143500"/>
            <a:ext cx="4724400" cy="4683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86" name="Text Box 6"/>
          <p:cNvSpPr txBox="1">
            <a:spLocks noChangeArrowheads="1"/>
          </p:cNvSpPr>
          <p:nvPr/>
        </p:nvSpPr>
        <p:spPr bwMode="auto">
          <a:xfrm>
            <a:off x="2270125" y="5484813"/>
            <a:ext cx="4359275" cy="9159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rule applies to </a:t>
            </a:r>
            <a:r>
              <a:rPr lang="en-US">
                <a:latin typeface="Lucida Sans Typewriter" pitchFamily="49" charset="0"/>
              </a:rPr>
              <a:t>li</a:t>
            </a:r>
            <a:r>
              <a:rPr lang="en-US"/>
              <a:t> element that is</a:t>
            </a:r>
          </a:p>
          <a:p>
            <a:r>
              <a:rPr lang="en-US"/>
              <a:t>part of the content of an </a:t>
            </a:r>
            <a:r>
              <a:rPr lang="en-US">
                <a:latin typeface="Lucida Sans Typewriter" pitchFamily="49" charset="0"/>
              </a:rPr>
              <a:t>ol</a:t>
            </a:r>
            <a:r>
              <a:rPr lang="en-US"/>
              <a:t> element</a:t>
            </a:r>
          </a:p>
          <a:p>
            <a:r>
              <a:rPr lang="en-US">
                <a:solidFill>
                  <a:srgbClr val="008080"/>
                </a:solidFill>
              </a:rPr>
              <a:t>that is part of the content of a </a:t>
            </a:r>
            <a:r>
              <a:rPr lang="en-US">
                <a:solidFill>
                  <a:srgbClr val="008080"/>
                </a:solidFill>
                <a:latin typeface="Lucida Sans Typewriter" pitchFamily="49" charset="0"/>
              </a:rPr>
              <a:t>ul</a:t>
            </a:r>
            <a:r>
              <a:rPr lang="en-US">
                <a:solidFill>
                  <a:srgbClr val="008080"/>
                </a:solidFill>
              </a:rPr>
              <a:t> element</a:t>
            </a:r>
          </a:p>
        </p:txBody>
      </p:sp>
      <p:sp>
        <p:nvSpPr>
          <p:cNvPr id="276487" name="Oval 7"/>
          <p:cNvSpPr>
            <a:spLocks noChangeArrowheads="1"/>
          </p:cNvSpPr>
          <p:nvPr/>
        </p:nvSpPr>
        <p:spPr bwMode="auto">
          <a:xfrm>
            <a:off x="1295400" y="5143500"/>
            <a:ext cx="457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77506" name="Rectangle 2"/>
          <p:cNvSpPr>
            <a:spLocks noGrp="1" noChangeArrowheads="1"/>
          </p:cNvSpPr>
          <p:nvPr>
            <p:ph type="title"/>
          </p:nvPr>
        </p:nvSpPr>
        <p:spPr/>
        <p:txBody>
          <a:bodyPr/>
          <a:lstStyle/>
          <a:p>
            <a:r>
              <a:rPr lang="en-US"/>
              <a:t>CSS Syntax</a:t>
            </a:r>
          </a:p>
        </p:txBody>
      </p:sp>
      <p:sp>
        <p:nvSpPr>
          <p:cNvPr id="277507" name="Rectangle 3"/>
          <p:cNvSpPr>
            <a:spLocks noGrp="1" noChangeArrowheads="1"/>
          </p:cNvSpPr>
          <p:nvPr>
            <p:ph type="body" idx="1"/>
          </p:nvPr>
        </p:nvSpPr>
        <p:spPr/>
        <p:txBody>
          <a:bodyPr/>
          <a:lstStyle/>
          <a:p>
            <a:r>
              <a:rPr lang="en-US"/>
              <a:t>Style rules covered thus far follow </a:t>
            </a:r>
            <a:r>
              <a:rPr lang="en-US">
                <a:solidFill>
                  <a:schemeClr val="hlink"/>
                </a:solidFill>
              </a:rPr>
              <a:t>ruleset</a:t>
            </a:r>
            <a:r>
              <a:rPr lang="en-US"/>
              <a:t> syntax</a:t>
            </a:r>
          </a:p>
          <a:p>
            <a:r>
              <a:rPr lang="en-US">
                <a:solidFill>
                  <a:schemeClr val="hlink"/>
                </a:solidFill>
              </a:rPr>
              <a:t>At-rule</a:t>
            </a:r>
            <a:r>
              <a:rPr lang="en-US"/>
              <a:t> is a second type of rule</a:t>
            </a:r>
          </a:p>
          <a:p>
            <a:endParaRPr lang="en-US"/>
          </a:p>
          <a:p>
            <a:pPr lvl="1"/>
            <a:r>
              <a:rPr lang="en-US"/>
              <a:t>Reads style rules from specified URL</a:t>
            </a:r>
          </a:p>
          <a:p>
            <a:pPr lvl="1"/>
            <a:r>
              <a:rPr lang="en-US"/>
              <a:t>Must appear at beginning of style sheet</a:t>
            </a:r>
          </a:p>
        </p:txBody>
      </p:sp>
      <p:pic>
        <p:nvPicPr>
          <p:cNvPr id="277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8600"/>
            <a:ext cx="4533900" cy="4175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7509" name="Oval 5"/>
          <p:cNvSpPr>
            <a:spLocks noChangeArrowheads="1"/>
          </p:cNvSpPr>
          <p:nvPr/>
        </p:nvSpPr>
        <p:spPr bwMode="auto">
          <a:xfrm>
            <a:off x="3048000" y="4038600"/>
            <a:ext cx="2362200" cy="4572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510" name="Text Box 6"/>
          <p:cNvSpPr txBox="1">
            <a:spLocks noChangeArrowheads="1"/>
          </p:cNvSpPr>
          <p:nvPr/>
        </p:nvSpPr>
        <p:spPr bwMode="auto">
          <a:xfrm>
            <a:off x="5089525" y="3770313"/>
            <a:ext cx="33718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URL relative to style sheet URL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79554" name="Rectangle 2"/>
          <p:cNvSpPr>
            <a:spLocks noGrp="1" noChangeArrowheads="1"/>
          </p:cNvSpPr>
          <p:nvPr>
            <p:ph type="title"/>
          </p:nvPr>
        </p:nvSpPr>
        <p:spPr/>
        <p:txBody>
          <a:bodyPr/>
          <a:lstStyle/>
          <a:p>
            <a:r>
              <a:rPr lang="en-US"/>
              <a:t>Style Sheets and HTML</a:t>
            </a:r>
          </a:p>
        </p:txBody>
      </p:sp>
      <p:sp>
        <p:nvSpPr>
          <p:cNvPr id="279555" name="Rectangle 3"/>
          <p:cNvSpPr>
            <a:spLocks noGrp="1" noChangeArrowheads="1"/>
          </p:cNvSpPr>
          <p:nvPr>
            <p:ph type="body" idx="1"/>
          </p:nvPr>
        </p:nvSpPr>
        <p:spPr/>
        <p:txBody>
          <a:bodyPr/>
          <a:lstStyle/>
          <a:p>
            <a:pPr>
              <a:lnSpc>
                <a:spcPct val="90000"/>
              </a:lnSpc>
            </a:pPr>
            <a:r>
              <a:rPr lang="en-US"/>
              <a:t>Style sheets referenced by </a:t>
            </a:r>
            <a:r>
              <a:rPr lang="en-US">
                <a:solidFill>
                  <a:schemeClr val="accent2"/>
                </a:solidFill>
                <a:latin typeface="Lucida Sans Typewriter" pitchFamily="49" charset="0"/>
              </a:rPr>
              <a:t>link</a:t>
            </a:r>
            <a:r>
              <a:rPr lang="en-US"/>
              <a:t> HTML element are called </a:t>
            </a:r>
            <a:r>
              <a:rPr lang="en-US">
                <a:solidFill>
                  <a:schemeClr val="accent2"/>
                </a:solidFill>
              </a:rPr>
              <a:t>external </a:t>
            </a:r>
            <a:r>
              <a:rPr lang="en-US"/>
              <a:t>style sheets</a:t>
            </a:r>
          </a:p>
          <a:p>
            <a:pPr>
              <a:lnSpc>
                <a:spcPct val="90000"/>
              </a:lnSpc>
            </a:pPr>
            <a:r>
              <a:rPr lang="en-US"/>
              <a:t>Style sheets can be </a:t>
            </a:r>
            <a:r>
              <a:rPr lang="en-US">
                <a:solidFill>
                  <a:schemeClr val="hlink"/>
                </a:solidFill>
              </a:rPr>
              <a:t>embedded</a:t>
            </a:r>
            <a:r>
              <a:rPr lang="en-US"/>
              <a:t> directly in HTML document using </a:t>
            </a:r>
            <a:r>
              <a:rPr lang="en-US">
                <a:solidFill>
                  <a:schemeClr val="hlink"/>
                </a:solidFill>
                <a:latin typeface="Lucida Sans Typewriter" pitchFamily="49" charset="0"/>
              </a:rPr>
              <a:t>style</a:t>
            </a:r>
            <a:r>
              <a:rPr lang="en-US"/>
              <a:t> element</a:t>
            </a:r>
          </a:p>
          <a:p>
            <a:pPr>
              <a:lnSpc>
                <a:spcPct val="90000"/>
              </a:lnSpc>
            </a:pPr>
            <a:endParaRPr lang="en-US"/>
          </a:p>
          <a:p>
            <a:pPr>
              <a:lnSpc>
                <a:spcPct val="90000"/>
              </a:lnSpc>
            </a:pPr>
            <a:endParaRPr lang="en-US"/>
          </a:p>
          <a:p>
            <a:pPr>
              <a:lnSpc>
                <a:spcPct val="90000"/>
              </a:lnSpc>
            </a:pPr>
            <a:endParaRPr lang="en-US"/>
          </a:p>
          <a:p>
            <a:pPr>
              <a:lnSpc>
                <a:spcPct val="90000"/>
              </a:lnSpc>
            </a:pPr>
            <a:r>
              <a:rPr lang="en-US"/>
              <a:t>Most HTML elements have </a:t>
            </a:r>
            <a:r>
              <a:rPr lang="en-US">
                <a:latin typeface="Lucida Sans Typewriter" pitchFamily="49" charset="0"/>
              </a:rPr>
              <a:t>style</a:t>
            </a:r>
            <a:r>
              <a:rPr lang="en-US"/>
              <a:t> attribute (value is list of style declarations)</a:t>
            </a:r>
          </a:p>
        </p:txBody>
      </p:sp>
      <p:pic>
        <p:nvPicPr>
          <p:cNvPr id="279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056063"/>
            <a:ext cx="4724400" cy="173513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80578" name="Rectangle 2"/>
          <p:cNvSpPr>
            <a:spLocks noGrp="1" noChangeArrowheads="1"/>
          </p:cNvSpPr>
          <p:nvPr>
            <p:ph type="title"/>
          </p:nvPr>
        </p:nvSpPr>
        <p:spPr/>
        <p:txBody>
          <a:bodyPr/>
          <a:lstStyle/>
          <a:p>
            <a:r>
              <a:rPr lang="en-US"/>
              <a:t>Style Sheets and HTML</a:t>
            </a:r>
          </a:p>
        </p:txBody>
      </p:sp>
      <p:sp>
        <p:nvSpPr>
          <p:cNvPr id="280579" name="Rectangle 3"/>
          <p:cNvSpPr>
            <a:spLocks noGrp="1" noChangeArrowheads="1"/>
          </p:cNvSpPr>
          <p:nvPr>
            <p:ph type="body" idx="1"/>
          </p:nvPr>
        </p:nvSpPr>
        <p:spPr/>
        <p:txBody>
          <a:bodyPr/>
          <a:lstStyle/>
          <a:p>
            <a:r>
              <a:rPr lang="en-US"/>
              <a:t>Rules of thumb:</a:t>
            </a:r>
          </a:p>
          <a:p>
            <a:pPr lvl="1"/>
            <a:r>
              <a:rPr lang="en-US"/>
              <a:t>Use external style sheets to define site-wide style</a:t>
            </a:r>
          </a:p>
          <a:p>
            <a:pPr lvl="1"/>
            <a:r>
              <a:rPr lang="en-US"/>
              <a:t>Prefer style sheets (either external or embedded) to </a:t>
            </a:r>
            <a:r>
              <a:rPr lang="en-US">
                <a:latin typeface="Lucida Sans Typewriter" pitchFamily="49" charset="0"/>
              </a:rPr>
              <a:t>style</a:t>
            </a:r>
            <a:r>
              <a:rPr lang="en-US"/>
              <a:t> attributes</a:t>
            </a:r>
          </a:p>
          <a:p>
            <a:pPr lvl="1"/>
            <a:r>
              <a:rPr lang="en-US"/>
              <a:t>XML </a:t>
            </a:r>
            <a:r>
              <a:rPr lang="en-US">
                <a:solidFill>
                  <a:schemeClr val="accent2"/>
                </a:solidFill>
              </a:rPr>
              <a:t>special characters</a:t>
            </a:r>
            <a:r>
              <a:rPr lang="en-US"/>
              <a:t> </a:t>
            </a:r>
          </a:p>
          <a:p>
            <a:pPr lvl="2"/>
            <a:r>
              <a:rPr lang="en-US"/>
              <a:t>Must use references in embedded style sheets and </a:t>
            </a:r>
            <a:r>
              <a:rPr lang="en-US">
                <a:latin typeface="Lucida Sans Typewriter" pitchFamily="49" charset="0"/>
              </a:rPr>
              <a:t>style</a:t>
            </a:r>
            <a:r>
              <a:rPr lang="en-US"/>
              <a:t> attribute</a:t>
            </a:r>
          </a:p>
          <a:p>
            <a:pPr lvl="2"/>
            <a:r>
              <a:rPr lang="en-US"/>
              <a:t>Must </a:t>
            </a:r>
            <a:r>
              <a:rPr lang="en-US" i="1"/>
              <a:t>not</a:t>
            </a:r>
            <a:r>
              <a:rPr lang="en-US"/>
              <a:t> use references in external style sheets</a:t>
            </a:r>
          </a:p>
          <a:p>
            <a:pPr lvl="1"/>
            <a:endParaRPr lang="en-US"/>
          </a:p>
          <a:p>
            <a:pPr lvl="1"/>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86722" name="Rectangle 2"/>
          <p:cNvSpPr>
            <a:spLocks noGrp="1" noChangeArrowheads="1"/>
          </p:cNvSpPr>
          <p:nvPr>
            <p:ph type="title"/>
          </p:nvPr>
        </p:nvSpPr>
        <p:spPr/>
        <p:txBody>
          <a:bodyPr/>
          <a:lstStyle/>
          <a:p>
            <a:r>
              <a:rPr lang="en-US"/>
              <a:t>CSS Rule Cascade</a:t>
            </a:r>
          </a:p>
        </p:txBody>
      </p:sp>
      <p:sp>
        <p:nvSpPr>
          <p:cNvPr id="286725" name="Rectangle 5"/>
          <p:cNvSpPr>
            <a:spLocks noGrp="1" noChangeArrowheads="1"/>
          </p:cNvSpPr>
          <p:nvPr>
            <p:ph type="body" idx="1"/>
          </p:nvPr>
        </p:nvSpPr>
        <p:spPr/>
        <p:txBody>
          <a:bodyPr/>
          <a:lstStyle/>
          <a:p>
            <a:r>
              <a:rPr lang="en-US"/>
              <a:t>What if more than one style declaration applies to a property of an element?</a:t>
            </a:r>
          </a:p>
          <a:p>
            <a:endParaRPr lang="en-US"/>
          </a:p>
          <a:p>
            <a:endParaRPr lang="en-US"/>
          </a:p>
          <a:p>
            <a:r>
              <a:rPr lang="en-US"/>
              <a:t>The CSS </a:t>
            </a:r>
            <a:r>
              <a:rPr lang="en-US">
                <a:solidFill>
                  <a:schemeClr val="hlink"/>
                </a:solidFill>
              </a:rPr>
              <a:t>rule cascade</a:t>
            </a:r>
            <a:r>
              <a:rPr lang="en-US"/>
              <a:t> determines which style rule’s declaration applies</a:t>
            </a:r>
          </a:p>
        </p:txBody>
      </p:sp>
      <p:pic>
        <p:nvPicPr>
          <p:cNvPr id="286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3098800" cy="3492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10000"/>
            <a:ext cx="3517900" cy="4238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4242" name="Rectangle 2"/>
          <p:cNvSpPr>
            <a:spLocks noGrp="1" noChangeArrowheads="1"/>
          </p:cNvSpPr>
          <p:nvPr>
            <p:ph type="title"/>
          </p:nvPr>
        </p:nvSpPr>
        <p:spPr/>
        <p:txBody>
          <a:bodyPr/>
          <a:lstStyle/>
          <a:p>
            <a:r>
              <a:rPr lang="en-US"/>
              <a:t>CSS Rule Cascade</a:t>
            </a:r>
          </a:p>
        </p:txBody>
      </p:sp>
      <p:sp>
        <p:nvSpPr>
          <p:cNvPr id="394243" name="Rectangle 3"/>
          <p:cNvSpPr>
            <a:spLocks noGrp="1" noChangeArrowheads="1"/>
          </p:cNvSpPr>
          <p:nvPr>
            <p:ph type="body" idx="1"/>
          </p:nvPr>
        </p:nvSpPr>
        <p:spPr/>
        <p:txBody>
          <a:bodyPr/>
          <a:lstStyle/>
          <a:p>
            <a:pPr>
              <a:lnSpc>
                <a:spcPct val="90000"/>
              </a:lnSpc>
              <a:buFont typeface="Wingdings" pitchFamily="2" charset="2"/>
              <a:buNone/>
            </a:pPr>
            <a:r>
              <a:rPr lang="en-US"/>
              <a:t>To find the value for an element/property combination, user agents must apply the following sorting order:</a:t>
            </a:r>
          </a:p>
          <a:p>
            <a:pPr>
              <a:lnSpc>
                <a:spcPct val="90000"/>
              </a:lnSpc>
              <a:buFont typeface="Wingdings" pitchFamily="2" charset="2"/>
              <a:buNone/>
            </a:pPr>
            <a:r>
              <a:rPr lang="en-US"/>
              <a:t>1- Find all declarations that apply to the element and property in question, for the target </a:t>
            </a:r>
            <a:r>
              <a:rPr lang="en-US" u="sng">
                <a:hlinkClick r:id="rId2"/>
              </a:rPr>
              <a:t>media type</a:t>
            </a:r>
            <a:r>
              <a:rPr lang="en-US"/>
              <a:t>. Declarations apply if the associated selector </a:t>
            </a:r>
            <a:r>
              <a:rPr lang="en-US" u="sng">
                <a:hlinkClick r:id="rId3"/>
              </a:rPr>
              <a:t>matches</a:t>
            </a:r>
            <a:r>
              <a:rPr lang="en-US" u="sng"/>
              <a:t> </a:t>
            </a:r>
            <a:r>
              <a:rPr lang="en-US"/>
              <a:t>the element in question.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5266" name="Rectangle 2"/>
          <p:cNvSpPr>
            <a:spLocks noGrp="1" noChangeArrowheads="1"/>
          </p:cNvSpPr>
          <p:nvPr>
            <p:ph type="title"/>
          </p:nvPr>
        </p:nvSpPr>
        <p:spPr/>
        <p:txBody>
          <a:bodyPr/>
          <a:lstStyle/>
          <a:p>
            <a:r>
              <a:rPr lang="en-US"/>
              <a:t>CSS Rule Cascade</a:t>
            </a:r>
          </a:p>
        </p:txBody>
      </p:sp>
      <p:sp>
        <p:nvSpPr>
          <p:cNvPr id="395267" name="Rectangle 3"/>
          <p:cNvSpPr>
            <a:spLocks noGrp="1" noChangeArrowheads="1"/>
          </p:cNvSpPr>
          <p:nvPr>
            <p:ph type="body" idx="1"/>
          </p:nvPr>
        </p:nvSpPr>
        <p:spPr>
          <a:xfrm>
            <a:off x="809625" y="2214563"/>
            <a:ext cx="5743575" cy="3881437"/>
          </a:xfrm>
        </p:spPr>
        <p:txBody>
          <a:bodyPr/>
          <a:lstStyle/>
          <a:p>
            <a:pPr>
              <a:lnSpc>
                <a:spcPct val="90000"/>
              </a:lnSpc>
              <a:buFont typeface="Wingdings" pitchFamily="2" charset="2"/>
              <a:buNone/>
            </a:pPr>
            <a:r>
              <a:rPr lang="en-US" sz="2400"/>
              <a:t>2- The primary sort of the declarations is by weight and origin: for normal declarations, author style sheets override user style sheets which override the default style sheet. For "!important" declarations, user style sheets override author style sheets which override the default style sheet. "!important" declaration override normal declarations. An imported style sheet has the same origin as the style sheet that imported it.</a:t>
            </a:r>
          </a:p>
        </p:txBody>
      </p:sp>
      <p:sp>
        <p:nvSpPr>
          <p:cNvPr id="395268" name="Text Box 4"/>
          <p:cNvSpPr txBox="1">
            <a:spLocks noChangeArrowheads="1"/>
          </p:cNvSpPr>
          <p:nvPr/>
        </p:nvSpPr>
        <p:spPr bwMode="auto">
          <a:xfrm>
            <a:off x="6470650" y="3581400"/>
            <a:ext cx="2673350" cy="17399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a:solidFill>
                  <a:srgbClr val="008080"/>
                </a:solidFill>
              </a:rPr>
              <a:t>Five origin/weight levels:</a:t>
            </a:r>
          </a:p>
          <a:p>
            <a:pPr>
              <a:buFontTx/>
              <a:buAutoNum type="arabicPeriod"/>
            </a:pPr>
            <a:r>
              <a:rPr lang="en-US">
                <a:solidFill>
                  <a:srgbClr val="008080"/>
                </a:solidFill>
              </a:rPr>
              <a:t>user/important</a:t>
            </a:r>
          </a:p>
          <a:p>
            <a:pPr>
              <a:buFontTx/>
              <a:buAutoNum type="arabicPeriod"/>
            </a:pPr>
            <a:r>
              <a:rPr lang="en-US">
                <a:solidFill>
                  <a:srgbClr val="008080"/>
                </a:solidFill>
              </a:rPr>
              <a:t>author/important</a:t>
            </a:r>
          </a:p>
          <a:p>
            <a:pPr>
              <a:buFontTx/>
              <a:buAutoNum type="arabicPeriod"/>
            </a:pPr>
            <a:r>
              <a:rPr lang="en-US">
                <a:solidFill>
                  <a:srgbClr val="008080"/>
                </a:solidFill>
              </a:rPr>
              <a:t>author/normal</a:t>
            </a:r>
          </a:p>
          <a:p>
            <a:pPr>
              <a:buFontTx/>
              <a:buAutoNum type="arabicPeriod"/>
            </a:pPr>
            <a:r>
              <a:rPr lang="en-US">
                <a:solidFill>
                  <a:srgbClr val="008080"/>
                </a:solidFill>
              </a:rPr>
              <a:t>user/normal</a:t>
            </a:r>
          </a:p>
          <a:p>
            <a:pPr>
              <a:buFontTx/>
              <a:buAutoNum type="arabicPeriod"/>
            </a:pPr>
            <a:r>
              <a:rPr lang="en-US">
                <a:solidFill>
                  <a:srgbClr val="008080"/>
                </a:solidFill>
              </a:rPr>
              <a:t>user agent/normal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41666" name="Rectangle 2"/>
          <p:cNvSpPr>
            <a:spLocks noGrp="1" noChangeArrowheads="1"/>
          </p:cNvSpPr>
          <p:nvPr>
            <p:ph type="title"/>
          </p:nvPr>
        </p:nvSpPr>
        <p:spPr/>
        <p:txBody>
          <a:bodyPr/>
          <a:lstStyle/>
          <a:p>
            <a:r>
              <a:rPr lang="en-US"/>
              <a:t>Style Sheet Languages</a:t>
            </a:r>
          </a:p>
        </p:txBody>
      </p:sp>
      <p:sp>
        <p:nvSpPr>
          <p:cNvPr id="241667" name="Rectangle 3"/>
          <p:cNvSpPr>
            <a:spLocks noGrp="1" noChangeArrowheads="1"/>
          </p:cNvSpPr>
          <p:nvPr>
            <p:ph type="body" idx="1"/>
          </p:nvPr>
        </p:nvSpPr>
        <p:spPr/>
        <p:txBody>
          <a:bodyPr/>
          <a:lstStyle/>
          <a:p>
            <a:r>
              <a:rPr lang="en-US"/>
              <a:t>Cascading Style Sheets (</a:t>
            </a:r>
            <a:r>
              <a:rPr lang="en-US">
                <a:solidFill>
                  <a:schemeClr val="hlink"/>
                </a:solidFill>
              </a:rPr>
              <a:t>CSS</a:t>
            </a:r>
            <a:r>
              <a:rPr lang="en-US"/>
              <a:t>)</a:t>
            </a:r>
          </a:p>
          <a:p>
            <a:pPr lvl="1"/>
            <a:r>
              <a:rPr lang="en-US"/>
              <a:t>Applies to (X)HTML as well as XML documents in general</a:t>
            </a:r>
          </a:p>
          <a:p>
            <a:pPr lvl="1"/>
            <a:r>
              <a:rPr lang="en-US"/>
              <a:t>Focus of this chapter</a:t>
            </a:r>
          </a:p>
          <a:p>
            <a:r>
              <a:rPr lang="en-US"/>
              <a:t>Extensible Stylesheet Language (</a:t>
            </a:r>
            <a:r>
              <a:rPr lang="en-US">
                <a:solidFill>
                  <a:schemeClr val="hlink"/>
                </a:solidFill>
              </a:rPr>
              <a:t>XSL</a:t>
            </a:r>
            <a:r>
              <a:rPr lang="en-US"/>
              <a:t>)</a:t>
            </a:r>
          </a:p>
          <a:p>
            <a:pPr lvl="1"/>
            <a:r>
              <a:rPr lang="en-US"/>
              <a:t>Often used to transform one XML document to another form, but can also add style</a:t>
            </a:r>
          </a:p>
          <a:p>
            <a:pPr lvl="1"/>
            <a:r>
              <a:rPr lang="en-US"/>
              <a:t>XSL Transformations covered in later chapter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6290" name="Rectangle 2"/>
          <p:cNvSpPr>
            <a:spLocks noGrp="1" noChangeArrowheads="1"/>
          </p:cNvSpPr>
          <p:nvPr>
            <p:ph type="title"/>
          </p:nvPr>
        </p:nvSpPr>
        <p:spPr/>
        <p:txBody>
          <a:bodyPr/>
          <a:lstStyle/>
          <a:p>
            <a:r>
              <a:rPr lang="en-US"/>
              <a:t>CSS Rule Cascade</a:t>
            </a:r>
          </a:p>
        </p:txBody>
      </p:sp>
      <p:sp>
        <p:nvSpPr>
          <p:cNvPr id="396291" name="Rectangle 3"/>
          <p:cNvSpPr>
            <a:spLocks noGrp="1" noChangeArrowheads="1"/>
          </p:cNvSpPr>
          <p:nvPr>
            <p:ph type="body" idx="1"/>
          </p:nvPr>
        </p:nvSpPr>
        <p:spPr/>
        <p:txBody>
          <a:bodyPr/>
          <a:lstStyle/>
          <a:p>
            <a:pPr>
              <a:buFont typeface="Wingdings" pitchFamily="2" charset="2"/>
              <a:buNone/>
            </a:pPr>
            <a:r>
              <a:rPr lang="en-US" sz="2400"/>
              <a:t>3- The secondary sort is by </a:t>
            </a:r>
            <a:r>
              <a:rPr lang="en-US" sz="2400">
                <a:hlinkClick r:id="rId2"/>
              </a:rPr>
              <a:t>specificity</a:t>
            </a:r>
            <a:r>
              <a:rPr lang="en-US" sz="2400"/>
              <a:t> of selector: more specific selectors will override more general ones. Pseudo-elements and pseudo-classes are counted as normal elements and classes, respectively. </a:t>
            </a:r>
          </a:p>
        </p:txBody>
      </p:sp>
      <p:sp>
        <p:nvSpPr>
          <p:cNvPr id="396292" name="Text Box 4"/>
          <p:cNvSpPr txBox="1">
            <a:spLocks noChangeArrowheads="1"/>
          </p:cNvSpPr>
          <p:nvPr/>
        </p:nvSpPr>
        <p:spPr bwMode="auto">
          <a:xfrm>
            <a:off x="4191000" y="3730625"/>
            <a:ext cx="3536950" cy="22891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n-US" i="1">
                <a:solidFill>
                  <a:srgbClr val="008080"/>
                </a:solidFill>
              </a:rPr>
              <a:t>Specificity</a:t>
            </a:r>
            <a:r>
              <a:rPr lang="en-US">
                <a:solidFill>
                  <a:srgbClr val="008080"/>
                </a:solidFill>
              </a:rPr>
              <a:t>:</a:t>
            </a:r>
          </a:p>
          <a:p>
            <a:pPr>
              <a:buFontTx/>
              <a:buAutoNum type="arabicPeriod"/>
            </a:pPr>
            <a:r>
              <a:rPr lang="en-US">
                <a:solidFill>
                  <a:srgbClr val="008080"/>
                </a:solidFill>
                <a:latin typeface="Lucida Sans Typewriter" pitchFamily="49" charset="0"/>
              </a:rPr>
              <a:t>style</a:t>
            </a:r>
            <a:r>
              <a:rPr lang="en-US">
                <a:solidFill>
                  <a:srgbClr val="008080"/>
                </a:solidFill>
              </a:rPr>
              <a:t> attribute</a:t>
            </a:r>
          </a:p>
          <a:p>
            <a:pPr>
              <a:buFontTx/>
              <a:buAutoNum type="arabicPeriod"/>
            </a:pPr>
            <a:r>
              <a:rPr lang="en-US">
                <a:solidFill>
                  <a:srgbClr val="008080"/>
                </a:solidFill>
              </a:rPr>
              <a:t>rule with selector:</a:t>
            </a:r>
          </a:p>
          <a:p>
            <a:pPr lvl="1">
              <a:buFontTx/>
              <a:buAutoNum type="arabicPeriod"/>
            </a:pPr>
            <a:r>
              <a:rPr lang="en-US">
                <a:solidFill>
                  <a:srgbClr val="008080"/>
                </a:solidFill>
              </a:rPr>
              <a:t>ID</a:t>
            </a:r>
          </a:p>
          <a:p>
            <a:pPr lvl="1">
              <a:buFontTx/>
              <a:buAutoNum type="arabicPeriod"/>
            </a:pPr>
            <a:r>
              <a:rPr lang="en-US">
                <a:solidFill>
                  <a:srgbClr val="008080"/>
                </a:solidFill>
              </a:rPr>
              <a:t>class/pseudo-class</a:t>
            </a:r>
          </a:p>
          <a:p>
            <a:pPr lvl="1">
              <a:buFontTx/>
              <a:buAutoNum type="arabicPeriod"/>
            </a:pPr>
            <a:r>
              <a:rPr lang="en-US">
                <a:solidFill>
                  <a:srgbClr val="008080"/>
                </a:solidFill>
              </a:rPr>
              <a:t>descendant/element type</a:t>
            </a:r>
          </a:p>
          <a:p>
            <a:pPr lvl="1">
              <a:buFontTx/>
              <a:buAutoNum type="arabicPeriod"/>
            </a:pPr>
            <a:r>
              <a:rPr lang="en-US">
                <a:solidFill>
                  <a:srgbClr val="008080"/>
                </a:solidFill>
              </a:rPr>
              <a:t>universal</a:t>
            </a:r>
          </a:p>
          <a:p>
            <a:pPr>
              <a:buFontTx/>
              <a:buAutoNum type="arabicPeriod"/>
            </a:pPr>
            <a:r>
              <a:rPr lang="en-US">
                <a:solidFill>
                  <a:srgbClr val="008080"/>
                </a:solidFill>
              </a:rPr>
              <a:t>HTML attribute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7314" name="Rectangle 2"/>
          <p:cNvSpPr>
            <a:spLocks noGrp="1" noChangeArrowheads="1"/>
          </p:cNvSpPr>
          <p:nvPr>
            <p:ph type="title"/>
          </p:nvPr>
        </p:nvSpPr>
        <p:spPr/>
        <p:txBody>
          <a:bodyPr/>
          <a:lstStyle/>
          <a:p>
            <a:r>
              <a:rPr lang="en-US"/>
              <a:t>CSS Rule Cascade</a:t>
            </a:r>
          </a:p>
        </p:txBody>
      </p:sp>
      <p:sp>
        <p:nvSpPr>
          <p:cNvPr id="397315" name="Rectangle 3"/>
          <p:cNvSpPr>
            <a:spLocks noGrp="1" noChangeArrowheads="1"/>
          </p:cNvSpPr>
          <p:nvPr>
            <p:ph type="body" idx="1"/>
          </p:nvPr>
        </p:nvSpPr>
        <p:spPr/>
        <p:txBody>
          <a:bodyPr/>
          <a:lstStyle/>
          <a:p>
            <a:pPr>
              <a:buFont typeface="Wingdings" pitchFamily="2" charset="2"/>
              <a:buNone/>
            </a:pPr>
            <a:r>
              <a:rPr lang="en-US" sz="2400"/>
              <a:t>4- Finally, sort by order specified: if two rules have the same weight, origin and specificity, the latter specified wins. Rules in imported style sheets are considered to be before any rules in the style sheet itself. </a:t>
            </a:r>
          </a:p>
          <a:p>
            <a:pPr>
              <a:buFont typeface="Wingdings" pitchFamily="2" charset="2"/>
              <a:buNone/>
            </a:pPr>
            <a:endParaRPr lang="en-US" sz="2400"/>
          </a:p>
        </p:txBody>
      </p:sp>
      <p:sp>
        <p:nvSpPr>
          <p:cNvPr id="397316" name="Text Box 4"/>
          <p:cNvSpPr txBox="1">
            <a:spLocks noChangeArrowheads="1"/>
          </p:cNvSpPr>
          <p:nvPr/>
        </p:nvSpPr>
        <p:spPr bwMode="auto">
          <a:xfrm>
            <a:off x="3733800" y="4267200"/>
            <a:ext cx="2711450" cy="11906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Conceptually, create one</a:t>
            </a:r>
          </a:p>
          <a:p>
            <a:r>
              <a:rPr lang="en-US">
                <a:solidFill>
                  <a:srgbClr val="008080"/>
                </a:solidFill>
              </a:rPr>
              <a:t>long style sheet.  Later</a:t>
            </a:r>
          </a:p>
          <a:p>
            <a:r>
              <a:rPr lang="en-US">
                <a:solidFill>
                  <a:srgbClr val="008080"/>
                </a:solidFill>
              </a:rPr>
              <a:t>style rules have higher</a:t>
            </a:r>
          </a:p>
          <a:p>
            <a:r>
              <a:rPr lang="en-US">
                <a:solidFill>
                  <a:srgbClr val="008080"/>
                </a:solidFill>
              </a:rPr>
              <a:t>priority than earlier rules.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92866" name="Rectangle 2"/>
          <p:cNvSpPr>
            <a:spLocks noGrp="1" noChangeArrowheads="1"/>
          </p:cNvSpPr>
          <p:nvPr>
            <p:ph type="title"/>
          </p:nvPr>
        </p:nvSpPr>
        <p:spPr/>
        <p:txBody>
          <a:bodyPr/>
          <a:lstStyle/>
          <a:p>
            <a:r>
              <a:rPr lang="en-US"/>
              <a:t>CSS Inheritance</a:t>
            </a:r>
          </a:p>
        </p:txBody>
      </p:sp>
      <p:sp>
        <p:nvSpPr>
          <p:cNvPr id="292867" name="Rectangle 3"/>
          <p:cNvSpPr>
            <a:spLocks noGrp="1" noChangeArrowheads="1"/>
          </p:cNvSpPr>
          <p:nvPr>
            <p:ph type="body" idx="1"/>
          </p:nvPr>
        </p:nvSpPr>
        <p:spPr/>
        <p:txBody>
          <a:bodyPr/>
          <a:lstStyle/>
          <a:p>
            <a:r>
              <a:rPr lang="en-US"/>
              <a:t>What if no style declaration applies to a property of an element?</a:t>
            </a:r>
          </a:p>
          <a:p>
            <a:r>
              <a:rPr lang="en-US"/>
              <a:t>Generally, the property value is </a:t>
            </a:r>
            <a:r>
              <a:rPr lang="en-US">
                <a:solidFill>
                  <a:schemeClr val="hlink"/>
                </a:solidFill>
              </a:rPr>
              <a:t>inherited</a:t>
            </a:r>
            <a:r>
              <a:rPr lang="en-US"/>
              <a:t> from the nearest ancestor element that has a value for the property</a:t>
            </a:r>
          </a:p>
          <a:p>
            <a:r>
              <a:rPr lang="en-US"/>
              <a:t>If no ancestor has a value (or the property does not inherit) then CSS defines an </a:t>
            </a:r>
            <a:r>
              <a:rPr lang="en-US">
                <a:solidFill>
                  <a:schemeClr val="hlink"/>
                </a:solidFill>
              </a:rPr>
              <a:t>initial value</a:t>
            </a:r>
            <a:r>
              <a:rPr lang="en-US"/>
              <a:t> that is used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93890" name="Rectangle 2"/>
          <p:cNvSpPr>
            <a:spLocks noGrp="1" noChangeArrowheads="1"/>
          </p:cNvSpPr>
          <p:nvPr>
            <p:ph type="title"/>
          </p:nvPr>
        </p:nvSpPr>
        <p:spPr/>
        <p:txBody>
          <a:bodyPr/>
          <a:lstStyle/>
          <a:p>
            <a:r>
              <a:rPr lang="en-US"/>
              <a:t>CSS Inheritance</a:t>
            </a:r>
          </a:p>
        </p:txBody>
      </p:sp>
      <p:pic>
        <p:nvPicPr>
          <p:cNvPr id="293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3581400" cy="11366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1063"/>
            <a:ext cx="7467600" cy="262096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3894" name="Picture 6" descr="Inher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447800"/>
            <a:ext cx="4267200" cy="259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95938" name="Rectangle 2"/>
          <p:cNvSpPr>
            <a:spLocks noGrp="1" noChangeArrowheads="1"/>
          </p:cNvSpPr>
          <p:nvPr>
            <p:ph type="title"/>
          </p:nvPr>
        </p:nvSpPr>
        <p:spPr/>
        <p:txBody>
          <a:bodyPr/>
          <a:lstStyle/>
          <a:p>
            <a:r>
              <a:rPr lang="en-US"/>
              <a:t>CSS Inheritance</a:t>
            </a:r>
          </a:p>
        </p:txBody>
      </p:sp>
      <p:sp>
        <p:nvSpPr>
          <p:cNvPr id="295939" name="Rectangle 3"/>
          <p:cNvSpPr>
            <a:spLocks noGrp="1" noChangeArrowheads="1"/>
          </p:cNvSpPr>
          <p:nvPr>
            <p:ph type="body" idx="1"/>
          </p:nvPr>
        </p:nvSpPr>
        <p:spPr/>
        <p:txBody>
          <a:bodyPr/>
          <a:lstStyle/>
          <a:p>
            <a:pPr>
              <a:lnSpc>
                <a:spcPct val="90000"/>
              </a:lnSpc>
            </a:pPr>
            <a:r>
              <a:rPr lang="en-US"/>
              <a:t>Property values:</a:t>
            </a:r>
          </a:p>
          <a:p>
            <a:pPr lvl="1">
              <a:lnSpc>
                <a:spcPct val="90000"/>
              </a:lnSpc>
            </a:pPr>
            <a:r>
              <a:rPr lang="en-US">
                <a:solidFill>
                  <a:schemeClr val="hlink"/>
                </a:solidFill>
              </a:rPr>
              <a:t>Specified</a:t>
            </a:r>
            <a:r>
              <a:rPr lang="en-US"/>
              <a:t>: value contained in declaration</a:t>
            </a:r>
          </a:p>
          <a:p>
            <a:pPr lvl="2">
              <a:lnSpc>
                <a:spcPct val="90000"/>
              </a:lnSpc>
            </a:pPr>
            <a:r>
              <a:rPr lang="en-US"/>
              <a:t>Absolute: value can be determined without reference to context (</a:t>
            </a:r>
            <a:r>
              <a:rPr lang="en-US" i="1"/>
              <a:t>e.g.</a:t>
            </a:r>
            <a:r>
              <a:rPr lang="en-US"/>
              <a:t>, </a:t>
            </a:r>
            <a:r>
              <a:rPr lang="en-US">
                <a:latin typeface="Lucida Sans Typewriter" pitchFamily="49" charset="0"/>
              </a:rPr>
              <a:t>2cm</a:t>
            </a:r>
            <a:r>
              <a:rPr lang="en-US"/>
              <a:t>)</a:t>
            </a:r>
          </a:p>
          <a:p>
            <a:pPr lvl="2">
              <a:lnSpc>
                <a:spcPct val="90000"/>
              </a:lnSpc>
            </a:pPr>
            <a:r>
              <a:rPr lang="en-US"/>
              <a:t>Relative: value depends on context (</a:t>
            </a:r>
            <a:r>
              <a:rPr lang="en-US" i="1"/>
              <a:t>e.g.</a:t>
            </a:r>
            <a:r>
              <a:rPr lang="en-US"/>
              <a:t>, </a:t>
            </a:r>
            <a:r>
              <a:rPr lang="en-US">
                <a:latin typeface="Lucida Sans Typewriter" pitchFamily="49" charset="0"/>
              </a:rPr>
              <a:t>larger</a:t>
            </a:r>
            <a:r>
              <a:rPr lang="en-US"/>
              <a:t>)</a:t>
            </a:r>
          </a:p>
          <a:p>
            <a:pPr lvl="1">
              <a:lnSpc>
                <a:spcPct val="90000"/>
              </a:lnSpc>
            </a:pPr>
            <a:r>
              <a:rPr lang="en-US">
                <a:solidFill>
                  <a:schemeClr val="hlink"/>
                </a:solidFill>
              </a:rPr>
              <a:t>Computed</a:t>
            </a:r>
            <a:r>
              <a:rPr lang="en-US"/>
              <a:t>: absolute representation of relative value (</a:t>
            </a:r>
            <a:r>
              <a:rPr lang="en-US" i="1"/>
              <a:t>e.g.</a:t>
            </a:r>
            <a:r>
              <a:rPr lang="en-US"/>
              <a:t>, </a:t>
            </a:r>
            <a:r>
              <a:rPr lang="en-US">
                <a:latin typeface="Lucida Sans Typewriter" pitchFamily="49" charset="0"/>
              </a:rPr>
              <a:t>larger</a:t>
            </a:r>
            <a:r>
              <a:rPr lang="en-US"/>
              <a:t> might be 1.2 x parent font size)</a:t>
            </a:r>
          </a:p>
          <a:p>
            <a:pPr lvl="1">
              <a:lnSpc>
                <a:spcPct val="90000"/>
              </a:lnSpc>
            </a:pPr>
            <a:r>
              <a:rPr lang="en-US">
                <a:solidFill>
                  <a:schemeClr val="hlink"/>
                </a:solidFill>
              </a:rPr>
              <a:t>Actual</a:t>
            </a:r>
            <a:r>
              <a:rPr lang="en-US"/>
              <a:t>: value actually used by browser (</a:t>
            </a:r>
            <a:r>
              <a:rPr lang="en-US" i="1"/>
              <a:t>e.g.</a:t>
            </a:r>
            <a:r>
              <a:rPr lang="en-US"/>
              <a:t>, computed value might be rounded)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96962" name="Rectangle 2"/>
          <p:cNvSpPr>
            <a:spLocks noGrp="1" noChangeArrowheads="1"/>
          </p:cNvSpPr>
          <p:nvPr>
            <p:ph type="title"/>
          </p:nvPr>
        </p:nvSpPr>
        <p:spPr/>
        <p:txBody>
          <a:bodyPr/>
          <a:lstStyle/>
          <a:p>
            <a:r>
              <a:rPr lang="en-US"/>
              <a:t>CSS Inheritance</a:t>
            </a:r>
          </a:p>
        </p:txBody>
      </p:sp>
      <p:sp>
        <p:nvSpPr>
          <p:cNvPr id="296963" name="Rectangle 3"/>
          <p:cNvSpPr>
            <a:spLocks noGrp="1" noChangeArrowheads="1"/>
          </p:cNvSpPr>
          <p:nvPr>
            <p:ph type="body" idx="1"/>
          </p:nvPr>
        </p:nvSpPr>
        <p:spPr/>
        <p:txBody>
          <a:bodyPr/>
          <a:lstStyle/>
          <a:p>
            <a:r>
              <a:rPr lang="en-US"/>
              <a:t>Most properties inherit </a:t>
            </a:r>
            <a:r>
              <a:rPr lang="en-US">
                <a:solidFill>
                  <a:schemeClr val="hlink"/>
                </a:solidFill>
              </a:rPr>
              <a:t>computed value</a:t>
            </a:r>
          </a:p>
          <a:p>
            <a:pPr lvl="1"/>
            <a:r>
              <a:rPr lang="en-US"/>
              <a:t>Exception discussed later: </a:t>
            </a:r>
            <a:r>
              <a:rPr lang="en-US">
                <a:latin typeface="Lucida Sans Typewriter" pitchFamily="49" charset="0"/>
              </a:rPr>
              <a:t>line-height</a:t>
            </a:r>
          </a:p>
          <a:p>
            <a:r>
              <a:rPr lang="en-US"/>
              <a:t>A little thought can usually tell you whether a property inherits or not </a:t>
            </a:r>
          </a:p>
          <a:p>
            <a:pPr lvl="1"/>
            <a:r>
              <a:rPr lang="en-US"/>
              <a:t>Example: </a:t>
            </a:r>
            <a:r>
              <a:rPr lang="en-US">
                <a:latin typeface="Lucida Sans Typewriter" pitchFamily="49" charset="0"/>
              </a:rPr>
              <a:t>height </a:t>
            </a:r>
            <a:r>
              <a:rPr lang="en-US"/>
              <a:t>does not inherit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97986" name="Rectangle 2"/>
          <p:cNvSpPr>
            <a:spLocks noGrp="1" noChangeArrowheads="1"/>
          </p:cNvSpPr>
          <p:nvPr>
            <p:ph type="title"/>
          </p:nvPr>
        </p:nvSpPr>
        <p:spPr/>
        <p:txBody>
          <a:bodyPr/>
          <a:lstStyle/>
          <a:p>
            <a:r>
              <a:rPr lang="en-US"/>
              <a:t>CSS Font Properties</a:t>
            </a:r>
          </a:p>
        </p:txBody>
      </p:sp>
      <p:pic>
        <p:nvPicPr>
          <p:cNvPr id="297988" name="Picture 4" descr="LineO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79738"/>
            <a:ext cx="7620000" cy="2938462"/>
          </a:xfrm>
          <a:prstGeom prst="rect">
            <a:avLst/>
          </a:prstGeom>
          <a:noFill/>
          <a:extLst>
            <a:ext uri="{909E8E84-426E-40DD-AFC4-6F175D3DCCD1}">
              <a14:hiddenFill xmlns:a14="http://schemas.microsoft.com/office/drawing/2010/main">
                <a:solidFill>
                  <a:srgbClr val="FFFFFF"/>
                </a:solidFill>
              </a14:hiddenFill>
            </a:ext>
          </a:extLst>
        </p:spPr>
      </p:pic>
      <p:sp>
        <p:nvSpPr>
          <p:cNvPr id="297989" name="Text Box 5"/>
          <p:cNvSpPr txBox="1">
            <a:spLocks noChangeArrowheads="1"/>
          </p:cNvSpPr>
          <p:nvPr/>
        </p:nvSpPr>
        <p:spPr bwMode="auto">
          <a:xfrm>
            <a:off x="2514600" y="2598738"/>
            <a:ext cx="41148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Glyph (visual representation)</a:t>
            </a:r>
          </a:p>
        </p:txBody>
      </p:sp>
      <p:sp>
        <p:nvSpPr>
          <p:cNvPr id="297990" name="Line 6"/>
          <p:cNvSpPr>
            <a:spLocks noChangeShapeType="1"/>
          </p:cNvSpPr>
          <p:nvPr/>
        </p:nvSpPr>
        <p:spPr bwMode="auto">
          <a:xfrm flipH="1">
            <a:off x="1143000" y="2827338"/>
            <a:ext cx="14478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91" name="Text Box 7"/>
          <p:cNvSpPr txBox="1">
            <a:spLocks noChangeArrowheads="1"/>
          </p:cNvSpPr>
          <p:nvPr/>
        </p:nvSpPr>
        <p:spPr bwMode="auto">
          <a:xfrm>
            <a:off x="746125" y="5911850"/>
            <a:ext cx="16065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character cell</a:t>
            </a:r>
          </a:p>
          <a:p>
            <a:r>
              <a:rPr lang="en-US"/>
              <a:t>(content area)</a:t>
            </a:r>
          </a:p>
        </p:txBody>
      </p:sp>
      <p:sp>
        <p:nvSpPr>
          <p:cNvPr id="297992" name="Line 8"/>
          <p:cNvSpPr>
            <a:spLocks noChangeShapeType="1"/>
          </p:cNvSpPr>
          <p:nvPr/>
        </p:nvSpPr>
        <p:spPr bwMode="auto">
          <a:xfrm flipH="1" flipV="1">
            <a:off x="1143000" y="5570538"/>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95" name="Rectangle 11"/>
          <p:cNvSpPr>
            <a:spLocks noGrp="1" noChangeArrowheads="1"/>
          </p:cNvSpPr>
          <p:nvPr>
            <p:ph type="body" idx="1"/>
          </p:nvPr>
        </p:nvSpPr>
        <p:spPr>
          <a:xfrm>
            <a:off x="809625" y="2057400"/>
            <a:ext cx="7958138" cy="3881438"/>
          </a:xfrm>
          <a:noFill/>
          <a:ln/>
        </p:spPr>
        <p:txBody>
          <a:bodyPr/>
          <a:lstStyle/>
          <a:p>
            <a:r>
              <a:rPr lang="en-US" sz="2400"/>
              <a:t>A font is a mapping from code points to glyphs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01058" name="Rectangle 2"/>
          <p:cNvSpPr>
            <a:spLocks noGrp="1" noChangeArrowheads="1"/>
          </p:cNvSpPr>
          <p:nvPr>
            <p:ph type="title"/>
          </p:nvPr>
        </p:nvSpPr>
        <p:spPr/>
        <p:txBody>
          <a:bodyPr/>
          <a:lstStyle/>
          <a:p>
            <a:r>
              <a:rPr lang="en-US"/>
              <a:t>CSS Font Properties</a:t>
            </a:r>
          </a:p>
        </p:txBody>
      </p:sp>
      <p:sp>
        <p:nvSpPr>
          <p:cNvPr id="301059" name="Rectangle 3"/>
          <p:cNvSpPr>
            <a:spLocks noGrp="1" noChangeArrowheads="1"/>
          </p:cNvSpPr>
          <p:nvPr>
            <p:ph type="body" idx="1"/>
          </p:nvPr>
        </p:nvSpPr>
        <p:spPr>
          <a:xfrm>
            <a:off x="809625" y="1909763"/>
            <a:ext cx="7958138" cy="3881437"/>
          </a:xfrm>
        </p:spPr>
        <p:txBody>
          <a:bodyPr/>
          <a:lstStyle/>
          <a:p>
            <a:r>
              <a:rPr lang="en-US" sz="2400"/>
              <a:t>A </a:t>
            </a:r>
            <a:r>
              <a:rPr lang="en-US" sz="2400">
                <a:solidFill>
                  <a:schemeClr val="hlink"/>
                </a:solidFill>
              </a:rPr>
              <a:t>font</a:t>
            </a:r>
            <a:r>
              <a:rPr lang="en-US" sz="2400"/>
              <a:t> is a mapping from code points to </a:t>
            </a:r>
            <a:r>
              <a:rPr lang="en-US" sz="2400">
                <a:solidFill>
                  <a:schemeClr val="hlink"/>
                </a:solidFill>
              </a:rPr>
              <a:t>glyphs</a:t>
            </a:r>
          </a:p>
        </p:txBody>
      </p:sp>
      <p:pic>
        <p:nvPicPr>
          <p:cNvPr id="301060" name="Picture 4" descr="LineO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11488"/>
            <a:ext cx="7620000" cy="2938462"/>
          </a:xfrm>
          <a:prstGeom prst="rect">
            <a:avLst/>
          </a:prstGeom>
          <a:noFill/>
          <a:extLst>
            <a:ext uri="{909E8E84-426E-40DD-AFC4-6F175D3DCCD1}">
              <a14:hiddenFill xmlns:a14="http://schemas.microsoft.com/office/drawing/2010/main">
                <a:solidFill>
                  <a:srgbClr val="FFFFFF"/>
                </a:solidFill>
              </a14:hiddenFill>
            </a:ext>
          </a:extLst>
        </p:spPr>
      </p:pic>
      <p:sp>
        <p:nvSpPr>
          <p:cNvPr id="301065" name="Text Box 9"/>
          <p:cNvSpPr txBox="1">
            <a:spLocks noChangeArrowheads="1"/>
          </p:cNvSpPr>
          <p:nvPr/>
        </p:nvSpPr>
        <p:spPr bwMode="auto">
          <a:xfrm>
            <a:off x="3108325" y="2514600"/>
            <a:ext cx="43751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glyphs do not necessary stay inside cells!</a:t>
            </a:r>
          </a:p>
        </p:txBody>
      </p:sp>
      <p:sp>
        <p:nvSpPr>
          <p:cNvPr id="301066" name="Line 10"/>
          <p:cNvSpPr>
            <a:spLocks noChangeShapeType="1"/>
          </p:cNvSpPr>
          <p:nvPr/>
        </p:nvSpPr>
        <p:spPr bwMode="auto">
          <a:xfrm>
            <a:off x="6324600" y="2859088"/>
            <a:ext cx="1371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02082" name="Rectangle 2"/>
          <p:cNvSpPr>
            <a:spLocks noGrp="1" noChangeArrowheads="1"/>
          </p:cNvSpPr>
          <p:nvPr>
            <p:ph type="title"/>
          </p:nvPr>
        </p:nvSpPr>
        <p:spPr/>
        <p:txBody>
          <a:bodyPr/>
          <a:lstStyle/>
          <a:p>
            <a:r>
              <a:rPr lang="en-US"/>
              <a:t>CSS Font Properties</a:t>
            </a:r>
          </a:p>
        </p:txBody>
      </p:sp>
      <p:sp>
        <p:nvSpPr>
          <p:cNvPr id="302083"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2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7413"/>
            <a:ext cx="5002213" cy="3063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19688"/>
            <a:ext cx="7650163" cy="4079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2086" name="Oval 6"/>
          <p:cNvSpPr>
            <a:spLocks noChangeArrowheads="1"/>
          </p:cNvSpPr>
          <p:nvPr/>
        </p:nvSpPr>
        <p:spPr bwMode="auto">
          <a:xfrm>
            <a:off x="2133600" y="5119688"/>
            <a:ext cx="2743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7" name="Text Box 7"/>
          <p:cNvSpPr txBox="1">
            <a:spLocks noChangeArrowheads="1"/>
          </p:cNvSpPr>
          <p:nvPr/>
        </p:nvSpPr>
        <p:spPr bwMode="auto">
          <a:xfrm>
            <a:off x="2438400" y="5576888"/>
            <a:ext cx="17208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first choice font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03106" name="Rectangle 2"/>
          <p:cNvSpPr>
            <a:spLocks noGrp="1" noChangeArrowheads="1"/>
          </p:cNvSpPr>
          <p:nvPr>
            <p:ph type="title"/>
          </p:nvPr>
        </p:nvSpPr>
        <p:spPr/>
        <p:txBody>
          <a:bodyPr/>
          <a:lstStyle/>
          <a:p>
            <a:r>
              <a:rPr lang="en-US"/>
              <a:t>CSS Font Properties</a:t>
            </a:r>
          </a:p>
        </p:txBody>
      </p:sp>
      <p:sp>
        <p:nvSpPr>
          <p:cNvPr id="303107"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3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7413"/>
            <a:ext cx="5002213" cy="3063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81600"/>
            <a:ext cx="7650163" cy="407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3110" name="Oval 6"/>
          <p:cNvSpPr>
            <a:spLocks noChangeArrowheads="1"/>
          </p:cNvSpPr>
          <p:nvPr/>
        </p:nvSpPr>
        <p:spPr bwMode="auto">
          <a:xfrm>
            <a:off x="4953000" y="5181600"/>
            <a:ext cx="2209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Text Box 7"/>
          <p:cNvSpPr txBox="1">
            <a:spLocks noChangeArrowheads="1"/>
          </p:cNvSpPr>
          <p:nvPr/>
        </p:nvSpPr>
        <p:spPr bwMode="auto">
          <a:xfrm>
            <a:off x="5105400" y="5638800"/>
            <a:ext cx="20891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second choice font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242690" name="Rectangle 2"/>
          <p:cNvSpPr>
            <a:spLocks noGrp="1" noChangeArrowheads="1"/>
          </p:cNvSpPr>
          <p:nvPr>
            <p:ph type="title"/>
          </p:nvPr>
        </p:nvSpPr>
        <p:spPr/>
        <p:txBody>
          <a:bodyPr/>
          <a:lstStyle/>
          <a:p>
            <a:r>
              <a:rPr lang="en-US"/>
              <a:t>CSS Introduction</a:t>
            </a:r>
          </a:p>
        </p:txBody>
      </p:sp>
      <p:sp>
        <p:nvSpPr>
          <p:cNvPr id="242691" name="Rectangle 3"/>
          <p:cNvSpPr>
            <a:spLocks noGrp="1" noChangeArrowheads="1"/>
          </p:cNvSpPr>
          <p:nvPr>
            <p:ph type="body" idx="1"/>
          </p:nvPr>
        </p:nvSpPr>
        <p:spPr/>
        <p:txBody>
          <a:bodyPr/>
          <a:lstStyle/>
          <a:p>
            <a:r>
              <a:rPr lang="en-US"/>
              <a:t>A styled HTML document</a:t>
            </a:r>
            <a:br>
              <a:rPr lang="en-US"/>
            </a:br>
            <a:r>
              <a:rPr lang="en-US"/>
              <a:t/>
            </a:r>
            <a:br>
              <a:rPr lang="en-US"/>
            </a:br>
            <a:r>
              <a:rPr lang="en-US"/>
              <a:t/>
            </a:r>
            <a:br>
              <a:rPr lang="en-US"/>
            </a:br>
            <a:r>
              <a:rPr lang="en-US"/>
              <a:t/>
            </a:r>
            <a:br>
              <a:rPr lang="en-US"/>
            </a:br>
            <a:r>
              <a:rPr lang="en-US"/>
              <a:t/>
            </a:r>
            <a:br>
              <a:rPr lang="en-US"/>
            </a:br>
            <a:r>
              <a:rPr lang="en-US"/>
              <a:t/>
            </a:r>
            <a:br>
              <a:rPr lang="en-US"/>
            </a:br>
            <a:r>
              <a:rPr lang="en-US"/>
              <a:t>produced by the style sheet </a:t>
            </a:r>
            <a:r>
              <a:rPr lang="en-US">
                <a:latin typeface="Lucida Sans Typewriter" pitchFamily="49" charset="0"/>
              </a:rPr>
              <a:t>style1.css</a:t>
            </a:r>
            <a:r>
              <a:rPr lang="en-US"/>
              <a:t>:</a:t>
            </a:r>
          </a:p>
        </p:txBody>
      </p:sp>
      <p:pic>
        <p:nvPicPr>
          <p:cNvPr id="242692" name="Picture 4" descr="CSSHelloWorl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19400"/>
            <a:ext cx="3810000" cy="1697038"/>
          </a:xfrm>
          <a:prstGeom prst="rect">
            <a:avLst/>
          </a:prstGeom>
          <a:noFill/>
          <a:extLst>
            <a:ext uri="{909E8E84-426E-40DD-AFC4-6F175D3DCCD1}">
              <a14:hiddenFill xmlns:a14="http://schemas.microsoft.com/office/drawing/2010/main">
                <a:solidFill>
                  <a:srgbClr val="FFFFFF"/>
                </a:solidFill>
              </a14:hiddenFill>
            </a:ext>
          </a:extLst>
        </p:spPr>
      </p:pic>
      <p:pic>
        <p:nvPicPr>
          <p:cNvPr id="2426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715000"/>
            <a:ext cx="4114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26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096000"/>
            <a:ext cx="67818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04130" name="Rectangle 2"/>
          <p:cNvSpPr>
            <a:spLocks noGrp="1" noChangeArrowheads="1"/>
          </p:cNvSpPr>
          <p:nvPr>
            <p:ph type="title"/>
          </p:nvPr>
        </p:nvSpPr>
        <p:spPr/>
        <p:txBody>
          <a:bodyPr/>
          <a:lstStyle/>
          <a:p>
            <a:r>
              <a:rPr lang="en-US"/>
              <a:t>CSS Font Properties</a:t>
            </a:r>
          </a:p>
        </p:txBody>
      </p:sp>
      <p:sp>
        <p:nvSpPr>
          <p:cNvPr id="304131" name="Rectangle 3"/>
          <p:cNvSpPr>
            <a:spLocks noGrp="1" noChangeArrowheads="1"/>
          </p:cNvSpPr>
          <p:nvPr>
            <p:ph type="body" idx="1"/>
          </p:nvPr>
        </p:nvSpPr>
        <p:spPr/>
        <p:txBody>
          <a:bodyPr/>
          <a:lstStyle/>
          <a:p>
            <a:r>
              <a:rPr lang="en-US"/>
              <a:t>A </a:t>
            </a:r>
            <a:r>
              <a:rPr lang="en-US">
                <a:solidFill>
                  <a:schemeClr val="hlink"/>
                </a:solidFill>
              </a:rPr>
              <a:t>font family</a:t>
            </a:r>
            <a:r>
              <a:rPr lang="en-US"/>
              <a:t> is a collection of related fonts (typically differ in size, weight, etc.)</a:t>
            </a:r>
          </a:p>
          <a:p>
            <a:endParaRPr lang="en-US"/>
          </a:p>
          <a:p>
            <a:r>
              <a:rPr lang="en-US"/>
              <a:t>font-family property can accept a list of families, including </a:t>
            </a:r>
            <a:r>
              <a:rPr lang="en-US">
                <a:solidFill>
                  <a:schemeClr val="hlink"/>
                </a:solidFill>
              </a:rPr>
              <a:t>generic</a:t>
            </a:r>
            <a:r>
              <a:rPr lang="en-US"/>
              <a:t> font families</a:t>
            </a:r>
          </a:p>
        </p:txBody>
      </p:sp>
      <p:pic>
        <p:nvPicPr>
          <p:cNvPr id="304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7413"/>
            <a:ext cx="5002213" cy="3063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4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57800"/>
            <a:ext cx="7650163" cy="407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4134" name="Oval 6"/>
          <p:cNvSpPr>
            <a:spLocks noChangeArrowheads="1"/>
          </p:cNvSpPr>
          <p:nvPr/>
        </p:nvSpPr>
        <p:spPr bwMode="auto">
          <a:xfrm>
            <a:off x="7239000" y="5257800"/>
            <a:ext cx="9906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5" name="Text Box 7"/>
          <p:cNvSpPr txBox="1">
            <a:spLocks noChangeArrowheads="1"/>
          </p:cNvSpPr>
          <p:nvPr/>
        </p:nvSpPr>
        <p:spPr bwMode="auto">
          <a:xfrm>
            <a:off x="7239000" y="5638800"/>
            <a:ext cx="9334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generic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05154" name="Rectangle 2"/>
          <p:cNvSpPr>
            <a:spLocks noGrp="1" noChangeArrowheads="1"/>
          </p:cNvSpPr>
          <p:nvPr>
            <p:ph type="title"/>
          </p:nvPr>
        </p:nvSpPr>
        <p:spPr/>
        <p:txBody>
          <a:bodyPr/>
          <a:lstStyle/>
          <a:p>
            <a:r>
              <a:rPr lang="en-US"/>
              <a:t>CSS Font Properties</a:t>
            </a:r>
          </a:p>
        </p:txBody>
      </p:sp>
      <p:pic>
        <p:nvPicPr>
          <p:cNvPr id="305156" name="Picture 4" descr="MozillaFo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324600" cy="5278438"/>
          </a:xfrm>
          <a:prstGeom prst="rect">
            <a:avLst/>
          </a:prstGeom>
          <a:noFill/>
          <a:extLst>
            <a:ext uri="{909E8E84-426E-40DD-AFC4-6F175D3DCCD1}">
              <a14:hiddenFill xmlns:a14="http://schemas.microsoft.com/office/drawing/2010/main">
                <a:solidFill>
                  <a:srgbClr val="FFFFFF"/>
                </a:solidFill>
              </a14:hiddenFill>
            </a:ext>
          </a:extLst>
        </p:spPr>
      </p:pic>
      <p:sp>
        <p:nvSpPr>
          <p:cNvPr id="305157" name="Oval 5"/>
          <p:cNvSpPr>
            <a:spLocks noChangeArrowheads="1"/>
          </p:cNvSpPr>
          <p:nvPr/>
        </p:nvSpPr>
        <p:spPr bwMode="auto">
          <a:xfrm>
            <a:off x="3200400" y="3048000"/>
            <a:ext cx="1143000" cy="1828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8" name="Text Box 6"/>
          <p:cNvSpPr txBox="1">
            <a:spLocks noChangeArrowheads="1"/>
          </p:cNvSpPr>
          <p:nvPr/>
        </p:nvSpPr>
        <p:spPr bwMode="auto">
          <a:xfrm>
            <a:off x="212725" y="2932113"/>
            <a:ext cx="1073150" cy="11906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generic</a:t>
            </a:r>
          </a:p>
          <a:p>
            <a:r>
              <a:rPr lang="en-US">
                <a:solidFill>
                  <a:srgbClr val="008080"/>
                </a:solidFill>
              </a:rPr>
              <a:t>fonts are</a:t>
            </a:r>
          </a:p>
          <a:p>
            <a:r>
              <a:rPr lang="en-US">
                <a:solidFill>
                  <a:srgbClr val="008080"/>
                </a:solidFill>
              </a:rPr>
              <a:t>system-</a:t>
            </a:r>
          </a:p>
          <a:p>
            <a:r>
              <a:rPr lang="en-US">
                <a:solidFill>
                  <a:srgbClr val="008080"/>
                </a:solidFill>
              </a:rPr>
              <a:t>specific</a:t>
            </a:r>
          </a:p>
        </p:txBody>
      </p:sp>
      <p:sp>
        <p:nvSpPr>
          <p:cNvPr id="305159" name="Line 7"/>
          <p:cNvSpPr>
            <a:spLocks noChangeShapeType="1"/>
          </p:cNvSpPr>
          <p:nvPr/>
        </p:nvSpPr>
        <p:spPr bwMode="auto">
          <a:xfrm>
            <a:off x="1219200" y="3581400"/>
            <a:ext cx="1981200" cy="762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99362" name="Rectangle 2"/>
          <p:cNvSpPr>
            <a:spLocks noGrp="1" noChangeArrowheads="1"/>
          </p:cNvSpPr>
          <p:nvPr>
            <p:ph type="title"/>
          </p:nvPr>
        </p:nvSpPr>
        <p:spPr/>
        <p:txBody>
          <a:bodyPr/>
          <a:lstStyle/>
          <a:p>
            <a:r>
              <a:rPr lang="en-US"/>
              <a:t>CSS Font Properties</a:t>
            </a:r>
          </a:p>
        </p:txBody>
      </p:sp>
      <p:sp>
        <p:nvSpPr>
          <p:cNvPr id="399363" name="Rectangle 3"/>
          <p:cNvSpPr>
            <a:spLocks noGrp="1" noChangeArrowheads="1"/>
          </p:cNvSpPr>
          <p:nvPr>
            <p:ph type="body" idx="1"/>
          </p:nvPr>
        </p:nvSpPr>
        <p:spPr/>
        <p:txBody>
          <a:bodyPr/>
          <a:lstStyle/>
          <a:p>
            <a:r>
              <a:rPr lang="en-US"/>
              <a:t>Note that most generic font can be easily set on Firefox and Chrome, but such option doesn’t seem to be available on IE 7 and 8. IE will still default to something although maybe not what you had hoped for!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07202" name="Rectangle 2"/>
          <p:cNvSpPr>
            <a:spLocks noGrp="1" noChangeArrowheads="1"/>
          </p:cNvSpPr>
          <p:nvPr>
            <p:ph type="title"/>
          </p:nvPr>
        </p:nvSpPr>
        <p:spPr/>
        <p:txBody>
          <a:bodyPr/>
          <a:lstStyle/>
          <a:p>
            <a:r>
              <a:rPr lang="en-US"/>
              <a:t>CSS Font Properties</a:t>
            </a:r>
          </a:p>
        </p:txBody>
      </p:sp>
      <p:sp>
        <p:nvSpPr>
          <p:cNvPr id="307203" name="Rectangle 3"/>
          <p:cNvSpPr>
            <a:spLocks noGrp="1" noChangeArrowheads="1"/>
          </p:cNvSpPr>
          <p:nvPr>
            <p:ph type="body" idx="1"/>
          </p:nvPr>
        </p:nvSpPr>
        <p:spPr/>
        <p:txBody>
          <a:bodyPr/>
          <a:lstStyle/>
          <a:p>
            <a:r>
              <a:rPr lang="en-US" sz="2400"/>
              <a:t>Many properties, such as </a:t>
            </a:r>
            <a:r>
              <a:rPr lang="en-US" sz="2400">
                <a:latin typeface="Lucida Sans Typewriter" pitchFamily="49" charset="0"/>
              </a:rPr>
              <a:t>font-size</a:t>
            </a:r>
            <a:r>
              <a:rPr lang="en-US" sz="2400"/>
              <a:t>, have a value that is a </a:t>
            </a:r>
            <a:r>
              <a:rPr lang="en-US" sz="2400">
                <a:solidFill>
                  <a:schemeClr val="hlink"/>
                </a:solidFill>
              </a:rPr>
              <a:t>CSS length</a:t>
            </a:r>
          </a:p>
          <a:p>
            <a:r>
              <a:rPr lang="en-US" sz="2400"/>
              <a:t>All CSS length values except 0 need units</a:t>
            </a:r>
          </a:p>
        </p:txBody>
      </p:sp>
      <p:pic>
        <p:nvPicPr>
          <p:cNvPr id="307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11550"/>
            <a:ext cx="6781800" cy="32702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08226" name="Rectangle 2"/>
          <p:cNvSpPr>
            <a:spLocks noGrp="1" noChangeArrowheads="1"/>
          </p:cNvSpPr>
          <p:nvPr>
            <p:ph type="title"/>
          </p:nvPr>
        </p:nvSpPr>
        <p:spPr/>
        <p:txBody>
          <a:bodyPr/>
          <a:lstStyle/>
          <a:p>
            <a:r>
              <a:rPr lang="en-US"/>
              <a:t>CSS Font Properties</a:t>
            </a:r>
          </a:p>
        </p:txBody>
      </p:sp>
      <p:pic>
        <p:nvPicPr>
          <p:cNvPr id="308228" name="Picture 4" descr="FontQuant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7620000" cy="2805113"/>
          </a:xfrm>
          <a:prstGeom prst="rect">
            <a:avLst/>
          </a:prstGeom>
          <a:noFill/>
          <a:extLst>
            <a:ext uri="{909E8E84-426E-40DD-AFC4-6F175D3DCCD1}">
              <a14:hiddenFill xmlns:a14="http://schemas.microsoft.com/office/drawing/2010/main">
                <a:solidFill>
                  <a:srgbClr val="FFFFFF"/>
                </a:solidFill>
              </a14:hiddenFill>
            </a:ext>
          </a:extLst>
        </p:spPr>
      </p:pic>
      <p:sp>
        <p:nvSpPr>
          <p:cNvPr id="308229" name="Oval 5"/>
          <p:cNvSpPr>
            <a:spLocks noChangeArrowheads="1"/>
          </p:cNvSpPr>
          <p:nvPr/>
        </p:nvSpPr>
        <p:spPr bwMode="auto">
          <a:xfrm>
            <a:off x="1524000" y="3124200"/>
            <a:ext cx="685800" cy="5334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0" name="Text Box 6"/>
          <p:cNvSpPr txBox="1">
            <a:spLocks noChangeArrowheads="1"/>
          </p:cNvSpPr>
          <p:nvPr/>
        </p:nvSpPr>
        <p:spPr bwMode="auto">
          <a:xfrm>
            <a:off x="304800" y="2438400"/>
            <a:ext cx="1847850"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Computed value</a:t>
            </a:r>
          </a:p>
          <a:p>
            <a:r>
              <a:rPr lang="en-US">
                <a:solidFill>
                  <a:srgbClr val="008080"/>
                </a:solidFill>
              </a:rPr>
              <a:t>of </a:t>
            </a:r>
            <a:r>
              <a:rPr lang="en-US">
                <a:solidFill>
                  <a:srgbClr val="008080"/>
                </a:solidFill>
                <a:latin typeface="Lucida Sans Typewriter" pitchFamily="49" charset="0"/>
              </a:rPr>
              <a:t>font-size</a:t>
            </a:r>
            <a:r>
              <a:rPr lang="en-US">
                <a:solidFill>
                  <a:srgbClr val="008080"/>
                </a:solidFill>
              </a:rPr>
              <a:t> </a:t>
            </a:r>
            <a:br>
              <a:rPr lang="en-US">
                <a:solidFill>
                  <a:srgbClr val="008080"/>
                </a:solidFill>
              </a:rPr>
            </a:br>
            <a:r>
              <a:rPr lang="en-US">
                <a:solidFill>
                  <a:srgbClr val="008080"/>
                </a:solidFill>
              </a:rPr>
              <a:t>property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10274" name="Rectangle 2"/>
          <p:cNvSpPr>
            <a:spLocks noGrp="1" noChangeArrowheads="1"/>
          </p:cNvSpPr>
          <p:nvPr>
            <p:ph type="title"/>
          </p:nvPr>
        </p:nvSpPr>
        <p:spPr/>
        <p:txBody>
          <a:bodyPr/>
          <a:lstStyle/>
          <a:p>
            <a:r>
              <a:rPr lang="en-US"/>
              <a:t>CSS Font Properties</a:t>
            </a:r>
          </a:p>
        </p:txBody>
      </p:sp>
      <p:sp>
        <p:nvSpPr>
          <p:cNvPr id="310275" name="Rectangle 3"/>
          <p:cNvSpPr>
            <a:spLocks noGrp="1" noChangeArrowheads="1"/>
          </p:cNvSpPr>
          <p:nvPr>
            <p:ph type="body" idx="1"/>
          </p:nvPr>
        </p:nvSpPr>
        <p:spPr/>
        <p:txBody>
          <a:bodyPr/>
          <a:lstStyle/>
          <a:p>
            <a:r>
              <a:rPr lang="en-US">
                <a:solidFill>
                  <a:schemeClr val="accent2"/>
                </a:solidFill>
              </a:rPr>
              <a:t>Reference font</a:t>
            </a:r>
            <a:r>
              <a:rPr lang="en-US"/>
              <a:t> defines em and ex units</a:t>
            </a:r>
          </a:p>
          <a:p>
            <a:pPr lvl="1"/>
            <a:r>
              <a:rPr lang="en-US"/>
              <a:t>Normally, reference font is the font of the element being styled</a:t>
            </a:r>
          </a:p>
          <a:p>
            <a:pPr lvl="1"/>
            <a:r>
              <a:rPr lang="en-US"/>
              <a:t>Exception: Using em/ex to specify value for </a:t>
            </a:r>
            <a:r>
              <a:rPr lang="en-US">
                <a:latin typeface="Lucida Sans Typewriter" pitchFamily="49" charset="0"/>
              </a:rPr>
              <a:t>font-size</a:t>
            </a:r>
          </a:p>
        </p:txBody>
      </p:sp>
      <p:pic>
        <p:nvPicPr>
          <p:cNvPr id="310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00600"/>
            <a:ext cx="5257800" cy="6810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277" name="Oval 5"/>
          <p:cNvSpPr>
            <a:spLocks noChangeArrowheads="1"/>
          </p:cNvSpPr>
          <p:nvPr/>
        </p:nvSpPr>
        <p:spPr bwMode="auto">
          <a:xfrm>
            <a:off x="6172200" y="5105400"/>
            <a:ext cx="533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78" name="Text Box 6"/>
          <p:cNvSpPr txBox="1">
            <a:spLocks noChangeArrowheads="1"/>
          </p:cNvSpPr>
          <p:nvPr/>
        </p:nvSpPr>
        <p:spPr bwMode="auto">
          <a:xfrm>
            <a:off x="5241925" y="5599113"/>
            <a:ext cx="25463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parent element’s font is</a:t>
            </a:r>
          </a:p>
          <a:p>
            <a:r>
              <a:rPr lang="en-US">
                <a:solidFill>
                  <a:srgbClr val="008080"/>
                </a:solidFill>
              </a:rPr>
              <a:t>reference font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11298" name="Rectangle 2"/>
          <p:cNvSpPr>
            <a:spLocks noGrp="1" noChangeArrowheads="1"/>
          </p:cNvSpPr>
          <p:nvPr>
            <p:ph type="title"/>
          </p:nvPr>
        </p:nvSpPr>
        <p:spPr/>
        <p:txBody>
          <a:bodyPr/>
          <a:lstStyle/>
          <a:p>
            <a:r>
              <a:rPr lang="en-US"/>
              <a:t>CSS Font Properties</a:t>
            </a:r>
          </a:p>
        </p:txBody>
      </p:sp>
      <p:sp>
        <p:nvSpPr>
          <p:cNvPr id="311299" name="Rectangle 3"/>
          <p:cNvSpPr>
            <a:spLocks noGrp="1" noChangeArrowheads="1"/>
          </p:cNvSpPr>
          <p:nvPr>
            <p:ph type="body" idx="1"/>
          </p:nvPr>
        </p:nvSpPr>
        <p:spPr/>
        <p:txBody>
          <a:bodyPr/>
          <a:lstStyle/>
          <a:p>
            <a:pPr>
              <a:lnSpc>
                <a:spcPct val="90000"/>
              </a:lnSpc>
            </a:pPr>
            <a:r>
              <a:rPr lang="en-US"/>
              <a:t>Other ways to specify value for </a:t>
            </a:r>
            <a:br>
              <a:rPr lang="en-US"/>
            </a:br>
            <a:r>
              <a:rPr lang="en-US">
                <a:latin typeface="Lucida Sans Typewriter" pitchFamily="49" charset="0"/>
              </a:rPr>
              <a:t>font-size</a:t>
            </a:r>
            <a:r>
              <a:rPr lang="en-US"/>
              <a:t>:</a:t>
            </a:r>
          </a:p>
          <a:p>
            <a:pPr lvl="1">
              <a:lnSpc>
                <a:spcPct val="90000"/>
              </a:lnSpc>
            </a:pPr>
            <a:r>
              <a:rPr lang="en-US">
                <a:solidFill>
                  <a:schemeClr val="hlink"/>
                </a:solidFill>
              </a:rPr>
              <a:t>Percentage</a:t>
            </a:r>
            <a:r>
              <a:rPr lang="en-US"/>
              <a:t> (of parent </a:t>
            </a:r>
            <a:r>
              <a:rPr lang="en-US">
                <a:latin typeface="Lucida Sans Typewriter" pitchFamily="49" charset="0"/>
              </a:rPr>
              <a:t>font-size</a:t>
            </a:r>
            <a:r>
              <a:rPr lang="en-US"/>
              <a:t>)</a:t>
            </a:r>
            <a:br>
              <a:rPr lang="en-US"/>
            </a:br>
            <a:endParaRPr lang="en-US"/>
          </a:p>
          <a:p>
            <a:pPr lvl="1">
              <a:lnSpc>
                <a:spcPct val="90000"/>
              </a:lnSpc>
            </a:pPr>
            <a:r>
              <a:rPr lang="en-US">
                <a:solidFill>
                  <a:schemeClr val="hlink"/>
                </a:solidFill>
              </a:rPr>
              <a:t>Absolute size</a:t>
            </a:r>
            <a:r>
              <a:rPr lang="en-US"/>
              <a:t> keyword: </a:t>
            </a:r>
            <a:r>
              <a:rPr lang="en-US">
                <a:latin typeface="Lucida Sans Typewriter" pitchFamily="49" charset="0"/>
              </a:rPr>
              <a:t>xx-small</a:t>
            </a:r>
            <a:r>
              <a:rPr lang="en-US"/>
              <a:t>, </a:t>
            </a:r>
            <a:r>
              <a:rPr lang="en-US">
                <a:latin typeface="Lucida Sans Typewriter" pitchFamily="49" charset="0"/>
              </a:rPr>
              <a:t>x-small</a:t>
            </a:r>
            <a:r>
              <a:rPr lang="en-US"/>
              <a:t>, </a:t>
            </a:r>
            <a:r>
              <a:rPr lang="en-US">
                <a:latin typeface="Lucida Sans Typewriter" pitchFamily="49" charset="0"/>
              </a:rPr>
              <a:t>small</a:t>
            </a:r>
            <a:r>
              <a:rPr lang="en-US"/>
              <a:t>, </a:t>
            </a:r>
            <a:r>
              <a:rPr lang="en-US">
                <a:latin typeface="Lucida Sans Typewriter" pitchFamily="49" charset="0"/>
              </a:rPr>
              <a:t>medium</a:t>
            </a:r>
            <a:r>
              <a:rPr lang="en-US"/>
              <a:t> (initial value), </a:t>
            </a:r>
            <a:r>
              <a:rPr lang="en-US">
                <a:latin typeface="Lucida Sans Typewriter" pitchFamily="49" charset="0"/>
              </a:rPr>
              <a:t>large</a:t>
            </a:r>
            <a:r>
              <a:rPr lang="en-US"/>
              <a:t>, </a:t>
            </a:r>
            <a:br>
              <a:rPr lang="en-US"/>
            </a:br>
            <a:r>
              <a:rPr lang="en-US">
                <a:latin typeface="Lucida Sans Typewriter" pitchFamily="49" charset="0"/>
              </a:rPr>
              <a:t>x-large</a:t>
            </a:r>
            <a:r>
              <a:rPr lang="en-US"/>
              <a:t>, </a:t>
            </a:r>
            <a:r>
              <a:rPr lang="en-US">
                <a:latin typeface="Lucida Sans Typewriter" pitchFamily="49" charset="0"/>
              </a:rPr>
              <a:t>xx-large</a:t>
            </a:r>
          </a:p>
          <a:p>
            <a:pPr lvl="2">
              <a:lnSpc>
                <a:spcPct val="90000"/>
              </a:lnSpc>
            </a:pPr>
            <a:r>
              <a:rPr lang="en-US"/>
              <a:t>User agent specific; should differ by ~ 20%</a:t>
            </a:r>
          </a:p>
          <a:p>
            <a:pPr lvl="1">
              <a:lnSpc>
                <a:spcPct val="90000"/>
              </a:lnSpc>
            </a:pPr>
            <a:r>
              <a:rPr lang="en-US">
                <a:solidFill>
                  <a:schemeClr val="hlink"/>
                </a:solidFill>
              </a:rPr>
              <a:t>Relative size</a:t>
            </a:r>
            <a:r>
              <a:rPr lang="en-US"/>
              <a:t> keyword: </a:t>
            </a:r>
            <a:r>
              <a:rPr lang="en-US">
                <a:latin typeface="Lucida Sans Typewriter" pitchFamily="49" charset="0"/>
              </a:rPr>
              <a:t>smaller</a:t>
            </a:r>
            <a:r>
              <a:rPr lang="en-US"/>
              <a:t>, </a:t>
            </a:r>
            <a:r>
              <a:rPr lang="en-US">
                <a:latin typeface="Lucida Sans Typewriter" pitchFamily="49" charset="0"/>
              </a:rPr>
              <a:t>larger</a:t>
            </a:r>
          </a:p>
          <a:p>
            <a:pPr lvl="2">
              <a:lnSpc>
                <a:spcPct val="90000"/>
              </a:lnSpc>
            </a:pPr>
            <a:r>
              <a:rPr lang="en-US"/>
              <a:t>Relative to parent element’s font</a:t>
            </a:r>
            <a:endParaRPr lang="en-US">
              <a:latin typeface="Lucida Sans Typewriter" pitchFamily="49" charset="0"/>
            </a:endParaRPr>
          </a:p>
        </p:txBody>
      </p:sp>
      <p:pic>
        <p:nvPicPr>
          <p:cNvPr id="3113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06813"/>
            <a:ext cx="1906588" cy="3317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12322" name="Rectangle 2"/>
          <p:cNvSpPr>
            <a:spLocks noGrp="1" noChangeArrowheads="1"/>
          </p:cNvSpPr>
          <p:nvPr>
            <p:ph type="title"/>
          </p:nvPr>
        </p:nvSpPr>
        <p:spPr/>
        <p:txBody>
          <a:bodyPr/>
          <a:lstStyle/>
          <a:p>
            <a:r>
              <a:rPr lang="en-US"/>
              <a:t>CSS Font Properties</a:t>
            </a:r>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27238"/>
            <a:ext cx="8229600" cy="34607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14370" name="Rectangle 2"/>
          <p:cNvSpPr>
            <a:spLocks noGrp="1" noChangeArrowheads="1"/>
          </p:cNvSpPr>
          <p:nvPr>
            <p:ph type="title"/>
          </p:nvPr>
        </p:nvSpPr>
        <p:spPr/>
        <p:txBody>
          <a:bodyPr/>
          <a:lstStyle/>
          <a:p>
            <a:r>
              <a:rPr lang="en-US"/>
              <a:t>CSS Font Properties</a:t>
            </a:r>
          </a:p>
        </p:txBody>
      </p:sp>
      <p:sp>
        <p:nvSpPr>
          <p:cNvPr id="314371" name="Rectangle 3"/>
          <p:cNvSpPr>
            <a:spLocks noGrp="1" noChangeArrowheads="1"/>
          </p:cNvSpPr>
          <p:nvPr>
            <p:ph type="body" idx="1"/>
          </p:nvPr>
        </p:nvSpPr>
        <p:spPr/>
        <p:txBody>
          <a:bodyPr/>
          <a:lstStyle/>
          <a:p>
            <a:pPr>
              <a:lnSpc>
                <a:spcPct val="90000"/>
              </a:lnSpc>
            </a:pPr>
            <a:r>
              <a:rPr lang="en-US" sz="2800"/>
              <a:t>Text is rendered using line boxes</a:t>
            </a:r>
          </a:p>
          <a:p>
            <a:pPr>
              <a:lnSpc>
                <a:spcPct val="90000"/>
              </a:lnSpc>
            </a:pPr>
            <a:endParaRPr lang="en-US" sz="2800"/>
          </a:p>
          <a:p>
            <a:pPr>
              <a:lnSpc>
                <a:spcPct val="90000"/>
              </a:lnSpc>
            </a:pPr>
            <a:endParaRPr lang="en-US"/>
          </a:p>
          <a:p>
            <a:pPr>
              <a:lnSpc>
                <a:spcPct val="90000"/>
              </a:lnSpc>
            </a:pPr>
            <a:r>
              <a:rPr lang="en-US" sz="2800"/>
              <a:t>Height of line box given by </a:t>
            </a:r>
            <a:r>
              <a:rPr lang="en-US" sz="2800">
                <a:solidFill>
                  <a:schemeClr val="accent2"/>
                </a:solidFill>
                <a:latin typeface="Lucida Sans Typewriter" pitchFamily="49" charset="0"/>
              </a:rPr>
              <a:t>line-height</a:t>
            </a:r>
          </a:p>
          <a:p>
            <a:pPr lvl="1">
              <a:lnSpc>
                <a:spcPct val="90000"/>
              </a:lnSpc>
            </a:pPr>
            <a:r>
              <a:rPr lang="en-US" sz="2400"/>
              <a:t>Initial value: </a:t>
            </a:r>
            <a:r>
              <a:rPr lang="en-US" sz="2400">
                <a:latin typeface="Lucida Sans Typewriter" pitchFamily="49" charset="0"/>
              </a:rPr>
              <a:t>normal</a:t>
            </a:r>
            <a:r>
              <a:rPr lang="en-US" sz="2400"/>
              <a:t> (</a:t>
            </a:r>
            <a:r>
              <a:rPr lang="en-US" sz="2400" i="1"/>
              <a:t>i.e.</a:t>
            </a:r>
            <a:r>
              <a:rPr lang="en-US" sz="2400"/>
              <a:t>, cell height; relationship with em height is font-specific)</a:t>
            </a:r>
          </a:p>
          <a:p>
            <a:pPr lvl="1">
              <a:lnSpc>
                <a:spcPct val="90000"/>
              </a:lnSpc>
            </a:pPr>
            <a:r>
              <a:rPr lang="en-US" sz="2400"/>
              <a:t>Other values (following are equivalent):</a:t>
            </a:r>
            <a:br>
              <a:rPr lang="en-US" sz="2400"/>
            </a:br>
            <a:r>
              <a:rPr lang="en-US"/>
              <a:t/>
            </a:r>
            <a:br>
              <a:rPr lang="en-US"/>
            </a:br>
            <a:endParaRPr lang="en-US"/>
          </a:p>
        </p:txBody>
      </p:sp>
      <p:pic>
        <p:nvPicPr>
          <p:cNvPr id="314372" name="Picture 4" descr="LineBoxAndCe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2819400"/>
            <a:ext cx="3448050" cy="803275"/>
          </a:xfrm>
          <a:prstGeom prst="rect">
            <a:avLst/>
          </a:prstGeom>
          <a:noFill/>
          <a:extLst>
            <a:ext uri="{909E8E84-426E-40DD-AFC4-6F175D3DCCD1}">
              <a14:hiddenFill xmlns:a14="http://schemas.microsoft.com/office/drawing/2010/main">
                <a:solidFill>
                  <a:srgbClr val="FFFFFF"/>
                </a:solidFill>
              </a14:hiddenFill>
            </a:ext>
          </a:extLst>
        </p:spPr>
      </p:pic>
      <p:pic>
        <p:nvPicPr>
          <p:cNvPr id="3143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278438"/>
            <a:ext cx="3276600" cy="127476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15394" name="Rectangle 2"/>
          <p:cNvSpPr>
            <a:spLocks noGrp="1" noChangeArrowheads="1"/>
          </p:cNvSpPr>
          <p:nvPr>
            <p:ph type="title"/>
          </p:nvPr>
        </p:nvSpPr>
        <p:spPr/>
        <p:txBody>
          <a:bodyPr/>
          <a:lstStyle/>
          <a:p>
            <a:r>
              <a:rPr lang="en-US"/>
              <a:t>CSS Font Properties</a:t>
            </a:r>
          </a:p>
        </p:txBody>
      </p:sp>
      <p:sp>
        <p:nvSpPr>
          <p:cNvPr id="315397" name="Rectangle 5"/>
          <p:cNvSpPr>
            <a:spLocks noGrp="1" noChangeArrowheads="1"/>
          </p:cNvSpPr>
          <p:nvPr>
            <p:ph type="body" idx="1"/>
          </p:nvPr>
        </p:nvSpPr>
        <p:spPr/>
        <p:txBody>
          <a:bodyPr/>
          <a:lstStyle/>
          <a:p>
            <a:r>
              <a:rPr lang="en-US"/>
              <a:t>When </a:t>
            </a:r>
            <a:r>
              <a:rPr lang="en-US">
                <a:latin typeface="Lucida Sans Typewriter" pitchFamily="49" charset="0"/>
              </a:rPr>
              <a:t>line-height</a:t>
            </a:r>
            <a:r>
              <a:rPr lang="en-US"/>
              <a:t> is greater than cell height:</a:t>
            </a:r>
          </a:p>
          <a:p>
            <a:endParaRPr lang="en-US"/>
          </a:p>
          <a:p>
            <a:endParaRPr lang="en-US"/>
          </a:p>
          <a:p>
            <a:endParaRPr lang="en-US"/>
          </a:p>
          <a:p>
            <a:r>
              <a:rPr lang="en-US"/>
              <a:t>Inheritance of </a:t>
            </a:r>
            <a:r>
              <a:rPr lang="en-US">
                <a:latin typeface="Lucida Sans Typewriter" pitchFamily="49" charset="0"/>
              </a:rPr>
              <a:t>line-height</a:t>
            </a:r>
            <a:r>
              <a:rPr lang="en-US"/>
              <a:t>:</a:t>
            </a:r>
          </a:p>
          <a:p>
            <a:pPr lvl="1"/>
            <a:r>
              <a:rPr lang="en-US"/>
              <a:t>Specified value if </a:t>
            </a:r>
            <a:r>
              <a:rPr lang="en-US">
                <a:latin typeface="Lucida Sans Typewriter" pitchFamily="49" charset="0"/>
              </a:rPr>
              <a:t>normal</a:t>
            </a:r>
            <a:r>
              <a:rPr lang="en-US"/>
              <a:t> or unit-less number</a:t>
            </a:r>
          </a:p>
          <a:p>
            <a:pPr lvl="1"/>
            <a:r>
              <a:rPr lang="en-US"/>
              <a:t>Computed value otherwise</a:t>
            </a:r>
          </a:p>
        </p:txBody>
      </p:sp>
      <p:pic>
        <p:nvPicPr>
          <p:cNvPr id="315396" name="Picture 4" descr="HalfLe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63850"/>
            <a:ext cx="5181600" cy="216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43714" name="Rectangle 2"/>
          <p:cNvSpPr>
            <a:spLocks noGrp="1" noChangeArrowheads="1"/>
          </p:cNvSpPr>
          <p:nvPr>
            <p:ph type="title"/>
          </p:nvPr>
        </p:nvSpPr>
        <p:spPr/>
        <p:txBody>
          <a:bodyPr/>
          <a:lstStyle/>
          <a:p>
            <a:r>
              <a:rPr lang="en-US"/>
              <a:t>CSS Introduction</a:t>
            </a:r>
          </a:p>
        </p:txBody>
      </p:sp>
      <p:pic>
        <p:nvPicPr>
          <p:cNvPr id="243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17" name="Oval 5"/>
          <p:cNvSpPr>
            <a:spLocks noChangeArrowheads="1"/>
          </p:cNvSpPr>
          <p:nvPr/>
        </p:nvSpPr>
        <p:spPr bwMode="auto">
          <a:xfrm>
            <a:off x="1143000" y="3276600"/>
            <a:ext cx="26670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718" name="Text Box 6"/>
          <p:cNvSpPr txBox="1">
            <a:spLocks noChangeArrowheads="1"/>
          </p:cNvSpPr>
          <p:nvPr/>
        </p:nvSpPr>
        <p:spPr bwMode="auto">
          <a:xfrm>
            <a:off x="3489325" y="2932113"/>
            <a:ext cx="48768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link</a:t>
            </a:r>
            <a:r>
              <a:rPr lang="en-US">
                <a:solidFill>
                  <a:srgbClr val="008080"/>
                </a:solidFill>
              </a:rPr>
              <a:t> element associates style sheet with doc.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18466" name="Rectangle 2"/>
          <p:cNvSpPr>
            <a:spLocks noGrp="1" noChangeArrowheads="1"/>
          </p:cNvSpPr>
          <p:nvPr>
            <p:ph type="title"/>
          </p:nvPr>
        </p:nvSpPr>
        <p:spPr/>
        <p:txBody>
          <a:bodyPr/>
          <a:lstStyle/>
          <a:p>
            <a:r>
              <a:rPr lang="en-US"/>
              <a:t>CSS Font Properties</a:t>
            </a:r>
          </a:p>
        </p:txBody>
      </p:sp>
      <p:sp>
        <p:nvSpPr>
          <p:cNvPr id="318467"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18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5603875" cy="3571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8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4724400" cy="17922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847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23586" name="Rectangle 2"/>
          <p:cNvSpPr>
            <a:spLocks noGrp="1" noChangeArrowheads="1"/>
          </p:cNvSpPr>
          <p:nvPr>
            <p:ph type="title"/>
          </p:nvPr>
        </p:nvSpPr>
        <p:spPr/>
        <p:txBody>
          <a:bodyPr/>
          <a:lstStyle/>
          <a:p>
            <a:r>
              <a:rPr lang="en-US"/>
              <a:t>CSS Font Properties</a:t>
            </a:r>
          </a:p>
        </p:txBody>
      </p:sp>
      <p:sp>
        <p:nvSpPr>
          <p:cNvPr id="323587"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23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5603875" cy="3571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4724400" cy="17922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3590" name="AutoShape 6"/>
          <p:cNvSpPr>
            <a:spLocks noChangeArrowheads="1"/>
          </p:cNvSpPr>
          <p:nvPr/>
        </p:nvSpPr>
        <p:spPr bwMode="auto">
          <a:xfrm>
            <a:off x="2209800" y="3505200"/>
            <a:ext cx="228600" cy="381000"/>
          </a:xfrm>
          <a:prstGeom prst="upDownArrow">
            <a:avLst>
              <a:gd name="adj1" fmla="val 5000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3591" name="Oval 7"/>
          <p:cNvSpPr>
            <a:spLocks noChangeArrowheads="1"/>
          </p:cNvSpPr>
          <p:nvPr/>
        </p:nvSpPr>
        <p:spPr bwMode="auto">
          <a:xfrm>
            <a:off x="2743200" y="4191000"/>
            <a:ext cx="7620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2" name="Oval 8"/>
          <p:cNvSpPr>
            <a:spLocks noChangeArrowheads="1"/>
          </p:cNvSpPr>
          <p:nvPr/>
        </p:nvSpPr>
        <p:spPr bwMode="auto">
          <a:xfrm>
            <a:off x="2590800" y="5029200"/>
            <a:ext cx="9144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593" name="Text Box 9"/>
          <p:cNvSpPr txBox="1">
            <a:spLocks noChangeArrowheads="1"/>
          </p:cNvSpPr>
          <p:nvPr/>
        </p:nvSpPr>
        <p:spPr bwMode="auto">
          <a:xfrm>
            <a:off x="3352800" y="4419600"/>
            <a:ext cx="492760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Initial values used if no value specified in </a:t>
            </a:r>
            <a:r>
              <a:rPr lang="en-US">
                <a:solidFill>
                  <a:srgbClr val="008080"/>
                </a:solidFill>
                <a:latin typeface="Lucida Sans Typewriter" pitchFamily="49" charset="0"/>
              </a:rPr>
              <a:t>font</a:t>
            </a:r>
          </a:p>
          <a:p>
            <a:r>
              <a:rPr lang="en-US">
                <a:solidFill>
                  <a:srgbClr val="008080"/>
                </a:solidFill>
              </a:rPr>
              <a:t>property list (that is, potentially reset)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24610" name="Rectangle 2"/>
          <p:cNvSpPr>
            <a:spLocks noGrp="1" noChangeArrowheads="1"/>
          </p:cNvSpPr>
          <p:nvPr>
            <p:ph type="title"/>
          </p:nvPr>
        </p:nvSpPr>
        <p:spPr/>
        <p:txBody>
          <a:bodyPr/>
          <a:lstStyle/>
          <a:p>
            <a:r>
              <a:rPr lang="en-US"/>
              <a:t>CSS Font Properties</a:t>
            </a:r>
          </a:p>
        </p:txBody>
      </p:sp>
      <p:sp>
        <p:nvSpPr>
          <p:cNvPr id="324611" name="Rectangle 3"/>
          <p:cNvSpPr>
            <a:spLocks noGrp="1" noChangeArrowheads="1"/>
          </p:cNvSpPr>
          <p:nvPr>
            <p:ph type="body" idx="1"/>
          </p:nvPr>
        </p:nvSpPr>
        <p:spPr/>
        <p:txBody>
          <a:bodyPr/>
          <a:lstStyle/>
          <a:p>
            <a:r>
              <a:rPr lang="en-US">
                <a:latin typeface="Lucida Sans Typewriter" pitchFamily="49" charset="0"/>
              </a:rPr>
              <a:t>font</a:t>
            </a:r>
            <a:r>
              <a:rPr lang="en-US"/>
              <a:t> </a:t>
            </a:r>
            <a:r>
              <a:rPr lang="en-US">
                <a:solidFill>
                  <a:schemeClr val="hlink"/>
                </a:solidFill>
              </a:rPr>
              <a:t>shortcut property</a:t>
            </a:r>
            <a:r>
              <a:rPr lang="en-US"/>
              <a:t>:</a:t>
            </a:r>
          </a:p>
        </p:txBody>
      </p:sp>
      <p:pic>
        <p:nvPicPr>
          <p:cNvPr id="324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67000"/>
            <a:ext cx="5603875" cy="3571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4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05200"/>
            <a:ext cx="4724400" cy="17922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4614" name="AutoShape 6"/>
          <p:cNvSpPr>
            <a:spLocks noChangeArrowheads="1"/>
          </p:cNvSpPr>
          <p:nvPr/>
        </p:nvSpPr>
        <p:spPr bwMode="auto">
          <a:xfrm>
            <a:off x="2590800" y="3124200"/>
            <a:ext cx="228600" cy="381000"/>
          </a:xfrm>
          <a:prstGeom prst="upDownArrow">
            <a:avLst>
              <a:gd name="adj1" fmla="val 5000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pic>
        <p:nvPicPr>
          <p:cNvPr id="3246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562600"/>
            <a:ext cx="7543800" cy="3698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4616" name="Oval 8"/>
          <p:cNvSpPr>
            <a:spLocks noChangeArrowheads="1"/>
          </p:cNvSpPr>
          <p:nvPr/>
        </p:nvSpPr>
        <p:spPr bwMode="auto">
          <a:xfrm>
            <a:off x="5410200" y="5562600"/>
            <a:ext cx="304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617" name="Text Box 9"/>
          <p:cNvSpPr txBox="1">
            <a:spLocks noChangeArrowheads="1"/>
          </p:cNvSpPr>
          <p:nvPr/>
        </p:nvSpPr>
        <p:spPr bwMode="auto">
          <a:xfrm>
            <a:off x="3505200" y="5181600"/>
            <a:ext cx="518160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008080"/>
                </a:solidFill>
              </a:rPr>
              <a:t>specifying line-height (here, twice cell height)</a:t>
            </a:r>
          </a:p>
        </p:txBody>
      </p:sp>
      <p:sp>
        <p:nvSpPr>
          <p:cNvPr id="324618" name="AutoShape 10"/>
          <p:cNvSpPr>
            <a:spLocks/>
          </p:cNvSpPr>
          <p:nvPr/>
        </p:nvSpPr>
        <p:spPr bwMode="auto">
          <a:xfrm rot="16200000">
            <a:off x="3505200" y="4648200"/>
            <a:ext cx="76200" cy="2667000"/>
          </a:xfrm>
          <a:prstGeom prst="leftBrace">
            <a:avLst>
              <a:gd name="adj1" fmla="val 291667"/>
              <a:gd name="adj2" fmla="val 50000"/>
            </a:avLst>
          </a:prstGeom>
          <a:noFill/>
          <a:ln w="9525">
            <a:solidFill>
              <a:srgbClr val="008080"/>
            </a:solidFill>
            <a:round/>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solidFill>
                <a:srgbClr val="008080"/>
              </a:solidFill>
            </a:endParaRPr>
          </a:p>
        </p:txBody>
      </p:sp>
      <p:sp>
        <p:nvSpPr>
          <p:cNvPr id="324619" name="Text Box 11"/>
          <p:cNvSpPr txBox="1">
            <a:spLocks noChangeArrowheads="1"/>
          </p:cNvSpPr>
          <p:nvPr/>
        </p:nvSpPr>
        <p:spPr bwMode="auto">
          <a:xfrm>
            <a:off x="3032125" y="5980113"/>
            <a:ext cx="11493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any order</a:t>
            </a:r>
          </a:p>
        </p:txBody>
      </p:sp>
      <p:sp>
        <p:nvSpPr>
          <p:cNvPr id="324620" name="AutoShape 12"/>
          <p:cNvSpPr>
            <a:spLocks/>
          </p:cNvSpPr>
          <p:nvPr/>
        </p:nvSpPr>
        <p:spPr bwMode="auto">
          <a:xfrm rot="16200000">
            <a:off x="6705600" y="4267200"/>
            <a:ext cx="76200" cy="3429000"/>
          </a:xfrm>
          <a:prstGeom prst="leftBrace">
            <a:avLst>
              <a:gd name="adj1" fmla="val 375000"/>
              <a:gd name="adj2" fmla="val 50000"/>
            </a:avLst>
          </a:prstGeom>
          <a:noFill/>
          <a:ln w="9525">
            <a:solidFill>
              <a:srgbClr val="008080"/>
            </a:solidFill>
            <a:round/>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solidFill>
                <a:srgbClr val="008080"/>
              </a:solidFill>
            </a:endParaRPr>
          </a:p>
        </p:txBody>
      </p:sp>
      <p:sp>
        <p:nvSpPr>
          <p:cNvPr id="324621" name="Text Box 13"/>
          <p:cNvSpPr txBox="1">
            <a:spLocks noChangeArrowheads="1"/>
          </p:cNvSpPr>
          <p:nvPr/>
        </p:nvSpPr>
        <p:spPr bwMode="auto">
          <a:xfrm>
            <a:off x="5715000" y="6019800"/>
            <a:ext cx="26606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size and family required,</a:t>
            </a:r>
          </a:p>
          <a:p>
            <a:r>
              <a:rPr lang="en-US">
                <a:solidFill>
                  <a:srgbClr val="008080"/>
                </a:solidFill>
              </a:rPr>
              <a:t>order-dependent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25634" name="Rectangle 2"/>
          <p:cNvSpPr>
            <a:spLocks noGrp="1" noChangeArrowheads="1"/>
          </p:cNvSpPr>
          <p:nvPr>
            <p:ph type="title"/>
          </p:nvPr>
        </p:nvSpPr>
        <p:spPr/>
        <p:txBody>
          <a:bodyPr/>
          <a:lstStyle/>
          <a:p>
            <a:r>
              <a:rPr lang="en-US"/>
              <a:t>CSS Text Formatting</a:t>
            </a:r>
          </a:p>
        </p:txBody>
      </p:sp>
      <p:pic>
        <p:nvPicPr>
          <p:cNvPr id="325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681163"/>
            <a:ext cx="6969125" cy="517683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27682" name="Rectangle 2"/>
          <p:cNvSpPr>
            <a:spLocks noGrp="1" noChangeArrowheads="1"/>
          </p:cNvSpPr>
          <p:nvPr>
            <p:ph type="title"/>
          </p:nvPr>
        </p:nvSpPr>
        <p:spPr/>
        <p:txBody>
          <a:bodyPr/>
          <a:lstStyle/>
          <a:p>
            <a:r>
              <a:rPr lang="en-US"/>
              <a:t>CSS Text Color</a:t>
            </a:r>
          </a:p>
        </p:txBody>
      </p:sp>
      <p:sp>
        <p:nvSpPr>
          <p:cNvPr id="327683" name="Rectangle 3"/>
          <p:cNvSpPr>
            <a:spLocks noGrp="1" noChangeArrowheads="1"/>
          </p:cNvSpPr>
          <p:nvPr>
            <p:ph type="body" idx="1"/>
          </p:nvPr>
        </p:nvSpPr>
        <p:spPr/>
        <p:txBody>
          <a:bodyPr/>
          <a:lstStyle/>
          <a:p>
            <a:r>
              <a:rPr lang="en-US"/>
              <a:t>Font color specified by </a:t>
            </a:r>
            <a:r>
              <a:rPr lang="en-US">
                <a:latin typeface="Lucida Sans Typewriter" pitchFamily="49" charset="0"/>
              </a:rPr>
              <a:t>color</a:t>
            </a:r>
            <a:r>
              <a:rPr lang="en-US"/>
              <a:t> property</a:t>
            </a:r>
          </a:p>
          <a:p>
            <a:r>
              <a:rPr lang="en-US"/>
              <a:t>Two primary ways of specifying colors:</a:t>
            </a:r>
          </a:p>
          <a:p>
            <a:pPr lvl="1"/>
            <a:r>
              <a:rPr lang="en-US"/>
              <a:t>Color name: black, gray, silver, white, red, lime, blue, yellow, aqua, fuchsia, maroon, green, navy, olive, teal, purple, full list at</a:t>
            </a:r>
            <a:br>
              <a:rPr lang="en-US"/>
            </a:br>
            <a:r>
              <a:rPr lang="en-US">
                <a:hlinkClick r:id="rId2"/>
              </a:rPr>
              <a:t>http://www.w3.org/TR/SVG11/types.html#ColorKeywords</a:t>
            </a:r>
            <a:endParaRPr lang="en-US"/>
          </a:p>
          <a:p>
            <a:pPr lvl="1"/>
            <a:r>
              <a:rPr lang="en-US"/>
              <a:t>red/green/blue (RGB) values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28708" name="Rectangle 4"/>
          <p:cNvSpPr>
            <a:spLocks noGrp="1" noChangeArrowheads="1"/>
          </p:cNvSpPr>
          <p:nvPr>
            <p:ph type="title"/>
          </p:nvPr>
        </p:nvSpPr>
        <p:spPr/>
        <p:txBody>
          <a:bodyPr/>
          <a:lstStyle/>
          <a:p>
            <a:r>
              <a:rPr lang="en-US"/>
              <a:t>CSS Text Color</a:t>
            </a:r>
          </a:p>
        </p:txBody>
      </p:sp>
      <p:pic>
        <p:nvPicPr>
          <p:cNvPr id="328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85925"/>
            <a:ext cx="6324600" cy="46212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10" name="Oval 6"/>
          <p:cNvSpPr>
            <a:spLocks noChangeArrowheads="1"/>
          </p:cNvSpPr>
          <p:nvPr/>
        </p:nvSpPr>
        <p:spPr bwMode="auto">
          <a:xfrm>
            <a:off x="6553200" y="4800600"/>
            <a:ext cx="990600" cy="12954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0754" name="Rectangle 2"/>
          <p:cNvSpPr>
            <a:spLocks noGrp="1" noChangeArrowheads="1"/>
          </p:cNvSpPr>
          <p:nvPr>
            <p:ph type="title"/>
          </p:nvPr>
        </p:nvSpPr>
        <p:spPr/>
        <p:txBody>
          <a:bodyPr/>
          <a:lstStyle/>
          <a:p>
            <a:r>
              <a:rPr lang="en-US"/>
              <a:t>CSS Text Color</a:t>
            </a:r>
          </a:p>
        </p:txBody>
      </p:sp>
      <p:pic>
        <p:nvPicPr>
          <p:cNvPr id="330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064375" cy="51244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32802" name="Rectangle 2"/>
          <p:cNvSpPr>
            <a:spLocks noGrp="1" noChangeArrowheads="1"/>
          </p:cNvSpPr>
          <p:nvPr>
            <p:ph type="title"/>
          </p:nvPr>
        </p:nvSpPr>
        <p:spPr/>
        <p:txBody>
          <a:bodyPr/>
          <a:lstStyle/>
          <a:p>
            <a:r>
              <a:rPr lang="en-US"/>
              <a:t>CSS Box Model</a:t>
            </a:r>
          </a:p>
        </p:txBody>
      </p:sp>
      <p:sp>
        <p:nvSpPr>
          <p:cNvPr id="332803" name="Rectangle 3"/>
          <p:cNvSpPr>
            <a:spLocks noGrp="1" noChangeArrowheads="1"/>
          </p:cNvSpPr>
          <p:nvPr>
            <p:ph type="body" idx="1"/>
          </p:nvPr>
        </p:nvSpPr>
        <p:spPr/>
        <p:txBody>
          <a:bodyPr/>
          <a:lstStyle/>
          <a:p>
            <a:r>
              <a:rPr lang="en-US"/>
              <a:t>Every rendered element occupies a box:</a:t>
            </a:r>
          </a:p>
        </p:txBody>
      </p:sp>
      <p:pic>
        <p:nvPicPr>
          <p:cNvPr id="332804" name="Picture 4" descr="Box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25775"/>
            <a:ext cx="5562600" cy="3298825"/>
          </a:xfrm>
          <a:prstGeom prst="rect">
            <a:avLst/>
          </a:prstGeom>
          <a:noFill/>
          <a:extLst>
            <a:ext uri="{909E8E84-426E-40DD-AFC4-6F175D3DCCD1}">
              <a14:hiddenFill xmlns:a14="http://schemas.microsoft.com/office/drawing/2010/main">
                <a:solidFill>
                  <a:srgbClr val="FFFFFF"/>
                </a:solidFill>
              </a14:hiddenFill>
            </a:ext>
          </a:extLst>
        </p:spPr>
      </p:pic>
      <p:sp>
        <p:nvSpPr>
          <p:cNvPr id="332805" name="Text Box 5"/>
          <p:cNvSpPr txBox="1">
            <a:spLocks noChangeArrowheads="1"/>
          </p:cNvSpPr>
          <p:nvPr/>
        </p:nvSpPr>
        <p:spPr bwMode="auto">
          <a:xfrm>
            <a:off x="5546725" y="6034088"/>
            <a:ext cx="16827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(or </a:t>
            </a:r>
            <a:r>
              <a:rPr lang="en-US" i="1"/>
              <a:t>inner</a:t>
            </a:r>
            <a:r>
              <a:rPr lang="en-US"/>
              <a:t> edge)</a:t>
            </a:r>
          </a:p>
        </p:txBody>
      </p:sp>
      <p:sp>
        <p:nvSpPr>
          <p:cNvPr id="332806" name="Text Box 6"/>
          <p:cNvSpPr txBox="1">
            <a:spLocks noChangeArrowheads="1"/>
          </p:cNvSpPr>
          <p:nvPr/>
        </p:nvSpPr>
        <p:spPr bwMode="auto">
          <a:xfrm>
            <a:off x="6858000" y="2949575"/>
            <a:ext cx="16954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(or </a:t>
            </a:r>
            <a:r>
              <a:rPr lang="en-US" i="1"/>
              <a:t>outer</a:t>
            </a:r>
            <a:r>
              <a:rPr lang="en-US"/>
              <a:t> edge)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3826" name="Rectangle 2"/>
          <p:cNvSpPr>
            <a:spLocks noGrp="1" noChangeArrowheads="1"/>
          </p:cNvSpPr>
          <p:nvPr>
            <p:ph type="title"/>
          </p:nvPr>
        </p:nvSpPr>
        <p:spPr/>
        <p:txBody>
          <a:bodyPr/>
          <a:lstStyle/>
          <a:p>
            <a:r>
              <a:rPr lang="en-US"/>
              <a:t>CSS Box Model</a:t>
            </a:r>
          </a:p>
        </p:txBody>
      </p:sp>
      <p:pic>
        <p:nvPicPr>
          <p:cNvPr id="333828" name="Picture 4" descr="BoxMode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5063"/>
            <a:ext cx="8305800" cy="310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5876" name="Rectangle 4"/>
          <p:cNvSpPr>
            <a:spLocks noGrp="1" noChangeArrowheads="1"/>
          </p:cNvSpPr>
          <p:nvPr>
            <p:ph type="title"/>
          </p:nvPr>
        </p:nvSpPr>
        <p:spPr/>
        <p:txBody>
          <a:bodyPr/>
          <a:lstStyle/>
          <a:p>
            <a:r>
              <a:rPr lang="en-US"/>
              <a:t>CSS Box Model</a:t>
            </a:r>
          </a:p>
        </p:txBody>
      </p:sp>
      <p:pic>
        <p:nvPicPr>
          <p:cNvPr id="3358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9" name="Picture 7" descr="SpanBoxSty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267200"/>
            <a:ext cx="6553200" cy="192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45762" name="Rectangle 2"/>
          <p:cNvSpPr>
            <a:spLocks noGrp="1" noChangeArrowheads="1"/>
          </p:cNvSpPr>
          <p:nvPr>
            <p:ph type="title"/>
          </p:nvPr>
        </p:nvSpPr>
        <p:spPr/>
        <p:txBody>
          <a:bodyPr/>
          <a:lstStyle/>
          <a:p>
            <a:r>
              <a:rPr lang="en-US"/>
              <a:t>CSS Introduction</a:t>
            </a:r>
          </a:p>
        </p:txBody>
      </p:sp>
      <p:pic>
        <p:nvPicPr>
          <p:cNvPr id="24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65" name="Text Box 5"/>
          <p:cNvSpPr txBox="1">
            <a:spLocks noChangeArrowheads="1"/>
          </p:cNvSpPr>
          <p:nvPr/>
        </p:nvSpPr>
        <p:spPr bwMode="auto">
          <a:xfrm>
            <a:off x="3489325" y="2932113"/>
            <a:ext cx="46736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type</a:t>
            </a:r>
            <a:r>
              <a:rPr lang="en-US">
                <a:solidFill>
                  <a:srgbClr val="008080"/>
                </a:solidFill>
              </a:rPr>
              <a:t> attribute specifies style language used</a:t>
            </a:r>
          </a:p>
        </p:txBody>
      </p:sp>
      <p:sp>
        <p:nvSpPr>
          <p:cNvPr id="245767" name="Oval 7"/>
          <p:cNvSpPr>
            <a:spLocks noChangeArrowheads="1"/>
          </p:cNvSpPr>
          <p:nvPr/>
        </p:nvSpPr>
        <p:spPr bwMode="auto">
          <a:xfrm>
            <a:off x="3733800" y="3276600"/>
            <a:ext cx="17526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7922" name="Rectangle 2"/>
          <p:cNvSpPr>
            <a:spLocks noGrp="1" noChangeArrowheads="1"/>
          </p:cNvSpPr>
          <p:nvPr>
            <p:ph type="title"/>
          </p:nvPr>
        </p:nvSpPr>
        <p:spPr/>
        <p:txBody>
          <a:bodyPr/>
          <a:lstStyle/>
          <a:p>
            <a:r>
              <a:rPr lang="en-US"/>
              <a:t>CSS Box Model</a:t>
            </a:r>
          </a:p>
        </p:txBody>
      </p:sp>
      <p:pic>
        <p:nvPicPr>
          <p:cNvPr id="337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25" name="Picture 5" descr="SpanBoxSty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267200"/>
            <a:ext cx="6553200" cy="1927225"/>
          </a:xfrm>
          <a:prstGeom prst="rect">
            <a:avLst/>
          </a:prstGeom>
          <a:noFill/>
          <a:extLst>
            <a:ext uri="{909E8E84-426E-40DD-AFC4-6F175D3DCCD1}">
              <a14:hiddenFill xmlns:a14="http://schemas.microsoft.com/office/drawing/2010/main">
                <a:solidFill>
                  <a:srgbClr val="FFFFFF"/>
                </a:solidFill>
              </a14:hiddenFill>
            </a:ext>
          </a:extLst>
        </p:spPr>
      </p:pic>
      <p:sp>
        <p:nvSpPr>
          <p:cNvPr id="337926" name="Oval 6"/>
          <p:cNvSpPr>
            <a:spLocks noChangeArrowheads="1"/>
          </p:cNvSpPr>
          <p:nvPr/>
        </p:nvSpPr>
        <p:spPr bwMode="auto">
          <a:xfrm>
            <a:off x="2667000" y="1524000"/>
            <a:ext cx="2438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7" name="Line 7"/>
          <p:cNvSpPr>
            <a:spLocks noChangeShapeType="1"/>
          </p:cNvSpPr>
          <p:nvPr/>
        </p:nvSpPr>
        <p:spPr bwMode="auto">
          <a:xfrm flipH="1">
            <a:off x="2209800" y="1905000"/>
            <a:ext cx="914400" cy="3352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28" name="Line 8"/>
          <p:cNvSpPr>
            <a:spLocks noChangeShapeType="1"/>
          </p:cNvSpPr>
          <p:nvPr/>
        </p:nvSpPr>
        <p:spPr bwMode="auto">
          <a:xfrm>
            <a:off x="4114800" y="1905000"/>
            <a:ext cx="914400" cy="34290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8946" name="Rectangle 2"/>
          <p:cNvSpPr>
            <a:spLocks noGrp="1" noChangeArrowheads="1"/>
          </p:cNvSpPr>
          <p:nvPr>
            <p:ph type="title"/>
          </p:nvPr>
        </p:nvSpPr>
        <p:spPr/>
        <p:txBody>
          <a:bodyPr/>
          <a:lstStyle/>
          <a:p>
            <a:r>
              <a:rPr lang="en-US"/>
              <a:t>CSS Box Model</a:t>
            </a:r>
          </a:p>
        </p:txBody>
      </p:sp>
      <p:pic>
        <p:nvPicPr>
          <p:cNvPr id="338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949" name="Picture 5" descr="SpanBoxSty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267200"/>
            <a:ext cx="6553200" cy="1927225"/>
          </a:xfrm>
          <a:prstGeom prst="rect">
            <a:avLst/>
          </a:prstGeom>
          <a:noFill/>
          <a:extLst>
            <a:ext uri="{909E8E84-426E-40DD-AFC4-6F175D3DCCD1}">
              <a14:hiddenFill xmlns:a14="http://schemas.microsoft.com/office/drawing/2010/main">
                <a:solidFill>
                  <a:srgbClr val="FFFFFF"/>
                </a:solidFill>
              </a14:hiddenFill>
            </a:ext>
          </a:extLst>
        </p:spPr>
      </p:pic>
      <p:sp>
        <p:nvSpPr>
          <p:cNvPr id="338950" name="Oval 6"/>
          <p:cNvSpPr>
            <a:spLocks noChangeArrowheads="1"/>
          </p:cNvSpPr>
          <p:nvPr/>
        </p:nvSpPr>
        <p:spPr bwMode="auto">
          <a:xfrm>
            <a:off x="2667000" y="2819400"/>
            <a:ext cx="2971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Line 7"/>
          <p:cNvSpPr>
            <a:spLocks noChangeShapeType="1"/>
          </p:cNvSpPr>
          <p:nvPr/>
        </p:nvSpPr>
        <p:spPr bwMode="auto">
          <a:xfrm flipH="1">
            <a:off x="2971800" y="3200400"/>
            <a:ext cx="609600" cy="20574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52" name="Line 8"/>
          <p:cNvSpPr>
            <a:spLocks noChangeShapeType="1"/>
          </p:cNvSpPr>
          <p:nvPr/>
        </p:nvSpPr>
        <p:spPr bwMode="auto">
          <a:xfrm>
            <a:off x="4724400" y="3200400"/>
            <a:ext cx="1066800" cy="21336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39972" name="Rectangle 4"/>
          <p:cNvSpPr>
            <a:spLocks noGrp="1" noChangeArrowheads="1"/>
          </p:cNvSpPr>
          <p:nvPr>
            <p:ph type="title"/>
          </p:nvPr>
        </p:nvSpPr>
        <p:spPr/>
        <p:txBody>
          <a:bodyPr/>
          <a:lstStyle/>
          <a:p>
            <a:r>
              <a:rPr lang="en-US"/>
              <a:t>CSS Box Model</a:t>
            </a:r>
          </a:p>
        </p:txBody>
      </p:sp>
      <p:pic>
        <p:nvPicPr>
          <p:cNvPr id="3399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254875" cy="12271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921500" cy="296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44068" name="Rectangle 4"/>
          <p:cNvSpPr>
            <a:spLocks noGrp="1" noChangeArrowheads="1"/>
          </p:cNvSpPr>
          <p:nvPr>
            <p:ph type="title"/>
          </p:nvPr>
        </p:nvSpPr>
        <p:spPr/>
        <p:txBody>
          <a:bodyPr/>
          <a:lstStyle/>
          <a:p>
            <a:r>
              <a:rPr lang="en-US"/>
              <a:t>CSS Box Model</a:t>
            </a:r>
          </a:p>
        </p:txBody>
      </p:sp>
      <p:pic>
        <p:nvPicPr>
          <p:cNvPr id="3440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2571750"/>
            <a:ext cx="7207250" cy="17208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36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46114" name="Rectangle 2"/>
          <p:cNvSpPr>
            <a:spLocks noGrp="1" noChangeArrowheads="1"/>
          </p:cNvSpPr>
          <p:nvPr>
            <p:ph type="title"/>
          </p:nvPr>
        </p:nvSpPr>
        <p:spPr/>
        <p:txBody>
          <a:bodyPr/>
          <a:lstStyle/>
          <a:p>
            <a:r>
              <a:rPr lang="en-US"/>
              <a:t>CSS Box Model</a:t>
            </a:r>
          </a:p>
        </p:txBody>
      </p:sp>
      <p:pic>
        <p:nvPicPr>
          <p:cNvPr id="346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254875" cy="10255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1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419100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3461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971800"/>
            <a:ext cx="41910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3461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42018" name="Rectangle 2"/>
          <p:cNvSpPr>
            <a:spLocks noGrp="1" noChangeArrowheads="1"/>
          </p:cNvSpPr>
          <p:nvPr>
            <p:ph type="title"/>
          </p:nvPr>
        </p:nvSpPr>
        <p:spPr/>
        <p:txBody>
          <a:bodyPr/>
          <a:lstStyle/>
          <a:p>
            <a:r>
              <a:rPr lang="en-US"/>
              <a:t>CSS Box Model</a:t>
            </a:r>
          </a:p>
        </p:txBody>
      </p:sp>
      <p:pic>
        <p:nvPicPr>
          <p:cNvPr id="342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207250" cy="25304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48162" name="Rectangle 2"/>
          <p:cNvSpPr>
            <a:spLocks noGrp="1" noChangeArrowheads="1"/>
          </p:cNvSpPr>
          <p:nvPr>
            <p:ph type="title"/>
          </p:nvPr>
        </p:nvSpPr>
        <p:spPr/>
        <p:txBody>
          <a:bodyPr/>
          <a:lstStyle/>
          <a:p>
            <a:r>
              <a:rPr lang="en-US"/>
              <a:t>CSS Box Model</a:t>
            </a:r>
          </a:p>
        </p:txBody>
      </p:sp>
      <p:sp>
        <p:nvSpPr>
          <p:cNvPr id="348163" name="Rectangle 3"/>
          <p:cNvSpPr>
            <a:spLocks noGrp="1" noChangeArrowheads="1"/>
          </p:cNvSpPr>
          <p:nvPr>
            <p:ph type="body" idx="1"/>
          </p:nvPr>
        </p:nvSpPr>
        <p:spPr/>
        <p:txBody>
          <a:bodyPr/>
          <a:lstStyle/>
          <a:p>
            <a:r>
              <a:rPr lang="en-US"/>
              <a:t>If multiple declarations apply to a property, the last declaration overrides earlier specifications</a:t>
            </a:r>
          </a:p>
        </p:txBody>
      </p:sp>
      <p:pic>
        <p:nvPicPr>
          <p:cNvPr id="348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78300"/>
            <a:ext cx="3833813" cy="10033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65" name="Oval 5"/>
          <p:cNvSpPr>
            <a:spLocks noChangeArrowheads="1"/>
          </p:cNvSpPr>
          <p:nvPr/>
        </p:nvSpPr>
        <p:spPr bwMode="auto">
          <a:xfrm>
            <a:off x="1600200" y="4102100"/>
            <a:ext cx="3810000" cy="8382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6" name="Text Box 6"/>
          <p:cNvSpPr txBox="1">
            <a:spLocks noChangeArrowheads="1"/>
          </p:cNvSpPr>
          <p:nvPr/>
        </p:nvSpPr>
        <p:spPr bwMode="auto">
          <a:xfrm>
            <a:off x="5394325" y="4291013"/>
            <a:ext cx="27368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Left border is 30px wide, </a:t>
            </a:r>
          </a:p>
          <a:p>
            <a:r>
              <a:rPr lang="en-US">
                <a:solidFill>
                  <a:srgbClr val="008080"/>
                </a:solidFill>
              </a:rPr>
              <a:t>inset style, and red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49186" name="Rectangle 2"/>
          <p:cNvSpPr>
            <a:spLocks noGrp="1" noChangeArrowheads="1"/>
          </p:cNvSpPr>
          <p:nvPr>
            <p:ph type="title"/>
          </p:nvPr>
        </p:nvSpPr>
        <p:spPr/>
        <p:txBody>
          <a:bodyPr/>
          <a:lstStyle/>
          <a:p>
            <a:r>
              <a:rPr lang="en-US"/>
              <a:t>Backgrounds</a:t>
            </a:r>
          </a:p>
        </p:txBody>
      </p:sp>
      <p:sp>
        <p:nvSpPr>
          <p:cNvPr id="349187" name="Rectangle 3"/>
          <p:cNvSpPr>
            <a:spLocks noGrp="1" noChangeArrowheads="1"/>
          </p:cNvSpPr>
          <p:nvPr>
            <p:ph type="body" idx="1"/>
          </p:nvPr>
        </p:nvSpPr>
        <p:spPr/>
        <p:txBody>
          <a:bodyPr/>
          <a:lstStyle/>
          <a:p>
            <a:r>
              <a:rPr lang="en-US">
                <a:solidFill>
                  <a:schemeClr val="hlink"/>
                </a:solidFill>
                <a:latin typeface="Lucida Sans Typewriter" pitchFamily="49" charset="0"/>
              </a:rPr>
              <a:t>background-color</a:t>
            </a:r>
          </a:p>
          <a:p>
            <a:pPr lvl="1"/>
            <a:r>
              <a:rPr lang="en-US"/>
              <a:t>Specifies background color for content, padding, and border areas</a:t>
            </a:r>
          </a:p>
          <a:p>
            <a:pPr lvl="1"/>
            <a:r>
              <a:rPr lang="en-US"/>
              <a:t>Margin area is always transparent</a:t>
            </a:r>
          </a:p>
          <a:p>
            <a:pPr lvl="1"/>
            <a:r>
              <a:rPr lang="en-US"/>
              <a:t>Not inherited; initial value </a:t>
            </a:r>
            <a:r>
              <a:rPr lang="en-US">
                <a:latin typeface="Lucida Sans Typewriter" pitchFamily="49" charset="0"/>
              </a:rPr>
              <a:t>transparent</a:t>
            </a:r>
          </a:p>
          <a:p>
            <a:r>
              <a:rPr lang="en-US">
                <a:solidFill>
                  <a:schemeClr val="hlink"/>
                </a:solidFill>
                <a:latin typeface="Lucida Sans Typewriter" pitchFamily="49" charset="0"/>
              </a:rPr>
              <a:t>background-image</a:t>
            </a:r>
          </a:p>
          <a:p>
            <a:pPr lvl="1"/>
            <a:r>
              <a:rPr lang="en-US"/>
              <a:t>Specifies (using </a:t>
            </a:r>
            <a:r>
              <a:rPr lang="en-US">
                <a:latin typeface="Lucida Sans Typewriter" pitchFamily="49" charset="0"/>
              </a:rPr>
              <a:t>url()</a:t>
            </a:r>
            <a:r>
              <a:rPr lang="en-US"/>
              <a:t> function) image that will be </a:t>
            </a:r>
            <a:r>
              <a:rPr lang="en-US">
                <a:solidFill>
                  <a:schemeClr val="accent2"/>
                </a:solidFill>
              </a:rPr>
              <a:t>tiled</a:t>
            </a:r>
            <a:r>
              <a:rPr lang="en-US"/>
              <a:t> over an element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50212" name="Rectangle 4"/>
          <p:cNvSpPr>
            <a:spLocks noGrp="1" noChangeArrowheads="1"/>
          </p:cNvSpPr>
          <p:nvPr>
            <p:ph type="title"/>
          </p:nvPr>
        </p:nvSpPr>
        <p:spPr/>
        <p:txBody>
          <a:bodyPr/>
          <a:lstStyle/>
          <a:p>
            <a:r>
              <a:rPr lang="en-US"/>
              <a:t>Backgrounds</a:t>
            </a:r>
          </a:p>
        </p:txBody>
      </p:sp>
      <p:pic>
        <p:nvPicPr>
          <p:cNvPr id="350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619375"/>
            <a:ext cx="3810000" cy="30257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0214" name="Rectangle 6"/>
          <p:cNvSpPr>
            <a:spLocks noChangeArrowheads="1"/>
          </p:cNvSpPr>
          <p:nvPr/>
        </p:nvSpPr>
        <p:spPr bwMode="auto">
          <a:xfrm>
            <a:off x="304800" y="2147888"/>
            <a:ext cx="85344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a:latin typeface="Lucida Sans Typewriter" pitchFamily="49" charset="0"/>
              </a:rPr>
              <a:t>&lt;body style="background-image:url('CucumberFlowerPot.png')"&gt;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52258" name="Rectangle 2"/>
          <p:cNvSpPr>
            <a:spLocks noGrp="1" noChangeArrowheads="1"/>
          </p:cNvSpPr>
          <p:nvPr>
            <p:ph type="title"/>
          </p:nvPr>
        </p:nvSpPr>
        <p:spPr/>
        <p:txBody>
          <a:bodyPr/>
          <a:lstStyle/>
          <a:p>
            <a:r>
              <a:rPr lang="en-US"/>
              <a:t>Normal Flow Layout</a:t>
            </a:r>
          </a:p>
        </p:txBody>
      </p:sp>
      <p:sp>
        <p:nvSpPr>
          <p:cNvPr id="352259" name="Rectangle 3"/>
          <p:cNvSpPr>
            <a:spLocks noGrp="1" noChangeArrowheads="1"/>
          </p:cNvSpPr>
          <p:nvPr>
            <p:ph type="body" idx="1"/>
          </p:nvPr>
        </p:nvSpPr>
        <p:spPr/>
        <p:txBody>
          <a:bodyPr/>
          <a:lstStyle/>
          <a:p>
            <a:r>
              <a:rPr lang="en-US"/>
              <a:t>In </a:t>
            </a:r>
            <a:r>
              <a:rPr lang="en-US">
                <a:solidFill>
                  <a:schemeClr val="hlink"/>
                </a:solidFill>
              </a:rPr>
              <a:t>normal flow processing</a:t>
            </a:r>
            <a:r>
              <a:rPr lang="en-US"/>
              <a:t>, each displayed element has a corresponding box</a:t>
            </a:r>
          </a:p>
          <a:p>
            <a:pPr lvl="1"/>
            <a:r>
              <a:rPr lang="en-US"/>
              <a:t>html element box is called </a:t>
            </a:r>
            <a:r>
              <a:rPr lang="en-US">
                <a:solidFill>
                  <a:schemeClr val="hlink"/>
                </a:solidFill>
              </a:rPr>
              <a:t>initial containing block</a:t>
            </a:r>
            <a:r>
              <a:rPr lang="en-US"/>
              <a:t> and corresponds to entire document</a:t>
            </a:r>
          </a:p>
          <a:p>
            <a:pPr lvl="1"/>
            <a:r>
              <a:rPr lang="en-US"/>
              <a:t>Boxes of child elements are contained in boxes of parent</a:t>
            </a:r>
          </a:p>
          <a:p>
            <a:pPr lvl="1"/>
            <a:r>
              <a:rPr lang="en-US"/>
              <a:t>Sibling </a:t>
            </a:r>
            <a:r>
              <a:rPr lang="en-US">
                <a:solidFill>
                  <a:schemeClr val="accent2"/>
                </a:solidFill>
              </a:rPr>
              <a:t>block elements</a:t>
            </a:r>
            <a:r>
              <a:rPr lang="en-US"/>
              <a:t> are laid out one on top of the other</a:t>
            </a:r>
          </a:p>
          <a:p>
            <a:pPr lvl="1"/>
            <a:r>
              <a:rPr lang="en-US"/>
              <a:t>Sibling </a:t>
            </a:r>
            <a:r>
              <a:rPr lang="en-US">
                <a:solidFill>
                  <a:schemeClr val="accent2"/>
                </a:solidFill>
              </a:rPr>
              <a:t>inline elements</a:t>
            </a:r>
            <a:r>
              <a:rPr lang="en-US"/>
              <a:t> are one after the other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46786" name="Rectangle 2"/>
          <p:cNvSpPr>
            <a:spLocks noGrp="1" noChangeArrowheads="1"/>
          </p:cNvSpPr>
          <p:nvPr>
            <p:ph type="title"/>
          </p:nvPr>
        </p:nvSpPr>
        <p:spPr/>
        <p:txBody>
          <a:bodyPr/>
          <a:lstStyle/>
          <a:p>
            <a:r>
              <a:rPr lang="en-US"/>
              <a:t>CSS Introduction</a:t>
            </a:r>
          </a:p>
        </p:txBody>
      </p:sp>
      <p:pic>
        <p:nvPicPr>
          <p:cNvPr id="2467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8" name="Text Box 4"/>
          <p:cNvSpPr txBox="1">
            <a:spLocks noChangeArrowheads="1"/>
          </p:cNvSpPr>
          <p:nvPr/>
        </p:nvSpPr>
        <p:spPr bwMode="auto">
          <a:xfrm>
            <a:off x="3489325" y="2932113"/>
            <a:ext cx="422910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href</a:t>
            </a:r>
            <a:r>
              <a:rPr lang="en-US">
                <a:solidFill>
                  <a:srgbClr val="008080"/>
                </a:solidFill>
              </a:rPr>
              <a:t> attribute provides style sheet URL</a:t>
            </a:r>
          </a:p>
        </p:txBody>
      </p:sp>
      <p:sp>
        <p:nvSpPr>
          <p:cNvPr id="246790" name="Oval 6"/>
          <p:cNvSpPr>
            <a:spLocks noChangeArrowheads="1"/>
          </p:cNvSpPr>
          <p:nvPr/>
        </p:nvSpPr>
        <p:spPr bwMode="auto">
          <a:xfrm>
            <a:off x="5410200" y="3276600"/>
            <a:ext cx="1981200" cy="4572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53282" name="Rectangle 2"/>
          <p:cNvSpPr>
            <a:spLocks noGrp="1" noChangeArrowheads="1"/>
          </p:cNvSpPr>
          <p:nvPr>
            <p:ph type="title"/>
          </p:nvPr>
        </p:nvSpPr>
        <p:spPr/>
        <p:txBody>
          <a:bodyPr/>
          <a:lstStyle/>
          <a:p>
            <a:r>
              <a:rPr lang="en-US"/>
              <a:t>Normal Flow Layout</a:t>
            </a:r>
          </a:p>
        </p:txBody>
      </p:sp>
      <p:pic>
        <p:nvPicPr>
          <p:cNvPr id="353284" name="Picture 4" descr="Canv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28775"/>
            <a:ext cx="5029200" cy="4613275"/>
          </a:xfrm>
          <a:prstGeom prst="rect">
            <a:avLst/>
          </a:prstGeom>
          <a:noFill/>
          <a:extLst>
            <a:ext uri="{909E8E84-426E-40DD-AFC4-6F175D3DCCD1}">
              <a14:hiddenFill xmlns:a14="http://schemas.microsoft.com/office/drawing/2010/main">
                <a:solidFill>
                  <a:srgbClr val="FFFFFF"/>
                </a:solidFill>
              </a14:hiddenFill>
            </a:ext>
          </a:extLst>
        </p:spPr>
      </p:pic>
      <p:sp>
        <p:nvSpPr>
          <p:cNvPr id="353285" name="Text Box 5"/>
          <p:cNvSpPr txBox="1">
            <a:spLocks noChangeArrowheads="1"/>
          </p:cNvSpPr>
          <p:nvPr/>
        </p:nvSpPr>
        <p:spPr bwMode="auto">
          <a:xfrm>
            <a:off x="6019800" y="1524000"/>
            <a:ext cx="8953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(body)</a:t>
            </a:r>
          </a:p>
        </p:txBody>
      </p:sp>
      <p:sp>
        <p:nvSpPr>
          <p:cNvPr id="353286" name="Text Box 6"/>
          <p:cNvSpPr txBox="1">
            <a:spLocks noChangeArrowheads="1"/>
          </p:cNvSpPr>
          <p:nvPr/>
        </p:nvSpPr>
        <p:spPr bwMode="auto">
          <a:xfrm>
            <a:off x="6003925" y="2246313"/>
            <a:ext cx="7683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(html)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55330" name="Rectangle 2"/>
          <p:cNvSpPr>
            <a:spLocks noGrp="1" noChangeArrowheads="1"/>
          </p:cNvSpPr>
          <p:nvPr>
            <p:ph type="title"/>
          </p:nvPr>
        </p:nvSpPr>
        <p:spPr/>
        <p:txBody>
          <a:bodyPr/>
          <a:lstStyle/>
          <a:p>
            <a:r>
              <a:rPr lang="en-US"/>
              <a:t>Normal Flow Layout</a:t>
            </a:r>
          </a:p>
        </p:txBody>
      </p:sp>
      <p:pic>
        <p:nvPicPr>
          <p:cNvPr id="355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733800"/>
            <a:ext cx="5910263" cy="22907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3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6896100" cy="17065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5334" name="Text Box 6"/>
          <p:cNvSpPr txBox="1">
            <a:spLocks noChangeArrowheads="1"/>
          </p:cNvSpPr>
          <p:nvPr/>
        </p:nvSpPr>
        <p:spPr bwMode="auto">
          <a:xfrm>
            <a:off x="457200" y="4191000"/>
            <a:ext cx="1111250"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Block</a:t>
            </a:r>
          </a:p>
          <a:p>
            <a:r>
              <a:rPr lang="en-US">
                <a:solidFill>
                  <a:srgbClr val="008080"/>
                </a:solidFill>
              </a:rPr>
              <a:t>elements</a:t>
            </a:r>
          </a:p>
          <a:p>
            <a:r>
              <a:rPr lang="en-US">
                <a:solidFill>
                  <a:srgbClr val="008080"/>
                </a:solidFill>
              </a:rPr>
              <a:t>only</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357378" name="Rectangle 2"/>
          <p:cNvSpPr>
            <a:spLocks noGrp="1" noChangeArrowheads="1"/>
          </p:cNvSpPr>
          <p:nvPr>
            <p:ph type="title"/>
          </p:nvPr>
        </p:nvSpPr>
        <p:spPr/>
        <p:txBody>
          <a:bodyPr/>
          <a:lstStyle/>
          <a:p>
            <a:r>
              <a:rPr lang="en-US"/>
              <a:t>Normal Flow Layout</a:t>
            </a:r>
          </a:p>
        </p:txBody>
      </p:sp>
      <p:pic>
        <p:nvPicPr>
          <p:cNvPr id="357380" name="Picture 4" descr="Block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1524000"/>
            <a:ext cx="2862262" cy="4495800"/>
          </a:xfrm>
          <a:prstGeom prst="rect">
            <a:avLst/>
          </a:prstGeom>
          <a:noFill/>
          <a:extLst>
            <a:ext uri="{909E8E84-426E-40DD-AFC4-6F175D3DCCD1}">
              <a14:hiddenFill xmlns:a14="http://schemas.microsoft.com/office/drawing/2010/main">
                <a:solidFill>
                  <a:srgbClr val="FFFFFF"/>
                </a:solidFill>
              </a14:hiddenFill>
            </a:ext>
          </a:extLst>
        </p:spPr>
      </p:pic>
      <p:sp>
        <p:nvSpPr>
          <p:cNvPr id="357381" name="Text Box 5"/>
          <p:cNvSpPr txBox="1">
            <a:spLocks noChangeArrowheads="1"/>
          </p:cNvSpPr>
          <p:nvPr/>
        </p:nvSpPr>
        <p:spPr bwMode="auto">
          <a:xfrm>
            <a:off x="1143000" y="1981200"/>
            <a:ext cx="6159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html</a:t>
            </a:r>
          </a:p>
        </p:txBody>
      </p:sp>
      <p:sp>
        <p:nvSpPr>
          <p:cNvPr id="357382" name="Line 6"/>
          <p:cNvSpPr>
            <a:spLocks noChangeShapeType="1"/>
          </p:cNvSpPr>
          <p:nvPr/>
        </p:nvSpPr>
        <p:spPr bwMode="auto">
          <a:xfrm>
            <a:off x="1692275" y="2173288"/>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83" name="Text Box 7"/>
          <p:cNvSpPr txBox="1">
            <a:spLocks noChangeArrowheads="1"/>
          </p:cNvSpPr>
          <p:nvPr/>
        </p:nvSpPr>
        <p:spPr bwMode="auto">
          <a:xfrm>
            <a:off x="1066800" y="2209800"/>
            <a:ext cx="6794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body</a:t>
            </a:r>
          </a:p>
        </p:txBody>
      </p:sp>
      <p:sp>
        <p:nvSpPr>
          <p:cNvPr id="357384" name="Line 8"/>
          <p:cNvSpPr>
            <a:spLocks noChangeShapeType="1"/>
          </p:cNvSpPr>
          <p:nvPr/>
        </p:nvSpPr>
        <p:spPr bwMode="auto">
          <a:xfrm>
            <a:off x="1692275" y="2478088"/>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86" name="Text Box 10"/>
          <p:cNvSpPr txBox="1">
            <a:spLocks noChangeArrowheads="1"/>
          </p:cNvSpPr>
          <p:nvPr/>
        </p:nvSpPr>
        <p:spPr bwMode="auto">
          <a:xfrm>
            <a:off x="1066800" y="2514600"/>
            <a:ext cx="7937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div d1</a:t>
            </a:r>
          </a:p>
        </p:txBody>
      </p:sp>
      <p:sp>
        <p:nvSpPr>
          <p:cNvPr id="357387" name="Line 11"/>
          <p:cNvSpPr>
            <a:spLocks noChangeShapeType="1"/>
          </p:cNvSpPr>
          <p:nvPr/>
        </p:nvSpPr>
        <p:spPr bwMode="auto">
          <a:xfrm>
            <a:off x="1828800" y="27432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88" name="Text Box 12"/>
          <p:cNvSpPr txBox="1">
            <a:spLocks noChangeArrowheads="1"/>
          </p:cNvSpPr>
          <p:nvPr/>
        </p:nvSpPr>
        <p:spPr bwMode="auto">
          <a:xfrm>
            <a:off x="1050925" y="2855913"/>
            <a:ext cx="7937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div d2</a:t>
            </a:r>
          </a:p>
        </p:txBody>
      </p:sp>
      <p:sp>
        <p:nvSpPr>
          <p:cNvPr id="357389" name="Line 13"/>
          <p:cNvSpPr>
            <a:spLocks noChangeShapeType="1"/>
          </p:cNvSpPr>
          <p:nvPr/>
        </p:nvSpPr>
        <p:spPr bwMode="auto">
          <a:xfrm>
            <a:off x="1828800" y="3048000"/>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90" name="Text Box 14"/>
          <p:cNvSpPr txBox="1">
            <a:spLocks noChangeArrowheads="1"/>
          </p:cNvSpPr>
          <p:nvPr/>
        </p:nvSpPr>
        <p:spPr bwMode="auto">
          <a:xfrm>
            <a:off x="1050925" y="3236913"/>
            <a:ext cx="7937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div d3</a:t>
            </a:r>
          </a:p>
        </p:txBody>
      </p:sp>
      <p:sp>
        <p:nvSpPr>
          <p:cNvPr id="357391" name="Line 15"/>
          <p:cNvSpPr>
            <a:spLocks noChangeShapeType="1"/>
          </p:cNvSpPr>
          <p:nvPr/>
        </p:nvSpPr>
        <p:spPr bwMode="auto">
          <a:xfrm>
            <a:off x="1828800" y="34290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92" name="Text Box 16"/>
          <p:cNvSpPr txBox="1">
            <a:spLocks noChangeArrowheads="1"/>
          </p:cNvSpPr>
          <p:nvPr/>
        </p:nvSpPr>
        <p:spPr bwMode="auto">
          <a:xfrm>
            <a:off x="1066800" y="3962400"/>
            <a:ext cx="7937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div d4</a:t>
            </a:r>
          </a:p>
        </p:txBody>
      </p:sp>
      <p:sp>
        <p:nvSpPr>
          <p:cNvPr id="357393" name="Line 17"/>
          <p:cNvSpPr>
            <a:spLocks noChangeShapeType="1"/>
          </p:cNvSpPr>
          <p:nvPr/>
        </p:nvSpPr>
        <p:spPr bwMode="auto">
          <a:xfrm>
            <a:off x="1920875" y="4154488"/>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7394" name="Text Box 18"/>
          <p:cNvSpPr txBox="1">
            <a:spLocks noChangeArrowheads="1"/>
          </p:cNvSpPr>
          <p:nvPr/>
        </p:nvSpPr>
        <p:spPr bwMode="auto">
          <a:xfrm>
            <a:off x="517525" y="4532313"/>
            <a:ext cx="2025650" cy="9159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Top edges of</a:t>
            </a:r>
          </a:p>
          <a:p>
            <a:r>
              <a:rPr lang="en-US">
                <a:solidFill>
                  <a:srgbClr val="008080"/>
                </a:solidFill>
              </a:rPr>
              <a:t>block boxes are</a:t>
            </a:r>
          </a:p>
          <a:p>
            <a:r>
              <a:rPr lang="en-US">
                <a:solidFill>
                  <a:srgbClr val="008080"/>
                </a:solidFill>
              </a:rPr>
              <a:t>in document order</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0450" name="Rectangle 2"/>
          <p:cNvSpPr>
            <a:spLocks noGrp="1" noChangeArrowheads="1"/>
          </p:cNvSpPr>
          <p:nvPr>
            <p:ph type="title"/>
          </p:nvPr>
        </p:nvSpPr>
        <p:spPr/>
        <p:txBody>
          <a:bodyPr/>
          <a:lstStyle/>
          <a:p>
            <a:r>
              <a:rPr lang="en-US"/>
              <a:t>Normal Flow Layout</a:t>
            </a:r>
          </a:p>
        </p:txBody>
      </p:sp>
      <p:sp>
        <p:nvSpPr>
          <p:cNvPr id="360451" name="Rectangle 3"/>
          <p:cNvSpPr>
            <a:spLocks noGrp="1" noChangeArrowheads="1"/>
          </p:cNvSpPr>
          <p:nvPr>
            <p:ph type="body" idx="1"/>
          </p:nvPr>
        </p:nvSpPr>
        <p:spPr/>
        <p:txBody>
          <a:bodyPr/>
          <a:lstStyle/>
          <a:p>
            <a:r>
              <a:rPr lang="en-US"/>
              <a:t>What is a “block element”?</a:t>
            </a:r>
          </a:p>
          <a:p>
            <a:pPr lvl="1"/>
            <a:r>
              <a:rPr lang="en-US"/>
              <a:t>Element with value </a:t>
            </a:r>
            <a:r>
              <a:rPr lang="en-US">
                <a:latin typeface="Lucida Sans Typewriter" pitchFamily="49" charset="0"/>
              </a:rPr>
              <a:t>block</a:t>
            </a:r>
            <a:r>
              <a:rPr lang="en-US"/>
              <a:t> specified for its </a:t>
            </a:r>
            <a:r>
              <a:rPr lang="en-US">
                <a:solidFill>
                  <a:schemeClr val="hlink"/>
                </a:solidFill>
                <a:latin typeface="Lucida Sans Typewriter" pitchFamily="49" charset="0"/>
              </a:rPr>
              <a:t>display</a:t>
            </a:r>
            <a:r>
              <a:rPr lang="en-US"/>
              <a:t> property</a:t>
            </a:r>
          </a:p>
          <a:p>
            <a:pPr lvl="1"/>
            <a:r>
              <a:rPr lang="en-US"/>
              <a:t>User agent style sheet (not CSS) specifies default values; typical block elements include </a:t>
            </a:r>
            <a:r>
              <a:rPr lang="en-US">
                <a:latin typeface="Lucida Sans Typewriter" pitchFamily="49" charset="0"/>
              </a:rPr>
              <a:t>html</a:t>
            </a:r>
            <a:r>
              <a:rPr lang="en-US"/>
              <a:t>, </a:t>
            </a:r>
            <a:r>
              <a:rPr lang="en-US">
                <a:latin typeface="Lucida Sans Typewriter" pitchFamily="49" charset="0"/>
              </a:rPr>
              <a:t>body</a:t>
            </a:r>
            <a:r>
              <a:rPr lang="en-US"/>
              <a:t>, </a:t>
            </a:r>
            <a:r>
              <a:rPr lang="en-US">
                <a:latin typeface="Lucida Sans Typewriter" pitchFamily="49" charset="0"/>
              </a:rPr>
              <a:t>p</a:t>
            </a:r>
            <a:r>
              <a:rPr lang="en-US"/>
              <a:t>, </a:t>
            </a:r>
            <a:r>
              <a:rPr lang="en-US">
                <a:latin typeface="Lucida Sans Typewriter" pitchFamily="49" charset="0"/>
              </a:rPr>
              <a:t>pre</a:t>
            </a:r>
            <a:r>
              <a:rPr lang="en-US"/>
              <a:t>, </a:t>
            </a:r>
            <a:r>
              <a:rPr lang="en-US">
                <a:latin typeface="Lucida Sans Typewriter" pitchFamily="49" charset="0"/>
              </a:rPr>
              <a:t>div</a:t>
            </a:r>
            <a:r>
              <a:rPr lang="en-US"/>
              <a:t>, </a:t>
            </a:r>
            <a:r>
              <a:rPr lang="en-US">
                <a:latin typeface="Lucida Sans Typewriter" pitchFamily="49" charset="0"/>
              </a:rPr>
              <a:t>form</a:t>
            </a:r>
            <a:r>
              <a:rPr lang="en-US"/>
              <a:t>, </a:t>
            </a:r>
            <a:r>
              <a:rPr lang="en-US">
                <a:latin typeface="Lucida Sans Typewriter" pitchFamily="49" charset="0"/>
              </a:rPr>
              <a:t>ol</a:t>
            </a:r>
            <a:r>
              <a:rPr lang="en-US"/>
              <a:t>, </a:t>
            </a:r>
            <a:r>
              <a:rPr lang="en-US">
                <a:latin typeface="Lucida Sans Typewriter" pitchFamily="49" charset="0"/>
              </a:rPr>
              <a:t>ul</a:t>
            </a:r>
            <a:r>
              <a:rPr lang="en-US"/>
              <a:t>, </a:t>
            </a:r>
            <a:r>
              <a:rPr lang="en-US">
                <a:latin typeface="Lucida Sans Typewriter" pitchFamily="49" charset="0"/>
              </a:rPr>
              <a:t>dl</a:t>
            </a:r>
            <a:r>
              <a:rPr lang="en-US"/>
              <a:t>, </a:t>
            </a:r>
            <a:r>
              <a:rPr lang="en-US">
                <a:latin typeface="Lucida Sans Typewriter" pitchFamily="49" charset="0"/>
              </a:rPr>
              <a:t>hr</a:t>
            </a:r>
            <a:r>
              <a:rPr lang="en-US"/>
              <a:t>, </a:t>
            </a:r>
            <a:r>
              <a:rPr lang="en-US">
                <a:latin typeface="Lucida Sans Typewriter" pitchFamily="49" charset="0"/>
              </a:rPr>
              <a:t>h1</a:t>
            </a:r>
            <a:r>
              <a:rPr lang="en-US"/>
              <a:t> through </a:t>
            </a:r>
            <a:r>
              <a:rPr lang="en-US">
                <a:latin typeface="Lucida Sans Typewriter" pitchFamily="49" charset="0"/>
              </a:rPr>
              <a:t>h6</a:t>
            </a:r>
          </a:p>
          <a:p>
            <a:pPr lvl="1"/>
            <a:r>
              <a:rPr lang="en-US"/>
              <a:t>Most other elements except li and table-related have </a:t>
            </a:r>
            <a:r>
              <a:rPr lang="en-US">
                <a:latin typeface="Lucida Sans Typewriter" pitchFamily="49" charset="0"/>
              </a:rPr>
              <a:t>inline</a:t>
            </a:r>
            <a:r>
              <a:rPr lang="en-US"/>
              <a:t> specified for </a:t>
            </a:r>
            <a:r>
              <a:rPr lang="en-US">
                <a:latin typeface="Lucida Sans Typewriter" pitchFamily="49" charset="0"/>
              </a:rPr>
              <a:t>display</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1474" name="Rectangle 2"/>
          <p:cNvSpPr>
            <a:spLocks noGrp="1" noChangeArrowheads="1"/>
          </p:cNvSpPr>
          <p:nvPr>
            <p:ph type="title"/>
          </p:nvPr>
        </p:nvSpPr>
        <p:spPr/>
        <p:txBody>
          <a:bodyPr/>
          <a:lstStyle/>
          <a:p>
            <a:r>
              <a:rPr lang="en-US"/>
              <a:t>Normal Flow Layout</a:t>
            </a:r>
          </a:p>
        </p:txBody>
      </p:sp>
      <p:sp>
        <p:nvSpPr>
          <p:cNvPr id="361475" name="Rectangle 3"/>
          <p:cNvSpPr>
            <a:spLocks noGrp="1" noChangeArrowheads="1"/>
          </p:cNvSpPr>
          <p:nvPr>
            <p:ph type="body" idx="1"/>
          </p:nvPr>
        </p:nvSpPr>
        <p:spPr/>
        <p:txBody>
          <a:bodyPr/>
          <a:lstStyle/>
          <a:p>
            <a:r>
              <a:rPr lang="en-US"/>
              <a:t>When blocks stack, adjacent margins are </a:t>
            </a:r>
            <a:r>
              <a:rPr lang="en-US">
                <a:solidFill>
                  <a:schemeClr val="hlink"/>
                </a:solidFill>
              </a:rPr>
              <a:t>collapsed</a:t>
            </a:r>
            <a:r>
              <a:rPr lang="en-US"/>
              <a:t> to the size of the larger margin</a:t>
            </a:r>
          </a:p>
        </p:txBody>
      </p:sp>
      <p:pic>
        <p:nvPicPr>
          <p:cNvPr id="3614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276600"/>
            <a:ext cx="26289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3614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52800"/>
            <a:ext cx="5267325" cy="2486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2498" name="Rectangle 2"/>
          <p:cNvSpPr>
            <a:spLocks noGrp="1" noChangeArrowheads="1"/>
          </p:cNvSpPr>
          <p:nvPr>
            <p:ph type="title"/>
          </p:nvPr>
        </p:nvSpPr>
        <p:spPr/>
        <p:txBody>
          <a:bodyPr/>
          <a:lstStyle/>
          <a:p>
            <a:r>
              <a:rPr lang="en-US"/>
              <a:t>Normal Flow Layout</a:t>
            </a:r>
          </a:p>
        </p:txBody>
      </p:sp>
      <p:sp>
        <p:nvSpPr>
          <p:cNvPr id="362499" name="Rectangle 3"/>
          <p:cNvSpPr>
            <a:spLocks noGrp="1" noChangeArrowheads="1"/>
          </p:cNvSpPr>
          <p:nvPr>
            <p:ph type="body" idx="1"/>
          </p:nvPr>
        </p:nvSpPr>
        <p:spPr/>
        <p:txBody>
          <a:bodyPr/>
          <a:lstStyle/>
          <a:p>
            <a:r>
              <a:rPr lang="en-US" sz="2800"/>
              <a:t>Initial value of </a:t>
            </a:r>
            <a:r>
              <a:rPr lang="en-US" sz="2800">
                <a:latin typeface="Lucida Sans Typewriter" pitchFamily="49" charset="0"/>
              </a:rPr>
              <a:t>width</a:t>
            </a:r>
            <a:r>
              <a:rPr lang="en-US" sz="2800"/>
              <a:t> property is </a:t>
            </a:r>
            <a:r>
              <a:rPr lang="en-US" sz="2800">
                <a:latin typeface="Lucida Sans Typewriter" pitchFamily="49" charset="0"/>
              </a:rPr>
              <a:t>auto</a:t>
            </a:r>
            <a:r>
              <a:rPr lang="en-US" sz="2800"/>
              <a:t>, which for block boxes means to make the content area </a:t>
            </a:r>
            <a:r>
              <a:rPr lang="en-US" sz="2800">
                <a:solidFill>
                  <a:schemeClr val="accent2"/>
                </a:solidFill>
              </a:rPr>
              <a:t>as wide as possible within margin/padding constraints</a:t>
            </a:r>
            <a:r>
              <a:rPr lang="en-US" sz="2800"/>
              <a:t>:</a:t>
            </a:r>
          </a:p>
        </p:txBody>
      </p:sp>
      <p:pic>
        <p:nvPicPr>
          <p:cNvPr id="362500" name="Picture 4" descr="Block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18192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62501" name="Picture 5" descr="BlockBox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657600"/>
            <a:ext cx="2667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62503" name="Text Box 7"/>
          <p:cNvSpPr txBox="1">
            <a:spLocks noChangeArrowheads="1"/>
          </p:cNvSpPr>
          <p:nvPr/>
        </p:nvSpPr>
        <p:spPr bwMode="auto">
          <a:xfrm>
            <a:off x="6156325" y="4075113"/>
            <a:ext cx="2381250" cy="9159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Width of block boxes</a:t>
            </a:r>
          </a:p>
          <a:p>
            <a:r>
              <a:rPr lang="en-US">
                <a:solidFill>
                  <a:srgbClr val="008080"/>
                </a:solidFill>
              </a:rPr>
              <a:t>increases as browser</a:t>
            </a:r>
          </a:p>
          <a:p>
            <a:r>
              <a:rPr lang="en-US">
                <a:solidFill>
                  <a:srgbClr val="008080"/>
                </a:solidFill>
              </a:rPr>
              <a:t>client area is widened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4546" name="Rectangle 2"/>
          <p:cNvSpPr>
            <a:spLocks noGrp="1" noChangeArrowheads="1"/>
          </p:cNvSpPr>
          <p:nvPr>
            <p:ph type="title"/>
          </p:nvPr>
        </p:nvSpPr>
        <p:spPr/>
        <p:txBody>
          <a:bodyPr/>
          <a:lstStyle/>
          <a:p>
            <a:r>
              <a:rPr lang="en-US"/>
              <a:t>Normal Flow Layout</a:t>
            </a:r>
          </a:p>
        </p:txBody>
      </p:sp>
      <p:sp>
        <p:nvSpPr>
          <p:cNvPr id="364547" name="Rectangle 3"/>
          <p:cNvSpPr>
            <a:spLocks noGrp="1" noChangeArrowheads="1"/>
          </p:cNvSpPr>
          <p:nvPr>
            <p:ph type="body" idx="1"/>
          </p:nvPr>
        </p:nvSpPr>
        <p:spPr/>
        <p:txBody>
          <a:bodyPr/>
          <a:lstStyle/>
          <a:p>
            <a:r>
              <a:rPr lang="en-US"/>
              <a:t>Can also specify CSS length or percentage (of parent’s content width) for </a:t>
            </a:r>
            <a:r>
              <a:rPr lang="en-US">
                <a:latin typeface="Lucida Sans Typewriter" pitchFamily="49" charset="0"/>
              </a:rPr>
              <a:t>width</a:t>
            </a:r>
            <a:r>
              <a:rPr lang="en-US"/>
              <a:t> property</a:t>
            </a:r>
          </a:p>
        </p:txBody>
      </p:sp>
      <p:pic>
        <p:nvPicPr>
          <p:cNvPr id="364548" name="Picture 4" descr="BlockBoxesWid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2657475" cy="2857500"/>
          </a:xfrm>
          <a:prstGeom prst="rect">
            <a:avLst/>
          </a:prstGeom>
          <a:noFill/>
          <a:extLst>
            <a:ext uri="{909E8E84-426E-40DD-AFC4-6F175D3DCCD1}">
              <a14:hiddenFill xmlns:a14="http://schemas.microsoft.com/office/drawing/2010/main">
                <a:solidFill>
                  <a:srgbClr val="FFFFFF"/>
                </a:solidFill>
              </a14:hiddenFill>
            </a:ext>
          </a:extLst>
        </p:spPr>
      </p:pic>
      <p:sp>
        <p:nvSpPr>
          <p:cNvPr id="364549" name="Text Box 5"/>
          <p:cNvSpPr txBox="1">
            <a:spLocks noChangeArrowheads="1"/>
          </p:cNvSpPr>
          <p:nvPr/>
        </p:nvSpPr>
        <p:spPr bwMode="auto">
          <a:xfrm>
            <a:off x="3810000" y="4114800"/>
            <a:ext cx="4800600" cy="10064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000">
                <a:solidFill>
                  <a:srgbClr val="008080"/>
                </a:solidFill>
              </a:rPr>
              <a:t>By default, width of right margin is adjusted to accommodate a change to width</a:t>
            </a:r>
          </a:p>
        </p:txBody>
      </p:sp>
      <p:sp>
        <p:nvSpPr>
          <p:cNvPr id="364550" name="Line 6"/>
          <p:cNvSpPr>
            <a:spLocks noChangeShapeType="1"/>
          </p:cNvSpPr>
          <p:nvPr/>
        </p:nvSpPr>
        <p:spPr bwMode="auto">
          <a:xfrm flipH="1" flipV="1">
            <a:off x="2971800" y="4495800"/>
            <a:ext cx="838200" cy="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645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429000"/>
            <a:ext cx="2819400" cy="3937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4552" name="Line 8"/>
          <p:cNvSpPr>
            <a:spLocks noChangeShapeType="1"/>
          </p:cNvSpPr>
          <p:nvPr/>
        </p:nvSpPr>
        <p:spPr bwMode="auto">
          <a:xfrm flipH="1">
            <a:off x="2057400" y="3810000"/>
            <a:ext cx="2362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5570" name="Rectangle 2"/>
          <p:cNvSpPr>
            <a:spLocks noGrp="1" noChangeArrowheads="1"/>
          </p:cNvSpPr>
          <p:nvPr>
            <p:ph type="title"/>
          </p:nvPr>
        </p:nvSpPr>
        <p:spPr/>
        <p:txBody>
          <a:bodyPr/>
          <a:lstStyle/>
          <a:p>
            <a:r>
              <a:rPr lang="en-US"/>
              <a:t>Normal Flow Layout</a:t>
            </a:r>
          </a:p>
        </p:txBody>
      </p:sp>
      <p:sp>
        <p:nvSpPr>
          <p:cNvPr id="365571" name="Rectangle 3"/>
          <p:cNvSpPr>
            <a:spLocks noGrp="1" noChangeArrowheads="1"/>
          </p:cNvSpPr>
          <p:nvPr>
            <p:ph type="body" idx="1"/>
          </p:nvPr>
        </p:nvSpPr>
        <p:spPr/>
        <p:txBody>
          <a:bodyPr/>
          <a:lstStyle/>
          <a:p>
            <a:r>
              <a:rPr lang="en-US"/>
              <a:t>Can also specify CSS length or percentage (of parent’s content width) for </a:t>
            </a:r>
            <a:r>
              <a:rPr lang="en-US">
                <a:latin typeface="Lucida Sans Typewriter" pitchFamily="49" charset="0"/>
              </a:rPr>
              <a:t>width</a:t>
            </a:r>
            <a:r>
              <a:rPr lang="en-US"/>
              <a:t> property</a:t>
            </a:r>
          </a:p>
        </p:txBody>
      </p:sp>
      <p:pic>
        <p:nvPicPr>
          <p:cNvPr id="365572" name="Picture 4" descr="BlockBoxesWid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2657475" cy="2857500"/>
          </a:xfrm>
          <a:prstGeom prst="rect">
            <a:avLst/>
          </a:prstGeom>
          <a:noFill/>
          <a:extLst>
            <a:ext uri="{909E8E84-426E-40DD-AFC4-6F175D3DCCD1}">
              <a14:hiddenFill xmlns:a14="http://schemas.microsoft.com/office/drawing/2010/main">
                <a:solidFill>
                  <a:srgbClr val="FFFFFF"/>
                </a:solidFill>
              </a14:hiddenFill>
            </a:ext>
          </a:extLst>
        </p:spPr>
      </p:pic>
      <p:sp>
        <p:nvSpPr>
          <p:cNvPr id="365573" name="Text Box 5"/>
          <p:cNvSpPr txBox="1">
            <a:spLocks noChangeArrowheads="1"/>
          </p:cNvSpPr>
          <p:nvPr/>
        </p:nvSpPr>
        <p:spPr bwMode="auto">
          <a:xfrm>
            <a:off x="3886200" y="5105400"/>
            <a:ext cx="4800600" cy="7620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2000">
                <a:solidFill>
                  <a:srgbClr val="008080"/>
                </a:solidFill>
              </a:rPr>
              <a:t>Centering can be achieved by setting</a:t>
            </a:r>
          </a:p>
          <a:p>
            <a:pPr>
              <a:spcBef>
                <a:spcPct val="20000"/>
              </a:spcBef>
            </a:pPr>
            <a:r>
              <a:rPr lang="en-US" sz="2000">
                <a:solidFill>
                  <a:srgbClr val="008080"/>
                </a:solidFill>
              </a:rPr>
              <a:t>both margins to </a:t>
            </a:r>
            <a:r>
              <a:rPr lang="en-US" sz="2000">
                <a:solidFill>
                  <a:srgbClr val="008080"/>
                </a:solidFill>
                <a:latin typeface="Lucida Sans Typewriter" pitchFamily="49" charset="0"/>
              </a:rPr>
              <a:t>auto</a:t>
            </a:r>
          </a:p>
        </p:txBody>
      </p:sp>
      <p:sp>
        <p:nvSpPr>
          <p:cNvPr id="365574" name="Line 6"/>
          <p:cNvSpPr>
            <a:spLocks noChangeShapeType="1"/>
          </p:cNvSpPr>
          <p:nvPr/>
        </p:nvSpPr>
        <p:spPr bwMode="auto">
          <a:xfrm flipH="1" flipV="1">
            <a:off x="3124200" y="5181600"/>
            <a:ext cx="762000" cy="1524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5577" name="Line 9"/>
          <p:cNvSpPr>
            <a:spLocks noChangeShapeType="1"/>
          </p:cNvSpPr>
          <p:nvPr/>
        </p:nvSpPr>
        <p:spPr bwMode="auto">
          <a:xfrm flipH="1" flipV="1">
            <a:off x="1447800" y="5181600"/>
            <a:ext cx="2438400" cy="4572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655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225" y="4267200"/>
            <a:ext cx="5438775" cy="239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579" name="Line 11"/>
          <p:cNvSpPr>
            <a:spLocks noChangeShapeType="1"/>
          </p:cNvSpPr>
          <p:nvPr/>
        </p:nvSpPr>
        <p:spPr bwMode="auto">
          <a:xfrm flipH="1">
            <a:off x="2895600" y="4495800"/>
            <a:ext cx="2743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59426" name="Rectangle 2"/>
          <p:cNvSpPr>
            <a:spLocks noGrp="1" noChangeArrowheads="1"/>
          </p:cNvSpPr>
          <p:nvPr>
            <p:ph type="title"/>
          </p:nvPr>
        </p:nvSpPr>
        <p:spPr/>
        <p:txBody>
          <a:bodyPr/>
          <a:lstStyle/>
          <a:p>
            <a:r>
              <a:rPr lang="en-US"/>
              <a:t>Normal Flow Layout</a:t>
            </a:r>
          </a:p>
        </p:txBody>
      </p:sp>
      <p:sp>
        <p:nvSpPr>
          <p:cNvPr id="359427" name="Rectangle 3"/>
          <p:cNvSpPr>
            <a:spLocks noGrp="1" noChangeArrowheads="1"/>
          </p:cNvSpPr>
          <p:nvPr>
            <p:ph type="body" idx="1"/>
          </p:nvPr>
        </p:nvSpPr>
        <p:spPr/>
        <p:txBody>
          <a:bodyPr/>
          <a:lstStyle/>
          <a:p>
            <a:r>
              <a:rPr lang="en-US"/>
              <a:t>Boxes corresponding to </a:t>
            </a:r>
            <a:r>
              <a:rPr lang="en-US">
                <a:solidFill>
                  <a:schemeClr val="accent2"/>
                </a:solidFill>
              </a:rPr>
              <a:t>character cells</a:t>
            </a:r>
            <a:r>
              <a:rPr lang="en-US"/>
              <a:t> and </a:t>
            </a:r>
            <a:r>
              <a:rPr lang="en-US">
                <a:solidFill>
                  <a:schemeClr val="accent2"/>
                </a:solidFill>
              </a:rPr>
              <a:t>inline elements</a:t>
            </a:r>
            <a:r>
              <a:rPr lang="en-US"/>
              <a:t> are laid out side by side in </a:t>
            </a:r>
            <a:r>
              <a:rPr lang="en-US">
                <a:solidFill>
                  <a:schemeClr val="accent2"/>
                </a:solidFill>
              </a:rPr>
              <a:t>line boxes</a:t>
            </a:r>
            <a:r>
              <a:rPr lang="en-US"/>
              <a:t> that are stacked one on top of the other</a:t>
            </a:r>
          </a:p>
        </p:txBody>
      </p:sp>
      <p:pic>
        <p:nvPicPr>
          <p:cNvPr id="359428" name="Picture 4" descr="Inline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4572000" cy="2097088"/>
          </a:xfrm>
          <a:prstGeom prst="rect">
            <a:avLst/>
          </a:prstGeom>
          <a:noFill/>
          <a:extLst>
            <a:ext uri="{909E8E84-426E-40DD-AFC4-6F175D3DCCD1}">
              <a14:hiddenFill xmlns:a14="http://schemas.microsoft.com/office/drawing/2010/main">
                <a:solidFill>
                  <a:srgbClr val="FFFFFF"/>
                </a:solidFill>
              </a14:hiddenFill>
            </a:ext>
          </a:extLst>
        </p:spPr>
      </p:pic>
      <p:sp>
        <p:nvSpPr>
          <p:cNvPr id="359430" name="Text Box 6"/>
          <p:cNvSpPr txBox="1">
            <a:spLocks noChangeArrowheads="1"/>
          </p:cNvSpPr>
          <p:nvPr/>
        </p:nvSpPr>
        <p:spPr bwMode="auto">
          <a:xfrm>
            <a:off x="1066800" y="6096000"/>
            <a:ext cx="449580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Character cells aligned by baseline</a:t>
            </a:r>
            <a:endParaRPr lang="en-US">
              <a:solidFill>
                <a:srgbClr val="008080"/>
              </a:solidFill>
            </a:endParaRPr>
          </a:p>
        </p:txBody>
      </p:sp>
      <p:pic>
        <p:nvPicPr>
          <p:cNvPr id="3594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886200"/>
            <a:ext cx="4953000" cy="4159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9433" name="Oval 9"/>
          <p:cNvSpPr>
            <a:spLocks noChangeArrowheads="1"/>
          </p:cNvSpPr>
          <p:nvPr/>
        </p:nvSpPr>
        <p:spPr bwMode="auto">
          <a:xfrm>
            <a:off x="7162800" y="3810000"/>
            <a:ext cx="533400" cy="5334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34" name="Oval 10"/>
          <p:cNvSpPr>
            <a:spLocks noChangeArrowheads="1"/>
          </p:cNvSpPr>
          <p:nvPr/>
        </p:nvSpPr>
        <p:spPr bwMode="auto">
          <a:xfrm>
            <a:off x="2133600" y="4572000"/>
            <a:ext cx="1524000" cy="9144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435" name="Text Box 11"/>
          <p:cNvSpPr txBox="1">
            <a:spLocks noChangeArrowheads="1"/>
          </p:cNvSpPr>
          <p:nvPr/>
        </p:nvSpPr>
        <p:spPr bwMode="auto">
          <a:xfrm>
            <a:off x="5181600" y="4800600"/>
            <a:ext cx="1539875"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Heights based on</a:t>
            </a:r>
          </a:p>
          <a:p>
            <a:r>
              <a:rPr lang="en-US">
                <a:solidFill>
                  <a:schemeClr val="accent2"/>
                </a:solidFill>
              </a:rPr>
              <a:t>content</a:t>
            </a:r>
          </a:p>
        </p:txBody>
      </p:sp>
      <p:sp>
        <p:nvSpPr>
          <p:cNvPr id="359436" name="Line 12"/>
          <p:cNvSpPr>
            <a:spLocks noChangeShapeType="1"/>
          </p:cNvSpPr>
          <p:nvPr/>
        </p:nvSpPr>
        <p:spPr bwMode="auto">
          <a:xfrm flipH="1" flipV="1">
            <a:off x="1371600" y="5181600"/>
            <a:ext cx="152400" cy="990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37" name="Line 13"/>
          <p:cNvSpPr>
            <a:spLocks noChangeShapeType="1"/>
          </p:cNvSpPr>
          <p:nvPr/>
        </p:nvSpPr>
        <p:spPr bwMode="auto">
          <a:xfrm>
            <a:off x="2590800" y="61722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38" name="Line 14"/>
          <p:cNvSpPr>
            <a:spLocks noChangeShapeType="1"/>
          </p:cNvSpPr>
          <p:nvPr/>
        </p:nvSpPr>
        <p:spPr bwMode="auto">
          <a:xfrm flipV="1">
            <a:off x="2514600" y="5181600"/>
            <a:ext cx="304800" cy="990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6594" name="Rectangle 2"/>
          <p:cNvSpPr>
            <a:spLocks noGrp="1" noChangeArrowheads="1"/>
          </p:cNvSpPr>
          <p:nvPr>
            <p:ph type="title"/>
          </p:nvPr>
        </p:nvSpPr>
        <p:spPr/>
        <p:txBody>
          <a:bodyPr/>
          <a:lstStyle/>
          <a:p>
            <a:r>
              <a:rPr lang="en-US"/>
              <a:t>Normal Flow Layout</a:t>
            </a:r>
          </a:p>
        </p:txBody>
      </p:sp>
      <p:sp>
        <p:nvSpPr>
          <p:cNvPr id="366595" name="Rectangle 3"/>
          <p:cNvSpPr>
            <a:spLocks noGrp="1" noChangeArrowheads="1"/>
          </p:cNvSpPr>
          <p:nvPr>
            <p:ph type="body" idx="1"/>
          </p:nvPr>
        </p:nvSpPr>
        <p:spPr>
          <a:xfrm>
            <a:off x="809625" y="2057400"/>
            <a:ext cx="7496175" cy="3881438"/>
          </a:xfrm>
        </p:spPr>
        <p:txBody>
          <a:bodyPr/>
          <a:lstStyle/>
          <a:p>
            <a:pPr>
              <a:buFont typeface="Wingdings" pitchFamily="2" charset="2"/>
              <a:buNone/>
            </a:pPr>
            <a:r>
              <a:rPr lang="en-US"/>
              <a:t>Padding/borders/margins affect </a:t>
            </a:r>
            <a:r>
              <a:rPr lang="en-US">
                <a:solidFill>
                  <a:schemeClr val="accent2"/>
                </a:solidFill>
              </a:rPr>
              <a:t>width</a:t>
            </a:r>
            <a:r>
              <a:rPr lang="en-US"/>
              <a:t> but not </a:t>
            </a:r>
            <a:r>
              <a:rPr lang="en-US">
                <a:solidFill>
                  <a:schemeClr val="accent2"/>
                </a:solidFill>
              </a:rPr>
              <a:t>height</a:t>
            </a:r>
            <a:r>
              <a:rPr lang="en-US"/>
              <a:t> of inline boxes</a:t>
            </a:r>
          </a:p>
        </p:txBody>
      </p:sp>
      <p:pic>
        <p:nvPicPr>
          <p:cNvPr id="366597" name="Picture 5" descr="BlockBoxesSp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048000"/>
            <a:ext cx="3160713" cy="3886200"/>
          </a:xfrm>
          <a:prstGeom prst="rect">
            <a:avLst/>
          </a:prstGeom>
          <a:noFill/>
          <a:extLst>
            <a:ext uri="{909E8E84-426E-40DD-AFC4-6F175D3DCCD1}">
              <a14:hiddenFill xmlns:a14="http://schemas.microsoft.com/office/drawing/2010/main">
                <a:solidFill>
                  <a:srgbClr val="FFFFFF"/>
                </a:solidFill>
              </a14:hiddenFill>
            </a:ext>
          </a:extLst>
        </p:spPr>
      </p:pic>
      <p:pic>
        <p:nvPicPr>
          <p:cNvPr id="366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962400"/>
            <a:ext cx="5391150" cy="11890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6599" name="Line 7"/>
          <p:cNvSpPr>
            <a:spLocks noChangeShapeType="1"/>
          </p:cNvSpPr>
          <p:nvPr/>
        </p:nvSpPr>
        <p:spPr bwMode="auto">
          <a:xfrm>
            <a:off x="7086600" y="2667000"/>
            <a:ext cx="228600" cy="18288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6600" name="Line 8"/>
          <p:cNvSpPr>
            <a:spLocks noChangeShapeType="1"/>
          </p:cNvSpPr>
          <p:nvPr/>
        </p:nvSpPr>
        <p:spPr bwMode="auto">
          <a:xfrm>
            <a:off x="2514600" y="3048000"/>
            <a:ext cx="4038600" cy="1600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47810" name="Rectangle 2"/>
          <p:cNvSpPr>
            <a:spLocks noGrp="1" noChangeArrowheads="1"/>
          </p:cNvSpPr>
          <p:nvPr>
            <p:ph type="title"/>
          </p:nvPr>
        </p:nvSpPr>
        <p:spPr/>
        <p:txBody>
          <a:bodyPr/>
          <a:lstStyle/>
          <a:p>
            <a:r>
              <a:rPr lang="en-US"/>
              <a:t>CSS Introduction</a:t>
            </a:r>
          </a:p>
        </p:txBody>
      </p:sp>
      <p:pic>
        <p:nvPicPr>
          <p:cNvPr id="247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7812" name="Text Box 4"/>
          <p:cNvSpPr txBox="1">
            <a:spLocks noChangeArrowheads="1"/>
          </p:cNvSpPr>
          <p:nvPr/>
        </p:nvSpPr>
        <p:spPr bwMode="auto">
          <a:xfrm>
            <a:off x="3489325" y="2932113"/>
            <a:ext cx="4481513"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title</a:t>
            </a:r>
            <a:r>
              <a:rPr lang="en-US">
                <a:solidFill>
                  <a:srgbClr val="008080"/>
                </a:solidFill>
              </a:rPr>
              <a:t> attribute provides style sheet name</a:t>
            </a:r>
          </a:p>
        </p:txBody>
      </p:sp>
      <p:sp>
        <p:nvSpPr>
          <p:cNvPr id="247814" name="Oval 6"/>
          <p:cNvSpPr>
            <a:spLocks noChangeArrowheads="1"/>
          </p:cNvSpPr>
          <p:nvPr/>
        </p:nvSpPr>
        <p:spPr bwMode="auto">
          <a:xfrm>
            <a:off x="1905000" y="3581400"/>
            <a:ext cx="18288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815" name="Line 7"/>
          <p:cNvSpPr>
            <a:spLocks noChangeShapeType="1"/>
          </p:cNvSpPr>
          <p:nvPr/>
        </p:nvSpPr>
        <p:spPr bwMode="auto">
          <a:xfrm flipH="1">
            <a:off x="3657600" y="3276600"/>
            <a:ext cx="457200" cy="304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pic>
        <p:nvPicPr>
          <p:cNvPr id="36762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819400"/>
            <a:ext cx="5791200" cy="36544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7618" name="Rectangle 2"/>
          <p:cNvSpPr>
            <a:spLocks noGrp="1" noChangeArrowheads="1"/>
          </p:cNvSpPr>
          <p:nvPr>
            <p:ph type="title"/>
          </p:nvPr>
        </p:nvSpPr>
        <p:spPr/>
        <p:txBody>
          <a:bodyPr/>
          <a:lstStyle/>
          <a:p>
            <a:r>
              <a:rPr lang="en-US"/>
              <a:t>Normal Flow Layout</a:t>
            </a:r>
          </a:p>
        </p:txBody>
      </p:sp>
      <p:sp>
        <p:nvSpPr>
          <p:cNvPr id="367619" name="Rectangle 3"/>
          <p:cNvSpPr>
            <a:spLocks noGrp="1" noChangeArrowheads="1"/>
          </p:cNvSpPr>
          <p:nvPr>
            <p:ph type="body" idx="1"/>
          </p:nvPr>
        </p:nvSpPr>
        <p:spPr>
          <a:xfrm>
            <a:off x="809625" y="1909763"/>
            <a:ext cx="7958138" cy="3881437"/>
          </a:xfrm>
        </p:spPr>
        <p:txBody>
          <a:bodyPr/>
          <a:lstStyle/>
          <a:p>
            <a:r>
              <a:rPr lang="en-US" sz="2800"/>
              <a:t>Specify value for </a:t>
            </a:r>
            <a:r>
              <a:rPr lang="en-US" sz="2800">
                <a:latin typeface="Lucida Sans Typewriter" pitchFamily="49" charset="0"/>
              </a:rPr>
              <a:t>vertical-align</a:t>
            </a:r>
            <a:r>
              <a:rPr lang="en-US" sz="2800"/>
              <a:t> to position an inline element within line box:</a:t>
            </a:r>
          </a:p>
        </p:txBody>
      </p:sp>
      <p:sp>
        <p:nvSpPr>
          <p:cNvPr id="367623" name="Line 7"/>
          <p:cNvSpPr>
            <a:spLocks noChangeShapeType="1"/>
          </p:cNvSpPr>
          <p:nvPr/>
        </p:nvSpPr>
        <p:spPr bwMode="auto">
          <a:xfrm>
            <a:off x="2438400" y="3810000"/>
            <a:ext cx="3429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24" name="Line 8"/>
          <p:cNvSpPr>
            <a:spLocks noChangeShapeType="1"/>
          </p:cNvSpPr>
          <p:nvPr/>
        </p:nvSpPr>
        <p:spPr bwMode="auto">
          <a:xfrm flipH="1">
            <a:off x="2362200" y="4419600"/>
            <a:ext cx="1524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25" name="Text Box 9"/>
          <p:cNvSpPr txBox="1">
            <a:spLocks noChangeArrowheads="1"/>
          </p:cNvSpPr>
          <p:nvPr/>
        </p:nvSpPr>
        <p:spPr bwMode="auto">
          <a:xfrm>
            <a:off x="304800" y="3810000"/>
            <a:ext cx="1295400" cy="11906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initial value of vertical-align</a:t>
            </a:r>
          </a:p>
        </p:txBody>
      </p:sp>
      <p:sp>
        <p:nvSpPr>
          <p:cNvPr id="367630" name="Line 14"/>
          <p:cNvSpPr>
            <a:spLocks noChangeShapeType="1"/>
          </p:cNvSpPr>
          <p:nvPr/>
        </p:nvSpPr>
        <p:spPr bwMode="auto">
          <a:xfrm>
            <a:off x="1295400" y="4572000"/>
            <a:ext cx="2133600" cy="990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31" name="Line 15"/>
          <p:cNvSpPr>
            <a:spLocks noChangeShapeType="1"/>
          </p:cNvSpPr>
          <p:nvPr/>
        </p:nvSpPr>
        <p:spPr bwMode="auto">
          <a:xfrm>
            <a:off x="2362200" y="4800600"/>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7632" name="Line 16"/>
          <p:cNvSpPr>
            <a:spLocks noChangeShapeType="1"/>
          </p:cNvSpPr>
          <p:nvPr/>
        </p:nvSpPr>
        <p:spPr bwMode="auto">
          <a:xfrm>
            <a:off x="1905000" y="5867400"/>
            <a:ext cx="2057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8642" name="Rectangle 2"/>
          <p:cNvSpPr>
            <a:spLocks noGrp="1" noChangeArrowheads="1"/>
          </p:cNvSpPr>
          <p:nvPr>
            <p:ph type="title"/>
          </p:nvPr>
        </p:nvSpPr>
        <p:spPr/>
        <p:txBody>
          <a:bodyPr/>
          <a:lstStyle/>
          <a:p>
            <a:r>
              <a:rPr lang="en-US"/>
              <a:t>Beyond Normal Flow</a:t>
            </a:r>
          </a:p>
        </p:txBody>
      </p:sp>
      <p:sp>
        <p:nvSpPr>
          <p:cNvPr id="368643"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Relative</a:t>
            </a:r>
            <a:r>
              <a:rPr lang="en-US"/>
              <a:t> positioning</a:t>
            </a:r>
          </a:p>
          <a:p>
            <a:pPr lvl="1"/>
            <a:endParaRPr lang="en-US"/>
          </a:p>
        </p:txBody>
      </p:sp>
      <p:pic>
        <p:nvPicPr>
          <p:cNvPr id="368644" name="Picture 4" descr="Relative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10000"/>
            <a:ext cx="5334000" cy="1903413"/>
          </a:xfrm>
          <a:prstGeom prst="rect">
            <a:avLst/>
          </a:prstGeom>
          <a:noFill/>
          <a:extLst>
            <a:ext uri="{909E8E84-426E-40DD-AFC4-6F175D3DCCD1}">
              <a14:hiddenFill xmlns:a14="http://schemas.microsoft.com/office/drawing/2010/main">
                <a:solidFill>
                  <a:srgbClr val="FFFFFF"/>
                </a:solidFill>
              </a14:hiddenFill>
            </a:ext>
          </a:extLst>
        </p:spPr>
      </p:pic>
      <p:sp>
        <p:nvSpPr>
          <p:cNvPr id="368646" name="Text Box 6"/>
          <p:cNvSpPr txBox="1">
            <a:spLocks noChangeArrowheads="1"/>
          </p:cNvSpPr>
          <p:nvPr/>
        </p:nvSpPr>
        <p:spPr bwMode="auto">
          <a:xfrm>
            <a:off x="1981200" y="6019800"/>
            <a:ext cx="508000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span</a:t>
            </a:r>
            <a:r>
              <a:rPr lang="en-US">
                <a:solidFill>
                  <a:srgbClr val="008080"/>
                </a:solidFill>
              </a:rPr>
              <a:t>’s shifted backwards relative to normal flow</a:t>
            </a:r>
          </a:p>
        </p:txBody>
      </p:sp>
      <p:sp>
        <p:nvSpPr>
          <p:cNvPr id="368647" name="Oval 7"/>
          <p:cNvSpPr>
            <a:spLocks noChangeArrowheads="1"/>
          </p:cNvSpPr>
          <p:nvPr/>
        </p:nvSpPr>
        <p:spPr bwMode="auto">
          <a:xfrm>
            <a:off x="2209800" y="4953000"/>
            <a:ext cx="6096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48" name="Oval 8"/>
          <p:cNvSpPr>
            <a:spLocks noChangeArrowheads="1"/>
          </p:cNvSpPr>
          <p:nvPr/>
        </p:nvSpPr>
        <p:spPr bwMode="auto">
          <a:xfrm>
            <a:off x="3200400" y="4953000"/>
            <a:ext cx="914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49" name="Oval 9"/>
          <p:cNvSpPr>
            <a:spLocks noChangeArrowheads="1"/>
          </p:cNvSpPr>
          <p:nvPr/>
        </p:nvSpPr>
        <p:spPr bwMode="auto">
          <a:xfrm>
            <a:off x="4495800" y="4953000"/>
            <a:ext cx="914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50" name="Line 10"/>
          <p:cNvSpPr>
            <a:spLocks noChangeShapeType="1"/>
          </p:cNvSpPr>
          <p:nvPr/>
        </p:nvSpPr>
        <p:spPr bwMode="auto">
          <a:xfrm flipH="1" flipV="1">
            <a:off x="2590800" y="5257800"/>
            <a:ext cx="533400" cy="7620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51" name="Line 11"/>
          <p:cNvSpPr>
            <a:spLocks noChangeShapeType="1"/>
          </p:cNvSpPr>
          <p:nvPr/>
        </p:nvSpPr>
        <p:spPr bwMode="auto">
          <a:xfrm flipV="1">
            <a:off x="3657600" y="5334000"/>
            <a:ext cx="0" cy="685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52" name="Line 12"/>
          <p:cNvSpPr>
            <a:spLocks noChangeShapeType="1"/>
          </p:cNvSpPr>
          <p:nvPr/>
        </p:nvSpPr>
        <p:spPr bwMode="auto">
          <a:xfrm flipV="1">
            <a:off x="4038600" y="5334000"/>
            <a:ext cx="685800" cy="685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72738" name="Rectangle 2"/>
          <p:cNvSpPr>
            <a:spLocks noGrp="1" noChangeArrowheads="1"/>
          </p:cNvSpPr>
          <p:nvPr>
            <p:ph type="title"/>
          </p:nvPr>
        </p:nvSpPr>
        <p:spPr/>
        <p:txBody>
          <a:bodyPr/>
          <a:lstStyle/>
          <a:p>
            <a:r>
              <a:rPr lang="en-US"/>
              <a:t>Beyond Normal Flow</a:t>
            </a:r>
          </a:p>
        </p:txBody>
      </p:sp>
      <p:sp>
        <p:nvSpPr>
          <p:cNvPr id="372739"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Float</a:t>
            </a:r>
            <a:r>
              <a:rPr lang="en-US"/>
              <a:t> positioning</a:t>
            </a:r>
          </a:p>
          <a:p>
            <a:pPr lvl="1">
              <a:buFont typeface="Wingdings" pitchFamily="2" charset="2"/>
              <a:buNone/>
            </a:pPr>
            <a:endParaRPr lang="en-US"/>
          </a:p>
        </p:txBody>
      </p:sp>
      <p:pic>
        <p:nvPicPr>
          <p:cNvPr id="372740" name="Picture 4" descr="Floated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352800"/>
            <a:ext cx="3276600" cy="2620963"/>
          </a:xfrm>
          <a:prstGeom prst="rect">
            <a:avLst/>
          </a:prstGeom>
          <a:noFill/>
          <a:extLst>
            <a:ext uri="{909E8E84-426E-40DD-AFC4-6F175D3DCCD1}">
              <a14:hiddenFill xmlns:a14="http://schemas.microsoft.com/office/drawing/2010/main">
                <a:solidFill>
                  <a:srgbClr val="FFFFFF"/>
                </a:solidFill>
              </a14:hiddenFill>
            </a:ext>
          </a:extLst>
        </p:spPr>
      </p:pic>
      <p:sp>
        <p:nvSpPr>
          <p:cNvPr id="372741" name="Oval 5"/>
          <p:cNvSpPr>
            <a:spLocks noChangeArrowheads="1"/>
          </p:cNvSpPr>
          <p:nvPr/>
        </p:nvSpPr>
        <p:spPr bwMode="auto">
          <a:xfrm>
            <a:off x="4648200" y="4724400"/>
            <a:ext cx="381000" cy="6096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742" name="Text Box 6"/>
          <p:cNvSpPr txBox="1">
            <a:spLocks noChangeArrowheads="1"/>
          </p:cNvSpPr>
          <p:nvPr/>
        </p:nvSpPr>
        <p:spPr bwMode="auto">
          <a:xfrm>
            <a:off x="1219200" y="4343400"/>
            <a:ext cx="2755900"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span</a:t>
            </a:r>
            <a:r>
              <a:rPr lang="en-US">
                <a:solidFill>
                  <a:srgbClr val="008080"/>
                </a:solidFill>
              </a:rPr>
              <a:t> taken out of normal</a:t>
            </a:r>
          </a:p>
          <a:p>
            <a:r>
              <a:rPr lang="en-US">
                <a:solidFill>
                  <a:srgbClr val="008080"/>
                </a:solidFill>
              </a:rPr>
              <a:t>flow and “floated” to the</a:t>
            </a:r>
          </a:p>
          <a:p>
            <a:r>
              <a:rPr lang="en-US">
                <a:solidFill>
                  <a:srgbClr val="008080"/>
                </a:solidFill>
              </a:rPr>
              <a:t>left of its line box</a:t>
            </a:r>
          </a:p>
        </p:txBody>
      </p:sp>
      <p:sp>
        <p:nvSpPr>
          <p:cNvPr id="372743" name="Line 7"/>
          <p:cNvSpPr>
            <a:spLocks noChangeShapeType="1"/>
          </p:cNvSpPr>
          <p:nvPr/>
        </p:nvSpPr>
        <p:spPr bwMode="auto">
          <a:xfrm>
            <a:off x="3810000" y="4800600"/>
            <a:ext cx="914400" cy="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69666" name="Rectangle 2"/>
          <p:cNvSpPr>
            <a:spLocks noGrp="1" noChangeArrowheads="1"/>
          </p:cNvSpPr>
          <p:nvPr>
            <p:ph type="title"/>
          </p:nvPr>
        </p:nvSpPr>
        <p:spPr/>
        <p:txBody>
          <a:bodyPr/>
          <a:lstStyle/>
          <a:p>
            <a:r>
              <a:rPr lang="en-US"/>
              <a:t>Beyond Normal Flow</a:t>
            </a:r>
          </a:p>
        </p:txBody>
      </p:sp>
      <p:sp>
        <p:nvSpPr>
          <p:cNvPr id="369667" name="Rectangle 3"/>
          <p:cNvSpPr>
            <a:spLocks noGrp="1" noChangeArrowheads="1"/>
          </p:cNvSpPr>
          <p:nvPr>
            <p:ph type="body" idx="1"/>
          </p:nvPr>
        </p:nvSpPr>
        <p:spPr/>
        <p:txBody>
          <a:bodyPr/>
          <a:lstStyle/>
          <a:p>
            <a:r>
              <a:rPr lang="en-US"/>
              <a:t>CSS allows for boxes to be positioned outside the normal flow:</a:t>
            </a:r>
          </a:p>
          <a:p>
            <a:pPr lvl="1"/>
            <a:r>
              <a:rPr lang="en-US">
                <a:solidFill>
                  <a:schemeClr val="hlink"/>
                </a:solidFill>
              </a:rPr>
              <a:t>Absolute</a:t>
            </a:r>
            <a:r>
              <a:rPr lang="en-US"/>
              <a:t> positioning</a:t>
            </a:r>
          </a:p>
          <a:p>
            <a:pPr lvl="1"/>
            <a:endParaRPr lang="en-US"/>
          </a:p>
        </p:txBody>
      </p:sp>
      <p:pic>
        <p:nvPicPr>
          <p:cNvPr id="369670" name="Picture 6" descr="Absolute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781300"/>
            <a:ext cx="3810000" cy="3695700"/>
          </a:xfrm>
          <a:prstGeom prst="rect">
            <a:avLst/>
          </a:prstGeom>
          <a:noFill/>
          <a:extLst>
            <a:ext uri="{909E8E84-426E-40DD-AFC4-6F175D3DCCD1}">
              <a14:hiddenFill xmlns:a14="http://schemas.microsoft.com/office/drawing/2010/main">
                <a:solidFill>
                  <a:srgbClr val="FFFFFF"/>
                </a:solidFill>
              </a14:hiddenFill>
            </a:ext>
          </a:extLst>
        </p:spPr>
      </p:pic>
      <p:sp>
        <p:nvSpPr>
          <p:cNvPr id="369671" name="Text Box 7"/>
          <p:cNvSpPr txBox="1">
            <a:spLocks noChangeArrowheads="1"/>
          </p:cNvSpPr>
          <p:nvPr/>
        </p:nvSpPr>
        <p:spPr bwMode="auto">
          <a:xfrm>
            <a:off x="2209800" y="4762500"/>
            <a:ext cx="2374900" cy="11906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latin typeface="Lucida Sans Typewriter" pitchFamily="49" charset="0"/>
              </a:rPr>
              <a:t>span</a:t>
            </a:r>
            <a:r>
              <a:rPr lang="en-US">
                <a:solidFill>
                  <a:schemeClr val="hlink"/>
                </a:solidFill>
              </a:rPr>
              <a:t>’s removed from</a:t>
            </a:r>
          </a:p>
          <a:p>
            <a:r>
              <a:rPr lang="en-US">
                <a:solidFill>
                  <a:schemeClr val="hlink"/>
                </a:solidFill>
              </a:rPr>
              <a:t>normal flow and</a:t>
            </a:r>
          </a:p>
          <a:p>
            <a:r>
              <a:rPr lang="en-US">
                <a:solidFill>
                  <a:schemeClr val="hlink"/>
                </a:solidFill>
              </a:rPr>
              <a:t>positioned relative</a:t>
            </a:r>
          </a:p>
          <a:p>
            <a:r>
              <a:rPr lang="en-US">
                <a:solidFill>
                  <a:schemeClr val="hlink"/>
                </a:solidFill>
              </a:rPr>
              <a:t>to another box</a:t>
            </a:r>
          </a:p>
        </p:txBody>
      </p:sp>
      <p:sp>
        <p:nvSpPr>
          <p:cNvPr id="369672" name="Line 8"/>
          <p:cNvSpPr>
            <a:spLocks noChangeShapeType="1"/>
          </p:cNvSpPr>
          <p:nvPr/>
        </p:nvSpPr>
        <p:spPr bwMode="auto">
          <a:xfrm flipV="1">
            <a:off x="4419600" y="4838700"/>
            <a:ext cx="838200" cy="304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9673" name="Line 9"/>
          <p:cNvSpPr>
            <a:spLocks noChangeShapeType="1"/>
          </p:cNvSpPr>
          <p:nvPr/>
        </p:nvSpPr>
        <p:spPr bwMode="auto">
          <a:xfrm>
            <a:off x="4419600" y="5372100"/>
            <a:ext cx="838200" cy="2286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75810" name="Rectangle 2"/>
          <p:cNvSpPr>
            <a:spLocks noGrp="1" noChangeArrowheads="1"/>
          </p:cNvSpPr>
          <p:nvPr>
            <p:ph type="title"/>
          </p:nvPr>
        </p:nvSpPr>
        <p:spPr/>
        <p:txBody>
          <a:bodyPr/>
          <a:lstStyle/>
          <a:p>
            <a:r>
              <a:rPr lang="en-US"/>
              <a:t>Beyond Normal Flow</a:t>
            </a:r>
          </a:p>
        </p:txBody>
      </p:sp>
      <p:sp>
        <p:nvSpPr>
          <p:cNvPr id="375811" name="Rectangle 3"/>
          <p:cNvSpPr>
            <a:spLocks noGrp="1" noChangeArrowheads="1"/>
          </p:cNvSpPr>
          <p:nvPr>
            <p:ph type="body" idx="1"/>
          </p:nvPr>
        </p:nvSpPr>
        <p:spPr/>
        <p:txBody>
          <a:bodyPr/>
          <a:lstStyle/>
          <a:p>
            <a:r>
              <a:rPr lang="en-US"/>
              <a:t>Properties used to specify positioning:</a:t>
            </a:r>
          </a:p>
          <a:p>
            <a:pPr lvl="1"/>
            <a:r>
              <a:rPr lang="en-US">
                <a:solidFill>
                  <a:schemeClr val="accent2"/>
                </a:solidFill>
                <a:latin typeface="Lucida Sans Typewriter" pitchFamily="49" charset="0"/>
              </a:rPr>
              <a:t>position</a:t>
            </a:r>
            <a:r>
              <a:rPr lang="en-US"/>
              <a:t>: </a:t>
            </a:r>
            <a:r>
              <a:rPr lang="en-US">
                <a:latin typeface="Lucida Sans Typewriter" pitchFamily="49" charset="0"/>
              </a:rPr>
              <a:t>static</a:t>
            </a:r>
            <a:r>
              <a:rPr lang="en-US"/>
              <a:t> (initial value), </a:t>
            </a:r>
            <a:r>
              <a:rPr lang="en-US">
                <a:latin typeface="Lucida Sans Typewriter" pitchFamily="49" charset="0"/>
              </a:rPr>
              <a:t>relative</a:t>
            </a:r>
            <a:r>
              <a:rPr lang="en-US"/>
              <a:t>, or </a:t>
            </a:r>
            <a:r>
              <a:rPr lang="en-US">
                <a:latin typeface="Lucida Sans Typewriter" pitchFamily="49" charset="0"/>
              </a:rPr>
              <a:t>absolute</a:t>
            </a:r>
          </a:p>
          <a:p>
            <a:pPr lvl="2"/>
            <a:r>
              <a:rPr lang="en-US"/>
              <a:t>Element is </a:t>
            </a:r>
            <a:r>
              <a:rPr lang="en-US">
                <a:solidFill>
                  <a:schemeClr val="hlink"/>
                </a:solidFill>
              </a:rPr>
              <a:t>positioned</a:t>
            </a:r>
            <a:r>
              <a:rPr lang="en-US"/>
              <a:t> if this property not </a:t>
            </a:r>
            <a:r>
              <a:rPr lang="en-US">
                <a:latin typeface="Lucida Sans Typewriter" pitchFamily="49" charset="0"/>
              </a:rPr>
              <a:t>static</a:t>
            </a:r>
          </a:p>
          <a:p>
            <a:pPr lvl="2"/>
            <a:r>
              <a:rPr lang="en-US"/>
              <a:t>Properties </a:t>
            </a:r>
            <a:r>
              <a:rPr lang="en-US">
                <a:latin typeface="Lucida Sans Typewriter" pitchFamily="49" charset="0"/>
              </a:rPr>
              <a:t>left</a:t>
            </a:r>
            <a:r>
              <a:rPr lang="en-US"/>
              <a:t>, </a:t>
            </a:r>
            <a:r>
              <a:rPr lang="en-US">
                <a:latin typeface="Lucida Sans Typewriter" pitchFamily="49" charset="0"/>
              </a:rPr>
              <a:t>right</a:t>
            </a:r>
            <a:r>
              <a:rPr lang="en-US"/>
              <a:t>, </a:t>
            </a:r>
            <a:r>
              <a:rPr lang="en-US">
                <a:latin typeface="Lucida Sans Typewriter" pitchFamily="49" charset="0"/>
              </a:rPr>
              <a:t>top</a:t>
            </a:r>
            <a:r>
              <a:rPr lang="en-US"/>
              <a:t>, </a:t>
            </a:r>
            <a:r>
              <a:rPr lang="en-US">
                <a:latin typeface="Lucida Sans Typewriter" pitchFamily="49" charset="0"/>
              </a:rPr>
              <a:t>bottom</a:t>
            </a:r>
            <a:r>
              <a:rPr lang="en-US"/>
              <a:t> apply to positioned elements</a:t>
            </a:r>
          </a:p>
          <a:p>
            <a:pPr lvl="3"/>
            <a:r>
              <a:rPr lang="en-US"/>
              <a:t>Primary values are </a:t>
            </a:r>
            <a:r>
              <a:rPr lang="en-US">
                <a:latin typeface="Lucida Sans Typewriter" pitchFamily="49" charset="0"/>
              </a:rPr>
              <a:t>auto</a:t>
            </a:r>
            <a:r>
              <a:rPr lang="en-US"/>
              <a:t> (initial value) or CSS length</a:t>
            </a:r>
          </a:p>
          <a:p>
            <a:pPr lvl="1"/>
            <a:r>
              <a:rPr lang="en-US">
                <a:solidFill>
                  <a:schemeClr val="accent2"/>
                </a:solidFill>
                <a:latin typeface="Lucida Sans Typewriter" pitchFamily="49" charset="0"/>
              </a:rPr>
              <a:t>float</a:t>
            </a:r>
            <a:r>
              <a:rPr lang="en-US"/>
              <a:t>: </a:t>
            </a:r>
            <a:r>
              <a:rPr lang="en-US">
                <a:latin typeface="Lucida Sans Typewriter" pitchFamily="49" charset="0"/>
              </a:rPr>
              <a:t>none</a:t>
            </a:r>
            <a:r>
              <a:rPr lang="en-US"/>
              <a:t>, </a:t>
            </a:r>
            <a:r>
              <a:rPr lang="en-US">
                <a:latin typeface="Lucida Sans Typewriter" pitchFamily="49" charset="0"/>
              </a:rPr>
              <a:t>left</a:t>
            </a:r>
            <a:r>
              <a:rPr lang="en-US"/>
              <a:t>, or </a:t>
            </a:r>
            <a:r>
              <a:rPr lang="en-US">
                <a:latin typeface="Lucida Sans Typewriter" pitchFamily="49" charset="0"/>
              </a:rPr>
              <a:t>right</a:t>
            </a:r>
          </a:p>
          <a:p>
            <a:pPr lvl="2"/>
            <a:r>
              <a:rPr lang="en-US"/>
              <a:t>Applies to elements with </a:t>
            </a:r>
            <a:r>
              <a:rPr lang="en-US">
                <a:latin typeface="Lucida Sans Typewriter" pitchFamily="49" charset="0"/>
              </a:rPr>
              <a:t>static</a:t>
            </a:r>
            <a:r>
              <a:rPr lang="en-US"/>
              <a:t> and </a:t>
            </a:r>
            <a:r>
              <a:rPr lang="en-US">
                <a:latin typeface="Lucida Sans Typewriter" pitchFamily="49" charset="0"/>
              </a:rPr>
              <a:t>relative</a:t>
            </a:r>
            <a:r>
              <a:rPr lang="en-US"/>
              <a:t> positioning only</a:t>
            </a:r>
          </a:p>
          <a:p>
            <a:pPr lvl="1"/>
            <a:endParaRPr lang="en-US"/>
          </a:p>
          <a:p>
            <a:pPr lvl="1"/>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76834" name="Rectangle 2"/>
          <p:cNvSpPr>
            <a:spLocks noGrp="1" noChangeArrowheads="1"/>
          </p:cNvSpPr>
          <p:nvPr>
            <p:ph type="title"/>
          </p:nvPr>
        </p:nvSpPr>
        <p:spPr/>
        <p:txBody>
          <a:bodyPr/>
          <a:lstStyle/>
          <a:p>
            <a:r>
              <a:rPr lang="en-US"/>
              <a:t>Beyond Normal Flow</a:t>
            </a:r>
          </a:p>
        </p:txBody>
      </p:sp>
      <p:sp>
        <p:nvSpPr>
          <p:cNvPr id="376835" name="Rectangle 3"/>
          <p:cNvSpPr>
            <a:spLocks noGrp="1" noChangeArrowheads="1"/>
          </p:cNvSpPr>
          <p:nvPr>
            <p:ph type="body" idx="1"/>
          </p:nvPr>
        </p:nvSpPr>
        <p:spPr/>
        <p:txBody>
          <a:bodyPr/>
          <a:lstStyle/>
          <a:p>
            <a:r>
              <a:rPr lang="en-US"/>
              <a:t>Relative positioning</a:t>
            </a:r>
          </a:p>
          <a:p>
            <a:pPr lvl="1"/>
            <a:r>
              <a:rPr lang="en-US"/>
              <a:t>Specifying positive value for </a:t>
            </a:r>
            <a:r>
              <a:rPr lang="en-US">
                <a:latin typeface="Lucida Sans Typewriter" pitchFamily="49" charset="0"/>
              </a:rPr>
              <a:t>right</a:t>
            </a:r>
            <a:r>
              <a:rPr lang="en-US"/>
              <a:t> property of relatively positioned box moves it to left</a:t>
            </a:r>
          </a:p>
        </p:txBody>
      </p:sp>
      <p:pic>
        <p:nvPicPr>
          <p:cNvPr id="376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02063"/>
            <a:ext cx="6172200" cy="42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37" name="Rectangle 5"/>
          <p:cNvSpPr>
            <a:spLocks noChangeArrowheads="1"/>
          </p:cNvSpPr>
          <p:nvPr/>
        </p:nvSpPr>
        <p:spPr bwMode="auto">
          <a:xfrm>
            <a:off x="1295400" y="4411663"/>
            <a:ext cx="739140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&lt;span style="background-color:red"&gt;&amp;nbsp;&amp;nbsp;&amp;nbsp;&amp;nbsp;  </a:t>
            </a:r>
          </a:p>
          <a:p>
            <a:r>
              <a:rPr lang="en-US"/>
              <a:t>      &lt;/span&gt;&lt;span class="right"&gt;Red&lt;/span&gt; </a:t>
            </a:r>
          </a:p>
        </p:txBody>
      </p:sp>
      <p:sp>
        <p:nvSpPr>
          <p:cNvPr id="376838" name="Oval 6"/>
          <p:cNvSpPr>
            <a:spLocks noChangeArrowheads="1"/>
          </p:cNvSpPr>
          <p:nvPr/>
        </p:nvSpPr>
        <p:spPr bwMode="auto">
          <a:xfrm>
            <a:off x="1447800" y="3802063"/>
            <a:ext cx="914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9" name="Oval 7"/>
          <p:cNvSpPr>
            <a:spLocks noChangeArrowheads="1"/>
          </p:cNvSpPr>
          <p:nvPr/>
        </p:nvSpPr>
        <p:spPr bwMode="auto">
          <a:xfrm>
            <a:off x="3962400" y="4716463"/>
            <a:ext cx="6096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76840" name="Picture 8" descr="Relative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3581400" cy="1277938"/>
          </a:xfrm>
          <a:prstGeom prst="rect">
            <a:avLst/>
          </a:prstGeom>
          <a:noFill/>
          <a:extLst>
            <a:ext uri="{909E8E84-426E-40DD-AFC4-6F175D3DCCD1}">
              <a14:hiddenFill xmlns:a14="http://schemas.microsoft.com/office/drawing/2010/main">
                <a:solidFill>
                  <a:srgbClr val="FFFFFF"/>
                </a:solidFill>
              </a14:hiddenFill>
            </a:ext>
          </a:extLst>
        </p:spPr>
      </p:pic>
      <p:sp>
        <p:nvSpPr>
          <p:cNvPr id="376841" name="Text Box 9"/>
          <p:cNvSpPr txBox="1">
            <a:spLocks noChangeArrowheads="1"/>
          </p:cNvSpPr>
          <p:nvPr/>
        </p:nvSpPr>
        <p:spPr bwMode="auto">
          <a:xfrm>
            <a:off x="1279525" y="5294313"/>
            <a:ext cx="1289050" cy="11906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span</a:t>
            </a:r>
          </a:p>
          <a:p>
            <a:r>
              <a:rPr lang="en-US">
                <a:solidFill>
                  <a:srgbClr val="008080"/>
                </a:solidFill>
              </a:rPr>
              <a:t>containing</a:t>
            </a:r>
          </a:p>
          <a:p>
            <a:r>
              <a:rPr lang="en-US">
                <a:solidFill>
                  <a:srgbClr val="008080"/>
                </a:solidFill>
              </a:rPr>
              <a:t>text moves</a:t>
            </a:r>
          </a:p>
          <a:p>
            <a:r>
              <a:rPr lang="en-US">
                <a:solidFill>
                  <a:srgbClr val="008080"/>
                </a:solidFill>
              </a:rPr>
              <a:t>left</a:t>
            </a:r>
          </a:p>
        </p:txBody>
      </p:sp>
      <p:sp>
        <p:nvSpPr>
          <p:cNvPr id="376842" name="Line 10"/>
          <p:cNvSpPr>
            <a:spLocks noChangeShapeType="1"/>
          </p:cNvSpPr>
          <p:nvPr/>
        </p:nvSpPr>
        <p:spPr bwMode="auto">
          <a:xfrm>
            <a:off x="2286000" y="5486400"/>
            <a:ext cx="914400" cy="4572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pic>
        <p:nvPicPr>
          <p:cNvPr id="3778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33800"/>
            <a:ext cx="6019800" cy="4667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7858" name="Rectangle 2"/>
          <p:cNvSpPr>
            <a:spLocks noGrp="1" noChangeArrowheads="1"/>
          </p:cNvSpPr>
          <p:nvPr>
            <p:ph type="title"/>
          </p:nvPr>
        </p:nvSpPr>
        <p:spPr/>
        <p:txBody>
          <a:bodyPr/>
          <a:lstStyle/>
          <a:p>
            <a:r>
              <a:rPr lang="en-US"/>
              <a:t>Beyond Normal Flow</a:t>
            </a:r>
          </a:p>
        </p:txBody>
      </p:sp>
      <p:sp>
        <p:nvSpPr>
          <p:cNvPr id="377859" name="Rectangle 3"/>
          <p:cNvSpPr>
            <a:spLocks noGrp="1" noChangeArrowheads="1"/>
          </p:cNvSpPr>
          <p:nvPr>
            <p:ph type="body" idx="1"/>
          </p:nvPr>
        </p:nvSpPr>
        <p:spPr/>
        <p:txBody>
          <a:bodyPr/>
          <a:lstStyle/>
          <a:p>
            <a:r>
              <a:rPr lang="en-US"/>
              <a:t>Relative positioning</a:t>
            </a:r>
          </a:p>
          <a:p>
            <a:pPr lvl="1"/>
            <a:r>
              <a:rPr lang="en-US"/>
              <a:t>Specifying negative value for </a:t>
            </a:r>
            <a:r>
              <a:rPr lang="en-US">
                <a:latin typeface="Lucida Sans Typewriter" pitchFamily="49" charset="0"/>
              </a:rPr>
              <a:t>left</a:t>
            </a:r>
            <a:r>
              <a:rPr lang="en-US"/>
              <a:t> property </a:t>
            </a:r>
            <a:r>
              <a:rPr lang="en-US" i="1"/>
              <a:t>also</a:t>
            </a:r>
            <a:r>
              <a:rPr lang="en-US"/>
              <a:t> moves box to left</a:t>
            </a:r>
          </a:p>
        </p:txBody>
      </p:sp>
      <p:sp>
        <p:nvSpPr>
          <p:cNvPr id="377861" name="Rectangle 5"/>
          <p:cNvSpPr>
            <a:spLocks noChangeArrowheads="1"/>
          </p:cNvSpPr>
          <p:nvPr/>
        </p:nvSpPr>
        <p:spPr bwMode="auto">
          <a:xfrm>
            <a:off x="990600" y="4419600"/>
            <a:ext cx="739140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&lt;span style="background-color:red"&gt;&amp;nbsp;&amp;nbsp;&amp;nbsp;&amp;nbsp;  </a:t>
            </a:r>
          </a:p>
          <a:p>
            <a:r>
              <a:rPr lang="en-US"/>
              <a:t>      &lt;/span&gt;&lt;span class="right"&gt;Red&lt;/span&gt; </a:t>
            </a:r>
          </a:p>
        </p:txBody>
      </p:sp>
      <p:pic>
        <p:nvPicPr>
          <p:cNvPr id="377864" name="Picture 8" descr="Relative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181600"/>
            <a:ext cx="3581400" cy="1277938"/>
          </a:xfrm>
          <a:prstGeom prst="rect">
            <a:avLst/>
          </a:prstGeom>
          <a:noFill/>
          <a:extLst>
            <a:ext uri="{909E8E84-426E-40DD-AFC4-6F175D3DCCD1}">
              <a14:hiddenFill xmlns:a14="http://schemas.microsoft.com/office/drawing/2010/main">
                <a:solidFill>
                  <a:srgbClr val="FFFFFF"/>
                </a:solidFill>
              </a14:hiddenFill>
            </a:ext>
          </a:extLst>
        </p:spPr>
      </p:pic>
      <p:sp>
        <p:nvSpPr>
          <p:cNvPr id="377865" name="Text Box 9"/>
          <p:cNvSpPr txBox="1">
            <a:spLocks noChangeArrowheads="1"/>
          </p:cNvSpPr>
          <p:nvPr/>
        </p:nvSpPr>
        <p:spPr bwMode="auto">
          <a:xfrm>
            <a:off x="974725" y="5295900"/>
            <a:ext cx="1047750"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same</a:t>
            </a:r>
          </a:p>
          <a:p>
            <a:r>
              <a:rPr lang="en-US">
                <a:solidFill>
                  <a:srgbClr val="008080"/>
                </a:solidFill>
              </a:rPr>
              <a:t>effect as</a:t>
            </a:r>
          </a:p>
          <a:p>
            <a:r>
              <a:rPr lang="en-US">
                <a:solidFill>
                  <a:srgbClr val="008080"/>
                </a:solidFill>
              </a:rPr>
              <a:t>before</a:t>
            </a:r>
          </a:p>
        </p:txBody>
      </p:sp>
      <p:sp>
        <p:nvSpPr>
          <p:cNvPr id="377866" name="Line 10"/>
          <p:cNvSpPr>
            <a:spLocks noChangeShapeType="1"/>
          </p:cNvSpPr>
          <p:nvPr/>
        </p:nvSpPr>
        <p:spPr bwMode="auto">
          <a:xfrm>
            <a:off x="1981200" y="5486400"/>
            <a:ext cx="914400" cy="4572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8" name="Oval 12"/>
          <p:cNvSpPr>
            <a:spLocks noChangeArrowheads="1"/>
          </p:cNvSpPr>
          <p:nvPr/>
        </p:nvSpPr>
        <p:spPr bwMode="auto">
          <a:xfrm>
            <a:off x="5029200" y="3733800"/>
            <a:ext cx="1905000" cy="4572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78882" name="Rectangle 2"/>
          <p:cNvSpPr>
            <a:spLocks noGrp="1" noChangeArrowheads="1"/>
          </p:cNvSpPr>
          <p:nvPr>
            <p:ph type="title"/>
          </p:nvPr>
        </p:nvSpPr>
        <p:spPr/>
        <p:txBody>
          <a:bodyPr/>
          <a:lstStyle/>
          <a:p>
            <a:r>
              <a:rPr lang="en-US"/>
              <a:t>Beyond Normal Flow</a:t>
            </a:r>
          </a:p>
        </p:txBody>
      </p:sp>
      <p:sp>
        <p:nvSpPr>
          <p:cNvPr id="378883" name="Rectangle 3"/>
          <p:cNvSpPr>
            <a:spLocks noGrp="1" noChangeArrowheads="1"/>
          </p:cNvSpPr>
          <p:nvPr>
            <p:ph type="body" idx="1"/>
          </p:nvPr>
        </p:nvSpPr>
        <p:spPr/>
        <p:txBody>
          <a:bodyPr/>
          <a:lstStyle/>
          <a:p>
            <a:r>
              <a:rPr lang="en-US"/>
              <a:t>Float positioning</a:t>
            </a:r>
          </a:p>
          <a:p>
            <a:pPr lvl="1"/>
            <a:r>
              <a:rPr lang="en-US"/>
              <a:t>Specify value for float property</a:t>
            </a:r>
          </a:p>
          <a:p>
            <a:pPr lvl="1"/>
            <a:endParaRPr lang="en-US"/>
          </a:p>
        </p:txBody>
      </p:sp>
      <p:pic>
        <p:nvPicPr>
          <p:cNvPr id="378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75038"/>
            <a:ext cx="7272338" cy="3048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885" name="Oval 5"/>
          <p:cNvSpPr>
            <a:spLocks noChangeArrowheads="1"/>
          </p:cNvSpPr>
          <p:nvPr/>
        </p:nvSpPr>
        <p:spPr bwMode="auto">
          <a:xfrm>
            <a:off x="2209800" y="3475038"/>
            <a:ext cx="14478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788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94238"/>
            <a:ext cx="4572000" cy="11525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887" name="Picture 7" descr="Floated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932238"/>
            <a:ext cx="3276600" cy="2620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0930" name="Rectangle 2"/>
          <p:cNvSpPr>
            <a:spLocks noGrp="1" noChangeArrowheads="1"/>
          </p:cNvSpPr>
          <p:nvPr>
            <p:ph type="title"/>
          </p:nvPr>
        </p:nvSpPr>
        <p:spPr/>
        <p:txBody>
          <a:bodyPr/>
          <a:lstStyle/>
          <a:p>
            <a:r>
              <a:rPr lang="en-US"/>
              <a:t>Beyond Normal Flow</a:t>
            </a:r>
          </a:p>
        </p:txBody>
      </p:sp>
      <p:sp>
        <p:nvSpPr>
          <p:cNvPr id="380931" name="Rectangle 3"/>
          <p:cNvSpPr>
            <a:spLocks noGrp="1" noChangeArrowheads="1"/>
          </p:cNvSpPr>
          <p:nvPr>
            <p:ph type="body" idx="1"/>
          </p:nvPr>
        </p:nvSpPr>
        <p:spPr/>
        <p:txBody>
          <a:bodyPr/>
          <a:lstStyle/>
          <a:p>
            <a:r>
              <a:rPr lang="en-US"/>
              <a:t>Float positioning</a:t>
            </a:r>
          </a:p>
          <a:p>
            <a:pPr lvl="1"/>
            <a:r>
              <a:rPr lang="en-US"/>
              <a:t>Specify value for float property</a:t>
            </a:r>
          </a:p>
          <a:p>
            <a:pPr lvl="1"/>
            <a:endParaRPr lang="en-US"/>
          </a:p>
        </p:txBody>
      </p:sp>
      <p:pic>
        <p:nvPicPr>
          <p:cNvPr id="380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98838"/>
            <a:ext cx="7272338" cy="3048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18038"/>
            <a:ext cx="4572000" cy="11525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0935" name="Picture 7" descr="FloatedP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856038"/>
            <a:ext cx="3276600" cy="2620962"/>
          </a:xfrm>
          <a:prstGeom prst="rect">
            <a:avLst/>
          </a:prstGeom>
          <a:noFill/>
          <a:extLst>
            <a:ext uri="{909E8E84-426E-40DD-AFC4-6F175D3DCCD1}">
              <a14:hiddenFill xmlns:a14="http://schemas.microsoft.com/office/drawing/2010/main">
                <a:solidFill>
                  <a:srgbClr val="FFFFFF"/>
                </a:solidFill>
              </a14:hiddenFill>
            </a:ext>
          </a:extLst>
        </p:spPr>
      </p:pic>
      <p:sp>
        <p:nvSpPr>
          <p:cNvPr id="380936" name="Oval 8"/>
          <p:cNvSpPr>
            <a:spLocks noChangeArrowheads="1"/>
          </p:cNvSpPr>
          <p:nvPr/>
        </p:nvSpPr>
        <p:spPr bwMode="auto">
          <a:xfrm>
            <a:off x="533400" y="5151438"/>
            <a:ext cx="4495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937" name="Text Box 9"/>
          <p:cNvSpPr txBox="1">
            <a:spLocks noChangeArrowheads="1"/>
          </p:cNvSpPr>
          <p:nvPr/>
        </p:nvSpPr>
        <p:spPr bwMode="auto">
          <a:xfrm>
            <a:off x="669925" y="5797550"/>
            <a:ext cx="454818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Floated element becomes a CSS block</a:t>
            </a:r>
          </a:p>
          <a:p>
            <a:r>
              <a:rPr lang="en-US">
                <a:solidFill>
                  <a:srgbClr val="008080"/>
                </a:solidFill>
              </a:rPr>
              <a:t>element (e.g., can set </a:t>
            </a:r>
            <a:r>
              <a:rPr lang="en-US">
                <a:solidFill>
                  <a:srgbClr val="008080"/>
                </a:solidFill>
                <a:latin typeface="Lucida Sans Typewriter" pitchFamily="49" charset="0"/>
              </a:rPr>
              <a:t>height</a:t>
            </a:r>
            <a:r>
              <a:rPr lang="en-US">
                <a:solidFill>
                  <a:srgbClr val="008080"/>
                </a:solidFill>
              </a:rPr>
              <a:t> and </a:t>
            </a:r>
            <a:r>
              <a:rPr lang="en-US">
                <a:solidFill>
                  <a:srgbClr val="008080"/>
                </a:solidFill>
                <a:latin typeface="Lucida Sans Typewriter" pitchFamily="49" charset="0"/>
              </a:rPr>
              <a:t>width</a:t>
            </a:r>
            <a:r>
              <a:rPr lang="en-US">
                <a:solidFill>
                  <a:srgbClr val="008080"/>
                </a:solidFill>
              </a:rPr>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79906" name="Rectangle 2"/>
          <p:cNvSpPr>
            <a:spLocks noGrp="1" noChangeArrowheads="1"/>
          </p:cNvSpPr>
          <p:nvPr>
            <p:ph type="title"/>
          </p:nvPr>
        </p:nvSpPr>
        <p:spPr/>
        <p:txBody>
          <a:bodyPr/>
          <a:lstStyle/>
          <a:p>
            <a:r>
              <a:rPr lang="en-US"/>
              <a:t>Beyond Normal Flow</a:t>
            </a:r>
          </a:p>
        </p:txBody>
      </p:sp>
      <p:sp>
        <p:nvSpPr>
          <p:cNvPr id="379907" name="Rectangle 3"/>
          <p:cNvSpPr>
            <a:spLocks noGrp="1" noChangeArrowheads="1"/>
          </p:cNvSpPr>
          <p:nvPr>
            <p:ph type="body" idx="1"/>
          </p:nvPr>
        </p:nvSpPr>
        <p:spPr/>
        <p:txBody>
          <a:bodyPr/>
          <a:lstStyle/>
          <a:p>
            <a:r>
              <a:rPr lang="en-US"/>
              <a:t>Absolute positioning</a:t>
            </a:r>
          </a:p>
          <a:p>
            <a:pPr lvl="1"/>
            <a:r>
              <a:rPr lang="en-US"/>
              <a:t>Specify location for corner of box relative to </a:t>
            </a:r>
            <a:r>
              <a:rPr lang="en-US">
                <a:solidFill>
                  <a:schemeClr val="hlink"/>
                </a:solidFill>
              </a:rPr>
              <a:t>positioned containing block</a:t>
            </a:r>
          </a:p>
        </p:txBody>
      </p:sp>
      <p:sp>
        <p:nvSpPr>
          <p:cNvPr id="379912" name="Rectangle 8"/>
          <p:cNvSpPr>
            <a:spLocks noChangeArrowheads="1"/>
          </p:cNvSpPr>
          <p:nvPr/>
        </p:nvSpPr>
        <p:spPr bwMode="auto">
          <a:xfrm>
            <a:off x="2149475" y="4727575"/>
            <a:ext cx="5715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14" name="Rectangle 10"/>
          <p:cNvSpPr>
            <a:spLocks noChangeArrowheads="1"/>
          </p:cNvSpPr>
          <p:nvPr/>
        </p:nvSpPr>
        <p:spPr bwMode="auto">
          <a:xfrm>
            <a:off x="3825875" y="5032375"/>
            <a:ext cx="3810000" cy="1179513"/>
          </a:xfrm>
          <a:prstGeom prst="rect">
            <a:avLst/>
          </a:prstGeom>
          <a:noFill/>
          <a:ln w="28575">
            <a:solidFill>
              <a:srgbClr val="008080"/>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9916" name="Text Box 12"/>
          <p:cNvSpPr txBox="1">
            <a:spLocks noChangeArrowheads="1"/>
          </p:cNvSpPr>
          <p:nvPr/>
        </p:nvSpPr>
        <p:spPr bwMode="auto">
          <a:xfrm>
            <a:off x="2438400" y="4687888"/>
            <a:ext cx="14033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margin area</a:t>
            </a:r>
          </a:p>
        </p:txBody>
      </p:sp>
      <p:sp>
        <p:nvSpPr>
          <p:cNvPr id="379917" name="Rectangle 13"/>
          <p:cNvSpPr>
            <a:spLocks noChangeArrowheads="1"/>
          </p:cNvSpPr>
          <p:nvPr/>
        </p:nvSpPr>
        <p:spPr bwMode="auto">
          <a:xfrm>
            <a:off x="4206875" y="5413375"/>
            <a:ext cx="3048000" cy="569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79918" name="Text Box 14"/>
          <p:cNvSpPr txBox="1">
            <a:spLocks noChangeArrowheads="1"/>
          </p:cNvSpPr>
          <p:nvPr/>
        </p:nvSpPr>
        <p:spPr bwMode="auto">
          <a:xfrm>
            <a:off x="4343400" y="4992688"/>
            <a:ext cx="15176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padding area</a:t>
            </a:r>
          </a:p>
        </p:txBody>
      </p:sp>
      <p:sp>
        <p:nvSpPr>
          <p:cNvPr id="379919" name="Text Box 15"/>
          <p:cNvSpPr txBox="1">
            <a:spLocks noChangeArrowheads="1"/>
          </p:cNvSpPr>
          <p:nvPr/>
        </p:nvSpPr>
        <p:spPr bwMode="auto">
          <a:xfrm>
            <a:off x="914400" y="5373688"/>
            <a:ext cx="12255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containing</a:t>
            </a:r>
          </a:p>
          <a:p>
            <a:r>
              <a:rPr lang="en-US">
                <a:solidFill>
                  <a:srgbClr val="008080"/>
                </a:solidFill>
              </a:rPr>
              <a:t>block</a:t>
            </a:r>
          </a:p>
        </p:txBody>
      </p:sp>
      <p:sp>
        <p:nvSpPr>
          <p:cNvPr id="379922" name="Text Box 18"/>
          <p:cNvSpPr txBox="1">
            <a:spLocks noChangeArrowheads="1"/>
          </p:cNvSpPr>
          <p:nvPr/>
        </p:nvSpPr>
        <p:spPr bwMode="auto">
          <a:xfrm>
            <a:off x="4191000" y="5373688"/>
            <a:ext cx="31432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This second paragraph has a</a:t>
            </a:r>
          </a:p>
          <a:p>
            <a:r>
              <a:rPr lang="en-US"/>
              <a:t>note.</a:t>
            </a:r>
          </a:p>
        </p:txBody>
      </p:sp>
      <p:sp>
        <p:nvSpPr>
          <p:cNvPr id="379923" name="Line 19"/>
          <p:cNvSpPr>
            <a:spLocks noChangeShapeType="1"/>
          </p:cNvSpPr>
          <p:nvPr/>
        </p:nvSpPr>
        <p:spPr bwMode="auto">
          <a:xfrm>
            <a:off x="1905000" y="5754688"/>
            <a:ext cx="1905000" cy="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992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25888"/>
            <a:ext cx="5116513" cy="3270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925" name="Oval 21"/>
          <p:cNvSpPr>
            <a:spLocks noChangeArrowheads="1"/>
          </p:cNvSpPr>
          <p:nvPr/>
        </p:nvSpPr>
        <p:spPr bwMode="auto">
          <a:xfrm>
            <a:off x="1905000" y="3925888"/>
            <a:ext cx="2209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926" name="Text Box 22"/>
          <p:cNvSpPr txBox="1">
            <a:spLocks noChangeArrowheads="1"/>
          </p:cNvSpPr>
          <p:nvPr/>
        </p:nvSpPr>
        <p:spPr bwMode="auto">
          <a:xfrm>
            <a:off x="3717925" y="3657600"/>
            <a:ext cx="4589463"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latin typeface="Lucida Sans Typewriter" pitchFamily="49" charset="0"/>
              </a:rPr>
              <a:t>p</a:t>
            </a:r>
            <a:r>
              <a:rPr lang="en-US">
                <a:solidFill>
                  <a:srgbClr val="008080"/>
                </a:solidFill>
              </a:rPr>
              <a:t> elements are positioned (but don’t move!)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828800" y="6324600"/>
            <a:ext cx="5715000" cy="457200"/>
          </a:xfrm>
          <a:prstGeom prst="rect">
            <a:avLst/>
          </a:prstGeom>
        </p:spPr>
        <p:txBody>
          <a:bodyPr/>
          <a:lstStyle/>
          <a:p>
            <a:r>
              <a:rPr lang="en-US"/>
              <a:t>Guy-Vincent Jourdan :: CSI 3140 :: based on Jeffrey C. Jackson’s slides</a:t>
            </a:r>
            <a:endParaRPr lang="en-CA"/>
          </a:p>
        </p:txBody>
      </p:sp>
      <p:sp>
        <p:nvSpPr>
          <p:cNvPr id="250882" name="Rectangle 2"/>
          <p:cNvSpPr>
            <a:spLocks noGrp="1" noChangeArrowheads="1"/>
          </p:cNvSpPr>
          <p:nvPr>
            <p:ph type="title"/>
          </p:nvPr>
        </p:nvSpPr>
        <p:spPr/>
        <p:txBody>
          <a:bodyPr/>
          <a:lstStyle/>
          <a:p>
            <a:r>
              <a:rPr lang="en-US"/>
              <a:t>CSS Introduction</a:t>
            </a:r>
          </a:p>
        </p:txBody>
      </p:sp>
      <p:pic>
        <p:nvPicPr>
          <p:cNvPr id="2508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0887" name="Oval 7"/>
          <p:cNvSpPr>
            <a:spLocks noChangeArrowheads="1"/>
          </p:cNvSpPr>
          <p:nvPr/>
        </p:nvSpPr>
        <p:spPr bwMode="auto">
          <a:xfrm>
            <a:off x="1905000" y="3810000"/>
            <a:ext cx="28956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4022725" y="4075113"/>
            <a:ext cx="41973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Alternative, user selectable style sheets</a:t>
            </a:r>
          </a:p>
          <a:p>
            <a:r>
              <a:rPr lang="en-US">
                <a:solidFill>
                  <a:srgbClr val="008080"/>
                </a:solidFill>
              </a:rPr>
              <a:t>can be specified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1954" name="Rectangle 2"/>
          <p:cNvSpPr>
            <a:spLocks noGrp="1" noChangeArrowheads="1"/>
          </p:cNvSpPr>
          <p:nvPr>
            <p:ph type="title"/>
          </p:nvPr>
        </p:nvSpPr>
        <p:spPr/>
        <p:txBody>
          <a:bodyPr/>
          <a:lstStyle/>
          <a:p>
            <a:r>
              <a:rPr lang="en-US"/>
              <a:t>Beyond Normal Flow</a:t>
            </a:r>
          </a:p>
        </p:txBody>
      </p:sp>
      <p:sp>
        <p:nvSpPr>
          <p:cNvPr id="381955" name="Rectangle 3"/>
          <p:cNvSpPr>
            <a:spLocks noGrp="1" noChangeArrowheads="1"/>
          </p:cNvSpPr>
          <p:nvPr>
            <p:ph type="body" idx="1"/>
          </p:nvPr>
        </p:nvSpPr>
        <p:spPr/>
        <p:txBody>
          <a:bodyPr/>
          <a:lstStyle/>
          <a:p>
            <a:r>
              <a:rPr lang="en-US"/>
              <a:t>Absolute positioning</a:t>
            </a:r>
          </a:p>
          <a:p>
            <a:pPr lvl="1"/>
            <a:r>
              <a:rPr lang="en-US"/>
              <a:t>Specify location for edges of box relative to positioned containing block</a:t>
            </a:r>
          </a:p>
        </p:txBody>
      </p:sp>
      <p:pic>
        <p:nvPicPr>
          <p:cNvPr id="381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62388"/>
            <a:ext cx="5410200" cy="10144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959" name="Oval 7"/>
          <p:cNvSpPr>
            <a:spLocks noChangeArrowheads="1"/>
          </p:cNvSpPr>
          <p:nvPr/>
        </p:nvSpPr>
        <p:spPr bwMode="auto">
          <a:xfrm>
            <a:off x="2819400" y="4167188"/>
            <a:ext cx="2362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2978" name="Rectangle 2"/>
          <p:cNvSpPr>
            <a:spLocks noGrp="1" noChangeArrowheads="1"/>
          </p:cNvSpPr>
          <p:nvPr>
            <p:ph type="title"/>
          </p:nvPr>
        </p:nvSpPr>
        <p:spPr/>
        <p:txBody>
          <a:bodyPr/>
          <a:lstStyle/>
          <a:p>
            <a:r>
              <a:rPr lang="en-US"/>
              <a:t>Beyond Normal Flow</a:t>
            </a:r>
          </a:p>
        </p:txBody>
      </p:sp>
      <p:sp>
        <p:nvSpPr>
          <p:cNvPr id="382981" name="Rectangle 5"/>
          <p:cNvSpPr>
            <a:spLocks noGrp="1" noChangeArrowheads="1"/>
          </p:cNvSpPr>
          <p:nvPr>
            <p:ph type="body" idx="1"/>
          </p:nvPr>
        </p:nvSpPr>
        <p:spPr>
          <a:xfrm>
            <a:off x="809625" y="2133600"/>
            <a:ext cx="7958138" cy="3881438"/>
          </a:xfrm>
        </p:spPr>
        <p:txBody>
          <a:bodyPr/>
          <a:lstStyle/>
          <a:p>
            <a:r>
              <a:rPr lang="en-US"/>
              <a:t>Absolute positioning</a:t>
            </a:r>
          </a:p>
        </p:txBody>
      </p:sp>
      <p:pic>
        <p:nvPicPr>
          <p:cNvPr id="3829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46613"/>
            <a:ext cx="5254625" cy="1068387"/>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9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7413"/>
            <a:ext cx="3448050" cy="1006475"/>
          </a:xfrm>
          <a:prstGeom prst="rect">
            <a:avLst/>
          </a:prstGeom>
          <a:noFill/>
          <a:extLst>
            <a:ext uri="{909E8E84-426E-40DD-AFC4-6F175D3DCCD1}">
              <a14:hiddenFill xmlns:a14="http://schemas.microsoft.com/office/drawing/2010/main">
                <a:solidFill>
                  <a:srgbClr val="FFFFFF"/>
                </a:solidFill>
              </a14:hiddenFill>
            </a:ext>
          </a:extLst>
        </p:spPr>
      </p:pic>
      <p:pic>
        <p:nvPicPr>
          <p:cNvPr id="38298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22613"/>
            <a:ext cx="4343400" cy="2762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298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427413"/>
            <a:ext cx="4572000" cy="8572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2987" name="AutoShape 11"/>
          <p:cNvSpPr>
            <a:spLocks/>
          </p:cNvSpPr>
          <p:nvPr/>
        </p:nvSpPr>
        <p:spPr bwMode="auto">
          <a:xfrm rot="5400000">
            <a:off x="6286500" y="2474913"/>
            <a:ext cx="76200" cy="1676400"/>
          </a:xfrm>
          <a:prstGeom prst="leftBrace">
            <a:avLst>
              <a:gd name="adj1" fmla="val 183333"/>
              <a:gd name="adj2" fmla="val 50000"/>
            </a:avLst>
          </a:prstGeom>
          <a:noFill/>
          <a:ln w="9525">
            <a:solidFill>
              <a:srgbClr val="008080"/>
            </a:solidFill>
            <a:round/>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solidFill>
                <a:srgbClr val="008080"/>
              </a:solidFill>
            </a:endParaRPr>
          </a:p>
        </p:txBody>
      </p:sp>
      <p:sp>
        <p:nvSpPr>
          <p:cNvPr id="382988" name="Text Box 12"/>
          <p:cNvSpPr txBox="1">
            <a:spLocks noChangeArrowheads="1"/>
          </p:cNvSpPr>
          <p:nvPr/>
        </p:nvSpPr>
        <p:spPr bwMode="auto">
          <a:xfrm>
            <a:off x="5867400" y="2817813"/>
            <a:ext cx="755650" cy="36671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10em</a:t>
            </a:r>
          </a:p>
        </p:txBody>
      </p:sp>
      <p:sp>
        <p:nvSpPr>
          <p:cNvPr id="382989" name="Oval 13"/>
          <p:cNvSpPr>
            <a:spLocks noChangeArrowheads="1"/>
          </p:cNvSpPr>
          <p:nvPr/>
        </p:nvSpPr>
        <p:spPr bwMode="auto">
          <a:xfrm>
            <a:off x="3124200" y="3122613"/>
            <a:ext cx="19050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90" name="Line 14"/>
          <p:cNvSpPr>
            <a:spLocks noChangeShapeType="1"/>
          </p:cNvSpPr>
          <p:nvPr/>
        </p:nvSpPr>
        <p:spPr bwMode="auto">
          <a:xfrm>
            <a:off x="7239000" y="3579813"/>
            <a:ext cx="0" cy="685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991" name="Line 15"/>
          <p:cNvSpPr>
            <a:spLocks noChangeShapeType="1"/>
          </p:cNvSpPr>
          <p:nvPr/>
        </p:nvSpPr>
        <p:spPr bwMode="auto">
          <a:xfrm>
            <a:off x="7239000" y="3579813"/>
            <a:ext cx="1295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992" name="Oval 16"/>
          <p:cNvSpPr>
            <a:spLocks noChangeArrowheads="1"/>
          </p:cNvSpPr>
          <p:nvPr/>
        </p:nvSpPr>
        <p:spPr bwMode="auto">
          <a:xfrm>
            <a:off x="2895600" y="3656013"/>
            <a:ext cx="12192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93" name="Text Box 17"/>
          <p:cNvSpPr txBox="1">
            <a:spLocks noChangeArrowheads="1"/>
          </p:cNvSpPr>
          <p:nvPr/>
        </p:nvSpPr>
        <p:spPr bwMode="auto">
          <a:xfrm>
            <a:off x="7375525" y="2854325"/>
            <a:ext cx="13779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padding top</a:t>
            </a:r>
          </a:p>
          <a:p>
            <a:r>
              <a:rPr lang="en-US">
                <a:solidFill>
                  <a:srgbClr val="FF0000"/>
                </a:solidFill>
              </a:rPr>
              <a:t>edge</a:t>
            </a:r>
          </a:p>
        </p:txBody>
      </p:sp>
      <p:sp>
        <p:nvSpPr>
          <p:cNvPr id="382994" name="Text Box 18"/>
          <p:cNvSpPr txBox="1">
            <a:spLocks noChangeArrowheads="1"/>
          </p:cNvSpPr>
          <p:nvPr/>
        </p:nvSpPr>
        <p:spPr bwMode="auto">
          <a:xfrm>
            <a:off x="6934200" y="4494213"/>
            <a:ext cx="1365250"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0000"/>
                </a:solidFill>
              </a:rPr>
              <a:t>padding left</a:t>
            </a:r>
          </a:p>
          <a:p>
            <a:r>
              <a:rPr lang="en-US">
                <a:solidFill>
                  <a:srgbClr val="FF0000"/>
                </a:solidFill>
              </a:rPr>
              <a:t>edge</a:t>
            </a:r>
          </a:p>
        </p:txBody>
      </p:sp>
      <p:sp>
        <p:nvSpPr>
          <p:cNvPr id="382995" name="Line 19"/>
          <p:cNvSpPr>
            <a:spLocks noChangeShapeType="1"/>
          </p:cNvSpPr>
          <p:nvPr/>
        </p:nvSpPr>
        <p:spPr bwMode="auto">
          <a:xfrm flipH="1" flipV="1">
            <a:off x="7239000" y="4341813"/>
            <a:ext cx="1524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4002" name="Rectangle 2"/>
          <p:cNvSpPr>
            <a:spLocks noGrp="1" noChangeArrowheads="1"/>
          </p:cNvSpPr>
          <p:nvPr>
            <p:ph type="title"/>
          </p:nvPr>
        </p:nvSpPr>
        <p:spPr/>
        <p:txBody>
          <a:bodyPr/>
          <a:lstStyle/>
          <a:p>
            <a:r>
              <a:rPr lang="en-US"/>
              <a:t>Beyond Normal Flow</a:t>
            </a:r>
          </a:p>
        </p:txBody>
      </p:sp>
      <p:sp>
        <p:nvSpPr>
          <p:cNvPr id="384003" name="Rectangle 3"/>
          <p:cNvSpPr>
            <a:spLocks noGrp="1" noChangeArrowheads="1"/>
          </p:cNvSpPr>
          <p:nvPr>
            <p:ph type="body" idx="1"/>
          </p:nvPr>
        </p:nvSpPr>
        <p:spPr/>
        <p:txBody>
          <a:bodyPr/>
          <a:lstStyle/>
          <a:p>
            <a:r>
              <a:rPr lang="en-US"/>
              <a:t>Absolute positioning</a:t>
            </a:r>
          </a:p>
        </p:txBody>
      </p:sp>
      <p:pic>
        <p:nvPicPr>
          <p:cNvPr id="384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67200"/>
            <a:ext cx="5254625" cy="10683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0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048000"/>
            <a:ext cx="3448050" cy="1006475"/>
          </a:xfrm>
          <a:prstGeom prst="rect">
            <a:avLst/>
          </a:prstGeom>
          <a:noFill/>
          <a:extLst>
            <a:ext uri="{909E8E84-426E-40DD-AFC4-6F175D3DCCD1}">
              <a14:hiddenFill xmlns:a14="http://schemas.microsoft.com/office/drawing/2010/main">
                <a:solidFill>
                  <a:srgbClr val="FFFFFF"/>
                </a:solidFill>
              </a14:hiddenFill>
            </a:ext>
          </a:extLst>
        </p:spPr>
      </p:pic>
      <p:pic>
        <p:nvPicPr>
          <p:cNvPr id="3840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743200"/>
            <a:ext cx="4343400" cy="2762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40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048000"/>
            <a:ext cx="4572000" cy="8572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4008" name="AutoShape 8"/>
          <p:cNvSpPr>
            <a:spLocks/>
          </p:cNvSpPr>
          <p:nvPr/>
        </p:nvSpPr>
        <p:spPr bwMode="auto">
          <a:xfrm rot="16200000">
            <a:off x="6096000" y="3352800"/>
            <a:ext cx="152400" cy="1524000"/>
          </a:xfrm>
          <a:prstGeom prst="leftBrace">
            <a:avLst>
              <a:gd name="adj1" fmla="val 83333"/>
              <a:gd name="adj2" fmla="val 50000"/>
            </a:avLst>
          </a:prstGeom>
          <a:noFill/>
          <a:ln w="9525">
            <a:solidFill>
              <a:srgbClr val="008080"/>
            </a:solidFill>
            <a:round/>
            <a:headEnd/>
            <a:tailEnd/>
          </a:ln>
          <a:effectLst/>
          <a:extLst>
            <a:ext uri="{909E8E84-426E-40DD-AFC4-6F175D3DCCD1}">
              <a14:hiddenFill xmlns:a14="http://schemas.microsoft.com/office/drawing/2010/main">
                <a:solidFill>
                  <a:srgbClr val="00808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solidFill>
                <a:srgbClr val="008080"/>
              </a:solidFill>
            </a:endParaRPr>
          </a:p>
        </p:txBody>
      </p:sp>
      <p:sp>
        <p:nvSpPr>
          <p:cNvPr id="384017" name="Oval 17"/>
          <p:cNvSpPr>
            <a:spLocks noChangeArrowheads="1"/>
          </p:cNvSpPr>
          <p:nvPr/>
        </p:nvSpPr>
        <p:spPr bwMode="auto">
          <a:xfrm>
            <a:off x="4114800" y="3276600"/>
            <a:ext cx="1066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018" name="Text Box 18"/>
          <p:cNvSpPr txBox="1">
            <a:spLocks noChangeArrowheads="1"/>
          </p:cNvSpPr>
          <p:nvPr/>
        </p:nvSpPr>
        <p:spPr bwMode="auto">
          <a:xfrm>
            <a:off x="5867400" y="4267200"/>
            <a:ext cx="628650" cy="36671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8em</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5026" name="Rectangle 2"/>
          <p:cNvSpPr>
            <a:spLocks noGrp="1" noChangeArrowheads="1"/>
          </p:cNvSpPr>
          <p:nvPr>
            <p:ph type="title"/>
          </p:nvPr>
        </p:nvSpPr>
        <p:spPr/>
        <p:txBody>
          <a:bodyPr/>
          <a:lstStyle/>
          <a:p>
            <a:r>
              <a:rPr lang="en-US"/>
              <a:t>Beyond Normal Flow</a:t>
            </a:r>
          </a:p>
        </p:txBody>
      </p:sp>
      <p:sp>
        <p:nvSpPr>
          <p:cNvPr id="385027" name="Rectangle 3"/>
          <p:cNvSpPr>
            <a:spLocks noGrp="1" noChangeArrowheads="1"/>
          </p:cNvSpPr>
          <p:nvPr>
            <p:ph type="body" idx="1"/>
          </p:nvPr>
        </p:nvSpPr>
        <p:spPr/>
        <p:txBody>
          <a:bodyPr/>
          <a:lstStyle/>
          <a:p>
            <a:r>
              <a:rPr lang="en-US"/>
              <a:t>Absolutely positioned box does </a:t>
            </a:r>
            <a:r>
              <a:rPr lang="en-US" i="1"/>
              <a:t>not</a:t>
            </a:r>
            <a:r>
              <a:rPr lang="en-US"/>
              <a:t> affect positioning of other boxes!</a:t>
            </a:r>
          </a:p>
        </p:txBody>
      </p:sp>
      <p:pic>
        <p:nvPicPr>
          <p:cNvPr id="385028" name="Picture 4" descr="AbsolutePo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33763"/>
            <a:ext cx="5105400" cy="2890837"/>
          </a:xfrm>
          <a:prstGeom prst="rect">
            <a:avLst/>
          </a:prstGeom>
          <a:noFill/>
          <a:extLst>
            <a:ext uri="{909E8E84-426E-40DD-AFC4-6F175D3DCCD1}">
              <a14:hiddenFill xmlns:a14="http://schemas.microsoft.com/office/drawing/2010/main">
                <a:solidFill>
                  <a:srgbClr val="FFFFFF"/>
                </a:solidFill>
              </a14:hiddenFill>
            </a:ext>
          </a:extLst>
        </p:spPr>
      </p:pic>
      <p:sp>
        <p:nvSpPr>
          <p:cNvPr id="385029" name="Text Box 5"/>
          <p:cNvSpPr txBox="1">
            <a:spLocks noChangeArrowheads="1"/>
          </p:cNvSpPr>
          <p:nvPr/>
        </p:nvSpPr>
        <p:spPr bwMode="auto">
          <a:xfrm>
            <a:off x="898525" y="4918075"/>
            <a:ext cx="2051050" cy="91598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8080"/>
                </a:solidFill>
              </a:rPr>
              <a:t>Second absolutely</a:t>
            </a:r>
          </a:p>
          <a:p>
            <a:r>
              <a:rPr lang="en-US">
                <a:solidFill>
                  <a:srgbClr val="008080"/>
                </a:solidFill>
              </a:rPr>
              <a:t>positioned box</a:t>
            </a:r>
          </a:p>
          <a:p>
            <a:r>
              <a:rPr lang="en-US">
                <a:solidFill>
                  <a:srgbClr val="008080"/>
                </a:solidFill>
              </a:rPr>
              <a:t>obscures first</a:t>
            </a:r>
          </a:p>
        </p:txBody>
      </p:sp>
      <p:sp>
        <p:nvSpPr>
          <p:cNvPr id="385030" name="Oval 6"/>
          <p:cNvSpPr>
            <a:spLocks noChangeArrowheads="1"/>
          </p:cNvSpPr>
          <p:nvPr/>
        </p:nvSpPr>
        <p:spPr bwMode="auto">
          <a:xfrm>
            <a:off x="3048000" y="5262563"/>
            <a:ext cx="1066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031" name="Line 7"/>
          <p:cNvSpPr>
            <a:spLocks noChangeShapeType="1"/>
          </p:cNvSpPr>
          <p:nvPr/>
        </p:nvSpPr>
        <p:spPr bwMode="auto">
          <a:xfrm>
            <a:off x="2667000" y="5414963"/>
            <a:ext cx="381000" cy="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p:cNvSpPr>
            <a:spLocks noGrp="1"/>
          </p:cNvSpPr>
          <p:nvPr>
            <p:ph type="ftr" sz="quarter" idx="4294967295"/>
          </p:nvPr>
        </p:nvSpPr>
        <p:spPr>
          <a:xfrm>
            <a:off x="1828800" y="6376988"/>
            <a:ext cx="5715000" cy="457200"/>
          </a:xfrm>
          <a:prstGeom prst="rect">
            <a:avLst/>
          </a:prstGeom>
        </p:spPr>
        <p:txBody>
          <a:bodyPr/>
          <a:lstStyle/>
          <a:p>
            <a:r>
              <a:rPr lang="en-US"/>
              <a:t>Guy-Vincent Jourdan :: CSI 3140 :: based on Jeffrey C. Jackson’s slides</a:t>
            </a:r>
            <a:endParaRPr lang="en-CA"/>
          </a:p>
        </p:txBody>
      </p:sp>
      <p:sp>
        <p:nvSpPr>
          <p:cNvPr id="386050" name="Rectangle 2"/>
          <p:cNvSpPr>
            <a:spLocks noGrp="1" noChangeArrowheads="1"/>
          </p:cNvSpPr>
          <p:nvPr>
            <p:ph type="title"/>
          </p:nvPr>
        </p:nvSpPr>
        <p:spPr/>
        <p:txBody>
          <a:bodyPr/>
          <a:lstStyle/>
          <a:p>
            <a:r>
              <a:rPr lang="en-US" sz="4000"/>
              <a:t>CSS Position-Related Properties</a:t>
            </a:r>
          </a:p>
        </p:txBody>
      </p:sp>
      <p:sp>
        <p:nvSpPr>
          <p:cNvPr id="386051" name="Rectangle 3"/>
          <p:cNvSpPr>
            <a:spLocks noGrp="1" noChangeArrowheads="1"/>
          </p:cNvSpPr>
          <p:nvPr>
            <p:ph type="body" idx="1"/>
          </p:nvPr>
        </p:nvSpPr>
        <p:spPr/>
        <p:txBody>
          <a:bodyPr/>
          <a:lstStyle/>
          <a:p>
            <a:r>
              <a:rPr lang="en-US">
                <a:latin typeface="Lucida Sans Typewriter" pitchFamily="49" charset="0"/>
              </a:rPr>
              <a:t>z-index</a:t>
            </a:r>
            <a:r>
              <a:rPr lang="en-US"/>
              <a:t>: drawing order for overlaid boxes (largest number drawn last)</a:t>
            </a:r>
          </a:p>
        </p:txBody>
      </p:sp>
      <p:pic>
        <p:nvPicPr>
          <p:cNvPr id="386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06775"/>
            <a:ext cx="5929313" cy="17319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6052" name="Picture 4" descr="Over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016375"/>
            <a:ext cx="2447925" cy="1698625"/>
          </a:xfrm>
          <a:prstGeom prst="rect">
            <a:avLst/>
          </a:prstGeom>
          <a:noFill/>
          <a:extLst>
            <a:ext uri="{909E8E84-426E-40DD-AFC4-6F175D3DCCD1}">
              <a14:hiddenFill xmlns:a14="http://schemas.microsoft.com/office/drawing/2010/main">
                <a:solidFill>
                  <a:srgbClr val="FFFFFF"/>
                </a:solidFill>
              </a14:hiddenFill>
            </a:ext>
          </a:extLst>
        </p:spPr>
      </p:pic>
      <p:sp>
        <p:nvSpPr>
          <p:cNvPr id="386054" name="Oval 6"/>
          <p:cNvSpPr>
            <a:spLocks noChangeArrowheads="1"/>
          </p:cNvSpPr>
          <p:nvPr/>
        </p:nvSpPr>
        <p:spPr bwMode="auto">
          <a:xfrm>
            <a:off x="1447800" y="4016375"/>
            <a:ext cx="9906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5" name="Oval 7"/>
          <p:cNvSpPr>
            <a:spLocks noChangeArrowheads="1"/>
          </p:cNvSpPr>
          <p:nvPr/>
        </p:nvSpPr>
        <p:spPr bwMode="auto">
          <a:xfrm>
            <a:off x="1676400" y="4854575"/>
            <a:ext cx="10668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6" name="Oval 8"/>
          <p:cNvSpPr>
            <a:spLocks noChangeArrowheads="1"/>
          </p:cNvSpPr>
          <p:nvPr/>
        </p:nvSpPr>
        <p:spPr bwMode="auto">
          <a:xfrm>
            <a:off x="685800" y="3330575"/>
            <a:ext cx="6096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7" name="Oval 9"/>
          <p:cNvSpPr>
            <a:spLocks noChangeArrowheads="1"/>
          </p:cNvSpPr>
          <p:nvPr/>
        </p:nvSpPr>
        <p:spPr bwMode="auto">
          <a:xfrm>
            <a:off x="685800" y="4244975"/>
            <a:ext cx="914400" cy="3048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sz="4000"/>
              <a:t>CSS Position-Related Properties</a:t>
            </a:r>
          </a:p>
        </p:txBody>
      </p:sp>
      <p:sp>
        <p:nvSpPr>
          <p:cNvPr id="387075" name="Rectangle 3"/>
          <p:cNvSpPr>
            <a:spLocks noGrp="1" noChangeArrowheads="1"/>
          </p:cNvSpPr>
          <p:nvPr>
            <p:ph type="body" idx="1"/>
          </p:nvPr>
        </p:nvSpPr>
        <p:spPr/>
        <p:txBody>
          <a:bodyPr/>
          <a:lstStyle/>
          <a:p>
            <a:r>
              <a:rPr lang="en-US">
                <a:solidFill>
                  <a:schemeClr val="hlink"/>
                </a:solidFill>
                <a:latin typeface="Lucida Sans Typewriter" pitchFamily="49" charset="0"/>
              </a:rPr>
              <a:t>display</a:t>
            </a:r>
            <a:r>
              <a:rPr lang="en-US"/>
              <a:t>: value </a:t>
            </a:r>
            <a:r>
              <a:rPr lang="en-US">
                <a:latin typeface="Lucida Sans Typewriter" pitchFamily="49" charset="0"/>
              </a:rPr>
              <a:t>none</a:t>
            </a:r>
            <a:r>
              <a:rPr lang="en-US"/>
              <a:t> means that element and its descendants are not rendered and </a:t>
            </a:r>
            <a:r>
              <a:rPr lang="en-US" i="1"/>
              <a:t>do not</a:t>
            </a:r>
            <a:r>
              <a:rPr lang="en-US"/>
              <a:t> affect normal flow</a:t>
            </a:r>
          </a:p>
          <a:p>
            <a:r>
              <a:rPr lang="en-US">
                <a:solidFill>
                  <a:schemeClr val="hlink"/>
                </a:solidFill>
                <a:latin typeface="Lucida Sans Typewriter" pitchFamily="49" charset="0"/>
              </a:rPr>
              <a:t>visibility</a:t>
            </a:r>
            <a:r>
              <a:rPr lang="en-US"/>
              <a:t>: value </a:t>
            </a:r>
            <a:r>
              <a:rPr lang="en-US">
                <a:latin typeface="Lucida Sans Typewriter" pitchFamily="49" charset="0"/>
              </a:rPr>
              <a:t>hidden</a:t>
            </a:r>
            <a:r>
              <a:rPr lang="en-US"/>
              <a:t> (initial value is </a:t>
            </a:r>
            <a:r>
              <a:rPr lang="en-US">
                <a:latin typeface="Lucida Sans Typewriter" pitchFamily="49" charset="0"/>
              </a:rPr>
              <a:t>visible</a:t>
            </a:r>
            <a:r>
              <a:rPr lang="en-US"/>
              <a:t>) means that element and its descendants are not rendered but still </a:t>
            </a:r>
            <a:r>
              <a:rPr lang="en-US" i="1"/>
              <a:t>do</a:t>
            </a:r>
            <a:r>
              <a:rPr lang="en-US"/>
              <a:t> affect normal flow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808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8080">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3672</Words>
  <Application>Microsoft Office PowerPoint</Application>
  <PresentationFormat>On-screen Show (4:3)</PresentationFormat>
  <Paragraphs>510</Paragraphs>
  <Slides>95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Times New Roman</vt:lpstr>
      <vt:lpstr>Wingdings</vt:lpstr>
      <vt:lpstr>Lucida Sans Typewriter</vt:lpstr>
      <vt:lpstr>Straight Edge</vt:lpstr>
      <vt:lpstr> Cascading Style Sheets (CSS)</vt:lpstr>
      <vt:lpstr>Motivation</vt:lpstr>
      <vt:lpstr>Style Sheet Languages</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Introduction</vt:lpstr>
      <vt:lpstr>CSS Syntax</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  Selector Strings</vt:lpstr>
      <vt:lpstr>CSS Syntax</vt:lpstr>
      <vt:lpstr>Style Sheets and HTML</vt:lpstr>
      <vt:lpstr>Style Sheets and HTML</vt:lpstr>
      <vt:lpstr>CSS Rule Cascade</vt:lpstr>
      <vt:lpstr>CSS Rule Cascade</vt:lpstr>
      <vt:lpstr>CSS Rule Cascade</vt:lpstr>
      <vt:lpstr>CSS Rule Cascade</vt:lpstr>
      <vt:lpstr>CSS Rule Cascade</vt:lpstr>
      <vt:lpstr>CSS Inheritance</vt:lpstr>
      <vt:lpstr>CSS Inheritance</vt:lpstr>
      <vt:lpstr>CSS Inheritance</vt:lpstr>
      <vt:lpstr>CSS Inheritance</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Font Properties</vt:lpstr>
      <vt:lpstr>CSS Text Formatting</vt:lpstr>
      <vt:lpstr>CSS Text Color</vt:lpstr>
      <vt:lpstr>CSS Text Color</vt:lpstr>
      <vt:lpstr>CSS Text Color</vt:lpstr>
      <vt:lpstr>CSS Box Model</vt:lpstr>
      <vt:lpstr>CSS Box Model</vt:lpstr>
      <vt:lpstr>CSS Box Model</vt:lpstr>
      <vt:lpstr>CSS Box Model</vt:lpstr>
      <vt:lpstr>CSS Box Model</vt:lpstr>
      <vt:lpstr>CSS Box Model</vt:lpstr>
      <vt:lpstr>CSS Box Model</vt:lpstr>
      <vt:lpstr>CSS Box Model</vt:lpstr>
      <vt:lpstr>CSS Box Model</vt:lpstr>
      <vt:lpstr>CSS Box Model</vt:lpstr>
      <vt:lpstr>Backgrounds</vt:lpstr>
      <vt:lpstr>Backgrounds</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Normal Flow Layout</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Beyond Normal Flow</vt:lpstr>
      <vt:lpstr>CSS Position-Related Properties</vt:lpstr>
      <vt:lpstr>CSS Position-Related Properties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dc:title>
  <dc:creator/>
  <cp:lastModifiedBy/>
  <cp:revision>3</cp:revision>
  <dcterms:created xsi:type="dcterms:W3CDTF">1901-01-01T05:00:00Z</dcterms:created>
  <dcterms:modified xsi:type="dcterms:W3CDTF">2017-07-04T08:52:28Z</dcterms:modified>
</cp:coreProperties>
</file>