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3" r:id="rId8"/>
    <p:sldId id="276" r:id="rId9"/>
    <p:sldId id="277" r:id="rId10"/>
    <p:sldId id="264" r:id="rId11"/>
    <p:sldId id="265" r:id="rId12"/>
    <p:sldId id="266" r:id="rId13"/>
    <p:sldId id="267" r:id="rId14"/>
    <p:sldId id="268" r:id="rId15"/>
    <p:sldId id="270" r:id="rId16"/>
    <p:sldId id="271" r:id="rId17"/>
    <p:sldId id="274" r:id="rId18"/>
    <p:sldId id="272" r:id="rId19"/>
    <p:sldId id="275" r:id="rId20"/>
    <p:sldId id="273" r:id="rId21"/>
  </p:sldIdLst>
  <p:sldSz cx="18288000" cy="10287000"/>
  <p:notesSz cx="6858000" cy="9144000"/>
  <p:embeddedFontLst>
    <p:embeddedFont>
      <p:font typeface="Canva Sans" panose="020B0604020202020204" charset="0"/>
      <p:regular r:id="rId23"/>
    </p:embeddedFont>
    <p:embeddedFont>
      <p:font typeface="Canva Sans Bold" panose="020B0604020202020204" charset="0"/>
      <p:regular r:id="rId24"/>
    </p:embeddedFont>
    <p:embeddedFont>
      <p:font typeface="PT Sans" panose="020B0503020203020204" pitchFamily="3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E883829-D073-4C89-83B9-53F9148FE409}">
          <p14:sldIdLst>
            <p14:sldId id="256"/>
            <p14:sldId id="257"/>
            <p14:sldId id="258"/>
            <p14:sldId id="259"/>
            <p14:sldId id="260"/>
            <p14:sldId id="261"/>
            <p14:sldId id="263"/>
          </p14:sldIdLst>
        </p14:section>
        <p14:section name="Untitled Section" id="{3B3096AD-CAF2-4A35-856E-FE36368A7513}">
          <p14:sldIdLst>
            <p14:sldId id="276"/>
            <p14:sldId id="277"/>
            <p14:sldId id="264"/>
            <p14:sldId id="265"/>
            <p14:sldId id="266"/>
            <p14:sldId id="267"/>
            <p14:sldId id="268"/>
            <p14:sldId id="270"/>
            <p14:sldId id="271"/>
            <p14:sldId id="274"/>
            <p14:sldId id="272"/>
            <p14:sldId id="275"/>
            <p14:sldId id="27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23.11.2024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CBlR while maintaining the privacy of the images. </a:t>
            </a:r>
          </a:p>
          <a:p>
            <a:endParaRPr lang="en-US"/>
          </a:p>
          <a:p>
            <a:r>
              <a:rPr lang="en-US"/>
              <a:t>compatible with JPEG compression-images remain encrypted and secure during retrieval. </a:t>
            </a:r>
          </a:p>
          <a:p>
            <a:endParaRPr lang="en-US"/>
          </a:p>
          <a:p>
            <a:r>
              <a:rPr lang="en-US"/>
              <a:t>The encrypted image should not be significantly larger than the original image. The process of encrypting and decrypting images should require as little additional computing power and time as possible. As on the cloud now, this makes it efficient.</a:t>
            </a:r>
          </a:p>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4511317" y="-411480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747386" y="237122"/>
            <a:ext cx="1011719" cy="1011719"/>
          </a:xfrm>
          <a:custGeom>
            <a:avLst/>
            <a:gdLst/>
            <a:ahLst/>
            <a:cxnLst/>
            <a:rect l="l" t="t" r="r" b="b"/>
            <a:pathLst>
              <a:path w="1011719" h="1011719">
                <a:moveTo>
                  <a:pt x="0" y="0"/>
                </a:moveTo>
                <a:lnTo>
                  <a:pt x="1011719" y="0"/>
                </a:lnTo>
                <a:lnTo>
                  <a:pt x="1011719" y="1011720"/>
                </a:lnTo>
                <a:lnTo>
                  <a:pt x="0" y="1011720"/>
                </a:lnTo>
                <a:lnTo>
                  <a:pt x="0" y="0"/>
                </a:lnTo>
                <a:close/>
              </a:path>
            </a:pathLst>
          </a:custGeom>
          <a:blipFill>
            <a:blip r:embed="rId4"/>
            <a:stretch>
              <a:fillRect/>
            </a:stretch>
          </a:blipFill>
        </p:spPr>
        <p:txBody>
          <a:bodyPr/>
          <a:lstStyle/>
          <a:p>
            <a:endParaRPr lang="en-IN"/>
          </a:p>
        </p:txBody>
      </p:sp>
      <p:grpSp>
        <p:nvGrpSpPr>
          <p:cNvPr id="5" name="Group 5"/>
          <p:cNvGrpSpPr/>
          <p:nvPr/>
        </p:nvGrpSpPr>
        <p:grpSpPr>
          <a:xfrm>
            <a:off x="2042266" y="39167"/>
            <a:ext cx="15020986" cy="2419350"/>
            <a:chOff x="0" y="0"/>
            <a:chExt cx="20027981" cy="3225800"/>
          </a:xfrm>
        </p:grpSpPr>
        <p:sp>
          <p:nvSpPr>
            <p:cNvPr id="6" name="TextBox 6"/>
            <p:cNvSpPr txBox="1"/>
            <p:nvPr/>
          </p:nvSpPr>
          <p:spPr>
            <a:xfrm>
              <a:off x="2118770" y="-76200"/>
              <a:ext cx="15790441" cy="1808480"/>
            </a:xfrm>
            <a:prstGeom prst="rect">
              <a:avLst/>
            </a:prstGeom>
          </p:spPr>
          <p:txBody>
            <a:bodyPr lIns="0" tIns="0" rIns="0" bIns="0" rtlCol="0" anchor="t">
              <a:spAutoFit/>
            </a:bodyPr>
            <a:lstStyle/>
            <a:p>
              <a:pPr algn="ctr">
                <a:lnSpc>
                  <a:spcPts val="5519"/>
                </a:lnSpc>
              </a:pPr>
              <a:r>
                <a:rPr lang="en-US" sz="3999" b="1" spc="391">
                  <a:solidFill>
                    <a:srgbClr val="231F20"/>
                  </a:solidFill>
                  <a:latin typeface="Canva Sans Bold"/>
                  <a:ea typeface="Canva Sans Bold"/>
                  <a:cs typeface="Canva Sans Bold"/>
                  <a:sym typeface="Canva Sans Bold"/>
                </a:rPr>
                <a:t>VISHWAKARMA INSTITUTE OF TECHNOLOGY</a:t>
              </a:r>
            </a:p>
          </p:txBody>
        </p:sp>
        <p:sp>
          <p:nvSpPr>
            <p:cNvPr id="7" name="TextBox 7"/>
            <p:cNvSpPr txBox="1"/>
            <p:nvPr/>
          </p:nvSpPr>
          <p:spPr>
            <a:xfrm>
              <a:off x="0" y="2584530"/>
              <a:ext cx="20027981" cy="641270"/>
            </a:xfrm>
            <a:prstGeom prst="rect">
              <a:avLst/>
            </a:prstGeom>
          </p:spPr>
          <p:txBody>
            <a:bodyPr lIns="0" tIns="0" rIns="0" bIns="0" rtlCol="0" anchor="t">
              <a:spAutoFit/>
            </a:bodyPr>
            <a:lstStyle/>
            <a:p>
              <a:pPr algn="ctr">
                <a:lnSpc>
                  <a:spcPts val="3671"/>
                </a:lnSpc>
                <a:spcBef>
                  <a:spcPct val="0"/>
                </a:spcBef>
              </a:pPr>
              <a:r>
                <a:rPr lang="en-US" sz="3496" b="1" spc="342">
                  <a:solidFill>
                    <a:srgbClr val="231F20"/>
                  </a:solidFill>
                  <a:latin typeface="Canva Sans Bold"/>
                  <a:ea typeface="Canva Sans Bold"/>
                  <a:cs typeface="Canva Sans Bold"/>
                  <a:sym typeface="Canva Sans Bold"/>
                </a:rPr>
                <a:t>ENGINEERING DESIGN AND INNOVATION PROJECT</a:t>
              </a:r>
            </a:p>
          </p:txBody>
        </p:sp>
      </p:grpSp>
      <p:sp>
        <p:nvSpPr>
          <p:cNvPr id="8" name="TextBox 8"/>
          <p:cNvSpPr txBox="1"/>
          <p:nvPr/>
        </p:nvSpPr>
        <p:spPr>
          <a:xfrm>
            <a:off x="5542181" y="6841582"/>
            <a:ext cx="7203639" cy="3166110"/>
          </a:xfrm>
          <a:prstGeom prst="rect">
            <a:avLst/>
          </a:prstGeom>
        </p:spPr>
        <p:txBody>
          <a:bodyPr lIns="0" tIns="0" rIns="0" bIns="0" rtlCol="0" anchor="t">
            <a:spAutoFit/>
          </a:bodyPr>
          <a:lstStyle/>
          <a:p>
            <a:pPr algn="ctr">
              <a:lnSpc>
                <a:spcPts val="5040"/>
              </a:lnSpc>
            </a:pPr>
            <a:r>
              <a:rPr lang="en-US" sz="3600" dirty="0">
                <a:solidFill>
                  <a:srgbClr val="000000"/>
                </a:solidFill>
                <a:latin typeface="Canva Sans"/>
                <a:ea typeface="Canva Sans"/>
                <a:cs typeface="Canva Sans"/>
                <a:sym typeface="Canva Sans"/>
              </a:rPr>
              <a:t>Group: TY-60</a:t>
            </a:r>
          </a:p>
          <a:p>
            <a:pPr algn="just">
              <a:lnSpc>
                <a:spcPts val="5040"/>
              </a:lnSpc>
            </a:pPr>
            <a:r>
              <a:rPr lang="en-US" sz="3600" dirty="0">
                <a:solidFill>
                  <a:srgbClr val="000000"/>
                </a:solidFill>
                <a:latin typeface="Canva Sans"/>
                <a:ea typeface="Canva Sans"/>
                <a:cs typeface="Canva Sans"/>
                <a:sym typeface="Canva Sans"/>
              </a:rPr>
              <a:t>1 - ELTON LOBO -  12210032</a:t>
            </a:r>
          </a:p>
          <a:p>
            <a:pPr algn="just">
              <a:lnSpc>
                <a:spcPts val="5040"/>
              </a:lnSpc>
            </a:pPr>
            <a:r>
              <a:rPr lang="en-US" sz="3600" dirty="0">
                <a:solidFill>
                  <a:srgbClr val="000000"/>
                </a:solidFill>
                <a:latin typeface="Canva Sans"/>
                <a:ea typeface="Canva Sans"/>
                <a:cs typeface="Canva Sans"/>
                <a:sym typeface="Canva Sans"/>
              </a:rPr>
              <a:t>2 - LALROPUIA SAILO- 1221 </a:t>
            </a:r>
          </a:p>
          <a:p>
            <a:pPr algn="just">
              <a:lnSpc>
                <a:spcPts val="5040"/>
              </a:lnSpc>
            </a:pPr>
            <a:r>
              <a:rPr lang="en-US" sz="3600" dirty="0">
                <a:solidFill>
                  <a:srgbClr val="000000"/>
                </a:solidFill>
                <a:latin typeface="Canva Sans"/>
                <a:ea typeface="Canva Sans"/>
                <a:cs typeface="Canva Sans"/>
                <a:sym typeface="Canva Sans"/>
              </a:rPr>
              <a:t>3 - ADITYA NARSALE- 12211502</a:t>
            </a:r>
          </a:p>
          <a:p>
            <a:pPr algn="just">
              <a:lnSpc>
                <a:spcPts val="5040"/>
              </a:lnSpc>
              <a:spcBef>
                <a:spcPct val="0"/>
              </a:spcBef>
            </a:pPr>
            <a:r>
              <a:rPr lang="en-US" sz="3600" dirty="0">
                <a:solidFill>
                  <a:srgbClr val="000000"/>
                </a:solidFill>
                <a:latin typeface="Canva Sans"/>
                <a:ea typeface="Canva Sans"/>
                <a:cs typeface="Canva Sans"/>
                <a:sym typeface="Canva Sans"/>
              </a:rPr>
              <a:t>5 - PALAASH PADMAN- 12211235</a:t>
            </a:r>
          </a:p>
        </p:txBody>
      </p:sp>
      <p:sp>
        <p:nvSpPr>
          <p:cNvPr id="9" name="TextBox 9"/>
          <p:cNvSpPr txBox="1"/>
          <p:nvPr/>
        </p:nvSpPr>
        <p:spPr>
          <a:xfrm>
            <a:off x="249797" y="4143375"/>
            <a:ext cx="18288000" cy="1000125"/>
          </a:xfrm>
          <a:prstGeom prst="rect">
            <a:avLst/>
          </a:prstGeom>
        </p:spPr>
        <p:txBody>
          <a:bodyPr lIns="0" tIns="0" rIns="0" bIns="0" rtlCol="0" anchor="t">
            <a:spAutoFit/>
          </a:bodyPr>
          <a:lstStyle/>
          <a:p>
            <a:pPr algn="ctr">
              <a:lnSpc>
                <a:spcPts val="3926"/>
              </a:lnSpc>
              <a:spcBef>
                <a:spcPct val="0"/>
              </a:spcBef>
            </a:pPr>
            <a:r>
              <a:rPr lang="en-US" sz="3271" b="1">
                <a:solidFill>
                  <a:srgbClr val="000000"/>
                </a:solidFill>
                <a:latin typeface="Canva Sans Bold"/>
                <a:ea typeface="Canva Sans Bold"/>
                <a:cs typeface="Canva Sans Bold"/>
                <a:sym typeface="Canva Sans Bold"/>
              </a:rPr>
              <a:t>ROBUST ENCRYPTION AND ACCESS CONTROL MECHANISMS FOR ENSURING CONFIDENTIALITY IN CLOUD-BASED DATA STORAGE</a:t>
            </a:r>
          </a:p>
        </p:txBody>
      </p:sp>
      <p:sp>
        <p:nvSpPr>
          <p:cNvPr id="10" name="TextBox 10"/>
          <p:cNvSpPr txBox="1"/>
          <p:nvPr/>
        </p:nvSpPr>
        <p:spPr>
          <a:xfrm>
            <a:off x="4942998" y="5608859"/>
            <a:ext cx="8402003" cy="613410"/>
          </a:xfrm>
          <a:prstGeom prst="rect">
            <a:avLst/>
          </a:prstGeom>
        </p:spPr>
        <p:txBody>
          <a:bodyPr lIns="0" tIns="0" rIns="0" bIns="0" rtlCol="0" anchor="t">
            <a:spAutoFit/>
          </a:bodyPr>
          <a:lstStyle/>
          <a:p>
            <a:pPr algn="ctr">
              <a:lnSpc>
                <a:spcPts val="5040"/>
              </a:lnSpc>
              <a:spcBef>
                <a:spcPct val="0"/>
              </a:spcBef>
            </a:pPr>
            <a:r>
              <a:rPr lang="en-US" sz="3600" dirty="0">
                <a:solidFill>
                  <a:srgbClr val="000000"/>
                </a:solidFill>
                <a:latin typeface="Canva Sans"/>
                <a:ea typeface="Canva Sans"/>
                <a:cs typeface="Canva Sans"/>
                <a:sym typeface="Canva Sans"/>
              </a:rPr>
              <a:t>GUIDED BY:PROF SMT SWATI JADHAV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1923866"/>
            <a:chOff x="0" y="0"/>
            <a:chExt cx="24377904" cy="2565155"/>
          </a:xfrm>
        </p:grpSpPr>
        <p:sp>
          <p:nvSpPr>
            <p:cNvPr id="3" name="Freeform 3"/>
            <p:cNvSpPr/>
            <p:nvPr/>
          </p:nvSpPr>
          <p:spPr>
            <a:xfrm>
              <a:off x="0" y="0"/>
              <a:ext cx="24377904" cy="2565157"/>
            </a:xfrm>
            <a:custGeom>
              <a:avLst/>
              <a:gdLst/>
              <a:ahLst/>
              <a:cxnLst/>
              <a:rect l="l" t="t" r="r" b="b"/>
              <a:pathLst>
                <a:path w="24377904" h="2565157">
                  <a:moveTo>
                    <a:pt x="0" y="0"/>
                  </a:moveTo>
                  <a:lnTo>
                    <a:pt x="24377904" y="0"/>
                  </a:lnTo>
                  <a:lnTo>
                    <a:pt x="24377904" y="2565157"/>
                  </a:lnTo>
                  <a:lnTo>
                    <a:pt x="0" y="2565157"/>
                  </a:lnTo>
                  <a:close/>
                </a:path>
              </a:pathLst>
            </a:custGeom>
            <a:solidFill>
              <a:srgbClr val="FFFFFF"/>
            </a:solidFill>
          </p:spPr>
          <p:txBody>
            <a:bodyPr/>
            <a:lstStyle/>
            <a:p>
              <a:endParaRPr lang="en-IN"/>
            </a:p>
          </p:txBody>
        </p:sp>
      </p:grpSp>
      <p:sp>
        <p:nvSpPr>
          <p:cNvPr id="4" name="TextBox 4"/>
          <p:cNvSpPr txBox="1"/>
          <p:nvPr/>
        </p:nvSpPr>
        <p:spPr>
          <a:xfrm>
            <a:off x="1895094" y="612366"/>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GCP IMPLEMENTATION</a:t>
            </a:r>
          </a:p>
        </p:txBody>
      </p:sp>
      <p:sp>
        <p:nvSpPr>
          <p:cNvPr id="5" name="TextBox 5"/>
          <p:cNvSpPr txBox="1"/>
          <p:nvPr/>
        </p:nvSpPr>
        <p:spPr>
          <a:xfrm>
            <a:off x="1555186" y="2012061"/>
            <a:ext cx="14493240" cy="8587740"/>
          </a:xfrm>
          <a:prstGeom prst="rect">
            <a:avLst/>
          </a:prstGeom>
        </p:spPr>
        <p:txBody>
          <a:bodyPr lIns="0" tIns="0" rIns="0" bIns="0" rtlCol="0" anchor="t">
            <a:spAutoFit/>
          </a:bodyPr>
          <a:lstStyle/>
          <a:p>
            <a:pPr algn="l">
              <a:lnSpc>
                <a:spcPts val="3780"/>
              </a:lnSpc>
            </a:pPr>
            <a:r>
              <a:rPr lang="en-US" sz="3500" spc="-3">
                <a:solidFill>
                  <a:srgbClr val="FFFFFF"/>
                </a:solidFill>
                <a:latin typeface="PT Sans"/>
                <a:ea typeface="PT Sans"/>
                <a:cs typeface="PT Sans"/>
                <a:sym typeface="PT Sans"/>
              </a:rPr>
              <a:t>Start</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Set Up Project: Create a GCP project, enable billing and APIs (Cloud Storage, Functions, Run)</a:t>
            </a:r>
          </a:p>
          <a:p>
            <a:pPr algn="l">
              <a:lnSpc>
                <a:spcPts val="3780"/>
              </a:lnSpc>
            </a:pPr>
            <a:endParaRPr lang="en-US" sz="3500" spc="-3">
              <a:solidFill>
                <a:srgbClr val="FFFFFF"/>
              </a:solidFill>
              <a:latin typeface="PT Sans"/>
              <a:ea typeface="PT Sans"/>
              <a:cs typeface="PT Sans"/>
              <a:sym typeface="PT Sans"/>
            </a:endParaRPr>
          </a:p>
          <a:p>
            <a:pPr marL="633416" lvl="1" indent="-316708" algn="l">
              <a:lnSpc>
                <a:spcPts val="3780"/>
              </a:lnSpc>
              <a:buFont typeface="Arial"/>
              <a:buChar char="•"/>
            </a:pPr>
            <a:r>
              <a:rPr lang="en-US" sz="3500" spc="-3">
                <a:solidFill>
                  <a:srgbClr val="FFFFFF"/>
                </a:solidFill>
                <a:latin typeface="PT Sans"/>
                <a:ea typeface="PT Sans"/>
                <a:cs typeface="PT Sans"/>
                <a:sym typeface="PT Sans"/>
              </a:rPr>
              <a:t>Design Storage: Use GCS for encrypted images and feature vectors, organize by user/project</a:t>
            </a:r>
          </a:p>
          <a:p>
            <a:pPr algn="l">
              <a:lnSpc>
                <a:spcPts val="3780"/>
              </a:lnSpc>
            </a:pPr>
            <a:endParaRPr lang="en-US" sz="3500" spc="-3">
              <a:solidFill>
                <a:srgbClr val="FFFFFF"/>
              </a:solidFill>
              <a:latin typeface="PT Sans"/>
              <a:ea typeface="PT Sans"/>
              <a:cs typeface="PT Sans"/>
              <a:sym typeface="PT Sans"/>
            </a:endParaRPr>
          </a:p>
          <a:p>
            <a:pPr algn="l">
              <a:lnSpc>
                <a:spcPts val="3780"/>
              </a:lnSpc>
            </a:pPr>
            <a:r>
              <a:rPr lang="en-US" sz="3500" spc="-3">
                <a:solidFill>
                  <a:srgbClr val="FFFFFF"/>
                </a:solidFill>
                <a:latin typeface="PT Sans"/>
                <a:ea typeface="PT Sans"/>
                <a:cs typeface="PT Sans"/>
                <a:sym typeface="PT Sans"/>
              </a:rPr>
              <a:t>Backend Logic:</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Image Upload: Encrypt and store images in GCS</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Query Processing: Encrypt query and match features</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Similarity Matching: Compare vectors and rank results</a:t>
            </a:r>
          </a:p>
          <a:p>
            <a:pPr algn="l">
              <a:lnSpc>
                <a:spcPts val="3780"/>
              </a:lnSpc>
            </a:pPr>
            <a:endParaRPr lang="en-US" sz="3500" spc="-3">
              <a:solidFill>
                <a:srgbClr val="FFFFFF"/>
              </a:solidFill>
              <a:latin typeface="PT Sans"/>
              <a:ea typeface="PT Sans"/>
              <a:cs typeface="PT Sans"/>
              <a:sym typeface="PT Sans"/>
            </a:endParaRPr>
          </a:p>
          <a:p>
            <a:pPr algn="l">
              <a:lnSpc>
                <a:spcPts val="3780"/>
              </a:lnSpc>
            </a:pPr>
            <a:r>
              <a:rPr lang="en-US" sz="3500" spc="-3">
                <a:solidFill>
                  <a:srgbClr val="FFFFFF"/>
                </a:solidFill>
                <a:latin typeface="PT Sans"/>
                <a:ea typeface="PT Sans"/>
                <a:cs typeface="PT Sans"/>
                <a:sym typeface="PT Sans"/>
              </a:rPr>
              <a:t>Compute Resources:</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Cloud Functions: Preprocessing and feature extraction</a:t>
            </a:r>
          </a:p>
          <a:p>
            <a:pPr algn="l">
              <a:lnSpc>
                <a:spcPts val="3780"/>
              </a:lnSpc>
            </a:pPr>
            <a:endParaRPr lang="en-US" sz="3500" spc="-3">
              <a:solidFill>
                <a:srgbClr val="FFFFFF"/>
              </a:solidFill>
              <a:latin typeface="PT Sans"/>
              <a:ea typeface="PT Sans"/>
              <a:cs typeface="PT Sans"/>
              <a:sym typeface="PT Sans"/>
            </a:endParaRPr>
          </a:p>
          <a:p>
            <a:pPr algn="l">
              <a:lnSpc>
                <a:spcPts val="3780"/>
              </a:lnSpc>
            </a:pPr>
            <a:r>
              <a:rPr lang="en-US" sz="3500" spc="-3">
                <a:solidFill>
                  <a:srgbClr val="FFFFFF"/>
                </a:solidFill>
                <a:latin typeface="PT Sans"/>
                <a:ea typeface="PT Sans"/>
                <a:cs typeface="PT Sans"/>
                <a:sym typeface="PT Sans"/>
              </a:rPr>
              <a:t>Cloud Run: Host similarity matching</a:t>
            </a:r>
          </a:p>
          <a:p>
            <a:pPr marL="633416" lvl="1" indent="-316708" algn="l">
              <a:lnSpc>
                <a:spcPts val="3780"/>
              </a:lnSpc>
              <a:buFont typeface="Arial"/>
              <a:buChar char="•"/>
            </a:pPr>
            <a:r>
              <a:rPr lang="en-US" sz="3500" spc="-3">
                <a:solidFill>
                  <a:srgbClr val="FFFFFF"/>
                </a:solidFill>
                <a:latin typeface="PT Sans"/>
                <a:ea typeface="PT Sans"/>
                <a:cs typeface="PT Sans"/>
                <a:sym typeface="PT Sans"/>
              </a:rPr>
              <a:t>Vertex AI (Optional): Train ML models</a:t>
            </a:r>
          </a:p>
          <a:p>
            <a:pPr algn="l">
              <a:lnSpc>
                <a:spcPts val="3780"/>
              </a:lnSpc>
            </a:pPr>
            <a:endParaRPr lang="en-US" sz="3500" spc="-3">
              <a:solidFill>
                <a:srgbClr val="FFFFFF"/>
              </a:solidFill>
              <a:latin typeface="PT Sans"/>
              <a:ea typeface="PT Sans"/>
              <a:cs typeface="PT Sans"/>
              <a:sym typeface="P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1923866"/>
            <a:chOff x="0" y="0"/>
            <a:chExt cx="24377904" cy="2565155"/>
          </a:xfrm>
        </p:grpSpPr>
        <p:sp>
          <p:nvSpPr>
            <p:cNvPr id="3" name="Freeform 3"/>
            <p:cNvSpPr/>
            <p:nvPr/>
          </p:nvSpPr>
          <p:spPr>
            <a:xfrm>
              <a:off x="0" y="0"/>
              <a:ext cx="24377904" cy="2565157"/>
            </a:xfrm>
            <a:custGeom>
              <a:avLst/>
              <a:gdLst/>
              <a:ahLst/>
              <a:cxnLst/>
              <a:rect l="l" t="t" r="r" b="b"/>
              <a:pathLst>
                <a:path w="24377904" h="2565157">
                  <a:moveTo>
                    <a:pt x="0" y="0"/>
                  </a:moveTo>
                  <a:lnTo>
                    <a:pt x="24377904" y="0"/>
                  </a:lnTo>
                  <a:lnTo>
                    <a:pt x="24377904" y="2565157"/>
                  </a:lnTo>
                  <a:lnTo>
                    <a:pt x="0" y="2565157"/>
                  </a:lnTo>
                  <a:close/>
                </a:path>
              </a:pathLst>
            </a:custGeom>
            <a:solidFill>
              <a:srgbClr val="FFFFFF"/>
            </a:solidFill>
          </p:spPr>
          <p:txBody>
            <a:bodyPr/>
            <a:lstStyle/>
            <a:p>
              <a:endParaRPr lang="en-IN"/>
            </a:p>
          </p:txBody>
        </p:sp>
      </p:grpSp>
      <p:sp>
        <p:nvSpPr>
          <p:cNvPr id="4" name="TextBox 4"/>
          <p:cNvSpPr txBox="1"/>
          <p:nvPr/>
        </p:nvSpPr>
        <p:spPr>
          <a:xfrm>
            <a:off x="1895094" y="612366"/>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GCP IMPLEMENTATION</a:t>
            </a:r>
          </a:p>
        </p:txBody>
      </p:sp>
      <p:sp>
        <p:nvSpPr>
          <p:cNvPr id="5" name="TextBox 5"/>
          <p:cNvSpPr txBox="1"/>
          <p:nvPr/>
        </p:nvSpPr>
        <p:spPr>
          <a:xfrm>
            <a:off x="1555186" y="2012061"/>
            <a:ext cx="14493240" cy="8243316"/>
          </a:xfrm>
          <a:prstGeom prst="rect">
            <a:avLst/>
          </a:prstGeom>
        </p:spPr>
        <p:txBody>
          <a:bodyPr lIns="0" tIns="0" rIns="0" bIns="0" rtlCol="0" anchor="t">
            <a:spAutoFit/>
          </a:bodyPr>
          <a:lstStyle/>
          <a:p>
            <a:pPr algn="l">
              <a:lnSpc>
                <a:spcPts val="3672"/>
              </a:lnSpc>
            </a:pPr>
            <a:r>
              <a:rPr lang="en-US" sz="3400" spc="-3">
                <a:solidFill>
                  <a:srgbClr val="FFFFFF"/>
                </a:solidFill>
                <a:latin typeface="PT Sans"/>
                <a:ea typeface="PT Sans"/>
                <a:cs typeface="PT Sans"/>
                <a:sym typeface="PT Sans"/>
              </a:rPr>
              <a:t>Database:</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Use Firestore for storing metadata (user IDs, image paths) in a flexible NoSQL format.</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Use Cloud SQL for structured, relational data storage if needed.</a:t>
            </a:r>
          </a:p>
          <a:p>
            <a:pPr algn="l">
              <a:lnSpc>
                <a:spcPts val="3672"/>
              </a:lnSpc>
            </a:pPr>
            <a:r>
              <a:rPr lang="en-US" sz="3400" spc="-3">
                <a:solidFill>
                  <a:srgbClr val="FFFFFF"/>
                </a:solidFill>
                <a:latin typeface="PT Sans"/>
                <a:ea typeface="PT Sans"/>
                <a:cs typeface="PT Sans"/>
                <a:sym typeface="PT Sans"/>
              </a:rPr>
              <a:t>Security:</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Use Cloud KMS to manage AES and CKKS encryption keys for secure data handling.</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Implement IAM roles with least-privilege access for controlling service permissions.</a:t>
            </a:r>
          </a:p>
          <a:p>
            <a:pPr algn="l">
              <a:lnSpc>
                <a:spcPts val="3672"/>
              </a:lnSpc>
            </a:pPr>
            <a:r>
              <a:rPr lang="en-US" sz="3400" spc="-3">
                <a:solidFill>
                  <a:srgbClr val="FFFFFF"/>
                </a:solidFill>
                <a:latin typeface="PT Sans"/>
                <a:ea typeface="PT Sans"/>
                <a:cs typeface="PT Sans"/>
                <a:sym typeface="PT Sans"/>
              </a:rPr>
              <a:t>Deploy App:</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Host the frontend on Firebase Hosting for fast content delivery.</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Deploy the backend to Cloud Run for scalability and Cloud Functions for event-driven tasks like preprocessing.</a:t>
            </a:r>
          </a:p>
          <a:p>
            <a:pPr algn="l">
              <a:lnSpc>
                <a:spcPts val="3672"/>
              </a:lnSpc>
            </a:pPr>
            <a:r>
              <a:rPr lang="en-US" sz="3400" spc="-3">
                <a:solidFill>
                  <a:srgbClr val="FFFFFF"/>
                </a:solidFill>
                <a:latin typeface="PT Sans"/>
                <a:ea typeface="PT Sans"/>
                <a:cs typeface="PT Sans"/>
                <a:sym typeface="PT Sans"/>
              </a:rPr>
              <a:t>Monitoring:</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Enable Cloud Logging to track logs and troubleshoot.</a:t>
            </a:r>
          </a:p>
          <a:p>
            <a:pPr marL="734064" lvl="1" indent="-367032" algn="l">
              <a:lnSpc>
                <a:spcPts val="3672"/>
              </a:lnSpc>
              <a:buFont typeface="Arial"/>
              <a:buChar char="•"/>
            </a:pPr>
            <a:r>
              <a:rPr lang="en-US" sz="3400" spc="-3">
                <a:solidFill>
                  <a:srgbClr val="FFFFFF"/>
                </a:solidFill>
                <a:latin typeface="PT Sans"/>
                <a:ea typeface="PT Sans"/>
                <a:cs typeface="PT Sans"/>
                <a:sym typeface="PT Sans"/>
              </a:rPr>
              <a:t>Use Cloud Monitoring to monitor performance, set resource usage alerts, and track system health.</a:t>
            </a:r>
          </a:p>
          <a:p>
            <a:pPr algn="l">
              <a:lnSpc>
                <a:spcPts val="3672"/>
              </a:lnSpc>
            </a:pPr>
            <a:endParaRPr lang="en-US" sz="3400" spc="-3">
              <a:solidFill>
                <a:srgbClr val="FFFFFF"/>
              </a:solidFill>
              <a:latin typeface="PT Sans"/>
              <a:ea typeface="PT Sans"/>
              <a:cs typeface="PT Sans"/>
              <a:sym typeface="PT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1342933"/>
            <a:chOff x="0" y="0"/>
            <a:chExt cx="24377904" cy="1790578"/>
          </a:xfrm>
        </p:grpSpPr>
        <p:sp>
          <p:nvSpPr>
            <p:cNvPr id="3" name="Freeform 3"/>
            <p:cNvSpPr/>
            <p:nvPr/>
          </p:nvSpPr>
          <p:spPr>
            <a:xfrm>
              <a:off x="0" y="0"/>
              <a:ext cx="24377904" cy="1790580"/>
            </a:xfrm>
            <a:custGeom>
              <a:avLst/>
              <a:gdLst/>
              <a:ahLst/>
              <a:cxnLst/>
              <a:rect l="l" t="t" r="r" b="b"/>
              <a:pathLst>
                <a:path w="24377904" h="1790580">
                  <a:moveTo>
                    <a:pt x="0" y="0"/>
                  </a:moveTo>
                  <a:lnTo>
                    <a:pt x="24377904" y="0"/>
                  </a:lnTo>
                  <a:lnTo>
                    <a:pt x="24377904" y="1790580"/>
                  </a:lnTo>
                  <a:lnTo>
                    <a:pt x="0" y="1790580"/>
                  </a:lnTo>
                  <a:close/>
                </a:path>
              </a:pathLst>
            </a:custGeom>
            <a:solidFill>
              <a:srgbClr val="FFFFFF"/>
            </a:solidFill>
          </p:spPr>
          <p:txBody>
            <a:bodyPr/>
            <a:lstStyle/>
            <a:p>
              <a:endParaRPr lang="en-IN"/>
            </a:p>
          </p:txBody>
        </p:sp>
      </p:grpSp>
      <p:sp>
        <p:nvSpPr>
          <p:cNvPr id="4" name="Freeform 4"/>
          <p:cNvSpPr/>
          <p:nvPr/>
        </p:nvSpPr>
        <p:spPr>
          <a:xfrm>
            <a:off x="5370534" y="1510844"/>
            <a:ext cx="7660476" cy="8446172"/>
          </a:xfrm>
          <a:custGeom>
            <a:avLst/>
            <a:gdLst/>
            <a:ahLst/>
            <a:cxnLst/>
            <a:rect l="l" t="t" r="r" b="b"/>
            <a:pathLst>
              <a:path w="7660476" h="8446172">
                <a:moveTo>
                  <a:pt x="0" y="0"/>
                </a:moveTo>
                <a:lnTo>
                  <a:pt x="7660476" y="0"/>
                </a:lnTo>
                <a:lnTo>
                  <a:pt x="7660476" y="8446172"/>
                </a:lnTo>
                <a:lnTo>
                  <a:pt x="0" y="8446172"/>
                </a:lnTo>
                <a:lnTo>
                  <a:pt x="0" y="0"/>
                </a:lnTo>
                <a:close/>
              </a:path>
            </a:pathLst>
          </a:custGeom>
          <a:blipFill>
            <a:blip r:embed="rId2"/>
            <a:stretch>
              <a:fillRect l="-4817" r="-3234"/>
            </a:stretch>
          </a:blipFill>
        </p:spPr>
        <p:txBody>
          <a:bodyPr/>
          <a:lstStyle/>
          <a:p>
            <a:endParaRPr lang="en-IN"/>
          </a:p>
        </p:txBody>
      </p:sp>
      <p:sp>
        <p:nvSpPr>
          <p:cNvPr id="5" name="TextBox 5"/>
          <p:cNvSpPr txBox="1"/>
          <p:nvPr/>
        </p:nvSpPr>
        <p:spPr>
          <a:xfrm>
            <a:off x="1895094" y="366666"/>
            <a:ext cx="14493240" cy="685801"/>
          </a:xfrm>
          <a:prstGeom prst="rect">
            <a:avLst/>
          </a:prstGeom>
        </p:spPr>
        <p:txBody>
          <a:bodyPr lIns="0" tIns="0" rIns="0" bIns="0" rtlCol="0" anchor="t">
            <a:spAutoFit/>
          </a:bodyPr>
          <a:lstStyle/>
          <a:p>
            <a:pPr algn="ctr">
              <a:lnSpc>
                <a:spcPts val="5100"/>
              </a:lnSpc>
            </a:pPr>
            <a:r>
              <a:rPr lang="en-US" sz="5000" spc="-7">
                <a:solidFill>
                  <a:srgbClr val="17406D"/>
                </a:solidFill>
                <a:latin typeface="PT Sans"/>
                <a:ea typeface="PT Sans"/>
                <a:cs typeface="PT Sans"/>
                <a:sym typeface="PT Sans"/>
              </a:rPr>
              <a:t>GCP IMPLEMENTATION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724" y="264164"/>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895818" y="1208267"/>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Domain Knowledge</a:t>
            </a:r>
          </a:p>
        </p:txBody>
      </p:sp>
      <p:sp>
        <p:nvSpPr>
          <p:cNvPr id="5" name="TextBox 5"/>
          <p:cNvSpPr txBox="1"/>
          <p:nvPr/>
        </p:nvSpPr>
        <p:spPr>
          <a:xfrm>
            <a:off x="1895818" y="3129915"/>
            <a:ext cx="14493240" cy="6901423"/>
          </a:xfrm>
          <a:prstGeom prst="rect">
            <a:avLst/>
          </a:prstGeom>
        </p:spPr>
        <p:txBody>
          <a:bodyPr lIns="0" tIns="0" rIns="0" bIns="0" rtlCol="0" anchor="t">
            <a:spAutoFit/>
          </a:bodyPr>
          <a:lstStyle/>
          <a:p>
            <a:pPr marL="602647" lvl="1" indent="-301323" algn="l">
              <a:lnSpc>
                <a:spcPts val="3236"/>
              </a:lnSpc>
              <a:buFont typeface="Arial"/>
              <a:buChar char="•"/>
            </a:pPr>
            <a:r>
              <a:rPr lang="en-US" sz="3330" spc="-4">
                <a:solidFill>
                  <a:srgbClr val="FFFFFF"/>
                </a:solidFill>
                <a:latin typeface="PT Sans"/>
                <a:ea typeface="PT Sans"/>
                <a:cs typeface="PT Sans"/>
                <a:sym typeface="PT Sans"/>
              </a:rPr>
              <a:t>Image Processing: </a:t>
            </a:r>
          </a:p>
          <a:p>
            <a:pPr algn="l">
              <a:lnSpc>
                <a:spcPts val="2875"/>
              </a:lnSpc>
            </a:pPr>
            <a:r>
              <a:rPr lang="en-US" sz="2958" spc="-2">
                <a:solidFill>
                  <a:srgbClr val="FFFFFF"/>
                </a:solidFill>
                <a:latin typeface="PT Sans"/>
                <a:ea typeface="PT Sans"/>
                <a:cs typeface="PT Sans"/>
                <a:sym typeface="PT Sans"/>
              </a:rPr>
              <a:t>involves the manipulation and analysis of digital images to enhance their quality, extract valuable information, or prepare them for further analysis.</a:t>
            </a:r>
          </a:p>
          <a:p>
            <a:pPr algn="l">
              <a:lnSpc>
                <a:spcPts val="2292"/>
              </a:lnSpc>
            </a:pPr>
            <a:endParaRPr lang="en-US" sz="2958" spc="-2">
              <a:solidFill>
                <a:srgbClr val="FFFFFF"/>
              </a:solidFill>
              <a:latin typeface="PT Sans"/>
              <a:ea typeface="PT Sans"/>
              <a:cs typeface="PT Sans"/>
              <a:sym typeface="PT Sans"/>
            </a:endParaRPr>
          </a:p>
          <a:p>
            <a:pPr marL="602647" lvl="1" indent="-301323" algn="l">
              <a:lnSpc>
                <a:spcPts val="3236"/>
              </a:lnSpc>
              <a:buFont typeface="Arial"/>
              <a:buChar char="•"/>
            </a:pPr>
            <a:r>
              <a:rPr lang="en-US" sz="3330" spc="-4">
                <a:solidFill>
                  <a:srgbClr val="FFFFFF"/>
                </a:solidFill>
                <a:latin typeface="PT Sans"/>
                <a:ea typeface="PT Sans"/>
                <a:cs typeface="PT Sans"/>
                <a:sym typeface="PT Sans"/>
              </a:rPr>
              <a:t>Cryptography:</a:t>
            </a:r>
          </a:p>
          <a:p>
            <a:pPr algn="l">
              <a:lnSpc>
                <a:spcPts val="2875"/>
              </a:lnSpc>
            </a:pPr>
            <a:r>
              <a:rPr lang="en-US" sz="2958" spc="-2">
                <a:solidFill>
                  <a:srgbClr val="FFFFFF"/>
                </a:solidFill>
                <a:latin typeface="PT Sans"/>
                <a:ea typeface="PT Sans"/>
                <a:cs typeface="PT Sans"/>
                <a:sym typeface="PT Sans"/>
              </a:rPr>
              <a:t> practice of securing information by converting it into an unreadable format through encryption, ensuring that only authorized parties can access the data</a:t>
            </a:r>
          </a:p>
          <a:p>
            <a:pPr marL="426875" lvl="1" indent="-213437" algn="l">
              <a:lnSpc>
                <a:spcPts val="2292"/>
              </a:lnSpc>
            </a:pPr>
            <a:endParaRPr lang="en-US" sz="2958" spc="-2">
              <a:solidFill>
                <a:srgbClr val="FFFFFF"/>
              </a:solidFill>
              <a:latin typeface="PT Sans"/>
              <a:ea typeface="PT Sans"/>
              <a:cs typeface="PT Sans"/>
              <a:sym typeface="PT Sans"/>
            </a:endParaRPr>
          </a:p>
          <a:p>
            <a:pPr marL="602647" lvl="1" indent="-301323" algn="l">
              <a:lnSpc>
                <a:spcPts val="3236"/>
              </a:lnSpc>
              <a:buFont typeface="Arial"/>
              <a:buChar char="•"/>
            </a:pPr>
            <a:r>
              <a:rPr lang="en-US" sz="3330" spc="-4">
                <a:solidFill>
                  <a:srgbClr val="FFFFFF"/>
                </a:solidFill>
                <a:latin typeface="PT Sans"/>
                <a:ea typeface="PT Sans"/>
                <a:cs typeface="PT Sans"/>
                <a:sym typeface="PT Sans"/>
              </a:rPr>
              <a:t>Content-Based Image Retrieval (CBIR): </a:t>
            </a:r>
          </a:p>
          <a:p>
            <a:pPr algn="l">
              <a:lnSpc>
                <a:spcPts val="2875"/>
              </a:lnSpc>
            </a:pPr>
            <a:r>
              <a:rPr lang="en-US" sz="2958" spc="-2">
                <a:solidFill>
                  <a:srgbClr val="FFFFFF"/>
                </a:solidFill>
                <a:latin typeface="PT Sans"/>
                <a:ea typeface="PT Sans"/>
                <a:cs typeface="PT Sans"/>
                <a:sym typeface="PT Sans"/>
              </a:rPr>
              <a:t>technique that enables the retrieval of images from a database based on visual content such as color, texture, and shape rather than textual metadata</a:t>
            </a:r>
          </a:p>
          <a:p>
            <a:pPr algn="l">
              <a:lnSpc>
                <a:spcPts val="3236"/>
              </a:lnSpc>
            </a:pPr>
            <a:endParaRPr lang="en-US" sz="2958" spc="-2">
              <a:solidFill>
                <a:srgbClr val="FFFFFF"/>
              </a:solidFill>
              <a:latin typeface="PT Sans"/>
              <a:ea typeface="PT Sans"/>
              <a:cs typeface="PT Sans"/>
              <a:sym typeface="PT Sans"/>
            </a:endParaRPr>
          </a:p>
          <a:p>
            <a:pPr marL="602647" lvl="1" indent="-301323" algn="l">
              <a:lnSpc>
                <a:spcPts val="3236"/>
              </a:lnSpc>
              <a:buFont typeface="Arial"/>
              <a:buChar char="•"/>
            </a:pPr>
            <a:r>
              <a:rPr lang="en-US" sz="3330" spc="-4">
                <a:solidFill>
                  <a:srgbClr val="FFFFFF"/>
                </a:solidFill>
                <a:latin typeface="PT Sans"/>
                <a:ea typeface="PT Sans"/>
                <a:cs typeface="PT Sans"/>
                <a:sym typeface="PT Sans"/>
              </a:rPr>
              <a:t>Machine Learning: </a:t>
            </a:r>
          </a:p>
          <a:p>
            <a:pPr algn="l">
              <a:lnSpc>
                <a:spcPts val="2681"/>
              </a:lnSpc>
            </a:pPr>
            <a:r>
              <a:rPr lang="en-US" sz="2758" spc="-2">
                <a:solidFill>
                  <a:srgbClr val="FFFFFF"/>
                </a:solidFill>
                <a:latin typeface="PT Sans"/>
                <a:ea typeface="PT Sans"/>
                <a:cs typeface="PT Sans"/>
                <a:sym typeface="PT Sans"/>
              </a:rPr>
              <a:t>branch of artificial intelligence that focuses on developing algorithms that allow computers to learn from and make decisions based on data.</a:t>
            </a:r>
          </a:p>
          <a:p>
            <a:pPr marL="426875" lvl="1" indent="-213437" algn="l">
              <a:lnSpc>
                <a:spcPts val="2292"/>
              </a:lnSpc>
            </a:pPr>
            <a:endParaRPr lang="en-US" sz="2758" spc="-2">
              <a:solidFill>
                <a:srgbClr val="FFFFFF"/>
              </a:solidFill>
              <a:latin typeface="PT Sans"/>
              <a:ea typeface="PT Sans"/>
              <a:cs typeface="PT Sans"/>
              <a:sym typeface="PT Sans"/>
            </a:endParaRPr>
          </a:p>
          <a:p>
            <a:pPr marL="602647" lvl="1" indent="-301323" algn="l">
              <a:lnSpc>
                <a:spcPts val="3236"/>
              </a:lnSpc>
              <a:buFont typeface="Arial"/>
              <a:buChar char="•"/>
            </a:pPr>
            <a:r>
              <a:rPr lang="en-US" sz="3330" spc="-4">
                <a:solidFill>
                  <a:srgbClr val="FFFFFF"/>
                </a:solidFill>
                <a:latin typeface="PT Sans"/>
                <a:ea typeface="PT Sans"/>
                <a:cs typeface="PT Sans"/>
                <a:sym typeface="PT Sans"/>
              </a:rPr>
              <a:t>Cloud Computing: </a:t>
            </a:r>
          </a:p>
          <a:p>
            <a:pPr marL="535457" lvl="1" indent="-267729" algn="l">
              <a:lnSpc>
                <a:spcPts val="2875"/>
              </a:lnSpc>
            </a:pPr>
            <a:r>
              <a:rPr lang="en-US" sz="2958" spc="-4">
                <a:solidFill>
                  <a:srgbClr val="FFFFFF"/>
                </a:solidFill>
                <a:latin typeface="PT Sans"/>
                <a:ea typeface="PT Sans"/>
                <a:cs typeface="PT Sans"/>
                <a:sym typeface="PT Sans"/>
              </a:rPr>
              <a:t>provides on-demand access to computing resources such as servers, storage, and applications over the internet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724" y="264164"/>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895818" y="576759"/>
            <a:ext cx="14493240" cy="2066925"/>
          </a:xfrm>
          <a:prstGeom prst="rect">
            <a:avLst/>
          </a:prstGeom>
        </p:spPr>
        <p:txBody>
          <a:bodyPr lIns="0" tIns="0" rIns="0" bIns="0" rtlCol="0" anchor="t">
            <a:spAutoFit/>
          </a:bodyPr>
          <a:lstStyle/>
          <a:p>
            <a:pPr algn="l">
              <a:lnSpc>
                <a:spcPts val="6120"/>
              </a:lnSpc>
            </a:pPr>
            <a:r>
              <a:rPr lang="en-US" sz="6000" spc="-8">
                <a:solidFill>
                  <a:srgbClr val="17406D"/>
                </a:solidFill>
                <a:latin typeface="PT Sans"/>
                <a:ea typeface="PT Sans"/>
                <a:cs typeface="PT Sans"/>
                <a:sym typeface="PT Sans"/>
              </a:rPr>
              <a:t>Tools used</a:t>
            </a:r>
          </a:p>
        </p:txBody>
      </p:sp>
      <p:sp>
        <p:nvSpPr>
          <p:cNvPr id="5" name="TextBox 5"/>
          <p:cNvSpPr txBox="1"/>
          <p:nvPr/>
        </p:nvSpPr>
        <p:spPr>
          <a:xfrm>
            <a:off x="1895818" y="3101340"/>
            <a:ext cx="14493240" cy="6179820"/>
          </a:xfrm>
          <a:prstGeom prst="rect">
            <a:avLst/>
          </a:prstGeom>
        </p:spPr>
        <p:txBody>
          <a:bodyPr lIns="0" tIns="0" rIns="0" bIns="0" rtlCol="0" anchor="t">
            <a:spAutoFit/>
          </a:bodyPr>
          <a:lstStyle/>
          <a:p>
            <a:pPr marL="597217" lvl="1" indent="-298609" algn="l">
              <a:lnSpc>
                <a:spcPts val="3564"/>
              </a:lnSpc>
              <a:buFont typeface="Arial"/>
              <a:buChar char="•"/>
            </a:pPr>
            <a:r>
              <a:rPr lang="en-US" sz="3300" spc="-4">
                <a:solidFill>
                  <a:srgbClr val="FFFFFF"/>
                </a:solidFill>
                <a:latin typeface="PT Sans"/>
                <a:ea typeface="PT Sans"/>
                <a:cs typeface="PT Sans"/>
                <a:sym typeface="PT Sans"/>
              </a:rPr>
              <a:t>Google Cloud Platform (GCP)</a:t>
            </a:r>
          </a:p>
          <a:p>
            <a:pPr marL="885825" lvl="2" indent="-295275" algn="l">
              <a:lnSpc>
                <a:spcPts val="3240"/>
              </a:lnSpc>
              <a:buFont typeface="Arial"/>
              <a:buChar char="⚬"/>
            </a:pPr>
            <a:r>
              <a:rPr lang="en-US" sz="3000" spc="-4">
                <a:solidFill>
                  <a:srgbClr val="FFFFFF"/>
                </a:solidFill>
                <a:latin typeface="PT Sans"/>
                <a:ea typeface="PT Sans"/>
                <a:cs typeface="PT Sans"/>
                <a:sym typeface="PT Sans"/>
              </a:rPr>
              <a:t>Compute Engine, Cloud Storage, Cloud Functions, Vertex AI</a:t>
            </a:r>
          </a:p>
          <a:p>
            <a:pPr marL="597217" lvl="1" indent="-298609" algn="l">
              <a:lnSpc>
                <a:spcPts val="3564"/>
              </a:lnSpc>
              <a:buFont typeface="Arial"/>
              <a:buChar char="•"/>
            </a:pPr>
            <a:r>
              <a:rPr lang="en-US" sz="3300" spc="-4">
                <a:solidFill>
                  <a:srgbClr val="FFFFFF"/>
                </a:solidFill>
                <a:latin typeface="PT Sans"/>
                <a:ea typeface="PT Sans"/>
                <a:cs typeface="PT Sans"/>
                <a:sym typeface="PT Sans"/>
              </a:rPr>
              <a:t>Python</a:t>
            </a:r>
          </a:p>
          <a:p>
            <a:pPr marL="597217" lvl="1" indent="-298609" algn="l">
              <a:lnSpc>
                <a:spcPts val="3564"/>
              </a:lnSpc>
              <a:buFont typeface="Arial"/>
              <a:buChar char="•"/>
            </a:pPr>
            <a:r>
              <a:rPr lang="en-US" sz="3300" spc="-4">
                <a:solidFill>
                  <a:srgbClr val="FFFFFF"/>
                </a:solidFill>
                <a:latin typeface="PT Sans"/>
                <a:ea typeface="PT Sans"/>
                <a:cs typeface="PT Sans"/>
                <a:sym typeface="PT Sans"/>
              </a:rPr>
              <a:t>Matplotlib</a:t>
            </a:r>
          </a:p>
          <a:p>
            <a:pPr marL="597217" lvl="1" indent="-298609" algn="l">
              <a:lnSpc>
                <a:spcPts val="3564"/>
              </a:lnSpc>
              <a:buFont typeface="Arial"/>
              <a:buChar char="•"/>
            </a:pPr>
            <a:r>
              <a:rPr lang="en-US" sz="3300" spc="-4">
                <a:solidFill>
                  <a:srgbClr val="FFFFFF"/>
                </a:solidFill>
                <a:latin typeface="PT Sans"/>
                <a:ea typeface="PT Sans"/>
                <a:cs typeface="PT Sans"/>
                <a:sym typeface="PT Sans"/>
              </a:rPr>
              <a:t>OpenCV</a:t>
            </a:r>
          </a:p>
          <a:p>
            <a:pPr marL="597217" lvl="1" indent="-298609" algn="l">
              <a:lnSpc>
                <a:spcPts val="3564"/>
              </a:lnSpc>
              <a:buFont typeface="Arial"/>
              <a:buChar char="•"/>
            </a:pPr>
            <a:r>
              <a:rPr lang="en-US" sz="3300" spc="-4">
                <a:solidFill>
                  <a:srgbClr val="FFFFFF"/>
                </a:solidFill>
                <a:latin typeface="PT Sans"/>
                <a:ea typeface="PT Sans"/>
                <a:cs typeface="PT Sans"/>
                <a:sym typeface="PT Sans"/>
              </a:rPr>
              <a:t>Replit, TensorFlow</a:t>
            </a:r>
          </a:p>
          <a:p>
            <a:pPr marL="597217" lvl="1" indent="-298609" algn="l">
              <a:lnSpc>
                <a:spcPts val="3564"/>
              </a:lnSpc>
            </a:pPr>
            <a:endParaRPr lang="en-US" sz="3300" spc="-4">
              <a:solidFill>
                <a:srgbClr val="FFFFFF"/>
              </a:solidFill>
              <a:latin typeface="PT Sans"/>
              <a:ea typeface="PT Sans"/>
              <a:cs typeface="PT Sans"/>
              <a:sym typeface="P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61590"/>
            <a:ext cx="18283428" cy="1852290"/>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grpSp>
      <p:sp>
        <p:nvSpPr>
          <p:cNvPr id="4" name="TextBox 4"/>
          <p:cNvSpPr txBox="1"/>
          <p:nvPr/>
        </p:nvSpPr>
        <p:spPr>
          <a:xfrm>
            <a:off x="1895818" y="368939"/>
            <a:ext cx="14493240" cy="803910"/>
          </a:xfrm>
          <a:prstGeom prst="rect">
            <a:avLst/>
          </a:prstGeom>
        </p:spPr>
        <p:txBody>
          <a:bodyPr lIns="0" tIns="0" rIns="0" bIns="0" rtlCol="0" anchor="t">
            <a:spAutoFit/>
          </a:bodyPr>
          <a:lstStyle/>
          <a:p>
            <a:pPr algn="ctr">
              <a:lnSpc>
                <a:spcPts val="6120"/>
              </a:lnSpc>
            </a:pPr>
            <a:r>
              <a:rPr lang="en-US" sz="6000" spc="-8" dirty="0">
                <a:solidFill>
                  <a:srgbClr val="17406D"/>
                </a:solidFill>
                <a:latin typeface="PT Sans"/>
                <a:ea typeface="PT Sans"/>
                <a:cs typeface="PT Sans"/>
                <a:sym typeface="PT Sans"/>
              </a:rPr>
              <a:t>Literature survey</a:t>
            </a:r>
          </a:p>
        </p:txBody>
      </p:sp>
      <p:pic>
        <p:nvPicPr>
          <p:cNvPr id="7" name="Picture 6">
            <a:extLst>
              <a:ext uri="{FF2B5EF4-FFF2-40B4-BE49-F238E27FC236}">
                <a16:creationId xmlns:a16="http://schemas.microsoft.com/office/drawing/2014/main" id="{D4C6E2FC-B0E0-C33E-B328-F058BC4821F1}"/>
              </a:ext>
            </a:extLst>
          </p:cNvPr>
          <p:cNvPicPr>
            <a:picLocks noChangeAspect="1"/>
          </p:cNvPicPr>
          <p:nvPr/>
        </p:nvPicPr>
        <p:blipFill>
          <a:blip r:embed="rId2"/>
          <a:stretch>
            <a:fillRect/>
          </a:stretch>
        </p:blipFill>
        <p:spPr>
          <a:xfrm>
            <a:off x="167474" y="1827196"/>
            <a:ext cx="17948479" cy="811175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1790700"/>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grpSp>
      <p:pic>
        <p:nvPicPr>
          <p:cNvPr id="9" name="Picture 8">
            <a:extLst>
              <a:ext uri="{FF2B5EF4-FFF2-40B4-BE49-F238E27FC236}">
                <a16:creationId xmlns:a16="http://schemas.microsoft.com/office/drawing/2014/main" id="{E990C1C8-D032-36E4-E43D-21813CE64471}"/>
              </a:ext>
            </a:extLst>
          </p:cNvPr>
          <p:cNvPicPr>
            <a:picLocks noChangeAspect="1"/>
          </p:cNvPicPr>
          <p:nvPr/>
        </p:nvPicPr>
        <p:blipFill>
          <a:blip r:embed="rId2"/>
          <a:stretch>
            <a:fillRect/>
          </a:stretch>
        </p:blipFill>
        <p:spPr>
          <a:xfrm>
            <a:off x="96918" y="1853520"/>
            <a:ext cx="18089591" cy="7839733"/>
          </a:xfrm>
          <a:prstGeom prst="rect">
            <a:avLst/>
          </a:prstGeom>
        </p:spPr>
      </p:pic>
      <p:sp>
        <p:nvSpPr>
          <p:cNvPr id="11" name="Freeform 3">
            <a:extLst>
              <a:ext uri="{FF2B5EF4-FFF2-40B4-BE49-F238E27FC236}">
                <a16:creationId xmlns:a16="http://schemas.microsoft.com/office/drawing/2014/main" id="{7F4ABE0E-A4A3-C3FC-CA6E-9D6020C378C9}"/>
              </a:ext>
            </a:extLst>
          </p:cNvPr>
          <p:cNvSpPr/>
          <p:nvPr/>
        </p:nvSpPr>
        <p:spPr>
          <a:xfrm>
            <a:off x="0" y="-61590"/>
            <a:ext cx="18283428" cy="1852291"/>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sp>
        <p:nvSpPr>
          <p:cNvPr id="13" name="TextBox 12">
            <a:extLst>
              <a:ext uri="{FF2B5EF4-FFF2-40B4-BE49-F238E27FC236}">
                <a16:creationId xmlns:a16="http://schemas.microsoft.com/office/drawing/2014/main" id="{03292C8F-5C92-8D53-DE2A-6AAC7F6A035F}"/>
              </a:ext>
            </a:extLst>
          </p:cNvPr>
          <p:cNvSpPr txBox="1"/>
          <p:nvPr/>
        </p:nvSpPr>
        <p:spPr>
          <a:xfrm>
            <a:off x="4569714" y="424280"/>
            <a:ext cx="9144000" cy="908775"/>
          </a:xfrm>
          <a:prstGeom prst="rect">
            <a:avLst/>
          </a:prstGeom>
          <a:noFill/>
        </p:spPr>
        <p:txBody>
          <a:bodyPr wrap="square">
            <a:spAutoFit/>
          </a:bodyPr>
          <a:lstStyle/>
          <a:p>
            <a:pPr algn="ctr">
              <a:lnSpc>
                <a:spcPts val="6120"/>
              </a:lnSpc>
            </a:pPr>
            <a:r>
              <a:rPr lang="en-US" sz="6000" spc="-8" dirty="0">
                <a:solidFill>
                  <a:srgbClr val="17406D"/>
                </a:solidFill>
                <a:latin typeface="PT Sans"/>
                <a:ea typeface="PT Sans"/>
                <a:cs typeface="PT Sans"/>
                <a:sym typeface="PT Sans"/>
              </a:rPr>
              <a:t>Literature survey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EF9A4EC-9BF7-78EB-422B-6F467BD3BE53}"/>
              </a:ext>
            </a:extLst>
          </p:cNvPr>
          <p:cNvGrpSpPr/>
          <p:nvPr/>
        </p:nvGrpSpPr>
        <p:grpSpPr>
          <a:xfrm>
            <a:off x="0" y="-61590"/>
            <a:ext cx="18283428" cy="1852290"/>
            <a:chOff x="0" y="0"/>
            <a:chExt cx="24377904" cy="3291838"/>
          </a:xfrm>
        </p:grpSpPr>
        <p:sp>
          <p:nvSpPr>
            <p:cNvPr id="3" name="Freeform 3">
              <a:extLst>
                <a:ext uri="{FF2B5EF4-FFF2-40B4-BE49-F238E27FC236}">
                  <a16:creationId xmlns:a16="http://schemas.microsoft.com/office/drawing/2014/main" id="{3FA510EF-6BB5-8CE1-CF7B-F5675B0A4A68}"/>
                </a:ext>
              </a:extLst>
            </p:cNvPr>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grpSp>
      <p:sp>
        <p:nvSpPr>
          <p:cNvPr id="4" name="TextBox 4">
            <a:extLst>
              <a:ext uri="{FF2B5EF4-FFF2-40B4-BE49-F238E27FC236}">
                <a16:creationId xmlns:a16="http://schemas.microsoft.com/office/drawing/2014/main" id="{C860D338-3026-FE72-8D15-73799E4FF20C}"/>
              </a:ext>
            </a:extLst>
          </p:cNvPr>
          <p:cNvSpPr txBox="1"/>
          <p:nvPr/>
        </p:nvSpPr>
        <p:spPr>
          <a:xfrm>
            <a:off x="1895818" y="368939"/>
            <a:ext cx="14493240" cy="803910"/>
          </a:xfrm>
          <a:prstGeom prst="rect">
            <a:avLst/>
          </a:prstGeom>
        </p:spPr>
        <p:txBody>
          <a:bodyPr lIns="0" tIns="0" rIns="0" bIns="0" rtlCol="0" anchor="t">
            <a:spAutoFit/>
          </a:bodyPr>
          <a:lstStyle/>
          <a:p>
            <a:pPr algn="ctr">
              <a:lnSpc>
                <a:spcPts val="6120"/>
              </a:lnSpc>
            </a:pPr>
            <a:r>
              <a:rPr lang="en-US" sz="6000" spc="-8" dirty="0">
                <a:solidFill>
                  <a:srgbClr val="17406D"/>
                </a:solidFill>
                <a:latin typeface="PT Sans"/>
                <a:ea typeface="PT Sans"/>
                <a:cs typeface="PT Sans"/>
                <a:sym typeface="PT Sans"/>
              </a:rPr>
              <a:t>Literature survey</a:t>
            </a:r>
          </a:p>
        </p:txBody>
      </p:sp>
      <p:pic>
        <p:nvPicPr>
          <p:cNvPr id="7" name="Picture 6">
            <a:extLst>
              <a:ext uri="{FF2B5EF4-FFF2-40B4-BE49-F238E27FC236}">
                <a16:creationId xmlns:a16="http://schemas.microsoft.com/office/drawing/2014/main" id="{57A38BEA-7DDD-B3DA-8CDF-2995EA126BCD}"/>
              </a:ext>
            </a:extLst>
          </p:cNvPr>
          <p:cNvPicPr>
            <a:picLocks noChangeAspect="1"/>
          </p:cNvPicPr>
          <p:nvPr/>
        </p:nvPicPr>
        <p:blipFill>
          <a:blip r:embed="rId2"/>
          <a:stretch>
            <a:fillRect/>
          </a:stretch>
        </p:blipFill>
        <p:spPr>
          <a:xfrm>
            <a:off x="76199" y="1882196"/>
            <a:ext cx="18057769" cy="8035865"/>
          </a:xfrm>
          <a:prstGeom prst="rect">
            <a:avLst/>
          </a:prstGeom>
        </p:spPr>
      </p:pic>
    </p:spTree>
    <p:extLst>
      <p:ext uri="{BB962C8B-B14F-4D97-AF65-F5344CB8AC3E}">
        <p14:creationId xmlns:p14="http://schemas.microsoft.com/office/powerpoint/2010/main" val="20386994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2468879"/>
            <a:chOff x="-965" y="-352219"/>
            <a:chExt cx="24377904" cy="3291839"/>
          </a:xfrm>
        </p:grpSpPr>
        <p:sp>
          <p:nvSpPr>
            <p:cNvPr id="3" name="Freeform 3"/>
            <p:cNvSpPr/>
            <p:nvPr/>
          </p:nvSpPr>
          <p:spPr>
            <a:xfrm>
              <a:off x="-965" y="-352219"/>
              <a:ext cx="24377904" cy="3291839"/>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grpSp>
      <p:sp>
        <p:nvSpPr>
          <p:cNvPr id="4" name="TextBox 4"/>
          <p:cNvSpPr txBox="1"/>
          <p:nvPr/>
        </p:nvSpPr>
        <p:spPr>
          <a:xfrm>
            <a:off x="1895818" y="576759"/>
            <a:ext cx="14493240" cy="783612"/>
          </a:xfrm>
          <a:prstGeom prst="rect">
            <a:avLst/>
          </a:prstGeom>
        </p:spPr>
        <p:txBody>
          <a:bodyPr lIns="0" tIns="0" rIns="0" bIns="0" rtlCol="0" anchor="t">
            <a:spAutoFit/>
          </a:bodyPr>
          <a:lstStyle/>
          <a:p>
            <a:pPr algn="ctr">
              <a:lnSpc>
                <a:spcPts val="6120"/>
              </a:lnSpc>
            </a:pPr>
            <a:r>
              <a:rPr lang="en-US" sz="6000" spc="-8" dirty="0">
                <a:solidFill>
                  <a:srgbClr val="17406D"/>
                </a:solidFill>
                <a:latin typeface="PT Sans"/>
                <a:ea typeface="PT Sans"/>
                <a:cs typeface="PT Sans"/>
                <a:sym typeface="PT Sans"/>
              </a:rPr>
              <a:t>References</a:t>
            </a:r>
          </a:p>
        </p:txBody>
      </p:sp>
      <p:sp>
        <p:nvSpPr>
          <p:cNvPr id="6" name="Content Placeholder 8">
            <a:extLst>
              <a:ext uri="{FF2B5EF4-FFF2-40B4-BE49-F238E27FC236}">
                <a16:creationId xmlns:a16="http://schemas.microsoft.com/office/drawing/2014/main" id="{27C9DF67-45A5-AF03-FDFD-69E24E3F6B2E}"/>
              </a:ext>
            </a:extLst>
          </p:cNvPr>
          <p:cNvSpPr>
            <a:spLocks noGrp="1"/>
          </p:cNvSpPr>
          <p:nvPr>
            <p:ph idx="1"/>
          </p:nvPr>
        </p:nvSpPr>
        <p:spPr>
          <a:xfrm>
            <a:off x="457200" y="2781300"/>
            <a:ext cx="17373600" cy="7315200"/>
          </a:xfrm>
        </p:spPr>
        <p:txBody>
          <a:bodyPr>
            <a:normAutofit/>
          </a:bodyPr>
          <a:lstStyle/>
          <a:p>
            <a:r>
              <a:rPr lang="en-IN" dirty="0">
                <a:solidFill>
                  <a:schemeClr val="bg1"/>
                </a:solidFill>
              </a:rPr>
              <a:t>•	C. Liu, Z. Liu, M. Li, and J. Han, “Towards Privacy-Preserving Content-Based Image Retrieval in Cloud Computing,” IEEE Transactions on Cloud Computing, vol. 8, no. 4, pp. 1361–1373, Oct.-Dec. 2020. </a:t>
            </a:r>
            <a:r>
              <a:rPr lang="en-IN" dirty="0" err="1">
                <a:solidFill>
                  <a:schemeClr val="bg1"/>
                </a:solidFill>
              </a:rPr>
              <a:t>doi</a:t>
            </a:r>
            <a:r>
              <a:rPr lang="en-IN" dirty="0">
                <a:solidFill>
                  <a:schemeClr val="bg1"/>
                </a:solidFill>
              </a:rPr>
              <a:t>: 10.1109/TCC.2017.2750198.</a:t>
            </a:r>
          </a:p>
          <a:p>
            <a:r>
              <a:rPr lang="en-IN" dirty="0">
                <a:solidFill>
                  <a:schemeClr val="bg1"/>
                </a:solidFill>
              </a:rPr>
              <a:t>•	Z. Fu, X. Sun, Q. Liu, L. Zhou, and J. Shu, “Achieving Efficient Cloud Search Services: Multi-Keyword Ranked Search Over Encrypted Cloud Data Supporting Synonym Query,” IEEE Transactions on Consumer Electronics, vol. 60, no. 1, pp. 164–172, Feb. 2014. </a:t>
            </a:r>
            <a:r>
              <a:rPr lang="en-IN" dirty="0" err="1">
                <a:solidFill>
                  <a:schemeClr val="bg1"/>
                </a:solidFill>
              </a:rPr>
              <a:t>doi</a:t>
            </a:r>
            <a:r>
              <a:rPr lang="en-IN" dirty="0">
                <a:solidFill>
                  <a:schemeClr val="bg1"/>
                </a:solidFill>
              </a:rPr>
              <a:t>: 10.1109/TCE.2014.6780930.</a:t>
            </a:r>
          </a:p>
          <a:p>
            <a:r>
              <a:rPr lang="en-IN" dirty="0">
                <a:solidFill>
                  <a:schemeClr val="bg1"/>
                </a:solidFill>
              </a:rPr>
              <a:t>•	M. Li, Y. Zhu, X. Sun, and T. Zhang, “Privacy-Preserving Keyword-Based Semantic Search Over Encrypted Cloud Data,” IEEE Transactions on Cloud Computing, vol. 5, no. 3, pp. 546–558, July-Sept. 2017. </a:t>
            </a:r>
            <a:r>
              <a:rPr lang="en-IN" dirty="0" err="1">
                <a:solidFill>
                  <a:schemeClr val="bg1"/>
                </a:solidFill>
              </a:rPr>
              <a:t>doi</a:t>
            </a:r>
            <a:r>
              <a:rPr lang="en-IN" dirty="0">
                <a:solidFill>
                  <a:schemeClr val="bg1"/>
                </a:solidFill>
              </a:rPr>
              <a:t>: 10.1109/TCC.2016.2555811.</a:t>
            </a:r>
          </a:p>
          <a:p>
            <a:r>
              <a:rPr lang="en-IN" dirty="0">
                <a:solidFill>
                  <a:schemeClr val="bg1"/>
                </a:solidFill>
              </a:rPr>
              <a:t>•	J. Hur and K. Kang, “Attribute-Based Access Control with Efficient Revocation in Data Outsourcing Systems,” IEEE Transactions on Parallel and Distributed Systems, vol. 25, no. 8, pp. 1907–1916, Aug. 2014. </a:t>
            </a:r>
            <a:r>
              <a:rPr lang="en-IN" dirty="0" err="1">
                <a:solidFill>
                  <a:schemeClr val="bg1"/>
                </a:solidFill>
              </a:rPr>
              <a:t>doi</a:t>
            </a:r>
            <a:r>
              <a:rPr lang="en-IN" dirty="0">
                <a:solidFill>
                  <a:schemeClr val="bg1"/>
                </a:solidFill>
              </a:rPr>
              <a:t>: 10.1109/TPDS.2013.252.</a:t>
            </a:r>
          </a:p>
          <a:p>
            <a:endParaRPr lang="en-IN" dirty="0">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3C7A62-9963-47E6-6695-BA9427C2EE34}"/>
              </a:ext>
            </a:extLst>
          </p:cNvPr>
          <p:cNvSpPr>
            <a:spLocks noGrp="1"/>
          </p:cNvSpPr>
          <p:nvPr>
            <p:ph type="title"/>
          </p:nvPr>
        </p:nvSpPr>
        <p:spPr/>
        <p:txBody>
          <a:bodyPr/>
          <a:lstStyle/>
          <a:p>
            <a:endParaRPr lang="en-IN"/>
          </a:p>
        </p:txBody>
      </p:sp>
      <p:grpSp>
        <p:nvGrpSpPr>
          <p:cNvPr id="4" name="Group 2">
            <a:extLst>
              <a:ext uri="{FF2B5EF4-FFF2-40B4-BE49-F238E27FC236}">
                <a16:creationId xmlns:a16="http://schemas.microsoft.com/office/drawing/2014/main" id="{58AE5B32-6D58-D7F9-2F17-B5E889C278A8}"/>
              </a:ext>
            </a:extLst>
          </p:cNvPr>
          <p:cNvGrpSpPr/>
          <p:nvPr/>
        </p:nvGrpSpPr>
        <p:grpSpPr>
          <a:xfrm>
            <a:off x="0" y="0"/>
            <a:ext cx="18283428" cy="2468879"/>
            <a:chOff x="-965" y="-352219"/>
            <a:chExt cx="24377904" cy="3291839"/>
          </a:xfrm>
        </p:grpSpPr>
        <p:sp>
          <p:nvSpPr>
            <p:cNvPr id="5" name="Freeform 3">
              <a:extLst>
                <a:ext uri="{FF2B5EF4-FFF2-40B4-BE49-F238E27FC236}">
                  <a16:creationId xmlns:a16="http://schemas.microsoft.com/office/drawing/2014/main" id="{8469E120-E45F-0D68-864A-877A095252A8}"/>
                </a:ext>
              </a:extLst>
            </p:cNvPr>
            <p:cNvSpPr/>
            <p:nvPr/>
          </p:nvSpPr>
          <p:spPr>
            <a:xfrm>
              <a:off x="-965" y="-352219"/>
              <a:ext cx="24377904" cy="3291839"/>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dirty="0"/>
            </a:p>
          </p:txBody>
        </p:sp>
      </p:grpSp>
      <p:sp>
        <p:nvSpPr>
          <p:cNvPr id="6" name="TextBox 4">
            <a:extLst>
              <a:ext uri="{FF2B5EF4-FFF2-40B4-BE49-F238E27FC236}">
                <a16:creationId xmlns:a16="http://schemas.microsoft.com/office/drawing/2014/main" id="{F54C969F-2F50-130E-F49E-6E5C4D50A7F4}"/>
              </a:ext>
            </a:extLst>
          </p:cNvPr>
          <p:cNvSpPr txBox="1"/>
          <p:nvPr/>
        </p:nvSpPr>
        <p:spPr>
          <a:xfrm>
            <a:off x="1895818" y="576759"/>
            <a:ext cx="14493240" cy="783612"/>
          </a:xfrm>
          <a:prstGeom prst="rect">
            <a:avLst/>
          </a:prstGeom>
        </p:spPr>
        <p:txBody>
          <a:bodyPr lIns="0" tIns="0" rIns="0" bIns="0" rtlCol="0" anchor="t">
            <a:spAutoFit/>
          </a:bodyPr>
          <a:lstStyle/>
          <a:p>
            <a:pPr algn="ctr">
              <a:lnSpc>
                <a:spcPts val="6120"/>
              </a:lnSpc>
            </a:pPr>
            <a:r>
              <a:rPr lang="en-US" sz="6000" spc="-8" dirty="0">
                <a:solidFill>
                  <a:srgbClr val="17406D"/>
                </a:solidFill>
                <a:latin typeface="PT Sans"/>
                <a:ea typeface="PT Sans"/>
                <a:cs typeface="PT Sans"/>
                <a:sym typeface="PT Sans"/>
              </a:rPr>
              <a:t>References</a:t>
            </a:r>
          </a:p>
        </p:txBody>
      </p:sp>
      <p:sp>
        <p:nvSpPr>
          <p:cNvPr id="7" name="Content Placeholder 8">
            <a:extLst>
              <a:ext uri="{FF2B5EF4-FFF2-40B4-BE49-F238E27FC236}">
                <a16:creationId xmlns:a16="http://schemas.microsoft.com/office/drawing/2014/main" id="{49F7302B-46F8-2727-CB63-E048700AE07E}"/>
              </a:ext>
            </a:extLst>
          </p:cNvPr>
          <p:cNvSpPr txBox="1">
            <a:spLocks/>
          </p:cNvSpPr>
          <p:nvPr/>
        </p:nvSpPr>
        <p:spPr>
          <a:xfrm>
            <a:off x="457200" y="2781300"/>
            <a:ext cx="17449800" cy="7086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solidFill>
                  <a:schemeClr val="bg1"/>
                </a:solidFill>
              </a:rPr>
              <a:t>•	W. Zhang, S. Wang, W. Liu, and J. Yang, “A Privacy-Preserving Image Retrieval Scheme Using Secure Local Binary Pattern in Cloud Computing,” IEEE Transactions on Cloud Computing, vol. 7, no. 4, pp. 968–978, Dec. 2019. </a:t>
            </a:r>
            <a:r>
              <a:rPr lang="en-IN" dirty="0" err="1">
                <a:solidFill>
                  <a:schemeClr val="bg1"/>
                </a:solidFill>
              </a:rPr>
              <a:t>doi</a:t>
            </a:r>
            <a:r>
              <a:rPr lang="en-IN" dirty="0">
                <a:solidFill>
                  <a:schemeClr val="bg1"/>
                </a:solidFill>
              </a:rPr>
              <a:t>: 10.1109/TCC.2018.2877780.</a:t>
            </a:r>
          </a:p>
          <a:p>
            <a:r>
              <a:rPr lang="en-IN" dirty="0">
                <a:solidFill>
                  <a:schemeClr val="bg1"/>
                </a:solidFill>
              </a:rPr>
              <a:t>•	Z. Xia, Y. Zhu, X. Sun, Z. Qin, and K. Ren, “BOEW: A Content-Based Image Retrieval Scheme Using Bag-of-Encrypted-Words in Cloud Computing,” IEEE Transactions on Services Computing, vol. 10, no. 5, pp. 796–808, Sept.-Oct. 2017. </a:t>
            </a:r>
            <a:r>
              <a:rPr lang="en-IN" dirty="0" err="1">
                <a:solidFill>
                  <a:schemeClr val="bg1"/>
                </a:solidFill>
              </a:rPr>
              <a:t>doi</a:t>
            </a:r>
            <a:r>
              <a:rPr lang="en-IN" dirty="0">
                <a:solidFill>
                  <a:schemeClr val="bg1"/>
                </a:solidFill>
              </a:rPr>
              <a:t>: 10.1109/TSC.2016.2515589.</a:t>
            </a:r>
          </a:p>
          <a:p>
            <a:r>
              <a:rPr lang="en-US" dirty="0">
                <a:solidFill>
                  <a:schemeClr val="bg1"/>
                </a:solidFill>
              </a:rPr>
              <a:t>•	Q. Liu, C. C. Chang, and L. Chen, “An AES-Based Secure Image Retrieval Scheme Using Random Mapping and BOW in Cloud Computing,” Multimedia Tools and Applications, vol. 76, no. 15, pp. 16033–16050, Aug. 2017. </a:t>
            </a:r>
            <a:r>
              <a:rPr lang="en-US" dirty="0" err="1">
                <a:solidFill>
                  <a:schemeClr val="bg1"/>
                </a:solidFill>
              </a:rPr>
              <a:t>doi</a:t>
            </a:r>
            <a:r>
              <a:rPr lang="en-US" dirty="0">
                <a:solidFill>
                  <a:schemeClr val="bg1"/>
                </a:solidFill>
              </a:rPr>
              <a:t>: 10.1007/s11042-016-3976-4.</a:t>
            </a:r>
          </a:p>
          <a:p>
            <a:r>
              <a:rPr lang="en-IN" dirty="0">
                <a:solidFill>
                  <a:schemeClr val="bg1"/>
                </a:solidFill>
              </a:rPr>
              <a:t>•	C. Liu, Z. Liu, M. Li, and J. Han, “Towards Privacy-Preserving Content-Based Image Retrieval in Cloud Computing,” IEEE Transactions on Cloud Computing, vol. 8, no. 4, pp. 1361–1373, Oct.-Dec. 2020. </a:t>
            </a:r>
            <a:r>
              <a:rPr lang="en-IN" dirty="0" err="1">
                <a:solidFill>
                  <a:schemeClr val="bg1"/>
                </a:solidFill>
              </a:rPr>
              <a:t>doi</a:t>
            </a:r>
            <a:r>
              <a:rPr lang="en-IN" dirty="0">
                <a:solidFill>
                  <a:schemeClr val="bg1"/>
                </a:solidFill>
              </a:rPr>
              <a:t>: 10.1109/TCC.2017.2750198.</a:t>
            </a:r>
          </a:p>
        </p:txBody>
      </p:sp>
    </p:spTree>
    <p:extLst>
      <p:ext uri="{BB962C8B-B14F-4D97-AF65-F5344CB8AC3E}">
        <p14:creationId xmlns:p14="http://schemas.microsoft.com/office/powerpoint/2010/main" val="3108735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4572" y="0"/>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899666" y="679132"/>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CONTENTS</a:t>
            </a:r>
          </a:p>
        </p:txBody>
      </p:sp>
      <p:sp>
        <p:nvSpPr>
          <p:cNvPr id="5" name="TextBox 5"/>
          <p:cNvSpPr txBox="1"/>
          <p:nvPr/>
        </p:nvSpPr>
        <p:spPr>
          <a:xfrm>
            <a:off x="1028700" y="3120390"/>
            <a:ext cx="16632090" cy="6137910"/>
          </a:xfrm>
          <a:prstGeom prst="rect">
            <a:avLst/>
          </a:prstGeom>
        </p:spPr>
        <p:txBody>
          <a:bodyPr lIns="0" tIns="0" rIns="0" bIns="0" rtlCol="0" anchor="t">
            <a:spAutoFit/>
          </a:bodyPr>
          <a:lstStyle/>
          <a:p>
            <a:pPr marL="891942" lvl="1" indent="-445971" algn="l">
              <a:lnSpc>
                <a:spcPts val="4461"/>
              </a:lnSpc>
              <a:buFont typeface="Arial"/>
              <a:buChar char="•"/>
            </a:pPr>
            <a:r>
              <a:rPr lang="en-US" sz="4131" spc="-4">
                <a:solidFill>
                  <a:srgbClr val="FFFFFF"/>
                </a:solidFill>
                <a:latin typeface="PT Sans"/>
                <a:ea typeface="PT Sans"/>
                <a:cs typeface="PT Sans"/>
                <a:sym typeface="PT Sans"/>
              </a:rPr>
              <a:t>INTRODUCTION</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PROBLEM STATEMENT</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OBJECTIVE</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SYSTEM ARCHITECTURE</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METHODOLOGY</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GCP IMPLEMENTATION</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DOMAIN KNOWLEDGE</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TOOLS USED</a:t>
            </a:r>
          </a:p>
          <a:p>
            <a:pPr marL="891942" lvl="1" indent="-445971" algn="l">
              <a:lnSpc>
                <a:spcPts val="4461"/>
              </a:lnSpc>
              <a:buFont typeface="Arial"/>
              <a:buChar char="•"/>
            </a:pPr>
            <a:r>
              <a:rPr lang="en-US" sz="4131" spc="-4">
                <a:solidFill>
                  <a:srgbClr val="FFFFFF"/>
                </a:solidFill>
                <a:latin typeface="PT Sans"/>
                <a:ea typeface="PT Sans"/>
                <a:cs typeface="PT Sans"/>
                <a:sym typeface="PT Sans"/>
              </a:rPr>
              <a:t>LITERATURE SURVEY</a:t>
            </a:r>
          </a:p>
          <a:p>
            <a:pPr algn="l">
              <a:lnSpc>
                <a:spcPts val="4461"/>
              </a:lnSpc>
            </a:pPr>
            <a:endParaRPr lang="en-US" sz="4131" spc="-4">
              <a:solidFill>
                <a:srgbClr val="FFFFFF"/>
              </a:solidFill>
              <a:latin typeface="PT Sans"/>
              <a:ea typeface="PT Sans"/>
              <a:cs typeface="PT Sans"/>
              <a:sym typeface="PT Sans"/>
            </a:endParaRPr>
          </a:p>
          <a:p>
            <a:pPr algn="l">
              <a:lnSpc>
                <a:spcPts val="4461"/>
              </a:lnSpc>
            </a:pPr>
            <a:endParaRPr lang="en-US" sz="4131" spc="-4">
              <a:solidFill>
                <a:srgbClr val="FFFFFF"/>
              </a:solidFill>
              <a:latin typeface="PT Sans"/>
              <a:ea typeface="PT Sans"/>
              <a:cs typeface="PT Sans"/>
              <a:sym typeface="PT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4" name="Group 4"/>
          <p:cNvGrpSpPr/>
          <p:nvPr/>
        </p:nvGrpSpPr>
        <p:grpSpPr>
          <a:xfrm>
            <a:off x="-10264" y="3088518"/>
            <a:ext cx="18293502" cy="2743200"/>
            <a:chOff x="0" y="0"/>
            <a:chExt cx="24391336" cy="3657600"/>
          </a:xfrm>
        </p:grpSpPr>
        <p:sp>
          <p:nvSpPr>
            <p:cNvPr id="5" name="Freeform 5"/>
            <p:cNvSpPr/>
            <p:nvPr/>
          </p:nvSpPr>
          <p:spPr>
            <a:xfrm>
              <a:off x="0" y="0"/>
              <a:ext cx="24391365" cy="3657600"/>
            </a:xfrm>
            <a:custGeom>
              <a:avLst/>
              <a:gdLst/>
              <a:ahLst/>
              <a:cxnLst/>
              <a:rect l="l" t="t" r="r" b="b"/>
              <a:pathLst>
                <a:path w="24391365" h="3657600">
                  <a:moveTo>
                    <a:pt x="0" y="0"/>
                  </a:moveTo>
                  <a:lnTo>
                    <a:pt x="24391365" y="0"/>
                  </a:lnTo>
                  <a:lnTo>
                    <a:pt x="24391365" y="3657600"/>
                  </a:lnTo>
                  <a:lnTo>
                    <a:pt x="0" y="3657600"/>
                  </a:lnTo>
                  <a:close/>
                </a:path>
              </a:pathLst>
            </a:custGeom>
            <a:solidFill>
              <a:srgbClr val="FFFFFF"/>
            </a:solidFill>
          </p:spPr>
          <p:txBody>
            <a:bodyPr/>
            <a:lstStyle/>
            <a:p>
              <a:endParaRPr lang="en-IN"/>
            </a:p>
          </p:txBody>
        </p:sp>
      </p:grpSp>
      <p:sp>
        <p:nvSpPr>
          <p:cNvPr id="6" name="TextBox 6"/>
          <p:cNvSpPr txBox="1"/>
          <p:nvPr/>
        </p:nvSpPr>
        <p:spPr>
          <a:xfrm>
            <a:off x="640078" y="3495291"/>
            <a:ext cx="17024468" cy="2317555"/>
          </a:xfrm>
          <a:prstGeom prst="rect">
            <a:avLst/>
          </a:prstGeom>
        </p:spPr>
        <p:txBody>
          <a:bodyPr lIns="0" tIns="0" rIns="0" bIns="0" rtlCol="0" anchor="t">
            <a:spAutoFit/>
          </a:bodyPr>
          <a:lstStyle/>
          <a:p>
            <a:pPr algn="ctr">
              <a:lnSpc>
                <a:spcPts val="8640"/>
              </a:lnSpc>
            </a:pPr>
            <a:r>
              <a:rPr lang="en-US" sz="9000" spc="212">
                <a:solidFill>
                  <a:srgbClr val="17406D"/>
                </a:solidFill>
                <a:latin typeface="PT Sans"/>
                <a:ea typeface="PT Sans"/>
                <a:cs typeface="PT Sans"/>
                <a:sym typeface="PT Sans"/>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895818" y="1208267"/>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INTRODUCTION</a:t>
            </a:r>
          </a:p>
        </p:txBody>
      </p:sp>
      <p:sp>
        <p:nvSpPr>
          <p:cNvPr id="5" name="TextBox 5"/>
          <p:cNvSpPr txBox="1"/>
          <p:nvPr/>
        </p:nvSpPr>
        <p:spPr>
          <a:xfrm>
            <a:off x="1895094" y="2702433"/>
            <a:ext cx="14493240" cy="7584567"/>
          </a:xfrm>
          <a:prstGeom prst="rect">
            <a:avLst/>
          </a:prstGeom>
        </p:spPr>
        <p:txBody>
          <a:bodyPr lIns="0" tIns="0" rIns="0" bIns="0" rtlCol="0" anchor="t">
            <a:spAutoFit/>
          </a:bodyPr>
          <a:lstStyle/>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Dependence on Cloud Storage: Cloud servers reduce local storage needs but pose new risks.</a:t>
            </a:r>
          </a:p>
          <a:p>
            <a:pPr algn="l">
              <a:lnSpc>
                <a:spcPts val="3564"/>
              </a:lnSpc>
            </a:pPr>
            <a:endParaRPr lang="en-US" sz="3300" spc="-3" dirty="0">
              <a:solidFill>
                <a:srgbClr val="FFFFFF"/>
              </a:solidFill>
              <a:latin typeface="PT Sans"/>
              <a:ea typeface="PT Sans"/>
              <a:cs typeface="PT Sans"/>
              <a:sym typeface="PT Sans"/>
            </a:endParaRPr>
          </a:p>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Loss of Privacy: Users risk unauthorized access and misuse of their personal images.</a:t>
            </a:r>
          </a:p>
          <a:p>
            <a:pPr algn="l">
              <a:lnSpc>
                <a:spcPts val="3564"/>
              </a:lnSpc>
            </a:pPr>
            <a:endParaRPr lang="en-US" sz="3300" spc="-3" dirty="0">
              <a:solidFill>
                <a:srgbClr val="FFFFFF"/>
              </a:solidFill>
              <a:latin typeface="PT Sans"/>
              <a:ea typeface="PT Sans"/>
              <a:cs typeface="PT Sans"/>
              <a:sym typeface="PT Sans"/>
            </a:endParaRPr>
          </a:p>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Security Risks: Cloud servers are vulnerable to cyberattacks and data breaches.</a:t>
            </a:r>
          </a:p>
          <a:p>
            <a:pPr algn="l">
              <a:lnSpc>
                <a:spcPts val="3564"/>
              </a:lnSpc>
            </a:pPr>
            <a:endParaRPr lang="en-US" sz="3300" spc="-3" dirty="0">
              <a:solidFill>
                <a:srgbClr val="FFFFFF"/>
              </a:solidFill>
              <a:latin typeface="PT Sans"/>
              <a:ea typeface="PT Sans"/>
              <a:cs typeface="PT Sans"/>
              <a:sym typeface="PT Sans"/>
            </a:endParaRPr>
          </a:p>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Insider Threats: Employees with access can misuse data, causing potential leaks.</a:t>
            </a:r>
          </a:p>
          <a:p>
            <a:pPr algn="l">
              <a:lnSpc>
                <a:spcPts val="3564"/>
              </a:lnSpc>
            </a:pPr>
            <a:endParaRPr lang="en-US" sz="3300" spc="-3" dirty="0">
              <a:solidFill>
                <a:srgbClr val="FFFFFF"/>
              </a:solidFill>
              <a:latin typeface="PT Sans"/>
              <a:ea typeface="PT Sans"/>
              <a:cs typeface="PT Sans"/>
              <a:sym typeface="PT Sans"/>
            </a:endParaRPr>
          </a:p>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Encryption Challenges: Managing secure encryption can be difficult for users.</a:t>
            </a:r>
          </a:p>
          <a:p>
            <a:pPr algn="l">
              <a:lnSpc>
                <a:spcPts val="3240"/>
              </a:lnSpc>
            </a:pPr>
            <a:endParaRPr lang="en-US" sz="3300" spc="-3" dirty="0">
              <a:solidFill>
                <a:srgbClr val="FFFFFF"/>
              </a:solidFill>
              <a:latin typeface="PT Sans"/>
              <a:ea typeface="PT Sans"/>
              <a:cs typeface="PT Sans"/>
              <a:sym typeface="PT Sans"/>
            </a:endParaRPr>
          </a:p>
          <a:p>
            <a:pPr marL="596800" lvl="1" indent="-298400" algn="l">
              <a:lnSpc>
                <a:spcPts val="3564"/>
              </a:lnSpc>
              <a:buFont typeface="Arial"/>
              <a:buChar char="•"/>
            </a:pPr>
            <a:r>
              <a:rPr lang="en-US" sz="3300" spc="-3" dirty="0">
                <a:solidFill>
                  <a:srgbClr val="FFFFFF"/>
                </a:solidFill>
                <a:latin typeface="PT Sans"/>
                <a:ea typeface="PT Sans"/>
                <a:cs typeface="PT Sans"/>
                <a:sym typeface="PT Sans"/>
              </a:rPr>
              <a:t>Legal Concerns: Storing images on foreign servers raises privacy and jurisdiction issues.</a:t>
            </a:r>
          </a:p>
          <a:p>
            <a:pPr algn="l">
              <a:lnSpc>
                <a:spcPts val="3564"/>
              </a:lnSpc>
            </a:pPr>
            <a:endParaRPr lang="en-US" sz="3300" spc="-3" dirty="0">
              <a:solidFill>
                <a:srgbClr val="FFFFFF"/>
              </a:solidFill>
              <a:latin typeface="PT Sans"/>
              <a:ea typeface="PT Sans"/>
              <a:cs typeface="PT Sans"/>
              <a:sym typeface="P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0" y="25810"/>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509768" y="1149035"/>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Problem Statement </a:t>
            </a:r>
          </a:p>
        </p:txBody>
      </p:sp>
      <p:sp>
        <p:nvSpPr>
          <p:cNvPr id="5" name="TextBox 5"/>
          <p:cNvSpPr txBox="1"/>
          <p:nvPr/>
        </p:nvSpPr>
        <p:spPr>
          <a:xfrm>
            <a:off x="1509768" y="2913107"/>
            <a:ext cx="14493240" cy="7707238"/>
          </a:xfrm>
          <a:prstGeom prst="rect">
            <a:avLst/>
          </a:prstGeom>
        </p:spPr>
        <p:txBody>
          <a:bodyPr lIns="0" tIns="0" rIns="0" bIns="0" rtlCol="0" anchor="t">
            <a:spAutoFit/>
          </a:bodyPr>
          <a:lstStyle/>
          <a:p>
            <a:pPr marL="651513" lvl="1" indent="-325756" algn="l">
              <a:lnSpc>
                <a:spcPts val="3888"/>
              </a:lnSpc>
              <a:buFont typeface="Arial"/>
              <a:buChar char="•"/>
            </a:pPr>
            <a:r>
              <a:rPr lang="en-US" sz="3600" spc="-3" dirty="0">
                <a:solidFill>
                  <a:srgbClr val="FFFFFF"/>
                </a:solidFill>
                <a:latin typeface="PT Sans"/>
                <a:ea typeface="PT Sans"/>
                <a:cs typeface="PT Sans"/>
                <a:sym typeface="PT Sans"/>
              </a:rPr>
              <a:t>Addressing Privacy and Security Concerns: With the growing use of cloud storage, protecting image privacy and ensuring security is crucial.</a:t>
            </a:r>
          </a:p>
          <a:p>
            <a:pPr algn="l">
              <a:lnSpc>
                <a:spcPts val="1944"/>
              </a:lnSpc>
            </a:pPr>
            <a:endParaRPr lang="en-US" sz="3600" spc="-3" dirty="0">
              <a:solidFill>
                <a:srgbClr val="FFFFFF"/>
              </a:solidFill>
              <a:latin typeface="PT Sans"/>
              <a:ea typeface="PT Sans"/>
              <a:cs typeface="PT Sans"/>
              <a:sym typeface="PT Sans"/>
            </a:endParaRPr>
          </a:p>
          <a:p>
            <a:pPr marL="651513" lvl="1" indent="-325756" algn="l">
              <a:lnSpc>
                <a:spcPts val="3888"/>
              </a:lnSpc>
              <a:buFont typeface="Arial"/>
              <a:buChar char="•"/>
            </a:pPr>
            <a:r>
              <a:rPr lang="en-US" sz="3600" spc="-3" dirty="0">
                <a:solidFill>
                  <a:srgbClr val="FFFFFF"/>
                </a:solidFill>
                <a:latin typeface="PT Sans"/>
                <a:ea typeface="PT Sans"/>
                <a:cs typeface="PT Sans"/>
                <a:sym typeface="PT Sans"/>
              </a:rPr>
              <a:t>Privacy-Preserving Retrieval: Develop a JPEG image retrieval scheme that safeguards user data from unauthorized access.</a:t>
            </a:r>
          </a:p>
          <a:p>
            <a:pPr algn="l">
              <a:lnSpc>
                <a:spcPts val="3888"/>
              </a:lnSpc>
            </a:pPr>
            <a:endParaRPr lang="en-US" sz="3600" spc="-3" dirty="0">
              <a:solidFill>
                <a:srgbClr val="FFFFFF"/>
              </a:solidFill>
              <a:latin typeface="PT Sans"/>
              <a:ea typeface="PT Sans"/>
              <a:cs typeface="PT Sans"/>
              <a:sym typeface="PT Sans"/>
            </a:endParaRPr>
          </a:p>
          <a:p>
            <a:pPr marL="633416" lvl="1" indent="-316708" algn="l">
              <a:lnSpc>
                <a:spcPts val="3780"/>
              </a:lnSpc>
              <a:buFont typeface="Arial"/>
              <a:buChar char="•"/>
            </a:pPr>
            <a:r>
              <a:rPr lang="en-US" sz="3500" spc="-3" dirty="0">
                <a:solidFill>
                  <a:srgbClr val="FFFFFF"/>
                </a:solidFill>
                <a:latin typeface="PT Sans"/>
                <a:ea typeface="PT Sans"/>
                <a:cs typeface="PT Sans"/>
                <a:sym typeface="PT Sans"/>
              </a:rPr>
              <a:t>Minimized File Size Expansion: Ensure that the retrieval process does not significantly increase the file size, optimizing storage.</a:t>
            </a:r>
          </a:p>
          <a:p>
            <a:pPr algn="l">
              <a:lnSpc>
                <a:spcPts val="3780"/>
              </a:lnSpc>
            </a:pPr>
            <a:endParaRPr lang="en-US" sz="3500" spc="-3" dirty="0">
              <a:solidFill>
                <a:srgbClr val="FFFFFF"/>
              </a:solidFill>
              <a:latin typeface="PT Sans"/>
              <a:ea typeface="PT Sans"/>
              <a:cs typeface="PT Sans"/>
              <a:sym typeface="PT Sans"/>
            </a:endParaRPr>
          </a:p>
          <a:p>
            <a:pPr marL="651513" lvl="1" indent="-325756" algn="l">
              <a:lnSpc>
                <a:spcPts val="3888"/>
              </a:lnSpc>
              <a:buFont typeface="Arial"/>
              <a:buChar char="•"/>
            </a:pPr>
            <a:r>
              <a:rPr lang="en-US" sz="3600" spc="-3" dirty="0">
                <a:solidFill>
                  <a:srgbClr val="FFFFFF"/>
                </a:solidFill>
                <a:latin typeface="PT Sans"/>
                <a:ea typeface="PT Sans"/>
                <a:cs typeface="PT Sans"/>
                <a:sym typeface="PT Sans"/>
              </a:rPr>
              <a:t>Reduced Computational Overhead: Design the system to be efficient and resource-light, avoiding heavy processing requirements.</a:t>
            </a:r>
          </a:p>
          <a:p>
            <a:pPr algn="l">
              <a:lnSpc>
                <a:spcPts val="3888"/>
              </a:lnSpc>
            </a:pPr>
            <a:endParaRPr lang="en-US" sz="3600" spc="-3" dirty="0">
              <a:solidFill>
                <a:srgbClr val="FFFFFF"/>
              </a:solidFill>
              <a:latin typeface="PT Sans"/>
              <a:ea typeface="PT Sans"/>
              <a:cs typeface="PT Sans"/>
              <a:sym typeface="PT Sans"/>
            </a:endParaRPr>
          </a:p>
          <a:p>
            <a:pPr marL="651513" lvl="1" indent="-325756" algn="l">
              <a:lnSpc>
                <a:spcPts val="3888"/>
              </a:lnSpc>
              <a:buFont typeface="Arial"/>
              <a:buChar char="•"/>
            </a:pPr>
            <a:r>
              <a:rPr lang="en-US" sz="3600" spc="-3" dirty="0">
                <a:solidFill>
                  <a:srgbClr val="FFFFFF"/>
                </a:solidFill>
                <a:latin typeface="PT Sans"/>
                <a:ea typeface="PT Sans"/>
                <a:cs typeface="PT Sans"/>
                <a:sym typeface="PT Sans"/>
              </a:rPr>
              <a:t>Practical Implementation: Balance robust security, minimal file expansion, and low computational demands for real-world usability.</a:t>
            </a:r>
          </a:p>
          <a:p>
            <a:pPr algn="l">
              <a:lnSpc>
                <a:spcPts val="3888"/>
              </a:lnSpc>
            </a:pPr>
            <a:endParaRPr lang="en-US" sz="3600" spc="-3" dirty="0">
              <a:solidFill>
                <a:srgbClr val="FFFFFF"/>
              </a:solidFill>
              <a:latin typeface="PT Sans"/>
              <a:ea typeface="PT Sans"/>
              <a:cs typeface="PT Sans"/>
              <a:sym typeface="P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724" y="0"/>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TextBox 4"/>
          <p:cNvSpPr txBox="1"/>
          <p:nvPr/>
        </p:nvSpPr>
        <p:spPr>
          <a:xfrm>
            <a:off x="1895818" y="1208267"/>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Objective</a:t>
            </a:r>
          </a:p>
        </p:txBody>
      </p:sp>
      <p:sp>
        <p:nvSpPr>
          <p:cNvPr id="5" name="TextBox 5"/>
          <p:cNvSpPr txBox="1"/>
          <p:nvPr/>
        </p:nvSpPr>
        <p:spPr>
          <a:xfrm>
            <a:off x="110613" y="3124049"/>
            <a:ext cx="18063651" cy="6465574"/>
          </a:xfrm>
          <a:prstGeom prst="rect">
            <a:avLst/>
          </a:prstGeom>
        </p:spPr>
        <p:txBody>
          <a:bodyPr lIns="0" tIns="0" rIns="0" bIns="0" rtlCol="0" anchor="t">
            <a:spAutoFit/>
          </a:bodyPr>
          <a:lstStyle/>
          <a:p>
            <a:pPr marL="968713" lvl="1" indent="-484357" algn="l">
              <a:lnSpc>
                <a:spcPts val="3230"/>
              </a:lnSpc>
              <a:buFont typeface="Arial"/>
              <a:buChar char="•"/>
            </a:pPr>
            <a:r>
              <a:rPr lang="en-US" sz="2991" spc="-2">
                <a:solidFill>
                  <a:srgbClr val="FFFFFF"/>
                </a:solidFill>
                <a:latin typeface="PT Sans"/>
                <a:ea typeface="PT Sans"/>
                <a:cs typeface="PT Sans"/>
                <a:sym typeface="PT Sans"/>
              </a:rPr>
              <a:t>Maintain Privacy and Confidentiality of Images:</a:t>
            </a:r>
          </a:p>
          <a:p>
            <a:pPr marL="968713" lvl="1" indent="-484357" algn="l">
              <a:lnSpc>
                <a:spcPts val="3230"/>
              </a:lnSpc>
              <a:buFont typeface="Arial"/>
              <a:buChar char="•"/>
            </a:pPr>
            <a:r>
              <a:rPr lang="en-US" sz="2991" spc="-2">
                <a:solidFill>
                  <a:srgbClr val="FFFFFF"/>
                </a:solidFill>
                <a:latin typeface="PT Sans"/>
                <a:ea typeface="PT Sans"/>
                <a:cs typeface="PT Sans"/>
                <a:sym typeface="PT Sans"/>
              </a:rPr>
              <a:t>Develop an encryption scheme that secures JPEG images before uploading to the cloud, protecting them from unauthorized access.</a:t>
            </a:r>
          </a:p>
          <a:p>
            <a:pPr algn="l">
              <a:lnSpc>
                <a:spcPts val="3230"/>
              </a:lnSpc>
            </a:pPr>
            <a:endParaRPr lang="en-US" sz="2991" spc="-2">
              <a:solidFill>
                <a:srgbClr val="FFFFFF"/>
              </a:solidFill>
              <a:latin typeface="PT Sans"/>
              <a:ea typeface="PT Sans"/>
              <a:cs typeface="PT Sans"/>
              <a:sym typeface="PT Sans"/>
            </a:endParaRPr>
          </a:p>
          <a:p>
            <a:pPr marL="968713" lvl="1" indent="-484357" algn="l">
              <a:lnSpc>
                <a:spcPts val="3230"/>
              </a:lnSpc>
              <a:buFont typeface="Arial"/>
              <a:buChar char="•"/>
            </a:pPr>
            <a:r>
              <a:rPr lang="en-US" sz="2991" spc="-2">
                <a:solidFill>
                  <a:srgbClr val="FFFFFF"/>
                </a:solidFill>
                <a:latin typeface="PT Sans"/>
                <a:ea typeface="PT Sans"/>
                <a:cs typeface="PT Sans"/>
                <a:sym typeface="PT Sans"/>
              </a:rPr>
              <a:t>Enable Efficient Image Retrieval:</a:t>
            </a:r>
          </a:p>
          <a:p>
            <a:pPr marL="968713" lvl="1" indent="-484357" algn="l">
              <a:lnSpc>
                <a:spcPts val="3230"/>
              </a:lnSpc>
              <a:buFont typeface="Arial"/>
              <a:buChar char="•"/>
            </a:pPr>
            <a:r>
              <a:rPr lang="en-US" sz="2991" spc="-2">
                <a:solidFill>
                  <a:srgbClr val="FFFFFF"/>
                </a:solidFill>
                <a:latin typeface="PT Sans"/>
                <a:ea typeface="PT Sans"/>
                <a:cs typeface="PT Sans"/>
                <a:sym typeface="PT Sans"/>
              </a:rPr>
              <a:t>Implement a method that allows the cloud server to perform Content-Based Image Retrieval (CBIR) on encrypted images without needing decryption.</a:t>
            </a:r>
          </a:p>
          <a:p>
            <a:pPr algn="l">
              <a:lnSpc>
                <a:spcPts val="3230"/>
              </a:lnSpc>
            </a:pPr>
            <a:endParaRPr lang="en-US" sz="2991" spc="-2">
              <a:solidFill>
                <a:srgbClr val="FFFFFF"/>
              </a:solidFill>
              <a:latin typeface="PT Sans"/>
              <a:ea typeface="PT Sans"/>
              <a:cs typeface="PT Sans"/>
              <a:sym typeface="PT Sans"/>
            </a:endParaRPr>
          </a:p>
          <a:p>
            <a:pPr marL="968713" lvl="1" indent="-484357" algn="l">
              <a:lnSpc>
                <a:spcPts val="3230"/>
              </a:lnSpc>
              <a:buFont typeface="Arial"/>
              <a:buChar char="•"/>
            </a:pPr>
            <a:r>
              <a:rPr lang="en-US" sz="2991" spc="-2">
                <a:solidFill>
                  <a:srgbClr val="FFFFFF"/>
                </a:solidFill>
                <a:latin typeface="PT Sans"/>
                <a:ea typeface="PT Sans"/>
                <a:cs typeface="PT Sans"/>
                <a:sym typeface="PT Sans"/>
              </a:rPr>
              <a:t>Preserve Local Features of Images:</a:t>
            </a:r>
          </a:p>
          <a:p>
            <a:pPr marL="968713" lvl="1" indent="-484357" algn="l">
              <a:lnSpc>
                <a:spcPts val="3230"/>
              </a:lnSpc>
              <a:buFont typeface="Arial"/>
              <a:buChar char="•"/>
            </a:pPr>
            <a:r>
              <a:rPr lang="en-US" sz="2991" spc="-2">
                <a:solidFill>
                  <a:srgbClr val="FFFFFF"/>
                </a:solidFill>
                <a:latin typeface="PT Sans"/>
                <a:ea typeface="PT Sans"/>
                <a:cs typeface="PT Sans"/>
                <a:sym typeface="PT Sans"/>
              </a:rPr>
              <a:t>Design the encryption process to retain local image features necessary for accurate image similarity analysis.</a:t>
            </a:r>
          </a:p>
          <a:p>
            <a:pPr algn="l">
              <a:lnSpc>
                <a:spcPts val="3230"/>
              </a:lnSpc>
            </a:pPr>
            <a:endParaRPr lang="en-US" sz="2991" spc="-2">
              <a:solidFill>
                <a:srgbClr val="FFFFFF"/>
              </a:solidFill>
              <a:latin typeface="PT Sans"/>
              <a:ea typeface="PT Sans"/>
              <a:cs typeface="PT Sans"/>
              <a:sym typeface="PT Sans"/>
            </a:endParaRPr>
          </a:p>
          <a:p>
            <a:pPr marL="968713" lvl="1" indent="-484357" algn="l">
              <a:lnSpc>
                <a:spcPts val="3230"/>
              </a:lnSpc>
              <a:buFont typeface="Arial"/>
              <a:buChar char="•"/>
            </a:pPr>
            <a:r>
              <a:rPr lang="en-US" sz="2991" spc="-2">
                <a:solidFill>
                  <a:srgbClr val="FFFFFF"/>
                </a:solidFill>
                <a:latin typeface="PT Sans"/>
                <a:ea typeface="PT Sans"/>
                <a:cs typeface="PT Sans"/>
                <a:sym typeface="PT Sans"/>
              </a:rPr>
              <a:t>Support Scalable Retrieval:</a:t>
            </a:r>
          </a:p>
          <a:p>
            <a:pPr marL="968713" lvl="1" indent="-484357" algn="l">
              <a:lnSpc>
                <a:spcPts val="3230"/>
              </a:lnSpc>
              <a:buFont typeface="Arial"/>
              <a:buChar char="•"/>
            </a:pPr>
            <a:r>
              <a:rPr lang="en-US" sz="2991" spc="-2">
                <a:solidFill>
                  <a:srgbClr val="FFFFFF"/>
                </a:solidFill>
                <a:latin typeface="PT Sans"/>
                <a:ea typeface="PT Sans"/>
                <a:cs typeface="PT Sans"/>
                <a:sym typeface="PT Sans"/>
              </a:rPr>
              <a:t>Ensure the retrieval process can handle large datasets efficiently, using techniques like feature vector generation, clustering, and vocabulary creation.</a:t>
            </a:r>
          </a:p>
          <a:p>
            <a:pPr marL="968713" lvl="2" indent="-322904" algn="l">
              <a:lnSpc>
                <a:spcPts val="3230"/>
              </a:lnSpc>
            </a:pPr>
            <a:endParaRPr lang="en-US" sz="2991" spc="-2">
              <a:solidFill>
                <a:srgbClr val="FFFFFF"/>
              </a:solidFill>
              <a:latin typeface="PT Sans"/>
              <a:ea typeface="PT Sans"/>
              <a:cs typeface="PT Sans"/>
              <a:sym typeface="P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grpSp>
        <p:nvGrpSpPr>
          <p:cNvPr id="2" name="Group 2"/>
          <p:cNvGrpSpPr/>
          <p:nvPr/>
        </p:nvGrpSpPr>
        <p:grpSpPr>
          <a:xfrm>
            <a:off x="-14748" y="0"/>
            <a:ext cx="18283428" cy="2468878"/>
            <a:chOff x="0" y="0"/>
            <a:chExt cx="24377904" cy="3291838"/>
          </a:xfrm>
        </p:grpSpPr>
        <p:sp>
          <p:nvSpPr>
            <p:cNvPr id="3" name="Freeform 3"/>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4" name="Freeform 4"/>
          <p:cNvSpPr/>
          <p:nvPr/>
        </p:nvSpPr>
        <p:spPr>
          <a:xfrm>
            <a:off x="10356959" y="4417880"/>
            <a:ext cx="7750869" cy="3650475"/>
          </a:xfrm>
          <a:custGeom>
            <a:avLst/>
            <a:gdLst/>
            <a:ahLst/>
            <a:cxnLst/>
            <a:rect l="l" t="t" r="r" b="b"/>
            <a:pathLst>
              <a:path w="7750869" h="3650475">
                <a:moveTo>
                  <a:pt x="0" y="0"/>
                </a:moveTo>
                <a:lnTo>
                  <a:pt x="7750869" y="0"/>
                </a:lnTo>
                <a:lnTo>
                  <a:pt x="7750869" y="3650475"/>
                </a:lnTo>
                <a:lnTo>
                  <a:pt x="0" y="3650475"/>
                </a:lnTo>
                <a:lnTo>
                  <a:pt x="0" y="0"/>
                </a:lnTo>
                <a:close/>
              </a:path>
            </a:pathLst>
          </a:custGeom>
          <a:blipFill>
            <a:blip r:embed="rId2"/>
            <a:stretch>
              <a:fillRect/>
            </a:stretch>
          </a:blipFill>
        </p:spPr>
        <p:txBody>
          <a:bodyPr/>
          <a:lstStyle/>
          <a:p>
            <a:endParaRPr lang="en-IN"/>
          </a:p>
        </p:txBody>
      </p:sp>
      <p:sp>
        <p:nvSpPr>
          <p:cNvPr id="5" name="TextBox 5"/>
          <p:cNvSpPr txBox="1"/>
          <p:nvPr/>
        </p:nvSpPr>
        <p:spPr>
          <a:xfrm>
            <a:off x="1895818" y="576759"/>
            <a:ext cx="14493240" cy="783612"/>
          </a:xfrm>
          <a:prstGeom prst="rect">
            <a:avLst/>
          </a:prstGeom>
        </p:spPr>
        <p:txBody>
          <a:bodyPr lIns="0" tIns="0" rIns="0" bIns="0" rtlCol="0" anchor="t">
            <a:spAutoFit/>
          </a:bodyPr>
          <a:lstStyle/>
          <a:p>
            <a:pPr algn="ctr">
              <a:lnSpc>
                <a:spcPts val="6120"/>
              </a:lnSpc>
            </a:pPr>
            <a:r>
              <a:rPr lang="en-US" sz="6000" spc="-8" dirty="0">
                <a:solidFill>
                  <a:srgbClr val="17406D"/>
                </a:solidFill>
                <a:latin typeface="PT Sans"/>
                <a:ea typeface="PT Sans"/>
                <a:cs typeface="PT Sans"/>
                <a:sym typeface="PT Sans"/>
              </a:rPr>
              <a:t>System Architecture </a:t>
            </a:r>
          </a:p>
        </p:txBody>
      </p:sp>
      <p:sp>
        <p:nvSpPr>
          <p:cNvPr id="6" name="TextBox 6"/>
          <p:cNvSpPr txBox="1"/>
          <p:nvPr/>
        </p:nvSpPr>
        <p:spPr>
          <a:xfrm>
            <a:off x="725" y="3030704"/>
            <a:ext cx="10219982" cy="7486334"/>
          </a:xfrm>
          <a:prstGeom prst="rect">
            <a:avLst/>
          </a:prstGeom>
        </p:spPr>
        <p:txBody>
          <a:bodyPr lIns="0" tIns="0" rIns="0" bIns="0" rtlCol="0" anchor="t">
            <a:spAutoFit/>
          </a:bodyPr>
          <a:lstStyle/>
          <a:p>
            <a:pPr marL="652867" lvl="1" indent="-326434" algn="l">
              <a:lnSpc>
                <a:spcPts val="3506"/>
              </a:lnSpc>
              <a:buFont typeface="Arial"/>
              <a:buChar char="•"/>
            </a:pPr>
            <a:r>
              <a:rPr lang="en-US" sz="3607" spc="-5">
                <a:solidFill>
                  <a:srgbClr val="FFFFFF"/>
                </a:solidFill>
                <a:latin typeface="PT Sans"/>
                <a:ea typeface="PT Sans"/>
                <a:cs typeface="PT Sans"/>
                <a:sym typeface="PT Sans"/>
              </a:rPr>
              <a:t>Two entities: the image owner and cloud server</a:t>
            </a:r>
          </a:p>
          <a:p>
            <a:pPr marL="652867" lvl="1" indent="-326434" algn="l">
              <a:lnSpc>
                <a:spcPts val="3506"/>
              </a:lnSpc>
              <a:buFont typeface="Arial"/>
              <a:buChar char="•"/>
            </a:pPr>
            <a:r>
              <a:rPr lang="en-US" sz="3607" spc="-5">
                <a:solidFill>
                  <a:srgbClr val="FFFFFF"/>
                </a:solidFill>
                <a:latin typeface="PT Sans"/>
                <a:ea typeface="PT Sans"/>
                <a:cs typeface="PT Sans"/>
                <a:sym typeface="PT Sans"/>
              </a:rPr>
              <a:t>The image owner encrypts the images and uploads them to the cloud server</a:t>
            </a:r>
          </a:p>
          <a:p>
            <a:pPr marL="652867" lvl="1" indent="-326434" algn="l">
              <a:lnSpc>
                <a:spcPts val="3506"/>
              </a:lnSpc>
              <a:buFont typeface="Arial"/>
              <a:buChar char="•"/>
            </a:pPr>
            <a:r>
              <a:rPr lang="en-US" sz="3607" spc="-5">
                <a:solidFill>
                  <a:srgbClr val="FFFFFF"/>
                </a:solidFill>
                <a:latin typeface="PT Sans"/>
                <a:ea typeface="PT Sans"/>
                <a:cs typeface="PT Sans"/>
                <a:sym typeface="PT Sans"/>
              </a:rPr>
              <a:t>Cloud calculates features from the ciphertext images to provide the similar image retrieval service</a:t>
            </a:r>
          </a:p>
          <a:p>
            <a:pPr marL="652867" lvl="1" indent="-326434" algn="l">
              <a:lnSpc>
                <a:spcPts val="3506"/>
              </a:lnSpc>
              <a:buFont typeface="Arial"/>
              <a:buChar char="•"/>
            </a:pPr>
            <a:r>
              <a:rPr lang="en-US" sz="3607" spc="-5">
                <a:solidFill>
                  <a:srgbClr val="FFFFFF"/>
                </a:solidFill>
                <a:latin typeface="PT Sans"/>
                <a:ea typeface="PT Sans"/>
                <a:cs typeface="PT Sans"/>
                <a:sym typeface="PT Sans"/>
              </a:rPr>
              <a:t>If the owner needs to retrieve the similar images to a query, he encrypts the query image and sends it</a:t>
            </a:r>
          </a:p>
          <a:p>
            <a:pPr marL="652867" lvl="1" indent="-326434" algn="l">
              <a:lnSpc>
                <a:spcPts val="3506"/>
              </a:lnSpc>
              <a:buFont typeface="Arial"/>
              <a:buChar char="•"/>
            </a:pPr>
            <a:r>
              <a:rPr lang="en-US" sz="3607" spc="-5">
                <a:solidFill>
                  <a:srgbClr val="FFFFFF"/>
                </a:solidFill>
                <a:latin typeface="PT Sans"/>
                <a:ea typeface="PT Sans"/>
                <a:cs typeface="PT Sans"/>
                <a:sym typeface="PT Sans"/>
              </a:rPr>
              <a:t>The cloud extracts features from it and search the similar ones by comparing the distances between the feature vector of query image and that of database images</a:t>
            </a:r>
          </a:p>
          <a:p>
            <a:pPr marL="652867" lvl="1" indent="-326434" algn="l">
              <a:lnSpc>
                <a:spcPts val="3506"/>
              </a:lnSpc>
              <a:buFont typeface="Arial"/>
              <a:buChar char="•"/>
            </a:pPr>
            <a:r>
              <a:rPr lang="en-US" sz="3607" spc="-5">
                <a:solidFill>
                  <a:srgbClr val="FFFFFF"/>
                </a:solidFill>
                <a:latin typeface="PT Sans"/>
                <a:ea typeface="PT Sans"/>
                <a:cs typeface="PT Sans"/>
                <a:sym typeface="PT Sans"/>
              </a:rPr>
              <a:t>Similar images are return to the owner for decryption</a:t>
            </a:r>
          </a:p>
          <a:p>
            <a:pPr marL="652867" lvl="1" indent="-326434" algn="l">
              <a:lnSpc>
                <a:spcPts val="3506"/>
              </a:lnSpc>
            </a:pPr>
            <a:endParaRPr lang="en-US" sz="3607" spc="-5">
              <a:solidFill>
                <a:srgbClr val="FFFFFF"/>
              </a:solidFill>
              <a:latin typeface="PT Sans"/>
              <a:ea typeface="PT Sans"/>
              <a:cs typeface="PT Sans"/>
              <a:sym typeface="PT Sans"/>
            </a:endParaRPr>
          </a:p>
          <a:p>
            <a:pPr marL="652867" lvl="1" indent="-326434" algn="l">
              <a:lnSpc>
                <a:spcPts val="3506"/>
              </a:lnSpc>
            </a:pPr>
            <a:endParaRPr lang="en-US" sz="3607" spc="-5">
              <a:solidFill>
                <a:srgbClr val="FFFFFF"/>
              </a:solidFill>
              <a:latin typeface="PT Sans"/>
              <a:ea typeface="PT Sans"/>
              <a:cs typeface="PT Sans"/>
              <a:sym typeface="P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406D"/>
        </a:solidFill>
        <a:effectLst/>
      </p:bgPr>
    </p:bg>
    <p:spTree>
      <p:nvGrpSpPr>
        <p:cNvPr id="1" name=""/>
        <p:cNvGrpSpPr/>
        <p:nvPr/>
      </p:nvGrpSpPr>
      <p:grpSpPr>
        <a:xfrm>
          <a:off x="0" y="0"/>
          <a:ext cx="0" cy="0"/>
          <a:chOff x="0" y="0"/>
          <a:chExt cx="0" cy="0"/>
        </a:xfrm>
      </p:grpSpPr>
      <p:sp>
        <p:nvSpPr>
          <p:cNvPr id="2" name="Freeform 2"/>
          <p:cNvSpPr/>
          <p:nvPr/>
        </p:nvSpPr>
        <p:spPr>
          <a:xfrm>
            <a:off x="5248713" y="1831708"/>
            <a:ext cx="7310100" cy="8123349"/>
          </a:xfrm>
          <a:custGeom>
            <a:avLst/>
            <a:gdLst/>
            <a:ahLst/>
            <a:cxnLst/>
            <a:rect l="l" t="t" r="r" b="b"/>
            <a:pathLst>
              <a:path w="7310100" h="8123349">
                <a:moveTo>
                  <a:pt x="0" y="0"/>
                </a:moveTo>
                <a:lnTo>
                  <a:pt x="7310100" y="0"/>
                </a:lnTo>
                <a:lnTo>
                  <a:pt x="7310100" y="8123349"/>
                </a:lnTo>
                <a:lnTo>
                  <a:pt x="0" y="8123349"/>
                </a:lnTo>
                <a:lnTo>
                  <a:pt x="0" y="0"/>
                </a:lnTo>
                <a:close/>
              </a:path>
            </a:pathLst>
          </a:custGeom>
          <a:blipFill>
            <a:blip r:embed="rId2"/>
            <a:stretch>
              <a:fillRect/>
            </a:stretch>
          </a:blipFill>
        </p:spPr>
        <p:txBody>
          <a:bodyPr/>
          <a:lstStyle/>
          <a:p>
            <a:endParaRPr lang="en-IN"/>
          </a:p>
        </p:txBody>
      </p:sp>
      <p:grpSp>
        <p:nvGrpSpPr>
          <p:cNvPr id="3" name="Group 3"/>
          <p:cNvGrpSpPr/>
          <p:nvPr/>
        </p:nvGrpSpPr>
        <p:grpSpPr>
          <a:xfrm>
            <a:off x="0" y="0"/>
            <a:ext cx="18283428" cy="1343620"/>
            <a:chOff x="0" y="0"/>
            <a:chExt cx="24377904" cy="1791493"/>
          </a:xfrm>
        </p:grpSpPr>
        <p:sp>
          <p:nvSpPr>
            <p:cNvPr id="4" name="Freeform 4"/>
            <p:cNvSpPr/>
            <p:nvPr/>
          </p:nvSpPr>
          <p:spPr>
            <a:xfrm>
              <a:off x="0" y="0"/>
              <a:ext cx="24377904" cy="1791495"/>
            </a:xfrm>
            <a:custGeom>
              <a:avLst/>
              <a:gdLst/>
              <a:ahLst/>
              <a:cxnLst/>
              <a:rect l="l" t="t" r="r" b="b"/>
              <a:pathLst>
                <a:path w="24377904" h="1791495">
                  <a:moveTo>
                    <a:pt x="0" y="0"/>
                  </a:moveTo>
                  <a:lnTo>
                    <a:pt x="24377904" y="0"/>
                  </a:lnTo>
                  <a:lnTo>
                    <a:pt x="24377904" y="1791495"/>
                  </a:lnTo>
                  <a:lnTo>
                    <a:pt x="0" y="1791495"/>
                  </a:lnTo>
                  <a:close/>
                </a:path>
              </a:pathLst>
            </a:custGeom>
            <a:solidFill>
              <a:srgbClr val="FFFFFF"/>
            </a:solidFill>
          </p:spPr>
          <p:txBody>
            <a:bodyPr/>
            <a:lstStyle/>
            <a:p>
              <a:endParaRPr lang="en-IN"/>
            </a:p>
          </p:txBody>
        </p:sp>
      </p:grpSp>
      <p:sp>
        <p:nvSpPr>
          <p:cNvPr id="5" name="TextBox 5"/>
          <p:cNvSpPr txBox="1"/>
          <p:nvPr/>
        </p:nvSpPr>
        <p:spPr>
          <a:xfrm>
            <a:off x="1895094" y="484301"/>
            <a:ext cx="14493240" cy="654940"/>
          </a:xfrm>
          <a:prstGeom prst="rect">
            <a:avLst/>
          </a:prstGeom>
        </p:spPr>
        <p:txBody>
          <a:bodyPr lIns="0" tIns="0" rIns="0" bIns="0" rtlCol="0" anchor="t">
            <a:spAutoFit/>
          </a:bodyPr>
          <a:lstStyle/>
          <a:p>
            <a:pPr algn="ctr">
              <a:lnSpc>
                <a:spcPts val="4998"/>
              </a:lnSpc>
            </a:pPr>
            <a:r>
              <a:rPr lang="en-US" sz="4900" spc="-6">
                <a:solidFill>
                  <a:srgbClr val="17406D"/>
                </a:solidFill>
                <a:latin typeface="PT Sans"/>
                <a:ea typeface="PT Sans"/>
                <a:cs typeface="PT Sans"/>
                <a:sym typeface="PT Sans"/>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41C9-8130-66C5-E486-070B2A048E3C}"/>
              </a:ext>
            </a:extLst>
          </p:cNvPr>
          <p:cNvSpPr>
            <a:spLocks noGrp="1"/>
          </p:cNvSpPr>
          <p:nvPr>
            <p:ph type="title"/>
          </p:nvPr>
        </p:nvSpPr>
        <p:spPr/>
        <p:txBody>
          <a:bodyPr/>
          <a:lstStyle/>
          <a:p>
            <a:endParaRPr lang="en-IN"/>
          </a:p>
        </p:txBody>
      </p:sp>
      <p:grpSp>
        <p:nvGrpSpPr>
          <p:cNvPr id="4" name="Group 2">
            <a:extLst>
              <a:ext uri="{FF2B5EF4-FFF2-40B4-BE49-F238E27FC236}">
                <a16:creationId xmlns:a16="http://schemas.microsoft.com/office/drawing/2014/main" id="{D98B073F-DD4E-3063-40DE-C5858DB4A641}"/>
              </a:ext>
            </a:extLst>
          </p:cNvPr>
          <p:cNvGrpSpPr/>
          <p:nvPr/>
        </p:nvGrpSpPr>
        <p:grpSpPr>
          <a:xfrm>
            <a:off x="0" y="0"/>
            <a:ext cx="18283428" cy="2468878"/>
            <a:chOff x="0" y="0"/>
            <a:chExt cx="24377904" cy="3291838"/>
          </a:xfrm>
        </p:grpSpPr>
        <p:sp>
          <p:nvSpPr>
            <p:cNvPr id="5" name="Freeform 3">
              <a:extLst>
                <a:ext uri="{FF2B5EF4-FFF2-40B4-BE49-F238E27FC236}">
                  <a16:creationId xmlns:a16="http://schemas.microsoft.com/office/drawing/2014/main" id="{28C5E380-69CA-DD62-6440-EA229A02FFB5}"/>
                </a:ext>
              </a:extLst>
            </p:cNvPr>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6" name="TextBox 4">
            <a:extLst>
              <a:ext uri="{FF2B5EF4-FFF2-40B4-BE49-F238E27FC236}">
                <a16:creationId xmlns:a16="http://schemas.microsoft.com/office/drawing/2014/main" id="{AB00990F-219B-CB45-C8DF-CAA18E33DA8E}"/>
              </a:ext>
            </a:extLst>
          </p:cNvPr>
          <p:cNvSpPr txBox="1"/>
          <p:nvPr/>
        </p:nvSpPr>
        <p:spPr>
          <a:xfrm>
            <a:off x="1897380" y="884872"/>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Methodology </a:t>
            </a:r>
          </a:p>
        </p:txBody>
      </p:sp>
      <p:sp>
        <p:nvSpPr>
          <p:cNvPr id="7" name="Content Placeholder 6">
            <a:extLst>
              <a:ext uri="{FF2B5EF4-FFF2-40B4-BE49-F238E27FC236}">
                <a16:creationId xmlns:a16="http://schemas.microsoft.com/office/drawing/2014/main" id="{8F226A4C-4F3C-BB8E-A674-67F82FF29639}"/>
              </a:ext>
            </a:extLst>
          </p:cNvPr>
          <p:cNvSpPr txBox="1">
            <a:spLocks/>
          </p:cNvSpPr>
          <p:nvPr/>
        </p:nvSpPr>
        <p:spPr>
          <a:xfrm>
            <a:off x="762000" y="2743518"/>
            <a:ext cx="16840200" cy="71243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1. Data Preprocessing</a:t>
            </a:r>
          </a:p>
          <a:p>
            <a:r>
              <a:rPr lang="en-US" dirty="0">
                <a:solidFill>
                  <a:schemeClr val="bg1"/>
                </a:solidFill>
              </a:rPr>
              <a:t>Input images are collected and preprocessed to standardize size, scale, and format.</a:t>
            </a:r>
          </a:p>
          <a:p>
            <a:r>
              <a:rPr lang="en-US" dirty="0">
                <a:solidFill>
                  <a:schemeClr val="bg1"/>
                </a:solidFill>
              </a:rPr>
              <a:t>Pretrained </a:t>
            </a:r>
            <a:r>
              <a:rPr lang="en-US" dirty="0" err="1">
                <a:solidFill>
                  <a:schemeClr val="bg1"/>
                </a:solidFill>
              </a:rPr>
              <a:t>ResNet</a:t>
            </a:r>
            <a:r>
              <a:rPr lang="en-US" dirty="0">
                <a:solidFill>
                  <a:schemeClr val="bg1"/>
                </a:solidFill>
              </a:rPr>
              <a:t> model is used (excluding the classification layer) to extract feature vectors that represent the image’s unique characteristics.</a:t>
            </a:r>
          </a:p>
          <a:p>
            <a:r>
              <a:rPr lang="en-US" dirty="0">
                <a:solidFill>
                  <a:schemeClr val="bg1"/>
                </a:solidFill>
              </a:rPr>
              <a:t>2. Secure Encryption Mechanisms</a:t>
            </a:r>
          </a:p>
          <a:p>
            <a:r>
              <a:rPr lang="en-US" dirty="0">
                <a:solidFill>
                  <a:schemeClr val="bg1"/>
                </a:solidFill>
              </a:rPr>
              <a:t>AES (Advanced Encryption Standard):</a:t>
            </a:r>
          </a:p>
          <a:p>
            <a:r>
              <a:rPr lang="en-US" dirty="0">
                <a:solidFill>
                  <a:schemeClr val="bg1"/>
                </a:solidFill>
              </a:rPr>
              <a:t>Used to encrypt raw image data for secure storage.</a:t>
            </a:r>
          </a:p>
          <a:p>
            <a:r>
              <a:rPr lang="en-US" dirty="0">
                <a:solidFill>
                  <a:schemeClr val="bg1"/>
                </a:solidFill>
              </a:rPr>
              <a:t>Ensures images are protected against unauthorized access.</a:t>
            </a:r>
          </a:p>
          <a:p>
            <a:endParaRPr lang="en-US" dirty="0">
              <a:solidFill>
                <a:schemeClr val="bg1"/>
              </a:solidFill>
            </a:endParaRPr>
          </a:p>
          <a:p>
            <a:r>
              <a:rPr lang="en-US" dirty="0">
                <a:solidFill>
                  <a:schemeClr val="bg1"/>
                </a:solidFill>
              </a:rPr>
              <a:t>CKKS (Cheon-Kim-Kim-Song):</a:t>
            </a:r>
          </a:p>
          <a:p>
            <a:r>
              <a:rPr lang="en-US" dirty="0">
                <a:solidFill>
                  <a:schemeClr val="bg1"/>
                </a:solidFill>
              </a:rPr>
              <a:t>A homomorphic encryption scheme designed for computations on encrypted data.</a:t>
            </a:r>
          </a:p>
          <a:p>
            <a:r>
              <a:rPr lang="en-US" dirty="0">
                <a:solidFill>
                  <a:schemeClr val="bg1"/>
                </a:solidFill>
              </a:rPr>
              <a:t>Feature vectors extracted from </a:t>
            </a:r>
            <a:r>
              <a:rPr lang="en-US" dirty="0" err="1">
                <a:solidFill>
                  <a:schemeClr val="bg1"/>
                </a:solidFill>
              </a:rPr>
              <a:t>ResNet</a:t>
            </a:r>
            <a:r>
              <a:rPr lang="en-US" dirty="0">
                <a:solidFill>
                  <a:schemeClr val="bg1"/>
                </a:solidFill>
              </a:rPr>
              <a:t> are encrypted using CKKS with a public key.</a:t>
            </a:r>
          </a:p>
          <a:p>
            <a:r>
              <a:rPr lang="en-US" dirty="0">
                <a:solidFill>
                  <a:schemeClr val="bg1"/>
                </a:solidFill>
              </a:rPr>
              <a:t>Encrypted vectors are stored in .</a:t>
            </a:r>
            <a:r>
              <a:rPr lang="en-US" dirty="0" err="1">
                <a:solidFill>
                  <a:schemeClr val="bg1"/>
                </a:solidFill>
              </a:rPr>
              <a:t>pkl</a:t>
            </a:r>
            <a:r>
              <a:rPr lang="en-US" dirty="0">
                <a:solidFill>
                  <a:schemeClr val="bg1"/>
                </a:solidFill>
              </a:rPr>
              <a:t> format for privacy-preserving retrieval.</a:t>
            </a:r>
          </a:p>
          <a:p>
            <a:endParaRPr lang="en-IN" dirty="0">
              <a:solidFill>
                <a:schemeClr val="bg1"/>
              </a:solidFill>
            </a:endParaRPr>
          </a:p>
        </p:txBody>
      </p:sp>
    </p:spTree>
    <p:extLst>
      <p:ext uri="{BB962C8B-B14F-4D97-AF65-F5344CB8AC3E}">
        <p14:creationId xmlns:p14="http://schemas.microsoft.com/office/powerpoint/2010/main" val="20249628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C7517505-D760-E7CB-2499-7A5DBFCC3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C75E82-00FC-C596-1CD6-AD150CF06149}"/>
              </a:ext>
            </a:extLst>
          </p:cNvPr>
          <p:cNvSpPr>
            <a:spLocks noGrp="1"/>
          </p:cNvSpPr>
          <p:nvPr>
            <p:ph type="title"/>
          </p:nvPr>
        </p:nvSpPr>
        <p:spPr/>
        <p:txBody>
          <a:bodyPr/>
          <a:lstStyle/>
          <a:p>
            <a:endParaRPr lang="en-IN"/>
          </a:p>
        </p:txBody>
      </p:sp>
      <p:grpSp>
        <p:nvGrpSpPr>
          <p:cNvPr id="4" name="Group 2">
            <a:extLst>
              <a:ext uri="{FF2B5EF4-FFF2-40B4-BE49-F238E27FC236}">
                <a16:creationId xmlns:a16="http://schemas.microsoft.com/office/drawing/2014/main" id="{73E94CC9-128F-E14A-CFD8-3575E0264008}"/>
              </a:ext>
            </a:extLst>
          </p:cNvPr>
          <p:cNvGrpSpPr/>
          <p:nvPr/>
        </p:nvGrpSpPr>
        <p:grpSpPr>
          <a:xfrm>
            <a:off x="0" y="0"/>
            <a:ext cx="18283428" cy="2468878"/>
            <a:chOff x="0" y="0"/>
            <a:chExt cx="24377904" cy="3291838"/>
          </a:xfrm>
        </p:grpSpPr>
        <p:sp>
          <p:nvSpPr>
            <p:cNvPr id="5" name="Freeform 3">
              <a:extLst>
                <a:ext uri="{FF2B5EF4-FFF2-40B4-BE49-F238E27FC236}">
                  <a16:creationId xmlns:a16="http://schemas.microsoft.com/office/drawing/2014/main" id="{B7A60304-237C-1DE4-2F20-6F5B311B4ADA}"/>
                </a:ext>
              </a:extLst>
            </p:cNvPr>
            <p:cNvSpPr/>
            <p:nvPr/>
          </p:nvSpPr>
          <p:spPr>
            <a:xfrm>
              <a:off x="0" y="0"/>
              <a:ext cx="24377904" cy="3291840"/>
            </a:xfrm>
            <a:custGeom>
              <a:avLst/>
              <a:gdLst/>
              <a:ahLst/>
              <a:cxnLst/>
              <a:rect l="l" t="t" r="r" b="b"/>
              <a:pathLst>
                <a:path w="24377904" h="3291840">
                  <a:moveTo>
                    <a:pt x="0" y="0"/>
                  </a:moveTo>
                  <a:lnTo>
                    <a:pt x="24377904" y="0"/>
                  </a:lnTo>
                  <a:lnTo>
                    <a:pt x="24377904" y="3291840"/>
                  </a:lnTo>
                  <a:lnTo>
                    <a:pt x="0" y="3291840"/>
                  </a:lnTo>
                  <a:close/>
                </a:path>
              </a:pathLst>
            </a:custGeom>
            <a:solidFill>
              <a:srgbClr val="FFFFFF"/>
            </a:solidFill>
          </p:spPr>
          <p:txBody>
            <a:bodyPr/>
            <a:lstStyle/>
            <a:p>
              <a:endParaRPr lang="en-IN"/>
            </a:p>
          </p:txBody>
        </p:sp>
      </p:grpSp>
      <p:sp>
        <p:nvSpPr>
          <p:cNvPr id="6" name="TextBox 4">
            <a:extLst>
              <a:ext uri="{FF2B5EF4-FFF2-40B4-BE49-F238E27FC236}">
                <a16:creationId xmlns:a16="http://schemas.microsoft.com/office/drawing/2014/main" id="{50FBC58F-60BE-71CC-BB7C-90F817468B80}"/>
              </a:ext>
            </a:extLst>
          </p:cNvPr>
          <p:cNvSpPr txBox="1"/>
          <p:nvPr/>
        </p:nvSpPr>
        <p:spPr>
          <a:xfrm>
            <a:off x="1897380" y="884872"/>
            <a:ext cx="14493240" cy="803910"/>
          </a:xfrm>
          <a:prstGeom prst="rect">
            <a:avLst/>
          </a:prstGeom>
        </p:spPr>
        <p:txBody>
          <a:bodyPr lIns="0" tIns="0" rIns="0" bIns="0" rtlCol="0" anchor="t">
            <a:spAutoFit/>
          </a:bodyPr>
          <a:lstStyle/>
          <a:p>
            <a:pPr algn="ctr">
              <a:lnSpc>
                <a:spcPts val="6120"/>
              </a:lnSpc>
            </a:pPr>
            <a:r>
              <a:rPr lang="en-US" sz="6000" spc="-8">
                <a:solidFill>
                  <a:srgbClr val="17406D"/>
                </a:solidFill>
                <a:latin typeface="PT Sans"/>
                <a:ea typeface="PT Sans"/>
                <a:cs typeface="PT Sans"/>
                <a:sym typeface="PT Sans"/>
              </a:rPr>
              <a:t>Methodology </a:t>
            </a:r>
          </a:p>
        </p:txBody>
      </p:sp>
      <p:sp>
        <p:nvSpPr>
          <p:cNvPr id="7" name="Content Placeholder 6">
            <a:extLst>
              <a:ext uri="{FF2B5EF4-FFF2-40B4-BE49-F238E27FC236}">
                <a16:creationId xmlns:a16="http://schemas.microsoft.com/office/drawing/2014/main" id="{B2284E5E-3512-9E5A-3E5F-CD9DDE94CEE3}"/>
              </a:ext>
            </a:extLst>
          </p:cNvPr>
          <p:cNvSpPr txBox="1">
            <a:spLocks/>
          </p:cNvSpPr>
          <p:nvPr/>
        </p:nvSpPr>
        <p:spPr>
          <a:xfrm>
            <a:off x="762000" y="2743518"/>
            <a:ext cx="16840200" cy="7124382"/>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bg1"/>
                </a:solidFill>
              </a:rPr>
              <a:t>3. Privacy-Preserving Feature Matching</a:t>
            </a:r>
          </a:p>
          <a:p>
            <a:r>
              <a:rPr lang="en-US" dirty="0">
                <a:solidFill>
                  <a:schemeClr val="bg1"/>
                </a:solidFill>
              </a:rPr>
              <a:t>Query images undergo the same </a:t>
            </a:r>
            <a:r>
              <a:rPr lang="en-US" dirty="0" err="1">
                <a:solidFill>
                  <a:schemeClr val="bg1"/>
                </a:solidFill>
              </a:rPr>
              <a:t>ResNet</a:t>
            </a:r>
            <a:r>
              <a:rPr lang="en-US" dirty="0">
                <a:solidFill>
                  <a:schemeClr val="bg1"/>
                </a:solidFill>
              </a:rPr>
              <a:t> feature extraction process.</a:t>
            </a:r>
          </a:p>
          <a:p>
            <a:r>
              <a:rPr lang="en-US" dirty="0">
                <a:solidFill>
                  <a:schemeClr val="bg1"/>
                </a:solidFill>
              </a:rPr>
              <a:t>The query feature vector is encrypted using the same CKKS key.</a:t>
            </a:r>
          </a:p>
          <a:p>
            <a:r>
              <a:rPr lang="en-US" dirty="0">
                <a:solidFill>
                  <a:schemeClr val="bg1"/>
                </a:solidFill>
              </a:rPr>
              <a:t>Cosine Similarity is computed between the encrypted query vector and stored vectors to identify matches.</a:t>
            </a:r>
          </a:p>
          <a:p>
            <a:endParaRPr lang="en-US" dirty="0">
              <a:solidFill>
                <a:schemeClr val="bg1"/>
              </a:solidFill>
            </a:endParaRPr>
          </a:p>
          <a:p>
            <a:r>
              <a:rPr lang="en-US" dirty="0">
                <a:solidFill>
                  <a:schemeClr val="bg1"/>
                </a:solidFill>
              </a:rPr>
              <a:t>4. Decryption for Similarity Validation</a:t>
            </a:r>
          </a:p>
          <a:p>
            <a:r>
              <a:rPr lang="en-US" dirty="0">
                <a:solidFill>
                  <a:schemeClr val="bg1"/>
                </a:solidFill>
              </a:rPr>
              <a:t>Matching feature vectors are decrypted using the CKKS secret key.</a:t>
            </a:r>
          </a:p>
          <a:p>
            <a:r>
              <a:rPr lang="en-US" dirty="0">
                <a:solidFill>
                  <a:schemeClr val="bg1"/>
                </a:solidFill>
              </a:rPr>
              <a:t>Cosine similarity scores are compared against a defined threshold (e.g., 80%) to confirm a match.</a:t>
            </a:r>
          </a:p>
          <a:p>
            <a:r>
              <a:rPr lang="en-US" dirty="0">
                <a:solidFill>
                  <a:schemeClr val="bg1"/>
                </a:solidFill>
              </a:rPr>
              <a:t>Key Benefits</a:t>
            </a:r>
          </a:p>
          <a:p>
            <a:r>
              <a:rPr lang="en-US" dirty="0">
                <a:solidFill>
                  <a:schemeClr val="bg1"/>
                </a:solidFill>
              </a:rPr>
              <a:t>AES protects sensitive image data.</a:t>
            </a:r>
          </a:p>
          <a:p>
            <a:r>
              <a:rPr lang="en-US" dirty="0">
                <a:solidFill>
                  <a:schemeClr val="bg1"/>
                </a:solidFill>
              </a:rPr>
              <a:t>CKKS ensures feature vectors remain encrypted during storage and matching operations.</a:t>
            </a:r>
          </a:p>
          <a:p>
            <a:r>
              <a:rPr lang="en-US" dirty="0" err="1">
                <a:solidFill>
                  <a:schemeClr val="bg1"/>
                </a:solidFill>
              </a:rPr>
              <a:t>ResNet’s</a:t>
            </a:r>
            <a:r>
              <a:rPr lang="en-US" dirty="0">
                <a:solidFill>
                  <a:schemeClr val="bg1"/>
                </a:solidFill>
              </a:rPr>
              <a:t> deep learning capabilities enable accurate feature representation, while cosine similarity ensures reliable comparison.</a:t>
            </a:r>
            <a:endParaRPr lang="en-IN" dirty="0">
              <a:solidFill>
                <a:schemeClr val="bg1"/>
              </a:solidFill>
            </a:endParaRPr>
          </a:p>
        </p:txBody>
      </p:sp>
    </p:spTree>
    <p:extLst>
      <p:ext uri="{BB962C8B-B14F-4D97-AF65-F5344CB8AC3E}">
        <p14:creationId xmlns:p14="http://schemas.microsoft.com/office/powerpoint/2010/main" val="8835288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1633</Words>
  <Application>Microsoft Office PowerPoint</Application>
  <PresentationFormat>Custom</PresentationFormat>
  <Paragraphs>161</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Canva Sans</vt:lpstr>
      <vt:lpstr>PT Sans</vt:lpstr>
      <vt:lpstr>Arial</vt:lpstr>
      <vt:lpstr>Calibri</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edi_mid_sem.pptx</dc:title>
  <cp:lastModifiedBy>Elton Lobo</cp:lastModifiedBy>
  <cp:revision>6</cp:revision>
  <dcterms:created xsi:type="dcterms:W3CDTF">2006-08-16T00:00:00Z</dcterms:created>
  <dcterms:modified xsi:type="dcterms:W3CDTF">2024-11-23T05:51:16Z</dcterms:modified>
  <dc:identifier>DAGXOX_YFms</dc:identifier>
</cp:coreProperties>
</file>