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6" d="100"/>
          <a:sy n="66" d="100"/>
        </p:scale>
        <p:origin x="3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si ala" userId="9b29b4636d2f47e5" providerId="LiveId" clId="{FE7E4211-9826-44A7-B237-CFA9A82F098D}"/>
    <pc:docChg chg="modSld">
      <pc:chgData name="narsi ala" userId="9b29b4636d2f47e5" providerId="LiveId" clId="{FE7E4211-9826-44A7-B237-CFA9A82F098D}" dt="2024-07-29T08:21:57.459" v="9" actId="20577"/>
      <pc:docMkLst>
        <pc:docMk/>
      </pc:docMkLst>
      <pc:sldChg chg="modSp mod modAnim">
        <pc:chgData name="narsi ala" userId="9b29b4636d2f47e5" providerId="LiveId" clId="{FE7E4211-9826-44A7-B237-CFA9A82F098D}" dt="2024-07-29T08:21:57.459" v="9" actId="20577"/>
        <pc:sldMkLst>
          <pc:docMk/>
          <pc:sldMk cId="0" sldId="256"/>
        </pc:sldMkLst>
        <pc:spChg chg="mod">
          <ac:chgData name="narsi ala" userId="9b29b4636d2f47e5" providerId="LiveId" clId="{FE7E4211-9826-44A7-B237-CFA9A82F098D}" dt="2024-07-29T08:21:57.459" v="9" actId="20577"/>
          <ac:spMkLst>
            <pc:docMk/>
            <pc:sldMk cId="0" sldId="256"/>
            <ac:spMk id="6" creationId="{00000000-0000-0000-0000-000000000000}"/>
          </ac:spMkLst>
        </pc:spChg>
        <pc:spChg chg="mod">
          <ac:chgData name="narsi ala" userId="9b29b4636d2f47e5" providerId="LiveId" clId="{FE7E4211-9826-44A7-B237-CFA9A82F098D}" dt="2024-07-29T07:23:55.563" v="1" actId="20577"/>
          <ac:spMkLst>
            <pc:docMk/>
            <pc:sldMk cId="0" sldId="256"/>
            <ac:spMk id="13" creationId="{58DF4D16-36AE-5F2C-548A-CF879A3DC0C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93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231213" y="6254"/>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729" y="1043235"/>
            <a:ext cx="4868942" cy="3185160"/>
          </a:xfrm>
          <a:prstGeom prst="rect">
            <a:avLst/>
          </a:prstGeom>
        </p:spPr>
      </p:pic>
      <p:sp>
        <p:nvSpPr>
          <p:cNvPr id="6" name="Text 2"/>
          <p:cNvSpPr/>
          <p:nvPr/>
        </p:nvSpPr>
        <p:spPr>
          <a:xfrm>
            <a:off x="6350437" y="708779"/>
            <a:ext cx="7415927" cy="3361849"/>
          </a:xfrm>
          <a:prstGeom prst="rect">
            <a:avLst/>
          </a:prstGeom>
          <a:noFill/>
          <a:ln/>
        </p:spPr>
        <p:txBody>
          <a:bodyPr wrap="square" rtlCol="0" anchor="t"/>
          <a:lstStyle/>
          <a:p>
            <a:pPr marL="0" indent="0">
              <a:lnSpc>
                <a:spcPts val="8825"/>
              </a:lnSpc>
              <a:buNone/>
            </a:pPr>
            <a:r>
              <a:rPr lang="en-US" sz="7060" b="1" dirty="0">
                <a:solidFill>
                  <a:srgbClr val="9998FF"/>
                </a:solidFill>
                <a:latin typeface="Barlow" pitchFamily="34" charset="0"/>
                <a:ea typeface="Barlow" pitchFamily="34" charset="-122"/>
                <a:cs typeface="Barlow" pitchFamily="34" charset="-120"/>
              </a:rPr>
              <a:t>Introduction to Hybrid Cloud Integration</a:t>
            </a:r>
            <a:endParaRPr lang="en-US" sz="7060" dirty="0"/>
          </a:p>
        </p:txBody>
      </p:sp>
      <p:sp>
        <p:nvSpPr>
          <p:cNvPr id="7" name="Text 3"/>
          <p:cNvSpPr/>
          <p:nvPr/>
        </p:nvSpPr>
        <p:spPr>
          <a:xfrm>
            <a:off x="6350437" y="4440912"/>
            <a:ext cx="7415927" cy="2370296"/>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 Hybrid cloud integration combines the power and scalability of public cloud services with the security and control of private infrastructure. This approach provides organizations with the flexibility to select the optimal environment for each workload, optimizing cost, performance, and compliance.</a:t>
            </a:r>
            <a:endParaRPr lang="en-US" sz="1944" dirty="0"/>
          </a:p>
        </p:txBody>
      </p:sp>
      <p:sp>
        <p:nvSpPr>
          <p:cNvPr id="9" name="Text 5"/>
          <p:cNvSpPr/>
          <p:nvPr/>
        </p:nvSpPr>
        <p:spPr>
          <a:xfrm>
            <a:off x="6472595" y="7256026"/>
            <a:ext cx="150614" cy="97512"/>
          </a:xfrm>
          <a:prstGeom prst="rect">
            <a:avLst/>
          </a:prstGeom>
          <a:noFill/>
          <a:ln/>
        </p:spPr>
        <p:txBody>
          <a:bodyPr wrap="none" rtlCol="0" anchor="t"/>
          <a:lstStyle/>
          <a:p>
            <a:pPr marL="0" indent="0" algn="ctr">
              <a:lnSpc>
                <a:spcPts val="768"/>
              </a:lnSpc>
              <a:buNone/>
            </a:pPr>
            <a:r>
              <a:rPr lang="en-US" sz="768" dirty="0">
                <a:solidFill>
                  <a:srgbClr val="3C3838"/>
                </a:solidFill>
                <a:latin typeface="Montserrat" pitchFamily="34" charset="0"/>
                <a:ea typeface="Montserrat" pitchFamily="34" charset="-122"/>
                <a:cs typeface="Montserrat" pitchFamily="34" charset="-120"/>
              </a:rPr>
              <a:t>NA</a:t>
            </a:r>
            <a:endParaRPr lang="en-US" sz="768" dirty="0"/>
          </a:p>
        </p:txBody>
      </p:sp>
      <p:sp>
        <p:nvSpPr>
          <p:cNvPr id="10" name="Text 6"/>
          <p:cNvSpPr/>
          <p:nvPr/>
        </p:nvSpPr>
        <p:spPr>
          <a:xfrm>
            <a:off x="6868716" y="7088862"/>
            <a:ext cx="2130905" cy="431959"/>
          </a:xfrm>
          <a:prstGeom prst="rect">
            <a:avLst/>
          </a:prstGeom>
          <a:noFill/>
          <a:ln/>
        </p:spPr>
        <p:txBody>
          <a:bodyPr wrap="none" rtlCol="0" anchor="t"/>
          <a:lstStyle/>
          <a:p>
            <a:pPr marL="0" indent="0" algn="l">
              <a:lnSpc>
                <a:spcPts val="3402"/>
              </a:lnSpc>
              <a:buNone/>
            </a:pPr>
            <a:endParaRPr lang="en-US" sz="2430" dirty="0"/>
          </a:p>
        </p:txBody>
      </p:sp>
      <p:sp>
        <p:nvSpPr>
          <p:cNvPr id="13" name="TextBox 12">
            <a:extLst>
              <a:ext uri="{FF2B5EF4-FFF2-40B4-BE49-F238E27FC236}">
                <a16:creationId xmlns:a16="http://schemas.microsoft.com/office/drawing/2014/main" id="{58DF4D16-36AE-5F2C-548A-CF879A3DC0CD}"/>
              </a:ext>
            </a:extLst>
          </p:cNvPr>
          <p:cNvSpPr txBox="1"/>
          <p:nvPr/>
        </p:nvSpPr>
        <p:spPr>
          <a:xfrm rot="10800000" flipV="1">
            <a:off x="248490" y="5520319"/>
            <a:ext cx="4868942" cy="1784463"/>
          </a:xfrm>
          <a:prstGeom prst="rect">
            <a:avLst/>
          </a:prstGeom>
          <a:noFill/>
        </p:spPr>
        <p:txBody>
          <a:bodyPr wrap="square">
            <a:spAutoFit/>
          </a:bodyPr>
          <a:lstStyle/>
          <a:p>
            <a:pPr marL="0" indent="0" algn="l">
              <a:lnSpc>
                <a:spcPts val="3402"/>
              </a:lnSpc>
              <a:buNone/>
            </a:pPr>
            <a:r>
              <a:rPr lang="en-US" b="1" dirty="0">
                <a:solidFill>
                  <a:schemeClr val="tx1">
                    <a:lumMod val="95000"/>
                    <a:lumOff val="5000"/>
                  </a:schemeClr>
                </a:solidFill>
                <a:latin typeface="Montserrat" pitchFamily="34" charset="0"/>
                <a:ea typeface="Montserrat" pitchFamily="34" charset="-122"/>
                <a:cs typeface="Montserrat" pitchFamily="34" charset="-120"/>
              </a:rPr>
              <a:t>NAME</a:t>
            </a:r>
            <a:r>
              <a:rPr lang="en-US" b="1" dirty="0">
                <a:solidFill>
                  <a:srgbClr val="002060"/>
                </a:solidFill>
                <a:latin typeface="Montserrat" pitchFamily="34" charset="0"/>
                <a:ea typeface="Montserrat" pitchFamily="34" charset="-122"/>
                <a:cs typeface="Montserrat" pitchFamily="34" charset="-120"/>
              </a:rPr>
              <a:t>:</a:t>
            </a:r>
            <a:r>
              <a:rPr lang="en-US" sz="1800" b="1" dirty="0">
                <a:solidFill>
                  <a:srgbClr val="002060"/>
                </a:solidFill>
                <a:latin typeface="Montserrat" pitchFamily="34" charset="0"/>
                <a:ea typeface="Montserrat" pitchFamily="34" charset="-122"/>
                <a:cs typeface="Montserrat" pitchFamily="34" charset="-120"/>
              </a:rPr>
              <a:t> </a:t>
            </a:r>
            <a:r>
              <a:rPr lang="en-US" sz="1400" b="1" dirty="0">
                <a:solidFill>
                  <a:srgbClr val="002060"/>
                </a:solidFill>
                <a:latin typeface="Montserrat" pitchFamily="34" charset="0"/>
                <a:ea typeface="Montserrat" pitchFamily="34" charset="-122"/>
                <a:cs typeface="Montserrat" pitchFamily="34" charset="-120"/>
              </a:rPr>
              <a:t>ALA VENKATA NARASIMHA RAO</a:t>
            </a:r>
          </a:p>
          <a:p>
            <a:pPr marL="0" indent="0" algn="l">
              <a:lnSpc>
                <a:spcPts val="3402"/>
              </a:lnSpc>
              <a:buNone/>
            </a:pPr>
            <a:r>
              <a:rPr lang="en-US" b="1" dirty="0">
                <a:solidFill>
                  <a:schemeClr val="tx1">
                    <a:lumMod val="95000"/>
                    <a:lumOff val="5000"/>
                  </a:schemeClr>
                </a:solidFill>
                <a:latin typeface="Montserrat" pitchFamily="34" charset="0"/>
              </a:rPr>
              <a:t>REGISTER NO</a:t>
            </a:r>
            <a:r>
              <a:rPr lang="en-US" b="1" dirty="0">
                <a:solidFill>
                  <a:srgbClr val="002060"/>
                </a:solidFill>
                <a:latin typeface="Montserrat" pitchFamily="34" charset="0"/>
              </a:rPr>
              <a:t>:</a:t>
            </a:r>
            <a:r>
              <a:rPr lang="en-US" sz="1400" b="1" dirty="0">
                <a:solidFill>
                  <a:srgbClr val="002060"/>
                </a:solidFill>
                <a:latin typeface="Montserrat" pitchFamily="34" charset="0"/>
              </a:rPr>
              <a:t>192210730L</a:t>
            </a:r>
            <a:endParaRPr lang="en-US" sz="1400" dirty="0">
              <a:solidFill>
                <a:srgbClr val="002060"/>
              </a:solidFill>
            </a:endParaRPr>
          </a:p>
          <a:p>
            <a:pPr marL="0" indent="0" algn="l">
              <a:lnSpc>
                <a:spcPts val="3402"/>
              </a:lnSpc>
              <a:buNone/>
            </a:pPr>
            <a:r>
              <a:rPr lang="en-US" b="1" dirty="0">
                <a:solidFill>
                  <a:schemeClr val="tx1">
                    <a:lumMod val="95000"/>
                    <a:lumOff val="5000"/>
                  </a:schemeClr>
                </a:solidFill>
                <a:latin typeface="Montserrat" pitchFamily="34" charset="0"/>
                <a:ea typeface="Montserrat" pitchFamily="34" charset="-122"/>
                <a:cs typeface="Montserrat" pitchFamily="34" charset="-120"/>
              </a:rPr>
              <a:t>SUBJECT CODE: </a:t>
            </a:r>
            <a:r>
              <a:rPr lang="en-US" sz="1400" b="1" dirty="0">
                <a:solidFill>
                  <a:srgbClr val="002060"/>
                </a:solidFill>
                <a:latin typeface="Montserrat" pitchFamily="34" charset="0"/>
                <a:ea typeface="Montserrat" pitchFamily="34" charset="-122"/>
                <a:cs typeface="Montserrat" pitchFamily="34" charset="-120"/>
              </a:rPr>
              <a:t>CSA1590</a:t>
            </a:r>
          </a:p>
          <a:p>
            <a:pPr marL="0" indent="0" algn="l">
              <a:lnSpc>
                <a:spcPts val="3402"/>
              </a:lnSpc>
              <a:buNone/>
            </a:pPr>
            <a:endParaRPr lang="en-US" sz="1800" b="1" dirty="0">
              <a:solidFill>
                <a:schemeClr val="tx1">
                  <a:lumMod val="95000"/>
                  <a:lumOff val="5000"/>
                </a:schemeClr>
              </a:solidFill>
              <a:latin typeface="Montserrat" pitchFamily="34" charset="0"/>
              <a:ea typeface="Montserrat" pitchFamily="34" charset="-122"/>
              <a:cs typeface="Montserrat" pitchFamily="34"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745343"/>
            <a:ext cx="4869180" cy="2738914"/>
          </a:xfrm>
          <a:prstGeom prst="rect">
            <a:avLst/>
          </a:prstGeom>
        </p:spPr>
      </p:pic>
      <p:sp>
        <p:nvSpPr>
          <p:cNvPr id="6" name="Text 2"/>
          <p:cNvSpPr/>
          <p:nvPr/>
        </p:nvSpPr>
        <p:spPr>
          <a:xfrm>
            <a:off x="864037" y="2733437"/>
            <a:ext cx="6497003" cy="812125"/>
          </a:xfrm>
          <a:prstGeom prst="rect">
            <a:avLst/>
          </a:prstGeom>
          <a:noFill/>
          <a:ln/>
        </p:spPr>
        <p:txBody>
          <a:bodyPr wrap="none" rtlCol="0" anchor="t"/>
          <a:lstStyle/>
          <a:p>
            <a:pPr marL="0" indent="0">
              <a:lnSpc>
                <a:spcPts val="6395"/>
              </a:lnSpc>
              <a:buNone/>
            </a:pPr>
            <a:r>
              <a:rPr lang="en-US" sz="5116" b="1" dirty="0">
                <a:solidFill>
                  <a:srgbClr val="9998FF"/>
                </a:solidFill>
                <a:latin typeface="Barlow" pitchFamily="34" charset="0"/>
                <a:ea typeface="Barlow" pitchFamily="34" charset="-122"/>
                <a:cs typeface="Barlow" pitchFamily="34" charset="-120"/>
              </a:rPr>
              <a:t>Thank You</a:t>
            </a:r>
            <a:endParaRPr lang="en-US" sz="5116" dirty="0"/>
          </a:p>
        </p:txBody>
      </p:sp>
      <p:sp>
        <p:nvSpPr>
          <p:cNvPr id="7" name="Text 3"/>
          <p:cNvSpPr/>
          <p:nvPr/>
        </p:nvSpPr>
        <p:spPr>
          <a:xfrm>
            <a:off x="864037" y="3915847"/>
            <a:ext cx="7415927" cy="1580198"/>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Thank you for your time and attention. We hope this presentation has provided valuable insights into the world of hybrid cloud integration and its transformative potential for your organization.</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864037" y="1376958"/>
            <a:ext cx="7012543" cy="812125"/>
          </a:xfrm>
          <a:prstGeom prst="rect">
            <a:avLst/>
          </a:prstGeom>
          <a:noFill/>
          <a:ln/>
        </p:spPr>
        <p:txBody>
          <a:bodyPr wrap="none" rtlCol="0" anchor="t"/>
          <a:lstStyle/>
          <a:p>
            <a:pPr marL="0" indent="0">
              <a:lnSpc>
                <a:spcPts val="6395"/>
              </a:lnSpc>
              <a:buNone/>
            </a:pPr>
            <a:r>
              <a:rPr lang="en-US" sz="5116" b="1" dirty="0">
                <a:solidFill>
                  <a:srgbClr val="9998FF"/>
                </a:solidFill>
                <a:latin typeface="Barlow" pitchFamily="34" charset="0"/>
                <a:ea typeface="Barlow" pitchFamily="34" charset="-122"/>
                <a:cs typeface="Barlow" pitchFamily="34" charset="-120"/>
              </a:rPr>
              <a:t>Integration Architecture</a:t>
            </a:r>
            <a:endParaRPr lang="en-US" sz="5116" dirty="0"/>
          </a:p>
        </p:txBody>
      </p:sp>
      <p:sp>
        <p:nvSpPr>
          <p:cNvPr id="5" name="Text 3"/>
          <p:cNvSpPr/>
          <p:nvPr/>
        </p:nvSpPr>
        <p:spPr>
          <a:xfrm>
            <a:off x="864037" y="2806184"/>
            <a:ext cx="3898821" cy="812006"/>
          </a:xfrm>
          <a:prstGeom prst="rect">
            <a:avLst/>
          </a:prstGeom>
          <a:noFill/>
          <a:ln/>
        </p:spPr>
        <p:txBody>
          <a:bodyPr wrap="square" rtlCol="0" anchor="t"/>
          <a:lstStyle/>
          <a:p>
            <a:pPr marL="0" indent="0">
              <a:lnSpc>
                <a:spcPts val="3197"/>
              </a:lnSpc>
              <a:buNone/>
            </a:pPr>
            <a:r>
              <a:rPr lang="en-US" sz="2558" b="1" dirty="0">
                <a:solidFill>
                  <a:srgbClr val="9998FF"/>
                </a:solidFill>
                <a:latin typeface="Barlow" pitchFamily="34" charset="0"/>
                <a:ea typeface="Barlow" pitchFamily="34" charset="-122"/>
                <a:cs typeface="Barlow" pitchFamily="34" charset="-120"/>
              </a:rPr>
              <a:t>Hybrid Integration Patterns</a:t>
            </a:r>
            <a:endParaRPr lang="en-US" sz="2558" dirty="0"/>
          </a:p>
        </p:txBody>
      </p:sp>
      <p:sp>
        <p:nvSpPr>
          <p:cNvPr id="6" name="Text 4"/>
          <p:cNvSpPr/>
          <p:nvPr/>
        </p:nvSpPr>
        <p:spPr>
          <a:xfrm>
            <a:off x="864037" y="3865007"/>
            <a:ext cx="3898821" cy="2765346"/>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Leveraging a variety of integration patterns, such as API-led connectivity, event-driven architecture, and microservices, to seamlessly connect on-premises and cloud-based systems.</a:t>
            </a:r>
            <a:endParaRPr lang="en-US" sz="1944" dirty="0"/>
          </a:p>
        </p:txBody>
      </p:sp>
      <p:sp>
        <p:nvSpPr>
          <p:cNvPr id="7" name="Text 5"/>
          <p:cNvSpPr/>
          <p:nvPr/>
        </p:nvSpPr>
        <p:spPr>
          <a:xfrm>
            <a:off x="5372695" y="2806184"/>
            <a:ext cx="3248501" cy="406003"/>
          </a:xfrm>
          <a:prstGeom prst="rect">
            <a:avLst/>
          </a:prstGeom>
          <a:noFill/>
          <a:ln/>
        </p:spPr>
        <p:txBody>
          <a:bodyPr wrap="none" rtlCol="0" anchor="t"/>
          <a:lstStyle/>
          <a:p>
            <a:pPr marL="0" indent="0">
              <a:lnSpc>
                <a:spcPts val="3197"/>
              </a:lnSpc>
              <a:buNone/>
            </a:pPr>
            <a:r>
              <a:rPr lang="en-US" sz="2558" b="1" dirty="0">
                <a:solidFill>
                  <a:srgbClr val="9998FF"/>
                </a:solidFill>
                <a:latin typeface="Barlow" pitchFamily="34" charset="0"/>
                <a:ea typeface="Barlow" pitchFamily="34" charset="-122"/>
                <a:cs typeface="Barlow" pitchFamily="34" charset="-120"/>
              </a:rPr>
              <a:t>Data Orchestration</a:t>
            </a:r>
            <a:endParaRPr lang="en-US" sz="2558" dirty="0"/>
          </a:p>
        </p:txBody>
      </p:sp>
      <p:sp>
        <p:nvSpPr>
          <p:cNvPr id="8" name="Text 6"/>
          <p:cNvSpPr/>
          <p:nvPr/>
        </p:nvSpPr>
        <p:spPr>
          <a:xfrm>
            <a:off x="5372695" y="3459004"/>
            <a:ext cx="3898821" cy="1975247"/>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Automating the flow of data between disparate systems, ensuring consistent, reliable, and secure data exchange across the hybrid environment.</a:t>
            </a:r>
            <a:endParaRPr lang="en-US" sz="1944" dirty="0"/>
          </a:p>
        </p:txBody>
      </p:sp>
      <p:sp>
        <p:nvSpPr>
          <p:cNvPr id="9" name="Text 7"/>
          <p:cNvSpPr/>
          <p:nvPr/>
        </p:nvSpPr>
        <p:spPr>
          <a:xfrm>
            <a:off x="9881354" y="2806184"/>
            <a:ext cx="3449836" cy="406003"/>
          </a:xfrm>
          <a:prstGeom prst="rect">
            <a:avLst/>
          </a:prstGeom>
          <a:noFill/>
          <a:ln/>
        </p:spPr>
        <p:txBody>
          <a:bodyPr wrap="none" rtlCol="0" anchor="t"/>
          <a:lstStyle/>
          <a:p>
            <a:pPr marL="0" indent="0">
              <a:lnSpc>
                <a:spcPts val="3197"/>
              </a:lnSpc>
              <a:buNone/>
            </a:pPr>
            <a:r>
              <a:rPr lang="en-US" sz="2558" b="1" dirty="0">
                <a:solidFill>
                  <a:srgbClr val="9998FF"/>
                </a:solidFill>
                <a:latin typeface="Barlow" pitchFamily="34" charset="0"/>
                <a:ea typeface="Barlow" pitchFamily="34" charset="-122"/>
                <a:cs typeface="Barlow" pitchFamily="34" charset="-120"/>
              </a:rPr>
              <a:t>Monitoring and Visibility</a:t>
            </a:r>
            <a:endParaRPr lang="en-US" sz="2558" dirty="0"/>
          </a:p>
        </p:txBody>
      </p:sp>
      <p:sp>
        <p:nvSpPr>
          <p:cNvPr id="10" name="Text 8"/>
          <p:cNvSpPr/>
          <p:nvPr/>
        </p:nvSpPr>
        <p:spPr>
          <a:xfrm>
            <a:off x="9881354" y="3459004"/>
            <a:ext cx="3898821" cy="1975247"/>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Comprehensive monitoring and visibility across the hybrid ecosystem, providing real-time insights into system performance and health.</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00699" y="2523411"/>
            <a:ext cx="4973003" cy="3182779"/>
          </a:xfrm>
          <a:prstGeom prst="rect">
            <a:avLst/>
          </a:prstGeom>
        </p:spPr>
      </p:pic>
      <p:sp>
        <p:nvSpPr>
          <p:cNvPr id="6" name="Text 2"/>
          <p:cNvSpPr/>
          <p:nvPr/>
        </p:nvSpPr>
        <p:spPr>
          <a:xfrm>
            <a:off x="718423" y="1067157"/>
            <a:ext cx="7149465" cy="675203"/>
          </a:xfrm>
          <a:prstGeom prst="rect">
            <a:avLst/>
          </a:prstGeom>
          <a:noFill/>
          <a:ln/>
        </p:spPr>
        <p:txBody>
          <a:bodyPr wrap="none" rtlCol="0" anchor="t"/>
          <a:lstStyle/>
          <a:p>
            <a:pPr marL="0" indent="0">
              <a:lnSpc>
                <a:spcPts val="5317"/>
              </a:lnSpc>
              <a:buNone/>
            </a:pPr>
            <a:r>
              <a:rPr lang="en-US" sz="4253" b="1" dirty="0">
                <a:solidFill>
                  <a:srgbClr val="9998FF"/>
                </a:solidFill>
                <a:latin typeface="Barlow" pitchFamily="34" charset="0"/>
                <a:ea typeface="Barlow" pitchFamily="34" charset="-122"/>
                <a:cs typeface="Barlow" pitchFamily="34" charset="-120"/>
              </a:rPr>
              <a:t>Data Security and Compliance</a:t>
            </a:r>
            <a:endParaRPr lang="en-US" sz="4253" dirty="0"/>
          </a:p>
        </p:txBody>
      </p:sp>
      <p:sp>
        <p:nvSpPr>
          <p:cNvPr id="7" name="Shape 3"/>
          <p:cNvSpPr/>
          <p:nvPr/>
        </p:nvSpPr>
        <p:spPr>
          <a:xfrm>
            <a:off x="718423" y="2281118"/>
            <a:ext cx="461843" cy="461843"/>
          </a:xfrm>
          <a:prstGeom prst="roundRect">
            <a:avLst>
              <a:gd name="adj" fmla="val 40000"/>
            </a:avLst>
          </a:prstGeom>
          <a:solidFill>
            <a:srgbClr val="282C32"/>
          </a:solidFill>
          <a:ln/>
        </p:spPr>
      </p:sp>
      <p:sp>
        <p:nvSpPr>
          <p:cNvPr id="8" name="Text 4"/>
          <p:cNvSpPr/>
          <p:nvPr/>
        </p:nvSpPr>
        <p:spPr>
          <a:xfrm>
            <a:off x="891897" y="2349937"/>
            <a:ext cx="114776" cy="324088"/>
          </a:xfrm>
          <a:prstGeom prst="rect">
            <a:avLst/>
          </a:prstGeom>
          <a:noFill/>
          <a:ln/>
        </p:spPr>
        <p:txBody>
          <a:bodyPr wrap="none" rtlCol="0" anchor="t"/>
          <a:lstStyle/>
          <a:p>
            <a:pPr marL="0" indent="0" algn="ctr">
              <a:lnSpc>
                <a:spcPts val="2552"/>
              </a:lnSpc>
              <a:buNone/>
            </a:pPr>
            <a:r>
              <a:rPr lang="en-US" sz="2552" b="1" dirty="0">
                <a:solidFill>
                  <a:srgbClr val="EEEFF5"/>
                </a:solidFill>
                <a:latin typeface="Barlow" pitchFamily="34" charset="0"/>
                <a:ea typeface="Barlow" pitchFamily="34" charset="-122"/>
                <a:cs typeface="Barlow" pitchFamily="34" charset="-120"/>
              </a:rPr>
              <a:t>1</a:t>
            </a:r>
            <a:endParaRPr lang="en-US" sz="2552" dirty="0"/>
          </a:p>
        </p:txBody>
      </p:sp>
      <p:sp>
        <p:nvSpPr>
          <p:cNvPr id="9" name="Text 5"/>
          <p:cNvSpPr/>
          <p:nvPr/>
        </p:nvSpPr>
        <p:spPr>
          <a:xfrm>
            <a:off x="1385530" y="2281118"/>
            <a:ext cx="2700814" cy="337542"/>
          </a:xfrm>
          <a:prstGeom prst="rect">
            <a:avLst/>
          </a:prstGeom>
          <a:noFill/>
          <a:ln/>
        </p:spPr>
        <p:txBody>
          <a:bodyPr wrap="none" rtlCol="0" anchor="t"/>
          <a:lstStyle/>
          <a:p>
            <a:pPr marL="0" indent="0">
              <a:lnSpc>
                <a:spcPts val="2658"/>
              </a:lnSpc>
              <a:buNone/>
            </a:pPr>
            <a:r>
              <a:rPr lang="en-US" sz="2127" b="1" dirty="0">
                <a:solidFill>
                  <a:srgbClr val="EEEFF5"/>
                </a:solidFill>
                <a:latin typeface="Barlow" pitchFamily="34" charset="0"/>
                <a:ea typeface="Barlow" pitchFamily="34" charset="-122"/>
                <a:cs typeface="Barlow" pitchFamily="34" charset="-120"/>
              </a:rPr>
              <a:t>Data Encryption</a:t>
            </a:r>
            <a:endParaRPr lang="en-US" sz="2127" dirty="0"/>
          </a:p>
        </p:txBody>
      </p:sp>
      <p:sp>
        <p:nvSpPr>
          <p:cNvPr id="10" name="Text 6"/>
          <p:cNvSpPr/>
          <p:nvPr/>
        </p:nvSpPr>
        <p:spPr>
          <a:xfrm>
            <a:off x="1385530" y="2741771"/>
            <a:ext cx="7040047" cy="656749"/>
          </a:xfrm>
          <a:prstGeom prst="rect">
            <a:avLst/>
          </a:prstGeom>
          <a:noFill/>
          <a:ln/>
        </p:spPr>
        <p:txBody>
          <a:bodyPr wrap="square" rtlCol="0" anchor="t"/>
          <a:lstStyle/>
          <a:p>
            <a:pPr marL="0" indent="0">
              <a:lnSpc>
                <a:spcPts val="2586"/>
              </a:lnSpc>
              <a:buNone/>
            </a:pPr>
            <a:r>
              <a:rPr lang="en-US" sz="1616" dirty="0">
                <a:solidFill>
                  <a:srgbClr val="EEEFF5"/>
                </a:solidFill>
                <a:latin typeface="Montserrat" pitchFamily="34" charset="0"/>
                <a:ea typeface="Montserrat" pitchFamily="34" charset="-122"/>
                <a:cs typeface="Montserrat" pitchFamily="34" charset="-120"/>
              </a:rPr>
              <a:t>Ensure sensitive data is encrypted both at rest and in transit, using robust encryption algorithms and key management policies.</a:t>
            </a:r>
            <a:endParaRPr lang="en-US" sz="1616" dirty="0"/>
          </a:p>
        </p:txBody>
      </p:sp>
      <p:sp>
        <p:nvSpPr>
          <p:cNvPr id="11" name="Shape 7"/>
          <p:cNvSpPr/>
          <p:nvPr/>
        </p:nvSpPr>
        <p:spPr>
          <a:xfrm>
            <a:off x="718423" y="3834646"/>
            <a:ext cx="461843" cy="461843"/>
          </a:xfrm>
          <a:prstGeom prst="roundRect">
            <a:avLst>
              <a:gd name="adj" fmla="val 40000"/>
            </a:avLst>
          </a:prstGeom>
          <a:solidFill>
            <a:srgbClr val="282C32"/>
          </a:solidFill>
          <a:ln/>
        </p:spPr>
      </p:sp>
      <p:sp>
        <p:nvSpPr>
          <p:cNvPr id="12" name="Text 8"/>
          <p:cNvSpPr/>
          <p:nvPr/>
        </p:nvSpPr>
        <p:spPr>
          <a:xfrm>
            <a:off x="858560" y="3903464"/>
            <a:ext cx="181451" cy="324088"/>
          </a:xfrm>
          <a:prstGeom prst="rect">
            <a:avLst/>
          </a:prstGeom>
          <a:noFill/>
          <a:ln/>
        </p:spPr>
        <p:txBody>
          <a:bodyPr wrap="none" rtlCol="0" anchor="t"/>
          <a:lstStyle/>
          <a:p>
            <a:pPr marL="0" indent="0" algn="ctr">
              <a:lnSpc>
                <a:spcPts val="2552"/>
              </a:lnSpc>
              <a:buNone/>
            </a:pPr>
            <a:r>
              <a:rPr lang="en-US" sz="2552" b="1" dirty="0">
                <a:solidFill>
                  <a:srgbClr val="EEEFF5"/>
                </a:solidFill>
                <a:latin typeface="Barlow" pitchFamily="34" charset="0"/>
                <a:ea typeface="Barlow" pitchFamily="34" charset="-122"/>
                <a:cs typeface="Barlow" pitchFamily="34" charset="-120"/>
              </a:rPr>
              <a:t>2</a:t>
            </a:r>
            <a:endParaRPr lang="en-US" sz="2552" dirty="0"/>
          </a:p>
        </p:txBody>
      </p:sp>
      <p:sp>
        <p:nvSpPr>
          <p:cNvPr id="13" name="Text 9"/>
          <p:cNvSpPr/>
          <p:nvPr/>
        </p:nvSpPr>
        <p:spPr>
          <a:xfrm>
            <a:off x="1385530" y="3834646"/>
            <a:ext cx="2700814" cy="337542"/>
          </a:xfrm>
          <a:prstGeom prst="rect">
            <a:avLst/>
          </a:prstGeom>
          <a:noFill/>
          <a:ln/>
        </p:spPr>
        <p:txBody>
          <a:bodyPr wrap="none" rtlCol="0" anchor="t"/>
          <a:lstStyle/>
          <a:p>
            <a:pPr marL="0" indent="0">
              <a:lnSpc>
                <a:spcPts val="2658"/>
              </a:lnSpc>
              <a:buNone/>
            </a:pPr>
            <a:r>
              <a:rPr lang="en-US" sz="2127" b="1" dirty="0">
                <a:solidFill>
                  <a:srgbClr val="EEEFF5"/>
                </a:solidFill>
                <a:latin typeface="Barlow" pitchFamily="34" charset="0"/>
                <a:ea typeface="Barlow" pitchFamily="34" charset="-122"/>
                <a:cs typeface="Barlow" pitchFamily="34" charset="-120"/>
              </a:rPr>
              <a:t>Access Control</a:t>
            </a:r>
            <a:endParaRPr lang="en-US" sz="2127" dirty="0"/>
          </a:p>
        </p:txBody>
      </p:sp>
      <p:sp>
        <p:nvSpPr>
          <p:cNvPr id="14" name="Text 10"/>
          <p:cNvSpPr/>
          <p:nvPr/>
        </p:nvSpPr>
        <p:spPr>
          <a:xfrm>
            <a:off x="1385530" y="4295299"/>
            <a:ext cx="7040047" cy="985123"/>
          </a:xfrm>
          <a:prstGeom prst="rect">
            <a:avLst/>
          </a:prstGeom>
          <a:noFill/>
          <a:ln/>
        </p:spPr>
        <p:txBody>
          <a:bodyPr wrap="square" rtlCol="0" anchor="t"/>
          <a:lstStyle/>
          <a:p>
            <a:pPr marL="0" indent="0">
              <a:lnSpc>
                <a:spcPts val="2586"/>
              </a:lnSpc>
              <a:buNone/>
            </a:pPr>
            <a:r>
              <a:rPr lang="en-US" sz="1616" dirty="0">
                <a:solidFill>
                  <a:srgbClr val="EEEFF5"/>
                </a:solidFill>
                <a:latin typeface="Montserrat" pitchFamily="34" charset="0"/>
                <a:ea typeface="Montserrat" pitchFamily="34" charset="-122"/>
                <a:cs typeface="Montserrat" pitchFamily="34" charset="-120"/>
              </a:rPr>
              <a:t>Implement granular access controls and identity management to limit access to sensitive data and resources based on user roles and permissions.</a:t>
            </a:r>
            <a:endParaRPr lang="en-US" sz="1616" dirty="0"/>
          </a:p>
        </p:txBody>
      </p:sp>
      <p:sp>
        <p:nvSpPr>
          <p:cNvPr id="15" name="Shape 11"/>
          <p:cNvSpPr/>
          <p:nvPr/>
        </p:nvSpPr>
        <p:spPr>
          <a:xfrm>
            <a:off x="718423" y="5716548"/>
            <a:ext cx="461843" cy="461843"/>
          </a:xfrm>
          <a:prstGeom prst="roundRect">
            <a:avLst>
              <a:gd name="adj" fmla="val 40000"/>
            </a:avLst>
          </a:prstGeom>
          <a:solidFill>
            <a:srgbClr val="282C32"/>
          </a:solidFill>
          <a:ln/>
        </p:spPr>
      </p:sp>
      <p:sp>
        <p:nvSpPr>
          <p:cNvPr id="16" name="Text 12"/>
          <p:cNvSpPr/>
          <p:nvPr/>
        </p:nvSpPr>
        <p:spPr>
          <a:xfrm>
            <a:off x="861774" y="5785366"/>
            <a:ext cx="175022" cy="324088"/>
          </a:xfrm>
          <a:prstGeom prst="rect">
            <a:avLst/>
          </a:prstGeom>
          <a:noFill/>
          <a:ln/>
        </p:spPr>
        <p:txBody>
          <a:bodyPr wrap="none" rtlCol="0" anchor="t"/>
          <a:lstStyle/>
          <a:p>
            <a:pPr marL="0" indent="0" algn="ctr">
              <a:lnSpc>
                <a:spcPts val="2552"/>
              </a:lnSpc>
              <a:buNone/>
            </a:pPr>
            <a:r>
              <a:rPr lang="en-US" sz="2552" b="1" dirty="0">
                <a:solidFill>
                  <a:srgbClr val="EEEFF5"/>
                </a:solidFill>
                <a:latin typeface="Barlow" pitchFamily="34" charset="0"/>
                <a:ea typeface="Barlow" pitchFamily="34" charset="-122"/>
                <a:cs typeface="Barlow" pitchFamily="34" charset="-120"/>
              </a:rPr>
              <a:t>3</a:t>
            </a:r>
            <a:endParaRPr lang="en-US" sz="2552" dirty="0"/>
          </a:p>
        </p:txBody>
      </p:sp>
      <p:sp>
        <p:nvSpPr>
          <p:cNvPr id="17" name="Text 13"/>
          <p:cNvSpPr/>
          <p:nvPr/>
        </p:nvSpPr>
        <p:spPr>
          <a:xfrm>
            <a:off x="1385530" y="5716548"/>
            <a:ext cx="2770108" cy="337542"/>
          </a:xfrm>
          <a:prstGeom prst="rect">
            <a:avLst/>
          </a:prstGeom>
          <a:noFill/>
          <a:ln/>
        </p:spPr>
        <p:txBody>
          <a:bodyPr wrap="none" rtlCol="0" anchor="t"/>
          <a:lstStyle/>
          <a:p>
            <a:pPr marL="0" indent="0">
              <a:lnSpc>
                <a:spcPts val="2658"/>
              </a:lnSpc>
              <a:buNone/>
            </a:pPr>
            <a:r>
              <a:rPr lang="en-US" sz="2127" b="1" dirty="0">
                <a:solidFill>
                  <a:srgbClr val="EEEFF5"/>
                </a:solidFill>
                <a:latin typeface="Barlow" pitchFamily="34" charset="0"/>
                <a:ea typeface="Barlow" pitchFamily="34" charset="-122"/>
                <a:cs typeface="Barlow" pitchFamily="34" charset="-120"/>
              </a:rPr>
              <a:t>Regulatory Compliance</a:t>
            </a:r>
            <a:endParaRPr lang="en-US" sz="2127" dirty="0"/>
          </a:p>
        </p:txBody>
      </p:sp>
      <p:sp>
        <p:nvSpPr>
          <p:cNvPr id="18" name="Text 14"/>
          <p:cNvSpPr/>
          <p:nvPr/>
        </p:nvSpPr>
        <p:spPr>
          <a:xfrm>
            <a:off x="1385530" y="6177201"/>
            <a:ext cx="7040047" cy="985123"/>
          </a:xfrm>
          <a:prstGeom prst="rect">
            <a:avLst/>
          </a:prstGeom>
          <a:noFill/>
          <a:ln/>
        </p:spPr>
        <p:txBody>
          <a:bodyPr wrap="square" rtlCol="0" anchor="t"/>
          <a:lstStyle/>
          <a:p>
            <a:pPr marL="0" indent="0">
              <a:lnSpc>
                <a:spcPts val="2586"/>
              </a:lnSpc>
              <a:buNone/>
            </a:pPr>
            <a:r>
              <a:rPr lang="en-US" sz="1616" dirty="0">
                <a:solidFill>
                  <a:srgbClr val="EEEFF5"/>
                </a:solidFill>
                <a:latin typeface="Montserrat" pitchFamily="34" charset="0"/>
                <a:ea typeface="Montserrat" pitchFamily="34" charset="-122"/>
                <a:cs typeface="Montserrat" pitchFamily="34" charset="-120"/>
              </a:rPr>
              <a:t>Adhere to industry regulations and standards, such as GDPR, HIPAA, and PCI-DSS, to maintain compliance across the hybrid cloud environment.</a:t>
            </a:r>
            <a:endParaRPr lang="en-US" sz="161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16456" y="1809155"/>
            <a:ext cx="5053370" cy="4611291"/>
          </a:xfrm>
          <a:prstGeom prst="rect">
            <a:avLst/>
          </a:prstGeom>
        </p:spPr>
      </p:pic>
      <p:sp>
        <p:nvSpPr>
          <p:cNvPr id="6" name="Text 2"/>
          <p:cNvSpPr/>
          <p:nvPr/>
        </p:nvSpPr>
        <p:spPr>
          <a:xfrm>
            <a:off x="6092785" y="1315045"/>
            <a:ext cx="5564148" cy="569833"/>
          </a:xfrm>
          <a:prstGeom prst="rect">
            <a:avLst/>
          </a:prstGeom>
          <a:noFill/>
          <a:ln/>
        </p:spPr>
        <p:txBody>
          <a:bodyPr wrap="none" rtlCol="0" anchor="t"/>
          <a:lstStyle/>
          <a:p>
            <a:pPr marL="0" indent="0">
              <a:lnSpc>
                <a:spcPts val="4488"/>
              </a:lnSpc>
              <a:buNone/>
            </a:pPr>
            <a:r>
              <a:rPr lang="en-US" sz="3590" b="1" dirty="0">
                <a:solidFill>
                  <a:srgbClr val="9998FF"/>
                </a:solidFill>
                <a:latin typeface="Barlow" pitchFamily="34" charset="0"/>
                <a:ea typeface="Barlow" pitchFamily="34" charset="-122"/>
                <a:cs typeface="Barlow" pitchFamily="34" charset="-120"/>
              </a:rPr>
              <a:t>Performance and Reliability</a:t>
            </a:r>
            <a:endParaRPr lang="en-US" sz="3590" dirty="0"/>
          </a:p>
        </p:txBody>
      </p:sp>
      <p:sp>
        <p:nvSpPr>
          <p:cNvPr id="7" name="Shape 3"/>
          <p:cNvSpPr/>
          <p:nvPr/>
        </p:nvSpPr>
        <p:spPr>
          <a:xfrm>
            <a:off x="6157674" y="2339578"/>
            <a:ext cx="389811" cy="389811"/>
          </a:xfrm>
          <a:prstGeom prst="roundRect">
            <a:avLst>
              <a:gd name="adj" fmla="val 40001"/>
            </a:avLst>
          </a:prstGeom>
          <a:solidFill>
            <a:srgbClr val="282C32"/>
          </a:solidFill>
          <a:ln/>
        </p:spPr>
      </p:sp>
      <p:sp>
        <p:nvSpPr>
          <p:cNvPr id="8" name="Text 4"/>
          <p:cNvSpPr/>
          <p:nvPr/>
        </p:nvSpPr>
        <p:spPr>
          <a:xfrm>
            <a:off x="6304121" y="2397681"/>
            <a:ext cx="96917" cy="273606"/>
          </a:xfrm>
          <a:prstGeom prst="rect">
            <a:avLst/>
          </a:prstGeom>
          <a:noFill/>
          <a:ln/>
        </p:spPr>
        <p:txBody>
          <a:bodyPr wrap="none" rtlCol="0" anchor="t"/>
          <a:lstStyle/>
          <a:p>
            <a:pPr marL="0" indent="0" algn="ctr">
              <a:lnSpc>
                <a:spcPts val="2154"/>
              </a:lnSpc>
              <a:buNone/>
            </a:pPr>
            <a:r>
              <a:rPr lang="en-US" sz="2154" b="1" dirty="0">
                <a:solidFill>
                  <a:srgbClr val="EEEFF5"/>
                </a:solidFill>
                <a:latin typeface="Barlow" pitchFamily="34" charset="0"/>
                <a:ea typeface="Barlow" pitchFamily="34" charset="-122"/>
                <a:cs typeface="Barlow" pitchFamily="34" charset="-120"/>
              </a:rPr>
              <a:t>1</a:t>
            </a:r>
            <a:endParaRPr lang="en-US" sz="2154" dirty="0"/>
          </a:p>
        </p:txBody>
      </p:sp>
      <p:sp>
        <p:nvSpPr>
          <p:cNvPr id="9" name="Text 5"/>
          <p:cNvSpPr/>
          <p:nvPr/>
        </p:nvSpPr>
        <p:spPr>
          <a:xfrm>
            <a:off x="7305437" y="2317909"/>
            <a:ext cx="2281833" cy="284917"/>
          </a:xfrm>
          <a:prstGeom prst="rect">
            <a:avLst/>
          </a:prstGeom>
          <a:noFill/>
          <a:ln/>
        </p:spPr>
        <p:txBody>
          <a:bodyPr wrap="none" rtlCol="0" anchor="t"/>
          <a:lstStyle/>
          <a:p>
            <a:pPr marL="0" indent="0" algn="l">
              <a:lnSpc>
                <a:spcPts val="2244"/>
              </a:lnSpc>
              <a:buNone/>
            </a:pPr>
            <a:r>
              <a:rPr lang="en-US" sz="1795" b="1" dirty="0">
                <a:solidFill>
                  <a:srgbClr val="EEEFF5"/>
                </a:solidFill>
                <a:latin typeface="Barlow" pitchFamily="34" charset="0"/>
                <a:ea typeface="Barlow" pitchFamily="34" charset="-122"/>
                <a:cs typeface="Barlow" pitchFamily="34" charset="-120"/>
              </a:rPr>
              <a:t>Workload Optimization</a:t>
            </a:r>
            <a:endParaRPr lang="en-US" sz="1795" dirty="0"/>
          </a:p>
        </p:txBody>
      </p:sp>
      <p:sp>
        <p:nvSpPr>
          <p:cNvPr id="10" name="Text 6"/>
          <p:cNvSpPr/>
          <p:nvPr/>
        </p:nvSpPr>
        <p:spPr>
          <a:xfrm>
            <a:off x="7305437" y="2706767"/>
            <a:ext cx="6718578" cy="554355"/>
          </a:xfrm>
          <a:prstGeom prst="rect">
            <a:avLst/>
          </a:prstGeom>
          <a:noFill/>
          <a:ln/>
        </p:spPr>
        <p:txBody>
          <a:bodyPr wrap="square" rtlCol="0" anchor="t"/>
          <a:lstStyle/>
          <a:p>
            <a:pPr marL="0" indent="0" algn="l">
              <a:lnSpc>
                <a:spcPts val="2183"/>
              </a:lnSpc>
              <a:buNone/>
            </a:pPr>
            <a:r>
              <a:rPr lang="en-US" sz="1364" dirty="0">
                <a:solidFill>
                  <a:srgbClr val="EEEFF5"/>
                </a:solidFill>
                <a:latin typeface="Montserrat" pitchFamily="34" charset="0"/>
                <a:ea typeface="Montserrat" pitchFamily="34" charset="-122"/>
                <a:cs typeface="Montserrat" pitchFamily="34" charset="-120"/>
              </a:rPr>
              <a:t>Analyze and optimize workload placement across the hybrid cloud to ensure optimal performance, leveraging the strengths of each environment.</a:t>
            </a:r>
            <a:endParaRPr lang="en-US" sz="1364" dirty="0"/>
          </a:p>
        </p:txBody>
      </p:sp>
      <p:sp>
        <p:nvSpPr>
          <p:cNvPr id="11" name="Shape 7"/>
          <p:cNvSpPr/>
          <p:nvPr/>
        </p:nvSpPr>
        <p:spPr>
          <a:xfrm>
            <a:off x="6157674" y="3802499"/>
            <a:ext cx="389811" cy="389811"/>
          </a:xfrm>
          <a:prstGeom prst="roundRect">
            <a:avLst>
              <a:gd name="adj" fmla="val 40001"/>
            </a:avLst>
          </a:prstGeom>
          <a:solidFill>
            <a:srgbClr val="282C32"/>
          </a:solidFill>
          <a:ln/>
        </p:spPr>
      </p:sp>
      <p:sp>
        <p:nvSpPr>
          <p:cNvPr id="12" name="Text 8"/>
          <p:cNvSpPr/>
          <p:nvPr/>
        </p:nvSpPr>
        <p:spPr>
          <a:xfrm>
            <a:off x="6275903" y="3860602"/>
            <a:ext cx="153233" cy="273606"/>
          </a:xfrm>
          <a:prstGeom prst="rect">
            <a:avLst/>
          </a:prstGeom>
          <a:noFill/>
          <a:ln/>
        </p:spPr>
        <p:txBody>
          <a:bodyPr wrap="none" rtlCol="0" anchor="t"/>
          <a:lstStyle/>
          <a:p>
            <a:pPr marL="0" indent="0" algn="ctr">
              <a:lnSpc>
                <a:spcPts val="2154"/>
              </a:lnSpc>
              <a:buNone/>
            </a:pPr>
            <a:r>
              <a:rPr lang="en-US" sz="2154" b="1" dirty="0">
                <a:solidFill>
                  <a:srgbClr val="EEEFF5"/>
                </a:solidFill>
                <a:latin typeface="Barlow" pitchFamily="34" charset="0"/>
                <a:ea typeface="Barlow" pitchFamily="34" charset="-122"/>
                <a:cs typeface="Barlow" pitchFamily="34" charset="-120"/>
              </a:rPr>
              <a:t>2</a:t>
            </a:r>
            <a:endParaRPr lang="en-US" sz="2154" dirty="0"/>
          </a:p>
        </p:txBody>
      </p:sp>
      <p:sp>
        <p:nvSpPr>
          <p:cNvPr id="13" name="Text 9"/>
          <p:cNvSpPr/>
          <p:nvPr/>
        </p:nvSpPr>
        <p:spPr>
          <a:xfrm>
            <a:off x="7305437" y="3780830"/>
            <a:ext cx="2279571" cy="284917"/>
          </a:xfrm>
          <a:prstGeom prst="rect">
            <a:avLst/>
          </a:prstGeom>
          <a:noFill/>
          <a:ln/>
        </p:spPr>
        <p:txBody>
          <a:bodyPr wrap="none" rtlCol="0" anchor="t"/>
          <a:lstStyle/>
          <a:p>
            <a:pPr marL="0" indent="0" algn="l">
              <a:lnSpc>
                <a:spcPts val="2244"/>
              </a:lnSpc>
              <a:buNone/>
            </a:pPr>
            <a:r>
              <a:rPr lang="en-US" sz="1795" b="1" dirty="0">
                <a:solidFill>
                  <a:srgbClr val="EEEFF5"/>
                </a:solidFill>
                <a:latin typeface="Barlow" pitchFamily="34" charset="0"/>
                <a:ea typeface="Barlow" pitchFamily="34" charset="-122"/>
                <a:cs typeface="Barlow" pitchFamily="34" charset="-120"/>
              </a:rPr>
              <a:t>Disaster Recovery</a:t>
            </a:r>
            <a:endParaRPr lang="en-US" sz="1795" dirty="0"/>
          </a:p>
        </p:txBody>
      </p:sp>
      <p:sp>
        <p:nvSpPr>
          <p:cNvPr id="14" name="Text 10"/>
          <p:cNvSpPr/>
          <p:nvPr/>
        </p:nvSpPr>
        <p:spPr>
          <a:xfrm>
            <a:off x="7305437" y="4169688"/>
            <a:ext cx="6718578" cy="831532"/>
          </a:xfrm>
          <a:prstGeom prst="rect">
            <a:avLst/>
          </a:prstGeom>
          <a:noFill/>
          <a:ln/>
        </p:spPr>
        <p:txBody>
          <a:bodyPr wrap="square" rtlCol="0" anchor="t"/>
          <a:lstStyle/>
          <a:p>
            <a:pPr marL="0" indent="0" algn="l">
              <a:lnSpc>
                <a:spcPts val="2183"/>
              </a:lnSpc>
              <a:buNone/>
            </a:pPr>
            <a:r>
              <a:rPr lang="en-US" sz="1364" dirty="0">
                <a:solidFill>
                  <a:srgbClr val="EEEFF5"/>
                </a:solidFill>
                <a:latin typeface="Montserrat" pitchFamily="34" charset="0"/>
                <a:ea typeface="Montserrat" pitchFamily="34" charset="-122"/>
                <a:cs typeface="Montserrat" pitchFamily="34" charset="-120"/>
              </a:rPr>
              <a:t>Implement robust disaster recovery and business continuity strategies, with automated failover and recovery mechanisms across the hybrid infrastructure.</a:t>
            </a:r>
            <a:endParaRPr lang="en-US" sz="1364" dirty="0"/>
          </a:p>
        </p:txBody>
      </p:sp>
      <p:sp>
        <p:nvSpPr>
          <p:cNvPr id="15" name="Shape 11"/>
          <p:cNvSpPr/>
          <p:nvPr/>
        </p:nvSpPr>
        <p:spPr>
          <a:xfrm>
            <a:off x="6157674" y="5542598"/>
            <a:ext cx="389811" cy="389811"/>
          </a:xfrm>
          <a:prstGeom prst="roundRect">
            <a:avLst>
              <a:gd name="adj" fmla="val 40001"/>
            </a:avLst>
          </a:prstGeom>
          <a:solidFill>
            <a:srgbClr val="282C32"/>
          </a:solidFill>
          <a:ln/>
        </p:spPr>
      </p:sp>
      <p:sp>
        <p:nvSpPr>
          <p:cNvPr id="16" name="Text 12"/>
          <p:cNvSpPr/>
          <p:nvPr/>
        </p:nvSpPr>
        <p:spPr>
          <a:xfrm>
            <a:off x="6278642" y="5600700"/>
            <a:ext cx="147757" cy="273606"/>
          </a:xfrm>
          <a:prstGeom prst="rect">
            <a:avLst/>
          </a:prstGeom>
          <a:noFill/>
          <a:ln/>
        </p:spPr>
        <p:txBody>
          <a:bodyPr wrap="none" rtlCol="0" anchor="t"/>
          <a:lstStyle/>
          <a:p>
            <a:pPr marL="0" indent="0" algn="ctr">
              <a:lnSpc>
                <a:spcPts val="2154"/>
              </a:lnSpc>
              <a:buNone/>
            </a:pPr>
            <a:r>
              <a:rPr lang="en-US" sz="2154" b="1" dirty="0">
                <a:solidFill>
                  <a:srgbClr val="EEEFF5"/>
                </a:solidFill>
                <a:latin typeface="Barlow" pitchFamily="34" charset="0"/>
                <a:ea typeface="Barlow" pitchFamily="34" charset="-122"/>
                <a:cs typeface="Barlow" pitchFamily="34" charset="-120"/>
              </a:rPr>
              <a:t>3</a:t>
            </a:r>
            <a:endParaRPr lang="en-US" sz="2154" dirty="0"/>
          </a:p>
        </p:txBody>
      </p:sp>
      <p:sp>
        <p:nvSpPr>
          <p:cNvPr id="17" name="Text 13"/>
          <p:cNvSpPr/>
          <p:nvPr/>
        </p:nvSpPr>
        <p:spPr>
          <a:xfrm>
            <a:off x="7305437" y="5520928"/>
            <a:ext cx="2470785" cy="284917"/>
          </a:xfrm>
          <a:prstGeom prst="rect">
            <a:avLst/>
          </a:prstGeom>
          <a:noFill/>
          <a:ln/>
        </p:spPr>
        <p:txBody>
          <a:bodyPr wrap="none" rtlCol="0" anchor="t"/>
          <a:lstStyle/>
          <a:p>
            <a:pPr marL="0" indent="0" algn="l">
              <a:lnSpc>
                <a:spcPts val="2244"/>
              </a:lnSpc>
              <a:buNone/>
            </a:pPr>
            <a:r>
              <a:rPr lang="en-US" sz="1795" b="1" dirty="0">
                <a:solidFill>
                  <a:srgbClr val="EEEFF5"/>
                </a:solidFill>
                <a:latin typeface="Barlow" pitchFamily="34" charset="0"/>
                <a:ea typeface="Barlow" pitchFamily="34" charset="-122"/>
                <a:cs typeface="Barlow" pitchFamily="34" charset="-120"/>
              </a:rPr>
              <a:t>Scalability and Elasticity</a:t>
            </a:r>
            <a:endParaRPr lang="en-US" sz="1795" dirty="0"/>
          </a:p>
        </p:txBody>
      </p:sp>
      <p:sp>
        <p:nvSpPr>
          <p:cNvPr id="18" name="Text 14"/>
          <p:cNvSpPr/>
          <p:nvPr/>
        </p:nvSpPr>
        <p:spPr>
          <a:xfrm>
            <a:off x="7305437" y="5909786"/>
            <a:ext cx="6718578" cy="831532"/>
          </a:xfrm>
          <a:prstGeom prst="rect">
            <a:avLst/>
          </a:prstGeom>
          <a:noFill/>
          <a:ln/>
        </p:spPr>
        <p:txBody>
          <a:bodyPr wrap="square" rtlCol="0" anchor="t"/>
          <a:lstStyle/>
          <a:p>
            <a:pPr marL="0" indent="0" algn="l">
              <a:lnSpc>
                <a:spcPts val="2183"/>
              </a:lnSpc>
              <a:buNone/>
            </a:pPr>
            <a:r>
              <a:rPr lang="en-US" sz="1364" dirty="0">
                <a:solidFill>
                  <a:srgbClr val="EEEFF5"/>
                </a:solidFill>
                <a:latin typeface="Montserrat" pitchFamily="34" charset="0"/>
                <a:ea typeface="Montserrat" pitchFamily="34" charset="-122"/>
                <a:cs typeface="Montserrat" pitchFamily="34" charset="-120"/>
              </a:rPr>
              <a:t>Harness the scalability and elasticity of the public cloud to dynamically adjust resource allocation based on fluctuating demand, ensuring consistent performance.</a:t>
            </a:r>
            <a:endParaRPr lang="en-US" sz="136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14630400" cy="2579608"/>
          </a:xfrm>
          <a:prstGeom prst="rect">
            <a:avLst/>
          </a:prstGeom>
        </p:spPr>
      </p:pic>
      <p:sp>
        <p:nvSpPr>
          <p:cNvPr id="5" name="Text 2"/>
          <p:cNvSpPr/>
          <p:nvPr/>
        </p:nvSpPr>
        <p:spPr>
          <a:xfrm>
            <a:off x="1381839" y="3477578"/>
            <a:ext cx="6270546" cy="678775"/>
          </a:xfrm>
          <a:prstGeom prst="rect">
            <a:avLst/>
          </a:prstGeom>
          <a:noFill/>
          <a:ln/>
        </p:spPr>
        <p:txBody>
          <a:bodyPr wrap="none" rtlCol="0" anchor="t"/>
          <a:lstStyle/>
          <a:p>
            <a:pPr marL="0" indent="0">
              <a:lnSpc>
                <a:spcPts val="5345"/>
              </a:lnSpc>
              <a:buNone/>
            </a:pPr>
            <a:r>
              <a:rPr lang="en-US" sz="4276" b="1" dirty="0">
                <a:solidFill>
                  <a:srgbClr val="9998FF"/>
                </a:solidFill>
                <a:latin typeface="Barlow" pitchFamily="34" charset="0"/>
                <a:ea typeface="Barlow" pitchFamily="34" charset="-122"/>
                <a:cs typeface="Barlow" pitchFamily="34" charset="-120"/>
              </a:rPr>
              <a:t>Hybrid Cloud Management</a:t>
            </a:r>
            <a:endParaRPr lang="en-US" sz="4276" dirty="0"/>
          </a:p>
        </p:txBody>
      </p:sp>
      <p:sp>
        <p:nvSpPr>
          <p:cNvPr id="6" name="Shape 3"/>
          <p:cNvSpPr/>
          <p:nvPr/>
        </p:nvSpPr>
        <p:spPr>
          <a:xfrm>
            <a:off x="1381839" y="4465915"/>
            <a:ext cx="3817977" cy="2865596"/>
          </a:xfrm>
          <a:prstGeom prst="roundRect">
            <a:avLst>
              <a:gd name="adj" fmla="val 6482"/>
            </a:avLst>
          </a:prstGeom>
          <a:solidFill>
            <a:srgbClr val="282C32"/>
          </a:solidFill>
          <a:ln/>
        </p:spPr>
      </p:sp>
      <p:sp>
        <p:nvSpPr>
          <p:cNvPr id="7" name="Text 4"/>
          <p:cNvSpPr/>
          <p:nvPr/>
        </p:nvSpPr>
        <p:spPr>
          <a:xfrm>
            <a:off x="1588175" y="4672251"/>
            <a:ext cx="2715458" cy="339447"/>
          </a:xfrm>
          <a:prstGeom prst="rect">
            <a:avLst/>
          </a:prstGeom>
          <a:noFill/>
          <a:ln/>
        </p:spPr>
        <p:txBody>
          <a:bodyPr wrap="none" rtlCol="0" anchor="t"/>
          <a:lstStyle/>
          <a:p>
            <a:pPr marL="0" indent="0">
              <a:lnSpc>
                <a:spcPts val="2673"/>
              </a:lnSpc>
              <a:buNone/>
            </a:pPr>
            <a:r>
              <a:rPr lang="en-US" sz="2138" b="1" dirty="0">
                <a:solidFill>
                  <a:srgbClr val="EEEFF5"/>
                </a:solidFill>
                <a:latin typeface="Barlow" pitchFamily="34" charset="0"/>
                <a:ea typeface="Barlow" pitchFamily="34" charset="-122"/>
                <a:cs typeface="Barlow" pitchFamily="34" charset="-120"/>
              </a:rPr>
              <a:t>Unified Governance</a:t>
            </a:r>
            <a:endParaRPr lang="en-US" sz="2138" dirty="0"/>
          </a:p>
        </p:txBody>
      </p:sp>
      <p:sp>
        <p:nvSpPr>
          <p:cNvPr id="8" name="Text 5"/>
          <p:cNvSpPr/>
          <p:nvPr/>
        </p:nvSpPr>
        <p:spPr>
          <a:xfrm>
            <a:off x="1588175" y="5135523"/>
            <a:ext cx="3405307" cy="1980248"/>
          </a:xfrm>
          <a:prstGeom prst="rect">
            <a:avLst/>
          </a:prstGeom>
          <a:noFill/>
          <a:ln/>
        </p:spPr>
        <p:txBody>
          <a:bodyPr wrap="square" rtlCol="0" anchor="t"/>
          <a:lstStyle/>
          <a:p>
            <a:pPr marL="0" indent="0">
              <a:lnSpc>
                <a:spcPts val="2600"/>
              </a:lnSpc>
              <a:buNone/>
            </a:pPr>
            <a:r>
              <a:rPr lang="en-US" sz="1625" dirty="0">
                <a:solidFill>
                  <a:srgbClr val="EEEFF5"/>
                </a:solidFill>
                <a:latin typeface="Montserrat" pitchFamily="34" charset="0"/>
                <a:ea typeface="Montserrat" pitchFamily="34" charset="-122"/>
                <a:cs typeface="Montserrat" pitchFamily="34" charset="-120"/>
              </a:rPr>
              <a:t>Implement a centralized management platform to govern and orchestrate resources across the hybrid cloud, ensuring consistent policies and controls.</a:t>
            </a:r>
            <a:endParaRPr lang="en-US" sz="1625" dirty="0"/>
          </a:p>
        </p:txBody>
      </p:sp>
      <p:sp>
        <p:nvSpPr>
          <p:cNvPr id="9" name="Shape 6"/>
          <p:cNvSpPr/>
          <p:nvPr/>
        </p:nvSpPr>
        <p:spPr>
          <a:xfrm>
            <a:off x="5406152" y="4465915"/>
            <a:ext cx="3817977" cy="2865596"/>
          </a:xfrm>
          <a:prstGeom prst="roundRect">
            <a:avLst>
              <a:gd name="adj" fmla="val 6482"/>
            </a:avLst>
          </a:prstGeom>
          <a:solidFill>
            <a:srgbClr val="282C32"/>
          </a:solidFill>
          <a:ln/>
        </p:spPr>
      </p:sp>
      <p:sp>
        <p:nvSpPr>
          <p:cNvPr id="10" name="Text 7"/>
          <p:cNvSpPr/>
          <p:nvPr/>
        </p:nvSpPr>
        <p:spPr>
          <a:xfrm>
            <a:off x="5612487" y="4672251"/>
            <a:ext cx="3405307" cy="678894"/>
          </a:xfrm>
          <a:prstGeom prst="rect">
            <a:avLst/>
          </a:prstGeom>
          <a:noFill/>
          <a:ln/>
        </p:spPr>
        <p:txBody>
          <a:bodyPr wrap="square" rtlCol="0" anchor="t"/>
          <a:lstStyle/>
          <a:p>
            <a:pPr marL="0" indent="0">
              <a:lnSpc>
                <a:spcPts val="2673"/>
              </a:lnSpc>
              <a:buNone/>
            </a:pPr>
            <a:r>
              <a:rPr lang="en-US" sz="2138" b="1" dirty="0">
                <a:solidFill>
                  <a:srgbClr val="EEEFF5"/>
                </a:solidFill>
                <a:latin typeface="Barlow" pitchFamily="34" charset="0"/>
                <a:ea typeface="Barlow" pitchFamily="34" charset="-122"/>
                <a:cs typeface="Barlow" pitchFamily="34" charset="-120"/>
              </a:rPr>
              <a:t>Automation and Orchestration</a:t>
            </a:r>
            <a:endParaRPr lang="en-US" sz="2138" dirty="0"/>
          </a:p>
        </p:txBody>
      </p:sp>
      <p:sp>
        <p:nvSpPr>
          <p:cNvPr id="11" name="Text 8"/>
          <p:cNvSpPr/>
          <p:nvPr/>
        </p:nvSpPr>
        <p:spPr>
          <a:xfrm>
            <a:off x="5612487" y="5474970"/>
            <a:ext cx="3405307" cy="1650206"/>
          </a:xfrm>
          <a:prstGeom prst="rect">
            <a:avLst/>
          </a:prstGeom>
          <a:noFill/>
          <a:ln/>
        </p:spPr>
        <p:txBody>
          <a:bodyPr wrap="square" rtlCol="0" anchor="t"/>
          <a:lstStyle/>
          <a:p>
            <a:pPr marL="0" indent="0">
              <a:lnSpc>
                <a:spcPts val="2600"/>
              </a:lnSpc>
              <a:buNone/>
            </a:pPr>
            <a:r>
              <a:rPr lang="en-US" sz="1625" dirty="0">
                <a:solidFill>
                  <a:srgbClr val="EEEFF5"/>
                </a:solidFill>
                <a:latin typeface="Montserrat" pitchFamily="34" charset="0"/>
                <a:ea typeface="Montserrat" pitchFamily="34" charset="-122"/>
                <a:cs typeface="Montserrat" pitchFamily="34" charset="-120"/>
              </a:rPr>
              <a:t>Automate provisioning, deployment, and management of hybrid cloud resources to increase efficiency and reduce the risk of human error.</a:t>
            </a:r>
            <a:endParaRPr lang="en-US" sz="1625" dirty="0"/>
          </a:p>
        </p:txBody>
      </p:sp>
      <p:sp>
        <p:nvSpPr>
          <p:cNvPr id="12" name="Shape 9"/>
          <p:cNvSpPr/>
          <p:nvPr/>
        </p:nvSpPr>
        <p:spPr>
          <a:xfrm>
            <a:off x="9430464" y="4465915"/>
            <a:ext cx="3817977" cy="2865596"/>
          </a:xfrm>
          <a:prstGeom prst="roundRect">
            <a:avLst>
              <a:gd name="adj" fmla="val 6482"/>
            </a:avLst>
          </a:prstGeom>
          <a:solidFill>
            <a:srgbClr val="282C32"/>
          </a:solidFill>
          <a:ln/>
        </p:spPr>
      </p:sp>
      <p:sp>
        <p:nvSpPr>
          <p:cNvPr id="13" name="Text 10"/>
          <p:cNvSpPr/>
          <p:nvPr/>
        </p:nvSpPr>
        <p:spPr>
          <a:xfrm>
            <a:off x="9636800" y="4672251"/>
            <a:ext cx="3369707" cy="339447"/>
          </a:xfrm>
          <a:prstGeom prst="rect">
            <a:avLst/>
          </a:prstGeom>
          <a:noFill/>
          <a:ln/>
        </p:spPr>
        <p:txBody>
          <a:bodyPr wrap="none" rtlCol="0" anchor="t"/>
          <a:lstStyle/>
          <a:p>
            <a:pPr marL="0" indent="0">
              <a:lnSpc>
                <a:spcPts val="2673"/>
              </a:lnSpc>
              <a:buNone/>
            </a:pPr>
            <a:r>
              <a:rPr lang="en-US" sz="2138" b="1" dirty="0">
                <a:solidFill>
                  <a:srgbClr val="EEEFF5"/>
                </a:solidFill>
                <a:latin typeface="Barlow" pitchFamily="34" charset="0"/>
                <a:ea typeface="Barlow" pitchFamily="34" charset="-122"/>
                <a:cs typeface="Barlow" pitchFamily="34" charset="-120"/>
              </a:rPr>
              <a:t>Monitoring and Optimization</a:t>
            </a:r>
            <a:endParaRPr lang="en-US" sz="2138" dirty="0"/>
          </a:p>
        </p:txBody>
      </p:sp>
      <p:sp>
        <p:nvSpPr>
          <p:cNvPr id="14" name="Text 11"/>
          <p:cNvSpPr/>
          <p:nvPr/>
        </p:nvSpPr>
        <p:spPr>
          <a:xfrm>
            <a:off x="9636800" y="5135523"/>
            <a:ext cx="3405307" cy="1980248"/>
          </a:xfrm>
          <a:prstGeom prst="rect">
            <a:avLst/>
          </a:prstGeom>
          <a:noFill/>
          <a:ln/>
        </p:spPr>
        <p:txBody>
          <a:bodyPr wrap="square" rtlCol="0" anchor="t"/>
          <a:lstStyle/>
          <a:p>
            <a:pPr marL="0" indent="0">
              <a:lnSpc>
                <a:spcPts val="2600"/>
              </a:lnSpc>
              <a:buNone/>
            </a:pPr>
            <a:r>
              <a:rPr lang="en-US" sz="1625" dirty="0">
                <a:solidFill>
                  <a:srgbClr val="EEEFF5"/>
                </a:solidFill>
                <a:latin typeface="Montserrat" pitchFamily="34" charset="0"/>
                <a:ea typeface="Montserrat" pitchFamily="34" charset="-122"/>
                <a:cs typeface="Montserrat" pitchFamily="34" charset="-120"/>
              </a:rPr>
              <a:t>Leverage real-time monitoring and analytics to optimize resource utilization, identify performance bottlenecks, and ensure the overall health of the hybrid environment.</a:t>
            </a:r>
            <a:endParaRPr lang="en-US" sz="16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15979" y="2693194"/>
            <a:ext cx="5054322" cy="2843093"/>
          </a:xfrm>
          <a:prstGeom prst="rect">
            <a:avLst/>
          </a:prstGeom>
        </p:spPr>
      </p:pic>
      <p:sp>
        <p:nvSpPr>
          <p:cNvPr id="6" name="Text 2"/>
          <p:cNvSpPr/>
          <p:nvPr/>
        </p:nvSpPr>
        <p:spPr>
          <a:xfrm>
            <a:off x="6091238" y="864037"/>
            <a:ext cx="4547830" cy="568523"/>
          </a:xfrm>
          <a:prstGeom prst="rect">
            <a:avLst/>
          </a:prstGeom>
          <a:noFill/>
          <a:ln/>
        </p:spPr>
        <p:txBody>
          <a:bodyPr wrap="none" rtlCol="0" anchor="t"/>
          <a:lstStyle/>
          <a:p>
            <a:pPr marL="0" indent="0">
              <a:lnSpc>
                <a:spcPts val="4476"/>
              </a:lnSpc>
              <a:buNone/>
            </a:pPr>
            <a:r>
              <a:rPr lang="en-US" sz="3581" b="1" dirty="0">
                <a:solidFill>
                  <a:srgbClr val="9998FF"/>
                </a:solidFill>
                <a:latin typeface="Barlow" pitchFamily="34" charset="0"/>
                <a:ea typeface="Barlow" pitchFamily="34" charset="-122"/>
                <a:cs typeface="Barlow" pitchFamily="34" charset="-120"/>
              </a:rPr>
              <a:t>Cost Analysis</a:t>
            </a:r>
            <a:endParaRPr lang="en-US" sz="3581" dirty="0"/>
          </a:p>
        </p:txBody>
      </p:sp>
      <p:pic>
        <p:nvPicPr>
          <p:cNvPr id="7" name="Image 2" descr="preencoded.png"/>
          <p:cNvPicPr>
            <a:picLocks noChangeAspect="1"/>
          </p:cNvPicPr>
          <p:nvPr/>
        </p:nvPicPr>
        <p:blipFill>
          <a:blip r:embed="rId5"/>
          <a:stretch>
            <a:fillRect/>
          </a:stretch>
        </p:blipFill>
        <p:spPr>
          <a:xfrm>
            <a:off x="6091238" y="1691759"/>
            <a:ext cx="431959" cy="431959"/>
          </a:xfrm>
          <a:prstGeom prst="rect">
            <a:avLst/>
          </a:prstGeom>
        </p:spPr>
      </p:pic>
      <p:sp>
        <p:nvSpPr>
          <p:cNvPr id="8" name="Text 3"/>
          <p:cNvSpPr/>
          <p:nvPr/>
        </p:nvSpPr>
        <p:spPr>
          <a:xfrm>
            <a:off x="6091238" y="2296477"/>
            <a:ext cx="2273856" cy="284202"/>
          </a:xfrm>
          <a:prstGeom prst="rect">
            <a:avLst/>
          </a:prstGeom>
          <a:noFill/>
          <a:ln/>
        </p:spPr>
        <p:txBody>
          <a:bodyPr wrap="none" rtlCol="0" anchor="t"/>
          <a:lstStyle/>
          <a:p>
            <a:pPr marL="0" indent="0" algn="l">
              <a:lnSpc>
                <a:spcPts val="2238"/>
              </a:lnSpc>
              <a:buNone/>
            </a:pPr>
            <a:r>
              <a:rPr lang="en-US" sz="1791" b="1" dirty="0">
                <a:solidFill>
                  <a:srgbClr val="EEEFF5"/>
                </a:solidFill>
                <a:latin typeface="Barlow" pitchFamily="34" charset="0"/>
                <a:ea typeface="Barlow" pitchFamily="34" charset="-122"/>
                <a:cs typeface="Barlow" pitchFamily="34" charset="-120"/>
              </a:rPr>
              <a:t>Cost Optimization</a:t>
            </a:r>
            <a:endParaRPr lang="en-US" sz="1791" dirty="0"/>
          </a:p>
        </p:txBody>
      </p:sp>
      <p:sp>
        <p:nvSpPr>
          <p:cNvPr id="9" name="Text 4"/>
          <p:cNvSpPr/>
          <p:nvPr/>
        </p:nvSpPr>
        <p:spPr>
          <a:xfrm>
            <a:off x="6091238" y="2684264"/>
            <a:ext cx="7934325" cy="553164"/>
          </a:xfrm>
          <a:prstGeom prst="rect">
            <a:avLst/>
          </a:prstGeom>
          <a:noFill/>
          <a:ln/>
        </p:spPr>
        <p:txBody>
          <a:bodyPr wrap="squar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Continuously analyze and optimize cloud spending to eliminate waste and ensure cost-effective resource utilization across the hybrid environment.</a:t>
            </a:r>
            <a:endParaRPr lang="en-US" sz="1361" dirty="0"/>
          </a:p>
        </p:txBody>
      </p:sp>
      <p:pic>
        <p:nvPicPr>
          <p:cNvPr id="10" name="Image 3" descr="preencoded.png"/>
          <p:cNvPicPr>
            <a:picLocks noChangeAspect="1"/>
          </p:cNvPicPr>
          <p:nvPr/>
        </p:nvPicPr>
        <p:blipFill>
          <a:blip r:embed="rId6"/>
          <a:stretch>
            <a:fillRect/>
          </a:stretch>
        </p:blipFill>
        <p:spPr>
          <a:xfrm>
            <a:off x="6091238" y="3755827"/>
            <a:ext cx="431959" cy="431959"/>
          </a:xfrm>
          <a:prstGeom prst="rect">
            <a:avLst/>
          </a:prstGeom>
        </p:spPr>
      </p:pic>
      <p:sp>
        <p:nvSpPr>
          <p:cNvPr id="11" name="Text 5"/>
          <p:cNvSpPr/>
          <p:nvPr/>
        </p:nvSpPr>
        <p:spPr>
          <a:xfrm>
            <a:off x="6091238" y="4360545"/>
            <a:ext cx="2273856" cy="284202"/>
          </a:xfrm>
          <a:prstGeom prst="rect">
            <a:avLst/>
          </a:prstGeom>
          <a:noFill/>
          <a:ln/>
        </p:spPr>
        <p:txBody>
          <a:bodyPr wrap="none" rtlCol="0" anchor="t"/>
          <a:lstStyle/>
          <a:p>
            <a:pPr marL="0" indent="0" algn="l">
              <a:lnSpc>
                <a:spcPts val="2238"/>
              </a:lnSpc>
              <a:buNone/>
            </a:pPr>
            <a:r>
              <a:rPr lang="en-US" sz="1791" b="1" dirty="0">
                <a:solidFill>
                  <a:srgbClr val="EEEFF5"/>
                </a:solidFill>
                <a:latin typeface="Barlow" pitchFamily="34" charset="0"/>
                <a:ea typeface="Barlow" pitchFamily="34" charset="-122"/>
                <a:cs typeface="Barlow" pitchFamily="34" charset="-120"/>
              </a:rPr>
              <a:t>Financial Forecasting</a:t>
            </a:r>
            <a:endParaRPr lang="en-US" sz="1791" dirty="0"/>
          </a:p>
        </p:txBody>
      </p:sp>
      <p:sp>
        <p:nvSpPr>
          <p:cNvPr id="12" name="Text 6"/>
          <p:cNvSpPr/>
          <p:nvPr/>
        </p:nvSpPr>
        <p:spPr>
          <a:xfrm>
            <a:off x="6091238" y="4748332"/>
            <a:ext cx="7934325" cy="553164"/>
          </a:xfrm>
          <a:prstGeom prst="rect">
            <a:avLst/>
          </a:prstGeom>
          <a:noFill/>
          <a:ln/>
        </p:spPr>
        <p:txBody>
          <a:bodyPr wrap="squar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Develop accurate financial forecasts and budgets to plan and manage hybrid cloud costs, accounting for fluctuating resource demands and pricing models.</a:t>
            </a:r>
            <a:endParaRPr lang="en-US" sz="1361" dirty="0"/>
          </a:p>
        </p:txBody>
      </p:sp>
      <p:pic>
        <p:nvPicPr>
          <p:cNvPr id="13" name="Image 4" descr="preencoded.png"/>
          <p:cNvPicPr>
            <a:picLocks noChangeAspect="1"/>
          </p:cNvPicPr>
          <p:nvPr/>
        </p:nvPicPr>
        <p:blipFill>
          <a:blip r:embed="rId7"/>
          <a:stretch>
            <a:fillRect/>
          </a:stretch>
        </p:blipFill>
        <p:spPr>
          <a:xfrm>
            <a:off x="6091238" y="5819894"/>
            <a:ext cx="431959" cy="431959"/>
          </a:xfrm>
          <a:prstGeom prst="rect">
            <a:avLst/>
          </a:prstGeom>
        </p:spPr>
      </p:pic>
      <p:sp>
        <p:nvSpPr>
          <p:cNvPr id="14" name="Text 7"/>
          <p:cNvSpPr/>
          <p:nvPr/>
        </p:nvSpPr>
        <p:spPr>
          <a:xfrm>
            <a:off x="6091238" y="6424613"/>
            <a:ext cx="2273856" cy="284202"/>
          </a:xfrm>
          <a:prstGeom prst="rect">
            <a:avLst/>
          </a:prstGeom>
          <a:noFill/>
          <a:ln/>
        </p:spPr>
        <p:txBody>
          <a:bodyPr wrap="none" rtlCol="0" anchor="t"/>
          <a:lstStyle/>
          <a:p>
            <a:pPr marL="0" indent="0" algn="l">
              <a:lnSpc>
                <a:spcPts val="2238"/>
              </a:lnSpc>
              <a:buNone/>
            </a:pPr>
            <a:r>
              <a:rPr lang="en-US" sz="1791" b="1" dirty="0">
                <a:solidFill>
                  <a:srgbClr val="EEEFF5"/>
                </a:solidFill>
                <a:latin typeface="Barlow" pitchFamily="34" charset="0"/>
                <a:ea typeface="Barlow" pitchFamily="34" charset="-122"/>
                <a:cs typeface="Barlow" pitchFamily="34" charset="-120"/>
              </a:rPr>
              <a:t>Cost Reporting</a:t>
            </a:r>
            <a:endParaRPr lang="en-US" sz="1791" dirty="0"/>
          </a:p>
        </p:txBody>
      </p:sp>
      <p:sp>
        <p:nvSpPr>
          <p:cNvPr id="15" name="Text 8"/>
          <p:cNvSpPr/>
          <p:nvPr/>
        </p:nvSpPr>
        <p:spPr>
          <a:xfrm>
            <a:off x="6091238" y="6812399"/>
            <a:ext cx="7934325" cy="553164"/>
          </a:xfrm>
          <a:prstGeom prst="rect">
            <a:avLst/>
          </a:prstGeom>
          <a:noFill/>
          <a:ln/>
        </p:spPr>
        <p:txBody>
          <a:bodyPr wrap="squar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Implement comprehensive cost reporting and chargeback mechanisms to provide visibility and accountability for hybrid cloud expenditures across the organization.</a:t>
            </a:r>
            <a:endParaRPr lang="en-US" sz="136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14630400" cy="2500313"/>
          </a:xfrm>
          <a:prstGeom prst="rect">
            <a:avLst/>
          </a:prstGeom>
        </p:spPr>
      </p:pic>
      <p:sp>
        <p:nvSpPr>
          <p:cNvPr id="5" name="Text 2"/>
          <p:cNvSpPr/>
          <p:nvPr/>
        </p:nvSpPr>
        <p:spPr>
          <a:xfrm>
            <a:off x="1564362" y="3211235"/>
            <a:ext cx="5263872" cy="657939"/>
          </a:xfrm>
          <a:prstGeom prst="rect">
            <a:avLst/>
          </a:prstGeom>
          <a:noFill/>
          <a:ln/>
        </p:spPr>
        <p:txBody>
          <a:bodyPr wrap="none" rtlCol="0" anchor="t"/>
          <a:lstStyle/>
          <a:p>
            <a:pPr marL="0" indent="0">
              <a:lnSpc>
                <a:spcPts val="5181"/>
              </a:lnSpc>
              <a:buNone/>
            </a:pPr>
            <a:r>
              <a:rPr lang="en-US" sz="4145" b="1" dirty="0">
                <a:solidFill>
                  <a:srgbClr val="9998FF"/>
                </a:solidFill>
                <a:latin typeface="Barlow" pitchFamily="34" charset="0"/>
                <a:ea typeface="Barlow" pitchFamily="34" charset="-122"/>
                <a:cs typeface="Barlow" pitchFamily="34" charset="-120"/>
              </a:rPr>
              <a:t>Documentation</a:t>
            </a:r>
            <a:endParaRPr lang="en-US" sz="4145" dirty="0"/>
          </a:p>
        </p:txBody>
      </p:sp>
      <p:pic>
        <p:nvPicPr>
          <p:cNvPr id="6" name="Image 1" descr="preencoded.png"/>
          <p:cNvPicPr>
            <a:picLocks noChangeAspect="1"/>
          </p:cNvPicPr>
          <p:nvPr/>
        </p:nvPicPr>
        <p:blipFill>
          <a:blip r:embed="rId4"/>
          <a:stretch>
            <a:fillRect/>
          </a:stretch>
        </p:blipFill>
        <p:spPr>
          <a:xfrm>
            <a:off x="1564362" y="4169212"/>
            <a:ext cx="3833812" cy="800100"/>
          </a:xfrm>
          <a:prstGeom prst="rect">
            <a:avLst/>
          </a:prstGeom>
        </p:spPr>
      </p:pic>
      <p:sp>
        <p:nvSpPr>
          <p:cNvPr id="7" name="Text 3"/>
          <p:cNvSpPr/>
          <p:nvPr/>
        </p:nvSpPr>
        <p:spPr>
          <a:xfrm>
            <a:off x="1764387" y="5269349"/>
            <a:ext cx="2651403" cy="328970"/>
          </a:xfrm>
          <a:prstGeom prst="rect">
            <a:avLst/>
          </a:prstGeom>
          <a:noFill/>
          <a:ln/>
        </p:spPr>
        <p:txBody>
          <a:bodyPr wrap="none" rtlCol="0" anchor="t"/>
          <a:lstStyle/>
          <a:p>
            <a:pPr marL="0" indent="0" algn="l">
              <a:lnSpc>
                <a:spcPts val="2591"/>
              </a:lnSpc>
              <a:buNone/>
            </a:pPr>
            <a:r>
              <a:rPr lang="en-US" sz="2072" b="1" dirty="0">
                <a:solidFill>
                  <a:srgbClr val="EEEFF5"/>
                </a:solidFill>
                <a:latin typeface="Barlow" pitchFamily="34" charset="0"/>
                <a:ea typeface="Barlow" pitchFamily="34" charset="-122"/>
                <a:cs typeface="Barlow" pitchFamily="34" charset="-120"/>
              </a:rPr>
              <a:t>Architecture Diagrams</a:t>
            </a:r>
            <a:endParaRPr lang="en-US" sz="2072" dirty="0"/>
          </a:p>
        </p:txBody>
      </p:sp>
      <p:sp>
        <p:nvSpPr>
          <p:cNvPr id="8" name="Text 4"/>
          <p:cNvSpPr/>
          <p:nvPr/>
        </p:nvSpPr>
        <p:spPr>
          <a:xfrm>
            <a:off x="1764387" y="5718334"/>
            <a:ext cx="3433762" cy="1600200"/>
          </a:xfrm>
          <a:prstGeom prst="rect">
            <a:avLst/>
          </a:prstGeom>
          <a:noFill/>
          <a:ln/>
        </p:spPr>
        <p:txBody>
          <a:bodyPr wrap="square" rtlCol="0" anchor="t"/>
          <a:lstStyle/>
          <a:p>
            <a:pPr marL="0" indent="0" algn="l">
              <a:lnSpc>
                <a:spcPts val="2520"/>
              </a:lnSpc>
              <a:buNone/>
            </a:pPr>
            <a:r>
              <a:rPr lang="en-US" sz="1575" dirty="0">
                <a:solidFill>
                  <a:srgbClr val="EEEFF5"/>
                </a:solidFill>
                <a:latin typeface="Montserrat" pitchFamily="34" charset="0"/>
                <a:ea typeface="Montserrat" pitchFamily="34" charset="-122"/>
                <a:cs typeface="Montserrat" pitchFamily="34" charset="-120"/>
              </a:rPr>
              <a:t>Develop detailed architecture diagrams that clearly illustrate the hybrid cloud integration landscape, including system interconnections and data flows.</a:t>
            </a:r>
            <a:endParaRPr lang="en-US" sz="1575" dirty="0"/>
          </a:p>
        </p:txBody>
      </p:sp>
      <p:pic>
        <p:nvPicPr>
          <p:cNvPr id="9" name="Image 2" descr="preencoded.png"/>
          <p:cNvPicPr>
            <a:picLocks noChangeAspect="1"/>
          </p:cNvPicPr>
          <p:nvPr/>
        </p:nvPicPr>
        <p:blipFill>
          <a:blip r:embed="rId5"/>
          <a:stretch>
            <a:fillRect/>
          </a:stretch>
        </p:blipFill>
        <p:spPr>
          <a:xfrm>
            <a:off x="5398175" y="4169212"/>
            <a:ext cx="3833932" cy="800100"/>
          </a:xfrm>
          <a:prstGeom prst="rect">
            <a:avLst/>
          </a:prstGeom>
        </p:spPr>
      </p:pic>
      <p:sp>
        <p:nvSpPr>
          <p:cNvPr id="10" name="Text 5"/>
          <p:cNvSpPr/>
          <p:nvPr/>
        </p:nvSpPr>
        <p:spPr>
          <a:xfrm>
            <a:off x="5598200" y="5269349"/>
            <a:ext cx="2631877" cy="328970"/>
          </a:xfrm>
          <a:prstGeom prst="rect">
            <a:avLst/>
          </a:prstGeom>
          <a:noFill/>
          <a:ln/>
        </p:spPr>
        <p:txBody>
          <a:bodyPr wrap="none" rtlCol="0" anchor="t"/>
          <a:lstStyle/>
          <a:p>
            <a:pPr marL="0" indent="0" algn="l">
              <a:lnSpc>
                <a:spcPts val="2591"/>
              </a:lnSpc>
              <a:buNone/>
            </a:pPr>
            <a:r>
              <a:rPr lang="en-US" sz="2072" b="1" dirty="0">
                <a:solidFill>
                  <a:srgbClr val="EEEFF5"/>
                </a:solidFill>
                <a:latin typeface="Barlow" pitchFamily="34" charset="0"/>
                <a:ea typeface="Barlow" pitchFamily="34" charset="-122"/>
                <a:cs typeface="Barlow" pitchFamily="34" charset="-120"/>
              </a:rPr>
              <a:t>Process Workflows</a:t>
            </a:r>
            <a:endParaRPr lang="en-US" sz="2072" dirty="0"/>
          </a:p>
        </p:txBody>
      </p:sp>
      <p:sp>
        <p:nvSpPr>
          <p:cNvPr id="11" name="Text 6"/>
          <p:cNvSpPr/>
          <p:nvPr/>
        </p:nvSpPr>
        <p:spPr>
          <a:xfrm>
            <a:off x="5598200" y="5718334"/>
            <a:ext cx="3433882" cy="1600200"/>
          </a:xfrm>
          <a:prstGeom prst="rect">
            <a:avLst/>
          </a:prstGeom>
          <a:noFill/>
          <a:ln/>
        </p:spPr>
        <p:txBody>
          <a:bodyPr wrap="square" rtlCol="0" anchor="t"/>
          <a:lstStyle/>
          <a:p>
            <a:pPr marL="0" indent="0" algn="l">
              <a:lnSpc>
                <a:spcPts val="2520"/>
              </a:lnSpc>
              <a:buNone/>
            </a:pPr>
            <a:r>
              <a:rPr lang="en-US" sz="1575" dirty="0">
                <a:solidFill>
                  <a:srgbClr val="EEEFF5"/>
                </a:solidFill>
                <a:latin typeface="Montserrat" pitchFamily="34" charset="0"/>
                <a:ea typeface="Montserrat" pitchFamily="34" charset="-122"/>
                <a:cs typeface="Montserrat" pitchFamily="34" charset="-120"/>
              </a:rPr>
              <a:t>Document the end-to-end process workflows, including integration patterns, data transformations, and error handling procedures.</a:t>
            </a:r>
            <a:endParaRPr lang="en-US" sz="1575" dirty="0"/>
          </a:p>
        </p:txBody>
      </p:sp>
      <p:pic>
        <p:nvPicPr>
          <p:cNvPr id="12" name="Image 3" descr="preencoded.png"/>
          <p:cNvPicPr>
            <a:picLocks noChangeAspect="1"/>
          </p:cNvPicPr>
          <p:nvPr/>
        </p:nvPicPr>
        <p:blipFill>
          <a:blip r:embed="rId6"/>
          <a:stretch>
            <a:fillRect/>
          </a:stretch>
        </p:blipFill>
        <p:spPr>
          <a:xfrm>
            <a:off x="9232106" y="4169212"/>
            <a:ext cx="3833932" cy="800100"/>
          </a:xfrm>
          <a:prstGeom prst="rect">
            <a:avLst/>
          </a:prstGeom>
        </p:spPr>
      </p:pic>
      <p:sp>
        <p:nvSpPr>
          <p:cNvPr id="13" name="Text 7"/>
          <p:cNvSpPr/>
          <p:nvPr/>
        </p:nvSpPr>
        <p:spPr>
          <a:xfrm>
            <a:off x="9432131" y="5269349"/>
            <a:ext cx="2631877" cy="328970"/>
          </a:xfrm>
          <a:prstGeom prst="rect">
            <a:avLst/>
          </a:prstGeom>
          <a:noFill/>
          <a:ln/>
        </p:spPr>
        <p:txBody>
          <a:bodyPr wrap="none" rtlCol="0" anchor="t"/>
          <a:lstStyle/>
          <a:p>
            <a:pPr marL="0" indent="0" algn="l">
              <a:lnSpc>
                <a:spcPts val="2591"/>
              </a:lnSpc>
              <a:buNone/>
            </a:pPr>
            <a:r>
              <a:rPr lang="en-US" sz="2072" b="1" dirty="0">
                <a:solidFill>
                  <a:srgbClr val="EEEFF5"/>
                </a:solidFill>
                <a:latin typeface="Barlow" pitchFamily="34" charset="0"/>
                <a:ea typeface="Barlow" pitchFamily="34" charset="-122"/>
                <a:cs typeface="Barlow" pitchFamily="34" charset="-120"/>
              </a:rPr>
              <a:t>Deployment Guides</a:t>
            </a:r>
            <a:endParaRPr lang="en-US" sz="2072" dirty="0"/>
          </a:p>
        </p:txBody>
      </p:sp>
      <p:sp>
        <p:nvSpPr>
          <p:cNvPr id="14" name="Text 8"/>
          <p:cNvSpPr/>
          <p:nvPr/>
        </p:nvSpPr>
        <p:spPr>
          <a:xfrm>
            <a:off x="9432131" y="5718334"/>
            <a:ext cx="3433882" cy="1600200"/>
          </a:xfrm>
          <a:prstGeom prst="rect">
            <a:avLst/>
          </a:prstGeom>
          <a:noFill/>
          <a:ln/>
        </p:spPr>
        <p:txBody>
          <a:bodyPr wrap="square" rtlCol="0" anchor="t"/>
          <a:lstStyle/>
          <a:p>
            <a:pPr marL="0" indent="0" algn="l">
              <a:lnSpc>
                <a:spcPts val="2520"/>
              </a:lnSpc>
              <a:buNone/>
            </a:pPr>
            <a:r>
              <a:rPr lang="en-US" sz="1575" dirty="0">
                <a:solidFill>
                  <a:srgbClr val="EEEFF5"/>
                </a:solidFill>
                <a:latin typeface="Montserrat" pitchFamily="34" charset="0"/>
                <a:ea typeface="Montserrat" pitchFamily="34" charset="-122"/>
                <a:cs typeface="Montserrat" pitchFamily="34" charset="-120"/>
              </a:rPr>
              <a:t>Provide comprehensive deployment and configuration guides to streamline the onboarding of new hybrid cloud services and components.</a:t>
            </a:r>
            <a:endParaRPr lang="en-US" sz="157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14630400" cy="2532578"/>
          </a:xfrm>
          <a:prstGeom prst="rect">
            <a:avLst/>
          </a:prstGeom>
        </p:spPr>
      </p:pic>
      <p:sp>
        <p:nvSpPr>
          <p:cNvPr id="5" name="Text 2"/>
          <p:cNvSpPr/>
          <p:nvPr/>
        </p:nvSpPr>
        <p:spPr>
          <a:xfrm>
            <a:off x="1490067" y="3091220"/>
            <a:ext cx="7253168" cy="666393"/>
          </a:xfrm>
          <a:prstGeom prst="rect">
            <a:avLst/>
          </a:prstGeom>
          <a:noFill/>
          <a:ln/>
        </p:spPr>
        <p:txBody>
          <a:bodyPr wrap="none" rtlCol="0" anchor="t"/>
          <a:lstStyle/>
          <a:p>
            <a:pPr marL="0" indent="0">
              <a:lnSpc>
                <a:spcPts val="5248"/>
              </a:lnSpc>
              <a:buNone/>
            </a:pPr>
            <a:r>
              <a:rPr lang="en-US" sz="4198" b="1" dirty="0">
                <a:solidFill>
                  <a:srgbClr val="9998FF"/>
                </a:solidFill>
                <a:latin typeface="Barlow" pitchFamily="34" charset="0"/>
                <a:ea typeface="Barlow" pitchFamily="34" charset="-122"/>
                <a:cs typeface="Barlow" pitchFamily="34" charset="-120"/>
              </a:rPr>
              <a:t>Conclusion and Key Takeaways</a:t>
            </a:r>
            <a:endParaRPr lang="en-US" sz="4198" dirty="0"/>
          </a:p>
        </p:txBody>
      </p:sp>
      <p:sp>
        <p:nvSpPr>
          <p:cNvPr id="6" name="Shape 3"/>
          <p:cNvSpPr/>
          <p:nvPr/>
        </p:nvSpPr>
        <p:spPr>
          <a:xfrm>
            <a:off x="1490067" y="4289346"/>
            <a:ext cx="455771" cy="455771"/>
          </a:xfrm>
          <a:prstGeom prst="roundRect">
            <a:avLst>
              <a:gd name="adj" fmla="val 40009"/>
            </a:avLst>
          </a:prstGeom>
          <a:solidFill>
            <a:srgbClr val="282C32"/>
          </a:solidFill>
          <a:ln/>
        </p:spPr>
      </p:sp>
      <p:sp>
        <p:nvSpPr>
          <p:cNvPr id="7" name="Text 4"/>
          <p:cNvSpPr/>
          <p:nvPr/>
        </p:nvSpPr>
        <p:spPr>
          <a:xfrm>
            <a:off x="1661279" y="4357211"/>
            <a:ext cx="113228" cy="319921"/>
          </a:xfrm>
          <a:prstGeom prst="rect">
            <a:avLst/>
          </a:prstGeom>
          <a:noFill/>
          <a:ln/>
        </p:spPr>
        <p:txBody>
          <a:bodyPr wrap="none" rtlCol="0" anchor="t"/>
          <a:lstStyle/>
          <a:p>
            <a:pPr marL="0" indent="0" algn="ctr">
              <a:lnSpc>
                <a:spcPts val="2519"/>
              </a:lnSpc>
              <a:buNone/>
            </a:pPr>
            <a:r>
              <a:rPr lang="en-US" sz="2519" b="1" dirty="0">
                <a:solidFill>
                  <a:srgbClr val="EEEFF5"/>
                </a:solidFill>
                <a:latin typeface="Barlow" pitchFamily="34" charset="0"/>
                <a:ea typeface="Barlow" pitchFamily="34" charset="-122"/>
                <a:cs typeface="Barlow" pitchFamily="34" charset="-120"/>
              </a:rPr>
              <a:t>1</a:t>
            </a:r>
            <a:endParaRPr lang="en-US" sz="2519" dirty="0"/>
          </a:p>
        </p:txBody>
      </p:sp>
      <p:sp>
        <p:nvSpPr>
          <p:cNvPr id="8" name="Text 5"/>
          <p:cNvSpPr/>
          <p:nvPr/>
        </p:nvSpPr>
        <p:spPr>
          <a:xfrm>
            <a:off x="2148364" y="4289346"/>
            <a:ext cx="2930366" cy="333137"/>
          </a:xfrm>
          <a:prstGeom prst="rect">
            <a:avLst/>
          </a:prstGeom>
          <a:noFill/>
          <a:ln/>
        </p:spPr>
        <p:txBody>
          <a:bodyPr wrap="none" rtlCol="0" anchor="t"/>
          <a:lstStyle/>
          <a:p>
            <a:pPr marL="0" indent="0">
              <a:lnSpc>
                <a:spcPts val="2624"/>
              </a:lnSpc>
              <a:buNone/>
            </a:pPr>
            <a:r>
              <a:rPr lang="en-US" sz="2099" b="1" dirty="0">
                <a:solidFill>
                  <a:srgbClr val="EEEFF5"/>
                </a:solidFill>
                <a:latin typeface="Barlow" pitchFamily="34" charset="0"/>
                <a:ea typeface="Barlow" pitchFamily="34" charset="-122"/>
                <a:cs typeface="Barlow" pitchFamily="34" charset="-120"/>
              </a:rPr>
              <a:t>Flexibility and Scalability</a:t>
            </a:r>
            <a:endParaRPr lang="en-US" sz="2099" dirty="0"/>
          </a:p>
        </p:txBody>
      </p:sp>
      <p:sp>
        <p:nvSpPr>
          <p:cNvPr id="9" name="Text 6"/>
          <p:cNvSpPr/>
          <p:nvPr/>
        </p:nvSpPr>
        <p:spPr>
          <a:xfrm>
            <a:off x="2148364" y="4744045"/>
            <a:ext cx="3090029" cy="2269450"/>
          </a:xfrm>
          <a:prstGeom prst="rect">
            <a:avLst/>
          </a:prstGeom>
          <a:noFill/>
          <a:ln/>
        </p:spPr>
        <p:txBody>
          <a:bodyPr wrap="square" rtlCol="0" anchor="t"/>
          <a:lstStyle/>
          <a:p>
            <a:pPr marL="0" indent="0">
              <a:lnSpc>
                <a:spcPts val="2553"/>
              </a:lnSpc>
              <a:buNone/>
            </a:pPr>
            <a:r>
              <a:rPr lang="en-US" sz="1595" dirty="0">
                <a:solidFill>
                  <a:srgbClr val="EEEFF5"/>
                </a:solidFill>
                <a:latin typeface="Montserrat" pitchFamily="34" charset="0"/>
                <a:ea typeface="Montserrat" pitchFamily="34" charset="-122"/>
                <a:cs typeface="Montserrat" pitchFamily="34" charset="-120"/>
              </a:rPr>
              <a:t>Hybrid cloud integration empowers organizations to leverage the best of both public and private cloud environments, enabling greater flexibility and scalability.</a:t>
            </a:r>
            <a:endParaRPr lang="en-US" sz="1595" dirty="0"/>
          </a:p>
        </p:txBody>
      </p:sp>
      <p:sp>
        <p:nvSpPr>
          <p:cNvPr id="10" name="Shape 7"/>
          <p:cNvSpPr/>
          <p:nvPr/>
        </p:nvSpPr>
        <p:spPr>
          <a:xfrm>
            <a:off x="5440918" y="4289346"/>
            <a:ext cx="455771" cy="455771"/>
          </a:xfrm>
          <a:prstGeom prst="roundRect">
            <a:avLst>
              <a:gd name="adj" fmla="val 40009"/>
            </a:avLst>
          </a:prstGeom>
          <a:solidFill>
            <a:srgbClr val="282C32"/>
          </a:solidFill>
          <a:ln/>
        </p:spPr>
      </p:sp>
      <p:sp>
        <p:nvSpPr>
          <p:cNvPr id="11" name="Text 8"/>
          <p:cNvSpPr/>
          <p:nvPr/>
        </p:nvSpPr>
        <p:spPr>
          <a:xfrm>
            <a:off x="5579150" y="4357211"/>
            <a:ext cx="179189" cy="319921"/>
          </a:xfrm>
          <a:prstGeom prst="rect">
            <a:avLst/>
          </a:prstGeom>
          <a:noFill/>
          <a:ln/>
        </p:spPr>
        <p:txBody>
          <a:bodyPr wrap="none" rtlCol="0" anchor="t"/>
          <a:lstStyle/>
          <a:p>
            <a:pPr marL="0" indent="0" algn="ctr">
              <a:lnSpc>
                <a:spcPts val="2519"/>
              </a:lnSpc>
              <a:buNone/>
            </a:pPr>
            <a:r>
              <a:rPr lang="en-US" sz="2519" b="1" dirty="0">
                <a:solidFill>
                  <a:srgbClr val="EEEFF5"/>
                </a:solidFill>
                <a:latin typeface="Barlow" pitchFamily="34" charset="0"/>
                <a:ea typeface="Barlow" pitchFamily="34" charset="-122"/>
                <a:cs typeface="Barlow" pitchFamily="34" charset="-120"/>
              </a:rPr>
              <a:t>2</a:t>
            </a:r>
            <a:endParaRPr lang="en-US" sz="2519" dirty="0"/>
          </a:p>
        </p:txBody>
      </p:sp>
      <p:sp>
        <p:nvSpPr>
          <p:cNvPr id="12" name="Text 9"/>
          <p:cNvSpPr/>
          <p:nvPr/>
        </p:nvSpPr>
        <p:spPr>
          <a:xfrm>
            <a:off x="6099215" y="4289346"/>
            <a:ext cx="3090029" cy="666274"/>
          </a:xfrm>
          <a:prstGeom prst="rect">
            <a:avLst/>
          </a:prstGeom>
          <a:noFill/>
          <a:ln/>
        </p:spPr>
        <p:txBody>
          <a:bodyPr wrap="square" rtlCol="0" anchor="t"/>
          <a:lstStyle/>
          <a:p>
            <a:pPr marL="0" indent="0">
              <a:lnSpc>
                <a:spcPts val="2624"/>
              </a:lnSpc>
              <a:buNone/>
            </a:pPr>
            <a:r>
              <a:rPr lang="en-US" sz="2099" b="1" dirty="0">
                <a:solidFill>
                  <a:srgbClr val="EEEFF5"/>
                </a:solidFill>
                <a:latin typeface="Barlow" pitchFamily="34" charset="0"/>
                <a:ea typeface="Barlow" pitchFamily="34" charset="-122"/>
                <a:cs typeface="Barlow" pitchFamily="34" charset="-120"/>
              </a:rPr>
              <a:t>Improved Security and Compliance</a:t>
            </a:r>
            <a:endParaRPr lang="en-US" sz="2099" dirty="0"/>
          </a:p>
        </p:txBody>
      </p:sp>
      <p:sp>
        <p:nvSpPr>
          <p:cNvPr id="13" name="Text 10"/>
          <p:cNvSpPr/>
          <p:nvPr/>
        </p:nvSpPr>
        <p:spPr>
          <a:xfrm>
            <a:off x="6099215" y="5077182"/>
            <a:ext cx="3090029" cy="2593658"/>
          </a:xfrm>
          <a:prstGeom prst="rect">
            <a:avLst/>
          </a:prstGeom>
          <a:noFill/>
          <a:ln/>
        </p:spPr>
        <p:txBody>
          <a:bodyPr wrap="square" rtlCol="0" anchor="t"/>
          <a:lstStyle/>
          <a:p>
            <a:pPr marL="0" indent="0">
              <a:lnSpc>
                <a:spcPts val="2553"/>
              </a:lnSpc>
              <a:buNone/>
            </a:pPr>
            <a:r>
              <a:rPr lang="en-US" sz="1595" dirty="0">
                <a:solidFill>
                  <a:srgbClr val="EEEFF5"/>
                </a:solidFill>
                <a:latin typeface="Montserrat" pitchFamily="34" charset="0"/>
                <a:ea typeface="Montserrat" pitchFamily="34" charset="-122"/>
                <a:cs typeface="Montserrat" pitchFamily="34" charset="-120"/>
              </a:rPr>
              <a:t>By combining the security and control of on-premises infrastructure with the compliance capabilities of cloud services, hybrid cloud integration enhances data protection and regulatory adherence.</a:t>
            </a:r>
            <a:endParaRPr lang="en-US" sz="1595" dirty="0"/>
          </a:p>
        </p:txBody>
      </p:sp>
      <p:sp>
        <p:nvSpPr>
          <p:cNvPr id="14" name="Shape 11"/>
          <p:cNvSpPr/>
          <p:nvPr/>
        </p:nvSpPr>
        <p:spPr>
          <a:xfrm>
            <a:off x="9391769" y="4289346"/>
            <a:ext cx="455771" cy="455771"/>
          </a:xfrm>
          <a:prstGeom prst="roundRect">
            <a:avLst>
              <a:gd name="adj" fmla="val 40009"/>
            </a:avLst>
          </a:prstGeom>
          <a:solidFill>
            <a:srgbClr val="282C32"/>
          </a:solidFill>
          <a:ln/>
        </p:spPr>
      </p:sp>
      <p:sp>
        <p:nvSpPr>
          <p:cNvPr id="15" name="Text 12"/>
          <p:cNvSpPr/>
          <p:nvPr/>
        </p:nvSpPr>
        <p:spPr>
          <a:xfrm>
            <a:off x="9533215" y="4357211"/>
            <a:ext cx="172760" cy="319921"/>
          </a:xfrm>
          <a:prstGeom prst="rect">
            <a:avLst/>
          </a:prstGeom>
          <a:noFill/>
          <a:ln/>
        </p:spPr>
        <p:txBody>
          <a:bodyPr wrap="none" rtlCol="0" anchor="t"/>
          <a:lstStyle/>
          <a:p>
            <a:pPr marL="0" indent="0" algn="ctr">
              <a:lnSpc>
                <a:spcPts val="2519"/>
              </a:lnSpc>
              <a:buNone/>
            </a:pPr>
            <a:r>
              <a:rPr lang="en-US" sz="2519" b="1" dirty="0">
                <a:solidFill>
                  <a:srgbClr val="EEEFF5"/>
                </a:solidFill>
                <a:latin typeface="Barlow" pitchFamily="34" charset="0"/>
                <a:ea typeface="Barlow" pitchFamily="34" charset="-122"/>
                <a:cs typeface="Barlow" pitchFamily="34" charset="-120"/>
              </a:rPr>
              <a:t>3</a:t>
            </a:r>
            <a:endParaRPr lang="en-US" sz="2519" dirty="0"/>
          </a:p>
        </p:txBody>
      </p:sp>
      <p:sp>
        <p:nvSpPr>
          <p:cNvPr id="16" name="Text 13"/>
          <p:cNvSpPr/>
          <p:nvPr/>
        </p:nvSpPr>
        <p:spPr>
          <a:xfrm>
            <a:off x="10050066" y="4289346"/>
            <a:ext cx="2665928" cy="333137"/>
          </a:xfrm>
          <a:prstGeom prst="rect">
            <a:avLst/>
          </a:prstGeom>
          <a:noFill/>
          <a:ln/>
        </p:spPr>
        <p:txBody>
          <a:bodyPr wrap="none" rtlCol="0" anchor="t"/>
          <a:lstStyle/>
          <a:p>
            <a:pPr marL="0" indent="0">
              <a:lnSpc>
                <a:spcPts val="2624"/>
              </a:lnSpc>
              <a:buNone/>
            </a:pPr>
            <a:r>
              <a:rPr lang="en-US" sz="2099" b="1" dirty="0">
                <a:solidFill>
                  <a:srgbClr val="EEEFF5"/>
                </a:solidFill>
                <a:latin typeface="Barlow" pitchFamily="34" charset="0"/>
                <a:ea typeface="Barlow" pitchFamily="34" charset="-122"/>
                <a:cs typeface="Barlow" pitchFamily="34" charset="-120"/>
              </a:rPr>
              <a:t>Cost Optimization</a:t>
            </a:r>
            <a:endParaRPr lang="en-US" sz="2099" dirty="0"/>
          </a:p>
        </p:txBody>
      </p:sp>
      <p:sp>
        <p:nvSpPr>
          <p:cNvPr id="17" name="Text 14"/>
          <p:cNvSpPr/>
          <p:nvPr/>
        </p:nvSpPr>
        <p:spPr>
          <a:xfrm>
            <a:off x="10050066" y="4744045"/>
            <a:ext cx="3090029" cy="2269450"/>
          </a:xfrm>
          <a:prstGeom prst="rect">
            <a:avLst/>
          </a:prstGeom>
          <a:noFill/>
          <a:ln/>
        </p:spPr>
        <p:txBody>
          <a:bodyPr wrap="square" rtlCol="0" anchor="t"/>
          <a:lstStyle/>
          <a:p>
            <a:pPr marL="0" indent="0">
              <a:lnSpc>
                <a:spcPts val="2553"/>
              </a:lnSpc>
              <a:buNone/>
            </a:pPr>
            <a:r>
              <a:rPr lang="en-US" sz="1595" dirty="0">
                <a:solidFill>
                  <a:srgbClr val="EEEFF5"/>
                </a:solidFill>
                <a:latin typeface="Montserrat" pitchFamily="34" charset="0"/>
                <a:ea typeface="Montserrat" pitchFamily="34" charset="-122"/>
                <a:cs typeface="Montserrat" pitchFamily="34" charset="-120"/>
              </a:rPr>
              <a:t>Careful cost analysis and optimization strategies can help organizations maximize the cost-effectiveness of their hybrid cloud investments, ensuring a strong return on investment.</a:t>
            </a:r>
            <a:endParaRPr lang="en-US" sz="159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864037" y="1382435"/>
            <a:ext cx="6497003" cy="812125"/>
          </a:xfrm>
          <a:prstGeom prst="rect">
            <a:avLst/>
          </a:prstGeom>
          <a:noFill/>
          <a:ln/>
        </p:spPr>
        <p:txBody>
          <a:bodyPr wrap="none" rtlCol="0" anchor="t"/>
          <a:lstStyle/>
          <a:p>
            <a:pPr marL="0" indent="0">
              <a:lnSpc>
                <a:spcPts val="6395"/>
              </a:lnSpc>
              <a:buNone/>
            </a:pPr>
            <a:r>
              <a:rPr lang="en-US" sz="5116" b="1" dirty="0">
                <a:solidFill>
                  <a:srgbClr val="9998FF"/>
                </a:solidFill>
                <a:latin typeface="Barlow" pitchFamily="34" charset="0"/>
                <a:ea typeface="Barlow" pitchFamily="34" charset="-122"/>
                <a:cs typeface="Barlow" pitchFamily="34" charset="-120"/>
              </a:rPr>
              <a:t>Future Scope</a:t>
            </a:r>
            <a:endParaRPr lang="en-US" sz="5116" dirty="0"/>
          </a:p>
        </p:txBody>
      </p:sp>
      <p:sp>
        <p:nvSpPr>
          <p:cNvPr id="5" name="Text 3"/>
          <p:cNvSpPr/>
          <p:nvPr/>
        </p:nvSpPr>
        <p:spPr>
          <a:xfrm>
            <a:off x="864037" y="2811661"/>
            <a:ext cx="3352324" cy="406003"/>
          </a:xfrm>
          <a:prstGeom prst="rect">
            <a:avLst/>
          </a:prstGeom>
          <a:noFill/>
          <a:ln/>
        </p:spPr>
        <p:txBody>
          <a:bodyPr wrap="none" rtlCol="0" anchor="t"/>
          <a:lstStyle/>
          <a:p>
            <a:pPr marL="0" indent="0">
              <a:lnSpc>
                <a:spcPts val="3197"/>
              </a:lnSpc>
              <a:buNone/>
            </a:pPr>
            <a:r>
              <a:rPr lang="en-US" sz="2558" b="1" dirty="0">
                <a:solidFill>
                  <a:srgbClr val="9998FF"/>
                </a:solidFill>
                <a:latin typeface="Barlow" pitchFamily="34" charset="0"/>
                <a:ea typeface="Barlow" pitchFamily="34" charset="-122"/>
                <a:cs typeface="Barlow" pitchFamily="34" charset="-120"/>
              </a:rPr>
              <a:t>Emerging Technologies</a:t>
            </a:r>
            <a:endParaRPr lang="en-US" sz="2558" dirty="0"/>
          </a:p>
        </p:txBody>
      </p:sp>
      <p:sp>
        <p:nvSpPr>
          <p:cNvPr id="6" name="Text 4"/>
          <p:cNvSpPr/>
          <p:nvPr/>
        </p:nvSpPr>
        <p:spPr>
          <a:xfrm>
            <a:off x="864037" y="3464481"/>
            <a:ext cx="3898821" cy="2765346"/>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Advancements in areas like edge computing, serverless architectures, and AI/ML will continue to shape the future of hybrid cloud integration, enabling new use cases and capabilities.</a:t>
            </a:r>
            <a:endParaRPr lang="en-US" sz="1944" dirty="0"/>
          </a:p>
        </p:txBody>
      </p:sp>
      <p:sp>
        <p:nvSpPr>
          <p:cNvPr id="7" name="Text 5"/>
          <p:cNvSpPr/>
          <p:nvPr/>
        </p:nvSpPr>
        <p:spPr>
          <a:xfrm>
            <a:off x="5372695" y="2811661"/>
            <a:ext cx="3248501" cy="406003"/>
          </a:xfrm>
          <a:prstGeom prst="rect">
            <a:avLst/>
          </a:prstGeom>
          <a:noFill/>
          <a:ln/>
        </p:spPr>
        <p:txBody>
          <a:bodyPr wrap="none" rtlCol="0" anchor="t"/>
          <a:lstStyle/>
          <a:p>
            <a:pPr marL="0" indent="0">
              <a:lnSpc>
                <a:spcPts val="3197"/>
              </a:lnSpc>
              <a:buNone/>
            </a:pPr>
            <a:r>
              <a:rPr lang="en-US" sz="2558" b="1" dirty="0">
                <a:solidFill>
                  <a:srgbClr val="9998FF"/>
                </a:solidFill>
                <a:latin typeface="Barlow" pitchFamily="34" charset="0"/>
                <a:ea typeface="Barlow" pitchFamily="34" charset="-122"/>
                <a:cs typeface="Barlow" pitchFamily="34" charset="-120"/>
              </a:rPr>
              <a:t>Increased Automation</a:t>
            </a:r>
            <a:endParaRPr lang="en-US" sz="2558" dirty="0"/>
          </a:p>
        </p:txBody>
      </p:sp>
      <p:sp>
        <p:nvSpPr>
          <p:cNvPr id="8" name="Text 6"/>
          <p:cNvSpPr/>
          <p:nvPr/>
        </p:nvSpPr>
        <p:spPr>
          <a:xfrm>
            <a:off x="5372695" y="3464481"/>
            <a:ext cx="3898821" cy="3160395"/>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The continued evolution of hybrid cloud management platforms and DevOps practices will drive greater automation and orchestration, simplifying the deployment and management of hybrid environments.</a:t>
            </a:r>
            <a:endParaRPr lang="en-US" sz="1944" dirty="0"/>
          </a:p>
        </p:txBody>
      </p:sp>
      <p:sp>
        <p:nvSpPr>
          <p:cNvPr id="9" name="Text 7"/>
          <p:cNvSpPr/>
          <p:nvPr/>
        </p:nvSpPr>
        <p:spPr>
          <a:xfrm>
            <a:off x="9881354" y="2811661"/>
            <a:ext cx="3632954" cy="406003"/>
          </a:xfrm>
          <a:prstGeom prst="rect">
            <a:avLst/>
          </a:prstGeom>
          <a:noFill/>
          <a:ln/>
        </p:spPr>
        <p:txBody>
          <a:bodyPr wrap="none" rtlCol="0" anchor="t"/>
          <a:lstStyle/>
          <a:p>
            <a:pPr marL="0" indent="0">
              <a:lnSpc>
                <a:spcPts val="3197"/>
              </a:lnSpc>
              <a:buNone/>
            </a:pPr>
            <a:r>
              <a:rPr lang="en-US" sz="2558" b="1" dirty="0">
                <a:solidFill>
                  <a:srgbClr val="9998FF"/>
                </a:solidFill>
                <a:latin typeface="Barlow" pitchFamily="34" charset="0"/>
                <a:ea typeface="Barlow" pitchFamily="34" charset="-122"/>
                <a:cs typeface="Barlow" pitchFamily="34" charset="-120"/>
              </a:rPr>
              <a:t>Hybrid Cloud Ecosystems</a:t>
            </a:r>
            <a:endParaRPr lang="en-US" sz="2558" dirty="0"/>
          </a:p>
        </p:txBody>
      </p:sp>
      <p:sp>
        <p:nvSpPr>
          <p:cNvPr id="10" name="Text 8"/>
          <p:cNvSpPr/>
          <p:nvPr/>
        </p:nvSpPr>
        <p:spPr>
          <a:xfrm>
            <a:off x="9881354" y="3464481"/>
            <a:ext cx="3898821" cy="2765346"/>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As organizations leverage a diverse array of cloud services and on-premises systems, the need for seamless integration and collaboration across hybrid cloud ecosystems will become increasingly important.</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743</Words>
  <Application>Microsoft Office PowerPoint</Application>
  <PresentationFormat>Custom</PresentationFormat>
  <Paragraphs>83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narsi ala</cp:lastModifiedBy>
  <cp:revision>2</cp:revision>
  <dcterms:created xsi:type="dcterms:W3CDTF">2024-07-29T06:53:26Z</dcterms:created>
  <dcterms:modified xsi:type="dcterms:W3CDTF">2024-07-29T08:57:15Z</dcterms:modified>
</cp:coreProperties>
</file>