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3884DED2-C3F3-4043-B53E-7CCC81E961F9}"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1960" y="1709640"/>
            <a:ext cx="10515240" cy="28522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831960" y="4589640"/>
            <a:ext cx="1051524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1960" y="5373360"/>
            <a:ext cx="1051524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5DB6083-9AFB-4298-95BF-0943EE4ACCEA}"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1960" y="1709640"/>
            <a:ext cx="10515240" cy="28522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831960" y="4589640"/>
            <a:ext cx="513108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0080" y="4589640"/>
            <a:ext cx="513108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1960" y="5373360"/>
            <a:ext cx="513108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0080" y="5373360"/>
            <a:ext cx="513108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2842F644-BBDA-4D31-A80C-C1AF37415A00}"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1960" y="1709640"/>
            <a:ext cx="10515240" cy="28522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831960" y="4589640"/>
            <a:ext cx="338580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87320" y="4589640"/>
            <a:ext cx="338580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3040" y="4589640"/>
            <a:ext cx="338580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1960" y="5373360"/>
            <a:ext cx="338580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87320" y="5373360"/>
            <a:ext cx="338580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3040" y="5373360"/>
            <a:ext cx="338580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CF8DD6CF-0D21-4B75-B54F-4DE0730AD47E}"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56465EA-8FCF-4F95-9677-1C952598F6A3}"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1960" y="1709640"/>
            <a:ext cx="10515240" cy="28522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1960" y="4589640"/>
            <a:ext cx="10515240" cy="1499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316F264-D29E-431B-8948-5CD833030285}"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1960" y="1709640"/>
            <a:ext cx="10515240" cy="28522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831960" y="4589640"/>
            <a:ext cx="10515240" cy="14997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236AC32-1F57-4A77-AB49-5C79715BC1E9}"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1960" y="1709640"/>
            <a:ext cx="10515240" cy="28522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831960" y="4589640"/>
            <a:ext cx="5131080" cy="14997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0080" y="4589640"/>
            <a:ext cx="5131080" cy="14997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AE6C2B7-95A9-4410-88DE-5D2FFEC8E2B4}"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1960" y="1709640"/>
            <a:ext cx="10515240" cy="28522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434F3D1-7AFF-4861-81A3-F04C670B6EA0}"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1960" y="1709640"/>
            <a:ext cx="10515240" cy="132228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27DEA26-2300-490B-BA6D-F0B974C261A2}"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1960" y="1709640"/>
            <a:ext cx="10515240" cy="28522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831960" y="4589640"/>
            <a:ext cx="513108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0080" y="4589640"/>
            <a:ext cx="5131080" cy="14997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1960" y="5373360"/>
            <a:ext cx="513108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8400947-3A32-4DC6-A633-AD0AF6467FDE}"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1960" y="1709640"/>
            <a:ext cx="10515240" cy="28522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1960" y="4589640"/>
            <a:ext cx="10515240" cy="1499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32362F1-E779-4234-800A-9EAFE2D1074B}"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1960" y="1709640"/>
            <a:ext cx="10515240" cy="28522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831960" y="4589640"/>
            <a:ext cx="5131080" cy="14997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0080" y="4589640"/>
            <a:ext cx="513108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0080" y="5373360"/>
            <a:ext cx="513108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4874CEA-C758-408B-B364-9CD6C0C64486}"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1960" y="1709640"/>
            <a:ext cx="10515240" cy="28522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831960" y="4589640"/>
            <a:ext cx="513108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0080" y="4589640"/>
            <a:ext cx="513108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1960" y="5373360"/>
            <a:ext cx="1051524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2E5AA1B-C1B1-410F-9091-88F60F5D9BFF}"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1960" y="1709640"/>
            <a:ext cx="10515240" cy="28522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831960" y="4589640"/>
            <a:ext cx="1051524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1960" y="5373360"/>
            <a:ext cx="1051524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FCCA1B5-8FEE-4132-AEA1-F59FF942CFFB}"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1960" y="1709640"/>
            <a:ext cx="10515240" cy="28522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831960" y="4589640"/>
            <a:ext cx="513108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0080" y="4589640"/>
            <a:ext cx="513108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1960" y="5373360"/>
            <a:ext cx="513108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0080" y="5373360"/>
            <a:ext cx="513108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C3DBFB2E-5145-4EB2-8738-0EC7D9F14B55}"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1960" y="1709640"/>
            <a:ext cx="10515240" cy="28522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831960" y="4589640"/>
            <a:ext cx="338580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87320" y="4589640"/>
            <a:ext cx="338580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3040" y="4589640"/>
            <a:ext cx="338580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1960" y="5373360"/>
            <a:ext cx="338580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87320" y="5373360"/>
            <a:ext cx="338580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3040" y="5373360"/>
            <a:ext cx="338580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A08BC87A-6E67-480A-93CD-F12B4BF56EAE}"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1960" y="1709640"/>
            <a:ext cx="10515240" cy="28522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831960" y="4589640"/>
            <a:ext cx="10515240" cy="14997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DBA1E51-F43C-4E48-8E07-71AF9B3E8ADD}"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1960" y="1709640"/>
            <a:ext cx="10515240" cy="28522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831960" y="4589640"/>
            <a:ext cx="5131080" cy="14997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0080" y="4589640"/>
            <a:ext cx="5131080" cy="14997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3F353E5-0207-4294-934D-3DCB00F34B92}"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1960" y="1709640"/>
            <a:ext cx="10515240" cy="28522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C1CFEF3-6712-403B-BED3-9E07E9F944F4}"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1960" y="1709640"/>
            <a:ext cx="10515240" cy="132228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CABA0B1-ABF9-4B96-92A4-DC0A4B29593F}"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1960" y="1709640"/>
            <a:ext cx="10515240" cy="28522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831960" y="4589640"/>
            <a:ext cx="513108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0080" y="4589640"/>
            <a:ext cx="5131080" cy="14997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1960" y="5373360"/>
            <a:ext cx="513108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DB163B4-45B3-4BE2-8A93-169A1302216C}"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1960" y="1709640"/>
            <a:ext cx="10515240" cy="28522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831960" y="4589640"/>
            <a:ext cx="5131080" cy="14997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0080" y="4589640"/>
            <a:ext cx="513108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0080" y="5373360"/>
            <a:ext cx="513108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D7F432B-02E3-4ABC-9559-715C7593FF24}"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1960" y="1709640"/>
            <a:ext cx="10515240" cy="285228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831960" y="4589640"/>
            <a:ext cx="513108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0080" y="4589640"/>
            <a:ext cx="513108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1960" y="5373360"/>
            <a:ext cx="10515240" cy="7153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AA32FFF-A452-464A-97BA-8DBDC5BADF2F}"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IN"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BD0C7FFC-6154-4F50-A441-F55CE1EE1A45}" type="slidenum">
              <a:rPr b="0" lang="en-US"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1960" y="1709640"/>
            <a:ext cx="10515240" cy="2852280"/>
          </a:xfrm>
          <a:prstGeom prst="rect">
            <a:avLst/>
          </a:prstGeom>
          <a:noFill/>
          <a:ln w="0">
            <a:noFill/>
          </a:ln>
        </p:spPr>
        <p:txBody>
          <a:bodyPr anchor="b">
            <a:noAutofit/>
          </a:bodyPr>
          <a:p>
            <a:pPr>
              <a:lnSpc>
                <a:spcPct val="90000"/>
              </a:lnSpc>
              <a:buNone/>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42" name="PlaceHolder 2"/>
          <p:cNvSpPr>
            <a:spLocks noGrp="1"/>
          </p:cNvSpPr>
          <p:nvPr>
            <p:ph type="body"/>
          </p:nvPr>
        </p:nvSpPr>
        <p:spPr>
          <a:xfrm>
            <a:off x="831960" y="4589640"/>
            <a:ext cx="10515240" cy="1499760"/>
          </a:xfrm>
          <a:prstGeom prst="rect">
            <a:avLst/>
          </a:prstGeom>
          <a:noFill/>
          <a:ln w="0">
            <a:noFill/>
          </a:ln>
        </p:spPr>
        <p:txBody>
          <a:bodyPr anchor="t">
            <a:noAutofit/>
          </a:bodyPr>
          <a:p>
            <a:pPr>
              <a:lnSpc>
                <a:spcPct val="90000"/>
              </a:lnSpc>
              <a:spcBef>
                <a:spcPts val="1001"/>
              </a:spcBef>
              <a:buNone/>
              <a:tabLst>
                <a:tab algn="l" pos="0"/>
              </a:tabLst>
            </a:pPr>
            <a:r>
              <a:rPr b="0" lang="en-US" sz="2400" spc="-1" strike="noStrike">
                <a:solidFill>
                  <a:srgbClr val="8b8b8b"/>
                </a:solidFill>
                <a:latin typeface="Calibri"/>
              </a:rPr>
              <a:t>Edit Master text styles</a:t>
            </a:r>
            <a:endParaRPr b="0" lang="en-US" sz="24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IN"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2DF34595-CB48-4E14-8F56-55FFF1092D73}" type="slidenum">
              <a:rPr b="0" lang="en-US"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3640" cy="2387160"/>
          </a:xfrm>
          <a:prstGeom prst="rect">
            <a:avLst/>
          </a:prstGeom>
          <a:noFill/>
          <a:ln w="0">
            <a:noFill/>
          </a:ln>
        </p:spPr>
        <p:txBody>
          <a:bodyPr anchor="b">
            <a:normAutofit fontScale="55000"/>
          </a:bodyPr>
          <a:p>
            <a:pPr algn="ctr">
              <a:lnSpc>
                <a:spcPct val="90000"/>
              </a:lnSpc>
              <a:buNone/>
            </a:pPr>
            <a:br>
              <a:rPr sz="6000"/>
            </a:br>
            <a:br>
              <a:rPr sz="6000"/>
            </a:br>
            <a:br>
              <a:rPr sz="6000"/>
            </a:br>
            <a:r>
              <a:rPr b="0" lang="fr-FR" sz="6000" spc="-1" strike="noStrike">
                <a:solidFill>
                  <a:srgbClr val="000000"/>
                </a:solidFill>
                <a:latin typeface="Calibri Light"/>
              </a:rPr>
              <a:t>CCNA 1 v7 Modules 4 – 7: Ethernet Concepts Exam</a:t>
            </a:r>
            <a:endParaRPr b="0" lang="en-US" sz="6000" spc="-1" strike="noStrike">
              <a:solidFill>
                <a:srgbClr val="000000"/>
              </a:solidFill>
              <a:latin typeface="Calibri"/>
            </a:endParaRPr>
          </a:p>
        </p:txBody>
      </p:sp>
      <p:sp>
        <p:nvSpPr>
          <p:cNvPr id="83" name="PlaceHolder 2"/>
          <p:cNvSpPr>
            <a:spLocks noGrp="1"/>
          </p:cNvSpPr>
          <p:nvPr>
            <p:ph type="subTitle"/>
          </p:nvPr>
        </p:nvSpPr>
        <p:spPr>
          <a:xfrm>
            <a:off x="1523880" y="3602160"/>
            <a:ext cx="9143640" cy="1655280"/>
          </a:xfrm>
          <a:prstGeom prst="rect">
            <a:avLst/>
          </a:prstGeom>
          <a:noFill/>
          <a:ln w="0">
            <a:noFill/>
          </a:ln>
        </p:spPr>
        <p:txBody>
          <a:bodyPr anchor="t">
            <a:noAutofit/>
          </a:bodyPr>
          <a:p>
            <a:pPr algn="ctr">
              <a:buNone/>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213840" y="0"/>
            <a:ext cx="11886840" cy="1475640"/>
          </a:xfrm>
          <a:prstGeom prst="rect">
            <a:avLst/>
          </a:prstGeom>
          <a:noFill/>
          <a:ln w="0">
            <a:noFill/>
          </a:ln>
        </p:spPr>
        <p:txBody>
          <a:bodyPr anchor="b">
            <a:normAutofit/>
          </a:bodyPr>
          <a:p>
            <a:pPr>
              <a:lnSpc>
                <a:spcPct val="90000"/>
              </a:lnSpc>
              <a:buNone/>
            </a:pPr>
            <a:r>
              <a:rPr b="1" lang="en-US" sz="2800" spc="-1" strike="noStrike">
                <a:solidFill>
                  <a:srgbClr val="000000"/>
                </a:solidFill>
                <a:latin typeface="Cambria"/>
                <a:ea typeface="Cambria"/>
              </a:rPr>
              <a:t>With the use of unshielded twisted-pair copper wire in a network, what causes crosstalk within the cable pairs?</a:t>
            </a:r>
            <a:endParaRPr b="0" lang="en-US" sz="2800" spc="-1" strike="noStrike">
              <a:solidFill>
                <a:srgbClr val="000000"/>
              </a:solidFill>
              <a:latin typeface="Calibri"/>
            </a:endParaRPr>
          </a:p>
        </p:txBody>
      </p:sp>
      <p:sp>
        <p:nvSpPr>
          <p:cNvPr id="104" name="PlaceHolder 2"/>
          <p:cNvSpPr>
            <a:spLocks noGrp="1"/>
          </p:cNvSpPr>
          <p:nvPr>
            <p:ph/>
          </p:nvPr>
        </p:nvSpPr>
        <p:spPr>
          <a:xfrm>
            <a:off x="213840" y="1591200"/>
            <a:ext cx="11756160" cy="2980440"/>
          </a:xfrm>
          <a:prstGeom prst="rect">
            <a:avLst/>
          </a:prstGeom>
          <a:noFill/>
          <a:ln w="0">
            <a:noFill/>
          </a:ln>
        </p:spPr>
        <p:txBody>
          <a:bodyPr anchor="t">
            <a:normAutofit/>
          </a:bodyPr>
          <a:p>
            <a:pPr>
              <a:lnSpc>
                <a:spcPct val="90000"/>
              </a:lnSpc>
              <a:spcBef>
                <a:spcPts val="1001"/>
              </a:spcBef>
              <a:buNone/>
              <a:tabLst>
                <a:tab algn="l" pos="0"/>
              </a:tabLst>
            </a:pPr>
            <a:r>
              <a:rPr b="1" lang="en-US" sz="2400" spc="-1" strike="noStrike">
                <a:solidFill>
                  <a:srgbClr val="8b8b8b"/>
                </a:solidFill>
                <a:latin typeface="Calibri"/>
              </a:rPr>
              <a:t>he magnetic field around the adjacent pairs of wire</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8b8b8b"/>
                </a:solidFill>
                <a:latin typeface="Calibri"/>
              </a:rPr>
              <a:t>the use of braided wire to shield the adjacent wire pairs</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8b8b8b"/>
                </a:solidFill>
                <a:latin typeface="Calibri"/>
              </a:rPr>
              <a:t>the reflection of the electrical wave back from the far end of the cable</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8b8b8b"/>
                </a:solidFill>
                <a:latin typeface="Calibri"/>
              </a:rPr>
              <a:t>the collision caused by two nodes trying to use the media simultaneousl</a:t>
            </a:r>
            <a:endParaRPr b="0" lang="en-US" sz="2400" spc="-1" strike="noStrike">
              <a:solidFill>
                <a:srgbClr val="000000"/>
              </a:solidFill>
              <a:latin typeface="Calibri"/>
            </a:endParaRPr>
          </a:p>
        </p:txBody>
      </p:sp>
      <p:sp>
        <p:nvSpPr>
          <p:cNvPr id="105" name="Rectangle 2"/>
          <p:cNvSpPr/>
          <p:nvPr/>
        </p:nvSpPr>
        <p:spPr>
          <a:xfrm>
            <a:off x="213840" y="4435920"/>
            <a:ext cx="11886840" cy="20696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2600" spc="-1" strike="noStrike">
                <a:solidFill>
                  <a:srgbClr val="155724"/>
                </a:solidFill>
                <a:latin typeface="Cambria"/>
                <a:ea typeface="Cambria"/>
              </a:rPr>
              <a:t>Explanation:</a:t>
            </a:r>
            <a:r>
              <a:rPr b="0" lang="en-US" sz="2600" spc="-1" strike="noStrike">
                <a:solidFill>
                  <a:srgbClr val="155724"/>
                </a:solidFill>
                <a:latin typeface="Cambria"/>
                <a:ea typeface="Cambria"/>
              </a:rPr>
              <a:t> Crosstalk is a type of noise, or interference that occurs when signal transmission </a:t>
            </a:r>
            <a:r>
              <a:rPr b="0" lang="en-US" sz="2600" spc="-1" strike="noStrike">
                <a:solidFill>
                  <a:srgbClr val="155724"/>
                </a:solidFill>
                <a:latin typeface="Cambria"/>
                <a:ea typeface="Cambria"/>
              </a:rPr>
              <a:t>on one wire interferes with another wire. When current flows through a wire a magnetic field is </a:t>
            </a:r>
            <a:r>
              <a:rPr b="0" lang="en-US" sz="2600" spc="-1" strike="noStrike">
                <a:solidFill>
                  <a:srgbClr val="155724"/>
                </a:solidFill>
                <a:latin typeface="Cambria"/>
                <a:ea typeface="Cambria"/>
              </a:rPr>
              <a:t>produced. The produced magnetic field will interface the signal carried in the adjacent wire.</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213840" y="0"/>
            <a:ext cx="11886840" cy="1043640"/>
          </a:xfrm>
          <a:prstGeom prst="rect">
            <a:avLst/>
          </a:prstGeom>
          <a:noFill/>
          <a:ln w="0">
            <a:noFill/>
          </a:ln>
        </p:spPr>
        <p:txBody>
          <a:bodyPr anchor="b">
            <a:normAutofit/>
          </a:bodyPr>
          <a:p>
            <a:pPr>
              <a:lnSpc>
                <a:spcPct val="90000"/>
              </a:lnSpc>
              <a:buNone/>
            </a:pPr>
            <a:r>
              <a:rPr b="1" lang="en-US" sz="2800" spc="-1" strike="noStrike">
                <a:solidFill>
                  <a:srgbClr val="000000"/>
                </a:solidFill>
                <a:latin typeface="Cambria"/>
                <a:ea typeface="Cambria"/>
              </a:rPr>
              <a:t> </a:t>
            </a:r>
            <a:r>
              <a:rPr b="1" lang="en-US" sz="2800" spc="-1" strike="noStrike">
                <a:solidFill>
                  <a:srgbClr val="000000"/>
                </a:solidFill>
                <a:latin typeface="Cambria"/>
                <a:ea typeface="Cambria"/>
              </a:rPr>
              <a:t>What is the purpose of the OSI physical layer?</a:t>
            </a:r>
            <a:endParaRPr b="0" lang="en-US" sz="2800" spc="-1" strike="noStrike">
              <a:solidFill>
                <a:srgbClr val="000000"/>
              </a:solidFill>
              <a:latin typeface="Calibri"/>
            </a:endParaRPr>
          </a:p>
        </p:txBody>
      </p:sp>
      <p:sp>
        <p:nvSpPr>
          <p:cNvPr id="85" name="PlaceHolder 2"/>
          <p:cNvSpPr>
            <a:spLocks noGrp="1"/>
          </p:cNvSpPr>
          <p:nvPr>
            <p:ph/>
          </p:nvPr>
        </p:nvSpPr>
        <p:spPr>
          <a:xfrm>
            <a:off x="213840" y="2214360"/>
            <a:ext cx="11756160" cy="1989000"/>
          </a:xfrm>
          <a:prstGeom prst="rect">
            <a:avLst/>
          </a:prstGeom>
          <a:noFill/>
          <a:ln w="0">
            <a:noFill/>
          </a:ln>
        </p:spPr>
        <p:txBody>
          <a:bodyPr anchor="t">
            <a:normAutofit/>
          </a:bodyPr>
          <a:p>
            <a:pPr>
              <a:lnSpc>
                <a:spcPct val="90000"/>
              </a:lnSpc>
              <a:spcBef>
                <a:spcPts val="1001"/>
              </a:spcBef>
              <a:buNone/>
              <a:tabLst>
                <a:tab algn="l" pos="0"/>
              </a:tabLst>
            </a:pPr>
            <a:r>
              <a:rPr b="0" lang="en-US" sz="2400" spc="-1" strike="noStrike">
                <a:solidFill>
                  <a:srgbClr val="8b8b8b"/>
                </a:solidFill>
                <a:latin typeface="Calibri"/>
              </a:rPr>
              <a:t>controlling access to media</a:t>
            </a:r>
            <a:endParaRPr b="0" lang="en-US" sz="2400" spc="-1" strike="noStrike">
              <a:solidFill>
                <a:srgbClr val="000000"/>
              </a:solidFill>
              <a:latin typeface="Calibri"/>
            </a:endParaRPr>
          </a:p>
          <a:p>
            <a:pPr>
              <a:lnSpc>
                <a:spcPct val="90000"/>
              </a:lnSpc>
              <a:spcBef>
                <a:spcPts val="1001"/>
              </a:spcBef>
              <a:buNone/>
              <a:tabLst>
                <a:tab algn="l" pos="0"/>
              </a:tabLst>
            </a:pPr>
            <a:r>
              <a:rPr b="1" lang="en-US" sz="2400" spc="-1" strike="noStrike">
                <a:solidFill>
                  <a:srgbClr val="8b8b8b"/>
                </a:solidFill>
                <a:latin typeface="Calibri"/>
              </a:rPr>
              <a:t>transmitting bits across the local media</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8b8b8b"/>
                </a:solidFill>
                <a:latin typeface="Calibri"/>
              </a:rPr>
              <a:t>performing error detection on received frames</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8b8b8b"/>
                </a:solidFill>
                <a:latin typeface="Calibri"/>
              </a:rPr>
              <a:t>exchanging frames between nodes over physical network media</a:t>
            </a:r>
            <a:endParaRPr b="0" lang="en-US" sz="2400" spc="-1" strike="noStrike">
              <a:solidFill>
                <a:srgbClr val="000000"/>
              </a:solidFill>
              <a:latin typeface="Calibri"/>
            </a:endParaRPr>
          </a:p>
          <a:p>
            <a:pPr>
              <a:lnSpc>
                <a:spcPct val="90000"/>
              </a:lnSpc>
              <a:spcBef>
                <a:spcPts val="1001"/>
              </a:spcBef>
              <a:buNone/>
              <a:tabLst>
                <a:tab algn="l" pos="0"/>
              </a:tabLst>
            </a:pP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213840" y="0"/>
            <a:ext cx="11886840" cy="1043640"/>
          </a:xfrm>
          <a:prstGeom prst="rect">
            <a:avLst/>
          </a:prstGeom>
          <a:noFill/>
          <a:ln w="0">
            <a:noFill/>
          </a:ln>
        </p:spPr>
        <p:txBody>
          <a:bodyPr anchor="b">
            <a:normAutofit/>
          </a:bodyPr>
          <a:p>
            <a:pPr>
              <a:lnSpc>
                <a:spcPct val="90000"/>
              </a:lnSpc>
              <a:buNone/>
            </a:pPr>
            <a:r>
              <a:rPr b="1" lang="en-US" sz="2800" spc="-1" strike="noStrike">
                <a:solidFill>
                  <a:srgbClr val="000000"/>
                </a:solidFill>
                <a:latin typeface="Cambria"/>
                <a:ea typeface="Cambria"/>
              </a:rPr>
              <a:t>Why are two strands of fiber used for a single fiber optic connection</a:t>
            </a:r>
            <a:endParaRPr b="0" lang="en-US" sz="2800" spc="-1" strike="noStrike">
              <a:solidFill>
                <a:srgbClr val="000000"/>
              </a:solidFill>
              <a:latin typeface="Calibri"/>
            </a:endParaRPr>
          </a:p>
        </p:txBody>
      </p:sp>
      <p:sp>
        <p:nvSpPr>
          <p:cNvPr id="87" name="PlaceHolder 2"/>
          <p:cNvSpPr>
            <a:spLocks noGrp="1"/>
          </p:cNvSpPr>
          <p:nvPr>
            <p:ph/>
          </p:nvPr>
        </p:nvSpPr>
        <p:spPr>
          <a:xfrm>
            <a:off x="213840" y="2214360"/>
            <a:ext cx="11756160" cy="1989000"/>
          </a:xfrm>
          <a:prstGeom prst="rect">
            <a:avLst/>
          </a:prstGeom>
          <a:noFill/>
          <a:ln w="0">
            <a:noFill/>
          </a:ln>
        </p:spPr>
        <p:txBody>
          <a:bodyPr anchor="t">
            <a:normAutofit fontScale="94000"/>
          </a:bodyPr>
          <a:p>
            <a:pPr>
              <a:lnSpc>
                <a:spcPct val="90000"/>
              </a:lnSpc>
              <a:spcBef>
                <a:spcPts val="1001"/>
              </a:spcBef>
              <a:buNone/>
              <a:tabLst>
                <a:tab algn="l" pos="0"/>
              </a:tabLst>
            </a:pPr>
            <a:r>
              <a:rPr b="0" lang="en-US" sz="2400" spc="-1" strike="noStrike">
                <a:solidFill>
                  <a:srgbClr val="8b8b8b"/>
                </a:solidFill>
                <a:latin typeface="Calibri"/>
              </a:rPr>
              <a:t>The two strands allow the data to travel for longer distances without degrading.</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8b8b8b"/>
                </a:solidFill>
                <a:latin typeface="Calibri"/>
              </a:rPr>
              <a:t>They prevent crosstalk from causing interference on the connection.</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8b8b8b"/>
                </a:solidFill>
                <a:latin typeface="Calibri"/>
              </a:rPr>
              <a:t>They increase the speed at which the data can travel.</a:t>
            </a:r>
            <a:endParaRPr b="0" lang="en-US" sz="2400" spc="-1" strike="noStrike">
              <a:solidFill>
                <a:srgbClr val="000000"/>
              </a:solidFill>
              <a:latin typeface="Calibri"/>
            </a:endParaRPr>
          </a:p>
          <a:p>
            <a:pPr>
              <a:lnSpc>
                <a:spcPct val="90000"/>
              </a:lnSpc>
              <a:spcBef>
                <a:spcPts val="1001"/>
              </a:spcBef>
              <a:buNone/>
              <a:tabLst>
                <a:tab algn="l" pos="0"/>
              </a:tabLst>
            </a:pPr>
            <a:r>
              <a:rPr b="1" lang="en-US" sz="2400" spc="-1" strike="noStrike">
                <a:solidFill>
                  <a:srgbClr val="8b8b8b"/>
                </a:solidFill>
                <a:latin typeface="Calibri"/>
              </a:rPr>
              <a:t>They allow for full-duplex connectivity.</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213840" y="0"/>
            <a:ext cx="11886840" cy="1043640"/>
          </a:xfrm>
          <a:prstGeom prst="rect">
            <a:avLst/>
          </a:prstGeom>
          <a:noFill/>
          <a:ln w="0">
            <a:noFill/>
          </a:ln>
        </p:spPr>
        <p:txBody>
          <a:bodyPr anchor="b">
            <a:normAutofit/>
          </a:bodyPr>
          <a:p>
            <a:pPr>
              <a:lnSpc>
                <a:spcPct val="90000"/>
              </a:lnSpc>
              <a:buNone/>
            </a:pPr>
            <a:r>
              <a:rPr b="1" lang="en-US" sz="2800" spc="-1" strike="noStrike">
                <a:solidFill>
                  <a:srgbClr val="000000"/>
                </a:solidFill>
                <a:latin typeface="Cambria"/>
                <a:ea typeface="Cambria"/>
              </a:rPr>
              <a:t>Which characteristic describes crosstalk?</a:t>
            </a:r>
            <a:endParaRPr b="0" lang="en-US" sz="2800" spc="-1" strike="noStrike">
              <a:solidFill>
                <a:srgbClr val="000000"/>
              </a:solidFill>
              <a:latin typeface="Calibri"/>
            </a:endParaRPr>
          </a:p>
        </p:txBody>
      </p:sp>
      <p:sp>
        <p:nvSpPr>
          <p:cNvPr id="89" name="PlaceHolder 2"/>
          <p:cNvSpPr>
            <a:spLocks noGrp="1"/>
          </p:cNvSpPr>
          <p:nvPr>
            <p:ph/>
          </p:nvPr>
        </p:nvSpPr>
        <p:spPr>
          <a:xfrm>
            <a:off x="213840" y="2214360"/>
            <a:ext cx="11756160" cy="1989000"/>
          </a:xfrm>
          <a:prstGeom prst="rect">
            <a:avLst/>
          </a:prstGeom>
          <a:noFill/>
          <a:ln w="0">
            <a:noFill/>
          </a:ln>
        </p:spPr>
        <p:txBody>
          <a:bodyPr anchor="t">
            <a:normAutofit fontScale="93000"/>
          </a:bodyPr>
          <a:p>
            <a:pPr>
              <a:lnSpc>
                <a:spcPct val="90000"/>
              </a:lnSpc>
              <a:spcBef>
                <a:spcPts val="1001"/>
              </a:spcBef>
              <a:buNone/>
              <a:tabLst>
                <a:tab algn="l" pos="0"/>
              </a:tabLst>
            </a:pPr>
            <a:r>
              <a:rPr b="0" lang="en-US" sz="2400" spc="-1" strike="noStrike">
                <a:solidFill>
                  <a:srgbClr val="8b8b8b"/>
                </a:solidFill>
                <a:latin typeface="Calibri"/>
              </a:rPr>
              <a:t>the distortion of the network signal from fluorescent lighting</a:t>
            </a:r>
            <a:endParaRPr b="0" lang="en-US" sz="2400" spc="-1" strike="noStrike">
              <a:solidFill>
                <a:srgbClr val="000000"/>
              </a:solidFill>
              <a:latin typeface="Calibri"/>
            </a:endParaRPr>
          </a:p>
          <a:p>
            <a:pPr>
              <a:lnSpc>
                <a:spcPct val="90000"/>
              </a:lnSpc>
              <a:spcBef>
                <a:spcPts val="1001"/>
              </a:spcBef>
              <a:buNone/>
              <a:tabLst>
                <a:tab algn="l" pos="0"/>
              </a:tabLst>
            </a:pPr>
            <a:r>
              <a:rPr b="1" lang="en-US" sz="2400" spc="-1" strike="noStrike">
                <a:solidFill>
                  <a:srgbClr val="8b8b8b"/>
                </a:solidFill>
                <a:latin typeface="Calibri"/>
              </a:rPr>
              <a:t>the distortion of the transmitted messages from signals carried in adjacent wires</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8b8b8b"/>
                </a:solidFill>
                <a:latin typeface="Calibri"/>
              </a:rPr>
              <a:t>the weakening of the network signal over long cable lengths</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8b8b8b"/>
                </a:solidFill>
                <a:latin typeface="Calibri"/>
              </a:rPr>
              <a:t>the loss of wireless signal over excessive distance from the access point</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213840" y="0"/>
            <a:ext cx="11886840" cy="1043640"/>
          </a:xfrm>
          <a:prstGeom prst="rect">
            <a:avLst/>
          </a:prstGeom>
          <a:noFill/>
          <a:ln w="0">
            <a:noFill/>
          </a:ln>
        </p:spPr>
        <p:txBody>
          <a:bodyPr anchor="b">
            <a:normAutofit/>
          </a:bodyPr>
          <a:p>
            <a:pPr>
              <a:lnSpc>
                <a:spcPct val="90000"/>
              </a:lnSpc>
              <a:buNone/>
            </a:pPr>
            <a:r>
              <a:rPr b="1" lang="en-US" sz="2800" spc="-1" strike="noStrike">
                <a:solidFill>
                  <a:srgbClr val="000000"/>
                </a:solidFill>
                <a:latin typeface="Cambria"/>
                <a:ea typeface="Cambria"/>
              </a:rPr>
              <a:t>Which procedure is used to reduce the effect of crosstalk in copper cables?</a:t>
            </a:r>
            <a:endParaRPr b="0" lang="en-US" sz="2800" spc="-1" strike="noStrike">
              <a:solidFill>
                <a:srgbClr val="000000"/>
              </a:solidFill>
              <a:latin typeface="Calibri"/>
            </a:endParaRPr>
          </a:p>
        </p:txBody>
      </p:sp>
      <p:sp>
        <p:nvSpPr>
          <p:cNvPr id="91" name="PlaceHolder 2"/>
          <p:cNvSpPr>
            <a:spLocks noGrp="1"/>
          </p:cNvSpPr>
          <p:nvPr>
            <p:ph/>
          </p:nvPr>
        </p:nvSpPr>
        <p:spPr>
          <a:xfrm>
            <a:off x="213840" y="2214360"/>
            <a:ext cx="11756160" cy="2357280"/>
          </a:xfrm>
          <a:prstGeom prst="rect">
            <a:avLst/>
          </a:prstGeom>
          <a:noFill/>
          <a:ln w="0">
            <a:noFill/>
          </a:ln>
        </p:spPr>
        <p:txBody>
          <a:bodyPr anchor="t">
            <a:normAutofit/>
          </a:bodyPr>
          <a:p>
            <a:pPr>
              <a:lnSpc>
                <a:spcPct val="90000"/>
              </a:lnSpc>
              <a:spcBef>
                <a:spcPts val="1001"/>
              </a:spcBef>
              <a:buNone/>
              <a:tabLst>
                <a:tab algn="l" pos="0"/>
              </a:tabLst>
            </a:pPr>
            <a:r>
              <a:rPr b="0" lang="en-US" sz="2400" spc="-1" strike="noStrike">
                <a:solidFill>
                  <a:srgbClr val="8b8b8b"/>
                </a:solidFill>
                <a:latin typeface="Calibri"/>
              </a:rPr>
              <a:t>requiring proper grounding connections</a:t>
            </a:r>
            <a:endParaRPr b="0" lang="en-US" sz="2400" spc="-1" strike="noStrike">
              <a:solidFill>
                <a:srgbClr val="000000"/>
              </a:solidFill>
              <a:latin typeface="Calibri"/>
            </a:endParaRPr>
          </a:p>
          <a:p>
            <a:pPr>
              <a:lnSpc>
                <a:spcPct val="90000"/>
              </a:lnSpc>
              <a:spcBef>
                <a:spcPts val="1001"/>
              </a:spcBef>
              <a:buNone/>
              <a:tabLst>
                <a:tab algn="l" pos="0"/>
              </a:tabLst>
            </a:pPr>
            <a:r>
              <a:rPr b="1" lang="en-US" sz="2400" spc="-1" strike="noStrike">
                <a:solidFill>
                  <a:srgbClr val="8b8b8b"/>
                </a:solidFill>
                <a:latin typeface="Calibri"/>
              </a:rPr>
              <a:t>twisting opposing circuit wire pairs together</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8b8b8b"/>
                </a:solidFill>
                <a:latin typeface="Calibri"/>
              </a:rPr>
              <a:t>wrapping the bundle of wires with metallic shielding</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8b8b8b"/>
                </a:solidFill>
                <a:latin typeface="Calibri"/>
              </a:rPr>
              <a:t>designing a cable infrastructure to avoid crosstalk interference</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8b8b8b"/>
                </a:solidFill>
                <a:latin typeface="Calibri"/>
              </a:rPr>
              <a:t>avoiding sharp bends during installation</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213840" y="0"/>
            <a:ext cx="11886840" cy="647640"/>
          </a:xfrm>
          <a:prstGeom prst="rect">
            <a:avLst/>
          </a:prstGeom>
          <a:noFill/>
          <a:ln w="0">
            <a:noFill/>
          </a:ln>
        </p:spPr>
        <p:txBody>
          <a:bodyPr anchor="b">
            <a:normAutofit fontScale="85000"/>
          </a:bodyPr>
          <a:p>
            <a:pPr>
              <a:lnSpc>
                <a:spcPct val="90000"/>
              </a:lnSpc>
              <a:buNone/>
            </a:pPr>
            <a:r>
              <a:rPr b="1" lang="en-US" sz="2800" spc="-1" strike="noStrike">
                <a:solidFill>
                  <a:srgbClr val="000000"/>
                </a:solidFill>
                <a:latin typeface="Cambria"/>
                <a:ea typeface="Cambria"/>
              </a:rPr>
              <a:t>Match the situation with the appropriate use of network media.</a:t>
            </a:r>
            <a:endParaRPr b="0" lang="en-US" sz="2800" spc="-1" strike="noStrike">
              <a:solidFill>
                <a:srgbClr val="000000"/>
              </a:solidFill>
              <a:latin typeface="Calibri"/>
            </a:endParaRPr>
          </a:p>
        </p:txBody>
      </p:sp>
      <p:pic>
        <p:nvPicPr>
          <p:cNvPr id="93" name="Picture 2" descr=""/>
          <p:cNvPicPr/>
          <p:nvPr/>
        </p:nvPicPr>
        <p:blipFill>
          <a:blip r:embed="rId1"/>
          <a:stretch/>
        </p:blipFill>
        <p:spPr>
          <a:xfrm>
            <a:off x="120960" y="648000"/>
            <a:ext cx="11979360" cy="60732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13840" y="0"/>
            <a:ext cx="11886840" cy="1475640"/>
          </a:xfrm>
          <a:prstGeom prst="rect">
            <a:avLst/>
          </a:prstGeom>
          <a:noFill/>
          <a:ln w="0">
            <a:noFill/>
          </a:ln>
        </p:spPr>
        <p:txBody>
          <a:bodyPr anchor="b">
            <a:normAutofit fontScale="72000"/>
          </a:bodyPr>
          <a:p>
            <a:pPr>
              <a:lnSpc>
                <a:spcPct val="90000"/>
              </a:lnSpc>
              <a:buNone/>
            </a:pPr>
            <a:r>
              <a:rPr b="1" lang="en-US" sz="2800" spc="-1" strike="noStrike">
                <a:solidFill>
                  <a:srgbClr val="000000"/>
                </a:solidFill>
                <a:latin typeface="Cambria"/>
                <a:ea typeface="Cambria"/>
              </a:rPr>
              <a:t> </a:t>
            </a:r>
            <a:r>
              <a:rPr b="1" lang="en-US" sz="2800" spc="-1" strike="noStrike">
                <a:solidFill>
                  <a:srgbClr val="000000"/>
                </a:solidFill>
                <a:latin typeface="Cambria"/>
                <a:ea typeface="Cambria"/>
              </a:rPr>
              <a:t>A network administrator is measuring the transfer of bits across the company backbone for a mission critical financial application. The administrator notices that the network throughput appears lower than the bandwidth expected. Which three factors could influence the differences in throughput? (Choose three.)</a:t>
            </a:r>
            <a:endParaRPr b="0" lang="en-US" sz="2800" spc="-1" strike="noStrike">
              <a:solidFill>
                <a:srgbClr val="000000"/>
              </a:solidFill>
              <a:latin typeface="Calibri"/>
            </a:endParaRPr>
          </a:p>
        </p:txBody>
      </p:sp>
      <p:sp>
        <p:nvSpPr>
          <p:cNvPr id="95" name="PlaceHolder 2"/>
          <p:cNvSpPr>
            <a:spLocks noGrp="1"/>
          </p:cNvSpPr>
          <p:nvPr>
            <p:ph/>
          </p:nvPr>
        </p:nvSpPr>
        <p:spPr>
          <a:xfrm>
            <a:off x="213840" y="1591200"/>
            <a:ext cx="11756160" cy="2980440"/>
          </a:xfrm>
          <a:prstGeom prst="rect">
            <a:avLst/>
          </a:prstGeom>
          <a:noFill/>
          <a:ln w="0">
            <a:noFill/>
          </a:ln>
        </p:spPr>
        <p:txBody>
          <a:bodyPr anchor="t">
            <a:normAutofit fontScale="98000"/>
          </a:bodyPr>
          <a:p>
            <a:pPr>
              <a:lnSpc>
                <a:spcPct val="90000"/>
              </a:lnSpc>
              <a:spcBef>
                <a:spcPts val="1001"/>
              </a:spcBef>
              <a:buNone/>
              <a:tabLst>
                <a:tab algn="l" pos="0"/>
              </a:tabLst>
            </a:pPr>
            <a:r>
              <a:rPr b="1" lang="en-US" sz="2400" spc="-1" strike="noStrike">
                <a:solidFill>
                  <a:srgbClr val="8b8b8b"/>
                </a:solidFill>
                <a:latin typeface="Calibri"/>
              </a:rPr>
              <a:t>the amount of traffic that is currently crossing the network</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8b8b8b"/>
                </a:solidFill>
                <a:latin typeface="Calibri"/>
              </a:rPr>
              <a:t>the sophistication of the encapsulation method applied to the data</a:t>
            </a:r>
            <a:endParaRPr b="0" lang="en-US" sz="2400" spc="-1" strike="noStrike">
              <a:solidFill>
                <a:srgbClr val="000000"/>
              </a:solidFill>
              <a:latin typeface="Calibri"/>
            </a:endParaRPr>
          </a:p>
          <a:p>
            <a:pPr>
              <a:lnSpc>
                <a:spcPct val="90000"/>
              </a:lnSpc>
              <a:spcBef>
                <a:spcPts val="1001"/>
              </a:spcBef>
              <a:buNone/>
              <a:tabLst>
                <a:tab algn="l" pos="0"/>
              </a:tabLst>
            </a:pPr>
            <a:r>
              <a:rPr b="1" lang="en-US" sz="2400" spc="-1" strike="noStrike">
                <a:solidFill>
                  <a:srgbClr val="8b8b8b"/>
                </a:solidFill>
                <a:latin typeface="Calibri"/>
              </a:rPr>
              <a:t>the type of traffic that is crossing the network</a:t>
            </a:r>
            <a:endParaRPr b="0" lang="en-US" sz="2400" spc="-1" strike="noStrike">
              <a:solidFill>
                <a:srgbClr val="000000"/>
              </a:solidFill>
              <a:latin typeface="Calibri"/>
            </a:endParaRPr>
          </a:p>
          <a:p>
            <a:pPr>
              <a:lnSpc>
                <a:spcPct val="90000"/>
              </a:lnSpc>
              <a:spcBef>
                <a:spcPts val="1001"/>
              </a:spcBef>
              <a:buNone/>
              <a:tabLst>
                <a:tab algn="l" pos="0"/>
              </a:tabLst>
            </a:pPr>
            <a:r>
              <a:rPr b="1" lang="en-US" sz="2400" spc="-1" strike="noStrike">
                <a:solidFill>
                  <a:srgbClr val="8b8b8b"/>
                </a:solidFill>
                <a:latin typeface="Calibri"/>
              </a:rPr>
              <a:t>the latency that is created by the number of network devices that the data is crossing</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8b8b8b"/>
                </a:solidFill>
                <a:latin typeface="Calibri"/>
              </a:rPr>
              <a:t>the bandwidth of the WAN connection to the Internet</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8b8b8b"/>
                </a:solidFill>
                <a:latin typeface="Calibri"/>
              </a:rPr>
              <a:t>the reliability of the gigabit Ethernet infrastructure of the backbone</a:t>
            </a:r>
            <a:endParaRPr b="0" lang="en-US" sz="2400" spc="-1" strike="noStrike">
              <a:solidFill>
                <a:srgbClr val="000000"/>
              </a:solidFill>
              <a:latin typeface="Calibri"/>
            </a:endParaRPr>
          </a:p>
        </p:txBody>
      </p:sp>
      <p:sp>
        <p:nvSpPr>
          <p:cNvPr id="96" name="Rectangle 1"/>
          <p:cNvSpPr/>
          <p:nvPr/>
        </p:nvSpPr>
        <p:spPr>
          <a:xfrm>
            <a:off x="213840" y="4435920"/>
            <a:ext cx="11886840" cy="16736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2600" spc="-1" strike="noStrike">
                <a:solidFill>
                  <a:srgbClr val="155724"/>
                </a:solidFill>
                <a:latin typeface="Cambria"/>
                <a:ea typeface="Cambria"/>
              </a:rPr>
              <a:t>Explanation:</a:t>
            </a:r>
            <a:r>
              <a:rPr b="0" lang="en-US" sz="2600" spc="-1" strike="noStrike">
                <a:solidFill>
                  <a:srgbClr val="155724"/>
                </a:solidFill>
                <a:latin typeface="Cambria"/>
                <a:ea typeface="Cambria"/>
              </a:rPr>
              <a:t> Throughput usually does not match the specified bandwidth of physical links due to multiple factors. These factors include, the amount of traffic, type of traffic, and latency created by the network devices the data has to cross.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213840" y="0"/>
            <a:ext cx="11886840" cy="1475640"/>
          </a:xfrm>
          <a:prstGeom prst="rect">
            <a:avLst/>
          </a:prstGeom>
          <a:noFill/>
          <a:ln w="0">
            <a:noFill/>
          </a:ln>
        </p:spPr>
        <p:txBody>
          <a:bodyPr anchor="b">
            <a:normAutofit/>
          </a:bodyPr>
          <a:p>
            <a:pPr>
              <a:lnSpc>
                <a:spcPct val="90000"/>
              </a:lnSpc>
              <a:buNone/>
            </a:pPr>
            <a:r>
              <a:rPr b="1" lang="en-US" sz="2800" spc="-1" strike="noStrike">
                <a:solidFill>
                  <a:srgbClr val="000000"/>
                </a:solidFill>
                <a:latin typeface="Cambria"/>
                <a:ea typeface="Cambria"/>
              </a:rPr>
              <a:t>What are two characteristics of fiber-optic cable? (Choose two.)</a:t>
            </a:r>
            <a:endParaRPr b="0" lang="en-US" sz="2800" spc="-1" strike="noStrike">
              <a:solidFill>
                <a:srgbClr val="000000"/>
              </a:solidFill>
              <a:latin typeface="Calibri"/>
            </a:endParaRPr>
          </a:p>
        </p:txBody>
      </p:sp>
      <p:sp>
        <p:nvSpPr>
          <p:cNvPr id="98" name="PlaceHolder 2"/>
          <p:cNvSpPr>
            <a:spLocks noGrp="1"/>
          </p:cNvSpPr>
          <p:nvPr>
            <p:ph/>
          </p:nvPr>
        </p:nvSpPr>
        <p:spPr>
          <a:xfrm>
            <a:off x="213840" y="1591200"/>
            <a:ext cx="11756160" cy="2980440"/>
          </a:xfrm>
          <a:prstGeom prst="rect">
            <a:avLst/>
          </a:prstGeom>
          <a:noFill/>
          <a:ln w="0">
            <a:noFill/>
          </a:ln>
        </p:spPr>
        <p:txBody>
          <a:bodyPr anchor="t">
            <a:normAutofit/>
          </a:bodyPr>
          <a:p>
            <a:pPr>
              <a:lnSpc>
                <a:spcPct val="90000"/>
              </a:lnSpc>
              <a:spcBef>
                <a:spcPts val="1001"/>
              </a:spcBef>
              <a:buNone/>
              <a:tabLst>
                <a:tab algn="l" pos="0"/>
              </a:tabLst>
            </a:pPr>
            <a:r>
              <a:rPr b="1" lang="en-US" sz="2400" spc="-1" strike="noStrike">
                <a:solidFill>
                  <a:srgbClr val="8b8b8b"/>
                </a:solidFill>
                <a:latin typeface="Calibri"/>
              </a:rPr>
              <a:t>It is not affected by EMI or RFI.</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8b8b8b"/>
                </a:solidFill>
                <a:latin typeface="Calibri"/>
              </a:rPr>
              <a:t>Each pair of cables is wrapped in metallic foil.</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8b8b8b"/>
                </a:solidFill>
                <a:latin typeface="Calibri"/>
              </a:rPr>
              <a:t>It combines the technique of cancellation, shielding, and twisting to protect data.</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8b8b8b"/>
                </a:solidFill>
                <a:latin typeface="Calibri"/>
              </a:rPr>
              <a:t>It typically contains 4 pairs of fiber-optic wires.</a:t>
            </a:r>
            <a:endParaRPr b="0" lang="en-US" sz="2400" spc="-1" strike="noStrike">
              <a:solidFill>
                <a:srgbClr val="000000"/>
              </a:solidFill>
              <a:latin typeface="Calibri"/>
            </a:endParaRPr>
          </a:p>
          <a:p>
            <a:pPr>
              <a:lnSpc>
                <a:spcPct val="90000"/>
              </a:lnSpc>
              <a:spcBef>
                <a:spcPts val="1001"/>
              </a:spcBef>
              <a:buNone/>
              <a:tabLst>
                <a:tab algn="l" pos="0"/>
              </a:tabLst>
            </a:pPr>
            <a:r>
              <a:rPr b="1" lang="en-US" sz="2400" spc="-1" strike="noStrike">
                <a:solidFill>
                  <a:srgbClr val="8b8b8b"/>
                </a:solidFill>
                <a:latin typeface="Calibri"/>
              </a:rPr>
              <a:t>It is more expensive than UTP cabling is.</a:t>
            </a:r>
            <a:endParaRPr b="0" lang="en-US" sz="2400" spc="-1" strike="noStrike">
              <a:solidFill>
                <a:srgbClr val="000000"/>
              </a:solidFill>
              <a:latin typeface="Calibri"/>
            </a:endParaRPr>
          </a:p>
        </p:txBody>
      </p:sp>
      <p:sp>
        <p:nvSpPr>
          <p:cNvPr id="99" name="Rectangle 1"/>
          <p:cNvSpPr/>
          <p:nvPr/>
        </p:nvSpPr>
        <p:spPr>
          <a:xfrm>
            <a:off x="213840" y="4435920"/>
            <a:ext cx="11886840" cy="16736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2600" spc="-1" strike="noStrike">
                <a:solidFill>
                  <a:srgbClr val="155724"/>
                </a:solidFill>
                <a:latin typeface="Cambria"/>
                <a:ea typeface="Cambria"/>
              </a:rPr>
              <a:t>Explanation: </a:t>
            </a:r>
            <a:r>
              <a:rPr b="0" lang="en-US" sz="2600" spc="-1" strike="noStrike">
                <a:solidFill>
                  <a:srgbClr val="155724"/>
                </a:solidFill>
                <a:latin typeface="Cambria"/>
                <a:ea typeface="Cambria"/>
              </a:rPr>
              <a:t>Fiber-optic cabling supports higher bandwidth than UTP for longer distances. Fiber is immune to EMI and RFI, but costs more, requires more skill to install, and requires more safety precautions.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213840" y="0"/>
            <a:ext cx="11886840" cy="1475640"/>
          </a:xfrm>
          <a:prstGeom prst="rect">
            <a:avLst/>
          </a:prstGeom>
          <a:noFill/>
          <a:ln w="0">
            <a:noFill/>
          </a:ln>
        </p:spPr>
        <p:txBody>
          <a:bodyPr anchor="b">
            <a:normAutofit/>
          </a:bodyPr>
          <a:p>
            <a:pPr>
              <a:lnSpc>
                <a:spcPct val="90000"/>
              </a:lnSpc>
              <a:buNone/>
            </a:pPr>
            <a:r>
              <a:rPr b="1" lang="en-US" sz="2800" spc="-1" strike="noStrike">
                <a:solidFill>
                  <a:srgbClr val="000000"/>
                </a:solidFill>
                <a:latin typeface="Cambria"/>
                <a:ea typeface="Cambria"/>
              </a:rPr>
              <a:t> </a:t>
            </a:r>
            <a:r>
              <a:rPr b="1" lang="en-US" sz="2800" spc="-1" strike="noStrike">
                <a:solidFill>
                  <a:srgbClr val="000000"/>
                </a:solidFill>
                <a:latin typeface="Cambria"/>
                <a:ea typeface="Cambria"/>
              </a:rPr>
              <a:t>What is a primary role of the Physical layer in transmitting data on the network?</a:t>
            </a:r>
            <a:endParaRPr b="0" lang="en-US" sz="2800" spc="-1" strike="noStrike">
              <a:solidFill>
                <a:srgbClr val="000000"/>
              </a:solidFill>
              <a:latin typeface="Calibri"/>
            </a:endParaRPr>
          </a:p>
        </p:txBody>
      </p:sp>
      <p:sp>
        <p:nvSpPr>
          <p:cNvPr id="101" name="PlaceHolder 2"/>
          <p:cNvSpPr>
            <a:spLocks noGrp="1"/>
          </p:cNvSpPr>
          <p:nvPr>
            <p:ph/>
          </p:nvPr>
        </p:nvSpPr>
        <p:spPr>
          <a:xfrm>
            <a:off x="213840" y="1591200"/>
            <a:ext cx="11756160" cy="2980440"/>
          </a:xfrm>
          <a:prstGeom prst="rect">
            <a:avLst/>
          </a:prstGeom>
          <a:noFill/>
          <a:ln w="0">
            <a:noFill/>
          </a:ln>
        </p:spPr>
        <p:txBody>
          <a:bodyPr anchor="t">
            <a:normAutofit/>
          </a:bodyPr>
          <a:p>
            <a:pPr>
              <a:lnSpc>
                <a:spcPct val="90000"/>
              </a:lnSpc>
              <a:spcBef>
                <a:spcPts val="1001"/>
              </a:spcBef>
              <a:buNone/>
              <a:tabLst>
                <a:tab algn="l" pos="0"/>
              </a:tabLst>
            </a:pPr>
            <a:r>
              <a:rPr b="1" lang="en-US" sz="2400" spc="-1" strike="noStrike">
                <a:solidFill>
                  <a:srgbClr val="8b8b8b"/>
                </a:solidFill>
                <a:latin typeface="Calibri"/>
              </a:rPr>
              <a:t>create the signals that represent the bits in each frame on to the media</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8b8b8b"/>
                </a:solidFill>
                <a:latin typeface="Calibri"/>
              </a:rPr>
              <a:t>provide physical addressing to the devices</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8b8b8b"/>
                </a:solidFill>
                <a:latin typeface="Calibri"/>
              </a:rPr>
              <a:t>determine the path packets take through the network</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8b8b8b"/>
                </a:solidFill>
                <a:latin typeface="Calibri"/>
              </a:rPr>
              <a:t>control data access to the media</a:t>
            </a:r>
            <a:endParaRPr b="0" lang="en-US" sz="2400" spc="-1" strike="noStrike">
              <a:solidFill>
                <a:srgbClr val="000000"/>
              </a:solidFill>
              <a:latin typeface="Calibri"/>
            </a:endParaRPr>
          </a:p>
        </p:txBody>
      </p:sp>
      <p:sp>
        <p:nvSpPr>
          <p:cNvPr id="102" name="Rectangle 1"/>
          <p:cNvSpPr/>
          <p:nvPr/>
        </p:nvSpPr>
        <p:spPr>
          <a:xfrm>
            <a:off x="213840" y="4435920"/>
            <a:ext cx="11886840" cy="20696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2600" spc="-1" strike="noStrike">
                <a:solidFill>
                  <a:srgbClr val="155724"/>
                </a:solidFill>
                <a:latin typeface="Cambria"/>
                <a:ea typeface="Cambria"/>
              </a:rPr>
              <a:t>Explanation: </a:t>
            </a:r>
            <a:r>
              <a:rPr b="0" lang="en-US" sz="2600" spc="-1" strike="noStrike">
                <a:solidFill>
                  <a:srgbClr val="155724"/>
                </a:solidFill>
                <a:latin typeface="Cambria"/>
                <a:ea typeface="Cambria"/>
              </a:rPr>
              <a:t>The OSI physical layer provides the means to transport the bits that make up a frame across the network media. This layer accepts a complete frame from the data link layer and encodes it as a series of signals that are transmitted to the local media.</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TotalTime>
  <Application>LibreOffice/7.3.7.2$Linux_X86_64 LibreOffice_project/30$Build-2</Application>
  <AppVersion>15.0000</AppVersion>
  <Words>567</Words>
  <Paragraphs>44</Paragraphs>
  <Company>srit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2023-05-31T10:33:58Z</dcterms:created>
  <dc:creator>narasimhulu</dc:creator>
  <dc:description/>
  <dc:language>en-IN</dc:language>
  <cp:lastModifiedBy/>
  <dcterms:modified xsi:type="dcterms:W3CDTF">2023-06-04T17:24:13Z</dcterms:modified>
  <cp:revision>7</cp:revision>
  <dc:subject/>
  <dc:title>   CCNA 1 v7 Modules 4 – 7: Ethernet Concepts Exam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