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65" r:id="rId3"/>
    <p:sldId id="257" r:id="rId4"/>
    <p:sldId id="267" r:id="rId5"/>
    <p:sldId id="269" r:id="rId6"/>
    <p:sldId id="268" r:id="rId7"/>
    <p:sldId id="270" r:id="rId8"/>
    <p:sldId id="271" r:id="rId9"/>
    <p:sldId id="272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74" r:id="rId29"/>
    <p:sldId id="354" r:id="rId30"/>
    <p:sldId id="375" r:id="rId31"/>
    <p:sldId id="376" r:id="rId32"/>
    <p:sldId id="377" r:id="rId33"/>
    <p:sldId id="378" r:id="rId34"/>
    <p:sldId id="380" r:id="rId35"/>
    <p:sldId id="379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9" r:id="rId44"/>
    <p:sldId id="388" r:id="rId45"/>
    <p:sldId id="390" r:id="rId46"/>
    <p:sldId id="391" r:id="rId47"/>
    <p:sldId id="392" r:id="rId48"/>
    <p:sldId id="393" r:id="rId49"/>
    <p:sldId id="394" r:id="rId50"/>
    <p:sldId id="396" r:id="rId51"/>
    <p:sldId id="397" r:id="rId52"/>
    <p:sldId id="398" r:id="rId53"/>
    <p:sldId id="399" r:id="rId54"/>
    <p:sldId id="400" r:id="rId55"/>
    <p:sldId id="401" r:id="rId56"/>
    <p:sldId id="395" r:id="rId57"/>
    <p:sldId id="402" r:id="rId58"/>
    <p:sldId id="403" r:id="rId59"/>
    <p:sldId id="404" r:id="rId60"/>
    <p:sldId id="405" r:id="rId61"/>
    <p:sldId id="410" r:id="rId62"/>
    <p:sldId id="406" r:id="rId63"/>
    <p:sldId id="407" r:id="rId64"/>
    <p:sldId id="408" r:id="rId65"/>
    <p:sldId id="409" r:id="rId66"/>
    <p:sldId id="411" r:id="rId67"/>
    <p:sldId id="412" r:id="rId68"/>
    <p:sldId id="413" r:id="rId69"/>
    <p:sldId id="414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19" r:id="rId84"/>
    <p:sldId id="415" r:id="rId85"/>
    <p:sldId id="416" r:id="rId86"/>
    <p:sldId id="417" r:id="rId87"/>
    <p:sldId id="418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B10C883-FB0D-41F0-A8E8-26FAF6694436}">
          <p14:sldIdLst>
            <p14:sldId id="256"/>
            <p14:sldId id="265"/>
            <p14:sldId id="257"/>
            <p14:sldId id="267"/>
            <p14:sldId id="269"/>
            <p14:sldId id="268"/>
            <p14:sldId id="270"/>
            <p14:sldId id="271"/>
            <p14:sldId id="27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74"/>
            <p14:sldId id="354"/>
            <p14:sldId id="375"/>
            <p14:sldId id="376"/>
            <p14:sldId id="377"/>
            <p14:sldId id="378"/>
            <p14:sldId id="380"/>
            <p14:sldId id="379"/>
            <p14:sldId id="381"/>
            <p14:sldId id="382"/>
            <p14:sldId id="383"/>
            <p14:sldId id="384"/>
            <p14:sldId id="385"/>
            <p14:sldId id="386"/>
            <p14:sldId id="387"/>
            <p14:sldId id="389"/>
            <p14:sldId id="388"/>
            <p14:sldId id="390"/>
            <p14:sldId id="391"/>
            <p14:sldId id="392"/>
            <p14:sldId id="393"/>
            <p14:sldId id="394"/>
            <p14:sldId id="396"/>
            <p14:sldId id="397"/>
            <p14:sldId id="398"/>
            <p14:sldId id="399"/>
            <p14:sldId id="400"/>
            <p14:sldId id="401"/>
            <p14:sldId id="395"/>
            <p14:sldId id="402"/>
            <p14:sldId id="403"/>
            <p14:sldId id="404"/>
            <p14:sldId id="405"/>
            <p14:sldId id="410"/>
            <p14:sldId id="406"/>
            <p14:sldId id="407"/>
            <p14:sldId id="408"/>
            <p14:sldId id="409"/>
            <p14:sldId id="411"/>
            <p14:sldId id="412"/>
            <p14:sldId id="413"/>
            <p14:sldId id="414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19"/>
            <p14:sldId id="415"/>
            <p14:sldId id="416"/>
            <p14:sldId id="417"/>
            <p14:sldId id="418"/>
          </p14:sldIdLst>
        </p14:section>
        <p14:section name="Untitled Section" id="{1A864738-A5F9-4B37-8A9D-CF2D925624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5" autoAdjust="0"/>
    <p:restoredTop sz="87934" autoAdjust="0"/>
  </p:normalViewPr>
  <p:slideViewPr>
    <p:cSldViewPr>
      <p:cViewPr varScale="1">
        <p:scale>
          <a:sx n="51" d="100"/>
          <a:sy n="51" d="100"/>
        </p:scale>
        <p:origin x="120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FC36-253A-4273-9CA3-8AB1015AF21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905FE-5BC7-43FA-9B7E-B36B684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2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5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8D579-DDF5-4D91-883F-738870C13CF1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798E-EBFF-48CB-9460-E9C10D4AF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9114" y="21771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BD05A-2426-44A0-A216-D788B0C1EEDE}" type="datetimeFigureOut">
              <a:rPr lang="en-US" smtClean="0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5881B-771D-40BF-9C85-A1E1DB384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771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BD05A-2426-44A0-A216-D788B0C1EEDE}" type="datetimeFigureOut">
              <a:rPr lang="en-US" smtClean="0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5881B-771D-40BF-9C85-A1E1DB384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5655469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8134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2BC4-378B-491E-8284-894486D787C4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8319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80694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0E9F2-C194-4BA7-89BA-8496FFCEC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1D2C-1645-4750-8435-695A9B8FCAA8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4D76-CDA4-4917-9E2C-32A8E807C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587829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C28F3-31AF-4209-8800-487F898BABEE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9A481-F768-4D2A-8DA8-3C318632C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587829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283B-B275-4790-A4F2-A665E3CD1813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7A1A-B625-449A-AA05-699AFEB4B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C744-00BB-4A6B-95FD-A444304B8B9D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4A51-4CEB-4105-9502-422755A7D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664029" cy="66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158082"/>
            <a:ext cx="8991600" cy="51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66" y="64225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5BD05A-2426-44A0-A216-D788B0C1EEDE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22562"/>
            <a:ext cx="4267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0240" y="64635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D5881B-771D-40BF-9C85-A1E1DB384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52" r:id="rId5"/>
    <p:sldLayoutId id="2147483653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5000"/>
            <a:ext cx="7772400" cy="22860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Discrete Mathematics</a:t>
            </a:r>
            <a:b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</a:br>
            <a: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R204GA05401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Types of Sets: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Finite </a:t>
            </a:r>
            <a:r>
              <a:rPr lang="en-US" sz="2400" dirty="0" smtClean="0"/>
              <a:t>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Infinite </a:t>
            </a:r>
            <a:r>
              <a:rPr lang="en-US" sz="2400" dirty="0" smtClean="0"/>
              <a:t>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Subset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Proper Subset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Universal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Empty or null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Singleton or Unit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Equal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Equivalent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Overlapping set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3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Types of Sets: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1219200"/>
            <a:ext cx="87271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Types of Sets: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915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Types of Sets: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1143000"/>
            <a:ext cx="880334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Types of Sets: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39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Types of Sets: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86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Operations on Binary sets: 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Union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Intersection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Difference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Cartesian product</a:t>
            </a:r>
          </a:p>
        </p:txBody>
      </p:sp>
    </p:spTree>
    <p:extLst>
      <p:ext uri="{BB962C8B-B14F-4D97-AF65-F5344CB8AC3E}">
        <p14:creationId xmlns:p14="http://schemas.microsoft.com/office/powerpoint/2010/main" val="30036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Operations on Binary sets: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1219200"/>
            <a:ext cx="8659906" cy="55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Operations on Binary sets: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5" y="1295400"/>
            <a:ext cx="86637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Operations on Binary sets: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2" y="1264024"/>
            <a:ext cx="8482008" cy="55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</a:rPr>
              <a:t>Objectives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Operations on Binary sets: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64024"/>
            <a:ext cx="8839200" cy="55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Operations on Binary sets: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1143000"/>
            <a:ext cx="9021511" cy="55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Principle of Inclusion and Exclusion: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87859"/>
            <a:ext cx="8763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Principle of Inclusion and Exclusion: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686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61571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Relations:</a:t>
                </a:r>
              </a:p>
              <a:p>
                <a:pPr algn="just"/>
                <a:r>
                  <a:rPr lang="en-US" sz="2400" dirty="0" smtClean="0"/>
                  <a:t>A relation is mostly suitable in comparing the objects which are related to one another.</a:t>
                </a:r>
              </a:p>
              <a:p>
                <a:pPr algn="just"/>
                <a:r>
                  <a:rPr lang="en-US" sz="2400" dirty="0" smtClean="0"/>
                  <a:t>Examples : father to son, mother to son, less than , greater than, parents and child, coincidence of three lines.</a:t>
                </a:r>
              </a:p>
              <a:p>
                <a:pPr marL="0" indent="0" algn="just">
                  <a:buNone/>
                </a:pPr>
                <a:r>
                  <a:rPr lang="en-US" b="1" dirty="0"/>
                  <a:t>Definition and </a:t>
                </a:r>
                <a:r>
                  <a:rPr lang="en-US" b="1" dirty="0" smtClean="0"/>
                  <a:t>Properties:</a:t>
                </a:r>
              </a:p>
              <a:p>
                <a:pPr algn="just"/>
                <a:r>
                  <a:rPr lang="en-US" dirty="0"/>
                  <a:t>Let P and Q be two non- empty sets. A binary relation R is defined to be a subset of P x Q from a set P to Q. If (a, 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R and 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 x Q then a is related to b by R i.e., </a:t>
                </a:r>
                <a:r>
                  <a:rPr lang="en-US" dirty="0" err="1"/>
                  <a:t>aRb</a:t>
                </a:r>
                <a:r>
                  <a:rPr lang="en-US" dirty="0"/>
                  <a:t>. If sets P and Q are equal, then we say R ⊆ P x P is a relation on </a:t>
                </a:r>
                <a:r>
                  <a:rPr lang="en-US" dirty="0" smtClean="0"/>
                  <a:t>P.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6157119"/>
              </a:xfrm>
              <a:blipFill>
                <a:blip r:embed="rId2"/>
                <a:stretch>
                  <a:fillRect l="-1709" t="-792" r="-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Examples: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696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Domain and Range of Relation:</a:t>
            </a:r>
          </a:p>
          <a:p>
            <a:pPr algn="just"/>
            <a:r>
              <a:rPr lang="en-US" sz="2400" dirty="0"/>
              <a:t> The Domain of relation R is the set of elements in P which are related to some elements in Q, or it is the set of all first entries of the ordered pairs in R. It is denoted by DOM (R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/>
              <a:t>The range of relation R is the set of elements in Q which are related to some element in P, or it is the set of all second entries of the ordered pairs in R. It is denoted by RAN (R).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3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Domain and Range of Relation: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153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615711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Properties of a binary Relation:</a:t>
                </a:r>
              </a:p>
              <a:p>
                <a:pPr algn="just"/>
                <a:r>
                  <a:rPr lang="en-US" sz="2400" dirty="0"/>
                  <a:t>A relation R on set A is called </a:t>
                </a:r>
                <a:r>
                  <a:rPr lang="en-US" sz="2400" b="1" dirty="0"/>
                  <a:t>Reflexive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A </a:t>
                </a:r>
                <a:r>
                  <a:rPr lang="en-US" sz="2400" dirty="0"/>
                  <a:t>is related to a (</a:t>
                </a:r>
                <a:r>
                  <a:rPr lang="en-US" sz="2400" dirty="0" err="1"/>
                  <a:t>aRa</a:t>
                </a:r>
                <a:r>
                  <a:rPr lang="en-US" sz="2400" dirty="0"/>
                  <a:t> holds</a:t>
                </a:r>
                <a:r>
                  <a:rPr lang="en-US" sz="2400" dirty="0" smtClean="0"/>
                  <a:t>).</a:t>
                </a:r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algn="just"/>
                <a:endParaRPr lang="en-US" sz="2400" dirty="0" smtClean="0"/>
              </a:p>
              <a:p>
                <a:pPr algn="just"/>
                <a:r>
                  <a:rPr lang="en-US" sz="2400" dirty="0" smtClean="0"/>
                  <a:t>A </a:t>
                </a:r>
                <a:r>
                  <a:rPr lang="en-US" sz="2400" dirty="0"/>
                  <a:t>relation R on set A is called </a:t>
                </a:r>
                <a:r>
                  <a:rPr lang="en-US" sz="2400" b="1" dirty="0"/>
                  <a:t>Irreflexive </a:t>
                </a:r>
                <a:r>
                  <a:rPr lang="en-US" sz="2400" dirty="0"/>
                  <a:t>if no </a:t>
                </a:r>
                <a:r>
                  <a:rPr lang="en-US" sz="2400" dirty="0" err="1"/>
                  <a:t>a∈A</a:t>
                </a:r>
                <a:r>
                  <a:rPr lang="en-US" sz="2400" dirty="0"/>
                  <a:t> is related to a (</a:t>
                </a:r>
                <a:r>
                  <a:rPr lang="en-US" sz="2400" dirty="0" err="1"/>
                  <a:t>aRa</a:t>
                </a:r>
                <a:r>
                  <a:rPr lang="en-US" sz="2400" dirty="0"/>
                  <a:t> does not hold</a:t>
                </a:r>
                <a:r>
                  <a:rPr lang="en-US" sz="2400" dirty="0" smtClean="0"/>
                  <a:t>).</a:t>
                </a:r>
              </a:p>
              <a:p>
                <a:pPr algn="just"/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algn="just"/>
                <a:r>
                  <a:rPr lang="en-US" sz="2400" dirty="0" smtClean="0"/>
                  <a:t>A </a:t>
                </a:r>
                <a:r>
                  <a:rPr lang="en-US" sz="2400" dirty="0"/>
                  <a:t>relation R on set A is called </a:t>
                </a:r>
                <a:r>
                  <a:rPr lang="en-US" sz="2400" b="1" dirty="0" smtClean="0"/>
                  <a:t>Symmetric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if </a:t>
                </a:r>
                <a:r>
                  <a:rPr lang="en-US" sz="2400" dirty="0" err="1"/>
                  <a:t>xRy</a:t>
                </a:r>
                <a:r>
                  <a:rPr lang="en-US" sz="2400" dirty="0"/>
                  <a:t> implies </a:t>
                </a:r>
                <a:r>
                  <a:rPr lang="en-US" sz="2400" dirty="0" err="1"/>
                  <a:t>yRx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∀ x ∈ A </a:t>
                </a:r>
                <a:r>
                  <a:rPr lang="en-US" sz="2400" dirty="0"/>
                  <a:t>and ∀</a:t>
                </a:r>
                <a:r>
                  <a:rPr lang="en-US" sz="2400" dirty="0" smtClean="0"/>
                  <a:t>y ∈ A.</a:t>
                </a:r>
              </a:p>
              <a:p>
                <a:pPr algn="just"/>
                <a:endParaRPr lang="en-US" sz="2400" dirty="0" smtClean="0"/>
              </a:p>
              <a:p>
                <a:pPr algn="just"/>
                <a:endParaRPr lang="en-US" sz="2400" dirty="0" smtClean="0"/>
              </a:p>
              <a:p>
                <a:pPr algn="just"/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6157119"/>
              </a:xfrm>
              <a:blipFill>
                <a:blip r:embed="rId2"/>
                <a:stretch>
                  <a:fillRect l="-1025" t="-792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33599"/>
            <a:ext cx="8763000" cy="83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" y="3886200"/>
            <a:ext cx="905280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86400"/>
            <a:ext cx="8877300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Properties of a binary Relation: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relation R on set A is called </a:t>
            </a:r>
            <a:r>
              <a:rPr lang="en-US" sz="2400" b="1" dirty="0"/>
              <a:t>Anti-Symmetric</a:t>
            </a:r>
            <a:r>
              <a:rPr lang="en-US" sz="2400" dirty="0"/>
              <a:t> if </a:t>
            </a:r>
            <a:r>
              <a:rPr lang="en-US" sz="2400" dirty="0" err="1"/>
              <a:t>xRy</a:t>
            </a:r>
            <a:r>
              <a:rPr lang="en-US" sz="2400" dirty="0"/>
              <a:t> and </a:t>
            </a:r>
            <a:r>
              <a:rPr lang="en-US" sz="2400" dirty="0" err="1"/>
              <a:t>yRx</a:t>
            </a:r>
            <a:r>
              <a:rPr lang="en-US" sz="2400" dirty="0"/>
              <a:t> implies </a:t>
            </a:r>
            <a:r>
              <a:rPr lang="en-US" sz="2400" dirty="0" smtClean="0"/>
              <a:t>x=y ∀ x∈ A </a:t>
            </a:r>
            <a:r>
              <a:rPr lang="en-US" sz="2400" dirty="0"/>
              <a:t>and ∀</a:t>
            </a:r>
            <a:r>
              <a:rPr lang="en-US" sz="2400" dirty="0" smtClean="0"/>
              <a:t>y ∈ A.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relation R on set A is called </a:t>
            </a:r>
            <a:r>
              <a:rPr lang="en-US" sz="2400" b="1" dirty="0"/>
              <a:t>Transitive</a:t>
            </a:r>
            <a:r>
              <a:rPr lang="en-US" sz="2400" dirty="0"/>
              <a:t> if </a:t>
            </a:r>
            <a:r>
              <a:rPr lang="en-US" sz="2400" dirty="0" err="1"/>
              <a:t>xRy</a:t>
            </a:r>
            <a:r>
              <a:rPr lang="en-US" sz="2400" dirty="0"/>
              <a:t> and </a:t>
            </a:r>
            <a:r>
              <a:rPr lang="en-US" sz="2400" dirty="0" err="1"/>
              <a:t>yRz</a:t>
            </a:r>
            <a:r>
              <a:rPr lang="en-US" sz="2400" dirty="0"/>
              <a:t> implies </a:t>
            </a:r>
            <a:r>
              <a:rPr lang="en-US" sz="2400" dirty="0" err="1"/>
              <a:t>xRz</a:t>
            </a:r>
            <a:r>
              <a:rPr lang="en-US" sz="2400" dirty="0" smtClean="0"/>
              <a:t>, ∀ x, y, z ∈ A.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799"/>
            <a:ext cx="8686800" cy="1371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1"/>
            <a:ext cx="8458200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course will introduce and illustrate in the elementary discrete mathematics for </a:t>
            </a:r>
            <a:r>
              <a:rPr lang="en-US" dirty="0" smtClean="0"/>
              <a:t>computer science </a:t>
            </a:r>
            <a:r>
              <a:rPr lang="en-US" dirty="0"/>
              <a:t>and engineering students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equip the students with standard concepts like formal logic notation, methods </a:t>
            </a:r>
            <a:r>
              <a:rPr lang="en-US" dirty="0" smtClean="0"/>
              <a:t>of proof</a:t>
            </a:r>
            <a:r>
              <a:rPr lang="en-US" dirty="0"/>
              <a:t>, induction, sets, relations, graph theory, permutations and combinations, </a:t>
            </a:r>
            <a:r>
              <a:rPr lang="en-US" dirty="0" smtClean="0"/>
              <a:t>counting principles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9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marL="0" indent="0" algn="just">
              <a:buNone/>
            </a:pPr>
            <a:r>
              <a:rPr lang="en-US" sz="2400" dirty="0"/>
              <a:t>Let P = [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. . . a</a:t>
            </a:r>
            <a:r>
              <a:rPr lang="en-US" sz="2400" baseline="-25000" dirty="0" smtClean="0"/>
              <a:t>m</a:t>
            </a:r>
            <a:r>
              <a:rPr lang="en-US" sz="2400" dirty="0"/>
              <a:t>] and Q = [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,b</a:t>
            </a:r>
            <a:r>
              <a:rPr lang="en-US" sz="2400" baseline="-25000" dirty="0" smtClean="0"/>
              <a:t>3,</a:t>
            </a:r>
            <a:r>
              <a:rPr lang="en-US" sz="2400" dirty="0" smtClean="0"/>
              <a:t> . . . 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n</a:t>
            </a:r>
            <a:r>
              <a:rPr lang="en-US" sz="2400" dirty="0"/>
              <a:t>] are finite sets, containing m and n number of elements respectively. R is a relation from P to Q. The relation R can be represented by m x n matrix M = [</a:t>
            </a:r>
            <a:r>
              <a:rPr lang="en-US" sz="2400" dirty="0" err="1"/>
              <a:t>M</a:t>
            </a:r>
            <a:r>
              <a:rPr lang="en-US" sz="2400" baseline="-25000" dirty="0" err="1"/>
              <a:t>ij</a:t>
            </a:r>
            <a:r>
              <a:rPr lang="en-US" sz="2400" dirty="0"/>
              <a:t>], defined </a:t>
            </a:r>
            <a:r>
              <a:rPr lang="en-US" sz="2400" dirty="0" smtClean="0"/>
              <a:t>as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/>
              <a:t>= 0      if  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,b</a:t>
            </a:r>
            <a:r>
              <a:rPr lang="en-US" baseline="-25000" dirty="0" err="1"/>
              <a:t>j</a:t>
            </a:r>
            <a:r>
              <a:rPr lang="en-US" dirty="0"/>
              <a:t>) ∉ R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dirty="0"/>
              <a:t>1     if   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,b</a:t>
            </a:r>
            <a:r>
              <a:rPr lang="en-US" baseline="-25000" dirty="0" err="1"/>
              <a:t>j</a:t>
            </a:r>
            <a:r>
              <a:rPr lang="en-US" dirty="0"/>
              <a:t> )∈ R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Let     </a:t>
            </a:r>
            <a:r>
              <a:rPr lang="en-US" dirty="0"/>
              <a:t>P = {1, 2, 3, 4}, Q = {a, b, c, d}  </a:t>
            </a:r>
          </a:p>
          <a:p>
            <a:pPr marL="0" indent="0" algn="just">
              <a:buNone/>
            </a:pPr>
            <a:r>
              <a:rPr lang="en-US" dirty="0"/>
              <a:t>and     R = {(1, a), (1, b), (1, c), (2, b), (2, c), (2, d)}.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algn="just"/>
            <a:r>
              <a:rPr lang="en-US" sz="2400" dirty="0" smtClean="0"/>
              <a:t>The Relation matrix reflects some properties of a relation in a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Reflexive = if all diagonal entries is ‘1’.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Irreflexive = if all diagonal entries is ‘0’.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Symmetric =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1 and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= 1 for all </a:t>
            </a:r>
            <a:r>
              <a:rPr lang="en-US" sz="2400" dirty="0" err="1" smtClean="0"/>
              <a:t>i</a:t>
            </a:r>
            <a:r>
              <a:rPr lang="en-US" sz="2400" dirty="0" smtClean="0"/>
              <a:t>, j  </a:t>
            </a:r>
            <a:r>
              <a:rPr lang="en-US" sz="2400" dirty="0" err="1" smtClean="0"/>
              <a:t>i</a:t>
            </a:r>
            <a:r>
              <a:rPr lang="en-US" sz="2400" dirty="0" smtClean="0"/>
              <a:t> is not equal to j.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Anti-Symmetric </a:t>
            </a:r>
            <a:r>
              <a:rPr lang="en-US" sz="2400" dirty="0"/>
              <a:t>= </a:t>
            </a:r>
            <a:r>
              <a:rPr lang="en-US" sz="2400" dirty="0" err="1"/>
              <a:t>M</a:t>
            </a:r>
            <a:r>
              <a:rPr lang="en-US" sz="2400" baseline="-25000" dirty="0" err="1"/>
              <a:t>ij</a:t>
            </a:r>
            <a:r>
              <a:rPr lang="en-US" sz="2400" dirty="0"/>
              <a:t> = 1 and </a:t>
            </a:r>
            <a:r>
              <a:rPr lang="en-US" sz="2400" dirty="0" err="1"/>
              <a:t>M</a:t>
            </a:r>
            <a:r>
              <a:rPr lang="en-US" sz="2400" baseline="-25000" dirty="0" err="1"/>
              <a:t>ji</a:t>
            </a:r>
            <a:r>
              <a:rPr lang="en-US" sz="2400" baseline="-25000" dirty="0"/>
              <a:t> </a:t>
            </a:r>
            <a:r>
              <a:rPr lang="en-US" sz="2400" dirty="0"/>
              <a:t> = </a:t>
            </a:r>
            <a:r>
              <a:rPr lang="en-US" sz="2400" dirty="0" smtClean="0"/>
              <a:t>0 </a:t>
            </a:r>
            <a:r>
              <a:rPr lang="en-US" sz="2400" dirty="0"/>
              <a:t>for all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smtClean="0"/>
              <a:t>j  </a:t>
            </a:r>
            <a:r>
              <a:rPr lang="en-US" sz="2400" dirty="0" err="1" smtClean="0"/>
              <a:t>i</a:t>
            </a:r>
            <a:r>
              <a:rPr lang="en-US" sz="2400" dirty="0" smtClean="0"/>
              <a:t> is not equal to j.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43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1"/>
                <a:ext cx="8915400" cy="57150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Relation matrix and Digraph:</a:t>
                </a:r>
              </a:p>
              <a:p>
                <a:pPr marL="0" indent="0" algn="just">
                  <a:buNone/>
                </a:pPr>
                <a:r>
                  <a:rPr lang="en-US" sz="2400" b="1" dirty="0" smtClean="0"/>
                  <a:t>Transitive Algorithm: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Given </a:t>
                </a:r>
                <a:r>
                  <a:rPr lang="en-US" sz="2400" dirty="0"/>
                  <a:t>a relation matrix R which </a:t>
                </a:r>
                <a:r>
                  <a:rPr lang="en-US" sz="2400" dirty="0" smtClean="0"/>
                  <a:t>represent a Symmetric and </a:t>
                </a:r>
                <a:r>
                  <a:rPr lang="en-US" sz="2400" dirty="0"/>
                  <a:t>reflexive relation, it is required to </a:t>
                </a:r>
                <a:r>
                  <a:rPr lang="en-US" sz="2400" dirty="0" smtClean="0"/>
                  <a:t>determine  if this relation is transitive.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The relation is in the set {1, 2</a:t>
                </a:r>
                <a:r>
                  <a:rPr lang="en-US" sz="2400" dirty="0" smtClean="0"/>
                  <a:t>. … , n</a:t>
                </a:r>
                <a:r>
                  <a:rPr lang="en-US" sz="2400" dirty="0"/>
                  <a:t>}. If it is </a:t>
                </a:r>
                <a:r>
                  <a:rPr lang="en-US" sz="2400" dirty="0" smtClean="0"/>
                  <a:t>transitive then FLAG, which is  initially </a:t>
                </a:r>
                <a:r>
                  <a:rPr lang="en-US" sz="2400" dirty="0"/>
                  <a:t>false, is set to true.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 smtClean="0"/>
                  <a:t> [Scan </a:t>
                </a:r>
                <a:r>
                  <a:rPr lang="en-US" sz="2400" dirty="0"/>
                  <a:t>each row.] Repeat steps 2 and 3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= 1,2, </a:t>
                </a:r>
                <a:r>
                  <a:rPr lang="en-US" sz="2400" dirty="0" smtClean="0"/>
                  <a:t>. . . , n-2.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[</a:t>
                </a:r>
                <a:r>
                  <a:rPr lang="en-US" sz="2400" dirty="0" smtClean="0"/>
                  <a:t>Scan </a:t>
                </a:r>
                <a:r>
                  <a:rPr lang="en-US" sz="2400" dirty="0"/>
                  <a:t>to right of </a:t>
                </a:r>
                <a:r>
                  <a:rPr lang="en-US" sz="2400" dirty="0" smtClean="0"/>
                  <a:t> diagonal] </a:t>
                </a:r>
                <a:r>
                  <a:rPr lang="en-US" sz="2400" dirty="0"/>
                  <a:t>Repeat step 3 </a:t>
                </a:r>
                <a:r>
                  <a:rPr lang="en-US" sz="2400" dirty="0" smtClean="0"/>
                  <a:t>for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i+1, </a:t>
                </a:r>
                <a:r>
                  <a:rPr lang="en-US" sz="2400" dirty="0" smtClean="0"/>
                  <a:t>i+2, . . . , n-1.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 smtClean="0"/>
                  <a:t>[Transitive</a:t>
                </a:r>
                <a:r>
                  <a:rPr lang="en-US" sz="2400" dirty="0"/>
                  <a:t>?] If </a:t>
                </a:r>
                <a:r>
                  <a:rPr lang="en-US" sz="2400" dirty="0" smtClean="0"/>
                  <a:t>R[</a:t>
                </a:r>
                <a:r>
                  <a:rPr lang="en-US" sz="2400" dirty="0" err="1" smtClean="0"/>
                  <a:t>i,j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] = T then repeat for </a:t>
                </a:r>
                <a:r>
                  <a:rPr lang="en-US" sz="2400" dirty="0" smtClean="0"/>
                  <a:t>k </a:t>
                </a:r>
                <a:r>
                  <a:rPr lang="en-US" sz="2400" dirty="0"/>
                  <a:t>= j+ 1</a:t>
                </a:r>
                <a:r>
                  <a:rPr lang="en-US" sz="2400" dirty="0" smtClean="0"/>
                  <a:t>, j+2, . . . , n.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If </a:t>
                </a:r>
                <a:r>
                  <a:rPr lang="en-US" sz="2400" dirty="0"/>
                  <a:t>R[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k] = </a:t>
                </a:r>
                <a:r>
                  <a:rPr lang="en-US" sz="2400" dirty="0" smtClean="0"/>
                  <a:t>T and R[j, k ] </a:t>
                </a:r>
                <a:r>
                  <a:rPr lang="en-US" sz="2400" dirty="0"/>
                  <a:t>= F then Exit.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4 [Successful test.] Set </a:t>
                </a:r>
                <a:r>
                  <a:rPr lang="en-US" sz="2400" dirty="0" smtClean="0"/>
                  <a:t>FLAG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T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Exit.</a:t>
                </a:r>
              </a:p>
              <a:p>
                <a:pPr marL="0" indent="0" algn="just"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1"/>
                <a:ext cx="8915400" cy="5715000"/>
              </a:xfrm>
              <a:blipFill>
                <a:blip r:embed="rId2"/>
                <a:stretch>
                  <a:fillRect l="-1025" t="-854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1"/>
                <a:ext cx="8915400" cy="57150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Relation matrix and Digraph:</a:t>
                </a:r>
              </a:p>
              <a:p>
                <a:pPr algn="just"/>
                <a:r>
                  <a:rPr lang="en-US" sz="2400" dirty="0" smtClean="0"/>
                  <a:t>A relation can also be represented pictorially by drawing the graph.</a:t>
                </a:r>
              </a:p>
              <a:p>
                <a:pPr algn="just"/>
                <a:r>
                  <a:rPr lang="en-US" sz="2400" dirty="0" smtClean="0"/>
                  <a:t>Let R be a relation in a set X = {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x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 . . . ,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m</a:t>
                </a:r>
                <a:r>
                  <a:rPr lang="en-US" sz="2400" dirty="0" smtClean="0"/>
                  <a:t> }. The elements of X are represented by points or circles called nodes.  The nodes corresponds to x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 and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labelled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 smtClean="0"/>
                  <a:t>If x</a:t>
                </a:r>
                <a:r>
                  <a:rPr lang="en-US" sz="2400" baseline="-25000" dirty="0" smtClean="0"/>
                  <a:t>i </a:t>
                </a:r>
                <a:r>
                  <a:rPr lang="en-US" sz="2400" dirty="0" smtClean="0"/>
                  <a:t>R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baseline="-25000" dirty="0" smtClean="0"/>
                  <a:t>  </a:t>
                </a:r>
                <a:r>
                  <a:rPr lang="en-US" sz="2400" dirty="0" smtClean="0"/>
                  <a:t> , that is , if  ( x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 ,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dirty="0" smtClean="0"/>
                  <a:t> 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400" dirty="0" smtClean="0"/>
                  <a:t>then we connect node x</a:t>
                </a:r>
                <a:r>
                  <a:rPr lang="en-US" sz="2400" baseline="-25000" dirty="0" smtClean="0"/>
                  <a:t>i </a:t>
                </a:r>
                <a:r>
                  <a:rPr lang="en-US" sz="2400" dirty="0" smtClean="0"/>
                  <a:t> and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dirty="0" smtClean="0"/>
                  <a:t> by means of an arc and put an arrow on the arc in the direction from x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  to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If x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R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j</a:t>
                </a:r>
                <a:r>
                  <a:rPr lang="en-US" sz="2400" dirty="0" err="1" smtClean="0"/>
                  <a:t>R</a:t>
                </a:r>
                <a:r>
                  <a:rPr lang="en-US" sz="2400" dirty="0" smtClean="0"/>
                  <a:t> x</a:t>
                </a:r>
                <a:r>
                  <a:rPr lang="en-US" sz="2400" baseline="-25000" dirty="0" smtClean="0"/>
                  <a:t>i </a:t>
                </a:r>
                <a:r>
                  <a:rPr lang="en-US" sz="2400" dirty="0" smtClean="0"/>
                  <a:t> then we have to draw two arc between </a:t>
                </a:r>
                <a:r>
                  <a:rPr lang="en-US" sz="2400" dirty="0"/>
                  <a:t>x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 smtClean="0"/>
                  <a:t>For the sake of simplicity, we may replace the two arcs by one arc with arrows pointing in both directions.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1"/>
                <a:ext cx="8915400" cy="5715000"/>
              </a:xfrm>
              <a:blipFill>
                <a:blip r:embed="rId2"/>
                <a:stretch>
                  <a:fillRect l="-1025" t="-854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algn="just"/>
            <a:r>
              <a:rPr lang="en-US" sz="2400" b="1" dirty="0" smtClean="0"/>
              <a:t>From the graph, </a:t>
            </a:r>
            <a:r>
              <a:rPr lang="en-US" sz="2400" dirty="0" smtClean="0"/>
              <a:t>It is possible to observe some of its properties.</a:t>
            </a:r>
          </a:p>
          <a:p>
            <a:pPr algn="just"/>
            <a:r>
              <a:rPr lang="en-US" sz="2400" b="1" dirty="0" smtClean="0"/>
              <a:t>Reflexive: </a:t>
            </a:r>
            <a:r>
              <a:rPr lang="en-US" sz="2400" dirty="0" smtClean="0"/>
              <a:t> a loop at each node.</a:t>
            </a:r>
          </a:p>
          <a:p>
            <a:pPr algn="just"/>
            <a:r>
              <a:rPr lang="en-US" sz="2400" b="1" dirty="0" err="1" smtClean="0"/>
              <a:t>Irreflexive</a:t>
            </a:r>
            <a:r>
              <a:rPr lang="en-US" sz="2400" b="1" dirty="0" smtClean="0"/>
              <a:t>:  </a:t>
            </a:r>
            <a:r>
              <a:rPr lang="en-US" sz="2400" dirty="0" smtClean="0"/>
              <a:t>no loop at any node.</a:t>
            </a:r>
          </a:p>
          <a:p>
            <a:pPr algn="just"/>
            <a:r>
              <a:rPr lang="en-US" sz="2400" b="1" dirty="0" smtClean="0"/>
              <a:t>Symmetric: </a:t>
            </a:r>
            <a:r>
              <a:rPr lang="en-US" sz="2400" dirty="0" smtClean="0"/>
              <a:t> if one node is connected to another, then there is return arc from second node to first node.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Transitive: </a:t>
            </a:r>
            <a:r>
              <a:rPr lang="en-US" sz="2400" dirty="0" smtClean="0"/>
              <a:t> the graph contain loops of  the following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2362200" cy="1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algn="just"/>
            <a:r>
              <a:rPr lang="en-US" sz="2400" b="1" dirty="0" smtClean="0"/>
              <a:t>Anti-Symmetric: </a:t>
            </a:r>
            <a:r>
              <a:rPr lang="en-US" sz="2400" dirty="0" smtClean="0"/>
              <a:t> No direct path exist from one node to another node. Refer the following diagram.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286000" y="2286000"/>
            <a:ext cx="5334000" cy="4343400"/>
            <a:chOff x="2286000" y="2286000"/>
            <a:chExt cx="5334000" cy="4343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2286000"/>
              <a:ext cx="4343400" cy="384082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72000" y="6248400"/>
              <a:ext cx="3048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Anti-Symmetric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1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algn="just"/>
            <a:r>
              <a:rPr lang="en-US" sz="2400" b="1" dirty="0" smtClean="0"/>
              <a:t>Transitive: </a:t>
            </a:r>
            <a:r>
              <a:rPr lang="en-US" sz="2400" dirty="0" smtClean="0"/>
              <a:t> the graph contain loops of  the following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1828800"/>
            <a:ext cx="8534400" cy="4876802"/>
            <a:chOff x="152400" y="1828800"/>
            <a:chExt cx="8077200" cy="4876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6733" t="8197" r="65550" b="67213"/>
            <a:stretch/>
          </p:blipFill>
          <p:spPr>
            <a:xfrm>
              <a:off x="800100" y="1981200"/>
              <a:ext cx="1371600" cy="1143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2841" r="11524" b="59228"/>
            <a:stretch/>
          </p:blipFill>
          <p:spPr>
            <a:xfrm>
              <a:off x="2432721" y="1981200"/>
              <a:ext cx="2438401" cy="1828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575" t="50923" r="67001" b="3860"/>
            <a:stretch/>
          </p:blipFill>
          <p:spPr>
            <a:xfrm>
              <a:off x="4956135" y="1828800"/>
              <a:ext cx="2550459" cy="2933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7473" t="55537"/>
            <a:stretch/>
          </p:blipFill>
          <p:spPr>
            <a:xfrm>
              <a:off x="152400" y="4086306"/>
              <a:ext cx="3798644" cy="261929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029200" y="5638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Transitive Relations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algn="just"/>
            <a:r>
              <a:rPr lang="en-US" sz="2400" b="1" dirty="0" smtClean="0"/>
              <a:t>Example 1:  </a:t>
            </a:r>
            <a:r>
              <a:rPr lang="en-US" sz="2400" dirty="0" smtClean="0"/>
              <a:t>Let X = { 1, 2, 3, 4 } and R = { (x, y)  | x &gt; y }. Draw the graph  of R and also give its matrix. Also specify the type of relation.</a:t>
            </a:r>
          </a:p>
          <a:p>
            <a:pPr algn="just"/>
            <a:r>
              <a:rPr lang="en-US" sz="2400" b="1" dirty="0" smtClean="0"/>
              <a:t>Example 2: </a:t>
            </a:r>
            <a:r>
              <a:rPr lang="en-US" sz="2400" dirty="0" smtClean="0"/>
              <a:t>Determine the properties of the relation given by the following graphs and also write the corresponding  relation matrices.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19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Relation matrix and Digraph:</a:t>
            </a:r>
          </a:p>
          <a:p>
            <a:pPr algn="just"/>
            <a:r>
              <a:rPr lang="en-US" sz="2400" b="1" dirty="0" smtClean="0"/>
              <a:t>Example 2: </a:t>
            </a:r>
            <a:r>
              <a:rPr lang="en-US" sz="2400" dirty="0" smtClean="0"/>
              <a:t>Determine the properties of the relation given by the following graphs and also write the corresponding  relation matrices.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582" t="5464" r="15781" b="17628"/>
          <a:stretch/>
        </p:blipFill>
        <p:spPr>
          <a:xfrm>
            <a:off x="420560" y="2590800"/>
            <a:ext cx="2064902" cy="2123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314" y="2448729"/>
            <a:ext cx="2093693" cy="183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448729"/>
            <a:ext cx="2925421" cy="2057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964" y="4561478"/>
            <a:ext cx="2585483" cy="19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Operations on </a:t>
            </a:r>
            <a:r>
              <a:rPr lang="en-US" sz="2400" b="1" dirty="0" smtClean="0"/>
              <a:t>Relations: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Intersection of </a:t>
            </a:r>
            <a:r>
              <a:rPr lang="en-US" sz="2400" dirty="0" smtClean="0"/>
              <a:t>Relations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Union of </a:t>
            </a:r>
            <a:r>
              <a:rPr lang="en-US" sz="2400" dirty="0" smtClean="0"/>
              <a:t>Relations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Difference of </a:t>
            </a:r>
            <a:r>
              <a:rPr lang="en-US" sz="2400" dirty="0" smtClean="0"/>
              <a:t>Relations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Symmetric Difference of </a:t>
            </a:r>
            <a:r>
              <a:rPr lang="en-US" sz="2400" dirty="0" smtClean="0"/>
              <a:t>Relations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Complement of a Binary </a:t>
            </a:r>
            <a:r>
              <a:rPr lang="en-US" sz="2400" dirty="0" smtClean="0"/>
              <a:t>Relation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Converse of a Binary Relation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86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</a:rPr>
              <a:t>Course </a:t>
            </a:r>
            <a:r>
              <a:rPr lang="en-US" dirty="0" smtClean="0">
                <a:latin typeface="Cambria" pitchFamily="18" charset="0"/>
              </a:rPr>
              <a:t>Outcomes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Intersection of Relations:</a:t>
                </a:r>
              </a:p>
              <a:p>
                <a:pPr algn="just"/>
                <a:r>
                  <a:rPr lang="en-US" sz="2400" dirty="0" smtClean="0"/>
                  <a:t>The intersection of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relations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defined </a:t>
                </a:r>
                <a:r>
                  <a:rPr lang="en-US" sz="2400" dirty="0" smtClean="0"/>
                  <a:t>by                        R ∩ S = {(a, b) ∣ </a:t>
                </a:r>
                <a:r>
                  <a:rPr lang="en-US" sz="2400" dirty="0" err="1" smtClean="0"/>
                  <a:t>aRb</a:t>
                </a:r>
                <a:r>
                  <a:rPr lang="en-US" sz="2400" dirty="0" smtClean="0"/>
                  <a:t> and </a:t>
                </a:r>
                <a:r>
                  <a:rPr lang="en-US" sz="2400" dirty="0" err="1" smtClean="0"/>
                  <a:t>aSb</a:t>
                </a:r>
                <a:r>
                  <a:rPr lang="en-US" sz="2400" dirty="0" smtClean="0"/>
                  <a:t>},  where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/>
                  <a:t>If the </a:t>
                </a:r>
                <a:r>
                  <a:rPr lang="en-US" sz="2400" dirty="0" smtClean="0"/>
                  <a:t>relations and are </a:t>
                </a:r>
                <a:r>
                  <a:rPr lang="en-US" sz="2400" dirty="0"/>
                  <a:t>defined by matrices  M</a:t>
                </a:r>
                <a:r>
                  <a:rPr lang="en-US" sz="2400" baseline="-25000" dirty="0"/>
                  <a:t>R</a:t>
                </a:r>
                <a:r>
                  <a:rPr lang="en-US" sz="2400" dirty="0"/>
                  <a:t> = [</a:t>
                </a:r>
                <a:r>
                  <a:rPr lang="en-US" sz="2400" dirty="0" err="1"/>
                  <a:t>a</a:t>
                </a:r>
                <a:r>
                  <a:rPr lang="en-US" sz="2400" baseline="-25000" dirty="0" err="1"/>
                  <a:t>ij</a:t>
                </a:r>
                <a:r>
                  <a:rPr lang="en-US" sz="2400" dirty="0"/>
                  <a:t>] and M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= [</a:t>
                </a:r>
                <a:r>
                  <a:rPr lang="en-US" sz="2400" dirty="0" err="1" smtClean="0"/>
                  <a:t>b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smtClean="0"/>
                  <a:t>], the matrix o f </a:t>
                </a:r>
                <a:r>
                  <a:rPr lang="en-US" sz="2400" dirty="0"/>
                  <a:t>their </a:t>
                </a:r>
                <a:r>
                  <a:rPr lang="en-US" sz="2400" dirty="0" smtClean="0"/>
                  <a:t>intersection is </a:t>
                </a:r>
                <a:r>
                  <a:rPr lang="en-US" sz="2400" dirty="0"/>
                  <a:t>given </a:t>
                </a:r>
                <a:r>
                  <a:rPr lang="en-US" sz="2400" dirty="0" smtClean="0"/>
                  <a:t>by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</a:t>
                </a:r>
                <a:r>
                  <a:rPr lang="en-US" dirty="0"/>
                  <a:t>M</a:t>
                </a:r>
                <a:r>
                  <a:rPr lang="en-US" baseline="-25000" dirty="0"/>
                  <a:t>R∩S</a:t>
                </a:r>
                <a:r>
                  <a:rPr lang="en-US" dirty="0"/>
                  <a:t> = M</a:t>
                </a:r>
                <a:r>
                  <a:rPr lang="en-US" baseline="-25000" dirty="0"/>
                  <a:t>R</a:t>
                </a:r>
                <a:r>
                  <a:rPr lang="en-US" dirty="0"/>
                  <a:t> </a:t>
                </a:r>
                <a:r>
                  <a:rPr lang="en-US" dirty="0" smtClean="0"/>
                  <a:t>∗ M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[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∗ 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ij</a:t>
                </a:r>
                <a:r>
                  <a:rPr lang="en-US" dirty="0" smtClean="0"/>
                  <a:t>]</a:t>
                </a:r>
              </a:p>
              <a:p>
                <a:pPr algn="just"/>
                <a:r>
                  <a:rPr lang="en-US" sz="2400" dirty="0" smtClean="0"/>
                  <a:t>Where the product operation is performed as element-wise multiplication.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Union </a:t>
                </a:r>
                <a:r>
                  <a:rPr lang="en-US" sz="2400" b="1" dirty="0"/>
                  <a:t>of </a:t>
                </a:r>
                <a:r>
                  <a:rPr lang="en-US" sz="2400" b="1" dirty="0" smtClean="0"/>
                  <a:t>Relations:</a:t>
                </a:r>
              </a:p>
              <a:p>
                <a:pPr algn="just"/>
                <a:r>
                  <a:rPr lang="en-US" sz="2400" dirty="0"/>
                  <a:t>The intersection of the relations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defined by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{(a, b) ∣ </a:t>
                </a:r>
                <a:r>
                  <a:rPr lang="en-US" sz="2400" dirty="0" err="1"/>
                  <a:t>aRb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or </a:t>
                </a:r>
                <a:r>
                  <a:rPr lang="en-US" sz="2400" dirty="0" err="1"/>
                  <a:t>aSb</a:t>
                </a:r>
                <a:r>
                  <a:rPr lang="en-US" sz="2400" dirty="0"/>
                  <a:t>},  where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7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Union </a:t>
                </a:r>
                <a:r>
                  <a:rPr lang="en-US" sz="2400" b="1" dirty="0"/>
                  <a:t>of </a:t>
                </a:r>
                <a:r>
                  <a:rPr lang="en-US" sz="2400" b="1" dirty="0" smtClean="0"/>
                  <a:t>Relations:</a:t>
                </a:r>
              </a:p>
              <a:p>
                <a:pPr algn="just"/>
                <a:r>
                  <a:rPr lang="en-US" sz="2400" dirty="0"/>
                  <a:t>The intersection of the relations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defined by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{(a, b) ∣ </a:t>
                </a:r>
                <a:r>
                  <a:rPr lang="en-US" sz="2400" dirty="0" err="1"/>
                  <a:t>aRb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or </a:t>
                </a:r>
                <a:r>
                  <a:rPr lang="en-US" sz="2400" dirty="0" err="1"/>
                  <a:t>aSb</a:t>
                </a:r>
                <a:r>
                  <a:rPr lang="en-US" sz="2400" dirty="0"/>
                  <a:t>},  where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/>
                  <a:t>If the </a:t>
                </a:r>
                <a:r>
                  <a:rPr lang="en-US" sz="2400" dirty="0" smtClean="0"/>
                  <a:t>relations R and S are </a:t>
                </a:r>
                <a:r>
                  <a:rPr lang="en-US" sz="2400" dirty="0"/>
                  <a:t>defined by matrices  M</a:t>
                </a:r>
                <a:r>
                  <a:rPr lang="en-US" sz="2400" baseline="-25000" dirty="0"/>
                  <a:t>R</a:t>
                </a:r>
                <a:r>
                  <a:rPr lang="en-US" sz="2400" dirty="0"/>
                  <a:t> = [</a:t>
                </a:r>
                <a:r>
                  <a:rPr lang="en-US" sz="2400" dirty="0" err="1"/>
                  <a:t>a</a:t>
                </a:r>
                <a:r>
                  <a:rPr lang="en-US" sz="2400" baseline="-25000" dirty="0" err="1"/>
                  <a:t>ij</a:t>
                </a:r>
                <a:r>
                  <a:rPr lang="en-US" sz="2400" dirty="0"/>
                  <a:t>] and M</a:t>
                </a:r>
                <a:r>
                  <a:rPr lang="en-US" sz="2400" baseline="-25000" dirty="0"/>
                  <a:t>S </a:t>
                </a:r>
                <a:r>
                  <a:rPr lang="en-US" sz="2400" dirty="0"/>
                  <a:t>= [</a:t>
                </a:r>
                <a:r>
                  <a:rPr lang="en-US" sz="2400" dirty="0" err="1" smtClean="0"/>
                  <a:t>b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smtClean="0"/>
                  <a:t>] the union of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relations is </a:t>
                </a:r>
                <a:r>
                  <a:rPr lang="en-US" sz="2400" dirty="0"/>
                  <a:t>given by the following matrix: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76961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Difference of </a:t>
            </a:r>
            <a:r>
              <a:rPr lang="en-US" sz="2400" b="1" dirty="0" smtClean="0"/>
              <a:t>Relations: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1"/>
            <a:ext cx="8915400" cy="5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Symmetric Difference of Relations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Complement of a Binary Relation</a:t>
            </a:r>
            <a:endParaRPr lang="en-US" sz="2400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42900" y="1311086"/>
            <a:ext cx="8534400" cy="5318314"/>
            <a:chOff x="342900" y="1311086"/>
            <a:chExt cx="8534400" cy="53183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" y="1311086"/>
              <a:ext cx="8534400" cy="249891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" y="3971364"/>
              <a:ext cx="8534400" cy="2658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3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Converse of a Binary Relation</a:t>
            </a:r>
            <a:endParaRPr lang="en-US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52400" y="1240971"/>
            <a:ext cx="8915400" cy="5464628"/>
            <a:chOff x="152400" y="1240971"/>
            <a:chExt cx="8915400" cy="546462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240971"/>
              <a:ext cx="8915400" cy="241662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3886200"/>
              <a:ext cx="8915400" cy="2819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Other Types of Relations 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Empty</a:t>
            </a:r>
            <a:r>
              <a:rPr lang="en-US" sz="2400" b="1" dirty="0"/>
              <a:t>, Universal and Identity </a:t>
            </a:r>
            <a:r>
              <a:rPr lang="en-US" sz="2400" b="1" dirty="0" smtClean="0"/>
              <a:t> Relations: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1828800"/>
            <a:ext cx="8915400" cy="4724400"/>
            <a:chOff x="152400" y="1828800"/>
            <a:chExt cx="8915400" cy="4114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828800"/>
              <a:ext cx="8915400" cy="838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971800"/>
              <a:ext cx="8915400" cy="297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5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Properties of Combined Relations: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74490"/>
            <a:ext cx="8686800" cy="54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Partition and Covering of a set: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Partition and Covering of a set: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1295400"/>
            <a:ext cx="884816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Understand the logical connectives, normal forms, predicates and verify the validity </a:t>
            </a:r>
            <a:r>
              <a:rPr lang="en-US" sz="2400" dirty="0" smtClean="0"/>
              <a:t>of an </a:t>
            </a:r>
            <a:r>
              <a:rPr lang="en-US" sz="2400" dirty="0"/>
              <a:t>argument by the rules of inference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 Explain functions and its properties such as homomorphism and isomorphism.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Explain </a:t>
            </a:r>
            <a:r>
              <a:rPr lang="en-US" sz="2400" dirty="0"/>
              <a:t>the general Properties of Semigroups, Monoids, Groups, and Lattices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Illustrate </a:t>
            </a:r>
            <a:r>
              <a:rPr lang="en-US" sz="2400" dirty="0"/>
              <a:t>the concepts like partially ordered relation (POSET), compatibility relation </a:t>
            </a:r>
            <a:r>
              <a:rPr lang="en-US" sz="2400" dirty="0" smtClean="0"/>
              <a:t>and Equivalence </a:t>
            </a:r>
            <a:r>
              <a:rPr lang="en-US" sz="2400" dirty="0"/>
              <a:t>relations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Euler Trails and Circuits, Planar Graphs, Hamilton Paths and Cycles, Apply </a:t>
            </a:r>
            <a:r>
              <a:rPr lang="en-US" sz="2400" dirty="0" smtClean="0"/>
              <a:t>Chromatic number </a:t>
            </a:r>
            <a:r>
              <a:rPr lang="en-US" sz="2400" dirty="0"/>
              <a:t>of a graph and spanning trees in a graph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Apply the concepts of permutations, combinations, principle of inclusion and exclusion</a:t>
            </a:r>
            <a:r>
              <a:rPr lang="en-US" sz="2400" dirty="0" smtClean="0"/>
              <a:t>, binomial </a:t>
            </a:r>
            <a:r>
              <a:rPr lang="en-US" sz="2400" dirty="0"/>
              <a:t>and multinomial theorems to solve the counting problems.</a:t>
            </a:r>
          </a:p>
        </p:txBody>
      </p:sp>
    </p:spTree>
    <p:extLst>
      <p:ext uri="{BB962C8B-B14F-4D97-AF65-F5344CB8AC3E}">
        <p14:creationId xmlns:p14="http://schemas.microsoft.com/office/powerpoint/2010/main" val="21398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Transitive Closure:</a:t>
            </a:r>
          </a:p>
          <a:p>
            <a:r>
              <a:rPr lang="en-US" sz="2400" dirty="0" smtClean="0"/>
              <a:t>Before to discuss about Transitive closure. Let we discuss first </a:t>
            </a:r>
            <a:r>
              <a:rPr lang="en-US" sz="2400" b="1" dirty="0" smtClean="0"/>
              <a:t>what is closure of a relation.</a:t>
            </a:r>
          </a:p>
          <a:p>
            <a:r>
              <a:rPr lang="en-US" sz="2400" dirty="0"/>
              <a:t>The closure of a relation R with respect </a:t>
            </a:r>
            <a:r>
              <a:rPr lang="en-US" sz="2400" dirty="0" smtClean="0"/>
              <a:t>to property </a:t>
            </a:r>
            <a:r>
              <a:rPr lang="en-US" sz="2400" dirty="0"/>
              <a:t>P is the relation obtained by adding the </a:t>
            </a:r>
            <a:r>
              <a:rPr lang="en-US" sz="2400" dirty="0" smtClean="0"/>
              <a:t>minimum number </a:t>
            </a:r>
            <a:r>
              <a:rPr lang="en-US" sz="2400" dirty="0"/>
              <a:t>of ordered pairs to R to obtain </a:t>
            </a:r>
            <a:r>
              <a:rPr lang="en-US" sz="2400" b="1" dirty="0"/>
              <a:t>property P</a:t>
            </a:r>
            <a:r>
              <a:rPr lang="en-US" sz="2400" b="1" dirty="0" smtClean="0"/>
              <a:t>.</a:t>
            </a:r>
          </a:p>
          <a:p>
            <a:r>
              <a:rPr lang="en-US" sz="2400" dirty="0"/>
              <a:t>In terms </a:t>
            </a:r>
            <a:r>
              <a:rPr lang="en-US" sz="2400" b="1" dirty="0"/>
              <a:t>of the digraph representation of </a:t>
            </a:r>
            <a:r>
              <a:rPr lang="en-US" sz="2400" b="1" dirty="0" smtClean="0"/>
              <a:t>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To find the reflexive closure - add </a:t>
            </a:r>
            <a:r>
              <a:rPr lang="en-US" sz="2400" dirty="0" smtClean="0"/>
              <a:t>loops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To find the symmetric closure - </a:t>
            </a:r>
            <a:r>
              <a:rPr lang="en-US" sz="2400" b="1" dirty="0"/>
              <a:t>add arcs in </a:t>
            </a:r>
            <a:r>
              <a:rPr lang="en-US" sz="2400" b="1" dirty="0" smtClean="0"/>
              <a:t>the opposite  direction.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To find the transitive closure - </a:t>
            </a:r>
            <a:r>
              <a:rPr lang="en-US" sz="2400" b="1" dirty="0"/>
              <a:t>if there is a path </a:t>
            </a:r>
            <a:r>
              <a:rPr lang="en-US" sz="2400" b="1" dirty="0" smtClean="0"/>
              <a:t>from a </a:t>
            </a:r>
            <a:r>
              <a:rPr lang="en-US" sz="2400" b="1" dirty="0"/>
              <a:t>to b, </a:t>
            </a:r>
            <a:r>
              <a:rPr lang="en-US" sz="2400" dirty="0"/>
              <a:t>add an arc from a to b.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598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Transitive Closure:</a:t>
            </a:r>
          </a:p>
          <a:p>
            <a:pPr algn="just"/>
            <a:r>
              <a:rPr lang="en-US" sz="2400" dirty="0" smtClean="0"/>
              <a:t>To find the </a:t>
            </a:r>
            <a:r>
              <a:rPr lang="en-US" sz="2400" dirty="0"/>
              <a:t>transitive closure of a relation is equivalent to determining </a:t>
            </a:r>
            <a:r>
              <a:rPr lang="en-US" sz="2400" dirty="0" smtClean="0"/>
              <a:t>which pairs </a:t>
            </a:r>
            <a:r>
              <a:rPr lang="en-US" sz="2400" dirty="0"/>
              <a:t>of vertices in the associated directed graph are connected by a </a:t>
            </a:r>
            <a:r>
              <a:rPr lang="en-US" sz="2400" dirty="0" smtClean="0"/>
              <a:t>path.</a:t>
            </a:r>
          </a:p>
          <a:p>
            <a:pPr algn="just"/>
            <a:r>
              <a:rPr lang="en-US" sz="2400" dirty="0"/>
              <a:t>Let R be a relation on a set A. The connectivity relation R</a:t>
            </a:r>
            <a:r>
              <a:rPr lang="en-US" sz="2400" baseline="30000" dirty="0"/>
              <a:t>∗</a:t>
            </a:r>
            <a:r>
              <a:rPr lang="en-US" sz="2400" dirty="0"/>
              <a:t> consists of the pairs (a, b) </a:t>
            </a:r>
            <a:r>
              <a:rPr lang="en-US" sz="2400" dirty="0" smtClean="0"/>
              <a:t>such  that </a:t>
            </a:r>
            <a:r>
              <a:rPr lang="en-US" sz="2400" dirty="0"/>
              <a:t>there is a path of length at least one from a to b in R</a:t>
            </a:r>
            <a:r>
              <a:rPr lang="en-US" sz="2400" dirty="0" smtClean="0"/>
              <a:t>.  </a:t>
            </a:r>
            <a:r>
              <a:rPr lang="en-US" sz="2400" b="1" dirty="0" smtClean="0"/>
              <a:t>Therefore the transitive </a:t>
            </a:r>
            <a:r>
              <a:rPr lang="en-US" sz="2400" b="1" dirty="0"/>
              <a:t>closure of a relation R equals the connectivity relation </a:t>
            </a:r>
            <a:r>
              <a:rPr lang="en-US" sz="2400" b="1" dirty="0" smtClean="0"/>
              <a:t>R</a:t>
            </a:r>
            <a:r>
              <a:rPr lang="en-US" sz="2400" b="1" baseline="30000" dirty="0" smtClean="0"/>
              <a:t>*.</a:t>
            </a:r>
            <a:endParaRPr lang="en-US" sz="2400" b="1" dirty="0" smtClean="0"/>
          </a:p>
          <a:p>
            <a:pPr algn="just"/>
            <a:endParaRPr lang="en-US" sz="2400" b="1" baseline="30000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191000"/>
            <a:ext cx="857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Transitive Closure: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799"/>
            <a:ext cx="80010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Transitive Closure:</a:t>
            </a:r>
          </a:p>
          <a:p>
            <a:pPr marL="0" indent="0">
              <a:buNone/>
            </a:pPr>
            <a:r>
              <a:rPr lang="en-US" sz="2400" dirty="0" smtClean="0"/>
              <a:t>Calculate Transitive Closure of the following digraph.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57912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Transitive Closure:</a:t>
            </a:r>
          </a:p>
          <a:p>
            <a:r>
              <a:rPr lang="en-US" sz="2800" dirty="0"/>
              <a:t>find the transitive closures of </a:t>
            </a:r>
            <a:r>
              <a:rPr lang="en-US" sz="2800" dirty="0" smtClean="0"/>
              <a:t>these relations </a:t>
            </a:r>
            <a:r>
              <a:rPr lang="en-US" sz="2800" dirty="0"/>
              <a:t>on {1</a:t>
            </a:r>
            <a:r>
              <a:rPr lang="en-US" sz="2800" i="1" dirty="0"/>
              <a:t>, </a:t>
            </a:r>
            <a:r>
              <a:rPr lang="en-US" sz="2800" dirty="0"/>
              <a:t>2</a:t>
            </a:r>
            <a:r>
              <a:rPr lang="en-US" sz="2800" i="1" dirty="0"/>
              <a:t>, </a:t>
            </a:r>
            <a:r>
              <a:rPr lang="en-US" sz="2800" dirty="0"/>
              <a:t>3</a:t>
            </a:r>
            <a:r>
              <a:rPr lang="en-US" sz="2800" i="1" dirty="0"/>
              <a:t>, </a:t>
            </a:r>
            <a:r>
              <a:rPr lang="en-US" sz="2800" dirty="0"/>
              <a:t>4</a:t>
            </a:r>
            <a:r>
              <a:rPr lang="en-US" sz="2800" dirty="0" smtClean="0"/>
              <a:t>}.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8077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Transitive Closure:</a:t>
            </a:r>
          </a:p>
          <a:p>
            <a:r>
              <a:rPr lang="en-US" sz="2800" dirty="0"/>
              <a:t>find the transitive closures of </a:t>
            </a:r>
            <a:r>
              <a:rPr lang="en-US" sz="2800" dirty="0" smtClean="0"/>
              <a:t>these relations </a:t>
            </a:r>
            <a:r>
              <a:rPr lang="en-US" sz="2800" dirty="0"/>
              <a:t>on {a, b, c, d, e</a:t>
            </a:r>
            <a:r>
              <a:rPr lang="en-US" sz="2800" dirty="0" smtClean="0"/>
              <a:t>}.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00299"/>
            <a:ext cx="8610600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Equivalence Relation:</a:t>
            </a:r>
          </a:p>
          <a:p>
            <a:pPr algn="just"/>
            <a:r>
              <a:rPr lang="en-US" sz="2400" dirty="0" smtClean="0"/>
              <a:t>A Relation R in a set X is called an equivalence relation if it is reflexive, symmetric and transitive.</a:t>
            </a:r>
          </a:p>
          <a:p>
            <a:pPr algn="just"/>
            <a:r>
              <a:rPr lang="en-US" sz="2400" dirty="0" smtClean="0"/>
              <a:t>Examples: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Equality of numbers on a set of real numbers.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Equality of subsets of a universal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Similarity of  lines  being parallel on a set of lines in a plane.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Similarity of triangles on the set of triangles.</a:t>
            </a:r>
          </a:p>
          <a:p>
            <a:pPr marL="0" indent="0" algn="just">
              <a:buNone/>
            </a:pPr>
            <a:r>
              <a:rPr lang="en-US" sz="2400" b="1" dirty="0" smtClean="0"/>
              <a:t>Example 1:</a:t>
            </a:r>
          </a:p>
          <a:p>
            <a:pPr marL="0" indent="0" algn="just">
              <a:buNone/>
            </a:pPr>
            <a:r>
              <a:rPr lang="en-US" sz="2400" dirty="0" smtClean="0"/>
              <a:t>Let X = { 1, 2, 3, 4 } and R = { (1,1), (1,4), (4,1), (4,4), (2,2), (2,3), (3,2), (3,3) } find the relation is equivalence or not.</a:t>
            </a:r>
          </a:p>
          <a:p>
            <a:pPr marL="0" indent="0" algn="just">
              <a:buNone/>
            </a:pPr>
            <a:r>
              <a:rPr lang="en-US" sz="2400" b="1" dirty="0" smtClean="0"/>
              <a:t>Example 2:</a:t>
            </a:r>
          </a:p>
          <a:p>
            <a:pPr marL="0" indent="0" algn="just">
              <a:buNone/>
            </a:pPr>
            <a:r>
              <a:rPr lang="en-US" sz="2400" dirty="0"/>
              <a:t>Let X = { 1, 2, </a:t>
            </a:r>
            <a:r>
              <a:rPr lang="en-US" sz="2400" dirty="0" smtClean="0"/>
              <a:t>… , 7} </a:t>
            </a:r>
            <a:r>
              <a:rPr lang="en-US" sz="2400" dirty="0"/>
              <a:t>and R = { </a:t>
            </a:r>
            <a:r>
              <a:rPr lang="en-US" sz="2400" dirty="0" smtClean="0"/>
              <a:t>(x, y) | x – y is divisible by 3 </a:t>
            </a:r>
            <a:r>
              <a:rPr lang="en-US" sz="2400" dirty="0"/>
              <a:t>} find the relation is equivalence or not.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99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Compatibility Relation:</a:t>
                </a:r>
              </a:p>
              <a:p>
                <a:pPr algn="just"/>
                <a:r>
                  <a:rPr lang="en-US" sz="2400" dirty="0" smtClean="0"/>
                  <a:t>A Relation R in a set X is called an Compatibility relation if it is reflexive and symmetric.</a:t>
                </a:r>
              </a:p>
              <a:p>
                <a:pPr algn="just"/>
                <a:r>
                  <a:rPr lang="en-US" sz="2400" dirty="0" smtClean="0"/>
                  <a:t>All Equivalence Relations are compatibility relations.</a:t>
                </a:r>
              </a:p>
              <a:p>
                <a:pPr marL="0" indent="0" algn="just">
                  <a:buNone/>
                </a:pPr>
                <a:r>
                  <a:rPr lang="en-US" sz="2400" b="1" dirty="0" smtClean="0"/>
                  <a:t>Example 1: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Let X = { ball, bed, dog, let, egg} and let the relation R be given by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𝐢𝐟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𝐚𝐧𝐝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𝐜𝐨𝐧𝐭𝐚𝐢𝐧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𝐬𝐨𝐦𝐞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𝐜𝐨𝐦𝐦𝐨𝐧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𝐥𝐞𝐭𝐭𝐞𝐫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b="1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200" dirty="0" smtClean="0"/>
                  <a:t>R is a compatibility relations, and x, y are called compatible if x R y. A compatibility relation is sometime denoted by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.</m:t>
                    </m:r>
                  </m:oMath>
                </a14:m>
                <a:endParaRPr lang="en-US" sz="2200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9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Partial Ordering:</a:t>
                </a:r>
              </a:p>
              <a:p>
                <a:r>
                  <a:rPr lang="en-US" sz="2400" dirty="0" smtClean="0"/>
                  <a:t>A binary Relation R in a set P is called a partial order relation or a partial ordering in P if R is Reflexive, antisymmetric and transitive.</a:t>
                </a:r>
              </a:p>
              <a:p>
                <a:r>
                  <a:rPr lang="en-US" sz="2400" dirty="0" smtClean="0"/>
                  <a:t>It is conventional to denote  a partial ordering by the symbol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≤.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≤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partial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ordering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Ordered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pair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≤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latin typeface="Cambria Math" panose="02040503050406030204" pitchFamily="18" charset="0"/>
                  </a:rPr>
                  <a:t> is  called a partial ordered set or a poset.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</a:rPr>
                  <a:t>Let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≤</m:t>
                        </m:r>
                      </m:e>
                    </m:d>
                  </m:oMath>
                </a14:m>
                <a:r>
                  <a:rPr lang="en-US" sz="2400" b="0" dirty="0" smtClean="0">
                    <a:latin typeface="Cambria Math" panose="02040503050406030204" pitchFamily="18" charset="0"/>
                  </a:rPr>
                  <a:t> be a partially ordered set. If for every </a:t>
                </a:r>
              </a:p>
              <a:p>
                <a:r>
                  <a:rPr lang="en-US" sz="2400" b="0" dirty="0" smtClean="0">
                    <a:latin typeface="Cambria Math" panose="02040503050406030204" pitchFamily="18" charset="0"/>
                  </a:rPr>
                  <a:t> x, 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∈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have</m:t>
                    </m:r>
                  </m:oMath>
                </a14:m>
                <a:r>
                  <a:rPr lang="en-US" sz="2400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≤   is called a simple ordering  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on P, and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called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totally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ordered</m:t>
                    </m:r>
                  </m:oMath>
                </a14:m>
                <a:r>
                  <a:rPr lang="en-US" sz="2400" dirty="0"/>
                  <a:t> or simply ordered set or a chain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Converse of a partial ordered set is also a partially ordered set.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Partial Ordering:</a:t>
            </a:r>
          </a:p>
          <a:p>
            <a:r>
              <a:rPr lang="en-US" sz="2400" dirty="0" smtClean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Less than or Equal to, Greater than or equal 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Divides and Integral multiple.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Lexicographic </a:t>
            </a:r>
            <a:r>
              <a:rPr lang="en-US" sz="2400" dirty="0" err="1" smtClean="0"/>
              <a:t>Odering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3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  <a:ea typeface="Verdana" pitchFamily="34" charset="0"/>
                <a:cs typeface="Verdana" pitchFamily="34" charset="0"/>
              </a:rPr>
              <a:t>Unit II Set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Hasse Diagram:</a:t>
                </a:r>
              </a:p>
              <a:p>
                <a:r>
                  <a:rPr lang="en-US" sz="2400" dirty="0" smtClean="0"/>
                  <a:t>A partial ordering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/>
                  <a:t> on a set P can be represented by means of a diagram known as a </a:t>
                </a:r>
                <a:r>
                  <a:rPr lang="en-US" sz="2400" dirty="0" err="1" smtClean="0"/>
                  <a:t>Hasse</a:t>
                </a:r>
                <a:r>
                  <a:rPr lang="en-US" sz="2400" dirty="0" smtClean="0"/>
                  <a:t> Diagram or a Partially ordered set diagram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≤</m:t>
                        </m:r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In such a diagram, Such element is represented by a small circle or a dot. </a:t>
                </a:r>
              </a:p>
              <a:p>
                <a:r>
                  <a:rPr lang="en-US" sz="2400" dirty="0" smtClean="0"/>
                  <a:t>The circle for 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P is drawn below the circle for 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P if x &lt; y, and a line is drawn between x and y, if y covers x. if x &lt; y but does not cover x then x and y are not connected directly by a single line. However they are connected through one or more elements of P.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Example 1: </a:t>
                </a:r>
                <a:r>
                  <a:rPr lang="en-US" sz="2400" dirty="0" smtClean="0"/>
                  <a:t>Let X = { 2, 3, 6, 12, 24, 36 } and the relations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400" dirty="0" smtClean="0"/>
                  <a:t>be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𝑑𝑖𝑣𝑖𝑑𝑒𝑠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r>
                  <a:rPr lang="en-US" sz="2400" dirty="0" smtClean="0"/>
                  <a:t> Draw the </a:t>
                </a:r>
                <a:r>
                  <a:rPr lang="en-US" sz="2400" dirty="0" err="1" smtClean="0"/>
                  <a:t>Hasse</a:t>
                </a:r>
                <a:r>
                  <a:rPr lang="en-US" sz="2400" dirty="0" smtClean="0"/>
                  <a:t> diagram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≤</m:t>
                        </m:r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 r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3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Hasse Diagram: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Draw the </a:t>
            </a:r>
            <a:r>
              <a:rPr lang="en-US" sz="2400" dirty="0" err="1" smtClean="0"/>
              <a:t>Hasse</a:t>
            </a:r>
            <a:r>
              <a:rPr lang="en-US" sz="2400" dirty="0" smtClean="0"/>
              <a:t> diagram of the following sets under the partial ordering relation “divides” and indicate those which are totally ordered.</a:t>
            </a:r>
          </a:p>
          <a:p>
            <a:pPr marL="400050" lvl="1" indent="0">
              <a:buNone/>
            </a:pPr>
            <a:r>
              <a:rPr lang="en-US" sz="2000" dirty="0" smtClean="0"/>
              <a:t>{2, 6, 24}	{ 3, 5, 15} 	{1,2,3,6, 12}	{2, 4, 8, 16}	{3, 9, 27, 54}</a:t>
            </a:r>
          </a:p>
        </p:txBody>
      </p:sp>
    </p:spTree>
    <p:extLst>
      <p:ext uri="{BB962C8B-B14F-4D97-AF65-F5344CB8AC3E}">
        <p14:creationId xmlns:p14="http://schemas.microsoft.com/office/powerpoint/2010/main" val="4672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Introduction:</a:t>
                </a:r>
              </a:p>
              <a:p>
                <a:r>
                  <a:rPr lang="en-US" sz="2400" dirty="0" smtClean="0"/>
                  <a:t>Let X and B any two sets  be  any two sets. A relation </a:t>
                </a:r>
                <a:r>
                  <a:rPr lang="en-US" sz="2400" i="1" dirty="0" smtClean="0"/>
                  <a:t>f </a:t>
                </a:r>
                <a:r>
                  <a:rPr lang="en-US" sz="2400" dirty="0" smtClean="0"/>
                  <a:t> from X to Y is called a function if 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there is a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Terms such as “transformation”, “map” (or “mapping”), “correspondence”, and “operations”  are used as synonyms for “functions”.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 err="1" smtClean="0"/>
                  <a:t>notatons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groupCh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are used to express f as a function from X to Y..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then x is called an </a:t>
                </a:r>
                <a:r>
                  <a:rPr lang="en-US" sz="2400" b="1" dirty="0" smtClean="0"/>
                  <a:t>argument</a:t>
                </a:r>
                <a:r>
                  <a:rPr lang="en-US" sz="2400" dirty="0" smtClean="0"/>
                  <a:t> and y is called an </a:t>
                </a:r>
                <a:r>
                  <a:rPr lang="en-US" sz="2400" b="1" dirty="0" smtClean="0"/>
                  <a:t>image</a:t>
                </a:r>
                <a:r>
                  <a:rPr lang="en-US" sz="2400" dirty="0" smtClean="0"/>
                  <a:t> of x under </a:t>
                </a:r>
                <a:r>
                  <a:rPr lang="en-US" sz="2400" i="1" dirty="0" smtClean="0"/>
                  <a:t>f.</a:t>
                </a:r>
              </a:p>
              <a:p>
                <a:r>
                  <a:rPr lang="en-US" sz="2400" dirty="0" smtClean="0"/>
                  <a:t>The range of y 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Introduction: (Bijective Function)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 smtClean="0"/>
                  <a:t> is a function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called the restriction of </a:t>
                </a:r>
                <a:r>
                  <a:rPr lang="en-US" sz="2400" i="1" dirty="0" smtClean="0"/>
                  <a:t> f to A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some times written as </a:t>
                </a:r>
                <a:r>
                  <a:rPr lang="en-US" sz="2400" i="1" dirty="0" smtClean="0"/>
                  <a:t>f/A.</a:t>
                </a:r>
              </a:p>
              <a:p>
                <a:r>
                  <a:rPr lang="en-US" sz="2400" i="1" dirty="0" smtClean="0"/>
                  <a:t>If g is a restriction of f, then f is called the extension of g.</a:t>
                </a:r>
              </a:p>
              <a:p>
                <a:r>
                  <a:rPr lang="en-US" sz="2400" dirty="0" smtClean="0"/>
                  <a:t>We know that not all possible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are functions from X to Y. The collection of all those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which define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A mapping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is called </a:t>
                </a:r>
                <a:r>
                  <a:rPr lang="en-US" sz="2400" b="1" dirty="0" smtClean="0"/>
                  <a:t>onto</a:t>
                </a:r>
                <a:r>
                  <a:rPr lang="en-US" sz="2400" dirty="0" smtClean="0"/>
                  <a:t> ( surjective,  a surjection ) if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𝑐𝑎𝑙𝑙𝑒𝑑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into.</a:t>
                </a:r>
              </a:p>
              <a:p>
                <a:endParaRPr lang="en-US" sz="2400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00600"/>
            <a:ext cx="3252436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Introduction:</a:t>
                </a:r>
              </a:p>
              <a:p>
                <a:pPr algn="just"/>
                <a:r>
                  <a:rPr lang="en-US" sz="2400" dirty="0"/>
                  <a:t> </a:t>
                </a:r>
                <a:r>
                  <a:rPr lang="en-US" sz="24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called </a:t>
                </a:r>
                <a:r>
                  <a:rPr lang="en-US" sz="2400" b="1" dirty="0" smtClean="0"/>
                  <a:t>one-to-one function </a:t>
                </a:r>
                <a:r>
                  <a:rPr lang="en-US" sz="2400" dirty="0" smtClean="0"/>
                  <a:t>( injective , 1-1) if distinct elements of X are mapped into distinct elements of Y.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algn="just"/>
                <a:r>
                  <a:rPr lang="en-US" sz="2400" dirty="0"/>
                  <a:t>A mapping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called </a:t>
                </a:r>
                <a:r>
                  <a:rPr lang="en-US" sz="2400" b="1" dirty="0"/>
                  <a:t>one-to-one </a:t>
                </a:r>
                <a:r>
                  <a:rPr lang="en-US" sz="2400" b="1" dirty="0" smtClean="0"/>
                  <a:t>onto function </a:t>
                </a:r>
                <a:r>
                  <a:rPr lang="en-US" sz="2400" b="1" dirty="0"/>
                  <a:t>( </a:t>
                </a:r>
                <a:r>
                  <a:rPr lang="en-US" sz="2400" b="1" dirty="0" smtClean="0"/>
                  <a:t>bijective) </a:t>
                </a:r>
                <a:r>
                  <a:rPr lang="en-US" sz="2400" dirty="0" smtClean="0"/>
                  <a:t>if  it is both one-to-one and onto.  Such a mapping is also called one-to-one correspondence between X and Y.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867399"/>
              </a:xfrm>
              <a:blipFill>
                <a:blip r:embed="rId2"/>
                <a:stretch>
                  <a:fillRect l="-1025" t="-832" r="-957" b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90800"/>
            <a:ext cx="4038600" cy="29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Introduction: Bijective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371600"/>
            <a:ext cx="894229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Composition of functions: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71611"/>
            <a:ext cx="8153400" cy="52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Composition of functions: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68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Inverse Function: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371600"/>
            <a:ext cx="870417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Recursive functions:</a:t>
            </a:r>
          </a:p>
          <a:p>
            <a:pPr algn="just"/>
            <a:r>
              <a:rPr lang="en-US" sz="2400" dirty="0" smtClean="0"/>
              <a:t>A function </a:t>
            </a:r>
            <a:r>
              <a:rPr lang="en-US" sz="2400" dirty="0"/>
              <a:t>is said to be recursively defined if the function definition refers to itself. In order for the </a:t>
            </a:r>
            <a:r>
              <a:rPr lang="en-US" sz="2400" dirty="0" smtClean="0"/>
              <a:t>definition not </a:t>
            </a:r>
            <a:r>
              <a:rPr lang="en-US" sz="2400" dirty="0"/>
              <a:t>to be circular, the function definition must have the following two </a:t>
            </a:r>
            <a:r>
              <a:rPr lang="en-US" sz="2400" dirty="0" smtClean="0"/>
              <a:t>properties.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There must be certain arguments, called base values, for which the function does not refer to itself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Each time the function does refer to itself, the argument of the function must be closer to a base value.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47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 pitchFamily="34" charset="0"/>
                <a:cs typeface="Verdana" pitchFamily="34" charset="0"/>
              </a:rPr>
              <a:t>Unit II Set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Introduction, Operations on Binary Sets, Principle of Inclusion and Exclusion,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Relations: </a:t>
            </a:r>
            <a:r>
              <a:rPr lang="en-US" sz="2400" dirty="0" smtClean="0"/>
              <a:t>Properties </a:t>
            </a:r>
            <a:r>
              <a:rPr lang="en-US" sz="2400" dirty="0"/>
              <a:t>of Binary Relations, Relation Matrix and Digraph, Operations on Relations, </a:t>
            </a:r>
            <a:r>
              <a:rPr lang="en-US" sz="2400" dirty="0" smtClean="0"/>
              <a:t>Partition and </a:t>
            </a:r>
            <a:r>
              <a:rPr lang="en-US" sz="2400" dirty="0"/>
              <a:t>Covering, Transitive Closure, Equivalence, Compatibility and Partial Ordering Relations</a:t>
            </a:r>
            <a:r>
              <a:rPr lang="en-US" sz="2400" dirty="0" smtClean="0"/>
              <a:t>, </a:t>
            </a:r>
            <a:r>
              <a:rPr lang="en-US" sz="2400" dirty="0" err="1" smtClean="0"/>
              <a:t>Hasse</a:t>
            </a:r>
            <a:r>
              <a:rPr lang="en-US" sz="2400" dirty="0" smtClean="0"/>
              <a:t> </a:t>
            </a:r>
            <a:r>
              <a:rPr lang="en-US" sz="2400" dirty="0"/>
              <a:t>Diagrams,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  <a:r>
              <a:rPr lang="en-US" sz="2400" dirty="0"/>
              <a:t>Bijective Functions, Composition of Functions, Inverse Functions</a:t>
            </a:r>
            <a:r>
              <a:rPr lang="en-US" sz="2400" dirty="0" smtClean="0"/>
              <a:t>, Permutation </a:t>
            </a:r>
            <a:r>
              <a:rPr lang="en-US" sz="2400" dirty="0"/>
              <a:t>Functions, Recursive Functions, Lattice and its Properties.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2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Recursive functions:</a:t>
            </a:r>
            <a:endParaRPr lang="en-US" sz="2400" dirty="0" smtClean="0"/>
          </a:p>
          <a:p>
            <a:pPr algn="just"/>
            <a:r>
              <a:rPr lang="en-US" sz="2400" b="1" dirty="0"/>
              <a:t>Factorial Function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1" y="1828800"/>
            <a:ext cx="8554177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r>
              <a:rPr lang="en-US" sz="2400" dirty="0" smtClean="0"/>
              <a:t>A Bijection from a Set A to itself is called a </a:t>
            </a:r>
            <a:r>
              <a:rPr lang="en-US" sz="2400" b="1" dirty="0" smtClean="0"/>
              <a:t>permutation of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5" y="1905000"/>
            <a:ext cx="882401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r>
              <a:rPr lang="en-US" sz="2400" dirty="0" smtClean="0"/>
              <a:t>A Bijection from a Set A to itself is called a </a:t>
            </a:r>
            <a:r>
              <a:rPr lang="en-US" sz="2400" b="1" dirty="0" smtClean="0"/>
              <a:t>permutation of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676400"/>
            <a:ext cx="869768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r>
              <a:rPr lang="en-US" sz="2400" dirty="0" smtClean="0"/>
              <a:t>A Bijection from a Set A to itself is called a </a:t>
            </a:r>
            <a:r>
              <a:rPr lang="en-US" sz="2400" b="1" dirty="0" smtClean="0"/>
              <a:t>permutation of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876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r>
              <a:rPr lang="en-US" sz="2400" b="1" dirty="0" smtClean="0"/>
              <a:t>Cycle Permutation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52601"/>
            <a:ext cx="8991599" cy="4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r>
              <a:rPr lang="en-US" sz="2400" b="1" dirty="0" smtClean="0"/>
              <a:t>Cycle Permutation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8" y="1905000"/>
            <a:ext cx="8546230" cy="12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r>
              <a:rPr lang="en-US" sz="2400" b="1" dirty="0" smtClean="0"/>
              <a:t>Cycle Permutation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89" y="1748118"/>
            <a:ext cx="8440822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pPr marL="0" indent="0">
              <a:buNone/>
            </a:pPr>
            <a:r>
              <a:rPr lang="en-US" sz="2400" b="1" dirty="0" smtClean="0"/>
              <a:t>Note: </a:t>
            </a:r>
            <a:r>
              <a:rPr lang="en-US" sz="2400" dirty="0" smtClean="0"/>
              <a:t>Two cycles of  a set A are said to be disjoint if no element of A appears in both cycles.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883403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7803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74812" y="1371600"/>
            <a:ext cx="8757966" cy="5321444"/>
            <a:chOff x="174812" y="1295399"/>
            <a:chExt cx="8757966" cy="53976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812" y="1295399"/>
              <a:ext cx="8757966" cy="24258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3733799"/>
              <a:ext cx="5410200" cy="2959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Introduction on Sets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9961"/>
            <a:ext cx="8780378" cy="53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1447800"/>
            <a:ext cx="875796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Permutation Function: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8806"/>
          <a:stretch/>
        </p:blipFill>
        <p:spPr>
          <a:xfrm>
            <a:off x="301733" y="1371599"/>
            <a:ext cx="8631045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Lattice and its properties:</a:t>
            </a:r>
          </a:p>
          <a:p>
            <a:r>
              <a:rPr lang="en-US" sz="2400" dirty="0"/>
              <a:t>Formally, a lattice is a poset, a partially ordered set, in which every pair of elements has both a least upper bound and a greatest lower bound. In other words, it is a structure with two binary operations</a:t>
            </a:r>
            <a:r>
              <a:rPr lang="en-US" sz="2400" b="1" dirty="0" smtClean="0"/>
              <a:t>: Join, Meet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5" y="2971800"/>
            <a:ext cx="88027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Lattice and its properties:</a:t>
            </a:r>
          </a:p>
          <a:p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53" y="1538286"/>
            <a:ext cx="7181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Lattice and its properties:</a:t>
            </a:r>
          </a:p>
          <a:p>
            <a:r>
              <a:rPr lang="en-US" sz="2400" dirty="0"/>
              <a:t>It is important to note that not all partially ordered sets are lattices. So, how do we determine whether or not a poset is a lattice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There </a:t>
            </a:r>
            <a:r>
              <a:rPr lang="en-US" sz="2400" dirty="0"/>
              <a:t>are three ways we can show that a poset is or is not a lattice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Construct a table for each pair of elements and confirm that each pair has a LUB and GLB.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“join and “meet method for each pair of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a </a:t>
            </a:r>
            <a:r>
              <a:rPr lang="en-US" sz="2400" dirty="0" err="1"/>
              <a:t>Hasse</a:t>
            </a:r>
            <a:r>
              <a:rPr lang="en-US" sz="2400" dirty="0"/>
              <a:t> diagram and look for comparability.</a:t>
            </a:r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433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Lattice and its properties:</a:t>
            </a:r>
          </a:p>
          <a:p>
            <a:r>
              <a:rPr lang="en-US" sz="2400" b="1" dirty="0"/>
              <a:t>Moreover, several types of lattices are worth noting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Complete Lattice </a:t>
            </a:r>
            <a:r>
              <a:rPr lang="en-US" sz="2400" dirty="0"/>
              <a:t>– all subsets of a poset have a join and meet, such as the divisibility relation for the natural numbers or the power set with the subset relation.</a:t>
            </a:r>
          </a:p>
          <a:p>
            <a:r>
              <a:rPr lang="en-US" sz="2400" b="1" dirty="0"/>
              <a:t>Bounded Lattice </a:t>
            </a:r>
            <a:r>
              <a:rPr lang="en-US" sz="2400" dirty="0"/>
              <a:t>– if the lattice has a least and greatest element, denoted 0 and 1 respectively.</a:t>
            </a:r>
          </a:p>
          <a:p>
            <a:r>
              <a:rPr lang="en-US" sz="2400" b="1" dirty="0"/>
              <a:t>Complemented Lattice </a:t>
            </a:r>
            <a:r>
              <a:rPr lang="en-US" sz="2400" dirty="0"/>
              <a:t>– a bounded lattice in which every element is complemented. Namely, the complement of 1 is 0, and the complement of 0 is 1.</a:t>
            </a:r>
          </a:p>
          <a:p>
            <a:r>
              <a:rPr lang="en-US" sz="2400" b="1" dirty="0"/>
              <a:t>Distributive Lattice </a:t>
            </a:r>
            <a:r>
              <a:rPr lang="en-US" sz="2400" dirty="0"/>
              <a:t>– if for all elements in the poset the distributive property holds.</a:t>
            </a:r>
          </a:p>
          <a:p>
            <a:r>
              <a:rPr lang="en-US" sz="2400" b="1" dirty="0"/>
              <a:t>Boolean Lattice </a:t>
            </a:r>
            <a:r>
              <a:rPr lang="en-US" sz="2400" dirty="0"/>
              <a:t>– a complemented distributive lattice, such as the power set with the subset relation.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903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8822" y="0"/>
            <a:ext cx="89916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Lattice and its properties: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9599" cy="54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00881"/>
                <a:ext cx="8915400" cy="6157119"/>
              </a:xfrm>
            </p:spPr>
            <p:txBody>
              <a:bodyPr/>
              <a:lstStyle/>
              <a:p>
                <a:r>
                  <a:rPr lang="en-US" sz="2400" dirty="0" smtClean="0"/>
                  <a:t>A set is defined as collection on objects in any order.</a:t>
                </a:r>
              </a:p>
              <a:p>
                <a:r>
                  <a:rPr lang="en-US" sz="2400" dirty="0"/>
                  <a:t> If the order of the elements is changed or any element of a set is repeated, it does not make any changes in the set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Sets can be represented in two </a:t>
                </a:r>
                <a:r>
                  <a:rPr lang="en-US" sz="2400" dirty="0" smtClean="0"/>
                  <a:t>ways: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 smtClean="0"/>
                  <a:t>Roster or Tabular Form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Set Builder </a:t>
                </a:r>
                <a:r>
                  <a:rPr lang="en-US" sz="2000" dirty="0" smtClean="0"/>
                  <a:t>Notation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/>
                  <a:t>Note : </a:t>
                </a:r>
                <a:r>
                  <a:rPr lang="en-US" sz="2400" dirty="0"/>
                  <a:t>If an element x is a member of any set S, it is denoted by </a:t>
                </a:r>
                <a:r>
                  <a:rPr lang="en-US" sz="2400" dirty="0" smtClean="0"/>
                  <a:t>x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S </a:t>
                </a:r>
                <a:r>
                  <a:rPr lang="en-US" sz="2400" dirty="0"/>
                  <a:t>and if an element y is not a member of set S, it is denoted by </a:t>
                </a:r>
                <a:r>
                  <a:rPr lang="en-US" sz="2400" dirty="0" smtClean="0"/>
                  <a:t>y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 smtClean="0"/>
                  <a:t>S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r>
                  <a:rPr lang="en-US" sz="2400" b="1" dirty="0"/>
                  <a:t>Cardinality of a </a:t>
                </a:r>
                <a:r>
                  <a:rPr lang="en-US" sz="2400" b="1" dirty="0" smtClean="0"/>
                  <a:t>Set </a:t>
                </a:r>
                <a:r>
                  <a:rPr lang="en-US" sz="2400" dirty="0" smtClean="0"/>
                  <a:t>: The number of elements in a set is called cardinality of a set.</a:t>
                </a:r>
              </a:p>
              <a:p>
                <a:r>
                  <a:rPr lang="en-US" sz="2400" dirty="0" smtClean="0"/>
                  <a:t>It is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00881"/>
                <a:ext cx="8915400" cy="6157119"/>
              </a:xfrm>
              <a:blipFill>
                <a:blip r:embed="rId2"/>
                <a:stretch>
                  <a:fillRect l="-1025" t="-792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86000"/>
            <a:ext cx="47244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95800"/>
            <a:ext cx="533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3901</Words>
  <Application>Microsoft Office PowerPoint</Application>
  <PresentationFormat>On-screen Show (4:3)</PresentationFormat>
  <Paragraphs>396</Paragraphs>
  <Slides>87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Cambria</vt:lpstr>
      <vt:lpstr>Cambria Math</vt:lpstr>
      <vt:lpstr>Verdana</vt:lpstr>
      <vt:lpstr>Wingdings</vt:lpstr>
      <vt:lpstr>Office Theme</vt:lpstr>
      <vt:lpstr>Discrete Mathematics R204GA05401</vt:lpstr>
      <vt:lpstr>Objectives</vt:lpstr>
      <vt:lpstr>Objectives</vt:lpstr>
      <vt:lpstr>Course Outcomes</vt:lpstr>
      <vt:lpstr>Course Outcomes</vt:lpstr>
      <vt:lpstr>Unit II Set Theory</vt:lpstr>
      <vt:lpstr>Unit II Set Theory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Introduction on Sets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SRIT TPO</dc:creator>
  <cp:lastModifiedBy>narasimhulu</cp:lastModifiedBy>
  <cp:revision>326</cp:revision>
  <dcterms:created xsi:type="dcterms:W3CDTF">2017-01-25T11:29:37Z</dcterms:created>
  <dcterms:modified xsi:type="dcterms:W3CDTF">2022-05-27T09:36:17Z</dcterms:modified>
</cp:coreProperties>
</file>