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5" r:id="rId3"/>
    <p:sldId id="257" r:id="rId4"/>
    <p:sldId id="267" r:id="rId5"/>
    <p:sldId id="269"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3" r:id="rId50"/>
    <p:sldId id="312" r:id="rId51"/>
    <p:sldId id="31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B10C883-FB0D-41F0-A8E8-26FAF6694436}">
          <p14:sldIdLst>
            <p14:sldId id="256"/>
            <p14:sldId id="265"/>
            <p14:sldId id="257"/>
            <p14:sldId id="267"/>
            <p14:sldId id="269"/>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2"/>
            <p14:sldId id="314"/>
          </p14:sldIdLst>
        </p14:section>
        <p14:section name="Untitled Section" id="{1A864738-A5F9-4B37-8A9D-CF2D92562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65" autoAdjust="0"/>
    <p:restoredTop sz="87934" autoAdjust="0"/>
  </p:normalViewPr>
  <p:slideViewPr>
    <p:cSldViewPr>
      <p:cViewPr varScale="1">
        <p:scale>
          <a:sx n="51" d="100"/>
          <a:sy n="51" d="100"/>
        </p:scale>
        <p:origin x="1204" y="43"/>
      </p:cViewPr>
      <p:guideLst>
        <p:guide orient="horz" pos="2160"/>
        <p:guide pos="2880"/>
      </p:guideLst>
    </p:cSldViewPr>
  </p:slideViewPr>
  <p:notesTextViewPr>
    <p:cViewPr>
      <p:scale>
        <a:sx n="3" d="2"/>
        <a:sy n="3" d="2"/>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C36-253A-4273-9CA3-8AB1015AF212}" type="datetimeFigureOut">
              <a:rPr lang="en-US" smtClean="0"/>
              <a:t>7/15/2022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05FE-5BC7-43FA-9B7E-B36B684873B1}" type="slidenum">
              <a:rPr lang="en-US" smtClean="0"/>
              <a:t>‹#›</a:t>
            </a:fld>
            <a:endParaRPr lang="en-US"/>
          </a:p>
        </p:txBody>
      </p:sp>
    </p:spTree>
    <p:extLst>
      <p:ext uri="{BB962C8B-B14F-4D97-AF65-F5344CB8AC3E}">
        <p14:creationId xmlns:p14="http://schemas.microsoft.com/office/powerpoint/2010/main" val="1947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1</a:t>
            </a:fld>
            <a:endParaRPr lang="en-US"/>
          </a:p>
        </p:txBody>
      </p:sp>
    </p:spTree>
    <p:extLst>
      <p:ext uri="{BB962C8B-B14F-4D97-AF65-F5344CB8AC3E}">
        <p14:creationId xmlns:p14="http://schemas.microsoft.com/office/powerpoint/2010/main" val="98638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638D579-DDF5-4D91-883F-738870C13CF1}" type="datetimeFigureOut">
              <a:rPr lang="en-US"/>
              <a:pPr>
                <a:defRPr/>
              </a:pPr>
              <a:t>7/15/2022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6798E-EBFF-48CB-9460-E9C10D4AF569}"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7609114" y="21771"/>
            <a:ext cx="1524000" cy="1524000"/>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9144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7/15/2022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9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descr="logo_final.jpg"/>
          <p:cNvPicPr>
            <a:picLocks noChangeAspect="1"/>
          </p:cNvPicPr>
          <p:nvPr userDrawn="1"/>
        </p:nvPicPr>
        <p:blipFill>
          <a:blip r:embed="rId2"/>
          <a:srcRect/>
          <a:stretch>
            <a:fillRect/>
          </a:stretch>
        </p:blipFill>
        <p:spPr bwMode="auto">
          <a:xfrm>
            <a:off x="0" y="21771"/>
            <a:ext cx="762000" cy="762000"/>
          </a:xfrm>
          <a:prstGeom prst="rect">
            <a:avLst/>
          </a:prstGeom>
          <a:noFill/>
          <a:ln w="9525">
            <a:noFill/>
            <a:miter lim="800000"/>
            <a:headEnd/>
            <a:tailEnd/>
          </a:ln>
        </p:spPr>
      </p:pic>
      <p:sp>
        <p:nvSpPr>
          <p:cNvPr id="2" name="Title 1"/>
          <p:cNvSpPr>
            <a:spLocks noGrp="1"/>
          </p:cNvSpPr>
          <p:nvPr>
            <p:ph type="title"/>
          </p:nvPr>
        </p:nvSpPr>
        <p:spPr>
          <a:xfrm>
            <a:off x="990600" y="152400"/>
            <a:ext cx="76200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7/15/2022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7" name="Straight Connector 6"/>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0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lvl1pPr>
              <a:defRPr>
                <a:latin typeface="Cambria" panose="02040503050406030204" pitchFamily="18" charset="0"/>
                <a:ea typeface="Cambria" panose="020405030504060302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700881"/>
            <a:ext cx="8915400" cy="5655469"/>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381348"/>
            <a:ext cx="2133600" cy="365125"/>
          </a:xfrm>
        </p:spPr>
        <p:txBody>
          <a:bodyPr/>
          <a:lstStyle>
            <a:lvl1pPr>
              <a:defRPr/>
            </a:lvl1pPr>
          </a:lstStyle>
          <a:p>
            <a:pPr>
              <a:defRPr/>
            </a:pPr>
            <a:fld id="{051E2BC4-378B-491E-8284-894486D787C4}" type="datetimeFigureOut">
              <a:rPr lang="en-US"/>
              <a:pPr>
                <a:defRPr/>
              </a:pPr>
              <a:t>7/15/2022</a:t>
            </a:fld>
            <a:endParaRPr lang="en-US"/>
          </a:p>
        </p:txBody>
      </p:sp>
      <p:sp>
        <p:nvSpPr>
          <p:cNvPr id="5" name="Footer Placeholder 4"/>
          <p:cNvSpPr>
            <a:spLocks noGrp="1"/>
          </p:cNvSpPr>
          <p:nvPr>
            <p:ph type="ftr" sz="quarter" idx="11"/>
          </p:nvPr>
        </p:nvSpPr>
        <p:spPr>
          <a:xfrm>
            <a:off x="2971800" y="6383197"/>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6380694"/>
            <a:ext cx="2133600" cy="365125"/>
          </a:xfrm>
        </p:spPr>
        <p:txBody>
          <a:bodyPr/>
          <a:lstStyle>
            <a:lvl1pPr>
              <a:defRPr/>
            </a:lvl1pPr>
          </a:lstStyle>
          <a:p>
            <a:pPr>
              <a:defRPr/>
            </a:pPr>
            <a:fld id="{BB40E9F2-C194-4BA7-89BA-8496FFCEC416}"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611D2C-1645-4750-8435-695A9B8FCAA8}" type="datetimeFigureOut">
              <a:rPr lang="en-US"/>
              <a:pPr>
                <a:defRPr/>
              </a:pPr>
              <a:t>7/15/2022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54D76-CDA4-4917-9E2C-32A8E807CE7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C28F3-31AF-4209-8800-487F898BABEE}" type="datetimeFigureOut">
              <a:rPr lang="en-US"/>
              <a:pPr>
                <a:defRPr/>
              </a:pPr>
              <a:t>7/15/2022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19A481-F768-4D2A-8DA8-3C318632C836}" type="slidenum">
              <a:rPr lang="en-US"/>
              <a:pPr>
                <a:defRPr/>
              </a:pPr>
              <a:t>‹#›</a:t>
            </a:fld>
            <a:endParaRPr lang="en-US"/>
          </a:p>
        </p:txBody>
      </p:sp>
      <p:pic>
        <p:nvPicPr>
          <p:cNvPr id="10"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11" name="Straight Connector 10"/>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FD283B-B275-4790-A4F2-A665E3CD1813}" type="datetimeFigureOut">
              <a:rPr lang="en-US"/>
              <a:pPr>
                <a:defRPr/>
              </a:pPr>
              <a:t>7/15/2022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87A1A-B625-449A-AA05-699AFEB4B970}" type="slidenum">
              <a:rPr lang="en-US"/>
              <a:pPr>
                <a:defRPr/>
              </a:pPr>
              <a:t>‹#›</a:t>
            </a:fld>
            <a:endParaRPr lang="en-US"/>
          </a:p>
        </p:txBody>
      </p:sp>
      <p:pic>
        <p:nvPicPr>
          <p:cNvPr id="5"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74C744-00BB-4A6B-95FD-A444304B8B9D}" type="datetimeFigureOut">
              <a:rPr lang="en-US"/>
              <a:pPr>
                <a:defRPr/>
              </a:pPr>
              <a:t>7/15/2022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F14A51-4CEB-4105-9502-422755A7DC3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664029" cy="6640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52400" y="1158082"/>
            <a:ext cx="8991600" cy="5198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4566" y="642256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BD05A-2426-44A0-A216-D788B0C1EEDE}" type="datetimeFigureOut">
              <a:rPr lang="en-US"/>
              <a:pPr>
                <a:defRPr/>
              </a:pPr>
              <a:t>7/15/2022</a:t>
            </a:fld>
            <a:endParaRPr lang="en-US"/>
          </a:p>
        </p:txBody>
      </p:sp>
      <p:sp>
        <p:nvSpPr>
          <p:cNvPr id="5" name="Footer Placeholder 4"/>
          <p:cNvSpPr>
            <a:spLocks noGrp="1"/>
          </p:cNvSpPr>
          <p:nvPr>
            <p:ph type="ftr" sz="quarter" idx="3"/>
          </p:nvPr>
        </p:nvSpPr>
        <p:spPr>
          <a:xfrm>
            <a:off x="2514600" y="6422562"/>
            <a:ext cx="4267199"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960240" y="646350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BD5881B-771D-40BF-9C85-A1E1DB384046}" type="slidenum">
              <a:rPr lang="en-US"/>
              <a:pPr>
                <a:defRPr/>
              </a:pPr>
              <a:t>‹#›</a:t>
            </a:fld>
            <a:endParaRPr lang="en-US"/>
          </a:p>
        </p:txBody>
      </p:sp>
      <p:pic>
        <p:nvPicPr>
          <p:cNvPr id="7" name="Picture 3" descr="logo_final.jpg"/>
          <p:cNvPicPr>
            <a:picLocks noChangeAspect="1"/>
          </p:cNvPicPr>
          <p:nvPr userDrawn="1"/>
        </p:nvPicPr>
        <p:blipFill>
          <a:blip r:embed="rId10"/>
          <a:srcRect/>
          <a:stretch>
            <a:fillRect/>
          </a:stretch>
        </p:blipFill>
        <p:spPr bwMode="auto">
          <a:xfrm>
            <a:off x="21771" y="-15081"/>
            <a:ext cx="700881" cy="700881"/>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50" r:id="rId4"/>
    <p:sldLayoutId id="2147483652" r:id="rId5"/>
    <p:sldLayoutId id="2147483653" r:id="rId6"/>
    <p:sldLayoutId id="2147483655" r:id="rId7"/>
    <p:sldLayoutId id="2147483656" r:id="rId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Cambria" panose="02040503050406030204" pitchFamily="18" charset="0"/>
          <a:ea typeface="Cambria" panose="02040503050406030204" pitchFamily="18" charset="0"/>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Cambria" panose="02040503050406030204" pitchFamily="18" charset="0"/>
          <a:ea typeface="Cambria" panose="02040503050406030204" pitchFamily="18" charset="0"/>
          <a:cs typeface="+mn-cs"/>
        </a:defRPr>
      </a:lvl1pPr>
      <a:lvl2pPr marL="742950" indent="-285750" algn="l" rtl="0" fontAlgn="base">
        <a:spcBef>
          <a:spcPct val="20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mn-cs"/>
        </a:defRPr>
      </a:lvl2pPr>
      <a:lvl3pPr marL="1143000" indent="-228600" algn="l" rtl="0" fontAlgn="base">
        <a:spcBef>
          <a:spcPct val="200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mn-cs"/>
        </a:defRPr>
      </a:lvl3pPr>
      <a:lvl4pPr marL="16002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4pPr>
      <a:lvl5pPr marL="20574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22860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IN" sz="4800" kern="0" dirty="0">
                <a:solidFill>
                  <a:srgbClr val="006633"/>
                </a:solidFill>
                <a:latin typeface="Cambria" pitchFamily="18" charset="0"/>
                <a:ea typeface="Verdana" pitchFamily="34" charset="0"/>
                <a:cs typeface="Verdana" pitchFamily="34" charset="0"/>
              </a:rPr>
              <a:t>Discrete Mathematics</a:t>
            </a:r>
            <a:br>
              <a:rPr lang="en-IN" sz="4800" kern="0" dirty="0">
                <a:solidFill>
                  <a:srgbClr val="006633"/>
                </a:solidFill>
                <a:latin typeface="Cambria" pitchFamily="18" charset="0"/>
                <a:ea typeface="Verdana" pitchFamily="34" charset="0"/>
                <a:cs typeface="Verdana" pitchFamily="34" charset="0"/>
              </a:rPr>
            </a:br>
            <a:r>
              <a:rPr lang="en-IN" sz="4800" kern="0" dirty="0">
                <a:solidFill>
                  <a:srgbClr val="006633"/>
                </a:solidFill>
                <a:latin typeface="Cambria" pitchFamily="18" charset="0"/>
                <a:ea typeface="Verdana" pitchFamily="34" charset="0"/>
                <a:cs typeface="Verdana" pitchFamily="34" charset="0"/>
              </a:rPr>
              <a:t>R204GA05401</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Sum Rule</a:t>
            </a:r>
          </a:p>
          <a:p>
            <a:pPr marL="0" indent="0">
              <a:buNone/>
            </a:pPr>
            <a:endParaRPr lang="en-US" sz="2400" b="1" dirty="0"/>
          </a:p>
        </p:txBody>
      </p:sp>
      <p:pic>
        <p:nvPicPr>
          <p:cNvPr id="5" name="Picture 4"/>
          <p:cNvPicPr>
            <a:picLocks noChangeAspect="1"/>
          </p:cNvPicPr>
          <p:nvPr/>
        </p:nvPicPr>
        <p:blipFill>
          <a:blip r:embed="rId2"/>
          <a:stretch>
            <a:fillRect/>
          </a:stretch>
        </p:blipFill>
        <p:spPr>
          <a:xfrm>
            <a:off x="152400" y="1981200"/>
            <a:ext cx="8915400" cy="4724400"/>
          </a:xfrm>
          <a:prstGeom prst="rect">
            <a:avLst/>
          </a:prstGeom>
        </p:spPr>
      </p:pic>
    </p:spTree>
    <p:extLst>
      <p:ext uri="{BB962C8B-B14F-4D97-AF65-F5344CB8AC3E}">
        <p14:creationId xmlns:p14="http://schemas.microsoft.com/office/powerpoint/2010/main" val="414072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Examples:</a:t>
            </a:r>
          </a:p>
          <a:p>
            <a:pPr algn="just"/>
            <a:r>
              <a:rPr lang="en-US" sz="2400" dirty="0"/>
              <a:t>A student can choose a computer project from one of three lists. The three lists contain 23, 15, and 19 possible projects respectively. How many possible projects are there to choose from</a:t>
            </a:r>
            <a:r>
              <a:rPr lang="en-US" sz="2400" dirty="0" smtClean="0"/>
              <a:t>?</a:t>
            </a:r>
          </a:p>
          <a:p>
            <a:pPr algn="just"/>
            <a:endParaRPr lang="en-US" sz="2400" dirty="0"/>
          </a:p>
          <a:p>
            <a:endParaRPr lang="en-US" sz="2400" b="1" dirty="0"/>
          </a:p>
        </p:txBody>
      </p:sp>
      <p:pic>
        <p:nvPicPr>
          <p:cNvPr id="2" name="Picture 1"/>
          <p:cNvPicPr>
            <a:picLocks noChangeAspect="1"/>
          </p:cNvPicPr>
          <p:nvPr/>
        </p:nvPicPr>
        <p:blipFill>
          <a:blip r:embed="rId2"/>
          <a:stretch>
            <a:fillRect/>
          </a:stretch>
        </p:blipFill>
        <p:spPr>
          <a:xfrm>
            <a:off x="228600" y="3200400"/>
            <a:ext cx="8382000" cy="3276600"/>
          </a:xfrm>
          <a:prstGeom prst="rect">
            <a:avLst/>
          </a:prstGeom>
        </p:spPr>
      </p:pic>
    </p:spTree>
    <p:extLst>
      <p:ext uri="{BB962C8B-B14F-4D97-AF65-F5344CB8AC3E}">
        <p14:creationId xmlns:p14="http://schemas.microsoft.com/office/powerpoint/2010/main" val="1277752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a:t>
            </a:r>
          </a:p>
          <a:p>
            <a:pPr marL="0" indent="0">
              <a:buNone/>
            </a:pPr>
            <a:endParaRPr lang="en-US" sz="2400" b="1" dirty="0"/>
          </a:p>
        </p:txBody>
      </p:sp>
      <p:pic>
        <p:nvPicPr>
          <p:cNvPr id="5" name="Picture 4"/>
          <p:cNvPicPr>
            <a:picLocks noChangeAspect="1"/>
          </p:cNvPicPr>
          <p:nvPr/>
        </p:nvPicPr>
        <p:blipFill>
          <a:blip r:embed="rId2"/>
          <a:stretch>
            <a:fillRect/>
          </a:stretch>
        </p:blipFill>
        <p:spPr>
          <a:xfrm>
            <a:off x="304800" y="1981200"/>
            <a:ext cx="8686800" cy="4572000"/>
          </a:xfrm>
          <a:prstGeom prst="rect">
            <a:avLst/>
          </a:prstGeom>
        </p:spPr>
      </p:pic>
    </p:spTree>
    <p:extLst>
      <p:ext uri="{BB962C8B-B14F-4D97-AF65-F5344CB8AC3E}">
        <p14:creationId xmlns:p14="http://schemas.microsoft.com/office/powerpoint/2010/main" val="412123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 (Example)</a:t>
            </a:r>
          </a:p>
          <a:p>
            <a:pPr algn="just"/>
            <a:r>
              <a:rPr lang="en-US" sz="2400" b="1" dirty="0"/>
              <a:t>The chairs of an auditorium are to be labeled with a letter and a positive integer not to exceed 100. What is the largest number of chairs that can be labeled differently?</a:t>
            </a:r>
          </a:p>
          <a:p>
            <a:pPr algn="just"/>
            <a:endParaRPr lang="en-US" sz="2400" b="1" dirty="0" smtClean="0"/>
          </a:p>
          <a:p>
            <a:pPr marL="0" indent="0">
              <a:buNone/>
            </a:pPr>
            <a:endParaRPr lang="en-US" sz="2400" b="1" dirty="0"/>
          </a:p>
        </p:txBody>
      </p:sp>
      <p:pic>
        <p:nvPicPr>
          <p:cNvPr id="2" name="Picture 1"/>
          <p:cNvPicPr>
            <a:picLocks noChangeAspect="1"/>
          </p:cNvPicPr>
          <p:nvPr/>
        </p:nvPicPr>
        <p:blipFill>
          <a:blip r:embed="rId2"/>
          <a:stretch>
            <a:fillRect/>
          </a:stretch>
        </p:blipFill>
        <p:spPr>
          <a:xfrm>
            <a:off x="381000" y="3124200"/>
            <a:ext cx="8686800" cy="3642543"/>
          </a:xfrm>
          <a:prstGeom prst="rect">
            <a:avLst/>
          </a:prstGeom>
        </p:spPr>
      </p:pic>
    </p:spTree>
    <p:extLst>
      <p:ext uri="{BB962C8B-B14F-4D97-AF65-F5344CB8AC3E}">
        <p14:creationId xmlns:p14="http://schemas.microsoft.com/office/powerpoint/2010/main" val="1504691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endParaRPr lang="en-US" sz="2400" b="1" dirty="0"/>
          </a:p>
        </p:txBody>
      </p:sp>
      <p:pic>
        <p:nvPicPr>
          <p:cNvPr id="6" name="Picture 5"/>
          <p:cNvPicPr>
            <a:picLocks noChangeAspect="1"/>
          </p:cNvPicPr>
          <p:nvPr/>
        </p:nvPicPr>
        <p:blipFill>
          <a:blip r:embed="rId2"/>
          <a:stretch>
            <a:fillRect/>
          </a:stretch>
        </p:blipFill>
        <p:spPr>
          <a:xfrm>
            <a:off x="385206" y="1295400"/>
            <a:ext cx="8449788" cy="5193991"/>
          </a:xfrm>
          <a:prstGeom prst="rect">
            <a:avLst/>
          </a:prstGeom>
        </p:spPr>
      </p:pic>
    </p:spTree>
    <p:extLst>
      <p:ext uri="{BB962C8B-B14F-4D97-AF65-F5344CB8AC3E}">
        <p14:creationId xmlns:p14="http://schemas.microsoft.com/office/powerpoint/2010/main" val="3926236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endParaRPr lang="en-US" sz="2400" b="1" dirty="0"/>
          </a:p>
        </p:txBody>
      </p:sp>
      <p:pic>
        <p:nvPicPr>
          <p:cNvPr id="2" name="Picture 1"/>
          <p:cNvPicPr>
            <a:picLocks noChangeAspect="1"/>
          </p:cNvPicPr>
          <p:nvPr/>
        </p:nvPicPr>
        <p:blipFill>
          <a:blip r:embed="rId2"/>
          <a:stretch>
            <a:fillRect/>
          </a:stretch>
        </p:blipFill>
        <p:spPr>
          <a:xfrm>
            <a:off x="152400" y="1122828"/>
            <a:ext cx="8610600" cy="5506571"/>
          </a:xfrm>
          <a:prstGeom prst="rect">
            <a:avLst/>
          </a:prstGeom>
        </p:spPr>
      </p:pic>
    </p:spTree>
    <p:extLst>
      <p:ext uri="{BB962C8B-B14F-4D97-AF65-F5344CB8AC3E}">
        <p14:creationId xmlns:p14="http://schemas.microsoft.com/office/powerpoint/2010/main" val="178009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a:t>
            </a:r>
          </a:p>
          <a:p>
            <a:pPr marL="0" indent="0">
              <a:buNone/>
            </a:pPr>
            <a:endParaRPr lang="en-US" sz="2400" b="1" dirty="0" smtClean="0"/>
          </a:p>
          <a:p>
            <a:pPr marL="0" indent="0">
              <a:buNone/>
            </a:pPr>
            <a:endParaRPr lang="en-US" sz="2400" b="1" dirty="0"/>
          </a:p>
        </p:txBody>
      </p:sp>
      <p:pic>
        <p:nvPicPr>
          <p:cNvPr id="5" name="Picture 4"/>
          <p:cNvPicPr>
            <a:picLocks noChangeAspect="1"/>
          </p:cNvPicPr>
          <p:nvPr/>
        </p:nvPicPr>
        <p:blipFill>
          <a:blip r:embed="rId2"/>
          <a:stretch>
            <a:fillRect/>
          </a:stretch>
        </p:blipFill>
        <p:spPr>
          <a:xfrm>
            <a:off x="152400" y="1160929"/>
            <a:ext cx="8915400" cy="5697071"/>
          </a:xfrm>
          <a:prstGeom prst="rect">
            <a:avLst/>
          </a:prstGeom>
        </p:spPr>
      </p:pic>
    </p:spTree>
    <p:extLst>
      <p:ext uri="{BB962C8B-B14F-4D97-AF65-F5344CB8AC3E}">
        <p14:creationId xmlns:p14="http://schemas.microsoft.com/office/powerpoint/2010/main" val="3319084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 with repetitions:</a:t>
            </a:r>
          </a:p>
          <a:p>
            <a:pPr algn="just"/>
            <a:r>
              <a:rPr lang="en-US" sz="2400" dirty="0"/>
              <a:t>Frequently we want to know the number of permutations of a multiset, that is, a set of objects some of </a:t>
            </a:r>
            <a:r>
              <a:rPr lang="en-US" sz="2400" dirty="0" smtClean="0"/>
              <a:t>which are </a:t>
            </a:r>
            <a:r>
              <a:rPr lang="en-US" sz="2400" dirty="0"/>
              <a:t>alike. We will </a:t>
            </a:r>
          </a:p>
          <a:p>
            <a:pPr marL="0" indent="0" algn="just">
              <a:buNone/>
            </a:pPr>
            <a:endParaRPr lang="en-US" sz="2400" dirty="0" smtClean="0"/>
          </a:p>
          <a:p>
            <a:pPr marL="0" indent="0" algn="just">
              <a:buNone/>
            </a:pPr>
            <a:endParaRPr lang="en-US" sz="2400" dirty="0"/>
          </a:p>
          <a:p>
            <a:pPr algn="just"/>
            <a:endParaRPr lang="en-US" sz="2400" dirty="0" smtClean="0"/>
          </a:p>
          <a:p>
            <a:pPr algn="just"/>
            <a:r>
              <a:rPr lang="en-US" sz="2400" dirty="0" smtClean="0"/>
              <a:t>Let denote </a:t>
            </a:r>
            <a:r>
              <a:rPr lang="en-US" sz="2400" dirty="0"/>
              <a:t>the number of permutations of n objects of which n</a:t>
            </a:r>
            <a:r>
              <a:rPr lang="en-US" sz="2400" baseline="-25000" dirty="0"/>
              <a:t>1</a:t>
            </a:r>
            <a:r>
              <a:rPr lang="en-US" sz="2400" dirty="0"/>
              <a:t> are alike, n</a:t>
            </a:r>
            <a:r>
              <a:rPr lang="en-US" sz="2400" baseline="-25000" dirty="0"/>
              <a:t>2 </a:t>
            </a:r>
            <a:r>
              <a:rPr lang="en-US" sz="2400" dirty="0"/>
              <a:t>are alike, . . ., n</a:t>
            </a:r>
            <a:r>
              <a:rPr lang="en-US" sz="2400" baseline="-25000" dirty="0"/>
              <a:t>r</a:t>
            </a:r>
            <a:r>
              <a:rPr lang="en-US" sz="2400" dirty="0"/>
              <a:t> are alike. The </a:t>
            </a:r>
            <a:r>
              <a:rPr lang="en-US" sz="2400" dirty="0" smtClean="0"/>
              <a:t>general formula </a:t>
            </a:r>
            <a:r>
              <a:rPr lang="en-US" sz="2400" dirty="0"/>
              <a:t>follows</a:t>
            </a:r>
            <a:r>
              <a:rPr lang="en-US" sz="2400" dirty="0" smtClean="0"/>
              <a:t>:</a:t>
            </a:r>
          </a:p>
          <a:p>
            <a:pPr marL="0" indent="0" algn="just">
              <a:buNone/>
            </a:pPr>
            <a:endParaRPr lang="en-US" sz="2400" dirty="0" smtClean="0"/>
          </a:p>
          <a:p>
            <a:pPr marL="0" indent="0" algn="just">
              <a:buNone/>
            </a:pPr>
            <a:endParaRPr lang="en-US" sz="2400" dirty="0" smtClean="0"/>
          </a:p>
          <a:p>
            <a:pPr algn="just"/>
            <a:endParaRPr lang="en-US" sz="2400" dirty="0" smtClean="0"/>
          </a:p>
          <a:p>
            <a:pPr marL="0" indent="0">
              <a:buNone/>
            </a:pPr>
            <a:endParaRPr lang="en-US" sz="2400" b="1" dirty="0" smtClean="0"/>
          </a:p>
          <a:p>
            <a:pPr marL="0" indent="0">
              <a:buNone/>
            </a:pPr>
            <a:endParaRPr lang="en-US" sz="2400" b="1" dirty="0"/>
          </a:p>
        </p:txBody>
      </p:sp>
      <p:pic>
        <p:nvPicPr>
          <p:cNvPr id="7" name="Picture 6"/>
          <p:cNvPicPr>
            <a:picLocks noChangeAspect="1"/>
          </p:cNvPicPr>
          <p:nvPr/>
        </p:nvPicPr>
        <p:blipFill>
          <a:blip r:embed="rId2"/>
          <a:stretch>
            <a:fillRect/>
          </a:stretch>
        </p:blipFill>
        <p:spPr>
          <a:xfrm>
            <a:off x="2209800" y="2209800"/>
            <a:ext cx="4267200" cy="838200"/>
          </a:xfrm>
          <a:prstGeom prst="rect">
            <a:avLst/>
          </a:prstGeom>
        </p:spPr>
      </p:pic>
      <p:pic>
        <p:nvPicPr>
          <p:cNvPr id="8" name="Picture 7"/>
          <p:cNvPicPr>
            <a:picLocks noChangeAspect="1"/>
          </p:cNvPicPr>
          <p:nvPr/>
        </p:nvPicPr>
        <p:blipFill>
          <a:blip r:embed="rId3"/>
          <a:stretch>
            <a:fillRect/>
          </a:stretch>
        </p:blipFill>
        <p:spPr>
          <a:xfrm>
            <a:off x="990600" y="4527176"/>
            <a:ext cx="7391400" cy="1721224"/>
          </a:xfrm>
          <a:prstGeom prst="rect">
            <a:avLst/>
          </a:prstGeom>
        </p:spPr>
      </p:pic>
    </p:spTree>
    <p:extLst>
      <p:ext uri="{BB962C8B-B14F-4D97-AF65-F5344CB8AC3E}">
        <p14:creationId xmlns:p14="http://schemas.microsoft.com/office/powerpoint/2010/main" val="1955923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Permutations with repetitions:</a:t>
            </a:r>
          </a:p>
          <a:p>
            <a:pPr marL="0" indent="0">
              <a:buNone/>
            </a:pPr>
            <a:endParaRPr lang="en-US" sz="2400" b="1" dirty="0" smtClean="0"/>
          </a:p>
          <a:p>
            <a:pPr marL="0" indent="0">
              <a:buNone/>
            </a:pPr>
            <a:endParaRPr lang="en-US" sz="2400" b="1" dirty="0"/>
          </a:p>
        </p:txBody>
      </p:sp>
      <p:pic>
        <p:nvPicPr>
          <p:cNvPr id="2" name="Picture 1"/>
          <p:cNvPicPr>
            <a:picLocks noChangeAspect="1"/>
          </p:cNvPicPr>
          <p:nvPr/>
        </p:nvPicPr>
        <p:blipFill>
          <a:blip r:embed="rId2"/>
          <a:stretch>
            <a:fillRect/>
          </a:stretch>
        </p:blipFill>
        <p:spPr>
          <a:xfrm>
            <a:off x="152400" y="1143000"/>
            <a:ext cx="8672258" cy="5410200"/>
          </a:xfrm>
          <a:prstGeom prst="rect">
            <a:avLst/>
          </a:prstGeom>
        </p:spPr>
      </p:pic>
    </p:spTree>
    <p:extLst>
      <p:ext uri="{BB962C8B-B14F-4D97-AF65-F5344CB8AC3E}">
        <p14:creationId xmlns:p14="http://schemas.microsoft.com/office/powerpoint/2010/main" val="405889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Circular Permutations:</a:t>
            </a:r>
          </a:p>
          <a:p>
            <a:pPr marL="0" indent="0">
              <a:buNone/>
            </a:pPr>
            <a:endParaRPr lang="en-US" sz="2400" b="1" dirty="0" smtClean="0"/>
          </a:p>
          <a:p>
            <a:pPr marL="0" indent="0">
              <a:buNone/>
            </a:pPr>
            <a:endParaRPr lang="en-US" sz="2400" b="1" dirty="0"/>
          </a:p>
        </p:txBody>
      </p:sp>
      <p:pic>
        <p:nvPicPr>
          <p:cNvPr id="5" name="Picture 4"/>
          <p:cNvPicPr>
            <a:picLocks noChangeAspect="1"/>
          </p:cNvPicPr>
          <p:nvPr/>
        </p:nvPicPr>
        <p:blipFill>
          <a:blip r:embed="rId2"/>
          <a:stretch>
            <a:fillRect/>
          </a:stretch>
        </p:blipFill>
        <p:spPr>
          <a:xfrm>
            <a:off x="295275" y="1147762"/>
            <a:ext cx="8553450" cy="5634038"/>
          </a:xfrm>
          <a:prstGeom prst="rect">
            <a:avLst/>
          </a:prstGeom>
        </p:spPr>
      </p:pic>
    </p:spTree>
    <p:extLst>
      <p:ext uri="{BB962C8B-B14F-4D97-AF65-F5344CB8AC3E}">
        <p14:creationId xmlns:p14="http://schemas.microsoft.com/office/powerpoint/2010/main" val="390111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Objectives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8135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Circular Permutations:</a:t>
            </a:r>
          </a:p>
          <a:p>
            <a:pPr marL="0" indent="0">
              <a:buNone/>
            </a:pPr>
            <a:endParaRPr lang="en-US" sz="2400" b="1" dirty="0" smtClean="0"/>
          </a:p>
          <a:p>
            <a:r>
              <a:rPr lang="en-US" sz="2400" b="1" dirty="0" smtClean="0"/>
              <a:t>In how many ways 8 students be seated in a circle and in a line.</a:t>
            </a:r>
          </a:p>
          <a:p>
            <a:r>
              <a:rPr lang="en-US" sz="2400" dirty="0" smtClean="0"/>
              <a:t>In a circle is (8-1)!=7!=5070</a:t>
            </a:r>
          </a:p>
          <a:p>
            <a:r>
              <a:rPr lang="en-US" sz="2400" dirty="0" smtClean="0"/>
              <a:t>In a line is 8! = 40320</a:t>
            </a:r>
          </a:p>
          <a:p>
            <a:pPr marL="0" indent="0">
              <a:buNone/>
            </a:pPr>
            <a:endParaRPr lang="en-US" sz="2400" dirty="0"/>
          </a:p>
        </p:txBody>
      </p:sp>
    </p:spTree>
    <p:extLst>
      <p:ext uri="{BB962C8B-B14F-4D97-AF65-F5344CB8AC3E}">
        <p14:creationId xmlns:p14="http://schemas.microsoft.com/office/powerpoint/2010/main" val="105808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permutation is a way of filtering and selecting a set of objects, where the arrangement of objects does matter. However, the arrangement of objects may be done by imposing certain restrictions in the order of selection. For instance, the order of arrangement of articles, such that an article is always included or excluded from the set of given objects. Imposing the restrictions implies that not all the objects from the given set need to be ordered. There are different types of common restrictions that may be imposed on the permutation</a:t>
            </a:r>
            <a:r>
              <a:rPr lang="en-US" sz="2400" dirty="0" smtClean="0"/>
              <a:t>:</a:t>
            </a:r>
          </a:p>
          <a:p>
            <a:pPr algn="just"/>
            <a:r>
              <a:rPr lang="en-US" sz="2400" dirty="0"/>
              <a:t>Inclusion of a set of objects</a:t>
            </a:r>
          </a:p>
          <a:p>
            <a:pPr algn="just"/>
            <a:r>
              <a:rPr lang="en-US" sz="2400" dirty="0"/>
              <a:t>Exclusion of a set of objects</a:t>
            </a:r>
          </a:p>
          <a:p>
            <a:pPr algn="just"/>
            <a:r>
              <a:rPr lang="en-US" sz="2400" dirty="0"/>
              <a:t>Certain objects that always occur together</a:t>
            </a:r>
          </a:p>
          <a:p>
            <a:pPr algn="just"/>
            <a:r>
              <a:rPr lang="en-US" sz="2400" dirty="0"/>
              <a:t>Certain objects that stay apart</a:t>
            </a:r>
            <a:endParaRPr lang="en-US" sz="2400" dirty="0" smtClean="0"/>
          </a:p>
        </p:txBody>
      </p:sp>
    </p:spTree>
    <p:extLst>
      <p:ext uri="{BB962C8B-B14F-4D97-AF65-F5344CB8AC3E}">
        <p14:creationId xmlns:p14="http://schemas.microsoft.com/office/powerpoint/2010/main" val="179457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common types of restricted permutations are</a:t>
            </a:r>
            <a:r>
              <a:rPr lang="en-US" sz="2400" dirty="0" smtClean="0"/>
              <a:t>:</a:t>
            </a:r>
          </a:p>
          <a:p>
            <a:pPr marL="857250" lvl="1" indent="-457200" algn="just">
              <a:buFont typeface="+mj-lt"/>
              <a:buAutoNum type="arabicPeriod"/>
            </a:pPr>
            <a:r>
              <a:rPr lang="en-US" sz="2000" dirty="0"/>
              <a:t>Formation of numbers with digits with some digits at fixed positions.</a:t>
            </a:r>
          </a:p>
          <a:p>
            <a:pPr marL="857250" lvl="1" indent="-457200" algn="just">
              <a:buFont typeface="+mj-lt"/>
              <a:buAutoNum type="arabicPeriod"/>
            </a:pPr>
            <a:r>
              <a:rPr lang="en-US" sz="2000" dirty="0"/>
              <a:t>Word building with some letters with a fixed position.</a:t>
            </a:r>
          </a:p>
          <a:p>
            <a:pPr marL="857250" lvl="1" indent="-457200" algn="just">
              <a:buFont typeface="+mj-lt"/>
              <a:buAutoNum type="arabicPeriod"/>
            </a:pPr>
            <a:r>
              <a:rPr lang="en-US" sz="2000" dirty="0"/>
              <a:t>Vowels or consonants in the set of alphabets occur together.</a:t>
            </a:r>
          </a:p>
          <a:p>
            <a:pPr marL="857250" lvl="1" indent="-457200" algn="just">
              <a:buFont typeface="+mj-lt"/>
              <a:buAutoNum type="arabicPeriod"/>
            </a:pPr>
            <a:r>
              <a:rPr lang="en-US" sz="2000" dirty="0"/>
              <a:t>A set of objects always occurring together</a:t>
            </a:r>
          </a:p>
          <a:p>
            <a:pPr marL="857250" lvl="1" indent="-457200" algn="just">
              <a:buFont typeface="+mj-lt"/>
              <a:buAutoNum type="arabicPeriod"/>
            </a:pPr>
            <a:r>
              <a:rPr lang="en-US" sz="2000" dirty="0"/>
              <a:t>A set of objects that never occur together</a:t>
            </a:r>
          </a:p>
          <a:p>
            <a:pPr marL="857250" lvl="1" indent="-457200" algn="just">
              <a:buFont typeface="+mj-lt"/>
              <a:buAutoNum type="arabicPeriod"/>
            </a:pPr>
            <a:r>
              <a:rPr lang="en-US" sz="2000" dirty="0"/>
              <a:t>Restrictions for circular permutations</a:t>
            </a:r>
          </a:p>
          <a:p>
            <a:pPr marL="857250" lvl="1" indent="-457200" algn="just">
              <a:buFont typeface="+mj-lt"/>
              <a:buAutoNum type="arabicPeriod"/>
            </a:pPr>
            <a:r>
              <a:rPr lang="en-US" sz="2000" dirty="0"/>
              <a:t>The choice of dress to wear from a set of dresses</a:t>
            </a:r>
          </a:p>
          <a:p>
            <a:pPr marL="857250" lvl="1" indent="-457200" algn="just">
              <a:buFont typeface="+mj-lt"/>
              <a:buAutoNum type="arabicPeriod"/>
            </a:pPr>
            <a:r>
              <a:rPr lang="en-US" sz="2000" dirty="0"/>
              <a:t>The order of eating</a:t>
            </a:r>
          </a:p>
          <a:p>
            <a:pPr marL="857250" lvl="1" indent="-457200" algn="just">
              <a:buFont typeface="+mj-lt"/>
              <a:buAutoNum type="arabicPeriod"/>
            </a:pPr>
            <a:r>
              <a:rPr lang="en-US" sz="2000" dirty="0"/>
              <a:t>The combinations of the colors to make</a:t>
            </a:r>
            <a:endParaRPr lang="en-US" sz="2000" dirty="0" smtClean="0"/>
          </a:p>
        </p:txBody>
      </p:sp>
    </p:spTree>
    <p:extLst>
      <p:ext uri="{BB962C8B-B14F-4D97-AF65-F5344CB8AC3E}">
        <p14:creationId xmlns:p14="http://schemas.microsoft.com/office/powerpoint/2010/main" val="1932957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Permutations:</a:t>
            </a:r>
          </a:p>
          <a:p>
            <a:pPr algn="just"/>
            <a:r>
              <a:rPr lang="en-US" sz="2400" dirty="0"/>
              <a:t>The permutation is a way of filtering and selecting a set of objects, where the arrangement of objects does matter. However, the arrangement of objects may be done by imposing certain restrictions in the order of selection. For instance, the order of arrangement of articles, such that an article is always included or excluded from the set of given objects. Imposing the restrictions implies that not all the objects from the given set need to be ordered. There are different types of common restrictions that may be imposed on the permutation</a:t>
            </a:r>
            <a:r>
              <a:rPr lang="en-US" sz="2400" dirty="0" smtClean="0"/>
              <a:t>:</a:t>
            </a:r>
          </a:p>
          <a:p>
            <a:pPr algn="just"/>
            <a:r>
              <a:rPr lang="en-US" sz="2400" dirty="0"/>
              <a:t>Inclusion of a set of objects</a:t>
            </a:r>
          </a:p>
          <a:p>
            <a:pPr algn="just"/>
            <a:r>
              <a:rPr lang="en-US" sz="2400" dirty="0"/>
              <a:t>Exclusion of a set of objects</a:t>
            </a:r>
          </a:p>
          <a:p>
            <a:pPr algn="just"/>
            <a:r>
              <a:rPr lang="en-US" sz="2400" dirty="0"/>
              <a:t>Certain objects that always occur together</a:t>
            </a:r>
          </a:p>
          <a:p>
            <a:pPr algn="just"/>
            <a:r>
              <a:rPr lang="en-US" sz="2400" dirty="0"/>
              <a:t>Certain objects that stay apart</a:t>
            </a:r>
            <a:endParaRPr lang="en-US" sz="2400" dirty="0" smtClean="0"/>
          </a:p>
        </p:txBody>
      </p:sp>
    </p:spTree>
    <p:extLst>
      <p:ext uri="{BB962C8B-B14F-4D97-AF65-F5344CB8AC3E}">
        <p14:creationId xmlns:p14="http://schemas.microsoft.com/office/powerpoint/2010/main" val="34718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Formula of Restricted Permutations:</a:t>
                </a:r>
              </a:p>
              <a:p>
                <a:pPr algn="just"/>
                <a:r>
                  <a:rPr lang="en-US" sz="2400" dirty="0"/>
                  <a:t>Number of permutations of ‘n’ things taking ‘r’ at a time, corresponding to the case where a particular thing always </a:t>
                </a:r>
                <a:r>
                  <a:rPr lang="en-US" sz="2400" dirty="0" smtClean="0"/>
                  <a:t>occurs </a:t>
                </a:r>
                <a14:m>
                  <m:oMath xmlns:m="http://schemas.openxmlformats.org/officeDocument/2006/math">
                    <m:r>
                      <a:rPr lang="en-US" sz="2400" b="0" i="1" smtClean="0">
                        <a:latin typeface="Cambria Math" panose="02040503050406030204" pitchFamily="18" charset="0"/>
                      </a:rPr>
                      <m:t>=</m:t>
                    </m:r>
                    <m:r>
                      <a:rPr lang="en-US" sz="2400" b="1" i="1" smtClean="0">
                        <a:latin typeface="Cambria Math" panose="02040503050406030204" pitchFamily="18" charset="0"/>
                      </a:rPr>
                      <m:t>𝒓</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𝒓</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smtClean="0">
                        <a:latin typeface="Cambria Math" panose="02040503050406030204" pitchFamily="18" charset="0"/>
                      </a:rPr>
                      <m:t>)</m:t>
                    </m:r>
                  </m:oMath>
                </a14:m>
                <a:endParaRPr lang="en-US" sz="2400" b="1" dirty="0" smtClean="0"/>
              </a:p>
              <a:p>
                <a:pPr algn="just"/>
                <a:r>
                  <a:rPr lang="en-US" sz="2400" dirty="0"/>
                  <a:t>Number of permutations of ‘n’ things taking ‘r’ at a time, corresponding to the case where a particular thing never </a:t>
                </a:r>
                <a:r>
                  <a:rPr lang="en-US" sz="2400" dirty="0" smtClean="0"/>
                  <a:t>occurred = </a:t>
                </a:r>
                <a14:m>
                  <m:oMath xmlns:m="http://schemas.openxmlformats.org/officeDocument/2006/math">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𝒓</m:t>
                        </m:r>
                      </m:sub>
                    </m:sSub>
                  </m:oMath>
                </a14:m>
                <a:endParaRPr lang="en-US" sz="2400" b="1" dirty="0" smtClean="0"/>
              </a:p>
              <a:p>
                <a:pPr algn="just"/>
                <a:r>
                  <a:rPr lang="en-US" sz="2400" b="1" dirty="0" smtClean="0"/>
                  <a:t>Sample Questions:</a:t>
                </a:r>
              </a:p>
              <a:p>
                <a:pPr marL="457200" indent="-457200" algn="just">
                  <a:buFont typeface="+mj-lt"/>
                  <a:buAutoNum type="arabicPeriod"/>
                </a:pPr>
                <a:r>
                  <a:rPr lang="en-US" sz="2400" dirty="0"/>
                  <a:t> Find out how many 4 digits numbers without any repetition can be made using 1, 2, 3, 4, 5, 6, 7 if 4 will always be there in the number</a:t>
                </a:r>
                <a:r>
                  <a:rPr lang="en-US" sz="2400" dirty="0" smtClean="0"/>
                  <a:t>?</a:t>
                </a:r>
              </a:p>
              <a:p>
                <a:pPr marL="457200" indent="-457200" algn="just">
                  <a:buFont typeface="+mj-lt"/>
                  <a:buAutoNum type="arabicPeriod"/>
                </a:pPr>
                <a:r>
                  <a:rPr lang="en-US" sz="2400" dirty="0"/>
                  <a:t> How many 5 digit numbers can be formed by 0, 1, 2, 3, 4, 5, 6, 7, 8, 9. So that 2 is always there in the number?</a:t>
                </a: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r="-957"/>
                </a:stretch>
              </a:blipFill>
            </p:spPr>
            <p:txBody>
              <a:bodyPr/>
              <a:lstStyle/>
              <a:p>
                <a:r>
                  <a:rPr lang="en-US">
                    <a:noFill/>
                  </a:rPr>
                  <a:t> </a:t>
                </a:r>
              </a:p>
            </p:txBody>
          </p:sp>
        </mc:Fallback>
      </mc:AlternateContent>
    </p:spTree>
    <p:extLst>
      <p:ext uri="{BB962C8B-B14F-4D97-AF65-F5344CB8AC3E}">
        <p14:creationId xmlns:p14="http://schemas.microsoft.com/office/powerpoint/2010/main" val="2091784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Formula of Restricted Permutations:</a:t>
            </a:r>
          </a:p>
          <a:p>
            <a:pPr algn="just"/>
            <a:r>
              <a:rPr lang="en-US" sz="2400" b="1" dirty="0" smtClean="0"/>
              <a:t>Sample Questions:</a:t>
            </a:r>
          </a:p>
          <a:p>
            <a:pPr marL="457200" indent="-457200" algn="just">
              <a:buFont typeface="+mj-lt"/>
              <a:buAutoNum type="arabicPeriod"/>
            </a:pPr>
            <a:r>
              <a:rPr lang="en-US" sz="2400" dirty="0"/>
              <a:t> Find out how many 4 digits numbers without any repetition can be made using 1, 2, 3, 4, 5, 6, 7 if 4 will always be there in the number</a:t>
            </a:r>
            <a:r>
              <a:rPr lang="en-US" sz="2400" dirty="0" smtClean="0"/>
              <a:t>?</a:t>
            </a:r>
          </a:p>
          <a:p>
            <a:pPr marL="457200" indent="-457200" algn="just">
              <a:buFont typeface="+mj-lt"/>
              <a:buAutoNum type="arabicPeriod"/>
            </a:pPr>
            <a:r>
              <a:rPr lang="en-US" sz="2400" dirty="0"/>
              <a:t> How many 5 digit numbers can be formed by 0, 1, 2, 3, 4, 5, 6, 7, 8, 9. So that 2 is always there in the number</a:t>
            </a:r>
            <a:r>
              <a:rPr lang="en-US" sz="2400" dirty="0" smtClean="0"/>
              <a:t>?</a:t>
            </a:r>
          </a:p>
          <a:p>
            <a:pPr marL="457200" indent="-457200" algn="just">
              <a:buFont typeface="+mj-lt"/>
              <a:buAutoNum type="arabicPeriod"/>
            </a:pPr>
            <a:r>
              <a:rPr lang="en-US" sz="2400" dirty="0"/>
              <a:t> How many different three-letter words can be made by 5 vowels if ‘a’ is never included</a:t>
            </a:r>
            <a:r>
              <a:rPr lang="en-US" sz="2400" dirty="0" smtClean="0"/>
              <a:t>?</a:t>
            </a:r>
          </a:p>
          <a:p>
            <a:pPr marL="457200" indent="-457200" algn="just">
              <a:buFont typeface="+mj-lt"/>
              <a:buAutoNum type="arabicPeriod"/>
            </a:pPr>
            <a:r>
              <a:rPr lang="en-US" sz="2400" dirty="0"/>
              <a:t>. How many four-digit numbers without any repetition can be made by using 1, 2, 3, 4, 5, 6, 7 if 4 will never be included?</a:t>
            </a:r>
            <a:endParaRPr lang="en-US" sz="2400" dirty="0" smtClean="0"/>
          </a:p>
        </p:txBody>
      </p:sp>
    </p:spTree>
    <p:extLst>
      <p:ext uri="{BB962C8B-B14F-4D97-AF65-F5344CB8AC3E}">
        <p14:creationId xmlns:p14="http://schemas.microsoft.com/office/powerpoint/2010/main" val="1751026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Combinations:</a:t>
            </a:r>
          </a:p>
          <a:p>
            <a:pPr marL="0" indent="0">
              <a:buNone/>
            </a:pPr>
            <a:endParaRPr lang="en-US" sz="2400" b="1" dirty="0" smtClean="0"/>
          </a:p>
        </p:txBody>
      </p:sp>
      <p:pic>
        <p:nvPicPr>
          <p:cNvPr id="5" name="Picture 4"/>
          <p:cNvPicPr>
            <a:picLocks noChangeAspect="1"/>
          </p:cNvPicPr>
          <p:nvPr/>
        </p:nvPicPr>
        <p:blipFill>
          <a:blip r:embed="rId2"/>
          <a:stretch>
            <a:fillRect/>
          </a:stretch>
        </p:blipFill>
        <p:spPr>
          <a:xfrm>
            <a:off x="228600" y="1112743"/>
            <a:ext cx="8428788" cy="5516657"/>
          </a:xfrm>
          <a:prstGeom prst="rect">
            <a:avLst/>
          </a:prstGeom>
        </p:spPr>
      </p:pic>
    </p:spTree>
    <p:extLst>
      <p:ext uri="{BB962C8B-B14F-4D97-AF65-F5344CB8AC3E}">
        <p14:creationId xmlns:p14="http://schemas.microsoft.com/office/powerpoint/2010/main" val="1941158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err="1" smtClean="0"/>
              <a:t>Combinations:Example</a:t>
            </a:r>
            <a:endParaRPr lang="en-US" sz="2400" b="1" dirty="0" smtClean="0"/>
          </a:p>
          <a:p>
            <a:pPr marL="0" indent="0">
              <a:buNone/>
            </a:pPr>
            <a:endParaRPr lang="en-US" sz="2400" b="1" dirty="0" smtClean="0"/>
          </a:p>
        </p:txBody>
      </p:sp>
      <p:grpSp>
        <p:nvGrpSpPr>
          <p:cNvPr id="7" name="Group 6"/>
          <p:cNvGrpSpPr/>
          <p:nvPr/>
        </p:nvGrpSpPr>
        <p:grpSpPr>
          <a:xfrm>
            <a:off x="188259" y="1084351"/>
            <a:ext cx="8458200" cy="5334756"/>
            <a:chOff x="152400" y="1066800"/>
            <a:chExt cx="8458200" cy="5334756"/>
          </a:xfrm>
        </p:grpSpPr>
        <p:pic>
          <p:nvPicPr>
            <p:cNvPr id="2" name="Picture 1"/>
            <p:cNvPicPr>
              <a:picLocks noChangeAspect="1"/>
            </p:cNvPicPr>
            <p:nvPr/>
          </p:nvPicPr>
          <p:blipFill>
            <a:blip r:embed="rId2"/>
            <a:stretch>
              <a:fillRect/>
            </a:stretch>
          </p:blipFill>
          <p:spPr>
            <a:xfrm>
              <a:off x="152400" y="1066800"/>
              <a:ext cx="8458200" cy="5334756"/>
            </a:xfrm>
            <a:prstGeom prst="rect">
              <a:avLst/>
            </a:prstGeom>
          </p:spPr>
        </p:pic>
        <p:pic>
          <p:nvPicPr>
            <p:cNvPr id="6" name="Picture 5"/>
            <p:cNvPicPr>
              <a:picLocks noChangeAspect="1"/>
            </p:cNvPicPr>
            <p:nvPr/>
          </p:nvPicPr>
          <p:blipFill>
            <a:blip r:embed="rId3"/>
            <a:stretch>
              <a:fillRect/>
            </a:stretch>
          </p:blipFill>
          <p:spPr>
            <a:xfrm>
              <a:off x="1630425" y="5007789"/>
              <a:ext cx="5883150" cy="859611"/>
            </a:xfrm>
            <a:prstGeom prst="rect">
              <a:avLst/>
            </a:prstGeom>
          </p:spPr>
        </p:pic>
      </p:grpSp>
    </p:spTree>
    <p:extLst>
      <p:ext uri="{BB962C8B-B14F-4D97-AF65-F5344CB8AC3E}">
        <p14:creationId xmlns:p14="http://schemas.microsoft.com/office/powerpoint/2010/main" val="1372091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Combinations: Example</a:t>
            </a:r>
          </a:p>
          <a:p>
            <a:pPr algn="just"/>
            <a:r>
              <a:rPr lang="en-US" sz="2400" dirty="0"/>
              <a:t>Suppose that there are 9 faculty members in the mathematics department and 11 in the </a:t>
            </a:r>
            <a:r>
              <a:rPr lang="en-US" sz="2400" dirty="0" smtClean="0"/>
              <a:t>computer science </a:t>
            </a:r>
            <a:r>
              <a:rPr lang="en-US" sz="2400" dirty="0"/>
              <a:t>department. How many ways are there to select a committee to develop a </a:t>
            </a:r>
            <a:r>
              <a:rPr lang="en-US" sz="2400" dirty="0" smtClean="0"/>
              <a:t>discrete mathematics </a:t>
            </a:r>
            <a:r>
              <a:rPr lang="en-US" sz="2400" dirty="0"/>
              <a:t>course at a school if the committee is to consist of three faculty members from </a:t>
            </a:r>
            <a:r>
              <a:rPr lang="en-US" sz="2400" dirty="0" smtClean="0"/>
              <a:t>the mathematics </a:t>
            </a:r>
            <a:r>
              <a:rPr lang="en-US" sz="2400" dirty="0"/>
              <a:t>department and four from the computer science department?</a:t>
            </a:r>
            <a:endParaRPr lang="en-US" sz="2400" dirty="0" smtClean="0"/>
          </a:p>
          <a:p>
            <a:pPr marL="0" indent="0">
              <a:buNone/>
            </a:pPr>
            <a:endParaRPr lang="en-US" sz="2400" b="1" dirty="0" smtClean="0"/>
          </a:p>
        </p:txBody>
      </p:sp>
    </p:spTree>
    <p:extLst>
      <p:ext uri="{BB962C8B-B14F-4D97-AF65-F5344CB8AC3E}">
        <p14:creationId xmlns:p14="http://schemas.microsoft.com/office/powerpoint/2010/main" val="2439328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Restricted Combinations:</a:t>
            </a:r>
          </a:p>
          <a:p>
            <a:pPr marL="0" indent="0" algn="just">
              <a:buNone/>
            </a:pPr>
            <a:r>
              <a:rPr lang="en-US" sz="2400" dirty="0" smtClean="0"/>
              <a:t>(</a:t>
            </a:r>
            <a:r>
              <a:rPr lang="en-US" sz="2400" dirty="0"/>
              <a:t>a)  Number of combinations of ‘n’ different things taken ‘r’ at a time, when ‘p’ particular things are always included = </a:t>
            </a:r>
            <a:r>
              <a:rPr lang="en-US" sz="2400" baseline="30000" dirty="0"/>
              <a:t>n-</a:t>
            </a:r>
            <a:r>
              <a:rPr lang="en-US" sz="2400" baseline="30000" dirty="0" err="1"/>
              <a:t>p</a:t>
            </a:r>
            <a:r>
              <a:rPr lang="en-US" sz="2400" dirty="0" err="1"/>
              <a:t>C</a:t>
            </a:r>
            <a:r>
              <a:rPr lang="en-US" sz="2400" baseline="-25000" dirty="0" err="1"/>
              <a:t>r</a:t>
            </a:r>
            <a:r>
              <a:rPr lang="en-US" sz="2400" baseline="-25000" dirty="0"/>
              <a:t>-p.</a:t>
            </a:r>
          </a:p>
          <a:p>
            <a:pPr marL="457200" indent="-457200" algn="just">
              <a:buAutoNum type="alphaLcParenBoth" startAt="2"/>
            </a:pPr>
            <a:r>
              <a:rPr lang="en-US" sz="2400" dirty="0" smtClean="0"/>
              <a:t>Number </a:t>
            </a:r>
            <a:r>
              <a:rPr lang="en-US" sz="2400" dirty="0"/>
              <a:t>of combination of ‘n’ different things, taken ‘r’ at a time, when ‘p’ particular things are always to be </a:t>
            </a:r>
            <a:r>
              <a:rPr lang="en-US" sz="2400" dirty="0" smtClean="0"/>
              <a:t>excluded </a:t>
            </a:r>
            <a:r>
              <a:rPr lang="en-US" sz="2400" dirty="0"/>
              <a:t>= </a:t>
            </a:r>
            <a:r>
              <a:rPr lang="en-US" sz="2400" baseline="30000" dirty="0" smtClean="0"/>
              <a:t>n-</a:t>
            </a:r>
            <a:r>
              <a:rPr lang="en-US" sz="2400" baseline="30000" dirty="0" err="1" smtClean="0"/>
              <a:t>p</a:t>
            </a:r>
            <a:r>
              <a:rPr lang="en-US" sz="2400" dirty="0" err="1" smtClean="0"/>
              <a:t>C</a:t>
            </a:r>
            <a:r>
              <a:rPr lang="en-US" sz="2400" baseline="-25000" dirty="0" err="1" smtClean="0"/>
              <a:t>r</a:t>
            </a:r>
            <a:endParaRPr lang="en-US" sz="2400" baseline="-25000" dirty="0"/>
          </a:p>
          <a:p>
            <a:pPr marL="457200" indent="-457200" algn="just">
              <a:buAutoNum type="alphaLcParenBoth" startAt="2"/>
            </a:pPr>
            <a:endParaRPr lang="en-US" sz="2400" baseline="-25000" dirty="0" smtClean="0"/>
          </a:p>
          <a:p>
            <a:pPr marL="0" indent="0" algn="just">
              <a:buNone/>
            </a:pPr>
            <a:r>
              <a:rPr lang="en-US" sz="2400" b="1" dirty="0"/>
              <a:t>Example:     </a:t>
            </a:r>
            <a:endParaRPr lang="en-US" sz="2400" b="1" dirty="0" smtClean="0"/>
          </a:p>
          <a:p>
            <a:pPr marL="0" indent="0" algn="just">
              <a:buNone/>
            </a:pPr>
            <a:r>
              <a:rPr lang="en-US" sz="2400" b="1" dirty="0" smtClean="0"/>
              <a:t> </a:t>
            </a:r>
            <a:r>
              <a:rPr lang="en-US" sz="2400" dirty="0"/>
              <a:t>In how many ways can a cricket-eleven be chosen out of 15 players? if</a:t>
            </a:r>
          </a:p>
          <a:p>
            <a:pPr marL="0" indent="0" algn="just">
              <a:buNone/>
            </a:pPr>
            <a:r>
              <a:rPr lang="en-US" sz="2400" dirty="0" smtClean="0"/>
              <a:t>(</a:t>
            </a:r>
            <a:r>
              <a:rPr lang="en-US" sz="2400" dirty="0" err="1"/>
              <a:t>i</a:t>
            </a:r>
            <a:r>
              <a:rPr lang="en-US" sz="2400" dirty="0"/>
              <a:t>)  A particular player is always chosen</a:t>
            </a:r>
            <a:r>
              <a:rPr lang="en-US" sz="2400" dirty="0" smtClean="0"/>
              <a:t>,</a:t>
            </a:r>
            <a:endParaRPr lang="en-US" sz="2400" dirty="0"/>
          </a:p>
          <a:p>
            <a:pPr marL="0" indent="0" algn="just">
              <a:buNone/>
            </a:pPr>
            <a:r>
              <a:rPr lang="en-US" sz="2400" dirty="0"/>
              <a:t>(ii)  A particular is never chosen.</a:t>
            </a:r>
          </a:p>
        </p:txBody>
      </p:sp>
    </p:spTree>
    <p:extLst>
      <p:ext uri="{BB962C8B-B14F-4D97-AF65-F5344CB8AC3E}">
        <p14:creationId xmlns:p14="http://schemas.microsoft.com/office/powerpoint/2010/main" val="1209818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algn="just">
              <a:buFont typeface="Wingdings" panose="05000000000000000000" pitchFamily="2" charset="2"/>
              <a:buChar char="Ø"/>
            </a:pPr>
            <a:r>
              <a:rPr lang="en-US" dirty="0"/>
              <a:t>This course will introduce and illustrate in the elementary discrete mathematics for </a:t>
            </a:r>
            <a:r>
              <a:rPr lang="en-US" dirty="0" smtClean="0"/>
              <a:t>computer science </a:t>
            </a:r>
            <a:r>
              <a:rPr lang="en-US" dirty="0"/>
              <a:t>and engineering students</a:t>
            </a:r>
            <a:r>
              <a:rPr lang="en-US" dirty="0" smtClean="0"/>
              <a:t>. </a:t>
            </a:r>
          </a:p>
          <a:p>
            <a:pPr algn="just">
              <a:buFont typeface="Wingdings" panose="05000000000000000000" pitchFamily="2" charset="2"/>
              <a:buChar char="Ø"/>
            </a:pPr>
            <a:r>
              <a:rPr lang="en-US" dirty="0" smtClean="0"/>
              <a:t>To </a:t>
            </a:r>
            <a:r>
              <a:rPr lang="en-US" dirty="0"/>
              <a:t>equip the students with standard concepts like formal logic notation, methods </a:t>
            </a:r>
            <a:r>
              <a:rPr lang="en-US" dirty="0" smtClean="0"/>
              <a:t>of proof</a:t>
            </a:r>
            <a:r>
              <a:rPr lang="en-US" dirty="0"/>
              <a:t>, induction, sets, relations, graph theory, permutations and combinations, </a:t>
            </a:r>
            <a:r>
              <a:rPr lang="en-US" dirty="0" smtClean="0"/>
              <a:t>counting principles</a:t>
            </a:r>
            <a:r>
              <a:rPr lang="en-US" dirty="0"/>
              <a:t>.</a:t>
            </a:r>
          </a:p>
        </p:txBody>
      </p:sp>
    </p:spTree>
    <p:extLst>
      <p:ext uri="{BB962C8B-B14F-4D97-AF65-F5344CB8AC3E}">
        <p14:creationId xmlns:p14="http://schemas.microsoft.com/office/powerpoint/2010/main" val="52694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algn="just"/>
                <a:r>
                  <a:rPr lang="en-US" sz="2400" dirty="0"/>
                  <a:t>To generate a complete list of permutations for the set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1, 2, 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 .</m:t>
                    </m:r>
                  </m:oMath>
                </a14:m>
                <a:r>
                  <a:rPr lang="en-US" sz="2400" dirty="0" smtClean="0"/>
                  <a:t> We assign </a:t>
                </a:r>
                <a:r>
                  <a:rPr lang="en-US" sz="2400" dirty="0"/>
                  <a:t>a direction to each </a:t>
                </a:r>
                <a:r>
                  <a:rPr lang="en-US" sz="2400" dirty="0" smtClean="0"/>
                  <a:t>integer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1, 2, ⋯, </m:t>
                        </m:r>
                        <m:r>
                          <a:rPr lang="en-US" sz="2400" b="0" i="1" smtClean="0">
                            <a:latin typeface="Cambria Math" panose="02040503050406030204" pitchFamily="18" charset="0"/>
                          </a:rPr>
                          <m:t>𝑛</m:t>
                        </m:r>
                      </m:e>
                    </m:d>
                  </m:oMath>
                </a14:m>
                <a:r>
                  <a:rPr lang="en-US" sz="2400" dirty="0" smtClean="0"/>
                  <a:t>by </a:t>
                </a:r>
                <a:r>
                  <a:rPr lang="en-US" sz="2400" dirty="0"/>
                  <a:t>writing an </a:t>
                </a:r>
                <a:r>
                  <a:rPr lang="en-US" sz="2400" dirty="0" smtClean="0"/>
                  <a:t>arrow above </a:t>
                </a:r>
                <a:r>
                  <a:rPr lang="en-US" sz="2400" dirty="0"/>
                  <a:t>it pointing to the left or to the right</a:t>
                </a:r>
                <a:r>
                  <a:rPr lang="en-US" sz="2400" dirty="0" smtClean="0"/>
                  <a:t>:</a:t>
                </a:r>
              </a:p>
              <a:p>
                <a:pPr algn="just"/>
                <a:endParaRPr lang="en-US" sz="2400" dirty="0" smtClean="0"/>
              </a:p>
              <a:p>
                <a:pPr algn="just"/>
                <a:endParaRPr lang="en-US" sz="2400" dirty="0" smtClean="0"/>
              </a:p>
              <a:p>
                <a:pPr algn="just"/>
                <a:r>
                  <a:rPr lang="en-US" sz="2400" dirty="0" smtClean="0"/>
                  <a:t>If permutations of  each integer is represented with a direction, we call them as directed permutations.</a:t>
                </a:r>
              </a:p>
              <a:p>
                <a:pPr algn="just"/>
                <a:r>
                  <a:rPr lang="en-US" sz="2400" dirty="0" smtClean="0"/>
                  <a:t>An integer k in a directed permutations is called </a:t>
                </a:r>
                <a:r>
                  <a:rPr lang="en-US" sz="2400" b="1" dirty="0" smtClean="0"/>
                  <a:t>mobile </a:t>
                </a:r>
                <a:r>
                  <a:rPr lang="en-US" sz="2400" dirty="0" smtClean="0"/>
                  <a:t>if its arrow points to smaller integer adjacent to it.</a:t>
                </a:r>
              </a:p>
              <a:p>
                <a:pPr algn="just"/>
                <a:endParaRPr lang="en-US" sz="2400" b="1" dirty="0"/>
              </a:p>
              <a:p>
                <a:pPr algn="just"/>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r="-957"/>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743199" y="2362200"/>
            <a:ext cx="3810959" cy="1066800"/>
          </a:xfrm>
          <a:prstGeom prst="rect">
            <a:avLst/>
          </a:prstGeom>
        </p:spPr>
      </p:pic>
      <p:pic>
        <p:nvPicPr>
          <p:cNvPr id="5" name="Picture 4"/>
          <p:cNvPicPr>
            <a:picLocks noChangeAspect="1"/>
          </p:cNvPicPr>
          <p:nvPr/>
        </p:nvPicPr>
        <p:blipFill>
          <a:blip r:embed="rId4"/>
          <a:stretch>
            <a:fillRect/>
          </a:stretch>
        </p:blipFill>
        <p:spPr>
          <a:xfrm>
            <a:off x="3124200" y="5334000"/>
            <a:ext cx="2601099" cy="798064"/>
          </a:xfrm>
          <a:prstGeom prst="rect">
            <a:avLst/>
          </a:prstGeom>
        </p:spPr>
      </p:pic>
    </p:spTree>
    <p:extLst>
      <p:ext uri="{BB962C8B-B14F-4D97-AF65-F5344CB8AC3E}">
        <p14:creationId xmlns:p14="http://schemas.microsoft.com/office/powerpoint/2010/main" val="575312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r>
              <a:rPr lang="en-US" sz="2400" dirty="0"/>
              <a:t>The integer n is mobile, except two cases</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smtClean="0"/>
          </a:p>
        </p:txBody>
      </p:sp>
      <p:pic>
        <p:nvPicPr>
          <p:cNvPr id="6" name="Picture 5"/>
          <p:cNvPicPr>
            <a:picLocks noChangeAspect="1"/>
          </p:cNvPicPr>
          <p:nvPr/>
        </p:nvPicPr>
        <p:blipFill>
          <a:blip r:embed="rId2"/>
          <a:stretch>
            <a:fillRect/>
          </a:stretch>
        </p:blipFill>
        <p:spPr>
          <a:xfrm>
            <a:off x="381000" y="1600200"/>
            <a:ext cx="8686800" cy="1295400"/>
          </a:xfrm>
          <a:prstGeom prst="rect">
            <a:avLst/>
          </a:prstGeom>
        </p:spPr>
      </p:pic>
      <p:pic>
        <p:nvPicPr>
          <p:cNvPr id="7" name="Picture 6"/>
          <p:cNvPicPr>
            <a:picLocks noChangeAspect="1"/>
          </p:cNvPicPr>
          <p:nvPr/>
        </p:nvPicPr>
        <p:blipFill>
          <a:blip r:embed="rId3"/>
          <a:stretch>
            <a:fillRect/>
          </a:stretch>
        </p:blipFill>
        <p:spPr>
          <a:xfrm>
            <a:off x="215221" y="2944906"/>
            <a:ext cx="8852579" cy="3532094"/>
          </a:xfrm>
          <a:prstGeom prst="rect">
            <a:avLst/>
          </a:prstGeom>
        </p:spPr>
      </p:pic>
    </p:spTree>
    <p:extLst>
      <p:ext uri="{BB962C8B-B14F-4D97-AF65-F5344CB8AC3E}">
        <p14:creationId xmlns:p14="http://schemas.microsoft.com/office/powerpoint/2010/main" val="1311937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marL="0" indent="0">
              <a:buNone/>
            </a:pPr>
            <a:endParaRPr lang="en-US" sz="2400" b="1" dirty="0" smtClean="0"/>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275405" y="1066800"/>
            <a:ext cx="8669390" cy="4876800"/>
          </a:xfrm>
          <a:prstGeom prst="rect">
            <a:avLst/>
          </a:prstGeom>
        </p:spPr>
      </p:pic>
    </p:spTree>
    <p:extLst>
      <p:ext uri="{BB962C8B-B14F-4D97-AF65-F5344CB8AC3E}">
        <p14:creationId xmlns:p14="http://schemas.microsoft.com/office/powerpoint/2010/main" val="933151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Generating Permutations:</a:t>
            </a:r>
          </a:p>
          <a:p>
            <a:pPr marL="0" indent="0">
              <a:buNone/>
            </a:pPr>
            <a:endParaRPr lang="en-US" sz="2400" b="1" dirty="0" smtClean="0"/>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152400" y="1219201"/>
            <a:ext cx="8915399" cy="5486400"/>
          </a:xfrm>
          <a:prstGeom prst="rect">
            <a:avLst/>
          </a:prstGeom>
        </p:spPr>
      </p:pic>
    </p:spTree>
    <p:extLst>
      <p:ext uri="{BB962C8B-B14F-4D97-AF65-F5344CB8AC3E}">
        <p14:creationId xmlns:p14="http://schemas.microsoft.com/office/powerpoint/2010/main" val="3740744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174812" y="1008528"/>
            <a:ext cx="8664388" cy="5697071"/>
          </a:xfrm>
          <a:prstGeom prst="rect">
            <a:avLst/>
          </a:prstGeom>
        </p:spPr>
      </p:pic>
    </p:spTree>
    <p:extLst>
      <p:ext uri="{BB962C8B-B14F-4D97-AF65-F5344CB8AC3E}">
        <p14:creationId xmlns:p14="http://schemas.microsoft.com/office/powerpoint/2010/main" val="3846468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1219200" y="1524000"/>
            <a:ext cx="6350000" cy="4572000"/>
          </a:xfrm>
          <a:prstGeom prst="rect">
            <a:avLst/>
          </a:prstGeom>
        </p:spPr>
      </p:pic>
    </p:spTree>
    <p:extLst>
      <p:ext uri="{BB962C8B-B14F-4D97-AF65-F5344CB8AC3E}">
        <p14:creationId xmlns:p14="http://schemas.microsoft.com/office/powerpoint/2010/main" val="3361473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grpSp>
        <p:nvGrpSpPr>
          <p:cNvPr id="7" name="Group 6"/>
          <p:cNvGrpSpPr/>
          <p:nvPr/>
        </p:nvGrpSpPr>
        <p:grpSpPr>
          <a:xfrm>
            <a:off x="237565" y="1143000"/>
            <a:ext cx="8915400" cy="5437094"/>
            <a:chOff x="237565" y="1143000"/>
            <a:chExt cx="8915400" cy="5437094"/>
          </a:xfrm>
        </p:grpSpPr>
        <p:pic>
          <p:nvPicPr>
            <p:cNvPr id="2" name="Picture 1"/>
            <p:cNvPicPr>
              <a:picLocks noChangeAspect="1"/>
            </p:cNvPicPr>
            <p:nvPr/>
          </p:nvPicPr>
          <p:blipFill>
            <a:blip r:embed="rId2"/>
            <a:stretch>
              <a:fillRect/>
            </a:stretch>
          </p:blipFill>
          <p:spPr>
            <a:xfrm>
              <a:off x="304800" y="1143000"/>
              <a:ext cx="8763000" cy="2590800"/>
            </a:xfrm>
            <a:prstGeom prst="rect">
              <a:avLst/>
            </a:prstGeom>
          </p:spPr>
        </p:pic>
        <p:pic>
          <p:nvPicPr>
            <p:cNvPr id="6" name="Picture 5"/>
            <p:cNvPicPr>
              <a:picLocks noChangeAspect="1"/>
            </p:cNvPicPr>
            <p:nvPr/>
          </p:nvPicPr>
          <p:blipFill>
            <a:blip r:embed="rId3"/>
            <a:stretch>
              <a:fillRect/>
            </a:stretch>
          </p:blipFill>
          <p:spPr>
            <a:xfrm>
              <a:off x="237565" y="3720353"/>
              <a:ext cx="8915400" cy="2859741"/>
            </a:xfrm>
            <a:prstGeom prst="rect">
              <a:avLst/>
            </a:prstGeom>
          </p:spPr>
        </p:pic>
      </p:grpSp>
    </p:spTree>
    <p:extLst>
      <p:ext uri="{BB962C8B-B14F-4D97-AF65-F5344CB8AC3E}">
        <p14:creationId xmlns:p14="http://schemas.microsoft.com/office/powerpoint/2010/main" val="2475804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Coefficients:</a:t>
            </a:r>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228600" y="1066800"/>
            <a:ext cx="8610600" cy="5791200"/>
          </a:xfrm>
          <a:prstGeom prst="rect">
            <a:avLst/>
          </a:prstGeom>
        </p:spPr>
      </p:pic>
    </p:spTree>
    <p:extLst>
      <p:ext uri="{BB962C8B-B14F-4D97-AF65-F5344CB8AC3E}">
        <p14:creationId xmlns:p14="http://schemas.microsoft.com/office/powerpoint/2010/main" val="2301092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Theorem:</a:t>
            </a:r>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152400" y="1143000"/>
            <a:ext cx="8610600" cy="4191000"/>
          </a:xfrm>
          <a:prstGeom prst="rect">
            <a:avLst/>
          </a:prstGeom>
        </p:spPr>
      </p:pic>
    </p:spTree>
    <p:extLst>
      <p:ext uri="{BB962C8B-B14F-4D97-AF65-F5344CB8AC3E}">
        <p14:creationId xmlns:p14="http://schemas.microsoft.com/office/powerpoint/2010/main" val="3482233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Binomial and Multinomial </a:t>
            </a:r>
            <a:r>
              <a:rPr lang="en-US" sz="2400" b="1" dirty="0" smtClean="0"/>
              <a:t>Theorem:</a:t>
            </a:r>
          </a:p>
          <a:p>
            <a:pPr marL="0" indent="0">
              <a:buNone/>
            </a:pPr>
            <a:endParaRPr lang="en-US" sz="2400" b="1" dirty="0" smtClean="0"/>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304800" y="1066800"/>
            <a:ext cx="8669214" cy="4953000"/>
          </a:xfrm>
          <a:prstGeom prst="rect">
            <a:avLst/>
          </a:prstGeom>
        </p:spPr>
      </p:pic>
    </p:spTree>
    <p:extLst>
      <p:ext uri="{BB962C8B-B14F-4D97-AF65-F5344CB8AC3E}">
        <p14:creationId xmlns:p14="http://schemas.microsoft.com/office/powerpoint/2010/main" val="247232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Course </a:t>
            </a:r>
            <a:r>
              <a:rPr lang="en-US" dirty="0" smtClean="0">
                <a:latin typeface="Cambria" pitchFamily="18" charset="0"/>
              </a:rPr>
              <a:t>Outcomes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25159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and Exclusion</a:t>
                </a:r>
                <a:endParaRPr lang="en-US" sz="2400" b="1" dirty="0"/>
              </a:p>
              <a:p>
                <a:r>
                  <a:rPr lang="en-US" sz="2400" dirty="0" smtClean="0"/>
                  <a:t>If the sets are not disjoint we must refine the sum rule called Principles of inclusion-Exclusion. Sometimes called Sieve method.</a:t>
                </a:r>
              </a:p>
              <a:p>
                <a:r>
                  <a:rPr lang="en-US" sz="2400" b="1" dirty="0" smtClean="0"/>
                  <a:t>Theorem 1: if A and B are subsets of some universe set U, then</a:t>
                </a:r>
                <a14:m>
                  <m:oMath xmlns:m="http://schemas.openxmlformats.org/officeDocument/2006/math">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𝑨𝑼𝑩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a14:m>
                <a:endParaRPr lang="en-US" sz="2400" b="1" dirty="0" smtClean="0"/>
              </a:p>
              <a:p>
                <a:endParaRPr lang="en-US" sz="1200" b="1" dirty="0" smtClean="0"/>
              </a:p>
              <a:p>
                <a:endParaRPr lang="en-US" sz="2400" dirty="0" smtClean="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304800" y="3505200"/>
            <a:ext cx="8382000" cy="2968545"/>
          </a:xfrm>
          <a:prstGeom prst="rect">
            <a:avLst/>
          </a:prstGeom>
        </p:spPr>
      </p:pic>
    </p:spTree>
    <p:extLst>
      <p:ext uri="{BB962C8B-B14F-4D97-AF65-F5344CB8AC3E}">
        <p14:creationId xmlns:p14="http://schemas.microsoft.com/office/powerpoint/2010/main" val="3579647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and Exclusion</a:t>
                </a:r>
                <a:endParaRPr lang="en-US" sz="2400" b="1" dirty="0"/>
              </a:p>
              <a:p>
                <a:r>
                  <a:rPr lang="en-US" sz="2400" b="1" dirty="0" smtClean="0"/>
                  <a:t>Theorem 1: if A and B are subsets of some universe set U, then</a:t>
                </a:r>
                <a14:m>
                  <m:oMath xmlns:m="http://schemas.openxmlformats.org/officeDocument/2006/math">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𝑨𝑼𝑩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𝑩</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a14:m>
                <a:endParaRPr lang="en-US" sz="2400" b="1" dirty="0" smtClean="0"/>
              </a:p>
              <a:p>
                <a:r>
                  <a:rPr lang="en-US" sz="2400" b="1" dirty="0" smtClean="0"/>
                  <a:t>Proof</a:t>
                </a:r>
                <a:r>
                  <a:rPr lang="en-US" sz="2400" dirty="0" smtClean="0"/>
                  <a:t>: From Diagram, We can Simply the following one is |AUB| and |A| + |B|</a:t>
                </a:r>
              </a:p>
              <a:p>
                <a:r>
                  <a:rPr lang="en-US" sz="2400" dirty="0" smtClean="0"/>
                  <a:t>AUB is the sum of 3 Disjoint Sets as Follows</a:t>
                </a:r>
              </a:p>
              <a:p>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𝐴𝑈𝐵</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𝐵</m:t>
                            </m:r>
                          </m:e>
                        </m:acc>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𝐴</m:t>
                            </m:r>
                          </m:e>
                        </m:acc>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endParaRPr lang="en-US" sz="2400" b="0" dirty="0" smtClean="0"/>
              </a:p>
              <a:p>
                <a:r>
                  <a:rPr lang="en-US" sz="2400" dirty="0" smtClean="0"/>
                  <a:t>|A| + |B| =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r>
                          <a:rPr lang="en-US" sz="2400" i="1">
                            <a:latin typeface="Cambria Math" panose="02040503050406030204" pitchFamily="18" charset="0"/>
                          </a:rPr>
                          <m:t>𝐵</m:t>
                        </m:r>
                      </m:e>
                    </m:d>
                    <m:r>
                      <a:rPr lang="en-US" sz="2400" b="0" i="0"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m:t>
                        </m:r>
                        <m:r>
                          <a:rPr lang="en-US" sz="2400" b="0" i="1" smtClean="0">
                            <a:latin typeface="Cambria Math" panose="02040503050406030204" pitchFamily="18" charset="0"/>
                          </a:rPr>
                          <m:t>∩</m:t>
                        </m:r>
                        <m:r>
                          <a:rPr lang="en-US" sz="2400" b="0" i="1" smtClean="0">
                            <a:latin typeface="Cambria Math" panose="02040503050406030204" pitchFamily="18" charset="0"/>
                          </a:rPr>
                          <m:t>𝐵</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oMath>
                </a14:m>
                <a:endParaRPr lang="en-US" sz="2400" b="0" dirty="0" smtClean="0"/>
              </a:p>
              <a:p>
                <a:r>
                  <a:rPr lang="en-US" sz="2400" b="0" dirty="0" smtClean="0"/>
                  <a:t>From 1 and 2 We prove </a:t>
                </a:r>
                <a:r>
                  <a:rPr lang="en-US" sz="2400" dirty="0"/>
                  <a:t>that |𝑨𝑼𝑩|=|𝑨|+|𝑩|−|𝑨∩𝑩</a:t>
                </a:r>
                <a:r>
                  <a:rPr lang="en-US" sz="2400" dirty="0" smtClean="0"/>
                  <a:t>|</a:t>
                </a:r>
              </a:p>
              <a:p>
                <a:pPr marL="0" indent="0">
                  <a:buNone/>
                </a:pPr>
                <a:r>
                  <a:rPr lang="en-US" sz="2400" b="1" dirty="0" smtClean="0"/>
                  <a:t>Eg:1 </a:t>
                </a:r>
                <a:r>
                  <a:rPr lang="en-US" sz="2400" dirty="0" smtClean="0"/>
                  <a:t>Suppose </a:t>
                </a:r>
                <a:r>
                  <a:rPr lang="en-US" sz="2400" dirty="0"/>
                  <a:t>that 200 faculty members can </a:t>
                </a:r>
                <a:r>
                  <a:rPr lang="en-US" sz="2400" dirty="0" smtClean="0"/>
                  <a:t>speak French </a:t>
                </a:r>
                <a:r>
                  <a:rPr lang="en-US" sz="2400" dirty="0"/>
                  <a:t>and 50canspeakRussian, while only 20 can speak both </a:t>
                </a:r>
                <a:r>
                  <a:rPr lang="en-US" sz="2400" dirty="0" smtClean="0"/>
                  <a:t>French and </a:t>
                </a:r>
                <a:r>
                  <a:rPr lang="en-US" sz="2400" dirty="0"/>
                  <a:t>Russian</a:t>
                </a:r>
                <a:r>
                  <a:rPr lang="en-US" sz="2400" dirty="0" smtClean="0"/>
                  <a:t>. How </a:t>
                </a:r>
                <a:r>
                  <a:rPr lang="en-US" sz="2400" dirty="0"/>
                  <a:t>many faculty members can speak either French </a:t>
                </a:r>
                <a:r>
                  <a:rPr lang="en-US" sz="2400" dirty="0" smtClean="0"/>
                  <a:t>or Russian</a:t>
                </a:r>
                <a:r>
                  <a:rPr lang="en-US" sz="2400" dirty="0"/>
                  <a:t>?</a:t>
                </a:r>
                <a:endParaRPr lang="en-US" sz="2400" b="0" dirty="0" smtClean="0"/>
              </a:p>
              <a:p>
                <a:endParaRPr lang="en-US" sz="2400" dirty="0" smtClean="0"/>
              </a:p>
              <a:p>
                <a:endParaRPr lang="en-US" sz="1200" dirty="0" smtClean="0"/>
              </a:p>
              <a:p>
                <a:endParaRPr lang="en-US" sz="2400" dirty="0" smtClean="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645459"/>
                <a:ext cx="8915400" cy="6212541"/>
              </a:xfrm>
              <a:blipFill>
                <a:blip r:embed="rId2"/>
                <a:stretch>
                  <a:fillRect l="-1025" t="-785"/>
                </a:stretch>
              </a:blipFill>
            </p:spPr>
            <p:txBody>
              <a:bodyPr/>
              <a:lstStyle/>
              <a:p>
                <a:r>
                  <a:rPr lang="en-US">
                    <a:noFill/>
                  </a:rPr>
                  <a:t> </a:t>
                </a:r>
              </a:p>
            </p:txBody>
          </p:sp>
        </mc:Fallback>
      </mc:AlternateContent>
    </p:spTree>
    <p:extLst>
      <p:ext uri="{BB962C8B-B14F-4D97-AF65-F5344CB8AC3E}">
        <p14:creationId xmlns:p14="http://schemas.microsoft.com/office/powerpoint/2010/main" val="1733360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smtClean="0"/>
              <a:t>Principle of Inclusion </a:t>
            </a:r>
            <a:r>
              <a:rPr lang="en-US" sz="2400" b="1" dirty="0"/>
              <a:t>-</a:t>
            </a:r>
            <a:r>
              <a:rPr lang="en-US" sz="2400" b="1" dirty="0" smtClean="0"/>
              <a:t>Exclusion</a:t>
            </a:r>
          </a:p>
          <a:p>
            <a:pPr algn="just"/>
            <a:r>
              <a:rPr lang="en-US" sz="2400" b="1" dirty="0" err="1" smtClean="0"/>
              <a:t>Eg</a:t>
            </a:r>
            <a:r>
              <a:rPr lang="en-US" sz="2400" b="1" dirty="0"/>
              <a:t>: 2 </a:t>
            </a:r>
            <a:r>
              <a:rPr lang="en-US" sz="2400" dirty="0" smtClean="0"/>
              <a:t>From a </a:t>
            </a:r>
            <a:r>
              <a:rPr lang="en-US" sz="2400" dirty="0"/>
              <a:t>group of 10 professors how many ways can </a:t>
            </a:r>
            <a:r>
              <a:rPr lang="en-US" sz="2400" dirty="0" smtClean="0"/>
              <a:t>a committee of 5 members be formed </a:t>
            </a:r>
            <a:r>
              <a:rPr lang="en-US" sz="2400" dirty="0"/>
              <a:t>so that at least one of </a:t>
            </a:r>
            <a:r>
              <a:rPr lang="en-US" sz="2400" dirty="0" smtClean="0"/>
              <a:t>Professor A and Professor </a:t>
            </a:r>
            <a:r>
              <a:rPr lang="en-US" sz="2400" dirty="0"/>
              <a:t>B will be included</a:t>
            </a:r>
            <a:r>
              <a:rPr lang="en-US" sz="2400" dirty="0" smtClean="0"/>
              <a:t>?</a:t>
            </a:r>
          </a:p>
          <a:p>
            <a:pPr algn="just"/>
            <a:r>
              <a:rPr lang="en-US" sz="2400" dirty="0" smtClean="0"/>
              <a:t>Sum rule: C(8,3) + 2C(8,4)</a:t>
            </a:r>
          </a:p>
          <a:p>
            <a:pPr algn="just"/>
            <a:r>
              <a:rPr lang="en-US" sz="2400" dirty="0" smtClean="0"/>
              <a:t>Indirect Counting: C(10,5) – C(8,5)</a:t>
            </a:r>
          </a:p>
          <a:p>
            <a:pPr algn="just"/>
            <a:r>
              <a:rPr lang="en-US" sz="2400" dirty="0" smtClean="0"/>
              <a:t>Principle of Inclusion and Exclusion: C(9,4) + C(9,4) – C(8,3)</a:t>
            </a:r>
          </a:p>
          <a:p>
            <a:pPr algn="just"/>
            <a:r>
              <a:rPr lang="en-US" sz="2400" b="1" dirty="0" smtClean="0"/>
              <a:t>Theorem 2:  If A, B, C are finite sets,</a:t>
            </a:r>
          </a:p>
          <a:p>
            <a:pPr algn="just"/>
            <a:endParaRPr lang="en-US" sz="2400" b="1" dirty="0" smtClean="0"/>
          </a:p>
          <a:p>
            <a:pPr algn="just"/>
            <a:endParaRPr lang="en-US" sz="2400" b="1" dirty="0"/>
          </a:p>
          <a:p>
            <a:endParaRPr lang="en-US" sz="1200" dirty="0" smtClean="0"/>
          </a:p>
          <a:p>
            <a:endParaRPr lang="en-US" sz="2400" dirty="0" smtClean="0"/>
          </a:p>
          <a:p>
            <a:endParaRPr lang="en-US" sz="2400" dirty="0" smtClean="0"/>
          </a:p>
        </p:txBody>
      </p:sp>
      <p:pic>
        <p:nvPicPr>
          <p:cNvPr id="2" name="Picture 1"/>
          <p:cNvPicPr>
            <a:picLocks noChangeAspect="1"/>
          </p:cNvPicPr>
          <p:nvPr/>
        </p:nvPicPr>
        <p:blipFill>
          <a:blip r:embed="rId2"/>
          <a:stretch>
            <a:fillRect/>
          </a:stretch>
        </p:blipFill>
        <p:spPr>
          <a:xfrm>
            <a:off x="457200" y="4191000"/>
            <a:ext cx="8305800" cy="2059145"/>
          </a:xfrm>
          <a:prstGeom prst="rect">
            <a:avLst/>
          </a:prstGeom>
        </p:spPr>
      </p:pic>
    </p:spTree>
    <p:extLst>
      <p:ext uri="{BB962C8B-B14F-4D97-AF65-F5344CB8AC3E}">
        <p14:creationId xmlns:p14="http://schemas.microsoft.com/office/powerpoint/2010/main" val="2820760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r>
              <a:rPr lang="en-US" sz="2400" b="1" dirty="0" smtClean="0"/>
              <a:t>Proof: From Diagram we Calculate the Following things</a:t>
            </a:r>
          </a:p>
          <a:p>
            <a:endParaRPr lang="en-US" sz="2400" b="1" dirty="0" smtClean="0"/>
          </a:p>
        </p:txBody>
      </p:sp>
      <p:pic>
        <p:nvPicPr>
          <p:cNvPr id="5" name="Picture 4"/>
          <p:cNvPicPr>
            <a:picLocks noChangeAspect="1"/>
          </p:cNvPicPr>
          <p:nvPr/>
        </p:nvPicPr>
        <p:blipFill>
          <a:blip r:embed="rId2"/>
          <a:stretch>
            <a:fillRect/>
          </a:stretch>
        </p:blipFill>
        <p:spPr>
          <a:xfrm>
            <a:off x="457200" y="1371600"/>
            <a:ext cx="8153400" cy="5105400"/>
          </a:xfrm>
          <a:prstGeom prst="rect">
            <a:avLst/>
          </a:prstGeom>
        </p:spPr>
      </p:pic>
    </p:spTree>
    <p:extLst>
      <p:ext uri="{BB962C8B-B14F-4D97-AF65-F5344CB8AC3E}">
        <p14:creationId xmlns:p14="http://schemas.microsoft.com/office/powerpoint/2010/main" val="204379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r>
              <a:rPr lang="en-US" sz="2400" b="1" dirty="0" smtClean="0"/>
              <a:t>Proof: From Diagram we Calculate the Following things</a:t>
            </a:r>
          </a:p>
          <a:p>
            <a:endParaRPr lang="en-US" sz="2400" b="1" dirty="0" smtClean="0"/>
          </a:p>
        </p:txBody>
      </p:sp>
      <p:grpSp>
        <p:nvGrpSpPr>
          <p:cNvPr id="7" name="Group 6"/>
          <p:cNvGrpSpPr/>
          <p:nvPr/>
        </p:nvGrpSpPr>
        <p:grpSpPr>
          <a:xfrm>
            <a:off x="143435" y="1219200"/>
            <a:ext cx="8861612" cy="5446059"/>
            <a:chOff x="143435" y="1219200"/>
            <a:chExt cx="8861612" cy="5446059"/>
          </a:xfrm>
        </p:grpSpPr>
        <p:pic>
          <p:nvPicPr>
            <p:cNvPr id="2" name="Picture 1"/>
            <p:cNvPicPr>
              <a:picLocks noChangeAspect="1"/>
            </p:cNvPicPr>
            <p:nvPr/>
          </p:nvPicPr>
          <p:blipFill>
            <a:blip r:embed="rId2"/>
            <a:stretch>
              <a:fillRect/>
            </a:stretch>
          </p:blipFill>
          <p:spPr>
            <a:xfrm>
              <a:off x="143435" y="1219200"/>
              <a:ext cx="8610601" cy="2895600"/>
            </a:xfrm>
            <a:prstGeom prst="rect">
              <a:avLst/>
            </a:prstGeom>
          </p:spPr>
        </p:pic>
        <p:pic>
          <p:nvPicPr>
            <p:cNvPr id="6" name="Picture 5"/>
            <p:cNvPicPr>
              <a:picLocks noChangeAspect="1"/>
            </p:cNvPicPr>
            <p:nvPr/>
          </p:nvPicPr>
          <p:blipFill>
            <a:blip r:embed="rId3"/>
            <a:stretch>
              <a:fillRect/>
            </a:stretch>
          </p:blipFill>
          <p:spPr>
            <a:xfrm>
              <a:off x="291352" y="3962400"/>
              <a:ext cx="8713695" cy="2702859"/>
            </a:xfrm>
            <a:prstGeom prst="rect">
              <a:avLst/>
            </a:prstGeom>
          </p:spPr>
        </p:pic>
      </p:grpSp>
    </p:spTree>
    <p:extLst>
      <p:ext uri="{BB962C8B-B14F-4D97-AF65-F5344CB8AC3E}">
        <p14:creationId xmlns:p14="http://schemas.microsoft.com/office/powerpoint/2010/main" val="3195912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8" name="Content Placeholder 7"/>
          <p:cNvSpPr>
            <a:spLocks noGrp="1"/>
          </p:cNvSpPr>
          <p:nvPr>
            <p:ph idx="1"/>
          </p:nvPr>
        </p:nvSpPr>
        <p:spPr/>
        <p:txBody>
          <a:bodyPr/>
          <a:lstStyle/>
          <a:p>
            <a:r>
              <a:rPr lang="en-US" dirty="0"/>
              <a:t>If there are </a:t>
            </a:r>
            <a:r>
              <a:rPr lang="en-US" dirty="0" smtClean="0"/>
              <a:t>200 faculty </a:t>
            </a:r>
            <a:r>
              <a:rPr lang="en-US" dirty="0"/>
              <a:t>members that speak</a:t>
            </a:r>
          </a:p>
          <a:p>
            <a:pPr algn="just"/>
            <a:r>
              <a:rPr lang="en-US" b="1" dirty="0" err="1" smtClean="0"/>
              <a:t>Eg</a:t>
            </a:r>
            <a:r>
              <a:rPr lang="en-US" b="1" dirty="0" smtClean="0"/>
              <a:t>:</a:t>
            </a:r>
            <a:r>
              <a:rPr lang="en-US" dirty="0" smtClean="0"/>
              <a:t> French</a:t>
            </a:r>
            <a:r>
              <a:rPr lang="en-US" dirty="0"/>
              <a:t>, 50 that speak </a:t>
            </a:r>
            <a:r>
              <a:rPr lang="en-US" dirty="0" smtClean="0"/>
              <a:t>Russian,100 that </a:t>
            </a:r>
            <a:r>
              <a:rPr lang="en-US" dirty="0"/>
              <a:t>speak Spanish, 20 that </a:t>
            </a:r>
            <a:r>
              <a:rPr lang="en-US" dirty="0" smtClean="0"/>
              <a:t>speak French </a:t>
            </a:r>
            <a:r>
              <a:rPr lang="en-US" dirty="0"/>
              <a:t>and </a:t>
            </a:r>
            <a:r>
              <a:rPr lang="en-US" dirty="0" smtClean="0"/>
              <a:t>Russian, 60 </a:t>
            </a:r>
            <a:r>
              <a:rPr lang="en-US" dirty="0"/>
              <a:t>that speak French and Spanish, 35 that </a:t>
            </a:r>
            <a:r>
              <a:rPr lang="en-US" dirty="0" smtClean="0"/>
              <a:t>speak Russian and </a:t>
            </a:r>
            <a:r>
              <a:rPr lang="en-US" dirty="0"/>
              <a:t>Spanish</a:t>
            </a:r>
            <a:r>
              <a:rPr lang="en-US" dirty="0" smtClean="0"/>
              <a:t>, while </a:t>
            </a:r>
            <a:r>
              <a:rPr lang="en-US" dirty="0"/>
              <a:t>only 10 speak French, Russian, and Spanish</a:t>
            </a:r>
            <a:r>
              <a:rPr lang="en-US" dirty="0" smtClean="0"/>
              <a:t>, how </a:t>
            </a:r>
            <a:r>
              <a:rPr lang="en-US" dirty="0"/>
              <a:t>many speak </a:t>
            </a:r>
            <a:r>
              <a:rPr lang="en-US" dirty="0" smtClean="0"/>
              <a:t>either </a:t>
            </a:r>
            <a:r>
              <a:rPr lang="en-US" dirty="0"/>
              <a:t>French or Russian or Spanish?</a:t>
            </a:r>
          </a:p>
        </p:txBody>
      </p:sp>
    </p:spTree>
    <p:extLst>
      <p:ext uri="{BB962C8B-B14F-4D97-AF65-F5344CB8AC3E}">
        <p14:creationId xmlns:p14="http://schemas.microsoft.com/office/powerpoint/2010/main" val="1657939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pic>
        <p:nvPicPr>
          <p:cNvPr id="2" name="Content Placeholder 1"/>
          <p:cNvPicPr>
            <a:picLocks noGrp="1" noChangeAspect="1"/>
          </p:cNvPicPr>
          <p:nvPr>
            <p:ph idx="1"/>
          </p:nvPr>
        </p:nvPicPr>
        <p:blipFill>
          <a:blip r:embed="rId2"/>
          <a:stretch>
            <a:fillRect/>
          </a:stretch>
        </p:blipFill>
        <p:spPr>
          <a:xfrm>
            <a:off x="152400" y="685800"/>
            <a:ext cx="8915400" cy="6019800"/>
          </a:xfrm>
          <a:prstGeom prst="rect">
            <a:avLst/>
          </a:prstGeom>
        </p:spPr>
      </p:pic>
    </p:spTree>
    <p:extLst>
      <p:ext uri="{BB962C8B-B14F-4D97-AF65-F5344CB8AC3E}">
        <p14:creationId xmlns:p14="http://schemas.microsoft.com/office/powerpoint/2010/main" val="28416850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algn="just"/>
            <a:r>
              <a:rPr lang="en-US" sz="2800" dirty="0"/>
              <a:t>In Discrete Mathematics, the pigeonhole principle states that if we must put N + 1 or more pigeons into N Pigeon Holes, then some pigeonholes must contain two or more pigeons</a:t>
            </a:r>
            <a:r>
              <a:rPr lang="en-US" sz="2800" dirty="0" smtClean="0"/>
              <a:t>.</a:t>
            </a:r>
          </a:p>
          <a:p>
            <a:pPr marL="0" indent="0" algn="just">
              <a:buNone/>
            </a:pPr>
            <a:r>
              <a:rPr lang="en-US" sz="2800" b="1" dirty="0" smtClean="0"/>
              <a:t>Generalized Pigeonhole Principle</a:t>
            </a:r>
          </a:p>
          <a:p>
            <a:pPr algn="just"/>
            <a:r>
              <a:rPr lang="en-US" sz="2800" dirty="0"/>
              <a:t>If </a:t>
            </a:r>
            <a:r>
              <a:rPr lang="en-US" sz="2800" dirty="0" err="1" smtClean="0"/>
              <a:t>Kn</a:t>
            </a:r>
            <a:r>
              <a:rPr lang="en-US" sz="2800" dirty="0" smtClean="0"/>
              <a:t> + </a:t>
            </a:r>
            <a:r>
              <a:rPr lang="en-US" sz="2800" dirty="0"/>
              <a:t>1 (where k is a positive integer) pigeons are distributed among n holes than some hole contains at least k + 1 pigeons.</a:t>
            </a:r>
          </a:p>
          <a:p>
            <a:pPr algn="just"/>
            <a:r>
              <a:rPr lang="en-US" sz="2800" dirty="0"/>
              <a:t>This principle is applicable in many fields like Number Theory, Probability, Algorithms, Geometry, etc.</a:t>
            </a:r>
          </a:p>
        </p:txBody>
      </p:sp>
    </p:spTree>
    <p:extLst>
      <p:ext uri="{BB962C8B-B14F-4D97-AF65-F5344CB8AC3E}">
        <p14:creationId xmlns:p14="http://schemas.microsoft.com/office/powerpoint/2010/main" val="1369024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marL="514350" indent="-514350" algn="just">
              <a:buFont typeface="+mj-lt"/>
              <a:buAutoNum type="arabicPeriod"/>
            </a:pPr>
            <a:r>
              <a:rPr lang="en-US" dirty="0" smtClean="0"/>
              <a:t>If 6 color are used to paint 37 home. Show that at least 7 home of them will be of same </a:t>
            </a:r>
            <a:r>
              <a:rPr lang="en-US" dirty="0" err="1" smtClean="0"/>
              <a:t>colour</a:t>
            </a:r>
            <a:r>
              <a:rPr lang="en-US" dirty="0" smtClean="0"/>
              <a:t>.</a:t>
            </a:r>
          </a:p>
          <a:p>
            <a:pPr marL="514350" indent="-514350" algn="just">
              <a:buFont typeface="+mj-lt"/>
              <a:buAutoNum type="arabicPeriod"/>
            </a:pPr>
            <a:r>
              <a:rPr lang="en-US" dirty="0" smtClean="0"/>
              <a:t>A </a:t>
            </a:r>
            <a:r>
              <a:rPr lang="en-US" dirty="0"/>
              <a:t>bag contains 10 red marbles, 10 white marbles, and 10 blue marbles. What is the minimum no. of marbles you have to choose randomly from the bag to ensure that we get 4 marbles of same color</a:t>
            </a:r>
            <a:r>
              <a:rPr lang="en-US" dirty="0" smtClean="0"/>
              <a:t>?</a:t>
            </a:r>
          </a:p>
          <a:p>
            <a:pPr marL="514350" indent="-514350" algn="just">
              <a:buFont typeface="+mj-lt"/>
              <a:buAutoNum type="arabicPeriod"/>
            </a:pPr>
            <a:r>
              <a:rPr lang="en-US" dirty="0" smtClean="0"/>
              <a:t>Find the minimum number of  teachers in a college to be sure that four of them are born in the same month,</a:t>
            </a:r>
          </a:p>
        </p:txBody>
      </p:sp>
    </p:spTree>
    <p:extLst>
      <p:ext uri="{BB962C8B-B14F-4D97-AF65-F5344CB8AC3E}">
        <p14:creationId xmlns:p14="http://schemas.microsoft.com/office/powerpoint/2010/main" val="1639627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endParaRPr lang="en-US" b="1" dirty="0"/>
          </a:p>
          <a:p>
            <a:pPr marL="514350" indent="-514350">
              <a:buFont typeface="+mj-lt"/>
              <a:buAutoNum type="arabicPeriod"/>
            </a:pPr>
            <a:r>
              <a:rPr lang="en-US" dirty="0" smtClean="0"/>
              <a:t>A box contain 10 blue ball, 20 red balls, 8 green balls, 15 yellow balls and 25 white balls. How many ball we have chosen to ensure that we have 12 balls of the same color.</a:t>
            </a:r>
          </a:p>
          <a:p>
            <a:pPr marL="514350" indent="-514350">
              <a:buFont typeface="+mj-lt"/>
              <a:buAutoNum type="arabicPeriod"/>
            </a:pPr>
            <a:r>
              <a:rPr lang="en-US" dirty="0" smtClean="0"/>
              <a:t>Prove that among 1, 00, 000 there are two who are born on the same time.</a:t>
            </a:r>
          </a:p>
        </p:txBody>
      </p:sp>
    </p:spTree>
    <p:extLst>
      <p:ext uri="{BB962C8B-B14F-4D97-AF65-F5344CB8AC3E}">
        <p14:creationId xmlns:p14="http://schemas.microsoft.com/office/powerpoint/2010/main" val="198486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Outcomes</a:t>
            </a:r>
            <a:endParaRPr lang="en-US" dirty="0"/>
          </a:p>
        </p:txBody>
      </p:sp>
      <p:sp>
        <p:nvSpPr>
          <p:cNvPr id="4" name="Content Placeholder 3"/>
          <p:cNvSpPr>
            <a:spLocks noGrp="1"/>
          </p:cNvSpPr>
          <p:nvPr>
            <p:ph idx="1"/>
          </p:nvPr>
        </p:nvSpPr>
        <p:spPr>
          <a:xfrm>
            <a:off x="152400" y="700881"/>
            <a:ext cx="8915400" cy="6157119"/>
          </a:xfrm>
        </p:spPr>
        <p:txBody>
          <a:bodyPr/>
          <a:lstStyle/>
          <a:p>
            <a:pPr marL="457200" indent="-457200" algn="just">
              <a:buFont typeface="+mj-lt"/>
              <a:buAutoNum type="arabicPeriod"/>
            </a:pPr>
            <a:r>
              <a:rPr lang="en-US" sz="2400" dirty="0"/>
              <a:t>Understand the logical connectives, normal forms, predicates and verify the validity </a:t>
            </a:r>
            <a:r>
              <a:rPr lang="en-US" sz="2400" dirty="0" smtClean="0"/>
              <a:t>of an </a:t>
            </a:r>
            <a:r>
              <a:rPr lang="en-US" sz="2400" dirty="0"/>
              <a:t>argument by the rules of inference</a:t>
            </a:r>
            <a:r>
              <a:rPr lang="en-US" sz="2400" dirty="0" smtClean="0"/>
              <a:t>. </a:t>
            </a:r>
          </a:p>
          <a:p>
            <a:pPr marL="457200" indent="-457200" algn="just">
              <a:buFont typeface="+mj-lt"/>
              <a:buAutoNum type="arabicPeriod"/>
            </a:pPr>
            <a:r>
              <a:rPr lang="en-US" sz="2400" dirty="0" smtClean="0"/>
              <a:t> Explain functions and its properties such as homomorphism and isomorphism. </a:t>
            </a:r>
          </a:p>
          <a:p>
            <a:pPr marL="457200" indent="-457200" algn="just">
              <a:buFont typeface="+mj-lt"/>
              <a:buAutoNum type="arabicPeriod"/>
            </a:pPr>
            <a:r>
              <a:rPr lang="en-US" sz="2400" dirty="0" smtClean="0"/>
              <a:t>Explain </a:t>
            </a:r>
            <a:r>
              <a:rPr lang="en-US" sz="2400" dirty="0"/>
              <a:t>the general Properties of Semigroups, Monoids, Groups, and Lattices</a:t>
            </a:r>
            <a:r>
              <a:rPr lang="en-US" sz="2400" dirty="0" smtClean="0"/>
              <a:t>. </a:t>
            </a:r>
          </a:p>
          <a:p>
            <a:pPr marL="457200" indent="-457200" algn="just">
              <a:buFont typeface="+mj-lt"/>
              <a:buAutoNum type="arabicPeriod"/>
            </a:pPr>
            <a:r>
              <a:rPr lang="en-US" sz="2400" dirty="0" smtClean="0"/>
              <a:t>Illustrate </a:t>
            </a:r>
            <a:r>
              <a:rPr lang="en-US" sz="2400" dirty="0"/>
              <a:t>the concepts like partially ordered relation (POSET), compatibility relation </a:t>
            </a:r>
            <a:r>
              <a:rPr lang="en-US" sz="2400" dirty="0" smtClean="0"/>
              <a:t>and Equivalence </a:t>
            </a:r>
            <a:r>
              <a:rPr lang="en-US" sz="2400" dirty="0"/>
              <a:t>relations</a:t>
            </a:r>
            <a:r>
              <a:rPr lang="en-US" sz="2400" dirty="0" smtClean="0"/>
              <a:t>. </a:t>
            </a:r>
          </a:p>
          <a:p>
            <a:pPr marL="457200" indent="-457200" algn="just">
              <a:buFont typeface="+mj-lt"/>
              <a:buAutoNum type="arabicPeriod"/>
            </a:pPr>
            <a:r>
              <a:rPr lang="en-US" sz="2400" dirty="0" smtClean="0"/>
              <a:t>Find </a:t>
            </a:r>
            <a:r>
              <a:rPr lang="en-US" sz="2400" dirty="0"/>
              <a:t>Euler Trails and Circuits, Planar Graphs, Hamilton Paths and Cycles, Apply </a:t>
            </a:r>
            <a:r>
              <a:rPr lang="en-US" sz="2400" dirty="0" smtClean="0"/>
              <a:t>Chromatic number </a:t>
            </a:r>
            <a:r>
              <a:rPr lang="en-US" sz="2400" dirty="0"/>
              <a:t>of a graph and spanning trees in a graph</a:t>
            </a:r>
            <a:r>
              <a:rPr lang="en-US" sz="2400" dirty="0" smtClean="0"/>
              <a:t>. </a:t>
            </a:r>
          </a:p>
          <a:p>
            <a:pPr marL="457200" indent="-457200" algn="just">
              <a:buFont typeface="+mj-lt"/>
              <a:buAutoNum type="arabicPeriod"/>
            </a:pPr>
            <a:r>
              <a:rPr lang="en-US" sz="2400" dirty="0" smtClean="0"/>
              <a:t> </a:t>
            </a:r>
            <a:r>
              <a:rPr lang="en-US" sz="2400" dirty="0"/>
              <a:t>Apply the concepts of permutations, combinations, principle of inclusion and exclusion</a:t>
            </a:r>
            <a:r>
              <a:rPr lang="en-US" sz="2400" dirty="0" smtClean="0"/>
              <a:t>, binomial </a:t>
            </a:r>
            <a:r>
              <a:rPr lang="en-US" sz="2400" dirty="0"/>
              <a:t>and multinomial theorems to solve the counting problems.</a:t>
            </a:r>
          </a:p>
        </p:txBody>
      </p:sp>
    </p:spTree>
    <p:extLst>
      <p:ext uri="{BB962C8B-B14F-4D97-AF65-F5344CB8AC3E}">
        <p14:creationId xmlns:p14="http://schemas.microsoft.com/office/powerpoint/2010/main" val="2139887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algn="just"/>
            <a:r>
              <a:rPr lang="en-US" b="1" dirty="0"/>
              <a:t>Theorem: </a:t>
            </a:r>
            <a:r>
              <a:rPr lang="en-US" dirty="0"/>
              <a:t>Let q1, q2, . . . , </a:t>
            </a:r>
            <a:r>
              <a:rPr lang="en-US" dirty="0" err="1"/>
              <a:t>qn</a:t>
            </a:r>
            <a:r>
              <a:rPr lang="en-US" dirty="0"/>
              <a:t> be positive integers</a:t>
            </a:r>
            <a:r>
              <a:rPr lang="en-US" dirty="0" smtClean="0"/>
              <a:t>.  If </a:t>
            </a:r>
            <a:r>
              <a:rPr lang="en-US" dirty="0"/>
              <a:t>q1+ q2+ . . . + </a:t>
            </a:r>
            <a:r>
              <a:rPr lang="en-US" dirty="0" err="1"/>
              <a:t>qn</a:t>
            </a:r>
            <a:r>
              <a:rPr lang="en-US" dirty="0"/>
              <a:t> – n + 1 objects are put into n boxes, then either the 1st box contains at least q1 objects, or the 2nd box contains at least q2 objects, . . ., the nth box contains at least </a:t>
            </a:r>
            <a:r>
              <a:rPr lang="en-US" dirty="0" err="1"/>
              <a:t>qn</a:t>
            </a:r>
            <a:r>
              <a:rPr lang="en-US" dirty="0"/>
              <a:t> objects.</a:t>
            </a:r>
            <a:endParaRPr lang="en-US" dirty="0" smtClean="0"/>
          </a:p>
        </p:txBody>
      </p:sp>
    </p:spTree>
    <p:extLst>
      <p:ext uri="{BB962C8B-B14F-4D97-AF65-F5344CB8AC3E}">
        <p14:creationId xmlns:p14="http://schemas.microsoft.com/office/powerpoint/2010/main" val="20772013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p:txBody>
          <a:bodyPr/>
          <a:lstStyle/>
          <a:p>
            <a:pPr marL="0" indent="0">
              <a:buNone/>
            </a:pPr>
            <a:r>
              <a:rPr lang="en-US" b="1" dirty="0"/>
              <a:t>Pigeonhole Principle and its </a:t>
            </a:r>
            <a:r>
              <a:rPr lang="en-US" b="1" dirty="0" smtClean="0"/>
              <a:t>Application:</a:t>
            </a:r>
          </a:p>
          <a:p>
            <a:pPr marL="514350" indent="-514350" algn="just">
              <a:buFont typeface="+mj-lt"/>
              <a:buAutoNum type="arabicPeriod"/>
            </a:pPr>
            <a:r>
              <a:rPr lang="en-US" dirty="0"/>
              <a:t>In a computer science department, a student club can be formed with either 10 members from first year or 8 members from second year or 6 from third year or 4 from final year. What is the minimum no. of students we have to choose randomly from department to ensure that a student club is formed</a:t>
            </a:r>
            <a:r>
              <a:rPr lang="en-US" dirty="0" smtClean="0"/>
              <a:t>?</a:t>
            </a:r>
          </a:p>
          <a:p>
            <a:pPr marL="0" indent="0" algn="just">
              <a:buNone/>
            </a:pPr>
            <a:endParaRPr lang="en-US" dirty="0" smtClean="0"/>
          </a:p>
        </p:txBody>
      </p:sp>
    </p:spTree>
    <p:extLst>
      <p:ext uri="{BB962C8B-B14F-4D97-AF65-F5344CB8AC3E}">
        <p14:creationId xmlns:p14="http://schemas.microsoft.com/office/powerpoint/2010/main" val="97157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fontScale="90000"/>
          </a:bodyPr>
          <a:lstStyle/>
          <a:p>
            <a:pPr fontAlgn="auto">
              <a:spcAft>
                <a:spcPts val="0"/>
              </a:spcAft>
              <a:defRPr/>
            </a:pPr>
            <a:r>
              <a:rPr lang="en-US" dirty="0">
                <a:latin typeface="Cambria" pitchFamily="18" charset="0"/>
                <a:ea typeface="Verdana" pitchFamily="34" charset="0"/>
                <a:cs typeface="Verdana" pitchFamily="34" charset="0"/>
              </a:rPr>
              <a:t>Unit IV</a:t>
            </a:r>
            <a:br>
              <a:rPr lang="en-US" dirty="0">
                <a:latin typeface="Cambria" pitchFamily="18" charset="0"/>
                <a:ea typeface="Verdana" pitchFamily="34" charset="0"/>
                <a:cs typeface="Verdana" pitchFamily="34" charset="0"/>
              </a:rPr>
            </a:br>
            <a:r>
              <a:rPr lang="en-US" dirty="0" smtClean="0">
                <a:latin typeface="Cambria" pitchFamily="18" charset="0"/>
                <a:ea typeface="Verdana" pitchFamily="34" charset="0"/>
                <a:cs typeface="Verdana" pitchFamily="34" charset="0"/>
              </a:rPr>
              <a:t>Combinatorics  </a:t>
            </a:r>
            <a:br>
              <a:rPr lang="en-US" dirty="0" smtClean="0">
                <a:latin typeface="Cambria" pitchFamily="18" charset="0"/>
                <a:ea typeface="Verdana" pitchFamily="34" charset="0"/>
                <a:cs typeface="Verdana" pitchFamily="34" charset="0"/>
              </a:rPr>
            </a:br>
            <a:endParaRPr lang="en-US" sz="4000"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5827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Verdana" pitchFamily="34" charset="0"/>
                <a:cs typeface="Verdana" pitchFamily="34" charset="0"/>
              </a:rPr>
              <a:t>Unit </a:t>
            </a:r>
            <a:r>
              <a:rPr lang="en-US" dirty="0" smtClean="0">
                <a:ea typeface="Verdana" pitchFamily="34" charset="0"/>
                <a:cs typeface="Verdana" pitchFamily="34" charset="0"/>
              </a:rPr>
              <a:t>IV</a:t>
            </a:r>
            <a:endParaRPr lang="en-US" dirty="0"/>
          </a:p>
        </p:txBody>
      </p:sp>
      <p:sp>
        <p:nvSpPr>
          <p:cNvPr id="4" name="Content Placeholder 3"/>
          <p:cNvSpPr>
            <a:spLocks noGrp="1"/>
          </p:cNvSpPr>
          <p:nvPr>
            <p:ph idx="1"/>
          </p:nvPr>
        </p:nvSpPr>
        <p:spPr>
          <a:xfrm>
            <a:off x="152400" y="700881"/>
            <a:ext cx="8915400" cy="6157119"/>
          </a:xfrm>
        </p:spPr>
        <p:txBody>
          <a:bodyPr/>
          <a:lstStyle/>
          <a:p>
            <a:pPr marL="0" indent="0" algn="just">
              <a:buNone/>
            </a:pPr>
            <a:r>
              <a:rPr lang="en-US" sz="2400" b="1" dirty="0"/>
              <a:t>Combinatorics</a:t>
            </a:r>
            <a:r>
              <a:rPr lang="en-US" sz="2400" dirty="0"/>
              <a:t>: Basic of Counting, Permutations, Permutations with Repetitions, Circular Permutations, Restricted Permutations, Combinations, Restricted Combinations, </a:t>
            </a:r>
            <a:r>
              <a:rPr lang="en-US" sz="2400" b="1" dirty="0"/>
              <a:t>Generating Functions of Permutations and Combinations,</a:t>
            </a:r>
            <a:r>
              <a:rPr lang="en-US" sz="2400" dirty="0"/>
              <a:t> Binomial and Multinomial Coefficients,</a:t>
            </a:r>
            <a:r>
              <a:rPr lang="en-US" sz="2400" b="1" dirty="0"/>
              <a:t> Binomial and Multinomial Theorems, </a:t>
            </a:r>
            <a:r>
              <a:rPr lang="en-US" sz="2400" dirty="0"/>
              <a:t>The Principles of Inclusion–Exclusion, Pigeonhole Principle and its Application</a:t>
            </a:r>
            <a:endParaRPr lang="en-US" sz="1800" dirty="0"/>
          </a:p>
        </p:txBody>
      </p:sp>
    </p:spTree>
    <p:extLst>
      <p:ext uri="{BB962C8B-B14F-4D97-AF65-F5344CB8AC3E}">
        <p14:creationId xmlns:p14="http://schemas.microsoft.com/office/powerpoint/2010/main" val="382259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b="1" dirty="0"/>
              <a:t>Combinatorics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3308657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91600" cy="533400"/>
          </a:xfrm>
        </p:spPr>
        <p:txBody>
          <a:bodyPr/>
          <a:lstStyle/>
          <a:p>
            <a:r>
              <a:rPr lang="en-US" b="1" dirty="0"/>
              <a:t>Combinatorics</a:t>
            </a:r>
          </a:p>
        </p:txBody>
      </p:sp>
      <p:sp>
        <p:nvSpPr>
          <p:cNvPr id="4" name="Content Placeholder 3"/>
          <p:cNvSpPr>
            <a:spLocks noGrp="1"/>
          </p:cNvSpPr>
          <p:nvPr>
            <p:ph idx="1"/>
          </p:nvPr>
        </p:nvSpPr>
        <p:spPr>
          <a:xfrm>
            <a:off x="152400" y="645459"/>
            <a:ext cx="8915400" cy="6212541"/>
          </a:xfrm>
        </p:spPr>
        <p:txBody>
          <a:bodyPr/>
          <a:lstStyle/>
          <a:p>
            <a:pPr marL="0" indent="0">
              <a:buNone/>
            </a:pPr>
            <a:r>
              <a:rPr lang="en-US" sz="2400" b="1" dirty="0"/>
              <a:t>Basic of </a:t>
            </a:r>
            <a:r>
              <a:rPr lang="en-US" sz="2400" b="1" dirty="0" smtClean="0"/>
              <a:t>Counting:</a:t>
            </a:r>
          </a:p>
          <a:p>
            <a:pPr marL="0" indent="0">
              <a:buNone/>
            </a:pPr>
            <a:r>
              <a:rPr lang="en-US" sz="2400" b="1" dirty="0" smtClean="0"/>
              <a:t>There are two rules:</a:t>
            </a:r>
          </a:p>
          <a:p>
            <a:pPr marL="457200" indent="-457200">
              <a:buFont typeface="+mj-lt"/>
              <a:buAutoNum type="arabicPeriod"/>
            </a:pPr>
            <a:r>
              <a:rPr lang="en-US" sz="2400" b="1" dirty="0" smtClean="0"/>
              <a:t>Product Rule</a:t>
            </a:r>
          </a:p>
          <a:p>
            <a:pPr marL="457200" indent="-457200">
              <a:buFont typeface="+mj-lt"/>
              <a:buAutoNum type="arabicPeriod"/>
            </a:pPr>
            <a:r>
              <a:rPr lang="en-US" sz="2400" b="1" dirty="0" smtClean="0"/>
              <a:t>Sum Rule</a:t>
            </a:r>
          </a:p>
          <a:p>
            <a:pPr marL="0" indent="0">
              <a:buNone/>
            </a:pPr>
            <a:endParaRPr lang="en-US" sz="2400" b="1" dirty="0"/>
          </a:p>
        </p:txBody>
      </p:sp>
    </p:spTree>
    <p:extLst>
      <p:ext uri="{BB962C8B-B14F-4D97-AF65-F5344CB8AC3E}">
        <p14:creationId xmlns:p14="http://schemas.microsoft.com/office/powerpoint/2010/main" val="2319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5008</TotalTime>
  <Words>2349</Words>
  <Application>Microsoft Office PowerPoint</Application>
  <PresentationFormat>On-screen Show (4:3)</PresentationFormat>
  <Paragraphs>227</Paragraphs>
  <Slides>51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vt:lpstr>
      <vt:lpstr>Cambria Math</vt:lpstr>
      <vt:lpstr>Verdana</vt:lpstr>
      <vt:lpstr>Wingdings</vt:lpstr>
      <vt:lpstr>Office Theme</vt:lpstr>
      <vt:lpstr>Discrete Mathematics R204GA05401</vt:lpstr>
      <vt:lpstr>Objectives</vt:lpstr>
      <vt:lpstr>Objectives</vt:lpstr>
      <vt:lpstr>Course Outcomes</vt:lpstr>
      <vt:lpstr>Course Outcomes</vt:lpstr>
      <vt:lpstr>Unit IV Combinatorics   </vt:lpstr>
      <vt:lpstr>Unit IV</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lpstr>Combinatorics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SRIT TPO</dc:creator>
  <cp:lastModifiedBy>narasimhulu</cp:lastModifiedBy>
  <cp:revision>407</cp:revision>
  <dcterms:created xsi:type="dcterms:W3CDTF">2017-01-25T11:29:37Z</dcterms:created>
  <dcterms:modified xsi:type="dcterms:W3CDTF">2022-07-15T06:18:31Z</dcterms:modified>
</cp:coreProperties>
</file>