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65" r:id="rId3"/>
    <p:sldId id="257" r:id="rId4"/>
    <p:sldId id="267" r:id="rId5"/>
    <p:sldId id="269" r:id="rId6"/>
    <p:sldId id="268" r:id="rId7"/>
    <p:sldId id="270" r:id="rId8"/>
    <p:sldId id="271" r:id="rId9"/>
    <p:sldId id="272" r:id="rId10"/>
    <p:sldId id="280" r:id="rId11"/>
    <p:sldId id="275" r:id="rId12"/>
    <p:sldId id="276" r:id="rId13"/>
    <p:sldId id="273" r:id="rId14"/>
    <p:sldId id="274" r:id="rId15"/>
    <p:sldId id="277" r:id="rId16"/>
    <p:sldId id="278" r:id="rId17"/>
    <p:sldId id="279" r:id="rId18"/>
    <p:sldId id="286" r:id="rId19"/>
    <p:sldId id="287" r:id="rId20"/>
    <p:sldId id="288" r:id="rId21"/>
    <p:sldId id="289" r:id="rId22"/>
    <p:sldId id="281" r:id="rId23"/>
    <p:sldId id="282" r:id="rId24"/>
    <p:sldId id="284" r:id="rId25"/>
    <p:sldId id="283" r:id="rId26"/>
    <p:sldId id="285"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35" r:id="rId42"/>
    <p:sldId id="304" r:id="rId43"/>
    <p:sldId id="305" r:id="rId44"/>
    <p:sldId id="306" r:id="rId45"/>
    <p:sldId id="325" r:id="rId46"/>
    <p:sldId id="326" r:id="rId47"/>
    <p:sldId id="327" r:id="rId48"/>
    <p:sldId id="328" r:id="rId49"/>
    <p:sldId id="329" r:id="rId50"/>
    <p:sldId id="330" r:id="rId51"/>
    <p:sldId id="331" r:id="rId52"/>
    <p:sldId id="332" r:id="rId53"/>
    <p:sldId id="333" r:id="rId54"/>
    <p:sldId id="307" r:id="rId55"/>
    <p:sldId id="308" r:id="rId56"/>
    <p:sldId id="309" r:id="rId57"/>
    <p:sldId id="310" r:id="rId58"/>
    <p:sldId id="311" r:id="rId59"/>
    <p:sldId id="314" r:id="rId60"/>
    <p:sldId id="312" r:id="rId61"/>
    <p:sldId id="313" r:id="rId62"/>
    <p:sldId id="334" r:id="rId63"/>
    <p:sldId id="315" r:id="rId64"/>
    <p:sldId id="317" r:id="rId65"/>
    <p:sldId id="318" r:id="rId66"/>
    <p:sldId id="319" r:id="rId67"/>
    <p:sldId id="320" r:id="rId68"/>
    <p:sldId id="321" r:id="rId69"/>
    <p:sldId id="322" r:id="rId70"/>
    <p:sldId id="323" r:id="rId71"/>
    <p:sldId id="324"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B10C883-FB0D-41F0-A8E8-26FAF6694436}">
          <p14:sldIdLst>
            <p14:sldId id="256"/>
            <p14:sldId id="265"/>
            <p14:sldId id="257"/>
            <p14:sldId id="267"/>
            <p14:sldId id="269"/>
            <p14:sldId id="268"/>
            <p14:sldId id="270"/>
            <p14:sldId id="271"/>
            <p14:sldId id="272"/>
            <p14:sldId id="280"/>
            <p14:sldId id="275"/>
            <p14:sldId id="276"/>
            <p14:sldId id="273"/>
            <p14:sldId id="274"/>
            <p14:sldId id="277"/>
            <p14:sldId id="278"/>
            <p14:sldId id="279"/>
            <p14:sldId id="286"/>
            <p14:sldId id="287"/>
            <p14:sldId id="288"/>
            <p14:sldId id="289"/>
            <p14:sldId id="281"/>
            <p14:sldId id="282"/>
            <p14:sldId id="284"/>
            <p14:sldId id="283"/>
            <p14:sldId id="285"/>
            <p14:sldId id="290"/>
            <p14:sldId id="291"/>
            <p14:sldId id="292"/>
            <p14:sldId id="293"/>
            <p14:sldId id="294"/>
            <p14:sldId id="295"/>
            <p14:sldId id="296"/>
            <p14:sldId id="297"/>
            <p14:sldId id="298"/>
            <p14:sldId id="299"/>
            <p14:sldId id="300"/>
            <p14:sldId id="301"/>
            <p14:sldId id="302"/>
            <p14:sldId id="303"/>
            <p14:sldId id="335"/>
            <p14:sldId id="304"/>
            <p14:sldId id="305"/>
            <p14:sldId id="306"/>
            <p14:sldId id="325"/>
            <p14:sldId id="326"/>
            <p14:sldId id="327"/>
            <p14:sldId id="328"/>
            <p14:sldId id="329"/>
            <p14:sldId id="330"/>
            <p14:sldId id="331"/>
            <p14:sldId id="332"/>
            <p14:sldId id="333"/>
            <p14:sldId id="307"/>
            <p14:sldId id="308"/>
            <p14:sldId id="309"/>
            <p14:sldId id="310"/>
            <p14:sldId id="311"/>
            <p14:sldId id="314"/>
            <p14:sldId id="312"/>
            <p14:sldId id="313"/>
            <p14:sldId id="334"/>
            <p14:sldId id="315"/>
            <p14:sldId id="317"/>
            <p14:sldId id="318"/>
            <p14:sldId id="319"/>
            <p14:sldId id="320"/>
            <p14:sldId id="321"/>
            <p14:sldId id="322"/>
            <p14:sldId id="323"/>
            <p14:sldId id="324"/>
          </p14:sldIdLst>
        </p14:section>
        <p14:section name="Untitled Section" id="{1A864738-A5F9-4B37-8A9D-CF2D92562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5" autoAdjust="0"/>
    <p:restoredTop sz="87934" autoAdjust="0"/>
  </p:normalViewPr>
  <p:slideViewPr>
    <p:cSldViewPr>
      <p:cViewPr varScale="1">
        <p:scale>
          <a:sx n="40" d="100"/>
          <a:sy n="40" d="100"/>
        </p:scale>
        <p:origin x="546" y="43"/>
      </p:cViewPr>
      <p:guideLst>
        <p:guide orient="horz" pos="2160"/>
        <p:guide pos="2880"/>
      </p:guideLst>
    </p:cSldViewPr>
  </p:slideViewPr>
  <p:notesTextViewPr>
    <p:cViewPr>
      <p:scale>
        <a:sx n="3" d="2"/>
        <a:sy n="3" d="2"/>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C36-253A-4273-9CA3-8AB1015AF212}" type="datetimeFigureOut">
              <a:rPr lang="en-US" smtClean="0"/>
              <a:t>7/16/2022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05FE-5BC7-43FA-9B7E-B36B684873B1}" type="slidenum">
              <a:rPr lang="en-US" smtClean="0"/>
              <a:t>‹#›</a:t>
            </a:fld>
            <a:endParaRPr lang="en-US"/>
          </a:p>
        </p:txBody>
      </p:sp>
    </p:spTree>
    <p:extLst>
      <p:ext uri="{BB962C8B-B14F-4D97-AF65-F5344CB8AC3E}">
        <p14:creationId xmlns:p14="http://schemas.microsoft.com/office/powerpoint/2010/main" val="1947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1</a:t>
            </a:fld>
            <a:endParaRPr lang="en-US"/>
          </a:p>
        </p:txBody>
      </p:sp>
    </p:spTree>
    <p:extLst>
      <p:ext uri="{BB962C8B-B14F-4D97-AF65-F5344CB8AC3E}">
        <p14:creationId xmlns:p14="http://schemas.microsoft.com/office/powerpoint/2010/main" val="98638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638D579-DDF5-4D91-883F-738870C13CF1}" type="datetimeFigureOut">
              <a:rPr lang="en-US"/>
              <a:pPr>
                <a:defRPr/>
              </a:pPr>
              <a:t>7/16/2022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6798E-EBFF-48CB-9460-E9C10D4AF569}"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7609114" y="21771"/>
            <a:ext cx="1524000" cy="1524000"/>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9144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7/16/2022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9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descr="logo_final.jpg"/>
          <p:cNvPicPr>
            <a:picLocks noChangeAspect="1"/>
          </p:cNvPicPr>
          <p:nvPr userDrawn="1"/>
        </p:nvPicPr>
        <p:blipFill>
          <a:blip r:embed="rId2"/>
          <a:srcRect/>
          <a:stretch>
            <a:fillRect/>
          </a:stretch>
        </p:blipFill>
        <p:spPr bwMode="auto">
          <a:xfrm>
            <a:off x="0" y="21771"/>
            <a:ext cx="762000" cy="762000"/>
          </a:xfrm>
          <a:prstGeom prst="rect">
            <a:avLst/>
          </a:prstGeom>
          <a:noFill/>
          <a:ln w="9525">
            <a:noFill/>
            <a:miter lim="800000"/>
            <a:headEnd/>
            <a:tailEnd/>
          </a:ln>
        </p:spPr>
      </p:pic>
      <p:sp>
        <p:nvSpPr>
          <p:cNvPr id="2" name="Title 1"/>
          <p:cNvSpPr>
            <a:spLocks noGrp="1"/>
          </p:cNvSpPr>
          <p:nvPr>
            <p:ph type="title"/>
          </p:nvPr>
        </p:nvSpPr>
        <p:spPr>
          <a:xfrm>
            <a:off x="990600" y="152400"/>
            <a:ext cx="76200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7/16/2022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7" name="Straight Connector 6"/>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0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lvl1pPr>
              <a:defRPr>
                <a:latin typeface="Cambria" panose="02040503050406030204" pitchFamily="18" charset="0"/>
                <a:ea typeface="Cambria" panose="020405030504060302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700881"/>
            <a:ext cx="8915400" cy="5655469"/>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381348"/>
            <a:ext cx="2133600" cy="365125"/>
          </a:xfrm>
        </p:spPr>
        <p:txBody>
          <a:bodyPr/>
          <a:lstStyle>
            <a:lvl1pPr>
              <a:defRPr/>
            </a:lvl1pPr>
          </a:lstStyle>
          <a:p>
            <a:pPr>
              <a:defRPr/>
            </a:pPr>
            <a:fld id="{051E2BC4-378B-491E-8284-894486D787C4}" type="datetimeFigureOut">
              <a:rPr lang="en-US"/>
              <a:pPr>
                <a:defRPr/>
              </a:pPr>
              <a:t>7/16/2022</a:t>
            </a:fld>
            <a:endParaRPr lang="en-US"/>
          </a:p>
        </p:txBody>
      </p:sp>
      <p:sp>
        <p:nvSpPr>
          <p:cNvPr id="5" name="Footer Placeholder 4"/>
          <p:cNvSpPr>
            <a:spLocks noGrp="1"/>
          </p:cNvSpPr>
          <p:nvPr>
            <p:ph type="ftr" sz="quarter" idx="11"/>
          </p:nvPr>
        </p:nvSpPr>
        <p:spPr>
          <a:xfrm>
            <a:off x="2971800" y="6383197"/>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6380694"/>
            <a:ext cx="2133600" cy="365125"/>
          </a:xfrm>
        </p:spPr>
        <p:txBody>
          <a:bodyPr/>
          <a:lstStyle>
            <a:lvl1pPr>
              <a:defRPr/>
            </a:lvl1pPr>
          </a:lstStyle>
          <a:p>
            <a:pPr>
              <a:defRPr/>
            </a:pPr>
            <a:fld id="{BB40E9F2-C194-4BA7-89BA-8496FFCEC416}"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611D2C-1645-4750-8435-695A9B8FCAA8}" type="datetimeFigureOut">
              <a:rPr lang="en-US"/>
              <a:pPr>
                <a:defRPr/>
              </a:pPr>
              <a:t>7/16/2022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54D76-CDA4-4917-9E2C-32A8E807CE7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C28F3-31AF-4209-8800-487F898BABEE}" type="datetimeFigureOut">
              <a:rPr lang="en-US"/>
              <a:pPr>
                <a:defRPr/>
              </a:pPr>
              <a:t>7/16/2022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19A481-F768-4D2A-8DA8-3C318632C836}" type="slidenum">
              <a:rPr lang="en-US"/>
              <a:pPr>
                <a:defRPr/>
              </a:pPr>
              <a:t>‹#›</a:t>
            </a:fld>
            <a:endParaRPr lang="en-US"/>
          </a:p>
        </p:txBody>
      </p:sp>
      <p:pic>
        <p:nvPicPr>
          <p:cNvPr id="10"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11" name="Straight Connector 10"/>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FD283B-B275-4790-A4F2-A665E3CD1813}" type="datetimeFigureOut">
              <a:rPr lang="en-US"/>
              <a:pPr>
                <a:defRPr/>
              </a:pPr>
              <a:t>7/16/2022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87A1A-B625-449A-AA05-699AFEB4B970}" type="slidenum">
              <a:rPr lang="en-US"/>
              <a:pPr>
                <a:defRPr/>
              </a:pPr>
              <a:t>‹#›</a:t>
            </a:fld>
            <a:endParaRPr lang="en-US"/>
          </a:p>
        </p:txBody>
      </p:sp>
      <p:pic>
        <p:nvPicPr>
          <p:cNvPr id="5"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74C744-00BB-4A6B-95FD-A444304B8B9D}" type="datetimeFigureOut">
              <a:rPr lang="en-US"/>
              <a:pPr>
                <a:defRPr/>
              </a:pPr>
              <a:t>7/16/2022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F14A51-4CEB-4105-9502-422755A7DC3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664029" cy="6640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52400" y="1158082"/>
            <a:ext cx="8991600" cy="5198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4566" y="642256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BD05A-2426-44A0-A216-D788B0C1EEDE}" type="datetimeFigureOut">
              <a:rPr lang="en-US"/>
              <a:pPr>
                <a:defRPr/>
              </a:pPr>
              <a:t>7/16/2022</a:t>
            </a:fld>
            <a:endParaRPr lang="en-US"/>
          </a:p>
        </p:txBody>
      </p:sp>
      <p:sp>
        <p:nvSpPr>
          <p:cNvPr id="5" name="Footer Placeholder 4"/>
          <p:cNvSpPr>
            <a:spLocks noGrp="1"/>
          </p:cNvSpPr>
          <p:nvPr>
            <p:ph type="ftr" sz="quarter" idx="3"/>
          </p:nvPr>
        </p:nvSpPr>
        <p:spPr>
          <a:xfrm>
            <a:off x="2514600" y="6422562"/>
            <a:ext cx="4267199"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960240" y="646350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BD5881B-771D-40BF-9C85-A1E1DB384046}" type="slidenum">
              <a:rPr lang="en-US"/>
              <a:pPr>
                <a:defRPr/>
              </a:pPr>
              <a:t>‹#›</a:t>
            </a:fld>
            <a:endParaRPr lang="en-US"/>
          </a:p>
        </p:txBody>
      </p:sp>
      <p:pic>
        <p:nvPicPr>
          <p:cNvPr id="7" name="Picture 3" descr="logo_final.jpg"/>
          <p:cNvPicPr>
            <a:picLocks noChangeAspect="1"/>
          </p:cNvPicPr>
          <p:nvPr userDrawn="1"/>
        </p:nvPicPr>
        <p:blipFill>
          <a:blip r:embed="rId10"/>
          <a:srcRect/>
          <a:stretch>
            <a:fillRect/>
          </a:stretch>
        </p:blipFill>
        <p:spPr bwMode="auto">
          <a:xfrm>
            <a:off x="21771" y="-15081"/>
            <a:ext cx="700881" cy="700881"/>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50" r:id="rId4"/>
    <p:sldLayoutId id="2147483652" r:id="rId5"/>
    <p:sldLayoutId id="2147483653" r:id="rId6"/>
    <p:sldLayoutId id="2147483655" r:id="rId7"/>
    <p:sldLayoutId id="2147483656" r:id="rId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Cambria" panose="02040503050406030204" pitchFamily="18" charset="0"/>
          <a:ea typeface="Cambria" panose="02040503050406030204" pitchFamily="18" charset="0"/>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Cambria" panose="02040503050406030204" pitchFamily="18" charset="0"/>
          <a:ea typeface="Cambria" panose="02040503050406030204" pitchFamily="18" charset="0"/>
          <a:cs typeface="+mn-cs"/>
        </a:defRPr>
      </a:lvl1pPr>
      <a:lvl2pPr marL="742950" indent="-285750" algn="l" rtl="0" fontAlgn="base">
        <a:spcBef>
          <a:spcPct val="20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mn-cs"/>
        </a:defRPr>
      </a:lvl2pPr>
      <a:lvl3pPr marL="1143000" indent="-228600" algn="l" rtl="0" fontAlgn="base">
        <a:spcBef>
          <a:spcPct val="200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mn-cs"/>
        </a:defRPr>
      </a:lvl3pPr>
      <a:lvl4pPr marL="16002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4pPr>
      <a:lvl5pPr marL="20574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22860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IN" sz="4800" kern="0" dirty="0">
                <a:solidFill>
                  <a:srgbClr val="006633"/>
                </a:solidFill>
                <a:latin typeface="Cambria" pitchFamily="18" charset="0"/>
                <a:ea typeface="Verdana" pitchFamily="34" charset="0"/>
                <a:cs typeface="Verdana" pitchFamily="34" charset="0"/>
              </a:rPr>
              <a:t>Discrete Mathematics</a:t>
            </a:r>
            <a:br>
              <a:rPr lang="en-IN" sz="4800" kern="0" dirty="0">
                <a:solidFill>
                  <a:srgbClr val="006633"/>
                </a:solidFill>
                <a:latin typeface="Cambria" pitchFamily="18" charset="0"/>
                <a:ea typeface="Verdana" pitchFamily="34" charset="0"/>
                <a:cs typeface="Verdana" pitchFamily="34" charset="0"/>
              </a:rPr>
            </a:br>
            <a:r>
              <a:rPr lang="en-IN" sz="4800" kern="0" dirty="0">
                <a:solidFill>
                  <a:srgbClr val="006633"/>
                </a:solidFill>
                <a:latin typeface="Cambria" pitchFamily="18" charset="0"/>
                <a:ea typeface="Verdana" pitchFamily="34" charset="0"/>
                <a:cs typeface="Verdana" pitchFamily="34" charset="0"/>
              </a:rPr>
              <a:t>R204GA05401</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Basic Concepts of </a:t>
            </a:r>
            <a:r>
              <a:rPr lang="en-US" sz="2400" b="1" dirty="0" smtClean="0"/>
              <a:t>Graphs:</a:t>
            </a:r>
          </a:p>
        </p:txBody>
      </p:sp>
      <p:pic>
        <p:nvPicPr>
          <p:cNvPr id="5" name="Picture 4"/>
          <p:cNvPicPr>
            <a:picLocks noChangeAspect="1"/>
          </p:cNvPicPr>
          <p:nvPr/>
        </p:nvPicPr>
        <p:blipFill>
          <a:blip r:embed="rId2"/>
          <a:stretch>
            <a:fillRect/>
          </a:stretch>
        </p:blipFill>
        <p:spPr>
          <a:xfrm>
            <a:off x="152400" y="1371600"/>
            <a:ext cx="8570755" cy="3392354"/>
          </a:xfrm>
          <a:prstGeom prst="rect">
            <a:avLst/>
          </a:prstGeom>
        </p:spPr>
      </p:pic>
    </p:spTree>
    <p:extLst>
      <p:ext uri="{BB962C8B-B14F-4D97-AF65-F5344CB8AC3E}">
        <p14:creationId xmlns:p14="http://schemas.microsoft.com/office/powerpoint/2010/main" val="177810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Terminology:</a:t>
            </a:r>
          </a:p>
          <a:p>
            <a:r>
              <a:rPr lang="en-US" sz="2400" b="1" dirty="0" smtClean="0"/>
              <a:t>Order of Graph:</a:t>
            </a:r>
          </a:p>
          <a:p>
            <a:r>
              <a:rPr lang="en-US" sz="2400" b="1" dirty="0" smtClean="0"/>
              <a:t>Size of Graph:</a:t>
            </a:r>
          </a:p>
          <a:p>
            <a:pPr algn="just"/>
            <a:r>
              <a:rPr lang="en-US" sz="2400" b="1" dirty="0"/>
              <a:t>Degree: </a:t>
            </a:r>
            <a:r>
              <a:rPr lang="en-US" sz="2400" dirty="0"/>
              <a:t>Degree of a vertex in an undirected graph is the number of edges incident with it, except that a loop at a vertex contributes twice to the degree of that vertex. The degree of the vertex ‘v’ is denoted by </a:t>
            </a:r>
            <a:r>
              <a:rPr lang="en-US" sz="2400" dirty="0" err="1"/>
              <a:t>deg</a:t>
            </a:r>
            <a:r>
              <a:rPr lang="en-US" sz="2400" dirty="0"/>
              <a:t>(v). </a:t>
            </a:r>
            <a:endParaRPr lang="en-US" sz="2400" dirty="0" smtClean="0"/>
          </a:p>
          <a:p>
            <a:pPr algn="just"/>
            <a:r>
              <a:rPr lang="en-US" sz="2400" dirty="0"/>
              <a:t>In-degree and Out-degree:  In a digraph, the number of edges incident to a vertex is called the in-degree of the vertex and the number of vertices incident from a vertex is called its out-degree.</a:t>
            </a:r>
          </a:p>
          <a:p>
            <a:pPr algn="just"/>
            <a:r>
              <a:rPr lang="en-US" sz="2400" dirty="0"/>
              <a:t>The in-degree of a vertex ‘v’ in a graph G is denoted by </a:t>
            </a:r>
            <a:r>
              <a:rPr lang="en-US" sz="2400" dirty="0" err="1"/>
              <a:t>deg</a:t>
            </a:r>
            <a:r>
              <a:rPr lang="en-US" sz="2400" dirty="0"/>
              <a:t>+(v) .</a:t>
            </a:r>
          </a:p>
          <a:p>
            <a:pPr algn="just"/>
            <a:r>
              <a:rPr lang="en-US" sz="2400" dirty="0"/>
              <a:t>The out-degree of a vertex v is denoted by </a:t>
            </a:r>
            <a:r>
              <a:rPr lang="en-US" sz="2400" dirty="0" err="1"/>
              <a:t>deg</a:t>
            </a:r>
            <a:r>
              <a:rPr lang="en-US" sz="2400" dirty="0"/>
              <a:t> -(v).</a:t>
            </a:r>
          </a:p>
          <a:p>
            <a:pPr algn="just"/>
            <a:endParaRPr lang="en-US" sz="2400" dirty="0"/>
          </a:p>
          <a:p>
            <a:endParaRPr lang="en-US" sz="2400" b="1" dirty="0"/>
          </a:p>
          <a:p>
            <a:pPr marL="0" indent="0" algn="just">
              <a:buNone/>
            </a:pPr>
            <a:endParaRPr lang="en-US" sz="2400" b="1" dirty="0"/>
          </a:p>
        </p:txBody>
      </p:sp>
    </p:spTree>
    <p:extLst>
      <p:ext uri="{BB962C8B-B14F-4D97-AF65-F5344CB8AC3E}">
        <p14:creationId xmlns:p14="http://schemas.microsoft.com/office/powerpoint/2010/main" val="2587531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Terminology:</a:t>
            </a:r>
          </a:p>
          <a:p>
            <a:pPr eaLnBrk="1" hangingPunct="1"/>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 minimum of all the degrees of vertices in a graph G.</a:t>
            </a:r>
            <a:endParaRPr lang="en-US" altLang="en-US" sz="2400" dirty="0">
              <a:latin typeface="Arial" panose="020B0604020202020204" pitchFamily="34" charset="0"/>
              <a:cs typeface="Arial" panose="020B0604020202020204" pitchFamily="34" charset="0"/>
            </a:endParaRPr>
          </a:p>
          <a:p>
            <a:pPr eaLnBrk="1" hangingPunct="1"/>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 Maximum of all the degrees of vertices in a graph G.</a:t>
            </a:r>
            <a:r>
              <a:rPr lang="en-US" altLang="en-US" sz="2400" b="1" dirty="0">
                <a:cs typeface="Times New Roman" panose="02020603050405020304" pitchFamily="18" charset="0"/>
              </a:rPr>
              <a:t> </a:t>
            </a:r>
          </a:p>
          <a:p>
            <a:pPr eaLnBrk="1" hangingPunct="1"/>
            <a:r>
              <a:rPr lang="en-US" altLang="en-US" sz="2400" dirty="0"/>
              <a:t>A loop at a vertex in a digraph  is counted as one edge for both </a:t>
            </a:r>
          </a:p>
          <a:p>
            <a:pPr eaLnBrk="1" hangingPunct="1">
              <a:buFont typeface="Wingdings" panose="05000000000000000000" pitchFamily="2" charset="2"/>
              <a:buNone/>
            </a:pPr>
            <a:r>
              <a:rPr lang="en-US" altLang="en-US" sz="2400" dirty="0"/>
              <a:t>       in-degree and out-degree of that vertex</a:t>
            </a:r>
            <a:r>
              <a:rPr lang="en-US" altLang="en-US" sz="2400" dirty="0" smtClean="0"/>
              <a:t>.</a:t>
            </a:r>
          </a:p>
          <a:p>
            <a:r>
              <a:rPr lang="en-US" altLang="en-US" sz="2400" b="1" dirty="0"/>
              <a:t>Neighbors:</a:t>
            </a:r>
            <a:r>
              <a:rPr lang="en-US" altLang="en-US" sz="2400" dirty="0"/>
              <a:t> If  there is an edge incident from u to v, or incident on u and v, then u and v are said to be </a:t>
            </a:r>
            <a:r>
              <a:rPr lang="en-US" altLang="en-US" sz="2400" b="1" dirty="0"/>
              <a:t>adjacent ( neighbors</a:t>
            </a:r>
            <a:r>
              <a:rPr lang="en-US" altLang="en-US" sz="2400" dirty="0"/>
              <a:t>). </a:t>
            </a:r>
            <a:endParaRPr lang="en-US" altLang="en-US" sz="2400" dirty="0" smtClean="0"/>
          </a:p>
          <a:p>
            <a:r>
              <a:rPr lang="en-US" altLang="en-US" sz="2400" b="1" dirty="0"/>
              <a:t>Degree Sequence: </a:t>
            </a:r>
            <a:r>
              <a:rPr lang="en-US" altLang="en-US" sz="2400" dirty="0"/>
              <a:t>If v1, v2, ……,  </a:t>
            </a:r>
            <a:r>
              <a:rPr lang="en-US" altLang="en-US" sz="2400" dirty="0" err="1"/>
              <a:t>vn</a:t>
            </a:r>
            <a:r>
              <a:rPr lang="en-US" altLang="en-US" sz="2400" dirty="0"/>
              <a:t> are the vertices of a graph G, then the sequence{d1, d2,…..,  </a:t>
            </a:r>
            <a:r>
              <a:rPr lang="en-US" altLang="en-US" sz="2400" dirty="0" err="1"/>
              <a:t>dn</a:t>
            </a:r>
            <a:r>
              <a:rPr lang="en-US" altLang="en-US" sz="2400" dirty="0"/>
              <a:t>} where   di = degree of vi is called the degree sequence of G. </a:t>
            </a:r>
          </a:p>
          <a:p>
            <a:r>
              <a:rPr lang="en-US" altLang="en-US" sz="2400" dirty="0"/>
              <a:t>Usually we order the degree sequence so that the degree sequence </a:t>
            </a:r>
            <a:r>
              <a:rPr lang="en-US" altLang="en-US" sz="2400" b="1" dirty="0"/>
              <a:t>is monotonically decreasing. </a:t>
            </a:r>
          </a:p>
          <a:p>
            <a:endParaRPr lang="en-US" altLang="en-US" sz="2400" dirty="0"/>
          </a:p>
          <a:p>
            <a:endParaRPr lang="en-US" altLang="en-US" sz="2400" dirty="0"/>
          </a:p>
          <a:p>
            <a:pPr marL="0" indent="0" algn="just">
              <a:buNone/>
            </a:pPr>
            <a:endParaRPr lang="en-US" sz="2400" b="1" dirty="0"/>
          </a:p>
        </p:txBody>
      </p:sp>
    </p:spTree>
    <p:extLst>
      <p:ext uri="{BB962C8B-B14F-4D97-AF65-F5344CB8AC3E}">
        <p14:creationId xmlns:p14="http://schemas.microsoft.com/office/powerpoint/2010/main" val="3703360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000" b="1" dirty="0"/>
              <a:t>Loop</a:t>
            </a:r>
            <a:r>
              <a:rPr lang="en-US" sz="2000" dirty="0"/>
              <a:t>: An edge drawn from a vertex to itself.</a:t>
            </a:r>
          </a:p>
          <a:p>
            <a:pPr algn="just"/>
            <a:r>
              <a:rPr lang="en-US" sz="2000" b="1" dirty="0"/>
              <a:t>Multi Graph</a:t>
            </a:r>
            <a:r>
              <a:rPr lang="en-US" sz="2000" dirty="0"/>
              <a:t>: If one allows more than one edge to join  a pair of vertices, the result is then called a multi graph.</a:t>
            </a:r>
          </a:p>
          <a:p>
            <a:pPr algn="just"/>
            <a:r>
              <a:rPr lang="en-US" sz="2000" b="1" dirty="0"/>
              <a:t>Simple Graph</a:t>
            </a:r>
            <a:r>
              <a:rPr lang="en-US" sz="2000" dirty="0"/>
              <a:t>: A graph with no loops and no parallel edges</a:t>
            </a:r>
            <a:r>
              <a:rPr lang="en-US" sz="2000" dirty="0" smtClean="0"/>
              <a:t>.</a:t>
            </a:r>
          </a:p>
          <a:p>
            <a:pPr algn="just"/>
            <a:r>
              <a:rPr lang="en-US" sz="2000" b="1" dirty="0"/>
              <a:t>Null Graph</a:t>
            </a:r>
            <a:r>
              <a:rPr lang="en-US" sz="2000" dirty="0"/>
              <a:t>: A graph that does not have edges</a:t>
            </a:r>
            <a:r>
              <a:rPr lang="en-US" sz="2000" dirty="0" smtClean="0"/>
              <a:t>.</a:t>
            </a:r>
          </a:p>
          <a:p>
            <a:pPr algn="just"/>
            <a:r>
              <a:rPr lang="en-US" sz="2000" b="1" dirty="0"/>
              <a:t>Connected graph</a:t>
            </a:r>
            <a:r>
              <a:rPr lang="en-US" sz="2000" dirty="0"/>
              <a:t>: A graph where any two vertices are connected by a path</a:t>
            </a:r>
            <a:r>
              <a:rPr lang="en-US" sz="2000" dirty="0" smtClean="0"/>
              <a:t>.</a:t>
            </a:r>
          </a:p>
          <a:p>
            <a:pPr algn="just"/>
            <a:r>
              <a:rPr lang="en-US" sz="2000" b="1" dirty="0"/>
              <a:t>Disconnected graph</a:t>
            </a:r>
            <a:r>
              <a:rPr lang="en-US" sz="2000" dirty="0"/>
              <a:t>: A graph where any two vertices or nodes are disconnected by a path</a:t>
            </a:r>
            <a:r>
              <a:rPr lang="en-US" sz="2000" dirty="0" smtClean="0"/>
              <a:t>.</a:t>
            </a:r>
          </a:p>
          <a:p>
            <a:pPr algn="just"/>
            <a:r>
              <a:rPr lang="en-US" sz="2000" b="1" dirty="0"/>
              <a:t>Cycle Graph</a:t>
            </a:r>
            <a:r>
              <a:rPr lang="en-US" sz="2000" dirty="0"/>
              <a:t>: A graph that completes a cycle. </a:t>
            </a:r>
            <a:endParaRPr lang="en-US" sz="2000" dirty="0" smtClean="0"/>
          </a:p>
          <a:p>
            <a:pPr algn="just"/>
            <a:r>
              <a:rPr lang="en-US" sz="2000" b="1" dirty="0"/>
              <a:t>Complete Graph</a:t>
            </a:r>
            <a:r>
              <a:rPr lang="en-US" sz="2000" dirty="0"/>
              <a:t>: When each pair of vertices are connected by an edge then such graph is called a complete </a:t>
            </a:r>
            <a:r>
              <a:rPr lang="en-US" sz="2000" dirty="0" smtClean="0"/>
              <a:t>graph</a:t>
            </a:r>
          </a:p>
          <a:p>
            <a:pPr algn="just"/>
            <a:r>
              <a:rPr lang="en-US" sz="2000" b="1" dirty="0"/>
              <a:t>Planar graph</a:t>
            </a:r>
            <a:r>
              <a:rPr lang="en-US" sz="2000" dirty="0"/>
              <a:t>: When no two edges of a graph intersect and are all the vertices and edges are drawn in a single plane, then such a graph is called a planar graph</a:t>
            </a:r>
            <a:endParaRPr lang="en-US" sz="2000" dirty="0" smtClean="0"/>
          </a:p>
        </p:txBody>
      </p:sp>
    </p:spTree>
    <p:extLst>
      <p:ext uri="{BB962C8B-B14F-4D97-AF65-F5344CB8AC3E}">
        <p14:creationId xmlns:p14="http://schemas.microsoft.com/office/powerpoint/2010/main" val="2270710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r>
                  <a:rPr lang="en-US" sz="2400" b="1" dirty="0"/>
                  <a:t>Regular Graph:</a:t>
                </a:r>
                <a:r>
                  <a:rPr lang="en-US" sz="2400" dirty="0"/>
                  <a:t> In a graph G,    if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smtClean="0"/>
                  <a:t>(</a:t>
                </a:r>
                <a:r>
                  <a:rPr lang="en-US" sz="2400" dirty="0"/>
                  <a:t>G)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a:t>
                </a:r>
                <a:r>
                  <a:rPr lang="en-US" sz="2400" dirty="0"/>
                  <a:t>G)  = </a:t>
                </a:r>
                <a:r>
                  <a:rPr lang="en-US" sz="2400" dirty="0" smtClean="0"/>
                  <a:t>k        </a:t>
                </a:r>
                <a:r>
                  <a:rPr lang="en-US" sz="2400" dirty="0"/>
                  <a:t>i.e.,  if each vertex of G has degree k, then G is said to be a regular graph of degree k (k-regular).</a:t>
                </a:r>
              </a:p>
              <a:p>
                <a:r>
                  <a:rPr lang="en-US" sz="2400" dirty="0"/>
                  <a:t>Ex: Polygon is a 2-regular graph .</a:t>
                </a:r>
              </a:p>
              <a:p>
                <a:r>
                  <a:rPr lang="en-US" sz="2400" dirty="0"/>
                  <a:t>Ex: A 3-regular graph is a cubic graph.</a:t>
                </a:r>
              </a:p>
              <a:p>
                <a:r>
                  <a:rPr lang="en-US" sz="2400" b="1" dirty="0"/>
                  <a:t>Complete Graph: </a:t>
                </a:r>
                <a:r>
                  <a:rPr lang="en-US" sz="2400" dirty="0"/>
                  <a:t>A simple non directed graph with ‘n’ mutually adjacent vertices is called a complete graph on ‘n’ vertices and may be represented by Kn.</a:t>
                </a:r>
              </a:p>
              <a:p>
                <a:r>
                  <a:rPr lang="en-US" sz="2400" dirty="0"/>
                  <a:t> Note: A complete graph on ‘n’ vertices has [{n(n – 1)}/ 2]edges, and each of its vertices has degree ‘n-1’.</a:t>
                </a:r>
              </a:p>
              <a:p>
                <a:r>
                  <a:rPr lang="en-US" sz="2400" dirty="0"/>
                  <a:t> Every complete graph is a regular graph.</a:t>
                </a:r>
              </a:p>
              <a:p>
                <a:r>
                  <a:rPr lang="en-US" sz="2400" dirty="0"/>
                  <a:t>The converse of the above statement need not be true.</a:t>
                </a:r>
                <a:endParaRPr lang="en-US" sz="2400" dirty="0" smtClean="0"/>
              </a:p>
              <a:p>
                <a:pPr algn="just"/>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r="-1572"/>
                </a:stretch>
              </a:blipFill>
            </p:spPr>
            <p:txBody>
              <a:bodyPr/>
              <a:lstStyle/>
              <a:p>
                <a:r>
                  <a:rPr lang="en-US">
                    <a:noFill/>
                  </a:rPr>
                  <a:t> </a:t>
                </a:r>
              </a:p>
            </p:txBody>
          </p:sp>
        </mc:Fallback>
      </mc:AlternateContent>
    </p:spTree>
    <p:extLst>
      <p:ext uri="{BB962C8B-B14F-4D97-AF65-F5344CB8AC3E}">
        <p14:creationId xmlns:p14="http://schemas.microsoft.com/office/powerpoint/2010/main" val="3608349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400" b="1" dirty="0"/>
              <a:t>Cycle Graph: </a:t>
            </a:r>
            <a:r>
              <a:rPr lang="en-US" sz="2400" dirty="0"/>
              <a:t>A cycle graph of order ‘n’ is a connected graph whose edges form a cycle of length n.</a:t>
            </a:r>
          </a:p>
          <a:p>
            <a:pPr algn="just"/>
            <a:r>
              <a:rPr lang="en-US" sz="2400" dirty="0"/>
              <a:t> </a:t>
            </a:r>
            <a:r>
              <a:rPr lang="en-US" sz="2400" b="1" dirty="0"/>
              <a:t>Note:</a:t>
            </a:r>
            <a:r>
              <a:rPr lang="en-US" sz="2400" dirty="0"/>
              <a:t> A cycle graph ‘C</a:t>
            </a:r>
            <a:r>
              <a:rPr lang="en-US" sz="2400" baseline="-25000" dirty="0"/>
              <a:t>n</a:t>
            </a:r>
            <a:r>
              <a:rPr lang="en-US" sz="2400" dirty="0"/>
              <a:t>’ of order n has n vertices and n edges.</a:t>
            </a:r>
          </a:p>
          <a:p>
            <a:pPr algn="just"/>
            <a:r>
              <a:rPr lang="en-US" sz="2400" dirty="0"/>
              <a:t> </a:t>
            </a:r>
            <a:r>
              <a:rPr lang="en-US" sz="2400" b="1" dirty="0" smtClean="0"/>
              <a:t>Null Graph: </a:t>
            </a:r>
            <a:r>
              <a:rPr lang="en-US" sz="2400" dirty="0" smtClean="0"/>
              <a:t>A </a:t>
            </a:r>
            <a:r>
              <a:rPr lang="en-US" sz="2400" dirty="0"/>
              <a:t>null graph of order n is a graph with n vertices and no edges.</a:t>
            </a:r>
          </a:p>
          <a:p>
            <a:pPr algn="just"/>
            <a:r>
              <a:rPr lang="en-US" sz="2400" dirty="0"/>
              <a:t> </a:t>
            </a:r>
            <a:r>
              <a:rPr lang="en-US" sz="2400" b="1" dirty="0"/>
              <a:t>Wheel Graph: </a:t>
            </a:r>
            <a:r>
              <a:rPr lang="en-US" sz="2400" dirty="0"/>
              <a:t>A wheel graph of order ‘n’ is obtained by adding a single new vertex (the hub) to each vertex of a cycle graph of order n.</a:t>
            </a:r>
          </a:p>
          <a:p>
            <a:pPr algn="just"/>
            <a:r>
              <a:rPr lang="en-US" sz="2400" dirty="0"/>
              <a:t> </a:t>
            </a:r>
            <a:r>
              <a:rPr lang="en-US" sz="2400" b="1" dirty="0"/>
              <a:t>Note: </a:t>
            </a:r>
            <a:r>
              <a:rPr lang="en-US" sz="2400" dirty="0"/>
              <a:t>A wheel graph  </a:t>
            </a:r>
            <a:r>
              <a:rPr lang="en-US" sz="2400" dirty="0" err="1"/>
              <a:t>W</a:t>
            </a:r>
            <a:r>
              <a:rPr lang="en-US" sz="2400" baseline="-25000" dirty="0" err="1"/>
              <a:t>n</a:t>
            </a:r>
            <a:r>
              <a:rPr lang="en-US" sz="2400" baseline="-25000" dirty="0"/>
              <a:t> </a:t>
            </a:r>
            <a:r>
              <a:rPr lang="en-US" sz="2400" dirty="0"/>
              <a:t> has  ‘n +1’ vertices and   2n  edges.</a:t>
            </a:r>
          </a:p>
          <a:p>
            <a:pPr algn="just"/>
            <a:r>
              <a:rPr lang="en-US" sz="2400" b="1" dirty="0"/>
              <a:t> Bipartite Graph:</a:t>
            </a:r>
            <a:r>
              <a:rPr lang="en-US" sz="2400" dirty="0"/>
              <a:t> A Bipartite graph is a non directed graph whose set of vertices can be partitioned in to two sets M and N in such a way that each edge joins a vertex in M to a vertex in N.</a:t>
            </a:r>
          </a:p>
          <a:p>
            <a:pPr algn="just"/>
            <a:endParaRPr lang="en-US" sz="2400" dirty="0"/>
          </a:p>
          <a:p>
            <a:pPr algn="just"/>
            <a:endParaRPr lang="en-US" sz="2400" dirty="0" smtClean="0"/>
          </a:p>
        </p:txBody>
      </p:sp>
    </p:spTree>
    <p:extLst>
      <p:ext uri="{BB962C8B-B14F-4D97-AF65-F5344CB8AC3E}">
        <p14:creationId xmlns:p14="http://schemas.microsoft.com/office/powerpoint/2010/main" val="4283981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400" b="1" dirty="0"/>
              <a:t>Complete Bipartite Graph: </a:t>
            </a:r>
            <a:r>
              <a:rPr lang="en-US" sz="2400" dirty="0"/>
              <a:t>A complete Bipartite graph is a Bipartite  graph in which every vertex of M is adjacent to every vertex of N.</a:t>
            </a:r>
          </a:p>
          <a:p>
            <a:pPr algn="just"/>
            <a:r>
              <a:rPr lang="en-US" sz="2400" dirty="0"/>
              <a:t>If </a:t>
            </a:r>
            <a:r>
              <a:rPr lang="en-US" sz="2400" dirty="0" smtClean="0"/>
              <a:t>|M|= </a:t>
            </a:r>
            <a:r>
              <a:rPr lang="en-US" sz="2400" dirty="0"/>
              <a:t>m  and </a:t>
            </a:r>
            <a:r>
              <a:rPr lang="en-US" sz="2400" dirty="0" smtClean="0"/>
              <a:t>|N| </a:t>
            </a:r>
            <a:r>
              <a:rPr lang="en-US" sz="2400" dirty="0"/>
              <a:t>= n  then the complete Bipartite graph is denoted by   K</a:t>
            </a:r>
            <a:r>
              <a:rPr lang="en-US" sz="2400" baseline="-25000" dirty="0"/>
              <a:t>m , n</a:t>
            </a:r>
            <a:r>
              <a:rPr lang="en-US" sz="2400" dirty="0"/>
              <a:t>.  It  has ‘m n’ edges.</a:t>
            </a:r>
          </a:p>
          <a:p>
            <a:pPr algn="just"/>
            <a:r>
              <a:rPr lang="en-US" sz="2400" dirty="0"/>
              <a:t>The number of edges in a bipartite graph is </a:t>
            </a:r>
            <a:r>
              <a:rPr lang="en-US" sz="2400" dirty="0" smtClean="0"/>
              <a:t>less than or equal to  </a:t>
            </a:r>
            <a:r>
              <a:rPr lang="en-US" sz="2400" dirty="0"/>
              <a:t>(</a:t>
            </a:r>
            <a:r>
              <a:rPr lang="en-US" sz="2400" dirty="0" smtClean="0"/>
              <a:t>n</a:t>
            </a:r>
            <a:r>
              <a:rPr lang="en-US" sz="2400" baseline="30000" dirty="0" smtClean="0"/>
              <a:t>2</a:t>
            </a:r>
            <a:r>
              <a:rPr lang="en-US" sz="2400" dirty="0" smtClean="0"/>
              <a:t>/4</a:t>
            </a:r>
            <a:r>
              <a:rPr lang="en-US" sz="2400" dirty="0"/>
              <a:t>).</a:t>
            </a:r>
          </a:p>
          <a:p>
            <a:pPr algn="just"/>
            <a:endParaRPr lang="en-US" sz="2400" dirty="0" smtClean="0"/>
          </a:p>
        </p:txBody>
      </p:sp>
    </p:spTree>
    <p:extLst>
      <p:ext uri="{BB962C8B-B14F-4D97-AF65-F5344CB8AC3E}">
        <p14:creationId xmlns:p14="http://schemas.microsoft.com/office/powerpoint/2010/main" val="611373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381000" y="1295399"/>
            <a:ext cx="8534400" cy="3429001"/>
          </a:xfrm>
          <a:prstGeom prst="rect">
            <a:avLst/>
          </a:prstGeom>
        </p:spPr>
      </p:pic>
    </p:spTree>
    <p:extLst>
      <p:ext uri="{BB962C8B-B14F-4D97-AF65-F5344CB8AC3E}">
        <p14:creationId xmlns:p14="http://schemas.microsoft.com/office/powerpoint/2010/main" val="57447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5" name="Picture 4"/>
          <p:cNvPicPr>
            <a:picLocks noChangeAspect="1"/>
          </p:cNvPicPr>
          <p:nvPr/>
        </p:nvPicPr>
        <p:blipFill>
          <a:blip r:embed="rId2"/>
          <a:stretch>
            <a:fillRect/>
          </a:stretch>
        </p:blipFill>
        <p:spPr>
          <a:xfrm>
            <a:off x="304800" y="1295400"/>
            <a:ext cx="8610600" cy="5105400"/>
          </a:xfrm>
          <a:prstGeom prst="rect">
            <a:avLst/>
          </a:prstGeom>
        </p:spPr>
      </p:pic>
    </p:spTree>
    <p:extLst>
      <p:ext uri="{BB962C8B-B14F-4D97-AF65-F5344CB8AC3E}">
        <p14:creationId xmlns:p14="http://schemas.microsoft.com/office/powerpoint/2010/main" val="2654624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193236" y="1295400"/>
            <a:ext cx="8852152" cy="4191000"/>
          </a:xfrm>
          <a:prstGeom prst="rect">
            <a:avLst/>
          </a:prstGeom>
        </p:spPr>
      </p:pic>
    </p:spTree>
    <p:extLst>
      <p:ext uri="{BB962C8B-B14F-4D97-AF65-F5344CB8AC3E}">
        <p14:creationId xmlns:p14="http://schemas.microsoft.com/office/powerpoint/2010/main" val="4071515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Objectives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8135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457200" indent="-457200">
              <a:buAutoNum type="arabicParenR"/>
            </a:pPr>
            <a:r>
              <a:rPr lang="en-US" sz="2400" dirty="0" smtClean="0"/>
              <a:t>Is there a graph with degree sequence (1, 3, 3, 3, 5, 6, 6)</a:t>
            </a:r>
          </a:p>
          <a:p>
            <a:pPr marL="457200" indent="-457200">
              <a:buAutoNum type="arabicParenR"/>
            </a:pPr>
            <a:r>
              <a:rPr lang="en-US" sz="2400" dirty="0" smtClean="0"/>
              <a:t>Is there a simple graph with degree sequence (1, 1, 3, 3, 3, 4, 6, 7)</a:t>
            </a:r>
          </a:p>
          <a:p>
            <a:pPr marL="457200" indent="-457200">
              <a:buAutoNum type="arabicParenR"/>
            </a:pPr>
            <a:r>
              <a:rPr lang="en-US" sz="2400" dirty="0" smtClean="0"/>
              <a:t>Is  there a non-simple graph  G with the degree sequence (1, 1, 3, 3, 4, 6, 7)</a:t>
            </a:r>
          </a:p>
          <a:p>
            <a:pPr marL="457200" indent="-457200">
              <a:buAutoNum type="arabicParenR"/>
            </a:pPr>
            <a:endParaRPr lang="en-US" sz="2400" dirty="0" smtClean="0"/>
          </a:p>
        </p:txBody>
      </p:sp>
    </p:spTree>
    <p:extLst>
      <p:ext uri="{BB962C8B-B14F-4D97-AF65-F5344CB8AC3E}">
        <p14:creationId xmlns:p14="http://schemas.microsoft.com/office/powerpoint/2010/main" val="4284264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943600"/>
          </a:xfrm>
        </p:spPr>
        <p:txBody>
          <a:bodyPr/>
          <a:lstStyle/>
          <a:p>
            <a:pPr marL="0" indent="0">
              <a:buNone/>
            </a:pPr>
            <a:r>
              <a:rPr lang="en-US" sz="2400" b="1" dirty="0" smtClean="0"/>
              <a:t>Sub graphs:</a:t>
            </a:r>
          </a:p>
          <a:p>
            <a:pPr marL="457200" indent="-457200" algn="just">
              <a:buAutoNum type="arabicParenR"/>
            </a:pPr>
            <a:r>
              <a:rPr lang="en-US" sz="2400" dirty="0"/>
              <a:t> A graph G1 = (V1, E1) is called subgraph of a graph G(V, E) if V1(G) is a subset of V(G) and E1(G) is a subset of E(G) such that each edge of G1 has same end vertices as in G. </a:t>
            </a:r>
            <a:endParaRPr lang="en-US" sz="2400" dirty="0" smtClean="0"/>
          </a:p>
          <a:p>
            <a:pPr marL="0" indent="0" algn="just">
              <a:buNone/>
            </a:pPr>
            <a:r>
              <a:rPr lang="en-US" sz="2400" b="1" dirty="0"/>
              <a:t>Types of Subgraph</a:t>
            </a:r>
            <a:r>
              <a:rPr lang="en-US" sz="2400" b="1" dirty="0" smtClean="0"/>
              <a:t>:</a:t>
            </a:r>
          </a:p>
          <a:p>
            <a:pPr algn="just"/>
            <a:r>
              <a:rPr lang="en-US" sz="2400" b="1" dirty="0"/>
              <a:t>Vertex disjoint subgraph: </a:t>
            </a:r>
            <a:r>
              <a:rPr lang="en-US" sz="2400" dirty="0"/>
              <a:t>Any two graph G1 = (V1, E1) and G2 = (V2, E2) are said to be vertex disjoint of a graph G = (V, E) if V1(G1) intersection V2(G2) = null. In figure there is no common vertex between G1 and G2</a:t>
            </a:r>
            <a:r>
              <a:rPr lang="en-US" sz="2400" dirty="0" smtClean="0"/>
              <a:t>.</a:t>
            </a:r>
            <a:endParaRPr lang="en-US" sz="2000" dirty="0"/>
          </a:p>
          <a:p>
            <a:pPr algn="just"/>
            <a:r>
              <a:rPr lang="en-US" sz="2400" b="1" dirty="0"/>
              <a:t>Edge disjoint subgraph: </a:t>
            </a:r>
            <a:r>
              <a:rPr lang="en-US" sz="2400" dirty="0"/>
              <a:t>A subgraph is said to be edge disjoint if E1(G1) intersection E2(G2) = null. In figure there is no common edge between G1 and G2</a:t>
            </a:r>
            <a:r>
              <a:rPr lang="en-US" sz="2400" dirty="0" smtClean="0"/>
              <a:t>.</a:t>
            </a:r>
          </a:p>
          <a:p>
            <a:pPr algn="just"/>
            <a:r>
              <a:rPr lang="en-US" sz="2400" b="1" dirty="0"/>
              <a:t>Note: </a:t>
            </a:r>
            <a:r>
              <a:rPr lang="en-US" sz="2400" dirty="0"/>
              <a:t>Edge disjoint subgraph may have vertices in common but vertex disjoint graph cannot have common edge, </a:t>
            </a:r>
            <a:r>
              <a:rPr lang="en-US" sz="2400" b="1" dirty="0"/>
              <a:t>so vertex disjoint subgraph will always be an edge disjoint subgraph</a:t>
            </a:r>
            <a:r>
              <a:rPr lang="en-US" sz="2400" dirty="0"/>
              <a:t>.</a:t>
            </a:r>
          </a:p>
        </p:txBody>
      </p:sp>
    </p:spTree>
    <p:extLst>
      <p:ext uri="{BB962C8B-B14F-4D97-AF65-F5344CB8AC3E}">
        <p14:creationId xmlns:p14="http://schemas.microsoft.com/office/powerpoint/2010/main" val="348165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Representation of </a:t>
            </a:r>
            <a:r>
              <a:rPr lang="en-US" sz="2400" b="1" dirty="0" smtClean="0"/>
              <a:t>Graphs:</a:t>
            </a:r>
          </a:p>
          <a:p>
            <a:pPr marL="0" indent="0">
              <a:buNone/>
            </a:pPr>
            <a:r>
              <a:rPr lang="en-US" sz="2400" b="1" dirty="0"/>
              <a:t>Adjacency list:</a:t>
            </a:r>
            <a:r>
              <a:rPr lang="en-US" sz="2400" dirty="0"/>
              <a:t> One way to represent a graph with no multiple edges is to use adjacency lists, which specify the vertices that are adjacent to each vertex of the graph.</a:t>
            </a:r>
          </a:p>
          <a:p>
            <a:pPr marL="0" indent="0" algn="just">
              <a:buNone/>
            </a:pPr>
            <a:r>
              <a:rPr lang="en-US" sz="2400" dirty="0"/>
              <a:t>1) </a:t>
            </a:r>
            <a:r>
              <a:rPr lang="en-US" sz="2400" b="1" dirty="0"/>
              <a:t>Adjacency matrix: </a:t>
            </a:r>
            <a:r>
              <a:rPr lang="en-US" sz="2400" dirty="0"/>
              <a:t>The adjacency matrix of a graph is a</a:t>
            </a:r>
          </a:p>
          <a:p>
            <a:pPr marL="0" indent="0" algn="just">
              <a:buNone/>
            </a:pPr>
            <a:r>
              <a:rPr lang="en-US" sz="2400" dirty="0"/>
              <a:t>matrix with rows and columns labeled by the vertices and such </a:t>
            </a:r>
            <a:r>
              <a:rPr lang="en-US" sz="2400" dirty="0" smtClean="0"/>
              <a:t>that its </a:t>
            </a:r>
            <a:r>
              <a:rPr lang="en-US" sz="2400" dirty="0"/>
              <a:t>entry in </a:t>
            </a:r>
            <a:r>
              <a:rPr lang="en-US" sz="2400" dirty="0" smtClean="0"/>
              <a:t>row </a:t>
            </a:r>
            <a:r>
              <a:rPr lang="en-US" sz="2400" dirty="0" err="1" smtClean="0"/>
              <a:t>i</a:t>
            </a:r>
            <a:r>
              <a:rPr lang="en-US" sz="2400" dirty="0" smtClean="0"/>
              <a:t>, </a:t>
            </a:r>
            <a:r>
              <a:rPr lang="en-US" sz="2400" dirty="0" smtClean="0"/>
              <a:t>column j is </a:t>
            </a:r>
            <a:r>
              <a:rPr lang="en-US" sz="2400" dirty="0" smtClean="0"/>
              <a:t>n </a:t>
            </a:r>
            <a:r>
              <a:rPr lang="en-US" sz="2400" dirty="0" smtClean="0"/>
              <a:t>if the </a:t>
            </a:r>
            <a:r>
              <a:rPr lang="en-US" sz="2400" dirty="0"/>
              <a:t>number of edges incident on </a:t>
            </a:r>
            <a:r>
              <a:rPr lang="en-US" sz="2400" dirty="0" err="1" smtClean="0"/>
              <a:t>i</a:t>
            </a:r>
            <a:r>
              <a:rPr lang="en-US" sz="2400" dirty="0" smtClean="0"/>
              <a:t> </a:t>
            </a:r>
            <a:r>
              <a:rPr lang="en-US" sz="2400" dirty="0"/>
              <a:t>and j. For instance the following is the adjacency matrix of the graph of ﬁgure </a:t>
            </a:r>
          </a:p>
          <a:p>
            <a:pPr marL="0" indent="0">
              <a:buNone/>
            </a:pPr>
            <a:endParaRPr lang="en-US" sz="2400" dirty="0" smtClean="0"/>
          </a:p>
        </p:txBody>
      </p:sp>
      <p:pic>
        <p:nvPicPr>
          <p:cNvPr id="5" name="Picture 4"/>
          <p:cNvPicPr>
            <a:picLocks noChangeAspect="1"/>
          </p:cNvPicPr>
          <p:nvPr/>
        </p:nvPicPr>
        <p:blipFill>
          <a:blip r:embed="rId2"/>
          <a:stretch>
            <a:fillRect/>
          </a:stretch>
        </p:blipFill>
        <p:spPr>
          <a:xfrm>
            <a:off x="3048000" y="4489556"/>
            <a:ext cx="2438400" cy="2099503"/>
          </a:xfrm>
          <a:prstGeom prst="rect">
            <a:avLst/>
          </a:prstGeom>
        </p:spPr>
      </p:pic>
    </p:spTree>
    <p:extLst>
      <p:ext uri="{BB962C8B-B14F-4D97-AF65-F5344CB8AC3E}">
        <p14:creationId xmlns:p14="http://schemas.microsoft.com/office/powerpoint/2010/main" val="4123282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Representation of </a:t>
            </a:r>
            <a:r>
              <a:rPr lang="en-US" sz="2400" b="1" dirty="0" smtClean="0"/>
              <a:t>Graphs:</a:t>
            </a:r>
          </a:p>
          <a:p>
            <a:pPr marL="0" indent="0" algn="just">
              <a:buNone/>
            </a:pPr>
            <a:r>
              <a:rPr lang="en-US" sz="2400" dirty="0"/>
              <a:t>2) </a:t>
            </a:r>
            <a:r>
              <a:rPr lang="en-US" sz="2400" b="1" dirty="0"/>
              <a:t>Incidence matrix: </a:t>
            </a:r>
            <a:r>
              <a:rPr lang="en-US" sz="2400" dirty="0"/>
              <a:t>The incidence matrix of a graph G is a matrix with rows labeled by vertices and columns labeled by edges, so that entry for row v column e is 1 if e is incident on v, and 0 otherwise. As an example, the following is the incidence matrix of graph of </a:t>
            </a:r>
            <a:r>
              <a:rPr lang="en-US" sz="2400" dirty="0" smtClean="0"/>
              <a:t>ﬁgure</a:t>
            </a:r>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457200" y="3505200"/>
            <a:ext cx="3886200" cy="2895600"/>
          </a:xfrm>
          <a:prstGeom prst="rect">
            <a:avLst/>
          </a:prstGeom>
        </p:spPr>
      </p:pic>
      <p:pic>
        <p:nvPicPr>
          <p:cNvPr id="6" name="Picture 5"/>
          <p:cNvPicPr>
            <a:picLocks noChangeAspect="1"/>
          </p:cNvPicPr>
          <p:nvPr/>
        </p:nvPicPr>
        <p:blipFill>
          <a:blip r:embed="rId3"/>
          <a:stretch>
            <a:fillRect/>
          </a:stretch>
        </p:blipFill>
        <p:spPr>
          <a:xfrm>
            <a:off x="5410200" y="3810000"/>
            <a:ext cx="3408220" cy="2286000"/>
          </a:xfrm>
          <a:prstGeom prst="rect">
            <a:avLst/>
          </a:prstGeom>
        </p:spPr>
      </p:pic>
    </p:spTree>
    <p:extLst>
      <p:ext uri="{BB962C8B-B14F-4D97-AF65-F5344CB8AC3E}">
        <p14:creationId xmlns:p14="http://schemas.microsoft.com/office/powerpoint/2010/main" val="1914014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smtClean="0"/>
                  <a:t>Two </a:t>
                </a:r>
                <a:r>
                  <a:rPr lang="en-US" sz="2400" dirty="0"/>
                  <a:t>graphs G and G1 are isomorphic if there is a function  f : </a:t>
                </a:r>
                <a:r>
                  <a:rPr lang="en-US" sz="2400" dirty="0" smtClean="0"/>
                  <a:t>V(G)</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V(G1)  such that </a:t>
                </a:r>
              </a:p>
              <a:p>
                <a:pPr marL="0" indent="0" algn="just">
                  <a:buNone/>
                </a:pPr>
                <a:r>
                  <a:rPr lang="en-US" sz="2400" dirty="0"/>
                  <a:t>       (</a:t>
                </a:r>
                <a:r>
                  <a:rPr lang="en-US" sz="2400" dirty="0" err="1"/>
                  <a:t>i</a:t>
                </a:r>
                <a:r>
                  <a:rPr lang="en-US" sz="2400" dirty="0"/>
                  <a:t>) f is a bijection    and </a:t>
                </a:r>
              </a:p>
              <a:p>
                <a:pPr marL="0" indent="0" algn="just">
                  <a:buNone/>
                </a:pPr>
                <a:r>
                  <a:rPr lang="en-US" sz="2400" dirty="0"/>
                  <a:t>       (ii) for each pair of vertices u and v of G,</a:t>
                </a:r>
              </a:p>
              <a:p>
                <a:pPr marL="0" indent="0" algn="just">
                  <a:buNone/>
                </a:pPr>
                <a:r>
                  <a:rPr lang="en-US" sz="2400" dirty="0"/>
                  <a:t>             {u, v} </a:t>
                </a:r>
                <a14:m>
                  <m:oMath xmlns:m="http://schemas.openxmlformats.org/officeDocument/2006/math">
                    <m:r>
                      <a:rPr lang="en-US" sz="2400" b="0" i="1" smtClean="0">
                        <a:latin typeface="Cambria Math" panose="02040503050406030204" pitchFamily="18" charset="0"/>
                      </a:rPr>
                      <m:t>∈</m:t>
                    </m:r>
                  </m:oMath>
                </a14:m>
                <a:r>
                  <a:rPr lang="en-US" sz="2400" dirty="0" smtClean="0"/>
                  <a:t> </a:t>
                </a:r>
                <a:r>
                  <a:rPr lang="en-US" sz="2400" dirty="0"/>
                  <a:t>E(G)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{f(u), f(v)} </a:t>
                </a:r>
                <a14:m>
                  <m:oMath xmlns:m="http://schemas.openxmlformats.org/officeDocument/2006/math">
                    <m:r>
                      <a:rPr lang="en-US" sz="2400" b="0" i="1" smtClean="0">
                        <a:latin typeface="Cambria Math" panose="02040503050406030204" pitchFamily="18" charset="0"/>
                      </a:rPr>
                      <m:t>∈</m:t>
                    </m:r>
                  </m:oMath>
                </a14:m>
                <a:r>
                  <a:rPr lang="en-US" sz="2400" dirty="0" smtClean="0"/>
                  <a:t>E(G</a:t>
                </a:r>
                <a:r>
                  <a:rPr lang="en-US" sz="2400" dirty="0"/>
                  <a:t>)</a:t>
                </a:r>
              </a:p>
              <a:p>
                <a:pPr marL="0" indent="0" algn="just">
                  <a:buNone/>
                </a:pPr>
                <a:r>
                  <a:rPr lang="en-US" sz="2400" dirty="0"/>
                  <a:t> i.e..  the function preserves adjacency.</a:t>
                </a:r>
              </a:p>
              <a:p>
                <a:pPr marL="0" indent="0" algn="just">
                  <a:buNone/>
                </a:pPr>
                <a:endParaRPr lang="en-US" sz="24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a:stretch>
              </a:blipFill>
            </p:spPr>
            <p:txBody>
              <a:bodyPr/>
              <a:lstStyle/>
              <a:p>
                <a:r>
                  <a:rPr lang="en-US">
                    <a:noFill/>
                  </a:rPr>
                  <a:t> </a:t>
                </a:r>
              </a:p>
            </p:txBody>
          </p:sp>
        </mc:Fallback>
      </mc:AlternateContent>
    </p:spTree>
    <p:extLst>
      <p:ext uri="{BB962C8B-B14F-4D97-AF65-F5344CB8AC3E}">
        <p14:creationId xmlns:p14="http://schemas.microsoft.com/office/powerpoint/2010/main" val="1157936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smtClean="0"/>
              <a:t>Note</a:t>
            </a:r>
            <a:r>
              <a:rPr lang="en-US" sz="2400" dirty="0"/>
              <a:t>:   If G is isomorphic to G1 then</a:t>
            </a:r>
          </a:p>
          <a:p>
            <a:pPr marL="0" indent="0" algn="just">
              <a:buNone/>
            </a:pPr>
            <a:r>
              <a:rPr lang="en-US" sz="2400" dirty="0"/>
              <a:t>a) </a:t>
            </a:r>
            <a:r>
              <a:rPr lang="en-US" sz="2400" dirty="0" smtClean="0"/>
              <a:t>| </a:t>
            </a:r>
            <a:r>
              <a:rPr lang="en-US" sz="2400" dirty="0"/>
              <a:t>V(G</a:t>
            </a:r>
            <a:r>
              <a:rPr lang="en-US" sz="2400" dirty="0" smtClean="0"/>
              <a:t>)| </a:t>
            </a:r>
            <a:r>
              <a:rPr lang="en-US" sz="2400" dirty="0"/>
              <a:t>= </a:t>
            </a:r>
            <a:r>
              <a:rPr lang="en-US" sz="2400" dirty="0" smtClean="0"/>
              <a:t>| </a:t>
            </a:r>
            <a:r>
              <a:rPr lang="en-US" sz="2400" dirty="0"/>
              <a:t>V(G</a:t>
            </a:r>
            <a:r>
              <a:rPr lang="en-US" sz="2400" baseline="30000" dirty="0"/>
              <a:t>1</a:t>
            </a:r>
            <a:r>
              <a:rPr lang="en-US" sz="2400" dirty="0" smtClean="0"/>
              <a:t>)</a:t>
            </a:r>
            <a:r>
              <a:rPr lang="en-US" sz="2400" dirty="0"/>
              <a:t>|</a:t>
            </a:r>
          </a:p>
          <a:p>
            <a:pPr marL="0" indent="0" algn="just">
              <a:buNone/>
            </a:pPr>
            <a:r>
              <a:rPr lang="en-US" sz="2400" dirty="0"/>
              <a:t>b) |</a:t>
            </a:r>
            <a:r>
              <a:rPr lang="en-US" sz="2400" dirty="0" smtClean="0"/>
              <a:t> </a:t>
            </a:r>
            <a:r>
              <a:rPr lang="en-US" sz="2400" dirty="0"/>
              <a:t>E(G</a:t>
            </a:r>
            <a:r>
              <a:rPr lang="en-US" sz="2400" dirty="0" smtClean="0"/>
              <a:t>)| </a:t>
            </a:r>
            <a:r>
              <a:rPr lang="en-US" sz="2400" dirty="0"/>
              <a:t>= |</a:t>
            </a:r>
            <a:r>
              <a:rPr lang="en-US" sz="2400" dirty="0" smtClean="0"/>
              <a:t>E(G</a:t>
            </a:r>
            <a:r>
              <a:rPr lang="en-US" sz="2400" baseline="30000" dirty="0" smtClean="0"/>
              <a:t>1</a:t>
            </a:r>
            <a:r>
              <a:rPr lang="en-US" sz="2400" dirty="0" smtClean="0"/>
              <a:t>)</a:t>
            </a:r>
            <a:r>
              <a:rPr lang="en-US" sz="2400" dirty="0"/>
              <a:t>|</a:t>
            </a:r>
          </a:p>
          <a:p>
            <a:pPr marL="0" indent="0" algn="just">
              <a:buNone/>
            </a:pPr>
            <a:r>
              <a:rPr lang="en-US" sz="2400" dirty="0"/>
              <a:t>c) The degree sequences of G and G1 are same.</a:t>
            </a:r>
          </a:p>
          <a:p>
            <a:pPr marL="0" indent="0" algn="just">
              <a:buNone/>
            </a:pPr>
            <a:r>
              <a:rPr lang="en-US" sz="2400" dirty="0"/>
              <a:t>d) If {v, v} is a cycle in G, then {f(v), f(v)} is a loop in G1, and more generally, if v0 – v1 –  v2 – …. – </a:t>
            </a:r>
            <a:r>
              <a:rPr lang="en-US" sz="2400" dirty="0" err="1"/>
              <a:t>vk</a:t>
            </a:r>
            <a:r>
              <a:rPr lang="en-US" sz="2400" dirty="0"/>
              <a:t> – v0 is a cycle of length k in G, then f(v0)– f(v1)– f(v2) – … – f(</a:t>
            </a:r>
            <a:r>
              <a:rPr lang="en-US" sz="2400" dirty="0" err="1"/>
              <a:t>vk</a:t>
            </a:r>
            <a:r>
              <a:rPr lang="en-US" sz="2400" dirty="0"/>
              <a:t>) – f(v0) is a cycle of length k in G1.</a:t>
            </a:r>
          </a:p>
          <a:p>
            <a:pPr marL="0" indent="0" algn="just">
              <a:buNone/>
            </a:pPr>
            <a:endParaRPr lang="en-US" sz="2400" b="1" dirty="0" smtClean="0"/>
          </a:p>
        </p:txBody>
      </p:sp>
    </p:spTree>
    <p:extLst>
      <p:ext uri="{BB962C8B-B14F-4D97-AF65-F5344CB8AC3E}">
        <p14:creationId xmlns:p14="http://schemas.microsoft.com/office/powerpoint/2010/main" val="2410539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a:t>Suppose G and G1 are two graphs and that  f : V(G)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V(G1) is a bijection. </a:t>
                </a:r>
              </a:p>
              <a:p>
                <a:pPr marL="0" indent="0" algn="just">
                  <a:buNone/>
                </a:pPr>
                <a:r>
                  <a:rPr lang="en-US" sz="2400" dirty="0"/>
                  <a:t>Let A be the adjacency matrix for the vertex ordering v</a:t>
                </a:r>
                <a:r>
                  <a:rPr lang="en-US" sz="2400" baseline="-25000" dirty="0"/>
                  <a:t>1</a:t>
                </a:r>
                <a:r>
                  <a:rPr lang="en-US" sz="2400" dirty="0"/>
                  <a:t>, </a:t>
                </a:r>
                <a:r>
                  <a:rPr lang="en-US" sz="2400" dirty="0" smtClean="0"/>
                  <a:t>v</a:t>
                </a:r>
                <a:r>
                  <a:rPr lang="en-US" sz="2400" baseline="-25000" dirty="0" smtClean="0"/>
                  <a:t>2</a:t>
                </a:r>
                <a:r>
                  <a:rPr lang="en-US" sz="2400" dirty="0" smtClean="0"/>
                  <a:t>, </a:t>
                </a:r>
                <a:r>
                  <a:rPr lang="en-US" sz="2400" dirty="0"/>
                  <a:t>……,</a:t>
                </a:r>
                <a:r>
                  <a:rPr lang="en-US" sz="2400" dirty="0" err="1"/>
                  <a:t>v</a:t>
                </a:r>
                <a:r>
                  <a:rPr lang="en-US" sz="2400" baseline="-25000" dirty="0" err="1"/>
                  <a:t>n</a:t>
                </a:r>
                <a:r>
                  <a:rPr lang="en-US" sz="2400" dirty="0"/>
                  <a:t> of the vertices of G. </a:t>
                </a:r>
              </a:p>
              <a:p>
                <a:pPr marL="0" indent="0" algn="just">
                  <a:buNone/>
                </a:pPr>
                <a:r>
                  <a:rPr lang="en-US" sz="2400" dirty="0"/>
                  <a:t>Let A1 be the adjacency matrix for the vertex </a:t>
                </a:r>
                <a:r>
                  <a:rPr lang="en-US" sz="2400" dirty="0" smtClean="0"/>
                  <a:t>ordering  </a:t>
                </a:r>
                <a:r>
                  <a:rPr lang="en-US" sz="2400" dirty="0"/>
                  <a:t>f(v</a:t>
                </a:r>
                <a:r>
                  <a:rPr lang="en-US" sz="2400" baseline="-25000" dirty="0"/>
                  <a:t>1</a:t>
                </a:r>
                <a:r>
                  <a:rPr lang="en-US" sz="2400" dirty="0"/>
                  <a:t>), f(v</a:t>
                </a:r>
                <a:r>
                  <a:rPr lang="en-US" sz="2400" baseline="-25000" dirty="0"/>
                  <a:t>2</a:t>
                </a:r>
                <a:r>
                  <a:rPr lang="en-US" sz="2400" dirty="0"/>
                  <a:t>), ….. , f(</a:t>
                </a:r>
                <a:r>
                  <a:rPr lang="en-US" sz="2400" dirty="0" err="1"/>
                  <a:t>v</a:t>
                </a:r>
                <a:r>
                  <a:rPr lang="en-US" sz="2400" baseline="-25000" dirty="0" err="1"/>
                  <a:t>n</a:t>
                </a:r>
                <a:r>
                  <a:rPr lang="en-US" sz="2400" dirty="0"/>
                  <a:t>) of the vertices of G1. </a:t>
                </a:r>
              </a:p>
              <a:p>
                <a:pPr marL="0" indent="0" algn="just">
                  <a:buNone/>
                </a:pPr>
                <a:r>
                  <a:rPr lang="en-US" sz="2400" dirty="0"/>
                  <a:t>Then f is an isomorphism from V(G) to V(G1) iff   the adjacency matrices A and A1 are equal.</a:t>
                </a:r>
              </a:p>
              <a:p>
                <a:pPr marL="0" indent="0" algn="just">
                  <a:buNone/>
                </a:pPr>
                <a:r>
                  <a:rPr lang="en-US" sz="2400" dirty="0"/>
                  <a:t>Note:  If A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A1</a:t>
                </a:r>
                <a:r>
                  <a:rPr lang="en-US" sz="2400" dirty="0"/>
                  <a:t>, then it may still be the case that graphs G and G</a:t>
                </a:r>
                <a:r>
                  <a:rPr lang="en-US" sz="2400" baseline="30000" dirty="0"/>
                  <a:t>1</a:t>
                </a:r>
                <a:r>
                  <a:rPr lang="en-US" sz="2400" dirty="0"/>
                  <a:t> are isomorphic under some other function.</a:t>
                </a:r>
              </a:p>
              <a:p>
                <a:pPr marL="0" indent="0" algn="just">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r="-957"/>
                </a:stretch>
              </a:blipFill>
            </p:spPr>
            <p:txBody>
              <a:bodyPr/>
              <a:lstStyle/>
              <a:p>
                <a:r>
                  <a:rPr lang="en-US">
                    <a:noFill/>
                  </a:rPr>
                  <a:t> </a:t>
                </a:r>
              </a:p>
            </p:txBody>
          </p:sp>
        </mc:Fallback>
      </mc:AlternateContent>
    </p:spTree>
    <p:extLst>
      <p:ext uri="{BB962C8B-B14F-4D97-AF65-F5344CB8AC3E}">
        <p14:creationId xmlns:p14="http://schemas.microsoft.com/office/powerpoint/2010/main" val="2472888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dirty="0"/>
              <a:t>A walk can be defined as a sequence of edges and vertices of a graph. When we have a graph and traverse it, then that traverse will be known as a walk</a:t>
            </a:r>
            <a:r>
              <a:rPr lang="en-US" sz="2400" b="1" dirty="0"/>
              <a:t>. In a walk, there can be repeated edges and vertices. </a:t>
            </a:r>
            <a:r>
              <a:rPr lang="en-US" sz="2400" dirty="0"/>
              <a:t>The number of edges which is covered in a walk will be known as the Length of the walk. In a graph, there can be more than one walk</a:t>
            </a:r>
            <a:r>
              <a:rPr lang="en-US" sz="2400" dirty="0" smtClean="0"/>
              <a:t>.</a:t>
            </a:r>
          </a:p>
          <a:p>
            <a:pPr algn="just"/>
            <a:r>
              <a:rPr lang="en-US" sz="2400" b="1" dirty="0"/>
              <a:t>Types of </a:t>
            </a:r>
            <a:r>
              <a:rPr lang="en-US" sz="2400" b="1" dirty="0" smtClean="0"/>
              <a:t>Walks: </a:t>
            </a:r>
            <a:r>
              <a:rPr lang="en-US" sz="2400" dirty="0" smtClean="0"/>
              <a:t>Open Walk, Closed Walk</a:t>
            </a:r>
          </a:p>
          <a:p>
            <a:pPr algn="just"/>
            <a:r>
              <a:rPr lang="en-US" sz="2400" dirty="0"/>
              <a:t>A walk will be known as an </a:t>
            </a:r>
            <a:r>
              <a:rPr lang="en-US" sz="2400" b="1" dirty="0"/>
              <a:t>open walk </a:t>
            </a:r>
            <a:r>
              <a:rPr lang="en-US" sz="2400" dirty="0"/>
              <a:t>in the graph theory if the vertices at which the walk starts and ends are different. That means for an open walk, the starting vertex and ending vertex must be different. In an open walk, the length of the walk must be more than 0.</a:t>
            </a:r>
            <a:endParaRPr lang="en-US" sz="2400" dirty="0" smtClean="0"/>
          </a:p>
        </p:txBody>
      </p:sp>
    </p:spTree>
    <p:extLst>
      <p:ext uri="{BB962C8B-B14F-4D97-AF65-F5344CB8AC3E}">
        <p14:creationId xmlns:p14="http://schemas.microsoft.com/office/powerpoint/2010/main" val="1441383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dirty="0"/>
              <a:t>A walk will be known as a </a:t>
            </a:r>
            <a:r>
              <a:rPr lang="en-US" sz="2400" b="1" dirty="0"/>
              <a:t>closed walk </a:t>
            </a:r>
            <a:r>
              <a:rPr lang="en-US" sz="2400" dirty="0"/>
              <a:t>in the graph theory if the vertices at which the walk starts and ends are identical. That means for a closed walk, the starting vertex and ending vertex must be the same. In a closed walk, the length of the walk must be more than 0</a:t>
            </a:r>
            <a:r>
              <a:rPr lang="en-US" sz="2400" dirty="0" smtClean="0"/>
              <a:t>.</a:t>
            </a:r>
          </a:p>
          <a:p>
            <a:pPr algn="just"/>
            <a:r>
              <a:rPr lang="en-US" sz="2400" b="1" dirty="0"/>
              <a:t>A trail </a:t>
            </a:r>
            <a:r>
              <a:rPr lang="en-US" sz="2400" dirty="0"/>
              <a:t>can be described as an open walk where </a:t>
            </a:r>
            <a:r>
              <a:rPr lang="en-US" sz="2400" b="1" dirty="0"/>
              <a:t>no edge is allowed to repeat. </a:t>
            </a:r>
            <a:r>
              <a:rPr lang="en-US" sz="2400" dirty="0"/>
              <a:t>In the trails, </a:t>
            </a:r>
            <a:r>
              <a:rPr lang="en-US" sz="2400" b="1" dirty="0"/>
              <a:t>the vertex can be repeated</a:t>
            </a:r>
            <a:r>
              <a:rPr lang="en-US" sz="2400" b="1" dirty="0" smtClean="0"/>
              <a:t>.</a:t>
            </a:r>
          </a:p>
          <a:p>
            <a:pPr algn="just"/>
            <a:r>
              <a:rPr lang="en-US" sz="2400" b="1" dirty="0"/>
              <a:t>A circuit </a:t>
            </a:r>
            <a:r>
              <a:rPr lang="en-US" sz="2400" dirty="0"/>
              <a:t>can be described as a closed walk where </a:t>
            </a:r>
            <a:r>
              <a:rPr lang="en-US" sz="2400" b="1" dirty="0"/>
              <a:t>no edge is allowed to repeat. </a:t>
            </a:r>
            <a:r>
              <a:rPr lang="en-US" sz="2400" dirty="0"/>
              <a:t>In the circuit</a:t>
            </a:r>
            <a:r>
              <a:rPr lang="en-US" sz="2400" b="1" dirty="0"/>
              <a:t>, the vertex can be repeated</a:t>
            </a:r>
            <a:r>
              <a:rPr lang="en-US" sz="2400" dirty="0"/>
              <a:t>. A closed trail in the graph theory is also known as a circuit</a:t>
            </a:r>
            <a:r>
              <a:rPr lang="en-US" sz="2400" dirty="0" smtClean="0"/>
              <a:t>.</a:t>
            </a:r>
          </a:p>
          <a:p>
            <a:pPr algn="just"/>
            <a:r>
              <a:rPr lang="en-US" sz="2400" b="1" dirty="0"/>
              <a:t>A closed path in the graph theory is also known as a Cycle</a:t>
            </a:r>
            <a:r>
              <a:rPr lang="en-US" sz="2400" dirty="0"/>
              <a:t>. A cycle is a type of closed walk where neither edges nor vertices are allowed to repeat. There is a possibility that only the starting vertex and ending vertex are the same in a cycle.</a:t>
            </a:r>
          </a:p>
          <a:p>
            <a:pPr algn="just"/>
            <a:endParaRPr lang="en-US" sz="2400" dirty="0" smtClean="0"/>
          </a:p>
        </p:txBody>
      </p:sp>
    </p:spTree>
    <p:extLst>
      <p:ext uri="{BB962C8B-B14F-4D97-AF65-F5344CB8AC3E}">
        <p14:creationId xmlns:p14="http://schemas.microsoft.com/office/powerpoint/2010/main" val="2634816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b="1" dirty="0"/>
              <a:t>A path is a type of open walk where neither edges nor vertices are allowed to repeat. </a:t>
            </a:r>
            <a:r>
              <a:rPr lang="en-US" sz="2400" dirty="0"/>
              <a:t>There is a possibility that only the starting vertex and ending vertex are the same in a path. In an open walk, the length of the walk must be more than 0</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smtClean="0"/>
              <a:t>Every </a:t>
            </a:r>
            <a:r>
              <a:rPr lang="en-US" sz="2400" dirty="0"/>
              <a:t>path can be a trail, but it is not possible that every trail is a path</a:t>
            </a:r>
            <a:r>
              <a:rPr lang="en-US" sz="2400" dirty="0" smtClean="0"/>
              <a:t>.</a:t>
            </a:r>
          </a:p>
          <a:p>
            <a:pPr marL="457200" indent="-457200" algn="just">
              <a:buFont typeface="+mj-lt"/>
              <a:buAutoNum type="arabicPeriod"/>
            </a:pPr>
            <a:r>
              <a:rPr lang="en-US" sz="2400" dirty="0"/>
              <a:t> </a:t>
            </a:r>
            <a:r>
              <a:rPr lang="en-US" sz="2400" dirty="0" smtClean="0"/>
              <a:t>Every </a:t>
            </a:r>
            <a:r>
              <a:rPr lang="en-US" sz="2400" dirty="0"/>
              <a:t>cycle can be a circuit, but it is not important that every circuit is a cycle.</a:t>
            </a:r>
            <a:endParaRPr lang="en-US" sz="2400" dirty="0" smtClean="0"/>
          </a:p>
          <a:p>
            <a:pPr algn="just"/>
            <a:endParaRPr lang="en-US" sz="2400" dirty="0" smtClean="0"/>
          </a:p>
        </p:txBody>
      </p:sp>
    </p:spTree>
    <p:extLst>
      <p:ext uri="{BB962C8B-B14F-4D97-AF65-F5344CB8AC3E}">
        <p14:creationId xmlns:p14="http://schemas.microsoft.com/office/powerpoint/2010/main" val="112922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algn="just">
              <a:buFont typeface="Wingdings" panose="05000000000000000000" pitchFamily="2" charset="2"/>
              <a:buChar char="Ø"/>
            </a:pPr>
            <a:r>
              <a:rPr lang="en-US" dirty="0"/>
              <a:t>This course will introduce and illustrate in the elementary discrete mathematics for </a:t>
            </a:r>
            <a:r>
              <a:rPr lang="en-US" dirty="0" smtClean="0"/>
              <a:t>computer science </a:t>
            </a:r>
            <a:r>
              <a:rPr lang="en-US" dirty="0"/>
              <a:t>and engineering students</a:t>
            </a:r>
            <a:r>
              <a:rPr lang="en-US" dirty="0" smtClean="0"/>
              <a:t>. </a:t>
            </a:r>
          </a:p>
          <a:p>
            <a:pPr algn="just">
              <a:buFont typeface="Wingdings" panose="05000000000000000000" pitchFamily="2" charset="2"/>
              <a:buChar char="Ø"/>
            </a:pPr>
            <a:r>
              <a:rPr lang="en-US" dirty="0" smtClean="0"/>
              <a:t>To </a:t>
            </a:r>
            <a:r>
              <a:rPr lang="en-US" dirty="0"/>
              <a:t>equip the students with standard concepts like formal logic notation, methods </a:t>
            </a:r>
            <a:r>
              <a:rPr lang="en-US" dirty="0" smtClean="0"/>
              <a:t>of proof</a:t>
            </a:r>
            <a:r>
              <a:rPr lang="en-US" dirty="0"/>
              <a:t>, induction, sets, relations, graph theory, permutations and combinations, </a:t>
            </a:r>
            <a:r>
              <a:rPr lang="en-US" dirty="0" smtClean="0"/>
              <a:t>counting principles</a:t>
            </a:r>
            <a:r>
              <a:rPr lang="en-US" dirty="0"/>
              <a:t>.</a:t>
            </a:r>
          </a:p>
        </p:txBody>
      </p:sp>
    </p:spTree>
    <p:extLst>
      <p:ext uri="{BB962C8B-B14F-4D97-AF65-F5344CB8AC3E}">
        <p14:creationId xmlns:p14="http://schemas.microsoft.com/office/powerpoint/2010/main" val="52694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endParaRPr lang="en-US" sz="2400" dirty="0" smtClean="0"/>
          </a:p>
        </p:txBody>
      </p:sp>
      <p:pic>
        <p:nvPicPr>
          <p:cNvPr id="2" name="Picture 1"/>
          <p:cNvPicPr>
            <a:picLocks noChangeAspect="1"/>
          </p:cNvPicPr>
          <p:nvPr/>
        </p:nvPicPr>
        <p:blipFill>
          <a:blip r:embed="rId2"/>
          <a:stretch>
            <a:fillRect/>
          </a:stretch>
        </p:blipFill>
        <p:spPr>
          <a:xfrm>
            <a:off x="261881" y="1676400"/>
            <a:ext cx="8774543" cy="4343399"/>
          </a:xfrm>
          <a:prstGeom prst="rect">
            <a:avLst/>
          </a:prstGeom>
        </p:spPr>
      </p:pic>
    </p:spTree>
    <p:extLst>
      <p:ext uri="{BB962C8B-B14F-4D97-AF65-F5344CB8AC3E}">
        <p14:creationId xmlns:p14="http://schemas.microsoft.com/office/powerpoint/2010/main" val="1373675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marL="514350" indent="-514350">
              <a:buFont typeface="+mj-lt"/>
              <a:buAutoNum type="arabicPeriod"/>
            </a:pPr>
            <a:r>
              <a:rPr lang="en-US" sz="2400" dirty="0" smtClean="0"/>
              <a:t>A</a:t>
            </a:r>
            <a:r>
              <a:rPr lang="en-US" sz="2400" dirty="0"/>
              <a:t>, B, G, F, C, D</a:t>
            </a:r>
          </a:p>
          <a:p>
            <a:pPr marL="514350" indent="-514350">
              <a:buFont typeface="+mj-lt"/>
              <a:buAutoNum type="arabicPeriod"/>
            </a:pPr>
            <a:r>
              <a:rPr lang="en-US" sz="2400" dirty="0"/>
              <a:t>B, G, F, C, B, G, A</a:t>
            </a:r>
          </a:p>
          <a:p>
            <a:pPr marL="514350" indent="-514350">
              <a:buFont typeface="+mj-lt"/>
              <a:buAutoNum type="arabicPeriod"/>
            </a:pPr>
            <a:r>
              <a:rPr lang="en-US" sz="2400" dirty="0"/>
              <a:t>C, E, F, C</a:t>
            </a:r>
          </a:p>
          <a:p>
            <a:pPr marL="514350" indent="-514350">
              <a:buFont typeface="+mj-lt"/>
              <a:buAutoNum type="arabicPeriod"/>
            </a:pPr>
            <a:r>
              <a:rPr lang="en-US" sz="2400" dirty="0"/>
              <a:t>C, E, F, C, E</a:t>
            </a:r>
          </a:p>
          <a:p>
            <a:pPr marL="514350" indent="-514350">
              <a:buFont typeface="+mj-lt"/>
              <a:buAutoNum type="arabicPeriod"/>
            </a:pPr>
            <a:r>
              <a:rPr lang="en-US" sz="2400" dirty="0"/>
              <a:t>A, B, F, A</a:t>
            </a:r>
          </a:p>
          <a:p>
            <a:pPr marL="514350" indent="-514350">
              <a:buFont typeface="+mj-lt"/>
              <a:buAutoNum type="arabicPeriod"/>
            </a:pPr>
            <a:r>
              <a:rPr lang="en-US" sz="2400" dirty="0"/>
              <a:t>F, D, E, C, </a:t>
            </a:r>
            <a:r>
              <a:rPr lang="en-US" sz="2400" dirty="0" smtClean="0"/>
              <a:t>B</a:t>
            </a:r>
          </a:p>
          <a:p>
            <a:pPr marL="514350" indent="-514350">
              <a:buFont typeface="+mj-lt"/>
              <a:buAutoNum type="arabicPeriod"/>
            </a:pPr>
            <a:endParaRPr lang="en-US" sz="2400" dirty="0"/>
          </a:p>
          <a:p>
            <a:r>
              <a:rPr lang="en-US" sz="2400" dirty="0" smtClean="0"/>
              <a:t>Find out which sequence is a walk, trail, cycle, path and Circuit.</a:t>
            </a:r>
            <a:endParaRPr lang="en-US" sz="2400" dirty="0"/>
          </a:p>
          <a:p>
            <a:pPr algn="just"/>
            <a:endParaRPr lang="en-US" sz="2400" dirty="0"/>
          </a:p>
          <a:p>
            <a:pPr algn="just"/>
            <a:endParaRPr lang="en-US" sz="2400" dirty="0" smtClean="0"/>
          </a:p>
          <a:p>
            <a:pPr marL="0" indent="0" algn="just">
              <a:buNone/>
            </a:pPr>
            <a:endParaRPr lang="en-US" sz="2400" dirty="0" smtClean="0"/>
          </a:p>
        </p:txBody>
      </p:sp>
      <p:pic>
        <p:nvPicPr>
          <p:cNvPr id="5" name="Picture 4"/>
          <p:cNvPicPr>
            <a:picLocks noChangeAspect="1"/>
          </p:cNvPicPr>
          <p:nvPr/>
        </p:nvPicPr>
        <p:blipFill>
          <a:blip r:embed="rId2"/>
          <a:stretch>
            <a:fillRect/>
          </a:stretch>
        </p:blipFill>
        <p:spPr>
          <a:xfrm>
            <a:off x="2971800" y="1143000"/>
            <a:ext cx="6096000" cy="2894076"/>
          </a:xfrm>
          <a:prstGeom prst="rect">
            <a:avLst/>
          </a:prstGeom>
        </p:spPr>
      </p:pic>
    </p:spTree>
    <p:extLst>
      <p:ext uri="{BB962C8B-B14F-4D97-AF65-F5344CB8AC3E}">
        <p14:creationId xmlns:p14="http://schemas.microsoft.com/office/powerpoint/2010/main" val="3622444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a:t>Eulerian trail: </a:t>
            </a:r>
            <a:r>
              <a:rPr lang="en-US" sz="2400" dirty="0"/>
              <a:t>An Eulerian trail is a trail that visits every edge of the graph </a:t>
            </a:r>
            <a:r>
              <a:rPr lang="en-US" sz="2400" dirty="0" smtClean="0"/>
              <a:t>once and </a:t>
            </a:r>
            <a:r>
              <a:rPr lang="en-US" sz="2400" dirty="0"/>
              <a:t>only once. It can end on a vertex different from the one on which it began. A </a:t>
            </a:r>
            <a:r>
              <a:rPr lang="en-US" sz="2400" dirty="0" smtClean="0"/>
              <a:t>graph of </a:t>
            </a:r>
            <a:r>
              <a:rPr lang="en-US" sz="2400" dirty="0"/>
              <a:t>this kind is said to be </a:t>
            </a:r>
            <a:r>
              <a:rPr lang="en-US" sz="2400" dirty="0" smtClean="0"/>
              <a:t>traversable.</a:t>
            </a:r>
          </a:p>
          <a:p>
            <a:pPr algn="just"/>
            <a:r>
              <a:rPr lang="en-US" sz="2400" b="1" dirty="0"/>
              <a:t>Eulerian Circuit: </a:t>
            </a:r>
            <a:r>
              <a:rPr lang="en-US" sz="2400" dirty="0"/>
              <a:t>An Eulerian circuit is an Eulerian trail that is a circuit. </a:t>
            </a:r>
            <a:r>
              <a:rPr lang="en-US" sz="2400" dirty="0" smtClean="0"/>
              <a:t>That is</a:t>
            </a:r>
            <a:r>
              <a:rPr lang="en-US" sz="2400" dirty="0"/>
              <a:t>, it begins and ends on the same vertex</a:t>
            </a:r>
            <a:r>
              <a:rPr lang="en-US" sz="2400" dirty="0" smtClean="0"/>
              <a:t>.</a:t>
            </a:r>
          </a:p>
          <a:p>
            <a:pPr algn="just"/>
            <a:r>
              <a:rPr lang="en-US" sz="2400" b="1" dirty="0"/>
              <a:t>Eulerian Graph: </a:t>
            </a:r>
            <a:r>
              <a:rPr lang="en-US" sz="2400" dirty="0"/>
              <a:t>A graph is called Eulerian when it contains an Eulerian circuit</a:t>
            </a:r>
            <a:r>
              <a:rPr lang="en-US" sz="2400" dirty="0" smtClean="0"/>
              <a:t>.</a:t>
            </a:r>
          </a:p>
          <a:p>
            <a:pPr marL="0" indent="0" algn="just">
              <a:buNone/>
            </a:pPr>
            <a:r>
              <a:rPr lang="en-US" sz="2400" b="1" dirty="0"/>
              <a:t>Theorem: </a:t>
            </a:r>
            <a:r>
              <a:rPr lang="en-US" sz="2400" dirty="0"/>
              <a:t>An Eulerian trail exists in a connected graph if and only if there </a:t>
            </a:r>
            <a:r>
              <a:rPr lang="en-US" sz="2400" dirty="0" smtClean="0"/>
              <a:t>are either </a:t>
            </a:r>
            <a:r>
              <a:rPr lang="en-US" sz="2400" dirty="0"/>
              <a:t>no </a:t>
            </a:r>
            <a:r>
              <a:rPr lang="en-US" sz="2400" dirty="0" smtClean="0"/>
              <a:t>odd degree </a:t>
            </a:r>
            <a:r>
              <a:rPr lang="en-US" sz="2400" dirty="0"/>
              <a:t>vertices or two odd </a:t>
            </a:r>
            <a:r>
              <a:rPr lang="en-US" sz="2400" dirty="0" smtClean="0"/>
              <a:t>degree vertices</a:t>
            </a:r>
          </a:p>
          <a:p>
            <a:pPr marL="0" indent="0" algn="just">
              <a:buNone/>
            </a:pPr>
            <a:endParaRPr lang="en-US" sz="2400" dirty="0"/>
          </a:p>
          <a:p>
            <a:pPr marL="0" indent="0" algn="just">
              <a:buNone/>
            </a:pPr>
            <a:endParaRPr lang="en-US" sz="2400" dirty="0" smtClean="0"/>
          </a:p>
        </p:txBody>
      </p:sp>
    </p:spTree>
    <p:extLst>
      <p:ext uri="{BB962C8B-B14F-4D97-AF65-F5344CB8AC3E}">
        <p14:creationId xmlns:p14="http://schemas.microsoft.com/office/powerpoint/2010/main" val="2707944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a:t>For the case of no odd vertices</a:t>
            </a:r>
            <a:r>
              <a:rPr lang="en-US" sz="2400" dirty="0"/>
              <a:t>, the path can begin at any vertex and will end there</a:t>
            </a:r>
            <a:r>
              <a:rPr lang="en-US" sz="2400" dirty="0" smtClean="0"/>
              <a:t>; </a:t>
            </a:r>
          </a:p>
          <a:p>
            <a:pPr algn="just"/>
            <a:r>
              <a:rPr lang="en-US" sz="2400" b="1" dirty="0" smtClean="0"/>
              <a:t>for </a:t>
            </a:r>
            <a:r>
              <a:rPr lang="en-US" sz="2400" b="1" dirty="0"/>
              <a:t>the case of two odd vertices</a:t>
            </a:r>
            <a:r>
              <a:rPr lang="en-US" sz="2400" dirty="0"/>
              <a:t>, the path must begin at one odd vertex and end at </a:t>
            </a:r>
            <a:r>
              <a:rPr lang="en-US" sz="2400" dirty="0" smtClean="0"/>
              <a:t>the other</a:t>
            </a:r>
            <a:r>
              <a:rPr lang="en-US" sz="2400" dirty="0"/>
              <a:t>. Any finite connected graph with two odd vertices is traversable. </a:t>
            </a:r>
            <a:endParaRPr lang="en-US" sz="2400" dirty="0" smtClean="0"/>
          </a:p>
          <a:p>
            <a:pPr algn="just"/>
            <a:r>
              <a:rPr lang="en-US" sz="2400" b="1" dirty="0" smtClean="0"/>
              <a:t>A traversable </a:t>
            </a:r>
            <a:r>
              <a:rPr lang="en-US" sz="2400" dirty="0" smtClean="0"/>
              <a:t>trail </a:t>
            </a:r>
            <a:r>
              <a:rPr lang="en-US" sz="2400" dirty="0"/>
              <a:t>may begin at either odd vertex and will end at the other odd vertex</a:t>
            </a:r>
            <a:r>
              <a:rPr lang="en-US" sz="2400" dirty="0" smtClean="0"/>
              <a:t>.</a:t>
            </a:r>
          </a:p>
          <a:p>
            <a:pPr algn="just"/>
            <a:endParaRPr lang="en-US" sz="2400" dirty="0"/>
          </a:p>
          <a:p>
            <a:pPr algn="just"/>
            <a:endParaRPr lang="en-US" sz="2400" dirty="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304800" y="4419600"/>
            <a:ext cx="5066083" cy="1981200"/>
          </a:xfrm>
          <a:prstGeom prst="rect">
            <a:avLst/>
          </a:prstGeom>
        </p:spPr>
      </p:pic>
      <p:sp>
        <p:nvSpPr>
          <p:cNvPr id="5" name="TextBox 4"/>
          <p:cNvSpPr txBox="1"/>
          <p:nvPr/>
        </p:nvSpPr>
        <p:spPr>
          <a:xfrm>
            <a:off x="5370883" y="4771072"/>
            <a:ext cx="3468317" cy="1477328"/>
          </a:xfrm>
          <a:prstGeom prst="rect">
            <a:avLst/>
          </a:prstGeom>
          <a:noFill/>
        </p:spPr>
        <p:txBody>
          <a:bodyPr wrap="square" rtlCol="0">
            <a:spAutoFit/>
          </a:bodyPr>
          <a:lstStyle/>
          <a:p>
            <a:r>
              <a:rPr lang="en-US" b="1" dirty="0"/>
              <a:t>An example of an Eulerian trial. </a:t>
            </a:r>
            <a:r>
              <a:rPr lang="en-US" dirty="0"/>
              <a:t>The actual graph is on the left with a </a:t>
            </a:r>
            <a:r>
              <a:rPr lang="en-US" dirty="0" smtClean="0"/>
              <a:t>possible solution </a:t>
            </a:r>
            <a:r>
              <a:rPr lang="en-US" dirty="0"/>
              <a:t>trail on the right - starting bottom left corner.</a:t>
            </a:r>
          </a:p>
        </p:txBody>
      </p:sp>
    </p:spTree>
    <p:extLst>
      <p:ext uri="{BB962C8B-B14F-4D97-AF65-F5344CB8AC3E}">
        <p14:creationId xmlns:p14="http://schemas.microsoft.com/office/powerpoint/2010/main" val="30327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smtClean="0"/>
              <a:t>Find whether the given graph is traversable. If so specify the solution.</a:t>
            </a:r>
          </a:p>
          <a:p>
            <a:pPr algn="just"/>
            <a:endParaRPr lang="en-US" sz="2400" dirty="0"/>
          </a:p>
          <a:p>
            <a:pPr marL="0" indent="0" algn="just">
              <a:buNone/>
            </a:pPr>
            <a:endParaRPr lang="en-US" sz="2400" dirty="0" smtClean="0"/>
          </a:p>
        </p:txBody>
      </p:sp>
      <p:pic>
        <p:nvPicPr>
          <p:cNvPr id="6" name="Picture 5"/>
          <p:cNvPicPr>
            <a:picLocks noChangeAspect="1"/>
          </p:cNvPicPr>
          <p:nvPr/>
        </p:nvPicPr>
        <p:blipFill>
          <a:blip r:embed="rId2"/>
          <a:stretch>
            <a:fillRect/>
          </a:stretch>
        </p:blipFill>
        <p:spPr>
          <a:xfrm>
            <a:off x="1219200" y="2590800"/>
            <a:ext cx="6019800" cy="2575586"/>
          </a:xfrm>
          <a:prstGeom prst="rect">
            <a:avLst/>
          </a:prstGeom>
        </p:spPr>
      </p:pic>
    </p:spTree>
    <p:extLst>
      <p:ext uri="{BB962C8B-B14F-4D97-AF65-F5344CB8AC3E}">
        <p14:creationId xmlns:p14="http://schemas.microsoft.com/office/powerpoint/2010/main" val="2221683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marL="0" indent="0" algn="just">
              <a:buNone/>
            </a:pPr>
            <a:r>
              <a:rPr lang="en-US" sz="2400" b="1" dirty="0"/>
              <a:t>Hamiltonian Circuit: </a:t>
            </a:r>
            <a:r>
              <a:rPr lang="en-US" sz="2400" dirty="0"/>
              <a:t>A Hamiltonian circuit in a graph is a closed path that </a:t>
            </a:r>
            <a:r>
              <a:rPr lang="en-US" sz="2400" dirty="0" smtClean="0"/>
              <a:t>visits every </a:t>
            </a:r>
            <a:r>
              <a:rPr lang="en-US" sz="2400" dirty="0"/>
              <a:t>vertex in the graph exactly once. (Such a closed loop must be a cycle</a:t>
            </a:r>
            <a:r>
              <a:rPr lang="en-US" sz="2400" dirty="0" smtClean="0"/>
              <a:t>.)</a:t>
            </a:r>
          </a:p>
          <a:p>
            <a:pPr algn="just"/>
            <a:r>
              <a:rPr lang="en-US" sz="2400" dirty="0"/>
              <a:t>A Hamiltonian circuit ends up at the vertex from where it started</a:t>
            </a:r>
            <a:r>
              <a:rPr lang="en-US" sz="2400" dirty="0" smtClean="0"/>
              <a:t>.</a:t>
            </a:r>
          </a:p>
          <a:p>
            <a:pPr algn="just"/>
            <a:r>
              <a:rPr lang="en-US" sz="2400" dirty="0"/>
              <a:t>If a graph has a Hamiltonian circuit, then the graph is </a:t>
            </a:r>
            <a:r>
              <a:rPr lang="en-US" sz="2400" dirty="0" smtClean="0"/>
              <a:t>called a </a:t>
            </a:r>
            <a:r>
              <a:rPr lang="en-US" sz="2400" b="1" dirty="0"/>
              <a:t>Hamiltonian graph</a:t>
            </a:r>
            <a:r>
              <a:rPr lang="en-US" sz="2400" b="1" dirty="0" smtClean="0"/>
              <a:t>.</a:t>
            </a:r>
          </a:p>
          <a:p>
            <a:pPr algn="just"/>
            <a:r>
              <a:rPr lang="en-US" sz="2400" b="1" dirty="0" smtClean="0"/>
              <a:t>Note: </a:t>
            </a:r>
            <a:r>
              <a:rPr lang="en-US" sz="2400" dirty="0" smtClean="0"/>
              <a:t>An </a:t>
            </a:r>
            <a:r>
              <a:rPr lang="en-US" sz="2400" dirty="0"/>
              <a:t>Eulerian circuit traverses every edge in a graph exactly once, </a:t>
            </a:r>
            <a:r>
              <a:rPr lang="en-US" sz="2400" dirty="0" smtClean="0"/>
              <a:t>but may </a:t>
            </a:r>
            <a:r>
              <a:rPr lang="en-US" sz="2400" dirty="0"/>
              <a:t>repeat vertices, while a Hamiltonian circuit visits each vertex in a graph </a:t>
            </a:r>
            <a:r>
              <a:rPr lang="en-US" sz="2400" dirty="0" smtClean="0"/>
              <a:t>exactly once </a:t>
            </a:r>
            <a:r>
              <a:rPr lang="en-US" sz="2400" dirty="0"/>
              <a:t>but may repeat edges</a:t>
            </a:r>
            <a:r>
              <a:rPr lang="en-US" sz="2400" dirty="0" smtClean="0"/>
              <a:t>.</a:t>
            </a:r>
          </a:p>
          <a:p>
            <a:pPr algn="just"/>
            <a:r>
              <a:rPr lang="en-US" sz="2400" dirty="0"/>
              <a:t>Hamiltonian graphs are named after the nineteenth-century Irish mathematician </a:t>
            </a:r>
            <a:r>
              <a:rPr lang="en-US" sz="2400" dirty="0" smtClean="0"/>
              <a:t>Sir William </a:t>
            </a:r>
            <a:r>
              <a:rPr lang="en-US" sz="2400" dirty="0"/>
              <a:t>Rowan Hamilton(1805-1865). </a:t>
            </a:r>
            <a:r>
              <a:rPr lang="en-US" sz="2400" b="1" dirty="0"/>
              <a:t>This type of problem is often referred to as </a:t>
            </a:r>
            <a:r>
              <a:rPr lang="en-US" sz="2400" b="1" dirty="0" smtClean="0"/>
              <a:t>the traveling </a:t>
            </a:r>
            <a:r>
              <a:rPr lang="en-US" sz="2400" b="1" dirty="0"/>
              <a:t>salesman or postman problem.</a:t>
            </a:r>
            <a:endParaRPr lang="en-US" sz="2400" b="1" dirty="0" smtClean="0"/>
          </a:p>
        </p:txBody>
      </p:sp>
    </p:spTree>
    <p:extLst>
      <p:ext uri="{BB962C8B-B14F-4D97-AF65-F5344CB8AC3E}">
        <p14:creationId xmlns:p14="http://schemas.microsoft.com/office/powerpoint/2010/main" val="1001418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292346" y="1447800"/>
            <a:ext cx="4271853" cy="1905000"/>
          </a:xfrm>
          <a:prstGeom prst="rect">
            <a:avLst/>
          </a:prstGeom>
        </p:spPr>
      </p:pic>
      <p:sp>
        <p:nvSpPr>
          <p:cNvPr id="5" name="TextBox 4"/>
          <p:cNvSpPr txBox="1"/>
          <p:nvPr/>
        </p:nvSpPr>
        <p:spPr>
          <a:xfrm>
            <a:off x="4704144" y="1447800"/>
            <a:ext cx="4271853" cy="1323439"/>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On the left a graph which is Hamiltonian and non-Eulerian and on the </a:t>
            </a:r>
            <a:r>
              <a:rPr lang="en-US" sz="2000" dirty="0" smtClean="0">
                <a:latin typeface="Cambria" panose="02040503050406030204" pitchFamily="18" charset="0"/>
                <a:ea typeface="Cambria" panose="02040503050406030204" pitchFamily="18" charset="0"/>
              </a:rPr>
              <a:t>right a </a:t>
            </a:r>
            <a:r>
              <a:rPr lang="en-US" sz="2000" dirty="0">
                <a:latin typeface="Cambria" panose="02040503050406030204" pitchFamily="18" charset="0"/>
                <a:ea typeface="Cambria" panose="02040503050406030204" pitchFamily="18" charset="0"/>
              </a:rPr>
              <a:t>graph which is Eulerian and non-Hamiltonian.</a:t>
            </a:r>
          </a:p>
        </p:txBody>
      </p:sp>
      <p:pic>
        <p:nvPicPr>
          <p:cNvPr id="6" name="Picture 5"/>
          <p:cNvPicPr>
            <a:picLocks noChangeAspect="1"/>
          </p:cNvPicPr>
          <p:nvPr/>
        </p:nvPicPr>
        <p:blipFill>
          <a:blip r:embed="rId3"/>
          <a:stretch>
            <a:fillRect/>
          </a:stretch>
        </p:blipFill>
        <p:spPr>
          <a:xfrm>
            <a:off x="292346" y="3474968"/>
            <a:ext cx="8546853" cy="3230632"/>
          </a:xfrm>
          <a:prstGeom prst="rect">
            <a:avLst/>
          </a:prstGeom>
        </p:spPr>
      </p:pic>
    </p:spTree>
    <p:extLst>
      <p:ext uri="{BB962C8B-B14F-4D97-AF65-F5344CB8AC3E}">
        <p14:creationId xmlns:p14="http://schemas.microsoft.com/office/powerpoint/2010/main" val="1671542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Multigraphs </a:t>
            </a:r>
            <a:r>
              <a:rPr lang="en-US" sz="2400" dirty="0"/>
              <a:t>:</a:t>
            </a:r>
            <a:r>
              <a:rPr lang="en-US" sz="2400" dirty="0" smtClean="0"/>
              <a:t> </a:t>
            </a:r>
          </a:p>
          <a:p>
            <a:pPr algn="just"/>
            <a:r>
              <a:rPr lang="en-US" sz="2400" dirty="0" smtClean="0"/>
              <a:t>If </a:t>
            </a:r>
            <a:r>
              <a:rPr lang="en-US" sz="2400" dirty="0"/>
              <a:t>in a graph multiple edges between the same set of vertices are allowed, it is known as Multigraph. </a:t>
            </a:r>
            <a:endParaRPr lang="en-US" sz="2400" dirty="0" smtClean="0"/>
          </a:p>
          <a:p>
            <a:pPr algn="just"/>
            <a:r>
              <a:rPr lang="en-US" sz="2400" dirty="0" smtClean="0"/>
              <a:t>In </a:t>
            </a:r>
            <a:r>
              <a:rPr lang="en-US" sz="2400" dirty="0"/>
              <a:t>other words, it is a graph having at least one loop or multiple edges</a:t>
            </a:r>
            <a:r>
              <a:rPr lang="en-US" sz="2400" dirty="0" smtClean="0"/>
              <a:t>.</a:t>
            </a:r>
          </a:p>
          <a:p>
            <a:pPr algn="just"/>
            <a:endParaRPr lang="en-US" sz="2400" dirty="0" smtClean="0"/>
          </a:p>
        </p:txBody>
      </p:sp>
      <p:pic>
        <p:nvPicPr>
          <p:cNvPr id="7" name="Picture 6"/>
          <p:cNvPicPr>
            <a:picLocks noChangeAspect="1"/>
          </p:cNvPicPr>
          <p:nvPr/>
        </p:nvPicPr>
        <p:blipFill>
          <a:blip r:embed="rId2"/>
          <a:stretch>
            <a:fillRect/>
          </a:stretch>
        </p:blipFill>
        <p:spPr>
          <a:xfrm>
            <a:off x="1866900" y="3124200"/>
            <a:ext cx="5486400" cy="3248025"/>
          </a:xfrm>
          <a:prstGeom prst="rect">
            <a:avLst/>
          </a:prstGeom>
        </p:spPr>
      </p:pic>
    </p:spTree>
    <p:extLst>
      <p:ext uri="{BB962C8B-B14F-4D97-AF65-F5344CB8AC3E}">
        <p14:creationId xmlns:p14="http://schemas.microsoft.com/office/powerpoint/2010/main" val="31042156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smtClean="0"/>
              <a:t>Planar Graphs:</a:t>
            </a:r>
            <a:endParaRPr lang="en-US" sz="2400" dirty="0" smtClean="0"/>
          </a:p>
          <a:p>
            <a:pPr algn="just"/>
            <a:r>
              <a:rPr lang="en-US" sz="2400" dirty="0"/>
              <a:t>A graph or a multi graph that can be drawn in a plane or on a sphere so that its edges do not cross is called </a:t>
            </a:r>
            <a:r>
              <a:rPr lang="en-US" sz="2400" b="1" dirty="0"/>
              <a:t>a planer graph. </a:t>
            </a:r>
          </a:p>
          <a:p>
            <a:pPr algn="just"/>
            <a:r>
              <a:rPr lang="en-US" sz="2400" dirty="0"/>
              <a:t>Ex : A complete graph on 4 vertices K4 is a planar graph.</a:t>
            </a:r>
          </a:p>
          <a:p>
            <a:pPr algn="just"/>
            <a:r>
              <a:rPr lang="en-US" sz="2400" dirty="0"/>
              <a:t>Ex : Tree is a planar graph. </a:t>
            </a:r>
          </a:p>
          <a:p>
            <a:pPr algn="just"/>
            <a:r>
              <a:rPr lang="en-US" sz="2400" b="1" dirty="0"/>
              <a:t>Map, Connected map : </a:t>
            </a:r>
            <a:r>
              <a:rPr lang="en-US" sz="2400" dirty="0"/>
              <a:t>A particular planar representation of a finite planer multi graph is called  a map. We say that the map is connected if the under lying  multi graph is connected. </a:t>
            </a:r>
          </a:p>
          <a:p>
            <a:pPr algn="just"/>
            <a:r>
              <a:rPr lang="en-US" sz="2400" b="1" dirty="0"/>
              <a:t>Region : </a:t>
            </a:r>
            <a:r>
              <a:rPr lang="en-US" sz="2400" dirty="0"/>
              <a:t>A given map (planar graph) divide the plane into connected areas called regions</a:t>
            </a:r>
          </a:p>
          <a:p>
            <a:pPr algn="just"/>
            <a:r>
              <a:rPr lang="en-US" sz="2400" b="1" dirty="0"/>
              <a:t>Degree of a region : </a:t>
            </a:r>
            <a:r>
              <a:rPr lang="en-US" sz="2400" dirty="0"/>
              <a:t>The boundary of each region of a map consists of a sequence of edges forming a closed path. The degree of region ‘r’ denoted by </a:t>
            </a:r>
            <a:r>
              <a:rPr lang="en-US" sz="2400" dirty="0" err="1"/>
              <a:t>deg</a:t>
            </a:r>
            <a:r>
              <a:rPr lang="en-US" sz="2400" dirty="0"/>
              <a:t> (r) is the length of the closed path bordering r .</a:t>
            </a:r>
            <a:endParaRPr lang="en-US" sz="2400" dirty="0" smtClean="0"/>
          </a:p>
        </p:txBody>
      </p:sp>
    </p:spTree>
    <p:extLst>
      <p:ext uri="{BB962C8B-B14F-4D97-AF65-F5344CB8AC3E}">
        <p14:creationId xmlns:p14="http://schemas.microsoft.com/office/powerpoint/2010/main" val="2825729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74812" y="533400"/>
                <a:ext cx="8915400" cy="6324600"/>
              </a:xfrm>
            </p:spPr>
            <p:txBody>
              <a:bodyPr/>
              <a:lstStyle/>
              <a:p>
                <a:pPr marL="0" indent="0" algn="just">
                  <a:buNone/>
                </a:pPr>
                <a:r>
                  <a:rPr lang="en-US" sz="2400" b="1" dirty="0" smtClean="0"/>
                  <a:t>Planar </a:t>
                </a:r>
                <a:r>
                  <a:rPr lang="en-US" sz="2400" b="1" dirty="0"/>
                  <a:t>Graphs: </a:t>
                </a:r>
                <a:endParaRPr lang="en-US" sz="2400" b="1" dirty="0" smtClean="0"/>
              </a:p>
              <a:p>
                <a:pPr marL="0" indent="0" algn="just">
                  <a:buNone/>
                </a:pPr>
                <a:r>
                  <a:rPr lang="en-US" sz="2400" b="1" dirty="0" smtClean="0"/>
                  <a:t>Sum of degrees of regions theorem:</a:t>
                </a:r>
              </a:p>
              <a:p>
                <a:pPr algn="just"/>
                <a:r>
                  <a:rPr lang="en-US" sz="2400" dirty="0"/>
                  <a:t>If G is a planar graph with  k  regions, then the sum of the degrees of the regions of G is equal to twice the number of edges in G</a:t>
                </a:r>
                <a:r>
                  <a:rPr lang="en-US" sz="2400" dirty="0" smtClean="0"/>
                  <a:t>.</a:t>
                </a:r>
              </a:p>
              <a:p>
                <a:pPr marL="0" indent="0" algn="just">
                  <a:buNone/>
                </a:pPr>
                <a:r>
                  <a:rPr lang="en-US" altLang="en-US" sz="2400" dirty="0" smtClean="0">
                    <a:cs typeface="Times New Roman" panose="02020603050405020304" pitchFamily="18" charset="0"/>
                  </a:rPr>
                  <a:t>	</a:t>
                </a:r>
                <a14:m>
                  <m:oMath xmlns:m="http://schemas.openxmlformats.org/officeDocument/2006/math">
                    <m:nary>
                      <m:naryPr>
                        <m:chr m:val="∑"/>
                        <m:ctrlPr>
                          <a:rPr lang="en-US" altLang="en-US" sz="2400" i="1" smtClean="0">
                            <a:latin typeface="Cambria Math" panose="02040503050406030204" pitchFamily="18" charset="0"/>
                            <a:cs typeface="Times New Roman" panose="02020603050405020304" pitchFamily="18" charset="0"/>
                          </a:rPr>
                        </m:ctrlPr>
                      </m:naryPr>
                      <m:sub>
                        <m:r>
                          <m:rPr>
                            <m:brk m:alnAt="23"/>
                          </m:rPr>
                          <a:rPr lang="en-US" altLang="en-US" sz="2400" b="0" i="1" smtClean="0">
                            <a:latin typeface="Cambria Math" panose="02040503050406030204" pitchFamily="18" charset="0"/>
                            <a:cs typeface="Times New Roman" panose="02020603050405020304" pitchFamily="18" charset="0"/>
                          </a:rPr>
                          <m:t>𝑖</m:t>
                        </m:r>
                        <m:r>
                          <a:rPr lang="en-US" altLang="en-US" sz="2400" b="0" i="1" smtClean="0">
                            <a:latin typeface="Cambria Math" panose="02040503050406030204" pitchFamily="18" charset="0"/>
                            <a:cs typeface="Times New Roman" panose="02020603050405020304" pitchFamily="18" charset="0"/>
                          </a:rPr>
                          <m:t>=1</m:t>
                        </m:r>
                      </m:sub>
                      <m:sup>
                        <m:r>
                          <a:rPr lang="en-US" altLang="en-US" sz="2400" b="0" i="1" smtClean="0">
                            <a:latin typeface="Cambria Math" panose="02040503050406030204" pitchFamily="18" charset="0"/>
                            <a:cs typeface="Times New Roman" panose="02020603050405020304" pitchFamily="18" charset="0"/>
                          </a:rPr>
                          <m:t>𝑘</m:t>
                        </m:r>
                      </m:sup>
                      <m:e>
                        <m:func>
                          <m:funcPr>
                            <m:ctrlPr>
                              <a:rPr lang="en-US" altLang="en-US" sz="2400" b="0" i="1" smtClean="0">
                                <a:latin typeface="Cambria Math" panose="02040503050406030204" pitchFamily="18" charset="0"/>
                                <a:cs typeface="Times New Roman" panose="02020603050405020304" pitchFamily="18" charset="0"/>
                              </a:rPr>
                            </m:ctrlPr>
                          </m:funcPr>
                          <m:fName>
                            <m:r>
                              <m:rPr>
                                <m:sty m:val="p"/>
                              </m:rPr>
                              <a:rPr lang="en-US" altLang="en-US" sz="2400" b="0" i="0" smtClean="0">
                                <a:latin typeface="Cambria Math" panose="02040503050406030204" pitchFamily="18" charset="0"/>
                                <a:cs typeface="Times New Roman" panose="02020603050405020304" pitchFamily="18" charset="0"/>
                              </a:rPr>
                              <m:t>deg</m:t>
                            </m:r>
                          </m:fName>
                          <m:e>
                            <m:d>
                              <m:dPr>
                                <m:ctrlPr>
                                  <a:rPr lang="en-US" altLang="en-US" sz="2400" b="0" i="1" smtClean="0">
                                    <a:latin typeface="Cambria Math" panose="02040503050406030204" pitchFamily="18" charset="0"/>
                                    <a:cs typeface="Times New Roman" panose="02020603050405020304" pitchFamily="18" charset="0"/>
                                  </a:rPr>
                                </m:ctrlPr>
                              </m:dPr>
                              <m:e>
                                <m:sSub>
                                  <m:sSubPr>
                                    <m:ctrlPr>
                                      <a:rPr lang="en-US" altLang="en-US" sz="2400" b="0" i="1" smtClean="0">
                                        <a:latin typeface="Cambria Math" panose="02040503050406030204" pitchFamily="18" charset="0"/>
                                        <a:cs typeface="Times New Roman" panose="02020603050405020304" pitchFamily="18" charset="0"/>
                                      </a:rPr>
                                    </m:ctrlPr>
                                  </m:sSubPr>
                                  <m:e>
                                    <m:r>
                                      <a:rPr lang="en-US" altLang="en-US" sz="2400" b="0" i="1" smtClean="0">
                                        <a:latin typeface="Cambria Math" panose="02040503050406030204" pitchFamily="18" charset="0"/>
                                        <a:cs typeface="Times New Roman" panose="02020603050405020304" pitchFamily="18" charset="0"/>
                                      </a:rPr>
                                      <m:t>𝑟</m:t>
                                    </m:r>
                                  </m:e>
                                  <m:sub>
                                    <m:r>
                                      <a:rPr lang="en-US" altLang="en-US" sz="2400" b="0" i="1" smtClean="0">
                                        <a:latin typeface="Cambria Math" panose="02040503050406030204" pitchFamily="18" charset="0"/>
                                        <a:cs typeface="Times New Roman" panose="02020603050405020304" pitchFamily="18" charset="0"/>
                                      </a:rPr>
                                      <m:t>𝑖</m:t>
                                    </m:r>
                                  </m:sub>
                                </m:sSub>
                              </m:e>
                            </m:d>
                          </m:e>
                        </m:func>
                        <m:r>
                          <a:rPr lang="en-US" altLang="en-US" sz="2400" b="0" i="1" smtClean="0">
                            <a:latin typeface="Cambria Math" panose="02040503050406030204" pitchFamily="18" charset="0"/>
                            <a:cs typeface="Times New Roman" panose="02020603050405020304" pitchFamily="18" charset="0"/>
                          </a:rPr>
                          <m:t>=2 </m:t>
                        </m:r>
                        <m:d>
                          <m:dPr>
                            <m:begChr m:val="|"/>
                            <m:endChr m:val="|"/>
                            <m:ctrlPr>
                              <a:rPr lang="en-US" altLang="en-US" sz="2400" b="0" i="1" smtClean="0">
                                <a:latin typeface="Cambria Math" panose="02040503050406030204" pitchFamily="18" charset="0"/>
                                <a:cs typeface="Times New Roman" panose="02020603050405020304" pitchFamily="18" charset="0"/>
                              </a:rPr>
                            </m:ctrlPr>
                          </m:dPr>
                          <m:e>
                            <m:r>
                              <a:rPr lang="en-US" altLang="en-US" sz="2400" b="0" i="1" smtClean="0">
                                <a:latin typeface="Cambria Math" panose="02040503050406030204" pitchFamily="18" charset="0"/>
                                <a:cs typeface="Times New Roman" panose="02020603050405020304" pitchFamily="18" charset="0"/>
                              </a:rPr>
                              <m:t>𝐸</m:t>
                            </m:r>
                          </m:e>
                        </m:d>
                      </m:e>
                    </m:nary>
                  </m:oMath>
                </a14:m>
                <a:r>
                  <a:rPr lang="en-US" altLang="en-US" sz="2400" dirty="0">
                    <a:cs typeface="Times New Roman" panose="02020603050405020304" pitchFamily="18" charset="0"/>
                  </a:rPr>
                  <a:t>	</a:t>
                </a:r>
                <a:endParaRPr lang="en-US" altLang="en-US" sz="2400" dirty="0">
                  <a:latin typeface="Arial" panose="020B0604020202020204" pitchFamily="34" charset="0"/>
                  <a:cs typeface="Arial" panose="020B0604020202020204" pitchFamily="34" charset="0"/>
                </a:endParaRPr>
              </a:p>
              <a:p>
                <a:pPr algn="just"/>
                <a:r>
                  <a:rPr lang="en-US" sz="2400" b="1" dirty="0"/>
                  <a:t>Cor.1</a:t>
                </a:r>
                <a:r>
                  <a:rPr lang="en-US" sz="2400" dirty="0"/>
                  <a:t>  In a planar graph G, if the degree of each region is k  </a:t>
                </a:r>
                <a:r>
                  <a:rPr lang="en-US" sz="2400" dirty="0" smtClean="0"/>
                  <a:t>then</a:t>
                </a:r>
              </a:p>
              <a:p>
                <a:pPr marL="0" indent="0" algn="just">
                  <a:buNone/>
                </a:pPr>
                <a:r>
                  <a:rPr lang="en-US" sz="2400" dirty="0" smtClean="0"/>
                  <a:t>		</a:t>
                </a:r>
              </a:p>
              <a:p>
                <a:pPr algn="just"/>
                <a:r>
                  <a:rPr lang="en-US" sz="2400" b="1" dirty="0" smtClean="0"/>
                  <a:t>Cor.2 </a:t>
                </a:r>
                <a:r>
                  <a:rPr lang="en-US" sz="2400" dirty="0" smtClean="0"/>
                  <a:t> </a:t>
                </a:r>
                <a:r>
                  <a:rPr lang="en-US" sz="2400" dirty="0"/>
                  <a:t>In a planar graph G, if the degree of each region </a:t>
                </a:r>
                <a:r>
                  <a:rPr lang="en-US" sz="2400" dirty="0" smtClean="0"/>
                  <a:t>is greater than equal to </a:t>
                </a:r>
                <a:r>
                  <a:rPr lang="en-US" sz="2400" dirty="0"/>
                  <a:t>k , </a:t>
                </a:r>
                <a:r>
                  <a:rPr lang="en-US" sz="2400" dirty="0" smtClean="0"/>
                  <a:t>then </a:t>
                </a:r>
              </a:p>
              <a:p>
                <a:pPr marL="0" indent="0" algn="just">
                  <a:buNone/>
                </a:pPr>
                <a:r>
                  <a:rPr lang="en-US" sz="2400" dirty="0"/>
                  <a:t>	</a:t>
                </a:r>
                <a:endParaRPr lang="en-US" sz="2400" dirty="0" smtClean="0"/>
              </a:p>
              <a:p>
                <a:pPr algn="just"/>
                <a:r>
                  <a:rPr lang="en-US" sz="2400" dirty="0" smtClean="0"/>
                  <a:t>In </a:t>
                </a:r>
                <a:r>
                  <a:rPr lang="en-US" sz="2400" dirty="0"/>
                  <a:t>particular, If G is a  simple connected planar graph ( A planar graph with no loops and no parallel edges, and degree of each region is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3), then </a:t>
                </a:r>
              </a:p>
              <a:p>
                <a:pPr algn="just"/>
                <a:endParaRPr lang="en-US" sz="2400" dirty="0" smtClean="0"/>
              </a:p>
              <a:p>
                <a:pPr marL="0" indent="0" algn="just">
                  <a:buNone/>
                </a:pPr>
                <a:endParaRPr lang="en-US" sz="2400" dirty="0" smtClean="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74812" y="533400"/>
                <a:ext cx="8915400" cy="6324600"/>
              </a:xfrm>
              <a:blipFill>
                <a:blip r:embed="rId2"/>
                <a:stretch>
                  <a:fillRect l="-1094" t="-771" r="-102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819400" y="3421298"/>
            <a:ext cx="1938696" cy="640135"/>
          </a:xfrm>
          <a:prstGeom prst="rect">
            <a:avLst/>
          </a:prstGeom>
        </p:spPr>
      </p:pic>
      <p:pic>
        <p:nvPicPr>
          <p:cNvPr id="5" name="Picture 4"/>
          <p:cNvPicPr>
            <a:picLocks noChangeAspect="1"/>
          </p:cNvPicPr>
          <p:nvPr/>
        </p:nvPicPr>
        <p:blipFill>
          <a:blip r:embed="rId4"/>
          <a:stretch>
            <a:fillRect/>
          </a:stretch>
        </p:blipFill>
        <p:spPr>
          <a:xfrm>
            <a:off x="3429000" y="4648200"/>
            <a:ext cx="2057400" cy="716891"/>
          </a:xfrm>
          <a:prstGeom prst="rect">
            <a:avLst/>
          </a:prstGeom>
        </p:spPr>
      </p:pic>
      <p:pic>
        <p:nvPicPr>
          <p:cNvPr id="6" name="Picture 5"/>
          <p:cNvPicPr>
            <a:picLocks noChangeAspect="1"/>
          </p:cNvPicPr>
          <p:nvPr/>
        </p:nvPicPr>
        <p:blipFill>
          <a:blip r:embed="rId5"/>
          <a:stretch>
            <a:fillRect/>
          </a:stretch>
        </p:blipFill>
        <p:spPr>
          <a:xfrm>
            <a:off x="3602652" y="6096000"/>
            <a:ext cx="1938696" cy="548688"/>
          </a:xfrm>
          <a:prstGeom prst="rect">
            <a:avLst/>
          </a:prstGeom>
        </p:spPr>
      </p:pic>
    </p:spTree>
    <p:extLst>
      <p:ext uri="{BB962C8B-B14F-4D97-AF65-F5344CB8AC3E}">
        <p14:creationId xmlns:p14="http://schemas.microsoft.com/office/powerpoint/2010/main" val="2912393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Course </a:t>
            </a:r>
            <a:r>
              <a:rPr lang="en-US" dirty="0" smtClean="0">
                <a:latin typeface="Cambria" pitchFamily="18" charset="0"/>
              </a:rPr>
              <a:t>Outcomes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25159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algn="just">
              <a:buNone/>
            </a:pPr>
            <a:r>
              <a:rPr lang="en-US" sz="2400" b="1" dirty="0" smtClean="0"/>
              <a:t>Theorem: </a:t>
            </a:r>
            <a:r>
              <a:rPr lang="en-US" sz="2400" b="1" dirty="0"/>
              <a:t>: </a:t>
            </a:r>
            <a:r>
              <a:rPr lang="en-US" sz="2400" dirty="0"/>
              <a:t>If G is a connected planar graph, </a:t>
            </a:r>
            <a:r>
              <a:rPr lang="en-US" sz="2400" dirty="0" smtClean="0"/>
              <a:t>then</a:t>
            </a:r>
            <a:r>
              <a:rPr lang="en-US" altLang="en-US" sz="2400" dirty="0" smtClean="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R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 2</a:t>
            </a:r>
            <a:r>
              <a:rPr lang="en-US" altLang="en-US" sz="2400" dirty="0" smtClean="0">
                <a:cs typeface="Times New Roman" panose="02020603050405020304" pitchFamily="18" charset="0"/>
              </a:rPr>
              <a:t>.</a:t>
            </a:r>
          </a:p>
          <a:p>
            <a:pPr marL="0" indent="0" algn="just">
              <a:buNone/>
            </a:pPr>
            <a:r>
              <a:rPr lang="en-US" altLang="en-US" sz="2400" b="1" dirty="0" smtClean="0">
                <a:cs typeface="Times New Roman" panose="02020603050405020304" pitchFamily="18" charset="0"/>
              </a:rPr>
              <a:t>Proof: </a:t>
            </a:r>
          </a:p>
          <a:p>
            <a:pPr marL="0" indent="0" algn="just">
              <a:buNone/>
            </a:pPr>
            <a:endParaRPr lang="en-US" altLang="en-US" sz="2400" b="1" dirty="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0" y="2268071"/>
            <a:ext cx="8915400" cy="4513729"/>
          </a:xfrm>
          <a:prstGeom prst="rect">
            <a:avLst/>
          </a:prstGeom>
        </p:spPr>
      </p:pic>
    </p:spTree>
    <p:extLst>
      <p:ext uri="{BB962C8B-B14F-4D97-AF65-F5344CB8AC3E}">
        <p14:creationId xmlns:p14="http://schemas.microsoft.com/office/powerpoint/2010/main" val="898175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algn="just">
              <a:buNone/>
            </a:pPr>
            <a:endParaRPr lang="en-US" altLang="en-US" sz="2400" b="1" dirty="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9043" y="1066800"/>
            <a:ext cx="8948757" cy="5791200"/>
          </a:xfrm>
          <a:prstGeom prst="rect">
            <a:avLst/>
          </a:prstGeom>
        </p:spPr>
      </p:pic>
    </p:spTree>
    <p:extLst>
      <p:ext uri="{BB962C8B-B14F-4D97-AF65-F5344CB8AC3E}">
        <p14:creationId xmlns:p14="http://schemas.microsoft.com/office/powerpoint/2010/main" val="2764345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eaLnBrk="1" hangingPunct="1"/>
            <a:r>
              <a:rPr lang="en-US" sz="2400" b="1" dirty="0" smtClean="0"/>
              <a:t>Theorem: </a:t>
            </a:r>
            <a:r>
              <a:rPr lang="en-US" sz="2400" b="1" dirty="0"/>
              <a:t>: </a:t>
            </a:r>
            <a:r>
              <a:rPr lang="en-US" altLang="en-US" sz="2400" dirty="0">
                <a:cs typeface="Times New Roman" panose="02020603050405020304" pitchFamily="18" charset="0"/>
              </a:rPr>
              <a:t>If G is a simple connected planar graph with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&gt; 1  then, </a:t>
            </a:r>
            <a:endParaRPr lang="en-US" altLang="en-US" sz="2400" dirty="0">
              <a:latin typeface="Arial" panose="020B0604020202020204" pitchFamily="34" charset="0"/>
              <a:cs typeface="Arial" panose="020B0604020202020204" pitchFamily="34" charset="0"/>
            </a:endParaRPr>
          </a:p>
          <a:p>
            <a:pPr marL="457200" indent="-457200" eaLnBrk="1" hangingPunct="1">
              <a:buFont typeface="Wingdings" panose="05000000000000000000" pitchFamily="2" charset="2"/>
              <a:buAutoNum type="alphaLcParenBoth"/>
            </a:pPr>
            <a:r>
              <a:rPr lang="en-US" altLang="en-US" sz="2400" dirty="0" smtClean="0">
                <a:cs typeface="Arial" panose="020B0604020202020204" pitchFamily="34" charset="0"/>
                <a:sym typeface="Symbol" panose="05050102010706020507" pitchFamily="18" charset="2"/>
              </a:rPr>
              <a:t></a:t>
            </a:r>
            <a:r>
              <a:rPr lang="en-US" altLang="en-US" sz="2400" dirty="0" smtClean="0">
                <a:cs typeface="Times New Roman" panose="02020603050405020304" pitchFamily="18" charset="0"/>
              </a:rPr>
              <a:t> </a:t>
            </a:r>
            <a:r>
              <a:rPr lang="en-US" altLang="en-US" sz="2400" dirty="0">
                <a:cs typeface="Times New Roman" panose="02020603050405020304" pitchFamily="18" charset="0"/>
              </a:rPr>
              <a:t>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{3.</a:t>
            </a:r>
            <a:r>
              <a:rPr lang="en-US" altLang="en-US" sz="2400" dirty="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6</a:t>
            </a:r>
            <a:r>
              <a:rPr lang="en-US" altLang="en-US" sz="2400" dirty="0" smtClean="0">
                <a:cs typeface="Times New Roman" panose="02020603050405020304" pitchFamily="18" charset="0"/>
              </a:rPr>
              <a:t>}.</a:t>
            </a:r>
          </a:p>
          <a:p>
            <a:pPr marL="457200" indent="-457200" eaLnBrk="1" hangingPunct="1">
              <a:buFont typeface="Wingdings" panose="05000000000000000000" pitchFamily="2" charset="2"/>
              <a:buAutoNum type="alphaLcParenBoth"/>
            </a:pPr>
            <a:r>
              <a:rPr lang="en-US" altLang="en-US" sz="2400" dirty="0">
                <a:cs typeface="Times New Roman" panose="02020603050405020304" pitchFamily="18" charset="0"/>
              </a:rPr>
              <a:t> </a:t>
            </a:r>
            <a:r>
              <a:rPr lang="en-US" altLang="en-US" sz="2400" dirty="0" smtClean="0">
                <a:cs typeface="Times New Roman" panose="02020603050405020304" pitchFamily="18" charset="0"/>
              </a:rPr>
              <a:t>There </a:t>
            </a:r>
            <a:r>
              <a:rPr lang="en-US" altLang="en-US" sz="2400" dirty="0">
                <a:cs typeface="Times New Roman" panose="02020603050405020304" pitchFamily="18" charset="0"/>
              </a:rPr>
              <a:t>exists at least one vertex v of G such that </a:t>
            </a:r>
            <a:r>
              <a:rPr lang="en-US" altLang="en-US" sz="2400" dirty="0" err="1">
                <a:cs typeface="Times New Roman" panose="02020603050405020304" pitchFamily="18" charset="0"/>
              </a:rPr>
              <a:t>deg</a:t>
            </a:r>
            <a:r>
              <a:rPr lang="en-US" altLang="en-US" sz="2400" dirty="0">
                <a:cs typeface="Times New Roman" panose="02020603050405020304" pitchFamily="18" charset="0"/>
              </a:rPr>
              <a:t>(v)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5</a:t>
            </a:r>
            <a:endParaRPr lang="en-US" altLang="en-US" sz="2400" dirty="0" smtClean="0">
              <a:cs typeface="Times New Roman" panose="02020603050405020304" pitchFamily="18" charset="0"/>
            </a:endParaRPr>
          </a:p>
          <a:p>
            <a:pPr eaLnBrk="1" hangingPunct="1">
              <a:buFont typeface="Wingdings" panose="05000000000000000000" pitchFamily="2" charset="2"/>
              <a:buNone/>
            </a:pPr>
            <a:r>
              <a:rPr lang="en-US" altLang="en-US" sz="2400" dirty="0">
                <a:cs typeface="Times New Roman" panose="02020603050405020304" pitchFamily="18" charset="0"/>
              </a:rPr>
              <a:t> </a:t>
            </a:r>
            <a:r>
              <a:rPr lang="en-US" altLang="en-US" sz="2400" b="1" dirty="0" smtClean="0">
                <a:cs typeface="Times New Roman" panose="02020603050405020304" pitchFamily="18" charset="0"/>
              </a:rPr>
              <a:t>Proof:</a:t>
            </a:r>
            <a:endParaRPr lang="en-US" altLang="en-US" sz="2400" b="1" dirty="0">
              <a:cs typeface="Times New Roman" panose="02020603050405020304" pitchFamily="18" charset="0"/>
            </a:endParaRPr>
          </a:p>
          <a:p>
            <a:pPr marL="0" indent="0" algn="just">
              <a:buNone/>
            </a:pPr>
            <a:endParaRPr lang="en-US" sz="2400"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116541" y="3048000"/>
            <a:ext cx="9027459" cy="3733800"/>
          </a:xfrm>
          <a:prstGeom prst="rect">
            <a:avLst/>
          </a:prstGeom>
        </p:spPr>
      </p:pic>
    </p:spTree>
    <p:extLst>
      <p:ext uri="{BB962C8B-B14F-4D97-AF65-F5344CB8AC3E}">
        <p14:creationId xmlns:p14="http://schemas.microsoft.com/office/powerpoint/2010/main" val="1781959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eaLnBrk="1" hangingPunct="1">
              <a:buNone/>
            </a:pPr>
            <a:r>
              <a:rPr lang="en-US" sz="2400" b="1" dirty="0" smtClean="0"/>
              <a:t>Theorem: </a:t>
            </a:r>
            <a:r>
              <a:rPr lang="en-US" altLang="en-US" sz="2400" dirty="0">
                <a:cs typeface="Times New Roman" panose="02020603050405020304" pitchFamily="18" charset="0"/>
              </a:rPr>
              <a:t>If G is a simple connected planar graph with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&gt; 3  then, </a:t>
            </a:r>
            <a:r>
              <a:rPr lang="en-US" altLang="en-US" sz="2400" dirty="0" smtClean="0">
                <a:cs typeface="Times New Roman" panose="02020603050405020304" pitchFamily="18" charset="0"/>
              </a:rPr>
              <a:t> | </a:t>
            </a:r>
            <a:r>
              <a:rPr lang="en-US" altLang="en-US" sz="2400" dirty="0">
                <a:cs typeface="Times New Roman" panose="02020603050405020304" pitchFamily="18" charset="0"/>
              </a:rPr>
              <a:t>R</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{2.</a:t>
            </a:r>
            <a:r>
              <a:rPr lang="en-US" altLang="en-US" sz="2400" dirty="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4}.</a:t>
            </a: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smtClean="0">
                <a:cs typeface="Times New Roman" panose="02020603050405020304" pitchFamily="18" charset="0"/>
              </a:rPr>
              <a:t> </a:t>
            </a:r>
            <a:r>
              <a:rPr lang="en-US" altLang="en-US" sz="2400" b="1" dirty="0" smtClean="0">
                <a:cs typeface="Times New Roman" panose="02020603050405020304" pitchFamily="18" charset="0"/>
              </a:rPr>
              <a:t>Proof:</a:t>
            </a:r>
            <a:endParaRPr lang="en-US" altLang="en-US" sz="2400" b="1" dirty="0">
              <a:cs typeface="Times New Roman" panose="02020603050405020304" pitchFamily="18" charset="0"/>
            </a:endParaRPr>
          </a:p>
          <a:p>
            <a:pPr marL="0" indent="0" algn="just">
              <a:buNone/>
            </a:pPr>
            <a:r>
              <a:rPr lang="en-US" sz="2400" dirty="0" smtClean="0"/>
              <a:t>Neglect the Proof</a:t>
            </a:r>
            <a:endParaRPr lang="en-US" sz="2400"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07385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Examples:</a:t>
            </a:r>
          </a:p>
          <a:p>
            <a:pPr marL="457200" indent="-457200" algn="just">
              <a:buFont typeface="+mj-lt"/>
              <a:buAutoNum type="arabicPeriod"/>
            </a:pPr>
            <a:r>
              <a:rPr lang="en-US" altLang="en-US" sz="2800" dirty="0">
                <a:cs typeface="Times New Roman" panose="02020603050405020304" pitchFamily="18" charset="0"/>
              </a:rPr>
              <a:t>Let G is a connected planar graph with 35 regions and degree of each region is 6.  Find the number of  vertices in G ?.</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r>
              <a:rPr lang="en-US" altLang="en-US" sz="2800" dirty="0">
                <a:cs typeface="Times New Roman" panose="02020603050405020304" pitchFamily="18" charset="0"/>
              </a:rPr>
              <a:t>Suppose G is a polyhedral graph with 12 vertices and 30 edges prove that degree of each region is 3.</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r>
              <a:rPr lang="en-US" altLang="en-US" sz="2800" dirty="0" smtClean="0">
                <a:cs typeface="Times New Roman" panose="02020603050405020304" pitchFamily="18" charset="0"/>
              </a:rPr>
              <a:t>Show </a:t>
            </a:r>
            <a:r>
              <a:rPr lang="en-US" altLang="en-US" sz="2800" dirty="0">
                <a:cs typeface="Times New Roman" panose="02020603050405020304" pitchFamily="18" charset="0"/>
              </a:rPr>
              <a:t>that there does not exist a polyhedral graph with exactly seven edges</a:t>
            </a:r>
            <a:r>
              <a:rPr lang="en-US" altLang="en-US" sz="2800" dirty="0" smtClean="0">
                <a:cs typeface="Times New Roman" panose="02020603050405020304" pitchFamily="18" charset="0"/>
              </a:rPr>
              <a:t>.</a:t>
            </a:r>
          </a:p>
          <a:p>
            <a:pPr marL="457200" indent="-457200" algn="just">
              <a:buFont typeface="+mj-lt"/>
              <a:buAutoNum type="arabicPeriod"/>
            </a:pPr>
            <a:r>
              <a:rPr lang="en-US" altLang="en-US" sz="2800" dirty="0">
                <a:cs typeface="Times New Roman" panose="02020603050405020304" pitchFamily="18" charset="0"/>
              </a:rPr>
              <a:t>Show that there does not exist a polyhedral graph with exactly 30 edges and 11 regions. </a:t>
            </a:r>
            <a:endParaRPr lang="en-US" altLang="en-US" sz="2800" dirty="0" smtClean="0">
              <a:cs typeface="Times New Roman" panose="02020603050405020304" pitchFamily="18" charset="0"/>
            </a:endParaRPr>
          </a:p>
          <a:p>
            <a:pPr marL="457200" indent="-457200" algn="just">
              <a:buFont typeface="+mj-lt"/>
              <a:buAutoNum type="arabicPeriod"/>
            </a:pPr>
            <a:r>
              <a:rPr lang="en-US" altLang="en-US" sz="2800" dirty="0" smtClean="0">
                <a:cs typeface="Times New Roman" panose="02020603050405020304" pitchFamily="18" charset="0"/>
              </a:rPr>
              <a:t> </a:t>
            </a:r>
            <a:r>
              <a:rPr lang="en-US" altLang="en-US" sz="2800" dirty="0">
                <a:cs typeface="Times New Roman" panose="02020603050405020304" pitchFamily="18" charset="0"/>
              </a:rPr>
              <a:t>Prove that a complete graph </a:t>
            </a:r>
            <a:r>
              <a:rPr lang="en-US" altLang="en-US" sz="2800" dirty="0" err="1">
                <a:cs typeface="Times New Roman" panose="02020603050405020304" pitchFamily="18" charset="0"/>
              </a:rPr>
              <a:t>K</a:t>
            </a:r>
            <a:r>
              <a:rPr lang="en-US" altLang="en-US" sz="2800" baseline="-30000" dirty="0" err="1">
                <a:cs typeface="Times New Roman" panose="02020603050405020304" pitchFamily="18" charset="0"/>
              </a:rPr>
              <a:t>n</a:t>
            </a:r>
            <a:r>
              <a:rPr lang="en-US" altLang="en-US" sz="2800" dirty="0">
                <a:cs typeface="Times New Roman" panose="02020603050405020304" pitchFamily="18" charset="0"/>
              </a:rPr>
              <a:t> is planar iff n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4</a:t>
            </a:r>
            <a:r>
              <a:rPr lang="en-US" altLang="en-US" sz="2800" dirty="0" smtClean="0">
                <a:cs typeface="Times New Roman" panose="02020603050405020304" pitchFamily="18" charset="0"/>
              </a:rPr>
              <a:t>. </a:t>
            </a:r>
          </a:p>
          <a:p>
            <a:pPr marL="457200" indent="-457200" algn="just">
              <a:buFont typeface="+mj-lt"/>
              <a:buAutoNum type="arabicPeriod"/>
            </a:pPr>
            <a:r>
              <a:rPr lang="en-US" altLang="en-US" sz="2800" dirty="0" smtClean="0">
                <a:cs typeface="Times New Roman" panose="02020603050405020304" pitchFamily="18" charset="0"/>
              </a:rPr>
              <a:t>Prove </a:t>
            </a:r>
            <a:r>
              <a:rPr lang="en-US" altLang="en-US" sz="2800" dirty="0">
                <a:cs typeface="Times New Roman" panose="02020603050405020304" pitchFamily="18" charset="0"/>
              </a:rPr>
              <a:t>that a complete Bipartite graph K</a:t>
            </a:r>
            <a:r>
              <a:rPr lang="en-US" altLang="en-US" sz="2800" baseline="-30000" dirty="0">
                <a:cs typeface="Times New Roman" panose="02020603050405020304" pitchFamily="18" charset="0"/>
              </a:rPr>
              <a:t>m, n</a:t>
            </a:r>
            <a:r>
              <a:rPr lang="en-US" altLang="en-US" sz="2800" dirty="0">
                <a:cs typeface="Times New Roman" panose="02020603050405020304" pitchFamily="18" charset="0"/>
              </a:rPr>
              <a:t> is </a:t>
            </a:r>
            <a:r>
              <a:rPr lang="en-US" altLang="en-US" sz="2800" dirty="0" smtClean="0">
                <a:cs typeface="Times New Roman" panose="02020603050405020304" pitchFamily="18" charset="0"/>
              </a:rPr>
              <a:t>planar. iff  m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2 or n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2.</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altLang="en-US" sz="2800" dirty="0" smtClean="0">
              <a:latin typeface="Arial" panose="020B0604020202020204" pitchFamily="34" charset="0"/>
              <a:cs typeface="Arial" panose="020B0604020202020204" pitchFamily="34" charset="0"/>
            </a:endParaRPr>
          </a:p>
          <a:p>
            <a:pPr marL="457200" indent="-457200" algn="just">
              <a:buFont typeface="+mj-lt"/>
              <a:buAutoNum type="arabicPeriod"/>
            </a:pPr>
            <a:endParaRPr lang="en-US" altLang="en-US" sz="2800" dirty="0">
              <a:cs typeface="Times New Roman" panose="02020603050405020304" pitchFamily="18" charset="0"/>
            </a:endParaRPr>
          </a:p>
          <a:p>
            <a:pPr marL="457200" indent="-457200" algn="just">
              <a:buFont typeface="+mj-lt"/>
              <a:buAutoNum type="arabicPeriod"/>
            </a:pP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sz="2400" b="1"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873619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algn="just"/>
            <a:r>
              <a:rPr lang="en-US" sz="2400" dirty="0"/>
              <a:t>Graph coloring is the procedure of assignment of colors to each vertex of a graph G such that no adjacent vertices get same color. The objective is to minimize the number of colors while coloring a graph. The smallest number of colors required to color a graph G is called its chromatic number of that graph. Graph coloring problem is a NP Complete problem</a:t>
            </a:r>
            <a:r>
              <a:rPr lang="en-US" sz="2400" dirty="0" smtClean="0"/>
              <a:t>.</a:t>
            </a:r>
          </a:p>
          <a:p>
            <a:pPr marL="0" indent="0" algn="just">
              <a:buNone/>
            </a:pPr>
            <a:r>
              <a:rPr lang="en-US" sz="2400" b="1" dirty="0" smtClean="0"/>
              <a:t>Applications:</a:t>
            </a:r>
          </a:p>
          <a:p>
            <a:pPr algn="just"/>
            <a:r>
              <a:rPr lang="en-US" sz="2400" dirty="0"/>
              <a:t>Register Allocation</a:t>
            </a:r>
          </a:p>
          <a:p>
            <a:pPr algn="just"/>
            <a:r>
              <a:rPr lang="en-US" sz="2400" dirty="0"/>
              <a:t>Map Coloring</a:t>
            </a:r>
          </a:p>
          <a:p>
            <a:pPr algn="just"/>
            <a:r>
              <a:rPr lang="en-US" sz="2400" dirty="0"/>
              <a:t>Bipartite Graph Checking</a:t>
            </a:r>
          </a:p>
          <a:p>
            <a:pPr algn="just"/>
            <a:r>
              <a:rPr lang="en-US" sz="2400" dirty="0"/>
              <a:t>Mobile Radio Frequency Assignment</a:t>
            </a:r>
          </a:p>
          <a:p>
            <a:pPr algn="just"/>
            <a:r>
              <a:rPr lang="en-US" sz="2400" dirty="0"/>
              <a:t>Making time table, etc.</a:t>
            </a:r>
          </a:p>
          <a:p>
            <a:pPr algn="just"/>
            <a:endParaRPr lang="en-US" sz="2400" dirty="0" smtClean="0"/>
          </a:p>
        </p:txBody>
      </p:sp>
    </p:spTree>
    <p:extLst>
      <p:ext uri="{BB962C8B-B14F-4D97-AF65-F5344CB8AC3E}">
        <p14:creationId xmlns:p14="http://schemas.microsoft.com/office/powerpoint/2010/main" val="3428936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marL="0" indent="0" algn="just">
              <a:buNone/>
            </a:pPr>
            <a:r>
              <a:rPr lang="en-US" sz="2400" b="1" dirty="0" smtClean="0"/>
              <a:t>Method </a:t>
            </a:r>
            <a:r>
              <a:rPr lang="en-US" sz="2400" b="1" dirty="0"/>
              <a:t>to Color a </a:t>
            </a:r>
            <a:r>
              <a:rPr lang="en-US" sz="2400" b="1" dirty="0" smtClean="0"/>
              <a:t>Graph:</a:t>
            </a:r>
          </a:p>
          <a:p>
            <a:pPr marL="0" indent="0" algn="just">
              <a:buNone/>
            </a:pPr>
            <a:r>
              <a:rPr lang="en-US" sz="2400" b="1" dirty="0"/>
              <a:t>The steps required to color a graph G with n number of vertices are as follows −</a:t>
            </a:r>
          </a:p>
          <a:p>
            <a:pPr marL="0" indent="0" algn="just">
              <a:buNone/>
            </a:pPr>
            <a:r>
              <a:rPr lang="en-US" sz="2400" b="1" dirty="0" smtClean="0"/>
              <a:t>Step </a:t>
            </a:r>
            <a:r>
              <a:rPr lang="en-US" sz="2400" b="1" dirty="0"/>
              <a:t>1 − </a:t>
            </a:r>
            <a:r>
              <a:rPr lang="en-US" sz="2400" dirty="0"/>
              <a:t>Arrange the vertices of the graph in some order.</a:t>
            </a:r>
          </a:p>
          <a:p>
            <a:pPr marL="0" indent="0" algn="just">
              <a:buNone/>
            </a:pPr>
            <a:r>
              <a:rPr lang="en-US" sz="2400" b="1" dirty="0" smtClean="0"/>
              <a:t>Step </a:t>
            </a:r>
            <a:r>
              <a:rPr lang="en-US" sz="2400" b="1" dirty="0"/>
              <a:t>2 − </a:t>
            </a:r>
            <a:r>
              <a:rPr lang="en-US" sz="2400" dirty="0"/>
              <a:t>Choose the first vertex and color it with the first color.</a:t>
            </a:r>
          </a:p>
          <a:p>
            <a:pPr marL="0" indent="0" algn="just">
              <a:buNone/>
            </a:pPr>
            <a:r>
              <a:rPr lang="en-US" sz="2400" b="1" dirty="0" smtClean="0"/>
              <a:t>Step </a:t>
            </a:r>
            <a:r>
              <a:rPr lang="en-US" sz="2400" b="1" dirty="0"/>
              <a:t>3 </a:t>
            </a:r>
            <a:r>
              <a:rPr lang="en-US" sz="2400" dirty="0"/>
              <a:t>− Choose the next vertex and color it with the lowest numbered color that has not been colored on any vertices adjacent to it. If all the adjacent vertices are colored with this color, assign a new color to it. Repeat this step until all the vertices are colored.</a:t>
            </a:r>
            <a:endParaRPr lang="en-US" sz="2400" dirty="0" smtClean="0"/>
          </a:p>
          <a:p>
            <a:pPr marL="0" indent="0" algn="just">
              <a:buNone/>
            </a:pPr>
            <a:endParaRPr lang="en-US" sz="2400" dirty="0" smtClean="0"/>
          </a:p>
        </p:txBody>
      </p:sp>
    </p:spTree>
    <p:extLst>
      <p:ext uri="{BB962C8B-B14F-4D97-AF65-F5344CB8AC3E}">
        <p14:creationId xmlns:p14="http://schemas.microsoft.com/office/powerpoint/2010/main" val="25487139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algn="just"/>
            <a:r>
              <a:rPr lang="en-US" sz="2400" dirty="0"/>
              <a:t>A covering graph is a subgraph which contains either all the vertices or all the edges corresponding to some other graph. A subgraph which contains all the vertices is called a line/edge covering. A subgraph which contains all the edges is called a vertex covering</a:t>
            </a:r>
            <a:r>
              <a:rPr lang="en-US" sz="2400" dirty="0" smtClean="0"/>
              <a:t>.</a:t>
            </a:r>
          </a:p>
          <a:p>
            <a:pPr marL="0" indent="0" algn="just">
              <a:buNone/>
            </a:pPr>
            <a:r>
              <a:rPr lang="en-US" sz="2400" b="1" dirty="0" smtClean="0"/>
              <a:t>Line Covering:</a:t>
            </a:r>
          </a:p>
          <a:p>
            <a:r>
              <a:rPr lang="en-US" sz="2400" dirty="0"/>
              <a:t>Let G = (V, E) be a graph. A subset C(E) is called a line covering of G if every vertex of G is incident with at least one edge in C</a:t>
            </a:r>
            <a:r>
              <a:rPr lang="en-US" sz="2400" dirty="0" smtClean="0"/>
              <a:t>,</a:t>
            </a:r>
          </a:p>
          <a:p>
            <a:pPr marL="0" indent="0">
              <a:buNone/>
            </a:pPr>
            <a:r>
              <a:rPr lang="en-US" sz="2400" dirty="0" smtClean="0"/>
              <a:t>          i.e.,  </a:t>
            </a:r>
            <a:r>
              <a:rPr lang="en-US" sz="2400" dirty="0" err="1" smtClean="0"/>
              <a:t>deg</a:t>
            </a:r>
            <a:r>
              <a:rPr lang="en-US" sz="2400" dirty="0" smtClean="0"/>
              <a:t>(V</a:t>
            </a:r>
            <a:r>
              <a:rPr lang="en-US" sz="2400" dirty="0"/>
              <a:t>) ≥ 1 ∀ V ∈ G</a:t>
            </a:r>
          </a:p>
          <a:p>
            <a:r>
              <a:rPr lang="en-US" sz="2400" dirty="0"/>
              <a:t>because each vertex is connected with another vertex by an edge. Hence it has a minimum degree of 1.</a:t>
            </a:r>
          </a:p>
          <a:p>
            <a:pPr marL="0" indent="0" algn="just">
              <a:buNone/>
            </a:pPr>
            <a:endParaRPr lang="en-US" sz="2400" b="1" dirty="0" smtClean="0"/>
          </a:p>
        </p:txBody>
      </p:sp>
    </p:spTree>
    <p:extLst>
      <p:ext uri="{BB962C8B-B14F-4D97-AF65-F5344CB8AC3E}">
        <p14:creationId xmlns:p14="http://schemas.microsoft.com/office/powerpoint/2010/main" val="3797193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066800" y="1098176"/>
            <a:ext cx="4876240" cy="2986224"/>
          </a:xfrm>
          <a:prstGeom prst="rect">
            <a:avLst/>
          </a:prstGeom>
        </p:spPr>
      </p:pic>
      <p:sp>
        <p:nvSpPr>
          <p:cNvPr id="5" name="Rectangle 4"/>
          <p:cNvSpPr/>
          <p:nvPr/>
        </p:nvSpPr>
        <p:spPr>
          <a:xfrm>
            <a:off x="685800" y="4093365"/>
            <a:ext cx="4572000" cy="2031325"/>
          </a:xfrm>
          <a:prstGeom prst="rect">
            <a:avLst/>
          </a:prstGeom>
        </p:spPr>
        <p:txBody>
          <a:bodyPr>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sp>
        <p:nvSpPr>
          <p:cNvPr id="6" name="Rectangle 5"/>
          <p:cNvSpPr/>
          <p:nvPr/>
        </p:nvSpPr>
        <p:spPr>
          <a:xfrm>
            <a:off x="3886200" y="3908698"/>
            <a:ext cx="5105400" cy="1200329"/>
          </a:xfrm>
          <a:prstGeom prst="rect">
            <a:avLst/>
          </a:prstGeom>
        </p:spPr>
        <p:txBody>
          <a:bodyPr wrap="square">
            <a:spAutoFit/>
          </a:bodyPr>
          <a:lstStyle/>
          <a:p>
            <a:pPr algn="just"/>
            <a:r>
              <a:rPr lang="en-US" b="1" dirty="0"/>
              <a:t>Line covering of ‘G’ does not exist if and only if ‘G’ has an isolated vertex. Line covering of a graph with ‘n’ vertices has at least [n/2] edges.</a:t>
            </a:r>
          </a:p>
        </p:txBody>
      </p:sp>
    </p:spTree>
    <p:extLst>
      <p:ext uri="{BB962C8B-B14F-4D97-AF65-F5344CB8AC3E}">
        <p14:creationId xmlns:p14="http://schemas.microsoft.com/office/powerpoint/2010/main" val="114108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A line covering C of a graph G is said to be minimal if no edge can be deleted from C</a:t>
            </a:r>
            <a:r>
              <a:rPr lang="en-US" sz="2400" dirty="0" smtClean="0"/>
              <a:t>.</a:t>
            </a:r>
          </a:p>
          <a:p>
            <a:pPr marL="0" indent="0" algn="just">
              <a:buNone/>
            </a:pPr>
            <a:r>
              <a:rPr lang="en-US" sz="2400" dirty="0"/>
              <a:t>Here, C1, C2, C3 are minimal line coverings, while C4 is not because we can delete {b, c}.</a:t>
            </a:r>
            <a:endParaRPr lang="en-US" sz="2400" dirty="0" smtClean="0"/>
          </a:p>
        </p:txBody>
      </p:sp>
      <p:sp>
        <p:nvSpPr>
          <p:cNvPr id="5" name="Rectangle 4"/>
          <p:cNvSpPr/>
          <p:nvPr/>
        </p:nvSpPr>
        <p:spPr>
          <a:xfrm>
            <a:off x="4607859" y="3333917"/>
            <a:ext cx="4307541" cy="2031325"/>
          </a:xfrm>
          <a:prstGeom prst="rect">
            <a:avLst/>
          </a:prstGeom>
        </p:spPr>
        <p:txBody>
          <a:bodyPr wrap="square">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pic>
        <p:nvPicPr>
          <p:cNvPr id="7" name="Picture 6"/>
          <p:cNvPicPr>
            <a:picLocks noChangeAspect="1"/>
          </p:cNvPicPr>
          <p:nvPr/>
        </p:nvPicPr>
        <p:blipFill>
          <a:blip r:embed="rId2"/>
          <a:stretch>
            <a:fillRect/>
          </a:stretch>
        </p:blipFill>
        <p:spPr>
          <a:xfrm>
            <a:off x="107576" y="3333917"/>
            <a:ext cx="4115012" cy="2520445"/>
          </a:xfrm>
          <a:prstGeom prst="rect">
            <a:avLst/>
          </a:prstGeom>
        </p:spPr>
      </p:pic>
    </p:spTree>
    <p:extLst>
      <p:ext uri="{BB962C8B-B14F-4D97-AF65-F5344CB8AC3E}">
        <p14:creationId xmlns:p14="http://schemas.microsoft.com/office/powerpoint/2010/main" val="203198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Outcomes</a:t>
            </a:r>
            <a:endParaRPr lang="en-US" dirty="0"/>
          </a:p>
        </p:txBody>
      </p:sp>
      <p:sp>
        <p:nvSpPr>
          <p:cNvPr id="4" name="Content Placeholder 3"/>
          <p:cNvSpPr>
            <a:spLocks noGrp="1"/>
          </p:cNvSpPr>
          <p:nvPr>
            <p:ph idx="1"/>
          </p:nvPr>
        </p:nvSpPr>
        <p:spPr>
          <a:xfrm>
            <a:off x="152400" y="700881"/>
            <a:ext cx="8915400" cy="6157119"/>
          </a:xfrm>
        </p:spPr>
        <p:txBody>
          <a:bodyPr/>
          <a:lstStyle/>
          <a:p>
            <a:pPr marL="457200" indent="-457200" algn="just">
              <a:buFont typeface="+mj-lt"/>
              <a:buAutoNum type="arabicPeriod"/>
            </a:pPr>
            <a:r>
              <a:rPr lang="en-US" sz="2400" dirty="0"/>
              <a:t>Understand the logical connectives, normal forms, predicates and verify the validity </a:t>
            </a:r>
            <a:r>
              <a:rPr lang="en-US" sz="2400" dirty="0" smtClean="0"/>
              <a:t>of an </a:t>
            </a:r>
            <a:r>
              <a:rPr lang="en-US" sz="2400" dirty="0"/>
              <a:t>argument by the rules of inference</a:t>
            </a:r>
            <a:r>
              <a:rPr lang="en-US" sz="2400" dirty="0" smtClean="0"/>
              <a:t>. </a:t>
            </a:r>
          </a:p>
          <a:p>
            <a:pPr marL="457200" indent="-457200" algn="just">
              <a:buFont typeface="+mj-lt"/>
              <a:buAutoNum type="arabicPeriod"/>
            </a:pPr>
            <a:r>
              <a:rPr lang="en-US" sz="2400" dirty="0" smtClean="0"/>
              <a:t> Explain functions and its properties such as homomorphism and isomorphism. </a:t>
            </a:r>
          </a:p>
          <a:p>
            <a:pPr marL="457200" indent="-457200" algn="just">
              <a:buFont typeface="+mj-lt"/>
              <a:buAutoNum type="arabicPeriod"/>
            </a:pPr>
            <a:r>
              <a:rPr lang="en-US" sz="2400" dirty="0" smtClean="0"/>
              <a:t>Explain </a:t>
            </a:r>
            <a:r>
              <a:rPr lang="en-US" sz="2400" dirty="0"/>
              <a:t>the general Properties of Semigroups, Monoids, Groups, and Lattices</a:t>
            </a:r>
            <a:r>
              <a:rPr lang="en-US" sz="2400" dirty="0" smtClean="0"/>
              <a:t>. </a:t>
            </a:r>
          </a:p>
          <a:p>
            <a:pPr marL="457200" indent="-457200" algn="just">
              <a:buFont typeface="+mj-lt"/>
              <a:buAutoNum type="arabicPeriod"/>
            </a:pPr>
            <a:r>
              <a:rPr lang="en-US" sz="2400" dirty="0" smtClean="0"/>
              <a:t>Illustrate </a:t>
            </a:r>
            <a:r>
              <a:rPr lang="en-US" sz="2400" dirty="0"/>
              <a:t>the concepts like partially ordered relation (POSET), compatibility relation </a:t>
            </a:r>
            <a:r>
              <a:rPr lang="en-US" sz="2400" dirty="0" smtClean="0"/>
              <a:t>and Equivalence </a:t>
            </a:r>
            <a:r>
              <a:rPr lang="en-US" sz="2400" dirty="0"/>
              <a:t>relations</a:t>
            </a:r>
            <a:r>
              <a:rPr lang="en-US" sz="2400" dirty="0" smtClean="0"/>
              <a:t>. </a:t>
            </a:r>
          </a:p>
          <a:p>
            <a:pPr marL="457200" indent="-457200" algn="just">
              <a:buFont typeface="+mj-lt"/>
              <a:buAutoNum type="arabicPeriod"/>
            </a:pPr>
            <a:r>
              <a:rPr lang="en-US" sz="2400" dirty="0" smtClean="0"/>
              <a:t>Find </a:t>
            </a:r>
            <a:r>
              <a:rPr lang="en-US" sz="2400" dirty="0"/>
              <a:t>Euler Trails and Circuits, Planar Graphs, Hamilton Paths and Cycles, Apply </a:t>
            </a:r>
            <a:r>
              <a:rPr lang="en-US" sz="2400" dirty="0" smtClean="0"/>
              <a:t>Chromatic number </a:t>
            </a:r>
            <a:r>
              <a:rPr lang="en-US" sz="2400" dirty="0"/>
              <a:t>of a graph and spanning trees in a graph</a:t>
            </a:r>
            <a:r>
              <a:rPr lang="en-US" sz="2400" dirty="0" smtClean="0"/>
              <a:t>. </a:t>
            </a:r>
          </a:p>
          <a:p>
            <a:pPr marL="457200" indent="-457200" algn="just">
              <a:buFont typeface="+mj-lt"/>
              <a:buAutoNum type="arabicPeriod"/>
            </a:pPr>
            <a:r>
              <a:rPr lang="en-US" sz="2400" dirty="0" smtClean="0"/>
              <a:t> </a:t>
            </a:r>
            <a:r>
              <a:rPr lang="en-US" sz="2400" dirty="0"/>
              <a:t>Apply the concepts of permutations, combinations, principle of inclusion and exclusion</a:t>
            </a:r>
            <a:r>
              <a:rPr lang="en-US" sz="2400" dirty="0" smtClean="0"/>
              <a:t>, binomial </a:t>
            </a:r>
            <a:r>
              <a:rPr lang="en-US" sz="2400" dirty="0"/>
              <a:t>and multinomial theorems to solve the counting problems.</a:t>
            </a:r>
          </a:p>
        </p:txBody>
      </p:sp>
    </p:spTree>
    <p:extLst>
      <p:ext uri="{BB962C8B-B14F-4D97-AF65-F5344CB8AC3E}">
        <p14:creationId xmlns:p14="http://schemas.microsoft.com/office/powerpoint/2010/main" val="2139887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It is also known as </a:t>
            </a:r>
            <a:r>
              <a:rPr lang="en-US" sz="2400" b="1" dirty="0"/>
              <a:t>Smallest Minimal Line Covering</a:t>
            </a:r>
            <a:r>
              <a:rPr lang="en-US" sz="2400" dirty="0"/>
              <a:t>. A minimal line covering with minimum number of edges is called a minimum line covering of ‘G’. The number of edges in a minimum line covering in ‘G’ is called the line covering number of ‘G’ (α1</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a:t>Every line covering contains a minimal line covering</a:t>
            </a:r>
            <a:r>
              <a:rPr lang="en-US" sz="2400" dirty="0" smtClean="0"/>
              <a:t>.</a:t>
            </a:r>
          </a:p>
          <a:p>
            <a:pPr marL="457200" indent="-457200" algn="just">
              <a:buFont typeface="+mj-lt"/>
              <a:buAutoNum type="arabicPeriod"/>
            </a:pPr>
            <a:r>
              <a:rPr lang="en-US" sz="2400" dirty="0"/>
              <a:t>Every line covering does not contain a minimum line </a:t>
            </a:r>
            <a:r>
              <a:rPr lang="en-US" sz="2400" dirty="0" smtClean="0"/>
              <a:t>covering</a:t>
            </a:r>
          </a:p>
          <a:p>
            <a:pPr marL="457200" indent="-457200" algn="just">
              <a:buFont typeface="+mj-lt"/>
              <a:buAutoNum type="arabicPeriod"/>
            </a:pPr>
            <a:r>
              <a:rPr lang="en-US" sz="2400" dirty="0"/>
              <a:t>No minimal line covering contains a </a:t>
            </a:r>
            <a:r>
              <a:rPr lang="en-US" sz="2400" dirty="0" smtClean="0"/>
              <a:t>cycle</a:t>
            </a:r>
          </a:p>
          <a:p>
            <a:pPr marL="457200" indent="-457200" algn="just">
              <a:buFont typeface="+mj-lt"/>
              <a:buAutoNum type="arabicPeriod"/>
            </a:pPr>
            <a:r>
              <a:rPr lang="en-US" sz="2400" dirty="0"/>
              <a:t>If a line covering ‘C’ contains no paths of length 3 or more, then ‘C’ is a minimal line covering because all the components of ‘C’ are star graph and from a star graph, no edge can be deleted.</a:t>
            </a:r>
            <a:endParaRPr lang="en-US" sz="2400" dirty="0" smtClean="0"/>
          </a:p>
        </p:txBody>
      </p:sp>
    </p:spTree>
    <p:extLst>
      <p:ext uri="{BB962C8B-B14F-4D97-AF65-F5344CB8AC3E}">
        <p14:creationId xmlns:p14="http://schemas.microsoft.com/office/powerpoint/2010/main" val="3281835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smtClean="0"/>
              <a:t>Vertex Covering:</a:t>
            </a:r>
          </a:p>
          <a:p>
            <a:pPr algn="just"/>
            <a:r>
              <a:rPr lang="en-US" sz="2400" dirty="0"/>
              <a:t>Let ‘G’ = (V, E) be a graph. A subset K of V is called a vertex covering of ‘G’, if every edge of ‘G’ is incident with or covered by a vertex in ‘K</a:t>
            </a:r>
            <a:r>
              <a:rPr lang="en-US" sz="2400" dirty="0" smtClean="0"/>
              <a:t>’.</a:t>
            </a:r>
          </a:p>
          <a:p>
            <a:pPr algn="just"/>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2031325"/>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p>
          <a:p>
            <a:endParaRPr lang="en-US" dirty="0"/>
          </a:p>
          <a:p>
            <a:r>
              <a:rPr lang="en-US" dirty="0"/>
              <a:t>K4 = {a, d}</a:t>
            </a:r>
          </a:p>
        </p:txBody>
      </p:sp>
      <p:sp>
        <p:nvSpPr>
          <p:cNvPr id="6" name="Rectangle 5"/>
          <p:cNvSpPr/>
          <p:nvPr/>
        </p:nvSpPr>
        <p:spPr>
          <a:xfrm>
            <a:off x="609600" y="5576618"/>
            <a:ext cx="8305800" cy="707886"/>
          </a:xfrm>
          <a:prstGeom prst="rect">
            <a:avLst/>
          </a:prstGeom>
        </p:spPr>
        <p:txBody>
          <a:bodyPr wrap="square">
            <a:spAutoFit/>
          </a:bodyPr>
          <a:lstStyle/>
          <a:p>
            <a:r>
              <a:rPr lang="en-US" sz="2000" b="1" dirty="0"/>
              <a:t>Here, K1, K2, and K3 have vertex covering, whereas K4 does not have any vertex covering as it does not cover the edge {</a:t>
            </a:r>
            <a:r>
              <a:rPr lang="en-US" sz="2000" b="1" dirty="0" err="1"/>
              <a:t>bc</a:t>
            </a:r>
            <a:r>
              <a:rPr lang="en-US" sz="2000" b="1" dirty="0"/>
              <a:t>}.</a:t>
            </a:r>
          </a:p>
        </p:txBody>
      </p:sp>
    </p:spTree>
    <p:extLst>
      <p:ext uri="{BB962C8B-B14F-4D97-AF65-F5344CB8AC3E}">
        <p14:creationId xmlns:p14="http://schemas.microsoft.com/office/powerpoint/2010/main" val="3272605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marL="0" indent="0" algn="just">
              <a:buNone/>
            </a:pPr>
            <a:r>
              <a:rPr lang="en-US" sz="2400" dirty="0"/>
              <a:t>A vertex ‘K’ of graph ‘G’ is said to be minimal vertex covering if no vertex can be deleted from ‘K’.</a:t>
            </a:r>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305425"/>
            <a:ext cx="8763000" cy="707886"/>
          </a:xfrm>
          <a:prstGeom prst="rect">
            <a:avLst/>
          </a:prstGeom>
        </p:spPr>
        <p:txBody>
          <a:bodyPr wrap="square">
            <a:spAutoFit/>
          </a:bodyPr>
          <a:lstStyle/>
          <a:p>
            <a:r>
              <a:rPr lang="en-US" sz="2000" b="1" dirty="0"/>
              <a:t>Here, K</a:t>
            </a:r>
            <a:r>
              <a:rPr lang="en-US" sz="2000" b="1" baseline="-25000" dirty="0"/>
              <a:t>1</a:t>
            </a:r>
            <a:r>
              <a:rPr lang="en-US" sz="2000" b="1" dirty="0"/>
              <a:t> and K</a:t>
            </a:r>
            <a:r>
              <a:rPr lang="en-US" sz="2000" b="1" baseline="-25000" dirty="0"/>
              <a:t>2</a:t>
            </a:r>
            <a:r>
              <a:rPr lang="en-US" sz="2000" b="1" dirty="0"/>
              <a:t> are minimal vertex coverings, whereas in K</a:t>
            </a:r>
            <a:r>
              <a:rPr lang="en-US" sz="2000" b="1" baseline="-25000" dirty="0"/>
              <a:t>3</a:t>
            </a:r>
            <a:r>
              <a:rPr lang="en-US" sz="2000" b="1" dirty="0"/>
              <a:t>, vertex ‘d’ can be deleted.</a:t>
            </a:r>
          </a:p>
        </p:txBody>
      </p:sp>
    </p:spTree>
    <p:extLst>
      <p:ext uri="{BB962C8B-B14F-4D97-AF65-F5344CB8AC3E}">
        <p14:creationId xmlns:p14="http://schemas.microsoft.com/office/powerpoint/2010/main" val="24050173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algn="just"/>
            <a:r>
              <a:rPr lang="en-US" sz="2400" dirty="0"/>
              <a:t>It is also known as the smallest minimal vertex covering. A minimal vertex covering of graph ‘G’ with minimum number of vertices is called the minimum vertex covering.</a:t>
            </a:r>
          </a:p>
          <a:p>
            <a:pPr algn="just"/>
            <a:r>
              <a:rPr lang="en-US" sz="2400" dirty="0" smtClean="0"/>
              <a:t>The </a:t>
            </a:r>
            <a:r>
              <a:rPr lang="en-US" sz="2400" dirty="0"/>
              <a:t>number of vertices in a minimum vertex covering of ‘G’ is called the vertex covering number of G (α2).</a:t>
            </a:r>
          </a:p>
        </p:txBody>
      </p:sp>
      <p:pic>
        <p:nvPicPr>
          <p:cNvPr id="2" name="Picture 1"/>
          <p:cNvPicPr>
            <a:picLocks noChangeAspect="1"/>
          </p:cNvPicPr>
          <p:nvPr/>
        </p:nvPicPr>
        <p:blipFill>
          <a:blip r:embed="rId2"/>
          <a:stretch>
            <a:fillRect/>
          </a:stretch>
        </p:blipFill>
        <p:spPr>
          <a:xfrm>
            <a:off x="533400" y="3735318"/>
            <a:ext cx="2962275" cy="1800225"/>
          </a:xfrm>
          <a:prstGeom prst="rect">
            <a:avLst/>
          </a:prstGeom>
        </p:spPr>
      </p:pic>
      <p:sp>
        <p:nvSpPr>
          <p:cNvPr id="5" name="Rectangle 4"/>
          <p:cNvSpPr/>
          <p:nvPr/>
        </p:nvSpPr>
        <p:spPr>
          <a:xfrm>
            <a:off x="4610100" y="3896766"/>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796661"/>
            <a:ext cx="8763000" cy="707886"/>
          </a:xfrm>
          <a:prstGeom prst="rect">
            <a:avLst/>
          </a:prstGeom>
        </p:spPr>
        <p:txBody>
          <a:bodyPr wrap="square">
            <a:spAutoFit/>
          </a:bodyPr>
          <a:lstStyle/>
          <a:p>
            <a:r>
              <a:rPr lang="en-US" sz="2000" b="1" dirty="0"/>
              <a:t>Here, K</a:t>
            </a:r>
            <a:r>
              <a:rPr lang="en-US" sz="2000" b="1" baseline="-25000" dirty="0"/>
              <a:t>1</a:t>
            </a:r>
            <a:r>
              <a:rPr lang="en-US" sz="2000" b="1" dirty="0"/>
              <a:t> is a minimum vertex cover of G, as it has only two vertices. α</a:t>
            </a:r>
            <a:r>
              <a:rPr lang="en-US" sz="2000" b="1" baseline="-25000" dirty="0"/>
              <a:t>2</a:t>
            </a:r>
            <a:r>
              <a:rPr lang="en-US" sz="2000" b="1" dirty="0"/>
              <a:t> = 2</a:t>
            </a:r>
            <a:r>
              <a:rPr lang="en-US" sz="2000" b="1" dirty="0" smtClean="0"/>
              <a:t>.</a:t>
            </a:r>
            <a:endParaRPr lang="en-US" sz="2000" b="1" dirty="0"/>
          </a:p>
        </p:txBody>
      </p:sp>
    </p:spTree>
    <p:extLst>
      <p:ext uri="{BB962C8B-B14F-4D97-AF65-F5344CB8AC3E}">
        <p14:creationId xmlns:p14="http://schemas.microsoft.com/office/powerpoint/2010/main" val="8042464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Chromatic </a:t>
            </a:r>
            <a:r>
              <a:rPr lang="en-US" sz="2400" b="1" dirty="0" smtClean="0"/>
              <a:t>Number:</a:t>
            </a:r>
          </a:p>
          <a:p>
            <a:pPr algn="just" eaLnBrk="1" hangingPunct="1">
              <a:lnSpc>
                <a:spcPct val="90000"/>
              </a:lnSpc>
            </a:pPr>
            <a:r>
              <a:rPr lang="en-US" altLang="en-US" sz="2400" b="1" dirty="0">
                <a:cs typeface="Times New Roman" panose="02020603050405020304" pitchFamily="18" charset="0"/>
              </a:rPr>
              <a:t>Vertex coloring: </a:t>
            </a:r>
            <a:r>
              <a:rPr lang="en-US" altLang="en-US" sz="2400" dirty="0">
                <a:cs typeface="Times New Roman" panose="02020603050405020304" pitchFamily="18" charset="0"/>
              </a:rPr>
              <a:t> A coloring of a simple graph is the assignment of color to each vertex of the graph so that no two adjacent vertices are assigned the same color.</a:t>
            </a:r>
            <a:endParaRPr lang="en-US" altLang="en-US" sz="2400" dirty="0">
              <a:cs typeface="Arial" panose="020B0604020202020204" pitchFamily="34" charset="0"/>
            </a:endParaRPr>
          </a:p>
          <a:p>
            <a:pPr algn="just" eaLnBrk="1" hangingPunct="1">
              <a:lnSpc>
                <a:spcPct val="90000"/>
              </a:lnSpc>
            </a:pPr>
            <a:r>
              <a:rPr lang="en-US" altLang="en-US" sz="2400" b="1" dirty="0">
                <a:cs typeface="Times New Roman" panose="02020603050405020304" pitchFamily="18" charset="0"/>
              </a:rPr>
              <a:t> Chromatic Number:</a:t>
            </a:r>
            <a:r>
              <a:rPr lang="en-US" altLang="en-US" sz="2400" dirty="0">
                <a:cs typeface="Times New Roman" panose="02020603050405020304" pitchFamily="18" charset="0"/>
              </a:rPr>
              <a:t> The minimum number of colors needed to paint a graph G is called the chromatic number of G , denoted by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a:t>
            </a:r>
            <a:endParaRPr lang="en-US" altLang="en-US" sz="2400" dirty="0">
              <a:cs typeface="Arial" panose="020B0604020202020204" pitchFamily="34" charset="0"/>
            </a:endParaRPr>
          </a:p>
          <a:p>
            <a:pPr algn="just" eaLnBrk="1" hangingPunct="1">
              <a:lnSpc>
                <a:spcPct val="90000"/>
              </a:lnSpc>
            </a:pPr>
            <a:r>
              <a:rPr lang="en-US" altLang="en-US" sz="2400" b="1" dirty="0">
                <a:cs typeface="Times New Roman" panose="02020603050405020304" pitchFamily="18" charset="0"/>
              </a:rPr>
              <a:t>Adjacent Regions:</a:t>
            </a:r>
            <a:r>
              <a:rPr lang="en-US" altLang="en-US" sz="2400" dirty="0">
                <a:cs typeface="Times New Roman" panose="02020603050405020304" pitchFamily="18" charset="0"/>
              </a:rPr>
              <a:t> In a planar graph two regions are adjacent if they share a common vertex.</a:t>
            </a:r>
          </a:p>
          <a:p>
            <a:pPr algn="just" eaLnBrk="1" hangingPunct="1">
              <a:lnSpc>
                <a:spcPct val="90000"/>
              </a:lnSpc>
            </a:pPr>
            <a:r>
              <a:rPr lang="en-US" altLang="en-US" sz="2400" b="1" dirty="0">
                <a:cs typeface="Times New Roman" panose="02020603050405020304" pitchFamily="18" charset="0"/>
              </a:rPr>
              <a:t>Map  coloring</a:t>
            </a:r>
            <a:r>
              <a:rPr lang="en-US" altLang="en-US" sz="2400" dirty="0">
                <a:cs typeface="Times New Roman" panose="02020603050405020304" pitchFamily="18" charset="0"/>
              </a:rPr>
              <a:t>: An assignment of colors to the regions of a map such that adjacent regions have different colors.</a:t>
            </a:r>
            <a:endParaRPr lang="en-US" altLang="en-US" sz="2400" dirty="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map ‘M’ is n – colorable if there exists a coloring of M  which uses n colors.</a:t>
            </a:r>
            <a:endParaRPr lang="en-US" altLang="en-US" sz="2400" dirty="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planar graph is 5 – colorable </a:t>
            </a:r>
            <a:r>
              <a:rPr lang="en-US" altLang="en-US" sz="2400" dirty="0" smtClean="0">
                <a:cs typeface="Arial" panose="020B0604020202020204" pitchFamily="34" charset="0"/>
              </a:rPr>
              <a:t>.</a:t>
            </a:r>
            <a:endParaRPr lang="en-US" altLang="en-US" sz="2400" dirty="0">
              <a:cs typeface="Times New Roman" panose="02020603050405020304" pitchFamily="18" charset="0"/>
            </a:endParaRPr>
          </a:p>
          <a:p>
            <a:pPr marL="457200" indent="-457200" algn="just">
              <a:buFont typeface="+mj-lt"/>
              <a:buAutoNum type="arabicPeriod"/>
            </a:pPr>
            <a:endParaRPr lang="en-US" altLang="en-US" sz="2400" dirty="0">
              <a:cs typeface="Arial" panose="020B0604020202020204" pitchFamily="34" charset="0"/>
            </a:endParaRPr>
          </a:p>
          <a:p>
            <a:pPr marL="457200" indent="-457200" algn="just">
              <a:buFont typeface="+mj-lt"/>
              <a:buAutoNum type="arabicPeriod"/>
            </a:pPr>
            <a:endParaRPr lang="en-US" sz="2400" b="1" dirty="0"/>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40983320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Chromatic </a:t>
            </a:r>
            <a:r>
              <a:rPr lang="en-US" sz="2400" b="1" dirty="0" smtClean="0"/>
              <a:t>Number:</a:t>
            </a:r>
          </a:p>
          <a:p>
            <a:pPr algn="just" eaLnBrk="1" hangingPunct="1"/>
            <a:r>
              <a:rPr lang="en-US" altLang="en-US" sz="2400" b="1" dirty="0">
                <a:cs typeface="Times New Roman" panose="02020603050405020304" pitchFamily="18" charset="0"/>
              </a:rPr>
              <a:t>Four color Theorem</a:t>
            </a:r>
            <a:r>
              <a:rPr lang="en-US" altLang="en-US" sz="2400" b="1" i="1" dirty="0">
                <a:cs typeface="Times New Roman" panose="02020603050405020304" pitchFamily="18" charset="0"/>
              </a:rPr>
              <a:t>:</a:t>
            </a:r>
            <a:r>
              <a:rPr lang="en-US" altLang="en-US" sz="2400" dirty="0">
                <a:cs typeface="Times New Roman" panose="02020603050405020304" pitchFamily="18" charset="0"/>
              </a:rPr>
              <a:t> If the regions of a planar graph are colored so that adjacent regions have different colors, then no more than 4 colors are required.</a:t>
            </a: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a:cs typeface="Times New Roman" panose="02020603050405020304" pitchFamily="18" charset="0"/>
              </a:rPr>
              <a:t>                  i.e.,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a:t>
            </a:r>
            <a:r>
              <a:rPr lang="en-US" altLang="en-US" sz="2400" dirty="0">
                <a:cs typeface="Times New Roman" panose="02020603050405020304" pitchFamily="18" charset="0"/>
                <a:sym typeface="Symbol" panose="05050102010706020507" pitchFamily="18" charset="2"/>
              </a:rPr>
              <a:t>  4.</a:t>
            </a:r>
            <a:endParaRPr lang="en-US" altLang="en-US" sz="2400" dirty="0">
              <a:latin typeface="Arial" panose="020B0604020202020204" pitchFamily="34" charset="0"/>
              <a:cs typeface="Arial" panose="020B0604020202020204" pitchFamily="34" charset="0"/>
            </a:endParaRPr>
          </a:p>
          <a:p>
            <a:pPr marL="0" indent="0" algn="just">
              <a:buNone/>
            </a:pPr>
            <a:r>
              <a:rPr lang="en-US" sz="2400" b="1" dirty="0" smtClean="0"/>
              <a:t>Examples:</a:t>
            </a:r>
          </a:p>
          <a:p>
            <a:pPr marL="457200" indent="-457200" eaLnBrk="1" hangingPunct="1">
              <a:buFont typeface="+mj-lt"/>
              <a:buAutoNum type="arabicPeriod"/>
            </a:pPr>
            <a:r>
              <a:rPr lang="en-US" altLang="en-US" sz="2400" dirty="0">
                <a:cs typeface="Times New Roman" panose="02020603050405020304" pitchFamily="18" charset="0"/>
              </a:rPr>
              <a:t>Prove that the chromatic number of a complete graph </a:t>
            </a:r>
            <a:r>
              <a:rPr lang="en-US" altLang="en-US" sz="2400" dirty="0" err="1">
                <a:cs typeface="Times New Roman" panose="02020603050405020304" pitchFamily="18" charset="0"/>
              </a:rPr>
              <a:t>K</a:t>
            </a:r>
            <a:r>
              <a:rPr lang="en-US" altLang="en-US" sz="2400" baseline="-30000" dirty="0" err="1">
                <a:cs typeface="Times New Roman" panose="02020603050405020304" pitchFamily="18" charset="0"/>
              </a:rPr>
              <a:t>n</a:t>
            </a:r>
            <a:r>
              <a:rPr lang="en-US" altLang="en-US" sz="2400" baseline="-30000" dirty="0">
                <a:cs typeface="Times New Roman" panose="02020603050405020304" pitchFamily="18" charset="0"/>
              </a:rPr>
              <a:t> </a:t>
            </a:r>
            <a:r>
              <a:rPr lang="en-US" altLang="en-US" sz="2400" dirty="0">
                <a:cs typeface="Times New Roman" panose="02020603050405020304" pitchFamily="18" charset="0"/>
              </a:rPr>
              <a:t>is n.</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a:cs typeface="Times New Roman" panose="02020603050405020304" pitchFamily="18" charset="0"/>
              </a:rPr>
              <a:t>Prove that the chromatic number of a complete Bipartite graph K</a:t>
            </a:r>
            <a:r>
              <a:rPr lang="en-US" altLang="en-US" sz="2400" baseline="-30000" dirty="0">
                <a:cs typeface="Times New Roman" panose="02020603050405020304" pitchFamily="18" charset="0"/>
              </a:rPr>
              <a:t>m, n</a:t>
            </a:r>
            <a:r>
              <a:rPr lang="en-US" altLang="en-US" sz="2400" dirty="0">
                <a:cs typeface="Times New Roman" panose="02020603050405020304" pitchFamily="18" charset="0"/>
              </a:rPr>
              <a:t> is 2</a:t>
            </a:r>
            <a:r>
              <a:rPr lang="en-US" altLang="en-US" sz="2400" dirty="0" smtClean="0">
                <a:cs typeface="Times New Roman" panose="02020603050405020304" pitchFamily="18" charset="0"/>
              </a:rPr>
              <a:t>.</a:t>
            </a:r>
          </a:p>
          <a:p>
            <a:pPr marL="457200" indent="-457200" algn="just">
              <a:buFont typeface="+mj-lt"/>
              <a:buAutoNum type="arabicPeriod"/>
            </a:pPr>
            <a:r>
              <a:rPr lang="en-US" altLang="en-US" sz="2400" dirty="0">
                <a:cs typeface="Times New Roman" panose="02020603050405020304" pitchFamily="18" charset="0"/>
              </a:rPr>
              <a:t>Prove that the chromatic number of cyclic graph C</a:t>
            </a:r>
            <a:r>
              <a:rPr lang="en-US" altLang="en-US" sz="2400" baseline="-30000" dirty="0">
                <a:cs typeface="Times New Roman" panose="02020603050405020304" pitchFamily="18" charset="0"/>
              </a:rPr>
              <a:t>n</a:t>
            </a:r>
            <a:r>
              <a:rPr lang="en-US" altLang="en-US" sz="2400" dirty="0">
                <a:cs typeface="Times New Roman" panose="02020603050405020304" pitchFamily="18" charset="0"/>
              </a:rPr>
              <a:t> is 2 if n is even and 3 if n is odd.</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a:cs typeface="Times New Roman" panose="02020603050405020304" pitchFamily="18" charset="0"/>
              </a:rPr>
              <a:t>If every cycle of G has even length then show that its chromatic number is 2.</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smtClean="0">
                <a:cs typeface="Times New Roman" panose="02020603050405020304" pitchFamily="18" charset="0"/>
              </a:rPr>
              <a:t>Prove </a:t>
            </a:r>
            <a:r>
              <a:rPr lang="en-US" altLang="en-US" sz="2400" dirty="0">
                <a:cs typeface="Times New Roman" panose="02020603050405020304" pitchFamily="18" charset="0"/>
              </a:rPr>
              <a:t>that the chromatic number of a tree on n vertices is 2.</a:t>
            </a:r>
            <a:endParaRPr lang="en-US" sz="2400" b="1" dirty="0"/>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168751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Spanning Tree:</a:t>
            </a:r>
          </a:p>
          <a:p>
            <a:pPr algn="just" eaLnBrk="1" hangingPunct="1">
              <a:lnSpc>
                <a:spcPct val="90000"/>
              </a:lnSpc>
            </a:pPr>
            <a:r>
              <a:rPr lang="en-US" altLang="en-US" sz="2400" b="1" dirty="0">
                <a:cs typeface="Times New Roman" panose="02020603050405020304" pitchFamily="18" charset="0"/>
              </a:rPr>
              <a:t>Tree: </a:t>
            </a:r>
            <a:r>
              <a:rPr lang="en-US" altLang="en-US" sz="2400" dirty="0">
                <a:cs typeface="Times New Roman" panose="02020603050405020304" pitchFamily="18" charset="0"/>
              </a:rPr>
              <a:t>A connected graph with no cycles is called a tree.    </a:t>
            </a:r>
          </a:p>
          <a:p>
            <a:pPr algn="just" eaLnBrk="1" hangingPunct="1">
              <a:lnSpc>
                <a:spcPct val="90000"/>
              </a:lnSpc>
            </a:pPr>
            <a:r>
              <a:rPr lang="en-US" altLang="en-US" sz="2400" dirty="0">
                <a:cs typeface="Times New Roman" panose="02020603050405020304" pitchFamily="18" charset="0"/>
              </a:rPr>
              <a:t> A tree with ‘n’ vertices has (n – 1) edges.</a:t>
            </a:r>
          </a:p>
          <a:p>
            <a:pPr algn="just" eaLnBrk="1" hangingPunct="1">
              <a:lnSpc>
                <a:spcPct val="90000"/>
              </a:lnSpc>
            </a:pPr>
            <a:r>
              <a:rPr lang="en-US" altLang="en-US" sz="2400" dirty="0">
                <a:cs typeface="Times New Roman" panose="02020603050405020304" pitchFamily="18" charset="0"/>
              </a:rPr>
              <a:t>A tree with n vertices (n&gt;1) has at least two vertices of degree 1.  </a:t>
            </a:r>
          </a:p>
          <a:p>
            <a:pPr algn="just" eaLnBrk="1" hangingPunct="1">
              <a:lnSpc>
                <a:spcPct val="90000"/>
              </a:lnSpc>
            </a:pPr>
            <a:r>
              <a:rPr lang="en-US" altLang="en-US" sz="2400" dirty="0">
                <a:cs typeface="Times New Roman" panose="02020603050405020304" pitchFamily="18" charset="0"/>
              </a:rPr>
              <a:t>A sub graph H of a graph G is called a </a:t>
            </a:r>
            <a:r>
              <a:rPr lang="en-US" altLang="en-US" sz="2400" u="sng" dirty="0">
                <a:cs typeface="Times New Roman" panose="02020603050405020304" pitchFamily="18" charset="0"/>
              </a:rPr>
              <a:t>spanning tree</a:t>
            </a:r>
            <a:r>
              <a:rPr lang="en-US" altLang="en-US" sz="2400" dirty="0">
                <a:cs typeface="Times New Roman" panose="02020603050405020304" pitchFamily="18" charset="0"/>
              </a:rPr>
              <a:t> of G if</a:t>
            </a:r>
            <a:endParaRPr lang="en-US" altLang="en-US" sz="2400" dirty="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a:t>
            </a:r>
            <a:r>
              <a:rPr lang="en-US" altLang="en-US" sz="2400" dirty="0" err="1">
                <a:cs typeface="Times New Roman" panose="02020603050405020304" pitchFamily="18" charset="0"/>
              </a:rPr>
              <a:t>i</a:t>
            </a:r>
            <a:r>
              <a:rPr lang="en-US" altLang="en-US" sz="2400" dirty="0">
                <a:cs typeface="Times New Roman" panose="02020603050405020304" pitchFamily="18" charset="0"/>
              </a:rPr>
              <a:t>) H is a tree and</a:t>
            </a:r>
            <a:endParaRPr lang="en-US" altLang="en-US" sz="2400" dirty="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ii) H contains all vertices of G</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u="sng" dirty="0">
                <a:cs typeface="Times New Roman" panose="02020603050405020304" pitchFamily="18" charset="0"/>
              </a:rPr>
              <a:t>Note</a:t>
            </a:r>
            <a:r>
              <a:rPr lang="en-US" altLang="en-US" sz="2400" dirty="0">
                <a:cs typeface="Times New Roman" panose="02020603050405020304" pitchFamily="18" charset="0"/>
              </a:rPr>
              <a:t>:  In general, if G is a connected graph with n vertices and m edges, a spanning tree of G must have (n – 1) edges. Therefore, the number of edges that must be removed before a spanning tee is obtained must be m – (n – 1). This number is called </a:t>
            </a:r>
            <a:r>
              <a:rPr lang="en-US" altLang="en-US" sz="2400" b="1" i="1" dirty="0">
                <a:cs typeface="Times New Roman" panose="02020603050405020304" pitchFamily="18" charset="0"/>
              </a:rPr>
              <a:t>circuit rank</a:t>
            </a:r>
            <a:r>
              <a:rPr lang="en-US" altLang="en-US" sz="2400" dirty="0">
                <a:cs typeface="Times New Roman" panose="02020603050405020304" pitchFamily="18" charset="0"/>
              </a:rPr>
              <a:t> of G.</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non directed graph G is connected iff G contains a spanning tree.</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The complete graph </a:t>
            </a:r>
            <a:r>
              <a:rPr lang="en-US" altLang="en-US" sz="2400" dirty="0" err="1">
                <a:cs typeface="Times New Roman" panose="02020603050405020304" pitchFamily="18" charset="0"/>
              </a:rPr>
              <a:t>K</a:t>
            </a:r>
            <a:r>
              <a:rPr lang="en-US" altLang="en-US" sz="2400" baseline="-30000" dirty="0" err="1">
                <a:cs typeface="Times New Roman" panose="02020603050405020304" pitchFamily="18" charset="0"/>
              </a:rPr>
              <a:t>n</a:t>
            </a:r>
            <a:r>
              <a:rPr lang="en-US" altLang="en-US" sz="2400" dirty="0">
                <a:cs typeface="Times New Roman" panose="02020603050405020304" pitchFamily="18" charset="0"/>
              </a:rPr>
              <a:t> has </a:t>
            </a:r>
            <a:r>
              <a:rPr lang="en-US" altLang="en-US" sz="2400" dirty="0" err="1">
                <a:cs typeface="Times New Roman" panose="02020603050405020304" pitchFamily="18" charset="0"/>
              </a:rPr>
              <a:t>n</a:t>
            </a:r>
            <a:r>
              <a:rPr lang="en-US" altLang="en-US" sz="2400" baseline="30000" dirty="0" err="1">
                <a:cs typeface="Times New Roman" panose="02020603050405020304" pitchFamily="18" charset="0"/>
              </a:rPr>
              <a:t>n</a:t>
            </a:r>
            <a:r>
              <a:rPr lang="en-US" altLang="en-US" sz="2400" baseline="30000" dirty="0">
                <a:cs typeface="Times New Roman" panose="02020603050405020304" pitchFamily="18" charset="0"/>
              </a:rPr>
              <a:t> – 2</a:t>
            </a:r>
            <a:r>
              <a:rPr lang="en-US" altLang="en-US" sz="2400" dirty="0">
                <a:cs typeface="Times New Roman" panose="02020603050405020304" pitchFamily="18" charset="0"/>
              </a:rPr>
              <a:t> different spanning trees. </a:t>
            </a: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(Caley’s formula)</a:t>
            </a:r>
            <a:endParaRPr lang="en-US" altLang="en-US" sz="2400" dirty="0">
              <a:latin typeface="Arial" panose="020B0604020202020204" pitchFamily="34" charset="0"/>
              <a:cs typeface="Arial" panose="020B0604020202020204" pitchFamily="34" charset="0"/>
            </a:endParaRPr>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3200092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Spanning Tree:</a:t>
            </a:r>
          </a:p>
          <a:p>
            <a:pPr algn="just"/>
            <a:r>
              <a:rPr lang="en-US" sz="2400" b="1" dirty="0"/>
              <a:t>Minimal Spanning Tree: </a:t>
            </a:r>
            <a:r>
              <a:rPr lang="en-US" sz="2400" dirty="0"/>
              <a:t>Let G be a connected graph where each edge of G is labeled with a non negative cost. A spanning tree T where the total cost C(T) is minimum is called a minimal </a:t>
            </a:r>
            <a:r>
              <a:rPr lang="en-US" sz="2400" dirty="0" smtClean="0"/>
              <a:t>spanning </a:t>
            </a:r>
            <a:r>
              <a:rPr lang="en-US" sz="2400" dirty="0"/>
              <a:t>tree. </a:t>
            </a:r>
            <a:endParaRPr lang="en-US" sz="2400" dirty="0" smtClean="0"/>
          </a:p>
        </p:txBody>
      </p:sp>
    </p:spTree>
    <p:extLst>
      <p:ext uri="{BB962C8B-B14F-4D97-AF65-F5344CB8AC3E}">
        <p14:creationId xmlns:p14="http://schemas.microsoft.com/office/powerpoint/2010/main" val="5338843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Algorithms for Spanning Tree:</a:t>
            </a:r>
          </a:p>
          <a:p>
            <a:pPr marL="0" indent="0" algn="just">
              <a:buNone/>
            </a:pPr>
            <a:r>
              <a:rPr lang="en-US" sz="2400" b="1" dirty="0" smtClean="0"/>
              <a:t>Kruskal’s </a:t>
            </a:r>
            <a:r>
              <a:rPr lang="en-US" sz="2400" b="1" dirty="0"/>
              <a:t>Algorithm: </a:t>
            </a:r>
            <a:r>
              <a:rPr lang="en-US" sz="2400" dirty="0"/>
              <a:t>(For finding minimal spanning tree of a connected weighted graph)</a:t>
            </a:r>
          </a:p>
          <a:p>
            <a:pPr marL="0" indent="0" algn="just">
              <a:buNone/>
            </a:pPr>
            <a:r>
              <a:rPr lang="en-US" sz="2400" dirty="0"/>
              <a:t> </a:t>
            </a:r>
            <a:r>
              <a:rPr lang="en-US" sz="2400" b="1" dirty="0"/>
              <a:t>Input: </a:t>
            </a:r>
            <a:r>
              <a:rPr lang="en-US" sz="2400" dirty="0"/>
              <a:t>A connected graph G with non negative values assigned to each edge.</a:t>
            </a:r>
          </a:p>
          <a:p>
            <a:pPr marL="0" indent="0" algn="just">
              <a:buNone/>
            </a:pPr>
            <a:r>
              <a:rPr lang="en-US" sz="2400" dirty="0"/>
              <a:t> </a:t>
            </a:r>
            <a:r>
              <a:rPr lang="en-US" sz="2400" b="1" dirty="0"/>
              <a:t>Output: </a:t>
            </a:r>
            <a:r>
              <a:rPr lang="en-US" sz="2400" dirty="0"/>
              <a:t>A minimal spanning tree for G.</a:t>
            </a:r>
          </a:p>
          <a:p>
            <a:pPr marL="0" indent="0" algn="just">
              <a:buNone/>
            </a:pPr>
            <a:r>
              <a:rPr lang="en-US" sz="2400" dirty="0"/>
              <a:t> </a:t>
            </a:r>
            <a:r>
              <a:rPr lang="en-US" sz="2400" b="1" dirty="0"/>
              <a:t>Method: </a:t>
            </a:r>
            <a:endParaRPr lang="en-US" sz="2400" b="1" dirty="0" smtClean="0"/>
          </a:p>
          <a:p>
            <a:pPr marL="0" indent="0" algn="just">
              <a:buNone/>
            </a:pPr>
            <a:r>
              <a:rPr lang="en-US" sz="2400" dirty="0" smtClean="0"/>
              <a:t>1</a:t>
            </a:r>
            <a:r>
              <a:rPr lang="en-US" sz="2400" dirty="0"/>
              <a:t>) Select any edge of minimal value that is not a loop. This is the first edge of T(if  there is more than one edge of minimal value, arbitrary choose one of these edges)</a:t>
            </a:r>
          </a:p>
          <a:p>
            <a:pPr marL="0" indent="0" algn="just">
              <a:buNone/>
            </a:pPr>
            <a:r>
              <a:rPr lang="en-US" sz="2400" dirty="0"/>
              <a:t>2) Select any remaining edge of G of having minimal value that does not form a  circuit with the edges already included in T.</a:t>
            </a:r>
          </a:p>
          <a:p>
            <a:pPr marL="0" indent="0" algn="just">
              <a:buNone/>
            </a:pPr>
            <a:r>
              <a:rPr lang="en-US" sz="2400" dirty="0"/>
              <a:t>3) Continue step 2 until T contain (n – 1) edges when n = |V(G)|</a:t>
            </a:r>
          </a:p>
          <a:p>
            <a:pPr algn="just"/>
            <a:endParaRPr lang="en-US" sz="2400"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3338755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Algorithms for Spanning Tree:</a:t>
            </a:r>
          </a:p>
          <a:p>
            <a:pPr marL="0" indent="0" algn="just">
              <a:buNone/>
            </a:pPr>
            <a:r>
              <a:rPr lang="en-US" sz="2400" dirty="0" smtClean="0"/>
              <a:t>Construct minimal spanning </a:t>
            </a:r>
            <a:r>
              <a:rPr lang="en-US" sz="2400" dirty="0"/>
              <a:t>tree </a:t>
            </a:r>
            <a:r>
              <a:rPr lang="en-US" sz="2400" dirty="0" smtClean="0"/>
              <a:t>using Kruskal's </a:t>
            </a:r>
            <a:r>
              <a:rPr lang="en-US" sz="2400" dirty="0"/>
              <a:t>algorithm</a:t>
            </a:r>
            <a:endParaRPr lang="en-US" sz="2400"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762000" y="1981200"/>
            <a:ext cx="7546019" cy="3886200"/>
          </a:xfrm>
          <a:prstGeom prst="rect">
            <a:avLst/>
          </a:prstGeom>
        </p:spPr>
      </p:pic>
    </p:spTree>
    <p:extLst>
      <p:ext uri="{BB962C8B-B14F-4D97-AF65-F5344CB8AC3E}">
        <p14:creationId xmlns:p14="http://schemas.microsoft.com/office/powerpoint/2010/main" val="328086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fontScale="90000"/>
          </a:bodyPr>
          <a:lstStyle/>
          <a:p>
            <a:pPr fontAlgn="auto">
              <a:spcAft>
                <a:spcPts val="0"/>
              </a:spcAft>
              <a:defRPr/>
            </a:pPr>
            <a:r>
              <a:rPr lang="en-US" dirty="0">
                <a:latin typeface="Cambria" pitchFamily="18" charset="0"/>
                <a:ea typeface="Verdana" pitchFamily="34" charset="0"/>
                <a:cs typeface="Verdana" pitchFamily="34" charset="0"/>
              </a:rPr>
              <a:t>Unit </a:t>
            </a:r>
            <a:r>
              <a:rPr lang="en-US" dirty="0" smtClean="0">
                <a:latin typeface="Cambria" pitchFamily="18" charset="0"/>
                <a:ea typeface="Verdana" pitchFamily="34" charset="0"/>
                <a:cs typeface="Verdana" pitchFamily="34" charset="0"/>
              </a:rPr>
              <a:t>V</a:t>
            </a:r>
            <a:r>
              <a:rPr lang="en-US" dirty="0">
                <a:latin typeface="Cambria" pitchFamily="18" charset="0"/>
                <a:ea typeface="Verdana" pitchFamily="34" charset="0"/>
                <a:cs typeface="Verdana" pitchFamily="34" charset="0"/>
              </a:rPr>
              <a:t/>
            </a:r>
            <a:br>
              <a:rPr lang="en-US" dirty="0">
                <a:latin typeface="Cambria" pitchFamily="18" charset="0"/>
                <a:ea typeface="Verdana" pitchFamily="34" charset="0"/>
                <a:cs typeface="Verdana" pitchFamily="34" charset="0"/>
              </a:rPr>
            </a:br>
            <a:r>
              <a:rPr lang="en-US" dirty="0">
                <a:latin typeface="Cambria" pitchFamily="18" charset="0"/>
                <a:ea typeface="Verdana" pitchFamily="34" charset="0"/>
                <a:cs typeface="Verdana" pitchFamily="34" charset="0"/>
              </a:rPr>
              <a:t>Graph </a:t>
            </a:r>
            <a:r>
              <a:rPr lang="en-US" dirty="0" smtClean="0">
                <a:latin typeface="Cambria" pitchFamily="18" charset="0"/>
                <a:ea typeface="Verdana" pitchFamily="34" charset="0"/>
                <a:cs typeface="Verdana" pitchFamily="34" charset="0"/>
              </a:rPr>
              <a:t>Theory </a:t>
            </a:r>
            <a:br>
              <a:rPr lang="en-US" dirty="0" smtClean="0">
                <a:latin typeface="Cambria" pitchFamily="18" charset="0"/>
                <a:ea typeface="Verdana" pitchFamily="34" charset="0"/>
                <a:cs typeface="Verdana" pitchFamily="34" charset="0"/>
              </a:rPr>
            </a:br>
            <a:endParaRPr lang="en-US" sz="4000"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58277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Algorithms for Spanning Tree:</a:t>
            </a:r>
          </a:p>
          <a:p>
            <a:pPr marL="0" indent="0" algn="just">
              <a:buNone/>
            </a:pPr>
            <a:r>
              <a:rPr lang="en-US" sz="2400" b="1" dirty="0"/>
              <a:t>Prim’s Algorithm</a:t>
            </a:r>
            <a:r>
              <a:rPr lang="en-US" sz="2400" dirty="0"/>
              <a:t>: (For finding a minimal spanning tree</a:t>
            </a:r>
            <a:r>
              <a:rPr lang="en-US" sz="2400" dirty="0" smtClean="0"/>
              <a:t>)</a:t>
            </a:r>
          </a:p>
          <a:p>
            <a:pPr marL="0" indent="0" algn="just">
              <a:buNone/>
            </a:pPr>
            <a:r>
              <a:rPr lang="en-US" sz="2400" b="1" dirty="0" smtClean="0"/>
              <a:t>Method:</a:t>
            </a:r>
            <a:endParaRPr lang="en-US" sz="2400" b="1" dirty="0"/>
          </a:p>
          <a:p>
            <a:pPr marL="0" indent="0" algn="just">
              <a:buNone/>
            </a:pPr>
            <a:r>
              <a:rPr lang="en-US" sz="2400" dirty="0"/>
              <a:t>1) Let G be a connected graph with non negative values assigned to each edge. First let T be the tree consisting of any vertex V1 of G.</a:t>
            </a:r>
          </a:p>
          <a:p>
            <a:pPr marL="0" indent="0" algn="just">
              <a:buNone/>
            </a:pPr>
            <a:r>
              <a:rPr lang="en-US" sz="2400" dirty="0"/>
              <a:t>2) Among all the edges not in T, that are incident on a vertex in T and do not form a circuit when added to T, Select one of minimal cost and add it to T.</a:t>
            </a:r>
          </a:p>
          <a:p>
            <a:pPr marL="0" indent="0" algn="just">
              <a:buNone/>
            </a:pPr>
            <a:r>
              <a:rPr lang="en-US" sz="2400" dirty="0"/>
              <a:t>3) The process terminates after we have added (n – 1) edges </a:t>
            </a:r>
          </a:p>
          <a:p>
            <a:pPr marL="0" indent="0" algn="just">
              <a:buNone/>
            </a:pPr>
            <a:r>
              <a:rPr lang="en-US" sz="2400" dirty="0"/>
              <a:t>    where n = |V(G)|.</a:t>
            </a:r>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27726701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Algorithms for Spanning Tree:</a:t>
            </a:r>
          </a:p>
          <a:p>
            <a:pPr algn="just"/>
            <a:r>
              <a:rPr lang="en-US" sz="2400" dirty="0"/>
              <a:t>Construct the minimum spanning tree (MST) for the given graph using Prim’s </a:t>
            </a:r>
            <a:r>
              <a:rPr lang="en-US" sz="2400" dirty="0" smtClean="0"/>
              <a:t>Algorithm</a:t>
            </a:r>
          </a:p>
          <a:p>
            <a:pPr algn="just"/>
            <a:endParaRPr lang="en-US" sz="2400"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990600" y="2057400"/>
            <a:ext cx="6960617" cy="3886200"/>
          </a:xfrm>
          <a:prstGeom prst="rect">
            <a:avLst/>
          </a:prstGeom>
        </p:spPr>
      </p:pic>
    </p:spTree>
    <p:extLst>
      <p:ext uri="{BB962C8B-B14F-4D97-AF65-F5344CB8AC3E}">
        <p14:creationId xmlns:p14="http://schemas.microsoft.com/office/powerpoint/2010/main" val="655476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300" y="3124200"/>
            <a:ext cx="8915400" cy="609600"/>
          </a:xfrm>
        </p:spPr>
        <p:style>
          <a:lnRef idx="2">
            <a:schemeClr val="dk1"/>
          </a:lnRef>
          <a:fillRef idx="1">
            <a:schemeClr val="lt1"/>
          </a:fillRef>
          <a:effectRef idx="0">
            <a:schemeClr val="dk1"/>
          </a:effectRef>
          <a:fontRef idx="minor">
            <a:schemeClr val="dk1"/>
          </a:fontRef>
        </p:style>
        <p:txBody>
          <a:bodyPr/>
          <a:lstStyle/>
          <a:p>
            <a:pPr marL="0" indent="0" algn="ctr">
              <a:buNone/>
            </a:pPr>
            <a:r>
              <a:rPr lang="en-US" spc="50" dirty="0" smtClean="0">
                <a:ln w="9525" cmpd="sng">
                  <a:solidFill>
                    <a:schemeClr val="accent1"/>
                  </a:solidFill>
                  <a:prstDash val="solid"/>
                </a:ln>
                <a:solidFill>
                  <a:srgbClr val="70AD47">
                    <a:tint val="1000"/>
                  </a:srgbClr>
                </a:solidFill>
                <a:effectLst>
                  <a:glow rad="38100">
                    <a:schemeClr val="accent1">
                      <a:alpha val="40000"/>
                    </a:schemeClr>
                  </a:glow>
                </a:effectLst>
              </a:rPr>
              <a:t>END-UNIT-5</a:t>
            </a:r>
            <a:endParaRPr lang="en-US"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734204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algn="just"/>
            <a:r>
              <a:rPr lang="en-US" sz="2400" dirty="0"/>
              <a:t>Graph coloring is the procedure of assignment of colors to each vertex of a graph G such that no adjacent vertices get same color. The objective is to minimize the number of colors while coloring a graph. The smallest number of colors required to color a graph G is called its chromatic number of that graph. Graph coloring problem is a NP Complete problem</a:t>
            </a:r>
            <a:r>
              <a:rPr lang="en-US" sz="2400" dirty="0" smtClean="0"/>
              <a:t>.</a:t>
            </a:r>
          </a:p>
          <a:p>
            <a:pPr marL="0" indent="0" algn="just">
              <a:buNone/>
            </a:pPr>
            <a:r>
              <a:rPr lang="en-US" sz="2400" b="1" dirty="0" smtClean="0"/>
              <a:t>Applications:</a:t>
            </a:r>
          </a:p>
          <a:p>
            <a:pPr algn="just"/>
            <a:r>
              <a:rPr lang="en-US" sz="2400" dirty="0"/>
              <a:t>Register Allocation</a:t>
            </a:r>
          </a:p>
          <a:p>
            <a:pPr algn="just"/>
            <a:r>
              <a:rPr lang="en-US" sz="2400" dirty="0"/>
              <a:t>Map Coloring</a:t>
            </a:r>
          </a:p>
          <a:p>
            <a:pPr algn="just"/>
            <a:r>
              <a:rPr lang="en-US" sz="2400" dirty="0"/>
              <a:t>Bipartite Graph Checking</a:t>
            </a:r>
          </a:p>
          <a:p>
            <a:pPr algn="just"/>
            <a:r>
              <a:rPr lang="en-US" sz="2400" dirty="0"/>
              <a:t>Mobile Radio Frequency Assignment</a:t>
            </a:r>
          </a:p>
          <a:p>
            <a:pPr algn="just"/>
            <a:r>
              <a:rPr lang="en-US" sz="2400" dirty="0"/>
              <a:t>Making time table, etc.</a:t>
            </a:r>
          </a:p>
          <a:p>
            <a:pPr algn="just"/>
            <a:endParaRPr lang="en-US" sz="2400" dirty="0" smtClean="0"/>
          </a:p>
        </p:txBody>
      </p:sp>
    </p:spTree>
    <p:extLst>
      <p:ext uri="{BB962C8B-B14F-4D97-AF65-F5344CB8AC3E}">
        <p14:creationId xmlns:p14="http://schemas.microsoft.com/office/powerpoint/2010/main" val="23992902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marL="0" indent="0" algn="just">
              <a:buNone/>
            </a:pPr>
            <a:r>
              <a:rPr lang="en-US" sz="2400" b="1" dirty="0" smtClean="0"/>
              <a:t>Method </a:t>
            </a:r>
            <a:r>
              <a:rPr lang="en-US" sz="2400" b="1" dirty="0"/>
              <a:t>to Color a </a:t>
            </a:r>
            <a:r>
              <a:rPr lang="en-US" sz="2400" b="1" dirty="0" smtClean="0"/>
              <a:t>Graph:</a:t>
            </a:r>
          </a:p>
          <a:p>
            <a:pPr marL="0" indent="0" algn="just">
              <a:buNone/>
            </a:pPr>
            <a:r>
              <a:rPr lang="en-US" sz="2400" b="1" dirty="0"/>
              <a:t>The steps required to color a graph G with n number of vertices are as follows −</a:t>
            </a:r>
          </a:p>
          <a:p>
            <a:pPr marL="0" indent="0" algn="just">
              <a:buNone/>
            </a:pPr>
            <a:r>
              <a:rPr lang="en-US" sz="2400" b="1" dirty="0" smtClean="0"/>
              <a:t>Step </a:t>
            </a:r>
            <a:r>
              <a:rPr lang="en-US" sz="2400" b="1" dirty="0"/>
              <a:t>1 − </a:t>
            </a:r>
            <a:r>
              <a:rPr lang="en-US" sz="2400" dirty="0"/>
              <a:t>Arrange the vertices of the graph in some order.</a:t>
            </a:r>
          </a:p>
          <a:p>
            <a:pPr marL="0" indent="0" algn="just">
              <a:buNone/>
            </a:pPr>
            <a:r>
              <a:rPr lang="en-US" sz="2400" b="1" dirty="0" smtClean="0"/>
              <a:t>Step </a:t>
            </a:r>
            <a:r>
              <a:rPr lang="en-US" sz="2400" b="1" dirty="0"/>
              <a:t>2 − </a:t>
            </a:r>
            <a:r>
              <a:rPr lang="en-US" sz="2400" dirty="0"/>
              <a:t>Choose the first vertex and color it with the first color.</a:t>
            </a:r>
          </a:p>
          <a:p>
            <a:pPr marL="0" indent="0" algn="just">
              <a:buNone/>
            </a:pPr>
            <a:r>
              <a:rPr lang="en-US" sz="2400" b="1" dirty="0" smtClean="0"/>
              <a:t>Step </a:t>
            </a:r>
            <a:r>
              <a:rPr lang="en-US" sz="2400" b="1" dirty="0"/>
              <a:t>3 </a:t>
            </a:r>
            <a:r>
              <a:rPr lang="en-US" sz="2400" dirty="0"/>
              <a:t>− Choose the next vertex and color it with the lowest numbered color that has not been colored on any vertices adjacent to it. If all the adjacent vertices are colored with this color, assign a new color to it. Repeat this step until all the vertices are colored.</a:t>
            </a:r>
            <a:endParaRPr lang="en-US" sz="2400" dirty="0" smtClean="0"/>
          </a:p>
          <a:p>
            <a:pPr marL="0" indent="0" algn="just">
              <a:buNone/>
            </a:pPr>
            <a:endParaRPr lang="en-US" sz="2400" dirty="0" smtClean="0"/>
          </a:p>
        </p:txBody>
      </p:sp>
    </p:spTree>
    <p:extLst>
      <p:ext uri="{BB962C8B-B14F-4D97-AF65-F5344CB8AC3E}">
        <p14:creationId xmlns:p14="http://schemas.microsoft.com/office/powerpoint/2010/main" val="10250586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algn="just"/>
            <a:r>
              <a:rPr lang="en-US" sz="2400" dirty="0"/>
              <a:t>A covering graph is a subgraph which contains either all the vertices or all the edges corresponding to some other graph. A subgraph which contains all the vertices is called a line/edge covering. A subgraph which contains all the edges is called a vertex covering</a:t>
            </a:r>
            <a:r>
              <a:rPr lang="en-US" sz="2400" dirty="0" smtClean="0"/>
              <a:t>.</a:t>
            </a:r>
          </a:p>
          <a:p>
            <a:pPr marL="0" indent="0" algn="just">
              <a:buNone/>
            </a:pPr>
            <a:r>
              <a:rPr lang="en-US" sz="2400" b="1" dirty="0" smtClean="0"/>
              <a:t>Line Covering:</a:t>
            </a:r>
          </a:p>
          <a:p>
            <a:r>
              <a:rPr lang="en-US" sz="2400" dirty="0"/>
              <a:t>Let G = (V, E) be a graph. A subset C(E) is called a line covering of G if every vertex of G is incident with at least one edge in C</a:t>
            </a:r>
            <a:r>
              <a:rPr lang="en-US" sz="2400" dirty="0" smtClean="0"/>
              <a:t>,</a:t>
            </a:r>
          </a:p>
          <a:p>
            <a:pPr marL="0" indent="0">
              <a:buNone/>
            </a:pPr>
            <a:r>
              <a:rPr lang="en-US" sz="2400" dirty="0" smtClean="0"/>
              <a:t>          i.e.,  </a:t>
            </a:r>
            <a:r>
              <a:rPr lang="en-US" sz="2400" dirty="0" err="1" smtClean="0"/>
              <a:t>deg</a:t>
            </a:r>
            <a:r>
              <a:rPr lang="en-US" sz="2400" dirty="0" smtClean="0"/>
              <a:t>(V</a:t>
            </a:r>
            <a:r>
              <a:rPr lang="en-US" sz="2400" dirty="0"/>
              <a:t>) ≥ 1 ∀ V ∈ G</a:t>
            </a:r>
          </a:p>
          <a:p>
            <a:r>
              <a:rPr lang="en-US" sz="2400" dirty="0"/>
              <a:t>because each vertex is connected with another vertex by an edge. Hence it has a minimum degree of 1.</a:t>
            </a:r>
          </a:p>
          <a:p>
            <a:pPr marL="0" indent="0" algn="just">
              <a:buNone/>
            </a:pPr>
            <a:endParaRPr lang="en-US" sz="2400" b="1" dirty="0" smtClean="0"/>
          </a:p>
        </p:txBody>
      </p:sp>
    </p:spTree>
    <p:extLst>
      <p:ext uri="{BB962C8B-B14F-4D97-AF65-F5344CB8AC3E}">
        <p14:creationId xmlns:p14="http://schemas.microsoft.com/office/powerpoint/2010/main" val="584054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066800" y="1098176"/>
            <a:ext cx="4876240" cy="2986224"/>
          </a:xfrm>
          <a:prstGeom prst="rect">
            <a:avLst/>
          </a:prstGeom>
        </p:spPr>
      </p:pic>
      <p:sp>
        <p:nvSpPr>
          <p:cNvPr id="5" name="Rectangle 4"/>
          <p:cNvSpPr/>
          <p:nvPr/>
        </p:nvSpPr>
        <p:spPr>
          <a:xfrm>
            <a:off x="685800" y="4093365"/>
            <a:ext cx="4572000" cy="2031325"/>
          </a:xfrm>
          <a:prstGeom prst="rect">
            <a:avLst/>
          </a:prstGeom>
        </p:spPr>
        <p:txBody>
          <a:bodyPr>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sp>
        <p:nvSpPr>
          <p:cNvPr id="6" name="Rectangle 5"/>
          <p:cNvSpPr/>
          <p:nvPr/>
        </p:nvSpPr>
        <p:spPr>
          <a:xfrm>
            <a:off x="3886200" y="3908698"/>
            <a:ext cx="5105400" cy="1200329"/>
          </a:xfrm>
          <a:prstGeom prst="rect">
            <a:avLst/>
          </a:prstGeom>
        </p:spPr>
        <p:txBody>
          <a:bodyPr wrap="square">
            <a:spAutoFit/>
          </a:bodyPr>
          <a:lstStyle/>
          <a:p>
            <a:pPr algn="just"/>
            <a:r>
              <a:rPr lang="en-US" b="1" dirty="0"/>
              <a:t>Line covering of ‘G’ does not exist if and only if ‘G’ has an isolated vertex. Line covering of a graph with ‘n’ vertices has at least [n/2] edges.</a:t>
            </a:r>
          </a:p>
        </p:txBody>
      </p:sp>
    </p:spTree>
    <p:extLst>
      <p:ext uri="{BB962C8B-B14F-4D97-AF65-F5344CB8AC3E}">
        <p14:creationId xmlns:p14="http://schemas.microsoft.com/office/powerpoint/2010/main" val="3947515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A line covering C of a graph G is said to be minimal if no edge can be deleted from C</a:t>
            </a:r>
            <a:r>
              <a:rPr lang="en-US" sz="2400" dirty="0" smtClean="0"/>
              <a:t>.</a:t>
            </a:r>
          </a:p>
          <a:p>
            <a:pPr marL="0" indent="0" algn="just">
              <a:buNone/>
            </a:pPr>
            <a:r>
              <a:rPr lang="en-US" sz="2400" dirty="0"/>
              <a:t>Here, C1, C2, C3 are minimal line coverings, while C4 is not because we can delete {b, c}.</a:t>
            </a:r>
            <a:endParaRPr lang="en-US" sz="2400" dirty="0" smtClean="0"/>
          </a:p>
        </p:txBody>
      </p:sp>
      <p:sp>
        <p:nvSpPr>
          <p:cNvPr id="5" name="Rectangle 4"/>
          <p:cNvSpPr/>
          <p:nvPr/>
        </p:nvSpPr>
        <p:spPr>
          <a:xfrm>
            <a:off x="4607859" y="3333917"/>
            <a:ext cx="4307541" cy="2031325"/>
          </a:xfrm>
          <a:prstGeom prst="rect">
            <a:avLst/>
          </a:prstGeom>
        </p:spPr>
        <p:txBody>
          <a:bodyPr wrap="square">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pic>
        <p:nvPicPr>
          <p:cNvPr id="7" name="Picture 6"/>
          <p:cNvPicPr>
            <a:picLocks noChangeAspect="1"/>
          </p:cNvPicPr>
          <p:nvPr/>
        </p:nvPicPr>
        <p:blipFill>
          <a:blip r:embed="rId2"/>
          <a:stretch>
            <a:fillRect/>
          </a:stretch>
        </p:blipFill>
        <p:spPr>
          <a:xfrm>
            <a:off x="107576" y="3333917"/>
            <a:ext cx="4115012" cy="2520445"/>
          </a:xfrm>
          <a:prstGeom prst="rect">
            <a:avLst/>
          </a:prstGeom>
        </p:spPr>
      </p:pic>
    </p:spTree>
    <p:extLst>
      <p:ext uri="{BB962C8B-B14F-4D97-AF65-F5344CB8AC3E}">
        <p14:creationId xmlns:p14="http://schemas.microsoft.com/office/powerpoint/2010/main" val="16554293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It is also known as </a:t>
            </a:r>
            <a:r>
              <a:rPr lang="en-US" sz="2400" b="1" dirty="0"/>
              <a:t>Smallest Minimal Line Covering</a:t>
            </a:r>
            <a:r>
              <a:rPr lang="en-US" sz="2400" dirty="0"/>
              <a:t>. A minimal line covering with minimum number of edges is called a minimum line covering of ‘G’. The number of edges in a minimum line covering in ‘G’ is called the line covering number of ‘G’ (α1</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a:t>Every line covering contains a minimal line covering</a:t>
            </a:r>
            <a:r>
              <a:rPr lang="en-US" sz="2400" dirty="0" smtClean="0"/>
              <a:t>.</a:t>
            </a:r>
          </a:p>
          <a:p>
            <a:pPr marL="457200" indent="-457200" algn="just">
              <a:buFont typeface="+mj-lt"/>
              <a:buAutoNum type="arabicPeriod"/>
            </a:pPr>
            <a:r>
              <a:rPr lang="en-US" sz="2400" dirty="0"/>
              <a:t>Every line covering does not contain a minimum line </a:t>
            </a:r>
            <a:r>
              <a:rPr lang="en-US" sz="2400" dirty="0" smtClean="0"/>
              <a:t>covering</a:t>
            </a:r>
          </a:p>
          <a:p>
            <a:pPr marL="457200" indent="-457200" algn="just">
              <a:buFont typeface="+mj-lt"/>
              <a:buAutoNum type="arabicPeriod"/>
            </a:pPr>
            <a:r>
              <a:rPr lang="en-US" sz="2400" dirty="0"/>
              <a:t>No minimal line covering contains a </a:t>
            </a:r>
            <a:r>
              <a:rPr lang="en-US" sz="2400" dirty="0" smtClean="0"/>
              <a:t>cycle</a:t>
            </a:r>
          </a:p>
          <a:p>
            <a:pPr marL="457200" indent="-457200" algn="just">
              <a:buFont typeface="+mj-lt"/>
              <a:buAutoNum type="arabicPeriod"/>
            </a:pPr>
            <a:r>
              <a:rPr lang="en-US" sz="2400" dirty="0"/>
              <a:t>If a line covering ‘C’ contains no paths of length 3 or more, then ‘C’ is a minimal line covering because all the components of ‘C’ are star graph and from a star graph, no edge can be deleted.</a:t>
            </a:r>
            <a:endParaRPr lang="en-US" sz="2400" dirty="0" smtClean="0"/>
          </a:p>
        </p:txBody>
      </p:sp>
    </p:spTree>
    <p:extLst>
      <p:ext uri="{BB962C8B-B14F-4D97-AF65-F5344CB8AC3E}">
        <p14:creationId xmlns:p14="http://schemas.microsoft.com/office/powerpoint/2010/main" val="36588627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smtClean="0"/>
              <a:t>Vertex Covering:</a:t>
            </a:r>
          </a:p>
          <a:p>
            <a:pPr algn="just"/>
            <a:r>
              <a:rPr lang="en-US" sz="2400" dirty="0"/>
              <a:t>Let ‘G’ = (V, E) be a graph. A subset K of V is called a vertex covering of ‘G’, if every edge of ‘G’ is incident with or covered by a vertex in ‘K</a:t>
            </a:r>
            <a:r>
              <a:rPr lang="en-US" sz="2400" dirty="0" smtClean="0"/>
              <a:t>’.</a:t>
            </a:r>
          </a:p>
          <a:p>
            <a:pPr algn="just"/>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2031325"/>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p>
          <a:p>
            <a:endParaRPr lang="en-US" dirty="0"/>
          </a:p>
          <a:p>
            <a:r>
              <a:rPr lang="en-US" dirty="0"/>
              <a:t>K4 = {a, d}</a:t>
            </a:r>
          </a:p>
        </p:txBody>
      </p:sp>
      <p:sp>
        <p:nvSpPr>
          <p:cNvPr id="6" name="Rectangle 5"/>
          <p:cNvSpPr/>
          <p:nvPr/>
        </p:nvSpPr>
        <p:spPr>
          <a:xfrm>
            <a:off x="609600" y="5576618"/>
            <a:ext cx="8305800" cy="707886"/>
          </a:xfrm>
          <a:prstGeom prst="rect">
            <a:avLst/>
          </a:prstGeom>
        </p:spPr>
        <p:txBody>
          <a:bodyPr wrap="square">
            <a:spAutoFit/>
          </a:bodyPr>
          <a:lstStyle/>
          <a:p>
            <a:r>
              <a:rPr lang="en-US" sz="2000" b="1" dirty="0"/>
              <a:t>Here, K1, K2, and K3 have vertex covering, whereas K4 does not have any vertex covering as it does not cover the edge {</a:t>
            </a:r>
            <a:r>
              <a:rPr lang="en-US" sz="2000" b="1" dirty="0" err="1"/>
              <a:t>bc</a:t>
            </a:r>
            <a:r>
              <a:rPr lang="en-US" sz="2000" b="1" dirty="0"/>
              <a:t>}.</a:t>
            </a:r>
          </a:p>
        </p:txBody>
      </p:sp>
    </p:spTree>
    <p:extLst>
      <p:ext uri="{BB962C8B-B14F-4D97-AF65-F5344CB8AC3E}">
        <p14:creationId xmlns:p14="http://schemas.microsoft.com/office/powerpoint/2010/main" val="365226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Verdana" pitchFamily="34" charset="0"/>
                <a:cs typeface="Verdana" pitchFamily="34" charset="0"/>
              </a:rPr>
              <a:t>Unit </a:t>
            </a:r>
            <a:r>
              <a:rPr lang="en-US" dirty="0" smtClean="0">
                <a:ea typeface="Verdana" pitchFamily="34" charset="0"/>
                <a:cs typeface="Verdana" pitchFamily="34" charset="0"/>
              </a:rPr>
              <a:t>V</a:t>
            </a:r>
            <a:endParaRPr lang="en-US" dirty="0"/>
          </a:p>
        </p:txBody>
      </p:sp>
      <p:sp>
        <p:nvSpPr>
          <p:cNvPr id="4" name="Content Placeholder 3"/>
          <p:cNvSpPr>
            <a:spLocks noGrp="1"/>
          </p:cNvSpPr>
          <p:nvPr>
            <p:ph idx="1"/>
          </p:nvPr>
        </p:nvSpPr>
        <p:spPr>
          <a:xfrm>
            <a:off x="152400" y="700881"/>
            <a:ext cx="8915400" cy="6157119"/>
          </a:xfrm>
        </p:spPr>
        <p:txBody>
          <a:bodyPr/>
          <a:lstStyle/>
          <a:p>
            <a:pPr marL="0" indent="0" algn="just">
              <a:buNone/>
            </a:pPr>
            <a:r>
              <a:rPr lang="en-US" sz="2400" b="1" dirty="0"/>
              <a:t>Graph Theory: </a:t>
            </a:r>
            <a:r>
              <a:rPr lang="en-US" sz="2400" dirty="0"/>
              <a:t>Basic Concepts of Graphs, Sub graphs, Matrix Representation of Graphs: Adjacency Matrices, Incidence Matrices, Isomorphic Graphs, Paths and Circuits, Eulerian and Hamiltonian Graphs, Multigraphs, Planar Graphs, Euler‘s Formula, Graph Coloring and Covering, Chromatic Number, Spanning Trees, Algorithms for Spanning Trees.</a:t>
            </a:r>
            <a:endParaRPr lang="en-US" sz="1800" dirty="0"/>
          </a:p>
        </p:txBody>
      </p:sp>
    </p:spTree>
    <p:extLst>
      <p:ext uri="{BB962C8B-B14F-4D97-AF65-F5344CB8AC3E}">
        <p14:creationId xmlns:p14="http://schemas.microsoft.com/office/powerpoint/2010/main" val="3822592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marL="0" indent="0" algn="just">
              <a:buNone/>
            </a:pPr>
            <a:r>
              <a:rPr lang="en-US" sz="2400" dirty="0"/>
              <a:t>A vertex ‘K’ of graph ‘G’ is said to be minimal vertex covering if no vertex can be deleted from ‘K’.</a:t>
            </a:r>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305425"/>
            <a:ext cx="8763000" cy="707886"/>
          </a:xfrm>
          <a:prstGeom prst="rect">
            <a:avLst/>
          </a:prstGeom>
        </p:spPr>
        <p:txBody>
          <a:bodyPr wrap="square">
            <a:spAutoFit/>
          </a:bodyPr>
          <a:lstStyle/>
          <a:p>
            <a:r>
              <a:rPr lang="en-US" sz="2000" b="1" dirty="0"/>
              <a:t>Here, K</a:t>
            </a:r>
            <a:r>
              <a:rPr lang="en-US" sz="2000" b="1" baseline="-25000" dirty="0"/>
              <a:t>1</a:t>
            </a:r>
            <a:r>
              <a:rPr lang="en-US" sz="2000" b="1" dirty="0"/>
              <a:t> and K</a:t>
            </a:r>
            <a:r>
              <a:rPr lang="en-US" sz="2000" b="1" baseline="-25000" dirty="0"/>
              <a:t>2</a:t>
            </a:r>
            <a:r>
              <a:rPr lang="en-US" sz="2000" b="1" dirty="0"/>
              <a:t> are minimal vertex coverings, whereas in K</a:t>
            </a:r>
            <a:r>
              <a:rPr lang="en-US" sz="2000" b="1" baseline="-25000" dirty="0"/>
              <a:t>3</a:t>
            </a:r>
            <a:r>
              <a:rPr lang="en-US" sz="2000" b="1" dirty="0"/>
              <a:t>, vertex ‘d’ can be deleted.</a:t>
            </a:r>
          </a:p>
        </p:txBody>
      </p:sp>
    </p:spTree>
    <p:extLst>
      <p:ext uri="{BB962C8B-B14F-4D97-AF65-F5344CB8AC3E}">
        <p14:creationId xmlns:p14="http://schemas.microsoft.com/office/powerpoint/2010/main" val="1917364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algn="just"/>
            <a:r>
              <a:rPr lang="en-US" sz="2400" dirty="0"/>
              <a:t>It is also known as the smallest minimal vertex covering. A minimal vertex covering of graph ‘G’ with minimum number of vertices is called the minimum vertex covering.</a:t>
            </a:r>
          </a:p>
          <a:p>
            <a:pPr algn="just"/>
            <a:r>
              <a:rPr lang="en-US" sz="2400" dirty="0" smtClean="0"/>
              <a:t>The </a:t>
            </a:r>
            <a:r>
              <a:rPr lang="en-US" sz="2400" dirty="0"/>
              <a:t>number of vertices in a minimum vertex covering of ‘G’ is called the vertex covering number of G (α2).</a:t>
            </a:r>
          </a:p>
        </p:txBody>
      </p:sp>
      <p:pic>
        <p:nvPicPr>
          <p:cNvPr id="2" name="Picture 1"/>
          <p:cNvPicPr>
            <a:picLocks noChangeAspect="1"/>
          </p:cNvPicPr>
          <p:nvPr/>
        </p:nvPicPr>
        <p:blipFill>
          <a:blip r:embed="rId2"/>
          <a:stretch>
            <a:fillRect/>
          </a:stretch>
        </p:blipFill>
        <p:spPr>
          <a:xfrm>
            <a:off x="533400" y="3735318"/>
            <a:ext cx="2962275" cy="1800225"/>
          </a:xfrm>
          <a:prstGeom prst="rect">
            <a:avLst/>
          </a:prstGeom>
        </p:spPr>
      </p:pic>
      <p:sp>
        <p:nvSpPr>
          <p:cNvPr id="5" name="Rectangle 4"/>
          <p:cNvSpPr/>
          <p:nvPr/>
        </p:nvSpPr>
        <p:spPr>
          <a:xfrm>
            <a:off x="4610100" y="3896766"/>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796661"/>
            <a:ext cx="8763000" cy="707886"/>
          </a:xfrm>
          <a:prstGeom prst="rect">
            <a:avLst/>
          </a:prstGeom>
        </p:spPr>
        <p:txBody>
          <a:bodyPr wrap="square">
            <a:spAutoFit/>
          </a:bodyPr>
          <a:lstStyle/>
          <a:p>
            <a:r>
              <a:rPr lang="en-US" sz="2000" b="1" dirty="0"/>
              <a:t>Here, K</a:t>
            </a:r>
            <a:r>
              <a:rPr lang="en-US" sz="2000" b="1" baseline="-25000" dirty="0"/>
              <a:t>1</a:t>
            </a:r>
            <a:r>
              <a:rPr lang="en-US" sz="2000" b="1" dirty="0"/>
              <a:t> is a minimum vertex cover of G, as it has only two vertices. α</a:t>
            </a:r>
            <a:r>
              <a:rPr lang="en-US" sz="2000" b="1" baseline="-25000" dirty="0"/>
              <a:t>2</a:t>
            </a:r>
            <a:r>
              <a:rPr lang="en-US" sz="2000" b="1" dirty="0"/>
              <a:t> = 2</a:t>
            </a:r>
            <a:r>
              <a:rPr lang="en-US" sz="2000" b="1" dirty="0" smtClean="0"/>
              <a:t>.</a:t>
            </a:r>
            <a:endParaRPr lang="en-US" sz="2000" b="1" dirty="0"/>
          </a:p>
        </p:txBody>
      </p:sp>
    </p:spTree>
    <p:extLst>
      <p:ext uri="{BB962C8B-B14F-4D97-AF65-F5344CB8AC3E}">
        <p14:creationId xmlns:p14="http://schemas.microsoft.com/office/powerpoint/2010/main" val="1167233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b="1" dirty="0"/>
              <a:t>Graph Theory</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3308657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Basic Concepts of </a:t>
            </a:r>
            <a:r>
              <a:rPr lang="en-US" sz="2400" b="1" dirty="0" smtClean="0"/>
              <a:t>Graphs:</a:t>
            </a:r>
          </a:p>
          <a:p>
            <a:pPr algn="just"/>
            <a:r>
              <a:rPr lang="en-US" sz="2400" dirty="0"/>
              <a:t>A Graph G is a pair of sets (V, E) </a:t>
            </a:r>
            <a:r>
              <a:rPr lang="en-US" sz="2400" dirty="0" smtClean="0"/>
              <a:t> where </a:t>
            </a:r>
            <a:r>
              <a:rPr lang="en-US" sz="2400" dirty="0"/>
              <a:t>V = A set of vertices (nodes)  </a:t>
            </a:r>
            <a:r>
              <a:rPr lang="en-US" sz="2400" dirty="0" smtClean="0"/>
              <a:t>and            </a:t>
            </a:r>
            <a:r>
              <a:rPr lang="en-US" sz="2400" dirty="0"/>
              <a:t>E = A set of edges (lines</a:t>
            </a:r>
            <a:r>
              <a:rPr lang="en-US" sz="2400" dirty="0" smtClean="0"/>
              <a:t>) </a:t>
            </a:r>
            <a:r>
              <a:rPr lang="en-US" sz="2400" dirty="0"/>
              <a:t> V(G) = Set of vertices in G</a:t>
            </a:r>
            <a:r>
              <a:rPr lang="en-US" sz="2400" dirty="0" smtClean="0"/>
              <a:t>. </a:t>
            </a:r>
            <a:r>
              <a:rPr lang="en-US" sz="2400" dirty="0"/>
              <a:t> E(G) = Set of edges in G</a:t>
            </a:r>
            <a:r>
              <a:rPr lang="en-US" sz="2400" dirty="0" smtClean="0"/>
              <a:t>. </a:t>
            </a:r>
            <a:r>
              <a:rPr lang="en-US" sz="2400" dirty="0"/>
              <a:t>|</a:t>
            </a:r>
            <a:r>
              <a:rPr lang="en-US" sz="2400" dirty="0" smtClean="0"/>
              <a:t>V(G)| </a:t>
            </a:r>
            <a:r>
              <a:rPr lang="en-US" sz="2400" dirty="0"/>
              <a:t>= Number of vertices in graph G  = Order of G</a:t>
            </a:r>
            <a:r>
              <a:rPr lang="en-US" sz="2400" dirty="0" smtClean="0"/>
              <a:t>. |E(G)| </a:t>
            </a:r>
            <a:r>
              <a:rPr lang="en-US" sz="2400" dirty="0"/>
              <a:t>= Number of edges in graph G     = Size of  G </a:t>
            </a:r>
            <a:r>
              <a:rPr lang="en-US" sz="2400" dirty="0" smtClean="0"/>
              <a:t>.</a:t>
            </a:r>
          </a:p>
          <a:p>
            <a:pPr marL="0" indent="0">
              <a:buNone/>
            </a:pPr>
            <a:r>
              <a:rPr lang="en-US" sz="2400" b="1" dirty="0"/>
              <a:t>Types of </a:t>
            </a:r>
            <a:r>
              <a:rPr lang="en-US" sz="2400" b="1" dirty="0" smtClean="0"/>
              <a:t>graphs:</a:t>
            </a:r>
          </a:p>
          <a:p>
            <a:pPr marL="0" indent="0">
              <a:buNone/>
            </a:pPr>
            <a:endParaRPr lang="en-US" sz="2400" b="1" dirty="0"/>
          </a:p>
          <a:p>
            <a:pPr marL="0" indent="0" algn="just">
              <a:buNone/>
            </a:pPr>
            <a:endParaRPr lang="en-US" sz="2400" b="1" dirty="0"/>
          </a:p>
        </p:txBody>
      </p:sp>
      <p:pic>
        <p:nvPicPr>
          <p:cNvPr id="2" name="Picture 1"/>
          <p:cNvPicPr>
            <a:picLocks noChangeAspect="1"/>
          </p:cNvPicPr>
          <p:nvPr/>
        </p:nvPicPr>
        <p:blipFill>
          <a:blip r:embed="rId2"/>
          <a:stretch>
            <a:fillRect/>
          </a:stretch>
        </p:blipFill>
        <p:spPr>
          <a:xfrm>
            <a:off x="914400" y="3810000"/>
            <a:ext cx="6934200" cy="2743200"/>
          </a:xfrm>
          <a:prstGeom prst="rect">
            <a:avLst/>
          </a:prstGeom>
        </p:spPr>
      </p:pic>
    </p:spTree>
    <p:extLst>
      <p:ext uri="{BB962C8B-B14F-4D97-AF65-F5344CB8AC3E}">
        <p14:creationId xmlns:p14="http://schemas.microsoft.com/office/powerpoint/2010/main" val="2319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6326</Words>
  <Application>Microsoft Office PowerPoint</Application>
  <PresentationFormat>On-screen Show (4:3)</PresentationFormat>
  <Paragraphs>506</Paragraphs>
  <Slides>71</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Cambria</vt:lpstr>
      <vt:lpstr>Cambria Math</vt:lpstr>
      <vt:lpstr>Symbol</vt:lpstr>
      <vt:lpstr>Times New Roman</vt:lpstr>
      <vt:lpstr>Verdana</vt:lpstr>
      <vt:lpstr>Wingdings</vt:lpstr>
      <vt:lpstr>Office Theme</vt:lpstr>
      <vt:lpstr>Discrete Mathematics R204GA05401</vt:lpstr>
      <vt:lpstr>Objectives</vt:lpstr>
      <vt:lpstr>Objectives</vt:lpstr>
      <vt:lpstr>Course Outcomes</vt:lpstr>
      <vt:lpstr>Course Outcomes</vt:lpstr>
      <vt:lpstr>Unit V Graph Theory  </vt:lpstr>
      <vt:lpstr>Unit V</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PowerPoint Presentation</vt:lpstr>
      <vt:lpstr>Graph Theory</vt:lpstr>
      <vt:lpstr>Graph Theory</vt:lpstr>
      <vt:lpstr>Graph Theory</vt:lpstr>
      <vt:lpstr>Graph Theory</vt:lpstr>
      <vt:lpstr>Graph Theory</vt:lpstr>
      <vt:lpstr>Graph Theory</vt:lpstr>
      <vt:lpstr>Graph Theory</vt:lpstr>
      <vt:lpstr>Graph Theory</vt:lpstr>
      <vt:lpstr>Graph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SRIT TPO</dc:creator>
  <cp:lastModifiedBy>narasimhulu</cp:lastModifiedBy>
  <cp:revision>475</cp:revision>
  <dcterms:created xsi:type="dcterms:W3CDTF">2017-01-25T11:29:37Z</dcterms:created>
  <dcterms:modified xsi:type="dcterms:W3CDTF">2022-07-16T05:57:07Z</dcterms:modified>
</cp:coreProperties>
</file>