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9" r:id="rId2"/>
    <p:sldId id="262" r:id="rId3"/>
    <p:sldId id="272" r:id="rId4"/>
    <p:sldId id="271" r:id="rId5"/>
    <p:sldId id="258" r:id="rId6"/>
    <p:sldId id="374" r:id="rId7"/>
    <p:sldId id="285" r:id="rId8"/>
    <p:sldId id="361" r:id="rId9"/>
    <p:sldId id="362" r:id="rId10"/>
    <p:sldId id="375" r:id="rId11"/>
    <p:sldId id="312" r:id="rId12"/>
    <p:sldId id="261" r:id="rId13"/>
    <p:sldId id="364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60"/>
  </p:normalViewPr>
  <p:slideViewPr>
    <p:cSldViewPr>
      <p:cViewPr>
        <p:scale>
          <a:sx n="80" d="100"/>
          <a:sy n="80" d="100"/>
        </p:scale>
        <p:origin x="580" y="-58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169C167-5BE0-4E74-AE79-8B768DF61A1A}" type="datetimeFigureOut">
              <a:rPr lang="en-US"/>
              <a:pPr>
                <a:defRPr/>
              </a:pPr>
              <a:t>7/4/2019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2117D0F-95C0-47D9-80A4-05F14704EF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35A14-A557-4555-A7E3-433A2A7D9BFE}" type="datetime1">
              <a:rPr lang="en-US"/>
              <a:pPr>
                <a:defRPr/>
              </a:pPr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8A605-46B9-48FC-AA41-E11D8EB3FA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01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8644E-1883-42E3-9FD2-DEFB1F3276FD}" type="datetime1">
              <a:rPr lang="en-US"/>
              <a:pPr>
                <a:defRPr/>
              </a:pPr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FDF11-E4EB-4D1C-8B78-A823D6497C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888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340F7-6619-4C91-8B36-CB6040152766}" type="datetime1">
              <a:rPr lang="en-US"/>
              <a:pPr>
                <a:defRPr/>
              </a:pPr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58194-E071-4CEA-B1F5-7660DF4EC7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81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D00E1-C2F0-4D93-8984-486951C2391F}" type="datetime1">
              <a:rPr lang="en-US"/>
              <a:pPr>
                <a:defRPr/>
              </a:pPr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9EFEE-0C28-4743-AA3B-1D65892BBF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484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DE839-D7F7-4A29-A62D-DD76D8F2BAEF}" type="datetime1">
              <a:rPr lang="en-US"/>
              <a:pPr>
                <a:defRPr/>
              </a:pPr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42DCB-EF6C-4236-96AB-699FCB0C99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7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DF0B9-6D68-4CAC-8B02-E4B576AA4606}" type="datetime1">
              <a:rPr lang="en-US"/>
              <a:pPr>
                <a:defRPr/>
              </a:pPr>
              <a:t>7/4/2019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63A1F-B95E-4E02-B2BB-4DCACB07A2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963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D40D0-7EE5-4646-974F-8C5EB0A5375A}" type="datetime1">
              <a:rPr lang="en-US"/>
              <a:pPr>
                <a:defRPr/>
              </a:pPr>
              <a:t>7/4/2019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63705-2B22-489C-B5FF-7BC2B68BE8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9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28C68-E75C-4670-AB93-850AC2830778}" type="datetime1">
              <a:rPr lang="en-US"/>
              <a:pPr>
                <a:defRPr/>
              </a:pPr>
              <a:t>7/4/2019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AE699-119A-4FF1-B1EA-6106663ACB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88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B04B6-921D-4E3D-8B00-6EFB338CF38C}" type="datetime1">
              <a:rPr lang="en-US"/>
              <a:pPr>
                <a:defRPr/>
              </a:pPr>
              <a:t>7/4/2019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C67CA-174F-464E-8D69-5F8994735D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93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0DAD8-BC58-49D0-A511-474CCC42DF0F}" type="datetime1">
              <a:rPr lang="en-US"/>
              <a:pPr>
                <a:defRPr/>
              </a:pPr>
              <a:t>7/4/2019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0B2ED-A2E0-4F48-AE8D-C1B0D0D0B2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289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52DE9-0F39-451E-9EA5-B8F3FD4770B1}" type="datetime1">
              <a:rPr lang="en-US"/>
              <a:pPr>
                <a:defRPr/>
              </a:pPr>
              <a:t>7/4/2019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42F15-236D-46C4-9BA4-672076FF88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67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C1CEB3B-0EC9-4D5F-8E67-06E2477FD010}" type="datetime1">
              <a:rPr lang="en-US"/>
              <a:pPr>
                <a:defRPr/>
              </a:pPr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8E813F2-E76D-49F5-BCED-880FF03BC5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001962"/>
          </a:xfrm>
        </p:spPr>
        <p:txBody>
          <a:bodyPr/>
          <a:lstStyle/>
          <a:p>
            <a:pPr eaLnBrk="1" hangingPunct="1"/>
            <a:r>
              <a:rPr lang="en-US" altLang="en-US" sz="2400" b="1" dirty="0" smtClean="0"/>
              <a:t>INCREASING BANDWIDTH UTILIZATION IN IEEE 802.16 NETWORKS</a:t>
            </a:r>
            <a:endParaRPr lang="en-US" altLang="en-US" sz="24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229100" y="4271138"/>
            <a:ext cx="4648200" cy="1901062"/>
          </a:xfrm>
        </p:spPr>
        <p:txBody>
          <a:bodyPr rtlCol="0">
            <a:normAutofit fontScale="92500" lnSpcReduction="20000"/>
          </a:bodyPr>
          <a:lstStyle/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Supervisor</a:t>
            </a: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b="1" dirty="0"/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dirty="0" smtClean="0"/>
              <a:t>Dr.  </a:t>
            </a:r>
            <a:r>
              <a:rPr lang="en-US" sz="2200" dirty="0"/>
              <a:t>P. CHENNA </a:t>
            </a:r>
            <a:r>
              <a:rPr lang="en-US" sz="2200" dirty="0" smtClean="0"/>
              <a:t>REDDY</a:t>
            </a: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dirty="0" smtClean="0"/>
              <a:t>Professor in CSE</a:t>
            </a: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dirty="0" smtClean="0"/>
              <a:t>JNTUA CEA, </a:t>
            </a:r>
            <a:r>
              <a:rPr lang="en-US" sz="2200" dirty="0" err="1" smtClean="0"/>
              <a:t>Ananthapur</a:t>
            </a:r>
            <a:endParaRPr lang="en-US" sz="22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28600" y="4267200"/>
            <a:ext cx="4038600" cy="1935163"/>
          </a:xfrm>
        </p:spPr>
        <p:txBody>
          <a:bodyPr rtlCol="0">
            <a:normAutofit fontScale="92500" lnSpcReduction="20000"/>
          </a:bodyPr>
          <a:lstStyle/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Research Scholar</a:t>
            </a: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200" dirty="0" smtClean="0"/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dirty="0" smtClean="0"/>
              <a:t>M. Narasimhulu</a:t>
            </a:r>
          </a:p>
          <a:p>
            <a:pPr lvl="1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dirty="0" smtClean="0"/>
              <a:t>Roll No: 1203PH06F5</a:t>
            </a:r>
          </a:p>
          <a:p>
            <a:pPr lvl="1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dirty="0" smtClean="0"/>
              <a:t>Dept. of CSE</a:t>
            </a:r>
          </a:p>
          <a:p>
            <a:pPr lvl="1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dirty="0" smtClean="0"/>
              <a:t>JNTUH CEH, Hyderabad</a:t>
            </a:r>
            <a:endParaRPr lang="en-US" sz="22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0303F07-5B10-494B-9916-7A757511080B}" type="datetime1">
              <a:rPr lang="en-US"/>
              <a:pPr>
                <a:defRPr/>
              </a:pPr>
              <a:t>7/4/2019</a:t>
            </a:fld>
            <a:endParaRPr lang="en-US"/>
          </a:p>
        </p:txBody>
      </p:sp>
      <p:sp>
        <p:nvSpPr>
          <p:cNvPr id="3078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61076D-5338-45FA-A01B-6C2C1BCC5EA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079" name="Picture 8" descr="JNTU-Hyderabad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362200"/>
            <a:ext cx="1697038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en-US" sz="2400" b="1" dirty="0" smtClean="0"/>
              <a:t>2. Identified </a:t>
            </a:r>
            <a:r>
              <a:rPr lang="en-US" altLang="en-US" sz="2400" b="1" dirty="0" smtClean="0"/>
              <a:t> </a:t>
            </a:r>
            <a:r>
              <a:rPr lang="en-US" altLang="en-US" sz="2400" b="1" dirty="0"/>
              <a:t>scheduling </a:t>
            </a:r>
            <a:r>
              <a:rPr lang="en-US" altLang="en-US" sz="2400" b="1" dirty="0" smtClean="0"/>
              <a:t>algorithms </a:t>
            </a:r>
            <a:r>
              <a:rPr lang="en-US" altLang="en-US" sz="2400" b="1" dirty="0"/>
              <a:t>for the proposed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/>
          <a:lstStyle/>
          <a:p>
            <a:r>
              <a:rPr lang="en-US" dirty="0" smtClean="0"/>
              <a:t>The scheduling algorithms as follows: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Identifying set of Subscriber stations running non-real time applications.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Allocate at least one subscriber station to one transmitted subscriber station.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Now transmitted subscriber station hand over the unused bandwidth to one subscriber station.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87906A-E68B-4956-A42B-0CBB8DA7E949}" type="datetime1">
              <a:rPr lang="en-US"/>
              <a:pPr>
                <a:defRPr/>
              </a:pPr>
              <a:t>7/4/2019</a:t>
            </a:fld>
            <a:endParaRPr lang="en-US"/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EC04EB-DABC-457D-B5D3-2A047766246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20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7. Conclusion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dirty="0" smtClean="0"/>
              <a:t>The protocol and scheduling algorithm proposed shall able to reutilize the unused bandwidth of transmitted subscriber station</a:t>
            </a:r>
            <a:r>
              <a:rPr lang="en-US" altLang="en-US" dirty="0"/>
              <a:t>.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F261851-9D91-42C3-82B0-CBE4463B0594}" type="datetime1">
              <a:rPr lang="en-US"/>
              <a:pPr>
                <a:defRPr/>
              </a:pPr>
              <a:t>7/4/2019</a:t>
            </a:fld>
            <a:endParaRPr lang="en-US"/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4E82B3-06F2-4FFD-A4F5-3E0D2991015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563562"/>
          </a:xfrm>
        </p:spPr>
        <p:txBody>
          <a:bodyPr/>
          <a:lstStyle/>
          <a:p>
            <a:pPr eaLnBrk="1" hangingPunct="1"/>
            <a:r>
              <a:rPr lang="en-US" altLang="en-US" sz="3600" b="1" smtClean="0"/>
              <a:t>8. Future work proposed to be completed</a:t>
            </a:r>
            <a:endParaRPr lang="en-US" altLang="en-US" sz="36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458200" cy="5867400"/>
          </a:xfrm>
        </p:spPr>
        <p:txBody>
          <a:bodyPr rtlCol="0">
            <a:normAutofit/>
          </a:bodyPr>
          <a:lstStyle/>
          <a:p>
            <a:pPr marL="914400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sz="3400" b="1" dirty="0" smtClean="0">
              <a:solidFill>
                <a:srgbClr val="00B0F0"/>
              </a:solidFill>
            </a:endParaRPr>
          </a:p>
          <a:p>
            <a:pPr marL="914400" lvl="1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400" b="1" dirty="0" smtClean="0">
                <a:solidFill>
                  <a:srgbClr val="7030A0"/>
                </a:solidFill>
              </a:rPr>
              <a:t>To investigate simulation tools that support ieee 802.16 standards to design and implement the proposed system.</a:t>
            </a:r>
          </a:p>
          <a:p>
            <a:pPr marL="400050" lvl="1" indent="0" algn="just" eaLnBrk="1" fontAlgn="auto" hangingPunct="1">
              <a:spcAft>
                <a:spcPts val="0"/>
              </a:spcAft>
              <a:buNone/>
              <a:defRPr/>
            </a:pPr>
            <a:endParaRPr lang="en-US" sz="3400" b="1" dirty="0">
              <a:solidFill>
                <a:srgbClr val="7030A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732818A-BA52-49F9-8854-617E4127A5CD}" type="datetime1">
              <a:rPr lang="en-US"/>
              <a:pPr>
                <a:defRPr/>
              </a:pPr>
              <a:t>7/4/2019</a:t>
            </a:fld>
            <a:endParaRPr lang="en-US"/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9957E2-4E44-455C-9DB5-C705B5CDA00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7391400" cy="5334000"/>
          </a:xfrm>
        </p:spPr>
        <p:txBody>
          <a:bodyPr/>
          <a:lstStyle/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z="4400" b="1" smtClean="0"/>
          </a:p>
          <a:p>
            <a:pPr marL="514350" indent="-514350" algn="ctr" eaLnBrk="1" hangingPunct="1">
              <a:buFont typeface="Arial" panose="020B0604020202020204" pitchFamily="34" charset="0"/>
              <a:buNone/>
            </a:pPr>
            <a:r>
              <a:rPr lang="en-US" altLang="en-US" sz="4400" b="1" smtClean="0"/>
              <a:t>9.	 Course work, Pre- PhD</a:t>
            </a:r>
          </a:p>
          <a:p>
            <a:pPr marL="514350" indent="-514350" algn="ctr" eaLnBrk="1" hangingPunct="1">
              <a:buFont typeface="Arial" panose="020B0604020202020204" pitchFamily="34" charset="0"/>
              <a:buNone/>
            </a:pPr>
            <a:r>
              <a:rPr lang="en-US" altLang="en-US" sz="4400" b="1" smtClean="0"/>
              <a:t> and</a:t>
            </a:r>
          </a:p>
          <a:p>
            <a:pPr marL="514350" indent="-514350" algn="ctr" eaLnBrk="1" hangingPunct="1">
              <a:buFont typeface="Arial" panose="020B0604020202020204" pitchFamily="34" charset="0"/>
              <a:buNone/>
            </a:pPr>
            <a:r>
              <a:rPr lang="en-US" altLang="en-US" sz="4400" b="1" smtClean="0"/>
              <a:t> Research Methodologies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z="4400" b="1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z="4400" b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7DD6467-169B-43F1-8E49-7960CADC4051}" type="datetime1">
              <a:rPr lang="en-US"/>
              <a:pPr>
                <a:defRPr/>
              </a:pPr>
              <a:t>7/4/2019</a:t>
            </a:fld>
            <a:endParaRPr lang="en-US"/>
          </a:p>
        </p:txBody>
      </p:sp>
      <p:sp>
        <p:nvSpPr>
          <p:cNvPr id="6963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3D364E-017C-4D96-88FC-950536A4AC8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/>
            <a:r>
              <a:rPr lang="en-US" altLang="en-US" smtClean="0"/>
              <a:t>9.1 Course Work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073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1468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Sl</a:t>
                      </a:r>
                      <a:r>
                        <a:rPr lang="en-US" sz="1800" dirty="0" smtClean="0"/>
                        <a:t> No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Subject Code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Stream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Subject Name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Month and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 Y</a:t>
                      </a:r>
                      <a:r>
                        <a:rPr lang="en-US" sz="1800" baseline="0" dirty="0" smtClean="0"/>
                        <a:t>ear of Completion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29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5158A</a:t>
                      </a:r>
                      <a:endParaRPr lang="en-US" sz="16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M.Tech</a:t>
                      </a:r>
                      <a:r>
                        <a:rPr lang="en-US" sz="1600" dirty="0" smtClean="0"/>
                        <a:t>(CS)</a:t>
                      </a:r>
                      <a:endParaRPr lang="en-US" sz="16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Computer System Design</a:t>
                      </a:r>
                      <a:endParaRPr lang="en-US" sz="16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Febuary-2014</a:t>
                      </a:r>
                      <a:endParaRPr lang="en-US" sz="16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29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5158D</a:t>
                      </a:r>
                      <a:endParaRPr lang="en-US" sz="16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M.Tech</a:t>
                      </a:r>
                      <a:r>
                        <a:rPr lang="en-US" sz="1600" dirty="0" smtClean="0"/>
                        <a:t>(CS)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Advanced Data Structures and algorithm</a:t>
                      </a:r>
                      <a:endParaRPr lang="en-US" sz="16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Febuary-2014</a:t>
                      </a:r>
                      <a:endParaRPr lang="en-US" sz="16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6B5547A-C9FB-40F4-AC7D-B8A90C7C60BE}" type="datetime1">
              <a:rPr lang="en-US"/>
              <a:pPr>
                <a:defRPr/>
              </a:pPr>
              <a:t>7/4/2019</a:t>
            </a:fld>
            <a:endParaRPr lang="en-US"/>
          </a:p>
        </p:txBody>
      </p:sp>
      <p:sp>
        <p:nvSpPr>
          <p:cNvPr id="706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BF50AD-5986-488F-836A-245A739EE70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9.2 Pre-PhD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458200" cy="2327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8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2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34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2600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Sl</a:t>
                      </a:r>
                      <a:r>
                        <a:rPr lang="en-US" sz="1600" dirty="0" smtClean="0"/>
                        <a:t> No</a:t>
                      </a:r>
                      <a:endParaRPr lang="en-US" sz="16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Subject Code</a:t>
                      </a:r>
                      <a:endParaRPr lang="en-US" sz="16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Paper Type</a:t>
                      </a:r>
                      <a:endParaRPr lang="en-US" sz="16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Month</a:t>
                      </a:r>
                      <a:r>
                        <a:rPr lang="en-US" sz="1600" baseline="0" dirty="0" smtClean="0"/>
                        <a:t> or Year of Registration</a:t>
                      </a:r>
                      <a:endParaRPr lang="en-US" sz="16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Subject Name</a:t>
                      </a:r>
                      <a:endParaRPr lang="en-US" sz="16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Month and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 Y</a:t>
                      </a:r>
                      <a:r>
                        <a:rPr lang="en-US" sz="1600" baseline="0" dirty="0" smtClean="0"/>
                        <a:t>ear of Completion</a:t>
                      </a:r>
                      <a:endParaRPr lang="en-US" sz="1600" dirty="0"/>
                    </a:p>
                  </a:txBody>
                  <a:tcPr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0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R100603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Paper-1</a:t>
                      </a:r>
                      <a:endParaRPr lang="en-US" sz="16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February -2016</a:t>
                      </a:r>
                      <a:endParaRPr lang="en-US" sz="16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ADVANCED COMPUTER NETWORKS</a:t>
                      </a:r>
                      <a:endParaRPr lang="en-US" sz="16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February -2016</a:t>
                      </a:r>
                      <a:endParaRPr lang="en-US" sz="1600" dirty="0"/>
                    </a:p>
                  </a:txBody>
                  <a:tcPr marT="45731" marB="457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2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R100653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Paper-2</a:t>
                      </a:r>
                      <a:endParaRPr lang="en-US" sz="16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February -2016</a:t>
                      </a:r>
                      <a:endParaRPr lang="en-US" sz="16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DISTRIBUTED DATA BASES</a:t>
                      </a:r>
                      <a:endParaRPr lang="en-US" sz="1600" dirty="0"/>
                    </a:p>
                  </a:txBody>
                  <a:tcPr marT="45731" marB="45731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March-2018</a:t>
                      </a:r>
                      <a:endParaRPr lang="en-US" sz="1600" dirty="0"/>
                    </a:p>
                  </a:txBody>
                  <a:tcPr marT="45731" marB="457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FB696FA-4F36-4804-9862-37D64D7E636F}" type="datetime1">
              <a:rPr lang="en-US"/>
              <a:pPr>
                <a:defRPr/>
              </a:pPr>
              <a:t>7/4/2019</a:t>
            </a:fld>
            <a:endParaRPr lang="en-US"/>
          </a:p>
        </p:txBody>
      </p:sp>
      <p:sp>
        <p:nvSpPr>
          <p:cNvPr id="717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5323FA-9602-4BC9-98F8-462F0D2C3AB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9.3 Research Methodology (RM)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9138644"/>
              </p:ext>
            </p:extLst>
          </p:nvPr>
        </p:nvGraphicFramePr>
        <p:xfrm>
          <a:off x="1066800" y="1600200"/>
          <a:ext cx="7620000" cy="1011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281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Sl</a:t>
                      </a:r>
                      <a:r>
                        <a:rPr lang="en-US" sz="1800" dirty="0" smtClean="0"/>
                        <a:t> No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Course</a:t>
                      </a:r>
                      <a:r>
                        <a:rPr lang="en-US" sz="1800" baseline="0" dirty="0" smtClean="0"/>
                        <a:t> Name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Month</a:t>
                      </a:r>
                      <a:r>
                        <a:rPr lang="en-US" sz="1800" baseline="0" dirty="0" smtClean="0"/>
                        <a:t> or Year of Completion</a:t>
                      </a:r>
                      <a:endParaRPr lang="en-US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5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Research</a:t>
                      </a:r>
                      <a:r>
                        <a:rPr lang="en-US" sz="1600" baseline="0" dirty="0" smtClean="0"/>
                        <a:t> Methodology</a:t>
                      </a:r>
                      <a:endParaRPr lang="en-US" sz="16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December-2013</a:t>
                      </a:r>
                      <a:endParaRPr lang="en-US" sz="16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128ACE-CD80-4BED-998A-4DD9255D5D24}" type="datetime1">
              <a:rPr lang="en-US"/>
              <a:pPr>
                <a:defRPr/>
              </a:pPr>
              <a:t>7/4/2019</a:t>
            </a:fld>
            <a:endParaRPr lang="en-US"/>
          </a:p>
        </p:txBody>
      </p:sp>
      <p:sp>
        <p:nvSpPr>
          <p:cNvPr id="727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9470B3-486C-4E7B-BD71-4D11DF07DF2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4400" dirty="0" smtClean="0"/>
              <a:t>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F99ED89-EF8D-4CA0-9920-2678CD2657EB}" type="datetime1">
              <a:rPr lang="en-US"/>
              <a:pPr>
                <a:defRPr/>
              </a:pPr>
              <a:t>7/4/2019</a:t>
            </a:fld>
            <a:endParaRPr lang="en-US"/>
          </a:p>
        </p:txBody>
      </p:sp>
      <p:sp>
        <p:nvSpPr>
          <p:cNvPr id="7475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37E112-2969-4554-9EE2-1CACD97AC38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7391400" cy="5334000"/>
          </a:xfrm>
        </p:spPr>
        <p:txBody>
          <a:bodyPr/>
          <a:lstStyle/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z="1600" b="1" dirty="0" smtClean="0"/>
              <a:t>Motivations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z="1600" b="1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z="1600" b="1" dirty="0" smtClean="0"/>
              <a:t>Introduction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z="1600" b="1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z="1600" b="1" dirty="0" smtClean="0"/>
              <a:t>Objectives &amp; Scope of  Work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z="1600" b="1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z="1600" b="1" dirty="0" smtClean="0"/>
              <a:t>Literature Survey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z="1600" b="1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z="1600" b="1" dirty="0" smtClean="0"/>
              <a:t>Work Completed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z="1600" b="1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z="1600" b="1" dirty="0" smtClean="0"/>
              <a:t>Conclusion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rabicPeriod"/>
            </a:pPr>
            <a:endParaRPr lang="en-US" altLang="en-US" sz="1400" b="1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z="1600" b="1" dirty="0" smtClean="0"/>
              <a:t>Future Work to be Completed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z="1600" b="1" dirty="0" smtClean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z="1600" b="1" dirty="0" smtClean="0"/>
              <a:t>Course work, Pre- PhD and Research Methodologies</a:t>
            </a:r>
          </a:p>
          <a:p>
            <a:pPr marL="0" indent="0" eaLnBrk="1" hangingPunct="1">
              <a:buNone/>
            </a:pPr>
            <a:r>
              <a:rPr lang="en-US" altLang="en-US" sz="1600" b="1" dirty="0" smtClean="0"/>
              <a:t> </a:t>
            </a:r>
            <a:endParaRPr lang="en-US" altLang="en-US" sz="16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7DD6467-169B-43F1-8E49-7960CADC4051}" type="datetime1">
              <a:rPr lang="en-US"/>
              <a:pPr>
                <a:defRPr/>
              </a:pPr>
              <a:t>7/4/2019</a:t>
            </a:fld>
            <a:endParaRPr lang="en-US"/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415F57-C1FA-42CF-B89E-B124CA75425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3400" y="105697"/>
            <a:ext cx="8229600" cy="961103"/>
          </a:xfrm>
        </p:spPr>
        <p:txBody>
          <a:bodyPr/>
          <a:lstStyle/>
          <a:p>
            <a:pPr eaLnBrk="1" hangingPunct="1"/>
            <a:r>
              <a:rPr lang="en-US" altLang="en-US" sz="4000" b="1" dirty="0" smtClean="0"/>
              <a:t>1. Motivation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305800" cy="4876800"/>
          </a:xfrm>
        </p:spPr>
        <p:txBody>
          <a:bodyPr/>
          <a:lstStyle/>
          <a:p>
            <a:pPr lvl="2" eaLnBrk="1" hangingPunct="1">
              <a:defRPr/>
            </a:pPr>
            <a:endParaRPr lang="en-US" altLang="en-US" sz="1800" dirty="0" smtClean="0"/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/>
              <a:t>Today Most of the users are using  Multimedia applications  using  Internet through wireless networks.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/>
              <a:t>These applications are treated as high bandwidth demand applications.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/>
              <a:t>These applications also need guaranteed Quality of Services.  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/>
              <a:t>To solve the  above problems IEEE 802.16 standards are designed.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/>
              <a:t>Most of these applications  reserved the more bandwidth  than required  tends to  unused bandwidth.</a:t>
            </a:r>
          </a:p>
          <a:p>
            <a:pPr lvl="2" algn="just" eaLnBrk="1" hangingPunct="1">
              <a:defRPr/>
            </a:pPr>
            <a:endParaRPr lang="en-US" alt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116F01D-CBCF-443C-87CB-09D7535B5034}" type="datetime1">
              <a:rPr lang="en-US"/>
              <a:pPr>
                <a:defRPr/>
              </a:pPr>
              <a:t>7/4/2019</a:t>
            </a:fld>
            <a:endParaRPr lang="en-US"/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534935-F5C1-4089-8D0D-399F37D886A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4000" b="1" dirty="0" smtClean="0"/>
              <a:t>2.Introduction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04800" y="808037"/>
            <a:ext cx="8382000" cy="5211763"/>
          </a:xfrm>
        </p:spPr>
        <p:txBody>
          <a:bodyPr/>
          <a:lstStyle/>
          <a:p>
            <a:pPr algn="just" eaLnBrk="1" hangingPunct="1"/>
            <a:r>
              <a:rPr lang="en-US" altLang="en-US" sz="2000" dirty="0" smtClean="0"/>
              <a:t>IEEE 802.16 standards have aided to facilitate services with high transmission rates for data and multimedia applications in metropolitan areas. </a:t>
            </a:r>
          </a:p>
          <a:p>
            <a:pPr algn="just" eaLnBrk="1" hangingPunct="1"/>
            <a:r>
              <a:rPr lang="en-US" altLang="en-US" sz="2000" dirty="0" smtClean="0"/>
              <a:t>These above services are carried out  through WiMAX.</a:t>
            </a:r>
          </a:p>
          <a:p>
            <a:pPr algn="just" eaLnBrk="1" hangingPunct="1"/>
            <a:r>
              <a:rPr lang="en-US" altLang="en-US" sz="2000" dirty="0" smtClean="0"/>
              <a:t>The physical and medium access control layers of WiMAX have been specified in the IEEE 802.16 standards</a:t>
            </a:r>
          </a:p>
          <a:p>
            <a:pPr algn="just" eaLnBrk="1" hangingPunct="1"/>
            <a:r>
              <a:rPr lang="en-US" altLang="en-US" sz="2000" dirty="0" smtClean="0"/>
              <a:t>Presently WiMAX is used for supporting variable bit rate applications and real time applications with guaranteed quality of service with Bandwidth reservation. </a:t>
            </a:r>
          </a:p>
          <a:p>
            <a:pPr algn="just" eaLnBrk="1" hangingPunct="1"/>
            <a:r>
              <a:rPr lang="en-US" altLang="en-US" sz="2000" dirty="0" smtClean="0"/>
              <a:t>So, it is very difficult to the subscriber station to predict the amount of incoming data. </a:t>
            </a:r>
          </a:p>
          <a:p>
            <a:pPr algn="just" eaLnBrk="1" hangingPunct="1"/>
            <a:r>
              <a:rPr lang="en-US" altLang="en-US" sz="2000" dirty="0" smtClean="0"/>
              <a:t>To ensure guaranteed quality of service more bandwidth reservation is needed than that required. </a:t>
            </a:r>
          </a:p>
          <a:p>
            <a:pPr algn="just" eaLnBrk="1" hangingPunct="1"/>
            <a:r>
              <a:rPr lang="en-US" altLang="en-US" sz="2000" dirty="0" smtClean="0"/>
              <a:t>Thus, the amount of reserved bandwidth transmitted data and may not be fully utilized all the time.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CE58198-14B1-4DB7-90F4-2A09B118D543}" type="datetime1">
              <a:rPr lang="en-US"/>
              <a:pPr>
                <a:defRPr/>
              </a:pPr>
              <a:t>7/4/2019</a:t>
            </a:fld>
            <a:endParaRPr lang="en-US"/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62909E-66E6-485F-8DF7-C4C89371135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z="4000" b="1" smtClean="0"/>
              <a:t>3. Objectives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257800"/>
          </a:xfrm>
        </p:spPr>
        <p:txBody>
          <a:bodyPr/>
          <a:lstStyle/>
          <a:p>
            <a:pPr marL="457200" indent="-45720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 sz="2400" dirty="0"/>
              <a:t>T</a:t>
            </a:r>
            <a:r>
              <a:rPr lang="en-US" altLang="en-US" sz="2400" dirty="0" smtClean="0"/>
              <a:t>o improve the bandwidth utilization in IEEE 802.16 Networks.</a:t>
            </a:r>
          </a:p>
          <a:p>
            <a:pPr marL="457200" indent="-457200" algn="just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 sz="2400" dirty="0" smtClean="0"/>
              <a:t>Use the free bandwidth during the non burst </a:t>
            </a:r>
            <a:r>
              <a:rPr lang="en-US" altLang="en-US" sz="2400" dirty="0" smtClean="0"/>
              <a:t>or data burst period </a:t>
            </a:r>
            <a:r>
              <a:rPr lang="en-US" altLang="en-US" sz="2400" dirty="0" smtClean="0"/>
              <a:t>of VBR traffic.</a:t>
            </a:r>
          </a:p>
          <a:p>
            <a:pPr marL="0" indent="0" eaLnBrk="1" hangingPunct="1">
              <a:buNone/>
              <a:defRPr/>
            </a:pPr>
            <a:endParaRPr lang="en-US" alt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37B8818-3BAE-4034-A23F-A6A3E93CA353}" type="datetime1">
              <a:rPr lang="en-US"/>
              <a:pPr>
                <a:defRPr/>
              </a:pPr>
              <a:t>7/4/2019</a:t>
            </a:fld>
            <a:endParaRPr lang="en-US"/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C97AF4-DA88-4B3B-855F-390DF274DA5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en-US" altLang="en-US" sz="3400" b="1" smtClean="0">
                <a:solidFill>
                  <a:srgbClr val="7030A0"/>
                </a:solidFill>
              </a:rPr>
              <a:t>Scope of Work</a:t>
            </a:r>
            <a:endParaRPr lang="en-US" altLang="en-US" sz="320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14450" lvl="2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z="3000" b="1" dirty="0" smtClean="0"/>
              <a:t>Design a protocol.</a:t>
            </a:r>
          </a:p>
          <a:p>
            <a:pPr marL="1314450" lvl="2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z="3000" b="1" dirty="0" smtClean="0"/>
              <a:t>Design  scheduling Algorithms.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915446-9B14-424B-8BA1-3C474E3F02A6}" type="datetime1">
              <a:rPr lang="en-US" smtClean="0"/>
              <a:pPr>
                <a:defRPr/>
              </a:pPr>
              <a:t>7/4/2019</a:t>
            </a:fld>
            <a:endParaRPr lang="en-US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1A0961-81FE-4D60-82F6-28B6077B734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33388" y="825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b="1" smtClean="0"/>
              <a:t>4. Literature Survey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33388" y="990600"/>
            <a:ext cx="8229600" cy="4876800"/>
          </a:xfrm>
        </p:spPr>
        <p:txBody>
          <a:bodyPr/>
          <a:lstStyle/>
          <a:p>
            <a:pPr lvl="3" eaLnBrk="1" hangingPunct="1"/>
            <a:endParaRPr lang="en-US" altLang="en-US" dirty="0" smtClean="0"/>
          </a:p>
          <a:p>
            <a:pPr lvl="2" algn="just" eaLnBrk="1" hangingPunct="1"/>
            <a:r>
              <a:rPr lang="en-US" altLang="en-US" dirty="0" smtClean="0"/>
              <a:t>Referred IEEE 802.16 standards</a:t>
            </a:r>
          </a:p>
          <a:p>
            <a:pPr lvl="2" algn="just" eaLnBrk="1" hangingPunct="1"/>
            <a:r>
              <a:rPr lang="en-US" altLang="en-US" dirty="0" smtClean="0"/>
              <a:t>Referred WiMAX Advanced Communication technologies.</a:t>
            </a:r>
          </a:p>
          <a:p>
            <a:pPr lvl="2" algn="just" eaLnBrk="1" hangingPunct="1"/>
            <a:r>
              <a:rPr lang="en-US" altLang="en-US" dirty="0" smtClean="0"/>
              <a:t>Referred the factors that affect the guaranteed quality of services.</a:t>
            </a:r>
          </a:p>
          <a:p>
            <a:pPr lvl="2" algn="just" eaLnBrk="1" hangingPunct="1"/>
            <a:r>
              <a:rPr lang="en-US" altLang="en-US" dirty="0"/>
              <a:t>R</a:t>
            </a:r>
            <a:r>
              <a:rPr lang="en-US" altLang="en-US" dirty="0" smtClean="0"/>
              <a:t>eferred stimulation tools and their importance in the field of wireless networks.</a:t>
            </a:r>
          </a:p>
          <a:p>
            <a:pPr lvl="2" algn="just" eaLnBrk="1" hangingPunct="1"/>
            <a:r>
              <a:rPr lang="en-US" altLang="en-US" dirty="0" smtClean="0"/>
              <a:t>Referred guaranteed quality of services for various types of applications exist in the wireless networks</a:t>
            </a:r>
          </a:p>
          <a:p>
            <a:pPr lvl="2" eaLnBrk="1" hangingPunct="1"/>
            <a:endParaRPr lang="en-US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01FF5D-0E6C-41DD-9856-68428A18569C}" type="datetime1">
              <a:rPr lang="en-US"/>
              <a:pPr>
                <a:defRPr/>
              </a:pPr>
              <a:t>7/4/2019</a:t>
            </a:fld>
            <a:endParaRPr lang="en-US"/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47F5E0-CE32-4006-BBC2-B999CAB6CA9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868362"/>
          </a:xfrm>
        </p:spPr>
        <p:txBody>
          <a:bodyPr/>
          <a:lstStyle/>
          <a:p>
            <a:pPr eaLnBrk="1" hangingPunct="1"/>
            <a:r>
              <a:rPr lang="en-US" altLang="en-US" sz="4000" b="1" smtClean="0"/>
              <a:t>5. Work completed:</a:t>
            </a:r>
            <a:endParaRPr lang="en-US" altLang="en-US" sz="400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81000" y="1189038"/>
            <a:ext cx="8534400" cy="4906962"/>
          </a:xfrm>
        </p:spPr>
        <p:txBody>
          <a:bodyPr/>
          <a:lstStyle/>
          <a:p>
            <a:pPr marL="514350" indent="-514350"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 sz="2000" b="1" dirty="0" smtClean="0">
                <a:solidFill>
                  <a:srgbClr val="00B0F0"/>
                </a:solidFill>
              </a:rPr>
              <a:t>Identified a protocol in the proposed scheme</a:t>
            </a:r>
          </a:p>
          <a:p>
            <a:pPr marL="514350" indent="-514350"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  <a:defRPr/>
            </a:pPr>
            <a:r>
              <a:rPr lang="en-US" altLang="en-US" sz="2000" b="1" dirty="0" smtClean="0"/>
              <a:t>Identified a scheduling algorithm for the proposed scheme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3615B08-6DB6-4D28-A4D7-2921436708F3}" type="datetime1">
              <a:rPr lang="en-US"/>
              <a:pPr>
                <a:defRPr/>
              </a:pPr>
              <a:t>7/4/2019</a:t>
            </a:fld>
            <a:endParaRPr lang="en-US" dirty="0"/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6E36B2-5636-4982-9B51-A06C45B064B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85800" y="183961"/>
            <a:ext cx="8305800" cy="868362"/>
          </a:xfrm>
        </p:spPr>
        <p:txBody>
          <a:bodyPr/>
          <a:lstStyle/>
          <a:p>
            <a:pPr marL="514350" indent="-514350" eaLnBrk="1" hangingPunct="1"/>
            <a:r>
              <a:rPr lang="en-US" altLang="en-US" sz="2400" b="1" smtClean="0">
                <a:solidFill>
                  <a:srgbClr val="00B0F0"/>
                </a:solidFill>
              </a:rPr>
              <a:t>5.1. Identified a protocol in the proposed scheme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E87906A-E68B-4956-A42B-0CBB8DA7E949}" type="datetime1">
              <a:rPr lang="en-US"/>
              <a:pPr>
                <a:defRPr/>
              </a:pPr>
              <a:t>7/4/2019</a:t>
            </a:fld>
            <a:endParaRPr lang="en-US"/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EC04EB-DABC-457D-B5D3-2A047766246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00200"/>
            <a:ext cx="6477000" cy="2895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602</Words>
  <Application>Microsoft Office PowerPoint</Application>
  <PresentationFormat>On-screen Show (4:3)</PresentationFormat>
  <Paragraphs>157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INCREASING BANDWIDTH UTILIZATION IN IEEE 802.16 NETWORKS</vt:lpstr>
      <vt:lpstr>AGENDA</vt:lpstr>
      <vt:lpstr>1. Motivation</vt:lpstr>
      <vt:lpstr>2.Introduction</vt:lpstr>
      <vt:lpstr>3. Objectives</vt:lpstr>
      <vt:lpstr>Scope of Work</vt:lpstr>
      <vt:lpstr>4. Literature Survey</vt:lpstr>
      <vt:lpstr>5. Work completed:</vt:lpstr>
      <vt:lpstr>5.1. Identified a protocol in the proposed scheme</vt:lpstr>
      <vt:lpstr>2. Identified  scheduling algorithms for the proposed scheme</vt:lpstr>
      <vt:lpstr>7. Conclusion</vt:lpstr>
      <vt:lpstr>8. Future work proposed to be completed</vt:lpstr>
      <vt:lpstr>PowerPoint Presentation</vt:lpstr>
      <vt:lpstr>9.1 Course Work</vt:lpstr>
      <vt:lpstr>9.2 Pre-PhD</vt:lpstr>
      <vt:lpstr>9.3 Research Methodology (RM)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Project:</dc:title>
  <dc:creator>mani kiran</dc:creator>
  <cp:lastModifiedBy>narasimhulu</cp:lastModifiedBy>
  <cp:revision>489</cp:revision>
  <dcterms:created xsi:type="dcterms:W3CDTF">2015-06-09T05:21:21Z</dcterms:created>
  <dcterms:modified xsi:type="dcterms:W3CDTF">2019-07-04T03:44:26Z</dcterms:modified>
</cp:coreProperties>
</file>