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8" d="100"/>
          <a:sy n="58" d="100"/>
        </p:scale>
        <p:origin x="65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6CFBB-8497-433F-A61F-16E028219C8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277088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6CFBB-8497-433F-A61F-16E028219C8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356189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6CFBB-8497-433F-A61F-16E028219C8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112105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6CFBB-8497-433F-A61F-16E028219C8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14328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66CFBB-8497-433F-A61F-16E028219C87}"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299648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6CFBB-8497-433F-A61F-16E028219C87}"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69998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6CFBB-8497-433F-A61F-16E028219C87}"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320298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6CFBB-8497-433F-A61F-16E028219C87}"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21575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6CFBB-8497-433F-A61F-16E028219C87}"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429079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66CFBB-8497-433F-A61F-16E028219C87}"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320622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66CFBB-8497-433F-A61F-16E028219C87}"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B9EF0-B4CF-4FCD-8418-F8509CCA95F2}" type="slidenum">
              <a:rPr lang="en-US" smtClean="0"/>
              <a:t>‹#›</a:t>
            </a:fld>
            <a:endParaRPr lang="en-US"/>
          </a:p>
        </p:txBody>
      </p:sp>
    </p:spTree>
    <p:extLst>
      <p:ext uri="{BB962C8B-B14F-4D97-AF65-F5344CB8AC3E}">
        <p14:creationId xmlns:p14="http://schemas.microsoft.com/office/powerpoint/2010/main" val="213457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6CFBB-8497-433F-A61F-16E028219C87}" type="datetimeFigureOut">
              <a:rPr lang="en-US" smtClean="0"/>
              <a:t>6/6/2023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B9EF0-B4CF-4FCD-8418-F8509CCA95F2}" type="slidenum">
              <a:rPr lang="en-US" smtClean="0"/>
              <a:t>‹#›</a:t>
            </a:fld>
            <a:endParaRPr lang="en-US"/>
          </a:p>
        </p:txBody>
      </p:sp>
    </p:spTree>
    <p:extLst>
      <p:ext uri="{BB962C8B-B14F-4D97-AF65-F5344CB8AC3E}">
        <p14:creationId xmlns:p14="http://schemas.microsoft.com/office/powerpoint/2010/main" val="96583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Cambria" panose="02040503050406030204" pitchFamily="18" charset="0"/>
                <a:ea typeface="Cambria" panose="02040503050406030204" pitchFamily="18" charset="0"/>
              </a:rPr>
              <a:t>CCNA 1 v7 Modules 8 – 10: Communicating Between Networks Exam </a:t>
            </a:r>
            <a:r>
              <a:rPr lang="en-US" dirty="0" smtClean="0">
                <a:latin typeface="Cambria" panose="02040503050406030204" pitchFamily="18" charset="0"/>
                <a:ea typeface="Cambria" panose="02040503050406030204" pitchFamily="18" charset="0"/>
              </a:rPr>
              <a:t>Answers</a:t>
            </a:r>
            <a:endParaRPr lang="en-US"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2460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What are two services provided by the OSI network layer? (Choose two.)</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a:bodyPr>
          <a:lstStyle/>
          <a:p>
            <a:pPr fontAlgn="base"/>
            <a:r>
              <a:rPr lang="en-US" dirty="0"/>
              <a:t>performing error detection</a:t>
            </a:r>
          </a:p>
          <a:p>
            <a:pPr fontAlgn="base"/>
            <a:r>
              <a:rPr lang="en-US" b="1" dirty="0"/>
              <a:t>routing packets toward the destination</a:t>
            </a:r>
            <a:endParaRPr lang="en-US" dirty="0"/>
          </a:p>
          <a:p>
            <a:pPr fontAlgn="base"/>
            <a:r>
              <a:rPr lang="en-US" b="1" dirty="0"/>
              <a:t>encapsulating PDUs from the transport layer</a:t>
            </a:r>
            <a:endParaRPr lang="en-US" dirty="0"/>
          </a:p>
          <a:p>
            <a:pPr fontAlgn="base"/>
            <a:r>
              <a:rPr lang="en-US" dirty="0"/>
              <a:t>placement of frames on the media</a:t>
            </a:r>
          </a:p>
          <a:p>
            <a:pPr fontAlgn="base"/>
            <a:r>
              <a:rPr lang="en-US" dirty="0"/>
              <a:t>collision detection</a:t>
            </a:r>
          </a:p>
        </p:txBody>
      </p:sp>
      <p:sp>
        <p:nvSpPr>
          <p:cNvPr id="4" name="Rectangle 3"/>
          <p:cNvSpPr/>
          <p:nvPr/>
        </p:nvSpPr>
        <p:spPr>
          <a:xfrm>
            <a:off x="348342" y="4144489"/>
            <a:ext cx="11495315" cy="3031599"/>
          </a:xfrm>
          <a:prstGeom prst="rect">
            <a:avLst/>
          </a:prstGeom>
        </p:spPr>
        <p:txBody>
          <a:bodyPr wrap="square">
            <a:spAutoFit/>
          </a:bodyPr>
          <a:lstStyle/>
          <a:p>
            <a:pPr fontAlgn="base"/>
            <a:r>
              <a:rPr lang="en-US" sz="2100" b="1" dirty="0" smtClean="0">
                <a:solidFill>
                  <a:srgbClr val="155724"/>
                </a:solidFill>
                <a:latin typeface="Cambria" panose="02040503050406030204" pitchFamily="18" charset="0"/>
                <a:ea typeface="Cambria" panose="02040503050406030204" pitchFamily="18" charset="0"/>
              </a:rPr>
              <a:t>Explanation:</a:t>
            </a:r>
            <a:r>
              <a:rPr lang="en-US" sz="2100" b="0" i="0" dirty="0" smtClean="0">
                <a:solidFill>
                  <a:srgbClr val="155724"/>
                </a:solidFill>
                <a:effectLst/>
                <a:latin typeface="Cambria" panose="02040503050406030204" pitchFamily="18" charset="0"/>
                <a:ea typeface="Cambria" panose="02040503050406030204" pitchFamily="18" charset="0"/>
              </a:rPr>
              <a:t> The OSI network layer provides several services to allow communication between devices:</a:t>
            </a:r>
          </a:p>
          <a:p>
            <a:pPr marL="342900" indent="-342900" fontAlgn="base">
              <a:buFont typeface="Arial" panose="020B0604020202020204" pitchFamily="34" charset="0"/>
              <a:buChar char="•"/>
            </a:pPr>
            <a:r>
              <a:rPr lang="en-US" sz="2100" b="0" i="0" dirty="0" smtClean="0">
                <a:solidFill>
                  <a:srgbClr val="155724"/>
                </a:solidFill>
                <a:effectLst/>
                <a:latin typeface="Cambria" panose="02040503050406030204" pitchFamily="18" charset="0"/>
                <a:ea typeface="Cambria" panose="02040503050406030204" pitchFamily="18" charset="0"/>
              </a:rPr>
              <a:t>addressing</a:t>
            </a:r>
          </a:p>
          <a:p>
            <a:pPr marL="342900" indent="-342900" fontAlgn="base">
              <a:buFont typeface="Arial" panose="020B0604020202020204" pitchFamily="34" charset="0"/>
              <a:buChar char="•"/>
            </a:pPr>
            <a:r>
              <a:rPr lang="en-US" sz="2100" b="0" i="0" dirty="0" smtClean="0">
                <a:solidFill>
                  <a:srgbClr val="155724"/>
                </a:solidFill>
                <a:effectLst/>
                <a:latin typeface="Cambria" panose="02040503050406030204" pitchFamily="18" charset="0"/>
                <a:ea typeface="Cambria" panose="02040503050406030204" pitchFamily="18" charset="0"/>
              </a:rPr>
              <a:t>encapsulation</a:t>
            </a:r>
          </a:p>
          <a:p>
            <a:pPr marL="342900" indent="-342900" fontAlgn="base">
              <a:buFont typeface="Arial" panose="020B0604020202020204" pitchFamily="34" charset="0"/>
              <a:buChar char="•"/>
            </a:pPr>
            <a:r>
              <a:rPr lang="en-US" sz="2100" b="0" i="0" dirty="0" smtClean="0">
                <a:solidFill>
                  <a:srgbClr val="155724"/>
                </a:solidFill>
                <a:effectLst/>
                <a:latin typeface="Cambria" panose="02040503050406030204" pitchFamily="18" charset="0"/>
                <a:ea typeface="Cambria" panose="02040503050406030204" pitchFamily="18" charset="0"/>
              </a:rPr>
              <a:t>Routing</a:t>
            </a:r>
          </a:p>
          <a:p>
            <a:pPr marL="342900" indent="-342900" fontAlgn="base">
              <a:buFont typeface="Arial" panose="020B0604020202020204" pitchFamily="34" charset="0"/>
              <a:buChar char="•"/>
            </a:pPr>
            <a:r>
              <a:rPr lang="en-US" sz="2100" dirty="0">
                <a:latin typeface="Cambria" panose="02040503050406030204" pitchFamily="18" charset="0"/>
                <a:ea typeface="Cambria" panose="02040503050406030204" pitchFamily="18" charset="0"/>
              </a:rPr>
              <a:t>de-encapsulation</a:t>
            </a:r>
          </a:p>
          <a:p>
            <a:pPr fontAlgn="base"/>
            <a:r>
              <a:rPr lang="en-US" sz="2100" dirty="0">
                <a:latin typeface="Cambria" panose="02040503050406030204" pitchFamily="18" charset="0"/>
                <a:ea typeface="Cambria" panose="02040503050406030204" pitchFamily="18" charset="0"/>
              </a:rPr>
              <a:t>Error detection, placing frames on the media, and collision detection are all functions of the data ink layer.</a:t>
            </a:r>
          </a:p>
          <a:p>
            <a:pPr fontAlgn="base">
              <a:buFont typeface="Arial" panose="020B0604020202020204" pitchFamily="34" charset="0"/>
              <a:buChar char="•"/>
            </a:pPr>
            <a:endParaRPr lang="en-US" sz="2300" b="0" i="0" dirty="0">
              <a:solidFill>
                <a:srgbClr val="155724"/>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7848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Within a production network, what is the purpose of configuring a switch with a default gateway address?</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fontScale="92500"/>
          </a:bodyPr>
          <a:lstStyle/>
          <a:p>
            <a:pPr fontAlgn="base"/>
            <a:r>
              <a:rPr lang="en-US" dirty="0"/>
              <a:t>Hosts that are connected to the switch can use the switch default gateway address to forward packets to a remote destination.</a:t>
            </a:r>
          </a:p>
          <a:p>
            <a:pPr fontAlgn="base"/>
            <a:r>
              <a:rPr lang="en-US" dirty="0"/>
              <a:t>A switch must have a default gateway to be accessible by Telnet and SSH.</a:t>
            </a:r>
          </a:p>
          <a:p>
            <a:pPr fontAlgn="base"/>
            <a:r>
              <a:rPr lang="en-US" b="1" dirty="0"/>
              <a:t>The default gateway address is used to forward packets originating from the switch to remote networks.</a:t>
            </a:r>
            <a:endParaRPr lang="en-US" dirty="0"/>
          </a:p>
          <a:p>
            <a:pPr fontAlgn="base"/>
            <a:r>
              <a:rPr lang="en-US" dirty="0"/>
              <a:t>It provides a next-hop address for all traffic that flows through the switch.</a:t>
            </a:r>
          </a:p>
        </p:txBody>
      </p:sp>
      <p:sp>
        <p:nvSpPr>
          <p:cNvPr id="4" name="Rectangle 3"/>
          <p:cNvSpPr/>
          <p:nvPr/>
        </p:nvSpPr>
        <p:spPr>
          <a:xfrm>
            <a:off x="104898" y="4151918"/>
            <a:ext cx="11982203" cy="1384995"/>
          </a:xfrm>
          <a:prstGeom prst="rect">
            <a:avLst/>
          </a:prstGeom>
        </p:spPr>
        <p:txBody>
          <a:bodyPr wrap="square">
            <a:spAutoFit/>
          </a:bodyPr>
          <a:lstStyle/>
          <a:p>
            <a:pPr fontAlgn="base"/>
            <a:r>
              <a:rPr lang="en-US" sz="2100" b="1" dirty="0" smtClean="0">
                <a:solidFill>
                  <a:srgbClr val="155724"/>
                </a:solidFill>
                <a:latin typeface="Cambria" panose="02040503050406030204" pitchFamily="18" charset="0"/>
                <a:ea typeface="Cambria" panose="02040503050406030204" pitchFamily="18" charset="0"/>
              </a:rPr>
              <a:t>Explanation: </a:t>
            </a:r>
            <a:r>
              <a:rPr lang="en-US" sz="2100" dirty="0" smtClean="0">
                <a:solidFill>
                  <a:srgbClr val="155724"/>
                </a:solidFill>
                <a:latin typeface="Cambria" panose="02040503050406030204" pitchFamily="18" charset="0"/>
                <a:ea typeface="Cambria" panose="02040503050406030204" pitchFamily="18" charset="0"/>
              </a:rPr>
              <a:t>A default gateway address allows a switch to forward packets that originate on the switch to remote networks. A default gateway address on a switch does not provide Layer 3 routing for PCs that are connected on that switch. A switch can still be accessible from Telnet as long as the source of the Telnet connection is on the local network.</a:t>
            </a:r>
            <a:endParaRPr lang="en-US" sz="2300" i="0" dirty="0">
              <a:solidFill>
                <a:srgbClr val="155724"/>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4813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What is a basic characteristic of the IP protocol?</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a:bodyPr>
          <a:lstStyle/>
          <a:p>
            <a:pPr fontAlgn="base"/>
            <a:r>
              <a:rPr lang="en-US" b="1" dirty="0"/>
              <a:t>connectionless</a:t>
            </a:r>
            <a:endParaRPr lang="en-US" dirty="0"/>
          </a:p>
          <a:p>
            <a:pPr fontAlgn="base"/>
            <a:r>
              <a:rPr lang="en-US" dirty="0"/>
              <a:t>media dependent</a:t>
            </a:r>
          </a:p>
          <a:p>
            <a:pPr fontAlgn="base"/>
            <a:r>
              <a:rPr lang="en-US" dirty="0"/>
              <a:t>user data segmentation</a:t>
            </a:r>
          </a:p>
          <a:p>
            <a:pPr fontAlgn="base"/>
            <a:r>
              <a:rPr lang="en-US" dirty="0"/>
              <a:t>reliable end-to-end delivery</a:t>
            </a:r>
          </a:p>
        </p:txBody>
      </p:sp>
      <p:sp>
        <p:nvSpPr>
          <p:cNvPr id="4" name="Rectangle 3"/>
          <p:cNvSpPr/>
          <p:nvPr/>
        </p:nvSpPr>
        <p:spPr>
          <a:xfrm>
            <a:off x="104898" y="4151918"/>
            <a:ext cx="11982203" cy="1384995"/>
          </a:xfrm>
          <a:prstGeom prst="rect">
            <a:avLst/>
          </a:prstGeom>
        </p:spPr>
        <p:txBody>
          <a:bodyPr wrap="square">
            <a:spAutoFit/>
          </a:bodyPr>
          <a:lstStyle/>
          <a:p>
            <a:pPr algn="just" fontAlgn="base"/>
            <a:r>
              <a:rPr lang="en-US" sz="2100" b="1" dirty="0" smtClean="0">
                <a:solidFill>
                  <a:srgbClr val="155724"/>
                </a:solidFill>
                <a:latin typeface="Cambria" panose="02040503050406030204" pitchFamily="18" charset="0"/>
                <a:ea typeface="Cambria" panose="02040503050406030204" pitchFamily="18" charset="0"/>
              </a:rPr>
              <a:t>Explanation: </a:t>
            </a:r>
            <a:r>
              <a:rPr lang="en-US" sz="2100" dirty="0" smtClean="0">
                <a:solidFill>
                  <a:srgbClr val="155724"/>
                </a:solidFill>
                <a:latin typeface="Cambria" panose="02040503050406030204" pitchFamily="18" charset="0"/>
                <a:ea typeface="Cambria" panose="02040503050406030204" pitchFamily="18" charset="0"/>
              </a:rPr>
              <a:t>Internet Protocol (IP) is a network layer protocol that does not require initial exchange of control information to establish an end-to-end connection before packets are forwarded. Thus, IP is connectionless and does not provide reliable end-to-end delivery by itself. IP is media independent. User data segmentation is a service provided at the transport layer.</a:t>
            </a:r>
            <a:endParaRPr lang="en-US" sz="2300" i="0" dirty="0">
              <a:solidFill>
                <a:srgbClr val="155724"/>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998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Which field in the IPv4 header is used to prevent a packet from traversing a network endlessly?</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a:bodyPr>
          <a:lstStyle/>
          <a:p>
            <a:pPr fontAlgn="base"/>
            <a:r>
              <a:rPr lang="en-US" b="1" dirty="0"/>
              <a:t>Time-to-Live</a:t>
            </a:r>
            <a:endParaRPr lang="en-US" dirty="0"/>
          </a:p>
          <a:p>
            <a:pPr fontAlgn="base"/>
            <a:r>
              <a:rPr lang="en-US" dirty="0"/>
              <a:t>Sequence Number</a:t>
            </a:r>
          </a:p>
          <a:p>
            <a:pPr fontAlgn="base"/>
            <a:r>
              <a:rPr lang="en-US" dirty="0"/>
              <a:t>Acknowledgment Number</a:t>
            </a:r>
          </a:p>
          <a:p>
            <a:pPr fontAlgn="base"/>
            <a:r>
              <a:rPr lang="en-US" dirty="0"/>
              <a:t>Differentiated Services</a:t>
            </a:r>
          </a:p>
        </p:txBody>
      </p:sp>
      <p:sp>
        <p:nvSpPr>
          <p:cNvPr id="4" name="Rectangle 3"/>
          <p:cNvSpPr/>
          <p:nvPr/>
        </p:nvSpPr>
        <p:spPr>
          <a:xfrm>
            <a:off x="104898" y="4151918"/>
            <a:ext cx="11982203" cy="2031325"/>
          </a:xfrm>
          <a:prstGeom prst="rect">
            <a:avLst/>
          </a:prstGeom>
        </p:spPr>
        <p:txBody>
          <a:bodyPr wrap="square">
            <a:spAutoFit/>
          </a:bodyPr>
          <a:lstStyle/>
          <a:p>
            <a:pPr algn="just" fontAlgn="base"/>
            <a:r>
              <a:rPr lang="en-US" sz="2100" b="1" dirty="0" smtClean="0">
                <a:solidFill>
                  <a:srgbClr val="155724"/>
                </a:solidFill>
                <a:latin typeface="Cambria" panose="02040503050406030204" pitchFamily="18" charset="0"/>
                <a:ea typeface="Cambria" panose="02040503050406030204" pitchFamily="18" charset="0"/>
              </a:rPr>
              <a:t>Explanation: </a:t>
            </a:r>
            <a:r>
              <a:rPr lang="en-US" sz="2100" dirty="0" smtClean="0">
                <a:solidFill>
                  <a:srgbClr val="155724"/>
                </a:solidFill>
                <a:latin typeface="Cambria" panose="02040503050406030204" pitchFamily="18" charset="0"/>
                <a:ea typeface="Cambria" panose="02040503050406030204" pitchFamily="18" charset="0"/>
              </a:rPr>
              <a:t>The value of the Time-to-Live (TTL) field in the IPv4 header is used to limit the lifetime of a packet. The sending host sets the initial TTL value; which is decreased by one each time the packet is processed by a router. If the TTL field decrements to zero, the router discards the packet and sends an Internet Control Message Protocol (ICMP) Time Exceeded message to the source IP address. The Differentiated Services (DS) field is used to determine the priority of each packet. Sequence Number and Acknowledgment Number are two fields in the TCP header.</a:t>
            </a:r>
            <a:endParaRPr lang="en-US" sz="2300" i="0" dirty="0">
              <a:solidFill>
                <a:srgbClr val="155724"/>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904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What is one advantage that the IPv6 simplified header offers over IPv4?</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a:bodyPr>
          <a:lstStyle/>
          <a:p>
            <a:pPr fontAlgn="base"/>
            <a:r>
              <a:rPr lang="en-US" dirty="0"/>
              <a:t>smaller-sized header</a:t>
            </a:r>
          </a:p>
          <a:p>
            <a:pPr fontAlgn="base"/>
            <a:r>
              <a:rPr lang="en-US" dirty="0"/>
              <a:t>little requirement for processing checksums</a:t>
            </a:r>
          </a:p>
          <a:p>
            <a:pPr fontAlgn="base"/>
            <a:r>
              <a:rPr lang="en-US" dirty="0"/>
              <a:t>smaller-sized source and destination IP addresses</a:t>
            </a:r>
          </a:p>
          <a:p>
            <a:pPr fontAlgn="base"/>
            <a:r>
              <a:rPr lang="en-US" b="1" dirty="0"/>
              <a:t>efficient packet handling</a:t>
            </a:r>
            <a:endParaRPr lang="en-US" dirty="0"/>
          </a:p>
        </p:txBody>
      </p:sp>
      <p:sp>
        <p:nvSpPr>
          <p:cNvPr id="4" name="Rectangle 3"/>
          <p:cNvSpPr/>
          <p:nvPr/>
        </p:nvSpPr>
        <p:spPr>
          <a:xfrm>
            <a:off x="104898" y="4151918"/>
            <a:ext cx="11982203" cy="2354491"/>
          </a:xfrm>
          <a:prstGeom prst="rect">
            <a:avLst/>
          </a:prstGeom>
        </p:spPr>
        <p:txBody>
          <a:bodyPr wrap="square">
            <a:spAutoFit/>
          </a:bodyPr>
          <a:lstStyle/>
          <a:p>
            <a:pPr algn="just" fontAlgn="base"/>
            <a:r>
              <a:rPr lang="en-US" sz="2100" b="1" dirty="0" smtClean="0">
                <a:solidFill>
                  <a:srgbClr val="155724"/>
                </a:solidFill>
                <a:latin typeface="Cambria" panose="02040503050406030204" pitchFamily="18" charset="0"/>
                <a:ea typeface="Cambria" panose="02040503050406030204" pitchFamily="18" charset="0"/>
              </a:rPr>
              <a:t>Explanation: The IPv6 simplified header offers several advantages over IPv4:</a:t>
            </a:r>
          </a:p>
          <a:p>
            <a:pPr marL="342900" indent="-342900" algn="just" fontAlgn="base">
              <a:buFont typeface="Arial" panose="020B0604020202020204" pitchFamily="34" charset="0"/>
              <a:buChar char="•"/>
            </a:pPr>
            <a:r>
              <a:rPr lang="en-US" sz="2100" dirty="0" smtClean="0">
                <a:solidFill>
                  <a:srgbClr val="155724"/>
                </a:solidFill>
                <a:latin typeface="Cambria" panose="02040503050406030204" pitchFamily="18" charset="0"/>
                <a:ea typeface="Cambria" panose="02040503050406030204" pitchFamily="18" charset="0"/>
              </a:rPr>
              <a:t>Better routing efficiency and efficient packet handling for performance and forwarding-rate scalability</a:t>
            </a:r>
          </a:p>
          <a:p>
            <a:pPr marL="342900" indent="-342900" algn="just" fontAlgn="base">
              <a:buFont typeface="Arial" panose="020B0604020202020204" pitchFamily="34" charset="0"/>
              <a:buChar char="•"/>
            </a:pPr>
            <a:r>
              <a:rPr lang="en-US" sz="2100" dirty="0" smtClean="0">
                <a:solidFill>
                  <a:srgbClr val="155724"/>
                </a:solidFill>
                <a:latin typeface="Cambria" panose="02040503050406030204" pitchFamily="18" charset="0"/>
                <a:ea typeface="Cambria" panose="02040503050406030204" pitchFamily="18" charset="0"/>
              </a:rPr>
              <a:t>No requirement for processing checksums</a:t>
            </a:r>
          </a:p>
          <a:p>
            <a:pPr marL="342900" indent="-342900" algn="just" fontAlgn="base">
              <a:buFont typeface="Arial" panose="020B0604020202020204" pitchFamily="34" charset="0"/>
              <a:buChar char="•"/>
            </a:pPr>
            <a:r>
              <a:rPr lang="en-US" sz="2100" dirty="0" smtClean="0">
                <a:solidFill>
                  <a:srgbClr val="155724"/>
                </a:solidFill>
                <a:latin typeface="Cambria" panose="02040503050406030204" pitchFamily="18" charset="0"/>
                <a:ea typeface="Cambria" panose="02040503050406030204" pitchFamily="18" charset="0"/>
              </a:rPr>
              <a:t>Simplified and more efficient extension header mechanisms (as opposed to the IPv4 Options field)</a:t>
            </a:r>
          </a:p>
          <a:p>
            <a:pPr marL="342900" indent="-342900" algn="just" fontAlgn="base">
              <a:buFont typeface="Arial" panose="020B0604020202020204" pitchFamily="34" charset="0"/>
              <a:buChar char="•"/>
            </a:pPr>
            <a:r>
              <a:rPr lang="en-US" sz="2100" dirty="0" smtClean="0">
                <a:solidFill>
                  <a:srgbClr val="155724"/>
                </a:solidFill>
                <a:latin typeface="Cambria" panose="02040503050406030204" pitchFamily="18" charset="0"/>
                <a:ea typeface="Cambria" panose="02040503050406030204" pitchFamily="18" charset="0"/>
              </a:rPr>
              <a:t>A Flow Label field for per-flow processing with no need to open the transport inner packet to identify the various traffic flows</a:t>
            </a:r>
            <a:endParaRPr lang="en-US" sz="2300" i="0" dirty="0">
              <a:solidFill>
                <a:srgbClr val="155724"/>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477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What IPv4 header field identifies the upper layer protocol carried in the packet?</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a:bodyPr>
          <a:lstStyle/>
          <a:p>
            <a:pPr fontAlgn="base"/>
            <a:r>
              <a:rPr lang="en-US" b="1" dirty="0"/>
              <a:t>Protocol</a:t>
            </a:r>
            <a:endParaRPr lang="en-US" dirty="0"/>
          </a:p>
          <a:p>
            <a:pPr fontAlgn="base"/>
            <a:r>
              <a:rPr lang="en-US" dirty="0"/>
              <a:t>Identification</a:t>
            </a:r>
          </a:p>
          <a:p>
            <a:pPr fontAlgn="base"/>
            <a:r>
              <a:rPr lang="en-US" dirty="0"/>
              <a:t>Version</a:t>
            </a:r>
          </a:p>
          <a:p>
            <a:pPr fontAlgn="base"/>
            <a:r>
              <a:rPr lang="en-US" dirty="0"/>
              <a:t>Differentiated Services</a:t>
            </a:r>
          </a:p>
        </p:txBody>
      </p:sp>
      <p:sp>
        <p:nvSpPr>
          <p:cNvPr id="4" name="Rectangle 3"/>
          <p:cNvSpPr/>
          <p:nvPr/>
        </p:nvSpPr>
        <p:spPr>
          <a:xfrm>
            <a:off x="104898" y="4151918"/>
            <a:ext cx="11982203" cy="1061829"/>
          </a:xfrm>
          <a:prstGeom prst="rect">
            <a:avLst/>
          </a:prstGeom>
        </p:spPr>
        <p:txBody>
          <a:bodyPr wrap="square">
            <a:spAutoFit/>
          </a:bodyPr>
          <a:lstStyle/>
          <a:p>
            <a:pPr algn="just" fontAlgn="base"/>
            <a:r>
              <a:rPr lang="en-US" sz="2100" b="1" dirty="0" smtClean="0">
                <a:solidFill>
                  <a:srgbClr val="155724"/>
                </a:solidFill>
                <a:latin typeface="Cambria" panose="02040503050406030204" pitchFamily="18" charset="0"/>
                <a:ea typeface="Cambria" panose="02040503050406030204" pitchFamily="18" charset="0"/>
              </a:rPr>
              <a:t>Explanation: </a:t>
            </a:r>
            <a:r>
              <a:rPr lang="en-US" sz="2100" dirty="0" smtClean="0">
                <a:solidFill>
                  <a:srgbClr val="155724"/>
                </a:solidFill>
                <a:latin typeface="Cambria" panose="02040503050406030204" pitchFamily="18" charset="0"/>
                <a:ea typeface="Cambria" panose="02040503050406030204" pitchFamily="18" charset="0"/>
              </a:rPr>
              <a:t>It is the Protocol field in the IP header that identifies the upper-layer protocol the packet is carrying. The Version field identifies the IP version. The Differential Services field is used for setting packet priority. The Identification field is used to reorder fragmented packets</a:t>
            </a:r>
            <a:r>
              <a:rPr lang="en-US" sz="2100" b="1" dirty="0" smtClean="0">
                <a:solidFill>
                  <a:srgbClr val="155724"/>
                </a:solidFill>
                <a:latin typeface="Cambria" panose="02040503050406030204" pitchFamily="18" charset="0"/>
                <a:ea typeface="Cambria" panose="02040503050406030204" pitchFamily="18" charset="0"/>
              </a:rPr>
              <a:t>.</a:t>
            </a:r>
            <a:endParaRPr lang="en-US" sz="2300" i="0" dirty="0">
              <a:solidFill>
                <a:srgbClr val="155724"/>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4858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98" y="175121"/>
            <a:ext cx="12087102" cy="1325563"/>
          </a:xfrm>
        </p:spPr>
        <p:txBody>
          <a:bodyPr>
            <a:normAutofit fontScale="90000"/>
          </a:bodyPr>
          <a:lstStyle/>
          <a:p>
            <a:pPr algn="just"/>
            <a:r>
              <a:rPr lang="en-US" sz="3200" b="1" dirty="0" smtClean="0">
                <a:latin typeface="Cambria" panose="02040503050406030204" pitchFamily="18" charset="0"/>
                <a:ea typeface="Cambria" panose="02040503050406030204" pitchFamily="18" charset="0"/>
              </a:rPr>
              <a:t> Refer to the exhibit. Match the packets with their destination IP address to the exiting interfaces on the router. (Not all targets are used.)</a:t>
            </a:r>
            <a:endParaRPr lang="en-US" sz="3200" b="1" dirty="0">
              <a:latin typeface="Cambria" panose="02040503050406030204" pitchFamily="18" charset="0"/>
              <a:ea typeface="Cambria" panose="02040503050406030204" pitchFamily="18" charset="0"/>
            </a:endParaRPr>
          </a:p>
        </p:txBody>
      </p:sp>
      <p:sp>
        <p:nvSpPr>
          <p:cNvPr id="4" name="Rectangle 3"/>
          <p:cNvSpPr/>
          <p:nvPr/>
        </p:nvSpPr>
        <p:spPr>
          <a:xfrm>
            <a:off x="104898" y="5624458"/>
            <a:ext cx="11982203" cy="1061829"/>
          </a:xfrm>
          <a:prstGeom prst="rect">
            <a:avLst/>
          </a:prstGeom>
        </p:spPr>
        <p:txBody>
          <a:bodyPr wrap="square">
            <a:spAutoFit/>
          </a:bodyPr>
          <a:lstStyle/>
          <a:p>
            <a:pPr algn="just" fontAlgn="base"/>
            <a:r>
              <a:rPr lang="en-US" sz="2100" b="1" dirty="0" smtClean="0">
                <a:solidFill>
                  <a:srgbClr val="155724"/>
                </a:solidFill>
                <a:latin typeface="Cambria" panose="02040503050406030204" pitchFamily="18" charset="0"/>
                <a:ea typeface="Cambria" panose="02040503050406030204" pitchFamily="18" charset="0"/>
              </a:rPr>
              <a:t>Explanation: </a:t>
            </a:r>
            <a:r>
              <a:rPr lang="en-US" sz="2100" dirty="0" smtClean="0">
                <a:solidFill>
                  <a:srgbClr val="155724"/>
                </a:solidFill>
                <a:latin typeface="Cambria" panose="02040503050406030204" pitchFamily="18" charset="0"/>
                <a:ea typeface="Cambria" panose="02040503050406030204" pitchFamily="18" charset="0"/>
              </a:rPr>
              <a:t>It is the Protocol field in the IP header that identifies the upper-layer protocol the packet is carrying. The Version field identifies the IP version. The Differential Services field is used for setting packet priority. The Identification field is used to reorder fragmented packets</a:t>
            </a:r>
            <a:r>
              <a:rPr lang="en-US" sz="2100" b="1" dirty="0" smtClean="0">
                <a:solidFill>
                  <a:srgbClr val="155724"/>
                </a:solidFill>
                <a:latin typeface="Cambria" panose="02040503050406030204" pitchFamily="18" charset="0"/>
                <a:ea typeface="Cambria" panose="02040503050406030204" pitchFamily="18" charset="0"/>
              </a:rPr>
              <a:t>.</a:t>
            </a:r>
            <a:endParaRPr lang="en-US" sz="2300" i="0" dirty="0">
              <a:solidFill>
                <a:srgbClr val="155724"/>
              </a:solidFill>
              <a:effectLst/>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102" y="1360606"/>
            <a:ext cx="9367793" cy="4263852"/>
          </a:xfrm>
          <a:prstGeom prst="rect">
            <a:avLst/>
          </a:prstGeom>
        </p:spPr>
      </p:pic>
    </p:spTree>
    <p:extLst>
      <p:ext uri="{BB962C8B-B14F-4D97-AF65-F5344CB8AC3E}">
        <p14:creationId xmlns:p14="http://schemas.microsoft.com/office/powerpoint/2010/main" val="167885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9" y="-53207"/>
            <a:ext cx="12087102" cy="6875581"/>
          </a:xfrm>
          <a:prstGeom prst="rect">
            <a:avLst/>
          </a:prstGeom>
        </p:spPr>
      </p:pic>
      <p:sp>
        <p:nvSpPr>
          <p:cNvPr id="7" name="Rectangle 6"/>
          <p:cNvSpPr/>
          <p:nvPr/>
        </p:nvSpPr>
        <p:spPr>
          <a:xfrm>
            <a:off x="52449" y="2211733"/>
            <a:ext cx="6096000" cy="4616648"/>
          </a:xfrm>
          <a:prstGeom prst="rect">
            <a:avLst/>
          </a:prstGeom>
        </p:spPr>
        <p:txBody>
          <a:bodyPr>
            <a:spAutoFit/>
          </a:bodyPr>
          <a:lstStyle/>
          <a:p>
            <a:pPr algn="just" fontAlgn="base"/>
            <a:r>
              <a:rPr lang="en-US" sz="2100" b="1" i="0" dirty="0" smtClean="0">
                <a:solidFill>
                  <a:srgbClr val="155724"/>
                </a:solidFill>
                <a:effectLst/>
                <a:latin typeface="Cambria" panose="02040503050406030204" pitchFamily="18" charset="0"/>
                <a:ea typeface="Cambria" panose="02040503050406030204" pitchFamily="18" charset="0"/>
              </a:rPr>
              <a:t>Explanation:</a:t>
            </a:r>
            <a:r>
              <a:rPr lang="en-US" sz="2100" b="0" i="0" dirty="0" smtClean="0">
                <a:solidFill>
                  <a:srgbClr val="155724"/>
                </a:solidFill>
                <a:effectLst/>
                <a:latin typeface="Cambria" panose="02040503050406030204" pitchFamily="18" charset="0"/>
                <a:ea typeface="Cambria" panose="02040503050406030204" pitchFamily="18" charset="0"/>
              </a:rPr>
              <a:t> Packets with a destination of 172.17.6.15 are forwarded through Fa0/0. Packets with a destination of 172.17.10.5 are forwarded through Fa1/1. Packets with a destination of 172.17.12.10 are forwarded through Fa1/0. Packets with a destination of 172.17.14.8 are forwarded through Fa0/1. Because network 172.17.8.0 has no entry in the routing table, it will take the gateway of last resort, which means that packets with a destination of 172.17.8.20 are forwarded through Serial0/0/0. Because a gateway of last resort exists, no packets will be dropped.</a:t>
            </a:r>
          </a:p>
          <a:p>
            <a:pPr algn="just"/>
            <a:r>
              <a:rPr lang="en-US" sz="2100" b="0" i="0" dirty="0" smtClean="0">
                <a:solidFill>
                  <a:srgbClr val="155724"/>
                </a:solidFill>
                <a:effectLst/>
                <a:latin typeface="Cambria" panose="02040503050406030204" pitchFamily="18" charset="0"/>
                <a:ea typeface="Cambria" panose="02040503050406030204" pitchFamily="18" charset="0"/>
              </a:rPr>
              <a:t/>
            </a:r>
            <a:br>
              <a:rPr lang="en-US" sz="2100" b="0" i="0" dirty="0" smtClean="0">
                <a:solidFill>
                  <a:srgbClr val="155724"/>
                </a:solidFill>
                <a:effectLst/>
                <a:latin typeface="Cambria" panose="02040503050406030204" pitchFamily="18" charset="0"/>
                <a:ea typeface="Cambria" panose="02040503050406030204" pitchFamily="18" charset="0"/>
              </a:rPr>
            </a:b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0189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r>
              <a:rPr lang="en-US" sz="3200" b="1" dirty="0" smtClean="0">
                <a:latin typeface="Cambria" panose="02040503050406030204" pitchFamily="18" charset="0"/>
                <a:ea typeface="Cambria" panose="02040503050406030204" pitchFamily="18" charset="0"/>
              </a:rPr>
              <a:t> What information does the loopback test provide?</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lstStyle/>
          <a:p>
            <a:pPr fontAlgn="base"/>
            <a:r>
              <a:rPr lang="en-US" b="1" dirty="0"/>
              <a:t>The TCP/IP stack on the device is working correctly.</a:t>
            </a:r>
            <a:endParaRPr lang="en-US" dirty="0"/>
          </a:p>
          <a:p>
            <a:pPr fontAlgn="base"/>
            <a:r>
              <a:rPr lang="en-US" dirty="0"/>
              <a:t>The device has end-to-end connectivity.</a:t>
            </a:r>
          </a:p>
          <a:p>
            <a:pPr fontAlgn="base"/>
            <a:r>
              <a:rPr lang="en-US" dirty="0"/>
              <a:t>DHCP is working correctly.</a:t>
            </a:r>
          </a:p>
          <a:p>
            <a:pPr fontAlgn="base"/>
            <a:r>
              <a:rPr lang="en-US" dirty="0"/>
              <a:t>The Ethernet cable is working correctly.</a:t>
            </a:r>
          </a:p>
          <a:p>
            <a:pPr fontAlgn="base"/>
            <a:r>
              <a:rPr lang="en-US" dirty="0"/>
              <a:t>The device has the correct IP address on the network.</a:t>
            </a:r>
          </a:p>
          <a:p>
            <a:endParaRPr lang="en-US" dirty="0"/>
          </a:p>
        </p:txBody>
      </p:sp>
      <p:sp>
        <p:nvSpPr>
          <p:cNvPr id="4" name="Rectangle 3"/>
          <p:cNvSpPr/>
          <p:nvPr/>
        </p:nvSpPr>
        <p:spPr>
          <a:xfrm>
            <a:off x="292925" y="4572000"/>
            <a:ext cx="11724904" cy="1154162"/>
          </a:xfrm>
          <a:prstGeom prst="rect">
            <a:avLst/>
          </a:prstGeom>
        </p:spPr>
        <p:txBody>
          <a:bodyPr wrap="square">
            <a:spAutoFit/>
          </a:bodyPr>
          <a:lstStyle/>
          <a:p>
            <a:pPr algn="just"/>
            <a:r>
              <a:rPr lang="en-US" sz="2300" b="1" i="0" dirty="0" smtClean="0">
                <a:solidFill>
                  <a:srgbClr val="155724"/>
                </a:solidFill>
                <a:effectLst/>
                <a:latin typeface="Cambria" panose="02040503050406030204" pitchFamily="18" charset="0"/>
                <a:ea typeface="Cambria" panose="02040503050406030204" pitchFamily="18" charset="0"/>
              </a:rPr>
              <a:t>Explanation:</a:t>
            </a:r>
            <a:r>
              <a:rPr lang="en-US" sz="2300" b="0" i="0" dirty="0" smtClean="0">
                <a:solidFill>
                  <a:srgbClr val="155724"/>
                </a:solidFill>
                <a:effectLst/>
                <a:latin typeface="Cambria" panose="02040503050406030204" pitchFamily="18" charset="0"/>
                <a:ea typeface="Cambria" panose="02040503050406030204" pitchFamily="18" charset="0"/>
              </a:rPr>
              <a:t> Because the loopback test sends packets back to the host device, it does not provide information about network connectivity to other hosts. The loopback test verifies that the host NIC, drivers, and TCP/IP stack are functioning.</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4246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r>
              <a:rPr lang="en-US" sz="3200" b="1" dirty="0" smtClean="0">
                <a:latin typeface="Cambria" panose="02040503050406030204" pitchFamily="18" charset="0"/>
                <a:ea typeface="Cambria" panose="02040503050406030204" pitchFamily="18" charset="0"/>
              </a:rPr>
              <a:t>What routing table entry has a next hop address associated with a destination network?</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lstStyle/>
          <a:p>
            <a:pPr fontAlgn="base"/>
            <a:r>
              <a:rPr lang="en-US" dirty="0"/>
              <a:t>directly-connected routes</a:t>
            </a:r>
          </a:p>
          <a:p>
            <a:pPr fontAlgn="base"/>
            <a:r>
              <a:rPr lang="en-US" dirty="0"/>
              <a:t>local routes</a:t>
            </a:r>
          </a:p>
          <a:p>
            <a:pPr fontAlgn="base"/>
            <a:r>
              <a:rPr lang="en-US" b="1" dirty="0"/>
              <a:t>remote routes</a:t>
            </a:r>
            <a:endParaRPr lang="en-US" dirty="0"/>
          </a:p>
          <a:p>
            <a:pPr fontAlgn="base"/>
            <a:r>
              <a:rPr lang="en-US" dirty="0"/>
              <a:t>C and L source routes</a:t>
            </a:r>
          </a:p>
        </p:txBody>
      </p:sp>
      <p:sp>
        <p:nvSpPr>
          <p:cNvPr id="4" name="Rectangle 3"/>
          <p:cNvSpPr/>
          <p:nvPr/>
        </p:nvSpPr>
        <p:spPr>
          <a:xfrm>
            <a:off x="292925" y="4572000"/>
            <a:ext cx="11724904" cy="1508105"/>
          </a:xfrm>
          <a:prstGeom prst="rect">
            <a:avLst/>
          </a:prstGeom>
        </p:spPr>
        <p:txBody>
          <a:bodyPr wrap="square">
            <a:spAutoFit/>
          </a:bodyPr>
          <a:lstStyle/>
          <a:p>
            <a:pPr algn="just"/>
            <a:r>
              <a:rPr lang="en-US" sz="2300" b="1" dirty="0">
                <a:latin typeface="Cambria" panose="02040503050406030204" pitchFamily="18" charset="0"/>
                <a:ea typeface="Cambria" panose="02040503050406030204" pitchFamily="18" charset="0"/>
              </a:rPr>
              <a:t>Explanation:</a:t>
            </a:r>
            <a:r>
              <a:rPr lang="en-US" sz="2300" dirty="0">
                <a:latin typeface="Cambria" panose="02040503050406030204" pitchFamily="18" charset="0"/>
                <a:ea typeface="Cambria" panose="02040503050406030204" pitchFamily="18" charset="0"/>
              </a:rPr>
              <a:t> Routing table entries for remote routes will have a next hop IP address. The next hop IP address is the address of the router interface of the next device to be used to reach the destination network. Directly-connected and local routes have no next hop, because they do not require going through another router to be reached.</a:t>
            </a:r>
          </a:p>
        </p:txBody>
      </p:sp>
    </p:spTree>
    <p:extLst>
      <p:ext uri="{BB962C8B-B14F-4D97-AF65-F5344CB8AC3E}">
        <p14:creationId xmlns:p14="http://schemas.microsoft.com/office/powerpoint/2010/main" val="1781857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smtClean="0"/>
              <a:t> </a:t>
            </a:r>
            <a:r>
              <a:rPr lang="en-US" sz="3200" b="1" dirty="0" smtClean="0">
                <a:latin typeface="Cambria" panose="02040503050406030204" pitchFamily="18" charset="0"/>
                <a:ea typeface="Cambria" panose="02040503050406030204" pitchFamily="18" charset="0"/>
              </a:rPr>
              <a:t>Which information is used by routers to forward a data packet toward its destination?</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fontAlgn="base"/>
            <a:r>
              <a:rPr lang="en-US" dirty="0"/>
              <a:t>source IP address</a:t>
            </a:r>
          </a:p>
          <a:p>
            <a:pPr fontAlgn="base"/>
            <a:r>
              <a:rPr lang="en-US" b="1" dirty="0"/>
              <a:t>destination IP address</a:t>
            </a:r>
            <a:endParaRPr lang="en-US" dirty="0"/>
          </a:p>
          <a:p>
            <a:pPr fontAlgn="base"/>
            <a:r>
              <a:rPr lang="en-US" dirty="0"/>
              <a:t>source data-link address</a:t>
            </a:r>
          </a:p>
          <a:p>
            <a:pPr fontAlgn="base"/>
            <a:r>
              <a:rPr lang="en-US" dirty="0"/>
              <a:t>destination data-link address</a:t>
            </a:r>
          </a:p>
          <a:p>
            <a:pPr marL="0" indent="0">
              <a:buNone/>
            </a:pPr>
            <a:endParaRPr lang="en-US" dirty="0"/>
          </a:p>
        </p:txBody>
      </p:sp>
    </p:spTree>
    <p:extLst>
      <p:ext uri="{BB962C8B-B14F-4D97-AF65-F5344CB8AC3E}">
        <p14:creationId xmlns:p14="http://schemas.microsoft.com/office/powerpoint/2010/main" val="524304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r>
              <a:rPr lang="en-US" sz="3200" b="1" dirty="0" smtClean="0">
                <a:latin typeface="Cambria" panose="02040503050406030204" pitchFamily="18" charset="0"/>
                <a:ea typeface="Cambria" panose="02040503050406030204" pitchFamily="18" charset="0"/>
              </a:rPr>
              <a:t>How do hosts ensure that their packets are directed to the correct network destination?</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normAutofit fontScale="92500" lnSpcReduction="10000"/>
          </a:bodyPr>
          <a:lstStyle/>
          <a:p>
            <a:pPr fontAlgn="base"/>
            <a:r>
              <a:rPr lang="en-US" b="1" dirty="0"/>
              <a:t>They have to keep their own local routing table that contains a route to the loopback interface, a local network route, and a remote default route.​</a:t>
            </a:r>
            <a:endParaRPr lang="en-US" dirty="0"/>
          </a:p>
          <a:p>
            <a:pPr fontAlgn="base"/>
            <a:r>
              <a:rPr lang="en-US" dirty="0"/>
              <a:t>They always direct their packets to the default gateway, which will be responsible for the packet delivery.</a:t>
            </a:r>
          </a:p>
          <a:p>
            <a:pPr fontAlgn="base"/>
            <a:r>
              <a:rPr lang="en-US" dirty="0"/>
              <a:t>They search in their own local routing table for a route to the network destination address and pass this information to the default gateway.</a:t>
            </a:r>
          </a:p>
          <a:p>
            <a:pPr fontAlgn="base"/>
            <a:r>
              <a:rPr lang="en-US" dirty="0"/>
              <a:t>They send a query packet to the default gateway asking for the best route.</a:t>
            </a:r>
          </a:p>
        </p:txBody>
      </p:sp>
      <p:sp>
        <p:nvSpPr>
          <p:cNvPr id="4" name="Rectangle 3"/>
          <p:cNvSpPr/>
          <p:nvPr/>
        </p:nvSpPr>
        <p:spPr>
          <a:xfrm>
            <a:off x="292925" y="4572000"/>
            <a:ext cx="11724904" cy="1862048"/>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Hosts must maintain their own local routing table to ensure that network layer packets are directed to the correct destination network. This local table typically contains a route to the loopback interface, a route to the network that the host is connected to, and a local default route, which represents the route that packets must take to reach all remote network addresses.</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2114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When transporting data from real-time applications, such as streaming audio and video, which field in the IPv6 header can be used to inform the routers and switches to maintain the same path for the packets in the same conversation?</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normAutofit/>
          </a:bodyPr>
          <a:lstStyle/>
          <a:p>
            <a:pPr fontAlgn="base"/>
            <a:r>
              <a:rPr lang="en-US" dirty="0"/>
              <a:t>Next Header</a:t>
            </a:r>
          </a:p>
          <a:p>
            <a:pPr fontAlgn="base"/>
            <a:r>
              <a:rPr lang="en-US" b="1" dirty="0"/>
              <a:t>Flow Label</a:t>
            </a:r>
            <a:endParaRPr lang="en-US" dirty="0"/>
          </a:p>
          <a:p>
            <a:pPr fontAlgn="base"/>
            <a:r>
              <a:rPr lang="en-US" dirty="0"/>
              <a:t>Traffic Class</a:t>
            </a:r>
          </a:p>
          <a:p>
            <a:pPr fontAlgn="base"/>
            <a:r>
              <a:rPr lang="en-US" dirty="0"/>
              <a:t>Differentiated Services</a:t>
            </a:r>
          </a:p>
        </p:txBody>
      </p:sp>
      <p:sp>
        <p:nvSpPr>
          <p:cNvPr id="4" name="Rectangle 3"/>
          <p:cNvSpPr/>
          <p:nvPr/>
        </p:nvSpPr>
        <p:spPr>
          <a:xfrm>
            <a:off x="292925" y="4572000"/>
            <a:ext cx="11724904"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Flow Label in IPv6 header is a 20-bit field that provides a special service for real-time applications. This field can be used to inform routers and switches to maintain the same path for the packet flow so that packets will not be reordered.</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04853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What statement describes the function of the Address Resolution Protocol?</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normAutofit/>
          </a:bodyPr>
          <a:lstStyle/>
          <a:p>
            <a:pPr fontAlgn="base"/>
            <a:r>
              <a:rPr lang="en-US" dirty="0"/>
              <a:t>ARP is used to discover the IP address of any host on a different network.</a:t>
            </a:r>
          </a:p>
          <a:p>
            <a:pPr fontAlgn="base"/>
            <a:r>
              <a:rPr lang="en-US" dirty="0"/>
              <a:t>ARP is used to discover the IP address of any host on the local network.</a:t>
            </a:r>
          </a:p>
          <a:p>
            <a:pPr fontAlgn="base"/>
            <a:r>
              <a:rPr lang="en-US" dirty="0"/>
              <a:t>ARP is used to discover the MAC address of any host on a different network.</a:t>
            </a:r>
          </a:p>
          <a:p>
            <a:pPr fontAlgn="base"/>
            <a:r>
              <a:rPr lang="en-US" b="1" dirty="0"/>
              <a:t>ARP is used to discover the MAC address of any host on the local network.</a:t>
            </a:r>
            <a:endParaRPr lang="en-US" dirty="0"/>
          </a:p>
        </p:txBody>
      </p:sp>
      <p:sp>
        <p:nvSpPr>
          <p:cNvPr id="4" name="Rectangle 3"/>
          <p:cNvSpPr/>
          <p:nvPr/>
        </p:nvSpPr>
        <p:spPr>
          <a:xfrm>
            <a:off x="292925" y="4572000"/>
            <a:ext cx="11724904" cy="1508105"/>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When a PC wants to send data on the network, it always knows the IP address of the destination. However, it also needs to discover the MAC address of the destination. ARP is the protocol that is used to discover the MAC address of a host that belongs to the same network.</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5305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Under which two circumstances will a switch flood a frame out of every port except the port that the frame was received on? (Choose two.)</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normAutofit/>
          </a:bodyPr>
          <a:lstStyle/>
          <a:p>
            <a:pPr fontAlgn="base"/>
            <a:r>
              <a:rPr lang="en-US" b="1" dirty="0"/>
              <a:t>The frame has the broadcast address as the destination address.</a:t>
            </a:r>
            <a:endParaRPr lang="en-US" dirty="0"/>
          </a:p>
          <a:p>
            <a:pPr fontAlgn="base"/>
            <a:r>
              <a:rPr lang="en-US" b="1" dirty="0"/>
              <a:t>The destination address is unknown to the switch.</a:t>
            </a:r>
            <a:endParaRPr lang="en-US" dirty="0"/>
          </a:p>
          <a:p>
            <a:pPr fontAlgn="base"/>
            <a:r>
              <a:rPr lang="en-US" dirty="0"/>
              <a:t>The source address in the frame header is the broadcast address.</a:t>
            </a:r>
          </a:p>
          <a:p>
            <a:pPr fontAlgn="base"/>
            <a:r>
              <a:rPr lang="en-US" dirty="0"/>
              <a:t>The source address in the frame is a multicast address.</a:t>
            </a:r>
          </a:p>
          <a:p>
            <a:pPr fontAlgn="base"/>
            <a:r>
              <a:rPr lang="en-US" dirty="0"/>
              <a:t>The destination address in the frame is a known unicast address.</a:t>
            </a:r>
          </a:p>
        </p:txBody>
      </p:sp>
      <p:sp>
        <p:nvSpPr>
          <p:cNvPr id="4" name="Rectangle 3"/>
          <p:cNvSpPr/>
          <p:nvPr/>
        </p:nvSpPr>
        <p:spPr>
          <a:xfrm>
            <a:off x="292925" y="4572000"/>
            <a:ext cx="11724904"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A switch will flood a frame out of every port, except the one that the frame was received from, under two circumstances. Either the frame has the broadcast address as the destination address, or the destination address is unknown to the switch.</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4939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 Which statement describes the treatment of ARP requests on the local link?</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normAutofit/>
          </a:bodyPr>
          <a:lstStyle/>
          <a:p>
            <a:pPr fontAlgn="base"/>
            <a:r>
              <a:rPr lang="en-US" dirty="0"/>
              <a:t>They must be forwarded by all routers on the local network.</a:t>
            </a:r>
          </a:p>
          <a:p>
            <a:pPr fontAlgn="base"/>
            <a:r>
              <a:rPr lang="en-US" b="1" dirty="0"/>
              <a:t>They are received and processed by every device on the local network.</a:t>
            </a:r>
            <a:endParaRPr lang="en-US" dirty="0"/>
          </a:p>
          <a:p>
            <a:pPr fontAlgn="base"/>
            <a:r>
              <a:rPr lang="en-US" dirty="0"/>
              <a:t>They are dropped by all switches on the local network.</a:t>
            </a:r>
          </a:p>
          <a:p>
            <a:pPr fontAlgn="base"/>
            <a:r>
              <a:rPr lang="en-US" dirty="0"/>
              <a:t>They are received and processed only by the target device.</a:t>
            </a:r>
          </a:p>
        </p:txBody>
      </p:sp>
      <p:sp>
        <p:nvSpPr>
          <p:cNvPr id="4" name="Rectangle 3"/>
          <p:cNvSpPr/>
          <p:nvPr/>
        </p:nvSpPr>
        <p:spPr>
          <a:xfrm>
            <a:off x="292925" y="4572000"/>
            <a:ext cx="11724904"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One of the negative issues with ARP requests is that they are sent as a broadcast. This means all devices on the local link must receive and process the request.</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607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 Which statement describes the treatment of ARP requests on the local link?</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825625"/>
            <a:ext cx="11827824" cy="2746375"/>
          </a:xfrm>
        </p:spPr>
        <p:txBody>
          <a:bodyPr>
            <a:normAutofit/>
          </a:bodyPr>
          <a:lstStyle/>
          <a:p>
            <a:pPr fontAlgn="base"/>
            <a:r>
              <a:rPr lang="en-US" dirty="0"/>
              <a:t>They must be forwarded by all routers on the local network.</a:t>
            </a:r>
          </a:p>
          <a:p>
            <a:pPr fontAlgn="base"/>
            <a:r>
              <a:rPr lang="en-US" b="1" dirty="0"/>
              <a:t>They are received and processed by every device on the local network.</a:t>
            </a:r>
            <a:endParaRPr lang="en-US" dirty="0"/>
          </a:p>
          <a:p>
            <a:pPr fontAlgn="base"/>
            <a:r>
              <a:rPr lang="en-US" dirty="0"/>
              <a:t>They are dropped by all switches on the local network.</a:t>
            </a:r>
          </a:p>
          <a:p>
            <a:pPr fontAlgn="base"/>
            <a:r>
              <a:rPr lang="en-US" dirty="0"/>
              <a:t>They are received and processed only by the target device.</a:t>
            </a:r>
          </a:p>
        </p:txBody>
      </p:sp>
      <p:sp>
        <p:nvSpPr>
          <p:cNvPr id="4" name="Rectangle 3"/>
          <p:cNvSpPr/>
          <p:nvPr/>
        </p:nvSpPr>
        <p:spPr>
          <a:xfrm>
            <a:off x="292925" y="4572000"/>
            <a:ext cx="11724904"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One of the negative issues with ARP requests is that they are sent as a broadcast. This means all devices on the local link must receive and process the request.</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53041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Which destination address is used in an ARP request frame?</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457492"/>
            <a:ext cx="11827824" cy="2746375"/>
          </a:xfrm>
        </p:spPr>
        <p:txBody>
          <a:bodyPr>
            <a:normAutofit/>
          </a:bodyPr>
          <a:lstStyle/>
          <a:p>
            <a:pPr fontAlgn="base"/>
            <a:r>
              <a:rPr lang="en-US" dirty="0"/>
              <a:t>0.0.0.0</a:t>
            </a:r>
          </a:p>
          <a:p>
            <a:pPr fontAlgn="base"/>
            <a:r>
              <a:rPr lang="en-US" dirty="0"/>
              <a:t>255.255.255.255</a:t>
            </a:r>
          </a:p>
          <a:p>
            <a:pPr fontAlgn="base"/>
            <a:r>
              <a:rPr lang="en-US" b="1" dirty="0"/>
              <a:t>FFFF.FFFF.FFFF</a:t>
            </a:r>
            <a:endParaRPr lang="en-US" dirty="0"/>
          </a:p>
          <a:p>
            <a:pPr fontAlgn="base"/>
            <a:r>
              <a:rPr lang="en-US" dirty="0"/>
              <a:t>AAAA.AAAA.AAAA</a:t>
            </a:r>
          </a:p>
          <a:p>
            <a:pPr fontAlgn="base"/>
            <a:r>
              <a:rPr lang="en-US" dirty="0"/>
              <a:t>the physical address of the destination host</a:t>
            </a:r>
          </a:p>
        </p:txBody>
      </p:sp>
      <p:sp>
        <p:nvSpPr>
          <p:cNvPr id="4" name="Rectangle 3"/>
          <p:cNvSpPr/>
          <p:nvPr/>
        </p:nvSpPr>
        <p:spPr>
          <a:xfrm>
            <a:off x="292925" y="4286993"/>
            <a:ext cx="11724904" cy="2569934"/>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purpose of an ARP request is to find the MAC address of the destination host on an Ethernet LAN. The ARP process sends a Layer 2 broadcast to all devices on the Ethernet LAN. The frame contains the IP address of the destination and the broadcast MAC address, FFFF.FFFF.FFFF. The host with the IP address that matches the IP address in the ARP request will reply with a unicast frame that includes the MAC address of the host. Thus the original sending host will obtain the destination IP and MAC address pair to continue the encapsulation process for data transmission.</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00617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A network technician issues the </a:t>
            </a:r>
            <a:r>
              <a:rPr lang="en-US" sz="2700" b="1" dirty="0" err="1" smtClean="0">
                <a:latin typeface="Cambria" panose="02040503050406030204" pitchFamily="18" charset="0"/>
                <a:ea typeface="Cambria" panose="02040503050406030204" pitchFamily="18" charset="0"/>
              </a:rPr>
              <a:t>arp</a:t>
            </a:r>
            <a:r>
              <a:rPr lang="en-US" sz="2700" b="1" dirty="0" smtClean="0">
                <a:latin typeface="Cambria" panose="02040503050406030204" pitchFamily="18" charset="0"/>
                <a:ea typeface="Cambria" panose="02040503050406030204" pitchFamily="18" charset="0"/>
              </a:rPr>
              <a:t> -d * command on a PC after the router that is connected to the LAN is reconfigured. What is the result after this command is issued?</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1457492"/>
            <a:ext cx="11827824" cy="2746375"/>
          </a:xfrm>
        </p:spPr>
        <p:txBody>
          <a:bodyPr>
            <a:normAutofit/>
          </a:bodyPr>
          <a:lstStyle/>
          <a:p>
            <a:pPr fontAlgn="base"/>
            <a:r>
              <a:rPr lang="en-US" b="1" dirty="0"/>
              <a:t>The ARP cache is cleared.</a:t>
            </a:r>
            <a:endParaRPr lang="en-US" dirty="0"/>
          </a:p>
          <a:p>
            <a:pPr fontAlgn="base"/>
            <a:r>
              <a:rPr lang="en-US" dirty="0"/>
              <a:t>The current content of the ARP cache is displayed.</a:t>
            </a:r>
          </a:p>
          <a:p>
            <a:pPr fontAlgn="base"/>
            <a:r>
              <a:rPr lang="en-US" dirty="0"/>
              <a:t>The detailed information of the ARP cache is displayed.</a:t>
            </a:r>
          </a:p>
          <a:p>
            <a:pPr fontAlgn="base"/>
            <a:r>
              <a:rPr lang="en-US" dirty="0"/>
              <a:t>The ARP cache is synchronized with the router interface.</a:t>
            </a:r>
          </a:p>
        </p:txBody>
      </p:sp>
      <p:sp>
        <p:nvSpPr>
          <p:cNvPr id="4" name="Rectangle 3"/>
          <p:cNvSpPr/>
          <p:nvPr/>
        </p:nvSpPr>
        <p:spPr>
          <a:xfrm>
            <a:off x="292925" y="4286993"/>
            <a:ext cx="11724904"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Issuing the </a:t>
            </a:r>
            <a:r>
              <a:rPr lang="en-US" sz="2300" dirty="0" err="1" smtClean="0">
                <a:latin typeface="Cambria" panose="02040503050406030204" pitchFamily="18" charset="0"/>
                <a:ea typeface="Cambria" panose="02040503050406030204" pitchFamily="18" charset="0"/>
              </a:rPr>
              <a:t>arp</a:t>
            </a:r>
            <a:r>
              <a:rPr lang="en-US" sz="2300" dirty="0" smtClean="0">
                <a:latin typeface="Cambria" panose="02040503050406030204" pitchFamily="18" charset="0"/>
                <a:ea typeface="Cambria" panose="02040503050406030204" pitchFamily="18" charset="0"/>
              </a:rPr>
              <a:t> –d * command on a PC will clear the ARP cache content. This is helpful when a network technician wants to ensure the cache is populated with updated information.</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82079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Refer to the exhibit. The exhibit shows a small switched network and the contents of the MAC address table of the switch. PC1 has sent a frame addressed to PC3. What will the switch do with the frame?</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82088" y="3990108"/>
            <a:ext cx="11827824" cy="1713729"/>
          </a:xfrm>
        </p:spPr>
        <p:txBody>
          <a:bodyPr>
            <a:normAutofit fontScale="70000" lnSpcReduction="20000"/>
          </a:bodyPr>
          <a:lstStyle/>
          <a:p>
            <a:pPr fontAlgn="base"/>
            <a:r>
              <a:rPr lang="en-US" dirty="0"/>
              <a:t>The switch will discard the frame.</a:t>
            </a:r>
          </a:p>
          <a:p>
            <a:pPr fontAlgn="base"/>
            <a:r>
              <a:rPr lang="en-US" dirty="0"/>
              <a:t>The switch will forward the frame only to port 2.</a:t>
            </a:r>
          </a:p>
          <a:p>
            <a:pPr fontAlgn="base"/>
            <a:r>
              <a:rPr lang="en-US" b="1" dirty="0"/>
              <a:t>The switch will forward the frame to all ports except port 4.</a:t>
            </a:r>
            <a:endParaRPr lang="en-US" dirty="0"/>
          </a:p>
          <a:p>
            <a:pPr fontAlgn="base"/>
            <a:r>
              <a:rPr lang="en-US" dirty="0"/>
              <a:t>The switch will forward the frame to all ports.</a:t>
            </a:r>
          </a:p>
          <a:p>
            <a:pPr fontAlgn="base"/>
            <a:r>
              <a:rPr lang="en-US" dirty="0"/>
              <a:t>The switch will forward the frame only to ports 1 and 3.</a:t>
            </a:r>
          </a:p>
        </p:txBody>
      </p:sp>
      <p:sp>
        <p:nvSpPr>
          <p:cNvPr id="4" name="Rectangle 3"/>
          <p:cNvSpPr/>
          <p:nvPr/>
        </p:nvSpPr>
        <p:spPr>
          <a:xfrm>
            <a:off x="0" y="5703838"/>
            <a:ext cx="11724904"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MAC address of PC3 is not present in the MAC table of the switch. Because the switch does not know where to send the frame that is addressed to PC3, it will forward the frame to all the switch ports, except for port 4, which is the incoming port.</a:t>
            </a:r>
            <a:endParaRPr lang="en-US" sz="23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005" y="1381929"/>
            <a:ext cx="5223619" cy="4223223"/>
          </a:xfrm>
          <a:prstGeom prst="rect">
            <a:avLst/>
          </a:prstGeom>
        </p:spPr>
      </p:pic>
    </p:spTree>
    <p:extLst>
      <p:ext uri="{BB962C8B-B14F-4D97-AF65-F5344CB8AC3E}">
        <p14:creationId xmlns:p14="http://schemas.microsoft.com/office/powerpoint/2010/main" val="3189810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 Which two types of IPv6 messages are used in place of ARP for address resolution?</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82088" y="1151906"/>
            <a:ext cx="11827824" cy="2339439"/>
          </a:xfrm>
        </p:spPr>
        <p:txBody>
          <a:bodyPr>
            <a:normAutofit fontScale="85000" lnSpcReduction="20000"/>
          </a:bodyPr>
          <a:lstStyle/>
          <a:p>
            <a:pPr fontAlgn="base"/>
            <a:r>
              <a:rPr lang="en-US" dirty="0" err="1"/>
              <a:t>anycast</a:t>
            </a:r>
            <a:endParaRPr lang="en-US" dirty="0"/>
          </a:p>
          <a:p>
            <a:pPr fontAlgn="base"/>
            <a:r>
              <a:rPr lang="en-US" dirty="0"/>
              <a:t>broadcast</a:t>
            </a:r>
          </a:p>
          <a:p>
            <a:pPr fontAlgn="base"/>
            <a:r>
              <a:rPr lang="en-US" dirty="0"/>
              <a:t>echo reply</a:t>
            </a:r>
          </a:p>
          <a:p>
            <a:pPr fontAlgn="base"/>
            <a:r>
              <a:rPr lang="en-US" dirty="0"/>
              <a:t>echo request</a:t>
            </a:r>
          </a:p>
          <a:p>
            <a:pPr fontAlgn="base"/>
            <a:r>
              <a:rPr lang="en-US" b="1" dirty="0"/>
              <a:t>neighbor solicitation</a:t>
            </a:r>
            <a:endParaRPr lang="en-US" dirty="0"/>
          </a:p>
          <a:p>
            <a:pPr fontAlgn="base"/>
            <a:r>
              <a:rPr lang="en-US" b="1" dirty="0"/>
              <a:t>neighbor advertisement</a:t>
            </a:r>
            <a:endParaRPr lang="en-US" dirty="0"/>
          </a:p>
        </p:txBody>
      </p:sp>
      <p:sp>
        <p:nvSpPr>
          <p:cNvPr id="4" name="Rectangle 3"/>
          <p:cNvSpPr/>
          <p:nvPr/>
        </p:nvSpPr>
        <p:spPr>
          <a:xfrm>
            <a:off x="0" y="3791911"/>
            <a:ext cx="11724904"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IPv6 does not use ARP. Instead, ICMPv6 neighbor discovery is used by sending neighbor solicitation and neighbor advertisement messages.</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34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a:latin typeface="Cambria" panose="02040503050406030204" pitchFamily="18" charset="0"/>
                <a:ea typeface="Cambria" panose="02040503050406030204" pitchFamily="18" charset="0"/>
              </a:rPr>
              <a:t>A computer has to send a packet to a destination host in the same LAN. How will the packet be sent?</a:t>
            </a:r>
          </a:p>
        </p:txBody>
      </p:sp>
      <p:sp>
        <p:nvSpPr>
          <p:cNvPr id="3" name="Content Placeholder 2"/>
          <p:cNvSpPr>
            <a:spLocks noGrp="1"/>
          </p:cNvSpPr>
          <p:nvPr>
            <p:ph idx="1"/>
          </p:nvPr>
        </p:nvSpPr>
        <p:spPr/>
        <p:txBody>
          <a:bodyPr/>
          <a:lstStyle/>
          <a:p>
            <a:pPr fontAlgn="base"/>
            <a:r>
              <a:rPr lang="en-US" dirty="0"/>
              <a:t>The packet will be sent to the default gateway first, and then, depending on the response from the gateway, it may be sent to the destination host.</a:t>
            </a:r>
          </a:p>
          <a:p>
            <a:pPr fontAlgn="base"/>
            <a:r>
              <a:rPr lang="en-US" b="1" dirty="0"/>
              <a:t>The packet will be sent directly to the destination host.</a:t>
            </a:r>
            <a:endParaRPr lang="en-US" dirty="0"/>
          </a:p>
          <a:p>
            <a:pPr fontAlgn="base"/>
            <a:r>
              <a:rPr lang="en-US" dirty="0"/>
              <a:t>The packet will first be sent to the default gateway, and then from the default gateway it will be sent directly to the destination host.</a:t>
            </a:r>
          </a:p>
          <a:p>
            <a:pPr fontAlgn="base"/>
            <a:r>
              <a:rPr lang="en-US" dirty="0"/>
              <a:t>The packet will be sent only to the default gateway.</a:t>
            </a:r>
          </a:p>
        </p:txBody>
      </p:sp>
    </p:spTree>
    <p:extLst>
      <p:ext uri="{BB962C8B-B14F-4D97-AF65-F5344CB8AC3E}">
        <p14:creationId xmlns:p14="http://schemas.microsoft.com/office/powerpoint/2010/main" val="802530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What is the aim of an ARP spoofing attack?</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82088" y="1151906"/>
            <a:ext cx="11827824" cy="2339439"/>
          </a:xfrm>
        </p:spPr>
        <p:txBody>
          <a:bodyPr>
            <a:normAutofit/>
          </a:bodyPr>
          <a:lstStyle/>
          <a:p>
            <a:pPr fontAlgn="base"/>
            <a:r>
              <a:rPr lang="en-US" dirty="0"/>
              <a:t>to flood the network with ARP reply broadcasts</a:t>
            </a:r>
          </a:p>
          <a:p>
            <a:pPr fontAlgn="base"/>
            <a:r>
              <a:rPr lang="en-US" dirty="0"/>
              <a:t>to fill switch MAC address tables with bogus addresses</a:t>
            </a:r>
          </a:p>
          <a:p>
            <a:pPr fontAlgn="base"/>
            <a:r>
              <a:rPr lang="en-US" b="1" dirty="0"/>
              <a:t>to associate IP addresses to the wrong MAC address</a:t>
            </a:r>
            <a:endParaRPr lang="en-US" dirty="0"/>
          </a:p>
          <a:p>
            <a:pPr fontAlgn="base"/>
            <a:r>
              <a:rPr lang="en-US" dirty="0"/>
              <a:t>to overwhelm network hosts with ARP requests</a:t>
            </a:r>
          </a:p>
        </p:txBody>
      </p:sp>
      <p:sp>
        <p:nvSpPr>
          <p:cNvPr id="4" name="Rectangle 3"/>
          <p:cNvSpPr/>
          <p:nvPr/>
        </p:nvSpPr>
        <p:spPr>
          <a:xfrm>
            <a:off x="0" y="3791911"/>
            <a:ext cx="11724904"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In an ARP spoofing attack, a malicious host intercepts ARP requests and replies to them so that network hosts will map an IP address to the MAC address of the malicious host.</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5150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r>
              <a:rPr lang="en-US" sz="2700" b="1" dirty="0" smtClean="0">
                <a:latin typeface="Cambria" panose="02040503050406030204" pitchFamily="18" charset="0"/>
                <a:ea typeface="Cambria" panose="02040503050406030204" pitchFamily="18" charset="0"/>
              </a:rPr>
              <a:t> Refer to the exhibit. PC1 attempts to connect to File_server1 and sends an ARP request to obtain a destination MAC address. Which MAC address will PC1 receive in the ARP reply?</a:t>
            </a:r>
          </a:p>
        </p:txBody>
      </p:sp>
      <p:sp>
        <p:nvSpPr>
          <p:cNvPr id="3" name="Content Placeholder 2"/>
          <p:cNvSpPr>
            <a:spLocks noGrp="1"/>
          </p:cNvSpPr>
          <p:nvPr>
            <p:ph idx="1"/>
          </p:nvPr>
        </p:nvSpPr>
        <p:spPr>
          <a:xfrm>
            <a:off x="182088" y="1381930"/>
            <a:ext cx="7133112" cy="2339439"/>
          </a:xfrm>
        </p:spPr>
        <p:txBody>
          <a:bodyPr>
            <a:normAutofit lnSpcReduction="10000"/>
          </a:bodyPr>
          <a:lstStyle/>
          <a:p>
            <a:pPr fontAlgn="base"/>
            <a:r>
              <a:rPr lang="en-US" dirty="0"/>
              <a:t>the MAC address of S1</a:t>
            </a:r>
          </a:p>
          <a:p>
            <a:pPr fontAlgn="base"/>
            <a:r>
              <a:rPr lang="en-US" b="1" dirty="0"/>
              <a:t>the MAC address of the G0/0 interface on R1</a:t>
            </a:r>
            <a:endParaRPr lang="en-US" dirty="0"/>
          </a:p>
          <a:p>
            <a:pPr fontAlgn="base"/>
            <a:r>
              <a:rPr lang="en-US" dirty="0"/>
              <a:t>the MAC address of the G0/0 interface on R2</a:t>
            </a:r>
          </a:p>
          <a:p>
            <a:pPr fontAlgn="base"/>
            <a:r>
              <a:rPr lang="en-US" dirty="0"/>
              <a:t>the MAC address of S2</a:t>
            </a:r>
          </a:p>
          <a:p>
            <a:pPr fontAlgn="base"/>
            <a:r>
              <a:rPr lang="en-US" dirty="0"/>
              <a:t>the MAC address of File_server1</a:t>
            </a:r>
          </a:p>
        </p:txBody>
      </p:sp>
      <p:sp>
        <p:nvSpPr>
          <p:cNvPr id="4" name="Rectangle 3"/>
          <p:cNvSpPr/>
          <p:nvPr/>
        </p:nvSpPr>
        <p:spPr>
          <a:xfrm>
            <a:off x="0" y="5349895"/>
            <a:ext cx="11724904" cy="1508105"/>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PC1 must have a MAC address to use as a destination Layer 2 address. PC1 will send an ARP request as a broadcast and R1 will send back an ARP reply with its G0/0 interface MAC address. PC1 can then forward the packet to the MAC address of the default gateway, R1.</a:t>
            </a:r>
            <a:endParaRPr lang="en-US" sz="23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1381930"/>
            <a:ext cx="4922057" cy="3760086"/>
          </a:xfrm>
          <a:prstGeom prst="rect">
            <a:avLst/>
          </a:prstGeom>
        </p:spPr>
      </p:pic>
    </p:spTree>
    <p:extLst>
      <p:ext uri="{BB962C8B-B14F-4D97-AF65-F5344CB8AC3E}">
        <p14:creationId xmlns:p14="http://schemas.microsoft.com/office/powerpoint/2010/main" val="385729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Where are IPv4 address to Layer 2 Ethernet address mappings maintained on a host computer?</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82088" y="1151906"/>
            <a:ext cx="11827824" cy="2339439"/>
          </a:xfrm>
        </p:spPr>
        <p:txBody>
          <a:bodyPr>
            <a:normAutofit/>
          </a:bodyPr>
          <a:lstStyle/>
          <a:p>
            <a:pPr fontAlgn="base"/>
            <a:r>
              <a:rPr lang="en-US" dirty="0"/>
              <a:t>neighbor table</a:t>
            </a:r>
          </a:p>
          <a:p>
            <a:pPr fontAlgn="base"/>
            <a:r>
              <a:rPr lang="en-US" b="1" dirty="0"/>
              <a:t>ARP cache</a:t>
            </a:r>
            <a:endParaRPr lang="en-US" dirty="0"/>
          </a:p>
          <a:p>
            <a:pPr fontAlgn="base"/>
            <a:r>
              <a:rPr lang="en-US" dirty="0"/>
              <a:t>routing table</a:t>
            </a:r>
          </a:p>
          <a:p>
            <a:pPr fontAlgn="base"/>
            <a:r>
              <a:rPr lang="en-US" dirty="0"/>
              <a:t>MAC address table</a:t>
            </a:r>
          </a:p>
        </p:txBody>
      </p:sp>
      <p:sp>
        <p:nvSpPr>
          <p:cNvPr id="4" name="Rectangle 3"/>
          <p:cNvSpPr/>
          <p:nvPr/>
        </p:nvSpPr>
        <p:spPr>
          <a:xfrm>
            <a:off x="0" y="3791911"/>
            <a:ext cx="11724904"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ARP cache is used to store IPv4 addresses and the Ethernet physical addresses or MAC addresses to which the IPv4 addresses are mapped. Incorrect mappings of IP addresses to MAC addresses can result in loss of end-to-end connectivity.</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2429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7"/>
            <a:ext cx="12192000" cy="1325563"/>
          </a:xfrm>
        </p:spPr>
        <p:txBody>
          <a:bodyPr>
            <a:noAutofit/>
          </a:bodyPr>
          <a:lstStyle/>
          <a:p>
            <a:pPr algn="just"/>
            <a:r>
              <a:rPr lang="en-US" sz="2700" b="1" dirty="0" smtClean="0">
                <a:latin typeface="Cambria" panose="02040503050406030204" pitchFamily="18" charset="0"/>
                <a:ea typeface="Cambria" panose="02040503050406030204" pitchFamily="18" charset="0"/>
              </a:rPr>
              <a:t> What important information is examined in the Ethernet frame header by a Layer 2 device in order to forward the data onward?</a:t>
            </a:r>
            <a:endParaRPr lang="en-US" sz="27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82088" y="1151906"/>
            <a:ext cx="11827824" cy="2339439"/>
          </a:xfrm>
        </p:spPr>
        <p:txBody>
          <a:bodyPr>
            <a:normAutofit lnSpcReduction="10000"/>
          </a:bodyPr>
          <a:lstStyle/>
          <a:p>
            <a:pPr fontAlgn="base"/>
            <a:r>
              <a:rPr lang="en-US" dirty="0"/>
              <a:t>source MAC address</a:t>
            </a:r>
          </a:p>
          <a:p>
            <a:pPr fontAlgn="base"/>
            <a:r>
              <a:rPr lang="en-US" dirty="0"/>
              <a:t>source IP address</a:t>
            </a:r>
          </a:p>
          <a:p>
            <a:pPr fontAlgn="base"/>
            <a:r>
              <a:rPr lang="en-US" b="1" dirty="0"/>
              <a:t>destination MAC address</a:t>
            </a:r>
            <a:endParaRPr lang="en-US" dirty="0"/>
          </a:p>
          <a:p>
            <a:pPr fontAlgn="base"/>
            <a:r>
              <a:rPr lang="en-US" dirty="0"/>
              <a:t>Ethernet type</a:t>
            </a:r>
          </a:p>
          <a:p>
            <a:pPr fontAlgn="base"/>
            <a:r>
              <a:rPr lang="en-US" dirty="0"/>
              <a:t>destination IP address</a:t>
            </a:r>
          </a:p>
        </p:txBody>
      </p:sp>
      <p:sp>
        <p:nvSpPr>
          <p:cNvPr id="4" name="Rectangle 3"/>
          <p:cNvSpPr/>
          <p:nvPr/>
        </p:nvSpPr>
        <p:spPr>
          <a:xfrm>
            <a:off x="0" y="3791911"/>
            <a:ext cx="11724904"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Layer 2 device, such as a switch, uses the destination MAC address to determine which path (interface or port) should be used to send the data onward to the destination device.</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9204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45"/>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Match the commands to the correct actions. (Not all options are used</a:t>
            </a:r>
            <a:r>
              <a:rPr lang="en-US" sz="3200" b="1" dirty="0" smtClean="0">
                <a:latin typeface="Cambria" panose="02040503050406030204" pitchFamily="18" charset="0"/>
                <a:ea typeface="Cambria" panose="02040503050406030204" pitchFamily="18" charset="0"/>
              </a:rPr>
              <a:t>.)</a:t>
            </a:r>
            <a:endParaRPr lang="en-US" sz="3200" b="1"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41" y="1488808"/>
            <a:ext cx="12460723" cy="5220750"/>
          </a:xfrm>
        </p:spPr>
      </p:pic>
    </p:spTree>
    <p:extLst>
      <p:ext uri="{BB962C8B-B14F-4D97-AF65-F5344CB8AC3E}">
        <p14:creationId xmlns:p14="http://schemas.microsoft.com/office/powerpoint/2010/main" val="920528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45"/>
            <a:ext cx="12192000" cy="1325563"/>
          </a:xfrm>
        </p:spPr>
        <p:txBody>
          <a:bodyPr>
            <a:normAutofit fontScale="90000"/>
          </a:bodyPr>
          <a:lstStyle/>
          <a:p>
            <a:pPr fontAlgn="base"/>
            <a:r>
              <a:rPr lang="en-US" sz="3200" b="1" dirty="0" smtClean="0">
                <a:latin typeface="Cambria" panose="02040503050406030204" pitchFamily="18" charset="0"/>
                <a:ea typeface="Cambria" panose="02040503050406030204" pitchFamily="18" charset="0"/>
              </a:rPr>
              <a:t>A new network administrator has been asked to enter a banner message on a Cisco device. What is the fastest way a network administrator could test whether the banner is properly configured?</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532619"/>
          </a:xfrm>
        </p:spPr>
        <p:txBody>
          <a:bodyPr/>
          <a:lstStyle/>
          <a:p>
            <a:pPr fontAlgn="base"/>
            <a:r>
              <a:rPr lang="en-US" dirty="0"/>
              <a:t>Reboot the device.</a:t>
            </a:r>
          </a:p>
          <a:p>
            <a:pPr fontAlgn="base"/>
            <a:r>
              <a:rPr lang="en-US" dirty="0"/>
              <a:t>Enter CTRL-Z at the privileged mode prompt.</a:t>
            </a:r>
          </a:p>
          <a:p>
            <a:pPr fontAlgn="base"/>
            <a:r>
              <a:rPr lang="en-US" dirty="0"/>
              <a:t>Exit global configuration mode.</a:t>
            </a:r>
          </a:p>
          <a:p>
            <a:pPr fontAlgn="base"/>
            <a:r>
              <a:rPr lang="en-US" dirty="0"/>
              <a:t>Power cycle the device.</a:t>
            </a:r>
          </a:p>
          <a:p>
            <a:pPr fontAlgn="base"/>
            <a:r>
              <a:rPr lang="en-US" b="1" dirty="0"/>
              <a:t>Exit privileged EXEC mode and press Enter.</a:t>
            </a:r>
            <a:endParaRPr lang="en-US" dirty="0"/>
          </a:p>
          <a:p>
            <a:endParaRPr lang="en-US" dirty="0"/>
          </a:p>
        </p:txBody>
      </p:sp>
      <p:sp>
        <p:nvSpPr>
          <p:cNvPr id="5" name="Rectangle 4"/>
          <p:cNvSpPr/>
          <p:nvPr/>
        </p:nvSpPr>
        <p:spPr>
          <a:xfrm>
            <a:off x="209797" y="4695061"/>
            <a:ext cx="11618025" cy="1508105"/>
          </a:xfrm>
          <a:prstGeom prst="rect">
            <a:avLst/>
          </a:prstGeom>
        </p:spPr>
        <p:txBody>
          <a:bodyPr wrap="square">
            <a:spAutoFit/>
          </a:bodyPr>
          <a:lstStyle/>
          <a:p>
            <a:pPr algn="just"/>
            <a:r>
              <a:rPr lang="en-US" sz="2300" b="1" i="0" dirty="0" smtClean="0">
                <a:solidFill>
                  <a:srgbClr val="155724"/>
                </a:solidFill>
                <a:effectLst/>
                <a:latin typeface="Cambria" panose="02040503050406030204" pitchFamily="18" charset="0"/>
                <a:ea typeface="Cambria" panose="02040503050406030204" pitchFamily="18" charset="0"/>
              </a:rPr>
              <a:t>Explanation:</a:t>
            </a:r>
            <a:r>
              <a:rPr lang="en-US" sz="2300" b="0" i="0" dirty="0" smtClean="0">
                <a:solidFill>
                  <a:srgbClr val="155724"/>
                </a:solidFill>
                <a:effectLst/>
                <a:latin typeface="Cambria" panose="02040503050406030204" pitchFamily="18" charset="0"/>
                <a:ea typeface="Cambria" panose="02040503050406030204" pitchFamily="18" charset="0"/>
              </a:rPr>
              <a:t> While at the privileged mode prompt such as Router#, type </a:t>
            </a:r>
            <a:r>
              <a:rPr lang="en-US" sz="2300" b="1" i="0" dirty="0" err="1" smtClean="0">
                <a:solidFill>
                  <a:srgbClr val="155724"/>
                </a:solidFill>
                <a:effectLst/>
                <a:latin typeface="Cambria" panose="02040503050406030204" pitchFamily="18" charset="0"/>
                <a:ea typeface="Cambria" panose="02040503050406030204" pitchFamily="18" charset="0"/>
              </a:rPr>
              <a:t>exit,press</a:t>
            </a:r>
            <a:r>
              <a:rPr lang="en-US" sz="2300" b="1" i="0" dirty="0" smtClean="0">
                <a:solidFill>
                  <a:srgbClr val="155724"/>
                </a:solidFill>
                <a:effectLst/>
                <a:latin typeface="Cambria" panose="02040503050406030204" pitchFamily="18" charset="0"/>
                <a:ea typeface="Cambria" panose="02040503050406030204" pitchFamily="18" charset="0"/>
              </a:rPr>
              <a:t> Enter,</a:t>
            </a:r>
            <a:r>
              <a:rPr lang="en-US" sz="2300" b="0" i="0" dirty="0" smtClean="0">
                <a:solidFill>
                  <a:srgbClr val="155724"/>
                </a:solidFill>
                <a:effectLst/>
                <a:latin typeface="Cambria" panose="02040503050406030204" pitchFamily="18" charset="0"/>
                <a:ea typeface="Cambria" panose="02040503050406030204" pitchFamily="18" charset="0"/>
              </a:rPr>
              <a:t> and the banner message appears. Power cycling a network device that has had the </a:t>
            </a:r>
            <a:r>
              <a:rPr lang="en-US" sz="2300" b="1" i="0" dirty="0" smtClean="0">
                <a:solidFill>
                  <a:srgbClr val="155724"/>
                </a:solidFill>
                <a:effectLst/>
                <a:latin typeface="Cambria" panose="02040503050406030204" pitchFamily="18" charset="0"/>
                <a:ea typeface="Cambria" panose="02040503050406030204" pitchFamily="18" charset="0"/>
              </a:rPr>
              <a:t>banner </a:t>
            </a:r>
            <a:r>
              <a:rPr lang="en-US" sz="2300" b="1" i="0" dirty="0" err="1" smtClean="0">
                <a:solidFill>
                  <a:srgbClr val="155724"/>
                </a:solidFill>
                <a:effectLst/>
                <a:latin typeface="Cambria" panose="02040503050406030204" pitchFamily="18" charset="0"/>
                <a:ea typeface="Cambria" panose="02040503050406030204" pitchFamily="18" charset="0"/>
              </a:rPr>
              <a:t>motd</a:t>
            </a:r>
            <a:r>
              <a:rPr lang="en-US" sz="2300" b="0" i="0" dirty="0" smtClean="0">
                <a:solidFill>
                  <a:srgbClr val="155724"/>
                </a:solidFill>
                <a:effectLst/>
                <a:latin typeface="Cambria" panose="02040503050406030204" pitchFamily="18" charset="0"/>
                <a:ea typeface="Cambria" panose="02040503050406030204" pitchFamily="18" charset="0"/>
              </a:rPr>
              <a:t> command issued will also display the banner message, but this is not a quick way to test the configuration.</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39541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45"/>
            <a:ext cx="12192000" cy="1325563"/>
          </a:xfrm>
        </p:spPr>
        <p:txBody>
          <a:bodyPr>
            <a:normAutofit fontScale="90000"/>
          </a:bodyPr>
          <a:lstStyle/>
          <a:p>
            <a:pPr fontAlgn="base"/>
            <a:r>
              <a:rPr lang="en-US" sz="3200" b="1" dirty="0" smtClean="0">
                <a:latin typeface="Cambria" panose="02040503050406030204" pitchFamily="18" charset="0"/>
                <a:ea typeface="Cambria" panose="02040503050406030204" pitchFamily="18" charset="0"/>
              </a:rPr>
              <a:t>A network administrator requires access to manage routers and switches locally and remotely. Match the description to the access method. (Not all options are used.)</a:t>
            </a:r>
            <a:endParaRPr lang="en-US" sz="3200" b="1"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41" y="1488808"/>
            <a:ext cx="12460723" cy="5220750"/>
          </a:xfrm>
        </p:spPr>
      </p:pic>
    </p:spTree>
    <p:extLst>
      <p:ext uri="{BB962C8B-B14F-4D97-AF65-F5344CB8AC3E}">
        <p14:creationId xmlns:p14="http://schemas.microsoft.com/office/powerpoint/2010/main" val="3384081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3" y="1488808"/>
            <a:ext cx="11839699" cy="5369192"/>
          </a:xfrm>
        </p:spPr>
      </p:pic>
      <p:sp>
        <p:nvSpPr>
          <p:cNvPr id="2" name="Title 1"/>
          <p:cNvSpPr>
            <a:spLocks noGrp="1"/>
          </p:cNvSpPr>
          <p:nvPr>
            <p:ph type="title"/>
          </p:nvPr>
        </p:nvSpPr>
        <p:spPr>
          <a:xfrm>
            <a:off x="0" y="163245"/>
            <a:ext cx="12192000" cy="1325563"/>
          </a:xfrm>
        </p:spPr>
        <p:txBody>
          <a:bodyPr>
            <a:normAutofit fontScale="90000"/>
          </a:bodyPr>
          <a:lstStyle/>
          <a:p>
            <a:pPr fontAlgn="base"/>
            <a:r>
              <a:rPr lang="en-US" sz="3200" b="1" dirty="0" smtClean="0">
                <a:latin typeface="Cambria" panose="02040503050406030204" pitchFamily="18" charset="0"/>
                <a:ea typeface="Cambria" panose="02040503050406030204" pitchFamily="18" charset="0"/>
              </a:rPr>
              <a:t>A network administrator requires access to manage routers and switches locally and remotely. Match the description to the access method. (Not all options are used.)</a:t>
            </a:r>
            <a:endParaRPr lang="en-US" sz="3200" b="1" dirty="0">
              <a:latin typeface="Cambria" panose="02040503050406030204" pitchFamily="18" charset="0"/>
              <a:ea typeface="Cambria" panose="02040503050406030204" pitchFamily="18" charset="0"/>
            </a:endParaRPr>
          </a:p>
        </p:txBody>
      </p:sp>
      <p:sp>
        <p:nvSpPr>
          <p:cNvPr id="6" name="Rectangle 5"/>
          <p:cNvSpPr/>
          <p:nvPr/>
        </p:nvSpPr>
        <p:spPr>
          <a:xfrm>
            <a:off x="118753" y="3335747"/>
            <a:ext cx="6096000" cy="3323987"/>
          </a:xfrm>
          <a:prstGeom prst="rect">
            <a:avLst/>
          </a:prstGeom>
        </p:spPr>
        <p:txBody>
          <a:bodyPr>
            <a:spAutoFit/>
          </a:bodyPr>
          <a:lstStyle/>
          <a:p>
            <a:pPr algn="just"/>
            <a:r>
              <a:rPr lang="en-US" sz="2100" b="1" i="0" dirty="0" smtClean="0">
                <a:solidFill>
                  <a:srgbClr val="155724"/>
                </a:solidFill>
                <a:effectLst/>
                <a:latin typeface="Cambria" panose="02040503050406030204" pitchFamily="18" charset="0"/>
                <a:ea typeface="Cambria" panose="02040503050406030204" pitchFamily="18" charset="0"/>
              </a:rPr>
              <a:t>Explanation:</a:t>
            </a:r>
            <a:r>
              <a:rPr lang="en-US" sz="2100" b="0" i="0" dirty="0" smtClean="0">
                <a:solidFill>
                  <a:srgbClr val="155724"/>
                </a:solidFill>
                <a:effectLst/>
                <a:latin typeface="Cambria" panose="02040503050406030204" pitchFamily="18" charset="0"/>
                <a:ea typeface="Cambria" panose="02040503050406030204" pitchFamily="18" charset="0"/>
              </a:rPr>
              <a:t> Both the console and AUX ports can be used to directly connect to a Cisco network device for management purposes. However, it is more common to use the console port. The AUX port is more often used for remote access via a dial up connection. SSH and Telnet are both remote access methods that depend on an active network connection. SSH uses a stronger password authentication than Telnet uses and also uses encryption on transmitted data.</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0535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45"/>
            <a:ext cx="12192000" cy="1325563"/>
          </a:xfrm>
        </p:spPr>
        <p:txBody>
          <a:bodyPr>
            <a:normAutofit/>
          </a:bodyPr>
          <a:lstStyle/>
          <a:p>
            <a:pPr fontAlgn="base"/>
            <a:r>
              <a:rPr lang="en-US" sz="2100" b="1" dirty="0" smtClean="0">
                <a:latin typeface="Cambria" panose="02040503050406030204" pitchFamily="18" charset="0"/>
                <a:ea typeface="Cambria" panose="02040503050406030204" pitchFamily="18" charset="0"/>
              </a:rPr>
              <a:t>Match the phases to the functions during the boot up process of a Cisco router. (Not all options are used.)</a:t>
            </a:r>
            <a:endParaRPr lang="en-US" sz="2100" b="1"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26" y="1086338"/>
            <a:ext cx="11815947" cy="5658846"/>
          </a:xfrm>
        </p:spPr>
      </p:pic>
      <p:sp>
        <p:nvSpPr>
          <p:cNvPr id="7" name="Rectangle 6"/>
          <p:cNvSpPr/>
          <p:nvPr/>
        </p:nvSpPr>
        <p:spPr>
          <a:xfrm>
            <a:off x="281049" y="2908235"/>
            <a:ext cx="6096000" cy="3477875"/>
          </a:xfrm>
          <a:prstGeom prst="rect">
            <a:avLst/>
          </a:prstGeom>
        </p:spPr>
        <p:txBody>
          <a:bodyPr>
            <a:spAutoFit/>
          </a:bodyPr>
          <a:lstStyle/>
          <a:p>
            <a:r>
              <a:rPr lang="en-US" sz="2200" b="1" dirty="0" smtClean="0">
                <a:latin typeface="Cambria" panose="02040503050406030204" pitchFamily="18" charset="0"/>
                <a:ea typeface="Cambria" panose="02040503050406030204" pitchFamily="18" charset="0"/>
              </a:rPr>
              <a:t>Explanation: </a:t>
            </a:r>
            <a:r>
              <a:rPr lang="en-US" sz="2200" dirty="0" smtClean="0">
                <a:latin typeface="Cambria" panose="02040503050406030204" pitchFamily="18" charset="0"/>
                <a:ea typeface="Cambria" panose="02040503050406030204" pitchFamily="18" charset="0"/>
              </a:rPr>
              <a:t>There are three major phases to the </a:t>
            </a:r>
            <a:r>
              <a:rPr lang="en-US" sz="2200" dirty="0" err="1" smtClean="0">
                <a:latin typeface="Cambria" panose="02040503050406030204" pitchFamily="18" charset="0"/>
                <a:ea typeface="Cambria" panose="02040503050406030204" pitchFamily="18" charset="0"/>
              </a:rPr>
              <a:t>bootup</a:t>
            </a:r>
            <a:r>
              <a:rPr lang="en-US" sz="2200" dirty="0" smtClean="0">
                <a:latin typeface="Cambria" panose="02040503050406030204" pitchFamily="18" charset="0"/>
                <a:ea typeface="Cambria" panose="02040503050406030204" pitchFamily="18" charset="0"/>
              </a:rPr>
              <a:t> process of a Cisco router:</a:t>
            </a:r>
          </a:p>
          <a:p>
            <a:pPr marL="457200" indent="-457200">
              <a:buFont typeface="+mj-lt"/>
              <a:buAutoNum type="arabicPeriod"/>
            </a:pPr>
            <a:r>
              <a:rPr lang="en-US" sz="2200" dirty="0" smtClean="0">
                <a:latin typeface="Cambria" panose="02040503050406030204" pitchFamily="18" charset="0"/>
                <a:ea typeface="Cambria" panose="02040503050406030204" pitchFamily="18" charset="0"/>
              </a:rPr>
              <a:t>Perform the POST and load the bootstrap program.</a:t>
            </a:r>
          </a:p>
          <a:p>
            <a:pPr marL="457200" indent="-457200">
              <a:buFont typeface="+mj-lt"/>
              <a:buAutoNum type="arabicPeriod"/>
            </a:pPr>
            <a:r>
              <a:rPr lang="en-US" sz="2200" dirty="0" smtClean="0">
                <a:latin typeface="Cambria" panose="02040503050406030204" pitchFamily="18" charset="0"/>
                <a:ea typeface="Cambria" panose="02040503050406030204" pitchFamily="18" charset="0"/>
              </a:rPr>
              <a:t>Locate and load the Cisco IOS software.</a:t>
            </a:r>
          </a:p>
          <a:p>
            <a:pPr marL="457200" indent="-457200">
              <a:buFont typeface="+mj-lt"/>
              <a:buAutoNum type="arabicPeriod"/>
            </a:pPr>
            <a:r>
              <a:rPr lang="en-US" sz="2200" dirty="0" smtClean="0">
                <a:latin typeface="Cambria" panose="02040503050406030204" pitchFamily="18" charset="0"/>
                <a:ea typeface="Cambria" panose="02040503050406030204" pitchFamily="18" charset="0"/>
              </a:rPr>
              <a:t>Locate and load the startup configuration file</a:t>
            </a:r>
          </a:p>
          <a:p>
            <a:r>
              <a:rPr lang="en-US" sz="2200" dirty="0" smtClean="0">
                <a:latin typeface="Cambria" panose="02040503050406030204" pitchFamily="18" charset="0"/>
                <a:ea typeface="Cambria" panose="02040503050406030204" pitchFamily="18" charset="0"/>
              </a:rPr>
              <a:t>If a startup configuration file cannot be located, the router will enter setup mode by displaying the setup mode prompt.</a:t>
            </a:r>
          </a:p>
          <a:p>
            <a:pPr marL="457200" indent="-457200">
              <a:buFont typeface="+mj-lt"/>
              <a:buAutoNum type="arabicPeriod"/>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35473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3" y="978234"/>
            <a:ext cx="12073247" cy="5755075"/>
          </a:xfrm>
        </p:spPr>
      </p:pic>
      <p:sp>
        <p:nvSpPr>
          <p:cNvPr id="2" name="Title 1"/>
          <p:cNvSpPr>
            <a:spLocks noGrp="1"/>
          </p:cNvSpPr>
          <p:nvPr>
            <p:ph type="title"/>
          </p:nvPr>
        </p:nvSpPr>
        <p:spPr>
          <a:xfrm>
            <a:off x="0" y="-50509"/>
            <a:ext cx="12192000" cy="1325563"/>
          </a:xfrm>
        </p:spPr>
        <p:txBody>
          <a:bodyPr>
            <a:normAutofit/>
          </a:bodyPr>
          <a:lstStyle/>
          <a:p>
            <a:pPr fontAlgn="base"/>
            <a:r>
              <a:rPr lang="en-US" sz="2100" b="1" dirty="0" smtClean="0">
                <a:latin typeface="Cambria" panose="02040503050406030204" pitchFamily="18" charset="0"/>
                <a:ea typeface="Cambria" panose="02040503050406030204" pitchFamily="18" charset="0"/>
              </a:rPr>
              <a:t>Match the phases to the functions during the boot up process of a Cisco router. (Not all options are used.)</a:t>
            </a:r>
            <a:endParaRPr lang="en-US" sz="2100" b="1" dirty="0">
              <a:latin typeface="Cambria" panose="02040503050406030204" pitchFamily="18" charset="0"/>
              <a:ea typeface="Cambria" panose="02040503050406030204" pitchFamily="18" charset="0"/>
            </a:endParaRPr>
          </a:p>
        </p:txBody>
      </p:sp>
      <p:sp>
        <p:nvSpPr>
          <p:cNvPr id="7" name="Rectangle 6"/>
          <p:cNvSpPr/>
          <p:nvPr/>
        </p:nvSpPr>
        <p:spPr>
          <a:xfrm>
            <a:off x="67295" y="3264492"/>
            <a:ext cx="6096000" cy="3277820"/>
          </a:xfrm>
          <a:prstGeom prst="rect">
            <a:avLst/>
          </a:prstGeom>
        </p:spPr>
        <p:txBody>
          <a:bodyPr>
            <a:spAutoFit/>
          </a:bodyPr>
          <a:lstStyle/>
          <a:p>
            <a:pPr algn="just"/>
            <a:r>
              <a:rPr lang="en-US" sz="2300" b="1" dirty="0">
                <a:latin typeface="Cambria" panose="02040503050406030204" pitchFamily="18" charset="0"/>
                <a:ea typeface="Cambria" panose="02040503050406030204" pitchFamily="18" charset="0"/>
              </a:rPr>
              <a:t>Explanation:</a:t>
            </a:r>
            <a:r>
              <a:rPr lang="en-US" sz="2300" dirty="0">
                <a:latin typeface="Cambria" panose="02040503050406030204" pitchFamily="18" charset="0"/>
                <a:ea typeface="Cambria" panose="02040503050406030204" pitchFamily="18" charset="0"/>
              </a:rPr>
              <a:t> The </a:t>
            </a:r>
            <a:r>
              <a:rPr lang="en-US" sz="2300" b="1" dirty="0">
                <a:latin typeface="Cambria" panose="02040503050406030204" pitchFamily="18" charset="0"/>
                <a:ea typeface="Cambria" panose="02040503050406030204" pitchFamily="18" charset="0"/>
              </a:rPr>
              <a:t>enable </a:t>
            </a:r>
            <a:r>
              <a:rPr lang="en-US" sz="2300" dirty="0">
                <a:latin typeface="Cambria" panose="02040503050406030204" pitchFamily="18" charset="0"/>
                <a:ea typeface="Cambria" panose="02040503050406030204" pitchFamily="18" charset="0"/>
              </a:rPr>
              <a:t>command is entered in R1&gt; mode. The </a:t>
            </a:r>
            <a:r>
              <a:rPr lang="en-US" sz="2300" b="1" dirty="0">
                <a:latin typeface="Cambria" panose="02040503050406030204" pitchFamily="18" charset="0"/>
                <a:ea typeface="Cambria" panose="02040503050406030204" pitchFamily="18" charset="0"/>
              </a:rPr>
              <a:t>login</a:t>
            </a:r>
            <a:r>
              <a:rPr lang="en-US" sz="2300" dirty="0">
                <a:latin typeface="Cambria" panose="02040503050406030204" pitchFamily="18" charset="0"/>
                <a:ea typeface="Cambria" panose="02040503050406030204" pitchFamily="18" charset="0"/>
              </a:rPr>
              <a:t> command is entered in R1(</a:t>
            </a:r>
            <a:r>
              <a:rPr lang="en-US" sz="2300" dirty="0" err="1">
                <a:latin typeface="Cambria" panose="02040503050406030204" pitchFamily="18" charset="0"/>
                <a:ea typeface="Cambria" panose="02040503050406030204" pitchFamily="18" charset="0"/>
              </a:rPr>
              <a:t>config</a:t>
            </a:r>
            <a:r>
              <a:rPr lang="en-US" sz="2300" dirty="0">
                <a:latin typeface="Cambria" panose="02040503050406030204" pitchFamily="18" charset="0"/>
                <a:ea typeface="Cambria" panose="02040503050406030204" pitchFamily="18" charset="0"/>
              </a:rPr>
              <a:t>-line)# mode. The </a:t>
            </a:r>
            <a:r>
              <a:rPr lang="en-US" sz="2300" b="1" dirty="0">
                <a:latin typeface="Cambria" panose="02040503050406030204" pitchFamily="18" charset="0"/>
                <a:ea typeface="Cambria" panose="02040503050406030204" pitchFamily="18" charset="0"/>
              </a:rPr>
              <a:t>copy running-</a:t>
            </a:r>
            <a:r>
              <a:rPr lang="en-US" sz="2300" b="1" dirty="0" err="1">
                <a:latin typeface="Cambria" panose="02040503050406030204" pitchFamily="18" charset="0"/>
                <a:ea typeface="Cambria" panose="02040503050406030204" pitchFamily="18" charset="0"/>
              </a:rPr>
              <a:t>config</a:t>
            </a:r>
            <a:r>
              <a:rPr lang="en-US" sz="2300" b="1" dirty="0">
                <a:latin typeface="Cambria" panose="02040503050406030204" pitchFamily="18" charset="0"/>
                <a:ea typeface="Cambria" panose="02040503050406030204" pitchFamily="18" charset="0"/>
              </a:rPr>
              <a:t> startup-</a:t>
            </a:r>
            <a:r>
              <a:rPr lang="en-US" sz="2300" b="1" dirty="0" err="1">
                <a:latin typeface="Cambria" panose="02040503050406030204" pitchFamily="18" charset="0"/>
                <a:ea typeface="Cambria" panose="02040503050406030204" pitchFamily="18" charset="0"/>
              </a:rPr>
              <a:t>config</a:t>
            </a:r>
            <a:r>
              <a:rPr lang="en-US" sz="2300" b="1"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command is entered in R1# mode. The </a:t>
            </a:r>
            <a:r>
              <a:rPr lang="en-US" sz="2300" b="1" dirty="0" err="1">
                <a:latin typeface="Cambria" panose="02040503050406030204" pitchFamily="18" charset="0"/>
                <a:ea typeface="Cambria" panose="02040503050406030204" pitchFamily="18" charset="0"/>
              </a:rPr>
              <a:t>ip</a:t>
            </a:r>
            <a:r>
              <a:rPr lang="en-US" sz="2300" b="1" dirty="0">
                <a:latin typeface="Cambria" panose="02040503050406030204" pitchFamily="18" charset="0"/>
                <a:ea typeface="Cambria" panose="02040503050406030204" pitchFamily="18" charset="0"/>
              </a:rPr>
              <a:t> address 192.168.4.4 255.255.255.0</a:t>
            </a:r>
            <a:r>
              <a:rPr lang="en-US" sz="2300" dirty="0">
                <a:latin typeface="Cambria" panose="02040503050406030204" pitchFamily="18" charset="0"/>
                <a:ea typeface="Cambria" panose="02040503050406030204" pitchFamily="18" charset="0"/>
              </a:rPr>
              <a:t> command is entered in R1(</a:t>
            </a:r>
            <a:r>
              <a:rPr lang="en-US" sz="2300" dirty="0" err="1">
                <a:latin typeface="Cambria" panose="02040503050406030204" pitchFamily="18" charset="0"/>
                <a:ea typeface="Cambria" panose="02040503050406030204" pitchFamily="18" charset="0"/>
              </a:rPr>
              <a:t>config</a:t>
            </a:r>
            <a:r>
              <a:rPr lang="en-US" sz="2300" dirty="0">
                <a:latin typeface="Cambria" panose="02040503050406030204" pitchFamily="18" charset="0"/>
                <a:ea typeface="Cambria" panose="02040503050406030204" pitchFamily="18" charset="0"/>
              </a:rPr>
              <a:t>-if)# mode. The </a:t>
            </a:r>
            <a:r>
              <a:rPr lang="en-US" sz="2300" b="1" dirty="0">
                <a:latin typeface="Cambria" panose="02040503050406030204" pitchFamily="18" charset="0"/>
                <a:ea typeface="Cambria" panose="02040503050406030204" pitchFamily="18" charset="0"/>
              </a:rPr>
              <a:t>service password-encryption</a:t>
            </a:r>
            <a:r>
              <a:rPr lang="en-US" sz="2300" dirty="0">
                <a:latin typeface="Cambria" panose="02040503050406030204" pitchFamily="18" charset="0"/>
                <a:ea typeface="Cambria" panose="02040503050406030204" pitchFamily="18" charset="0"/>
              </a:rPr>
              <a:t> command is entered in global configuration mode.</a:t>
            </a:r>
          </a:p>
        </p:txBody>
      </p:sp>
    </p:spTree>
    <p:extLst>
      <p:ext uri="{BB962C8B-B14F-4D97-AF65-F5344CB8AC3E}">
        <p14:creationId xmlns:p14="http://schemas.microsoft.com/office/powerpoint/2010/main" val="1579075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200" b="1" dirty="0" smtClean="0">
                <a:latin typeface="Cambria" panose="02040503050406030204" pitchFamily="18" charset="0"/>
                <a:ea typeface="Cambria" panose="02040503050406030204" pitchFamily="18" charset="0"/>
              </a:rPr>
              <a:t> A router receives a packet from the Gigabit 0/0 interface and determines that the packet needs to be forwarded out the Gigabit 0/1 interface. What will the router do next?</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fontAlgn="base"/>
            <a:r>
              <a:rPr lang="en-US" dirty="0"/>
              <a:t>route the packet out the Gigabit 0/1 interface</a:t>
            </a:r>
          </a:p>
          <a:p>
            <a:pPr fontAlgn="base"/>
            <a:r>
              <a:rPr lang="en-US" b="1" dirty="0"/>
              <a:t>create a new Layer 2 Ethernet frame to be sent to the destination</a:t>
            </a:r>
            <a:endParaRPr lang="en-US" dirty="0"/>
          </a:p>
          <a:p>
            <a:pPr fontAlgn="base"/>
            <a:r>
              <a:rPr lang="en-US" dirty="0"/>
              <a:t>look into the ARP cache to determine the destination IP address</a:t>
            </a:r>
          </a:p>
          <a:p>
            <a:pPr fontAlgn="base"/>
            <a:r>
              <a:rPr lang="en-US" dirty="0"/>
              <a:t>look into the routing table to determine if the destination network is in the routing table</a:t>
            </a:r>
          </a:p>
        </p:txBody>
      </p:sp>
    </p:spTree>
    <p:extLst>
      <p:ext uri="{BB962C8B-B14F-4D97-AF65-F5344CB8AC3E}">
        <p14:creationId xmlns:p14="http://schemas.microsoft.com/office/powerpoint/2010/main" val="649919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smtClean="0">
                <a:latin typeface="Cambria" panose="02040503050406030204" pitchFamily="18" charset="0"/>
                <a:ea typeface="Cambria" panose="02040503050406030204" pitchFamily="18" charset="0"/>
              </a:rPr>
              <a:t>What are two functions of NVRAM? (Choose two.)</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114795" y="3537624"/>
            <a:ext cx="11903032"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NVRAM is permanent memory storage, so the startup configuration file is preserved even if the router loses power.</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7294" y="899350"/>
            <a:ext cx="11998035" cy="2365142"/>
          </a:xfrm>
        </p:spPr>
        <p:txBody>
          <a:bodyPr>
            <a:normAutofit lnSpcReduction="10000"/>
          </a:bodyPr>
          <a:lstStyle/>
          <a:p>
            <a:pPr fontAlgn="base"/>
            <a:r>
              <a:rPr lang="en-US" dirty="0"/>
              <a:t>to store the routing table</a:t>
            </a:r>
          </a:p>
          <a:p>
            <a:pPr fontAlgn="base"/>
            <a:r>
              <a:rPr lang="en-US" b="1" dirty="0"/>
              <a:t>to retain contents when power is removed</a:t>
            </a:r>
            <a:endParaRPr lang="en-US" dirty="0"/>
          </a:p>
          <a:p>
            <a:pPr fontAlgn="base"/>
            <a:r>
              <a:rPr lang="en-US" b="1" dirty="0"/>
              <a:t>to store the startup configuration file</a:t>
            </a:r>
            <a:endParaRPr lang="en-US" dirty="0"/>
          </a:p>
          <a:p>
            <a:pPr fontAlgn="base"/>
            <a:r>
              <a:rPr lang="en-US" dirty="0"/>
              <a:t>to contain the running configuration file</a:t>
            </a:r>
          </a:p>
          <a:p>
            <a:pPr fontAlgn="base"/>
            <a:r>
              <a:rPr lang="en-US" dirty="0"/>
              <a:t>to store the ARP table</a:t>
            </a:r>
          </a:p>
          <a:p>
            <a:endParaRPr lang="en-US" dirty="0"/>
          </a:p>
        </p:txBody>
      </p:sp>
    </p:spTree>
    <p:extLst>
      <p:ext uri="{BB962C8B-B14F-4D97-AF65-F5344CB8AC3E}">
        <p14:creationId xmlns:p14="http://schemas.microsoft.com/office/powerpoint/2010/main" val="3308896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smtClean="0">
                <a:latin typeface="Cambria" panose="02040503050406030204" pitchFamily="18" charset="0"/>
                <a:ea typeface="Cambria" panose="02040503050406030204" pitchFamily="18" charset="0"/>
              </a:rPr>
              <a:t>A router boots and enters setup mode. What is the reason for this?</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114795" y="3537624"/>
            <a:ext cx="11903032"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a:t>
            </a:r>
            <a:r>
              <a:rPr lang="en-US" sz="2300" dirty="0" smtClean="0">
                <a:latin typeface="Cambria" panose="02040503050406030204" pitchFamily="18" charset="0"/>
                <a:ea typeface="Cambria" panose="02040503050406030204" pitchFamily="18" charset="0"/>
              </a:rPr>
              <a:t>: If a router cannot locate the startup-</a:t>
            </a:r>
            <a:r>
              <a:rPr lang="en-US" sz="2300" dirty="0" err="1" smtClean="0">
                <a:latin typeface="Cambria" panose="02040503050406030204" pitchFamily="18" charset="0"/>
                <a:ea typeface="Cambria" panose="02040503050406030204" pitchFamily="18" charset="0"/>
              </a:rPr>
              <a:t>config</a:t>
            </a:r>
            <a:r>
              <a:rPr lang="en-US" sz="2300" dirty="0" smtClean="0">
                <a:latin typeface="Cambria" panose="02040503050406030204" pitchFamily="18" charset="0"/>
                <a:ea typeface="Cambria" panose="02040503050406030204" pitchFamily="18" charset="0"/>
              </a:rPr>
              <a:t> file in NVRAM, it will enter setup mode to allow the configuration to be entered from the console device.</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dirty="0"/>
              <a:t>The IOS image is corrupt.</a:t>
            </a:r>
          </a:p>
          <a:p>
            <a:pPr fontAlgn="base"/>
            <a:r>
              <a:rPr lang="en-US" dirty="0"/>
              <a:t>Cisco IOS is missing from flash memory.</a:t>
            </a:r>
          </a:p>
          <a:p>
            <a:pPr fontAlgn="base"/>
            <a:r>
              <a:rPr lang="en-US" b="1" dirty="0"/>
              <a:t>The configuration file is missing from NVRAM.</a:t>
            </a:r>
            <a:endParaRPr lang="en-US" dirty="0"/>
          </a:p>
          <a:p>
            <a:pPr fontAlgn="base"/>
            <a:r>
              <a:rPr lang="en-US" dirty="0"/>
              <a:t>The POST process has detected hardware failure.</a:t>
            </a:r>
          </a:p>
        </p:txBody>
      </p:sp>
    </p:spTree>
    <p:extLst>
      <p:ext uri="{BB962C8B-B14F-4D97-AF65-F5344CB8AC3E}">
        <p14:creationId xmlns:p14="http://schemas.microsoft.com/office/powerpoint/2010/main" val="1566667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fontScale="90000"/>
          </a:bodyPr>
          <a:lstStyle/>
          <a:p>
            <a:pPr fontAlgn="base"/>
            <a:r>
              <a:rPr lang="en-US" sz="3200" b="1" dirty="0" smtClean="0">
                <a:latin typeface="Cambria" panose="02040503050406030204" pitchFamily="18" charset="0"/>
                <a:ea typeface="Cambria" panose="02040503050406030204" pitchFamily="18" charset="0"/>
              </a:rPr>
              <a:t>The global configuration command </a:t>
            </a:r>
            <a:r>
              <a:rPr lang="en-US" sz="3200" b="1" dirty="0" err="1" smtClean="0">
                <a:latin typeface="Cambria" panose="02040503050406030204" pitchFamily="18" charset="0"/>
                <a:ea typeface="Cambria" panose="02040503050406030204" pitchFamily="18" charset="0"/>
              </a:rPr>
              <a:t>ip</a:t>
            </a:r>
            <a:r>
              <a:rPr lang="en-US" sz="3200" b="1" dirty="0" smtClean="0">
                <a:latin typeface="Cambria" panose="02040503050406030204" pitchFamily="18" charset="0"/>
                <a:ea typeface="Cambria" panose="02040503050406030204" pitchFamily="18" charset="0"/>
              </a:rPr>
              <a:t> default-gateway 172.16.100.1 is applied to a switch. What is the effect of this command?</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114795" y="3537624"/>
            <a:ext cx="11903032"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A default gateway address is typically configured on all devices to allow them to communicate beyond just their local </a:t>
            </a:r>
            <a:r>
              <a:rPr lang="en-US" sz="2300" dirty="0" err="1" smtClean="0">
                <a:latin typeface="Cambria" panose="02040503050406030204" pitchFamily="18" charset="0"/>
                <a:ea typeface="Cambria" panose="02040503050406030204" pitchFamily="18" charset="0"/>
              </a:rPr>
              <a:t>network.In</a:t>
            </a:r>
            <a:r>
              <a:rPr lang="en-US" sz="2300" dirty="0" smtClean="0">
                <a:latin typeface="Cambria" panose="02040503050406030204" pitchFamily="18" charset="0"/>
                <a:ea typeface="Cambria" panose="02040503050406030204" pitchFamily="18" charset="0"/>
              </a:rPr>
              <a:t> a switch this is achieved using the command </a:t>
            </a:r>
            <a:r>
              <a:rPr lang="en-US" sz="2300" dirty="0" err="1" smtClean="0">
                <a:latin typeface="Cambria" panose="02040503050406030204" pitchFamily="18" charset="0"/>
                <a:ea typeface="Cambria" panose="02040503050406030204" pitchFamily="18" charset="0"/>
              </a:rPr>
              <a:t>ip</a:t>
            </a:r>
            <a:r>
              <a:rPr lang="en-US" sz="2300" dirty="0" smtClean="0">
                <a:latin typeface="Cambria" panose="02040503050406030204" pitchFamily="18" charset="0"/>
                <a:ea typeface="Cambria" panose="02040503050406030204" pitchFamily="18" charset="0"/>
              </a:rPr>
              <a:t> default-gateway &lt;</a:t>
            </a:r>
            <a:r>
              <a:rPr lang="en-US" sz="2300" dirty="0" err="1" smtClean="0">
                <a:latin typeface="Cambria" panose="02040503050406030204" pitchFamily="18" charset="0"/>
                <a:ea typeface="Cambria" panose="02040503050406030204" pitchFamily="18" charset="0"/>
              </a:rPr>
              <a:t>ip</a:t>
            </a:r>
            <a:r>
              <a:rPr lang="en-US" sz="2300" dirty="0" smtClean="0">
                <a:latin typeface="Cambria" panose="02040503050406030204" pitchFamily="18" charset="0"/>
                <a:ea typeface="Cambria" panose="02040503050406030204" pitchFamily="18" charset="0"/>
              </a:rPr>
              <a:t> address&gt;.</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lnSpcReduction="10000"/>
          </a:bodyPr>
          <a:lstStyle/>
          <a:p>
            <a:pPr fontAlgn="base"/>
            <a:r>
              <a:rPr lang="en-US" dirty="0"/>
              <a:t>The switch will have a management interface with the address 172.16.100.1.</a:t>
            </a:r>
          </a:p>
          <a:p>
            <a:pPr fontAlgn="base"/>
            <a:r>
              <a:rPr lang="en-US" b="1" dirty="0"/>
              <a:t>The switch can be remotely managed from a host on another network.</a:t>
            </a:r>
            <a:endParaRPr lang="en-US" dirty="0"/>
          </a:p>
          <a:p>
            <a:pPr fontAlgn="base"/>
            <a:r>
              <a:rPr lang="en-US" dirty="0"/>
              <a:t>The switch can communicate with other hosts on the 172.16.100.0 network.</a:t>
            </a:r>
          </a:p>
          <a:p>
            <a:pPr fontAlgn="base"/>
            <a:r>
              <a:rPr lang="en-US" dirty="0"/>
              <a:t>The switch is limited to sending and receiving frames to and from the gateway 172.16.100.1</a:t>
            </a:r>
          </a:p>
        </p:txBody>
      </p:sp>
    </p:spTree>
    <p:extLst>
      <p:ext uri="{BB962C8B-B14F-4D97-AF65-F5344CB8AC3E}">
        <p14:creationId xmlns:p14="http://schemas.microsoft.com/office/powerpoint/2010/main" val="1775751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smtClean="0">
                <a:latin typeface="Cambria" panose="02040503050406030204" pitchFamily="18" charset="0"/>
                <a:ea typeface="Cambria" panose="02040503050406030204" pitchFamily="18" charset="0"/>
              </a:rPr>
              <a:t>What happens when the transport input </a:t>
            </a:r>
            <a:r>
              <a:rPr lang="en-US" sz="3200" b="1" dirty="0" err="1" smtClean="0">
                <a:latin typeface="Cambria" panose="02040503050406030204" pitchFamily="18" charset="0"/>
                <a:ea typeface="Cambria" panose="02040503050406030204" pitchFamily="18" charset="0"/>
              </a:rPr>
              <a:t>ssh</a:t>
            </a:r>
            <a:r>
              <a:rPr lang="en-US" sz="3200" b="1" dirty="0" smtClean="0">
                <a:latin typeface="Cambria" panose="02040503050406030204" pitchFamily="18" charset="0"/>
                <a:ea typeface="Cambria" panose="02040503050406030204" pitchFamily="18" charset="0"/>
              </a:rPr>
              <a:t> command is entered on the switch </a:t>
            </a:r>
            <a:r>
              <a:rPr lang="en-US" sz="3200" b="1" dirty="0" err="1" smtClean="0">
                <a:latin typeface="Cambria" panose="02040503050406030204" pitchFamily="18" charset="0"/>
                <a:ea typeface="Cambria" panose="02040503050406030204" pitchFamily="18" charset="0"/>
              </a:rPr>
              <a:t>vty</a:t>
            </a:r>
            <a:r>
              <a:rPr lang="en-US" sz="3200" b="1" dirty="0" smtClean="0">
                <a:latin typeface="Cambria" panose="02040503050406030204" pitchFamily="18" charset="0"/>
                <a:ea typeface="Cambria" panose="02040503050406030204" pitchFamily="18" charset="0"/>
              </a:rPr>
              <a:t> lines?</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114795" y="3537624"/>
            <a:ext cx="11903032"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a:t>
            </a:r>
            <a:r>
              <a:rPr lang="en-US" sz="2300" dirty="0" smtClean="0">
                <a:latin typeface="Cambria" panose="02040503050406030204" pitchFamily="18" charset="0"/>
                <a:ea typeface="Cambria" panose="02040503050406030204" pitchFamily="18" charset="0"/>
              </a:rPr>
              <a:t>: The transport input </a:t>
            </a:r>
            <a:r>
              <a:rPr lang="en-US" sz="2300" dirty="0" err="1" smtClean="0">
                <a:latin typeface="Cambria" panose="02040503050406030204" pitchFamily="18" charset="0"/>
                <a:ea typeface="Cambria" panose="02040503050406030204" pitchFamily="18" charset="0"/>
              </a:rPr>
              <a:t>ssh</a:t>
            </a:r>
            <a:r>
              <a:rPr lang="en-US" sz="2300" dirty="0" smtClean="0">
                <a:latin typeface="Cambria" panose="02040503050406030204" pitchFamily="18" charset="0"/>
                <a:ea typeface="Cambria" panose="02040503050406030204" pitchFamily="18" charset="0"/>
              </a:rPr>
              <a:t> command when entered on the switch </a:t>
            </a:r>
            <a:r>
              <a:rPr lang="en-US" sz="2300" dirty="0" err="1" smtClean="0">
                <a:latin typeface="Cambria" panose="02040503050406030204" pitchFamily="18" charset="0"/>
                <a:ea typeface="Cambria" panose="02040503050406030204" pitchFamily="18" charset="0"/>
              </a:rPr>
              <a:t>vty</a:t>
            </a:r>
            <a:r>
              <a:rPr lang="en-US" sz="2300" dirty="0" smtClean="0">
                <a:latin typeface="Cambria" panose="02040503050406030204" pitchFamily="18" charset="0"/>
                <a:ea typeface="Cambria" panose="02040503050406030204" pitchFamily="18" charset="0"/>
              </a:rPr>
              <a:t> (virtual terminal lines) will encrypt all inbound controlled telnet connections</a:t>
            </a:r>
            <a:r>
              <a:rPr lang="en-US" sz="2300" b="1" dirty="0" smtClean="0">
                <a:latin typeface="Cambria" panose="02040503050406030204" pitchFamily="18" charset="0"/>
                <a:ea typeface="Cambria" panose="02040503050406030204" pitchFamily="18" charset="0"/>
              </a:rPr>
              <a:t>.</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dirty="0"/>
              <a:t>he SSH client on the switch is enabled.</a:t>
            </a:r>
          </a:p>
          <a:p>
            <a:pPr fontAlgn="base"/>
            <a:r>
              <a:rPr lang="en-US" b="1" dirty="0"/>
              <a:t>Communication between the switch and remote users is encrypted.</a:t>
            </a:r>
            <a:endParaRPr lang="en-US" dirty="0"/>
          </a:p>
          <a:p>
            <a:pPr fontAlgn="base"/>
            <a:r>
              <a:rPr lang="en-US" dirty="0"/>
              <a:t>The switch requires a username/password combination for remote access.</a:t>
            </a:r>
          </a:p>
          <a:p>
            <a:pPr fontAlgn="base"/>
            <a:r>
              <a:rPr lang="en-US" dirty="0"/>
              <a:t>The switch requires remote connections via a proprietary client software.</a:t>
            </a:r>
          </a:p>
        </p:txBody>
      </p:sp>
    </p:spTree>
    <p:extLst>
      <p:ext uri="{BB962C8B-B14F-4D97-AF65-F5344CB8AC3E}">
        <p14:creationId xmlns:p14="http://schemas.microsoft.com/office/powerpoint/2010/main" val="23583778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fontScale="90000"/>
          </a:bodyPr>
          <a:lstStyle/>
          <a:p>
            <a:pPr fontAlgn="base"/>
            <a:r>
              <a:rPr lang="en-US" sz="3200" b="1" dirty="0" smtClean="0">
                <a:latin typeface="Cambria" panose="02040503050406030204" pitchFamily="18" charset="0"/>
                <a:ea typeface="Cambria" panose="02040503050406030204" pitchFamily="18" charset="0"/>
              </a:rPr>
              <a:t>Refer to the exhibit. A user PC has successfully transmitted packets to www.cisco.com. Which IP address does the user PC target in order to forward its data off the local network?</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lnSpcReduction="10000"/>
          </a:bodyPr>
          <a:lstStyle/>
          <a:p>
            <a:pPr fontAlgn="base"/>
            <a:r>
              <a:rPr lang="en-US" dirty="0"/>
              <a:t>172.24.255.17</a:t>
            </a:r>
          </a:p>
          <a:p>
            <a:pPr fontAlgn="base"/>
            <a:r>
              <a:rPr lang="en-US" dirty="0"/>
              <a:t>172.24.1.22</a:t>
            </a:r>
          </a:p>
          <a:p>
            <a:pPr fontAlgn="base"/>
            <a:r>
              <a:rPr lang="en-US" b="1" dirty="0"/>
              <a:t>172.20.0.254</a:t>
            </a:r>
            <a:endParaRPr lang="en-US" dirty="0"/>
          </a:p>
          <a:p>
            <a:pPr fontAlgn="base"/>
            <a:r>
              <a:rPr lang="en-US" dirty="0"/>
              <a:t>172.24.255.4</a:t>
            </a:r>
          </a:p>
          <a:p>
            <a:pPr fontAlgn="base"/>
            <a:r>
              <a:rPr lang="en-US" dirty="0"/>
              <a:t>172.20.1.18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17" y="1275054"/>
            <a:ext cx="8523065" cy="4389476"/>
          </a:xfrm>
          <a:prstGeom prst="rect">
            <a:avLst/>
          </a:prstGeom>
        </p:spPr>
      </p:pic>
    </p:spTree>
    <p:extLst>
      <p:ext uri="{BB962C8B-B14F-4D97-AF65-F5344CB8AC3E}">
        <p14:creationId xmlns:p14="http://schemas.microsoft.com/office/powerpoint/2010/main" val="3682976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Match the configuration mode with the command that is available in that mode. (Not all options are used.)</a:t>
            </a:r>
            <a:endParaRPr lang="en-US" sz="3200" b="1"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154"/>
            <a:ext cx="12192000" cy="5698029"/>
          </a:xfrm>
          <a:prstGeom prst="rect">
            <a:avLst/>
          </a:prstGeom>
        </p:spPr>
      </p:pic>
      <p:sp>
        <p:nvSpPr>
          <p:cNvPr id="7" name="Rectangle 6"/>
          <p:cNvSpPr/>
          <p:nvPr/>
        </p:nvSpPr>
        <p:spPr>
          <a:xfrm>
            <a:off x="0" y="3896168"/>
            <a:ext cx="6096000" cy="2354491"/>
          </a:xfrm>
          <a:prstGeom prst="rect">
            <a:avLst/>
          </a:prstGeom>
        </p:spPr>
        <p:txBody>
          <a:bodyPr>
            <a:spAutoFit/>
          </a:bodyPr>
          <a:lstStyle/>
          <a:p>
            <a:pPr algn="just"/>
            <a:r>
              <a:rPr lang="en-US" sz="2100" b="1" dirty="0">
                <a:solidFill>
                  <a:srgbClr val="155724"/>
                </a:solidFill>
                <a:latin typeface="Cambria" panose="02040503050406030204" pitchFamily="18" charset="0"/>
                <a:ea typeface="Cambria" panose="02040503050406030204" pitchFamily="18" charset="0"/>
              </a:rPr>
              <a:t>Explanation:</a:t>
            </a:r>
            <a:r>
              <a:rPr lang="en-US" sz="2100" dirty="0">
                <a:solidFill>
                  <a:srgbClr val="155724"/>
                </a:solidFill>
                <a:latin typeface="Cambria" panose="02040503050406030204" pitchFamily="18" charset="0"/>
                <a:ea typeface="Cambria" panose="02040503050406030204" pitchFamily="18" charset="0"/>
              </a:rPr>
              <a:t> The </a:t>
            </a:r>
            <a:r>
              <a:rPr lang="en-US" sz="2100" b="1" dirty="0">
                <a:solidFill>
                  <a:srgbClr val="155724"/>
                </a:solidFill>
                <a:latin typeface="Cambria" panose="02040503050406030204" pitchFamily="18" charset="0"/>
                <a:ea typeface="Cambria" panose="02040503050406030204" pitchFamily="18" charset="0"/>
              </a:rPr>
              <a:t>enable </a:t>
            </a:r>
            <a:r>
              <a:rPr lang="en-US" sz="2100" dirty="0">
                <a:solidFill>
                  <a:srgbClr val="155724"/>
                </a:solidFill>
                <a:latin typeface="Cambria" panose="02040503050406030204" pitchFamily="18" charset="0"/>
                <a:ea typeface="Cambria" panose="02040503050406030204" pitchFamily="18" charset="0"/>
              </a:rPr>
              <a:t>command is entered at the R1&gt; prompt. The </a:t>
            </a:r>
            <a:r>
              <a:rPr lang="en-US" sz="2100" b="1" dirty="0">
                <a:solidFill>
                  <a:srgbClr val="155724"/>
                </a:solidFill>
                <a:latin typeface="Cambria" panose="02040503050406030204" pitchFamily="18" charset="0"/>
                <a:ea typeface="Cambria" panose="02040503050406030204" pitchFamily="18" charset="0"/>
              </a:rPr>
              <a:t>login</a:t>
            </a:r>
            <a:r>
              <a:rPr lang="en-US" sz="2100" dirty="0">
                <a:solidFill>
                  <a:srgbClr val="155724"/>
                </a:solidFill>
                <a:latin typeface="Cambria" panose="02040503050406030204" pitchFamily="18" charset="0"/>
                <a:ea typeface="Cambria" panose="02040503050406030204" pitchFamily="18" charset="0"/>
              </a:rPr>
              <a:t> command is entered at the R1(</a:t>
            </a:r>
            <a:r>
              <a:rPr lang="en-US" sz="2100" dirty="0" err="1">
                <a:solidFill>
                  <a:srgbClr val="155724"/>
                </a:solidFill>
                <a:latin typeface="Cambria" panose="02040503050406030204" pitchFamily="18" charset="0"/>
                <a:ea typeface="Cambria" panose="02040503050406030204" pitchFamily="18" charset="0"/>
              </a:rPr>
              <a:t>config</a:t>
            </a:r>
            <a:r>
              <a:rPr lang="en-US" sz="2100" dirty="0">
                <a:solidFill>
                  <a:srgbClr val="155724"/>
                </a:solidFill>
                <a:latin typeface="Cambria" panose="02040503050406030204" pitchFamily="18" charset="0"/>
                <a:ea typeface="Cambria" panose="02040503050406030204" pitchFamily="18" charset="0"/>
              </a:rPr>
              <a:t>-line)# prompt. The </a:t>
            </a:r>
            <a:r>
              <a:rPr lang="en-US" sz="2100" b="1" dirty="0">
                <a:solidFill>
                  <a:srgbClr val="155724"/>
                </a:solidFill>
                <a:latin typeface="Cambria" panose="02040503050406030204" pitchFamily="18" charset="0"/>
                <a:ea typeface="Cambria" panose="02040503050406030204" pitchFamily="18" charset="0"/>
              </a:rPr>
              <a:t>copy running-</a:t>
            </a:r>
            <a:r>
              <a:rPr lang="en-US" sz="2100" b="1" dirty="0" err="1">
                <a:solidFill>
                  <a:srgbClr val="155724"/>
                </a:solidFill>
                <a:latin typeface="Cambria" panose="02040503050406030204" pitchFamily="18" charset="0"/>
                <a:ea typeface="Cambria" panose="02040503050406030204" pitchFamily="18" charset="0"/>
              </a:rPr>
              <a:t>config</a:t>
            </a:r>
            <a:r>
              <a:rPr lang="en-US" sz="2100" b="1" dirty="0">
                <a:solidFill>
                  <a:srgbClr val="155724"/>
                </a:solidFill>
                <a:latin typeface="Cambria" panose="02040503050406030204" pitchFamily="18" charset="0"/>
                <a:ea typeface="Cambria" panose="02040503050406030204" pitchFamily="18" charset="0"/>
              </a:rPr>
              <a:t> startup-</a:t>
            </a:r>
            <a:r>
              <a:rPr lang="en-US" sz="2100" b="1" dirty="0" err="1">
                <a:solidFill>
                  <a:srgbClr val="155724"/>
                </a:solidFill>
                <a:latin typeface="Cambria" panose="02040503050406030204" pitchFamily="18" charset="0"/>
                <a:ea typeface="Cambria" panose="02040503050406030204" pitchFamily="18" charset="0"/>
              </a:rPr>
              <a:t>config</a:t>
            </a:r>
            <a:r>
              <a:rPr lang="en-US" sz="2100" b="1" dirty="0">
                <a:solidFill>
                  <a:srgbClr val="155724"/>
                </a:solidFill>
                <a:latin typeface="Cambria" panose="02040503050406030204" pitchFamily="18" charset="0"/>
                <a:ea typeface="Cambria" panose="02040503050406030204" pitchFamily="18" charset="0"/>
              </a:rPr>
              <a:t> </a:t>
            </a:r>
            <a:r>
              <a:rPr lang="en-US" sz="2100" dirty="0">
                <a:solidFill>
                  <a:srgbClr val="155724"/>
                </a:solidFill>
                <a:latin typeface="Cambria" panose="02040503050406030204" pitchFamily="18" charset="0"/>
                <a:ea typeface="Cambria" panose="02040503050406030204" pitchFamily="18" charset="0"/>
              </a:rPr>
              <a:t>command is entered at the R1# prompt. The </a:t>
            </a:r>
            <a:r>
              <a:rPr lang="en-US" sz="2100" b="1" dirty="0">
                <a:solidFill>
                  <a:srgbClr val="155724"/>
                </a:solidFill>
                <a:latin typeface="Cambria" panose="02040503050406030204" pitchFamily="18" charset="0"/>
                <a:ea typeface="Cambria" panose="02040503050406030204" pitchFamily="18" charset="0"/>
              </a:rPr>
              <a:t>interface </a:t>
            </a:r>
            <a:r>
              <a:rPr lang="en-US" sz="2100" b="1" dirty="0" err="1">
                <a:solidFill>
                  <a:srgbClr val="155724"/>
                </a:solidFill>
                <a:latin typeface="Cambria" panose="02040503050406030204" pitchFamily="18" charset="0"/>
                <a:ea typeface="Cambria" panose="02040503050406030204" pitchFamily="18" charset="0"/>
              </a:rPr>
              <a:t>fastethernet</a:t>
            </a:r>
            <a:r>
              <a:rPr lang="en-US" sz="2100" b="1" dirty="0">
                <a:solidFill>
                  <a:srgbClr val="155724"/>
                </a:solidFill>
                <a:latin typeface="Cambria" panose="02040503050406030204" pitchFamily="18" charset="0"/>
                <a:ea typeface="Cambria" panose="02040503050406030204" pitchFamily="18" charset="0"/>
              </a:rPr>
              <a:t> 0/0 </a:t>
            </a:r>
            <a:r>
              <a:rPr lang="en-US" sz="2100" dirty="0">
                <a:solidFill>
                  <a:srgbClr val="155724"/>
                </a:solidFill>
                <a:latin typeface="Cambria" panose="02040503050406030204" pitchFamily="18" charset="0"/>
                <a:ea typeface="Cambria" panose="02040503050406030204" pitchFamily="18" charset="0"/>
              </a:rPr>
              <a:t>command is entered at the R1(</a:t>
            </a:r>
            <a:r>
              <a:rPr lang="en-US" sz="2100" dirty="0" err="1">
                <a:solidFill>
                  <a:srgbClr val="155724"/>
                </a:solidFill>
                <a:latin typeface="Cambria" panose="02040503050406030204" pitchFamily="18" charset="0"/>
                <a:ea typeface="Cambria" panose="02040503050406030204" pitchFamily="18" charset="0"/>
              </a:rPr>
              <a:t>config</a:t>
            </a:r>
            <a:r>
              <a:rPr lang="en-US" sz="2100" dirty="0">
                <a:solidFill>
                  <a:srgbClr val="155724"/>
                </a:solidFill>
                <a:latin typeface="Cambria" panose="02040503050406030204" pitchFamily="18" charset="0"/>
                <a:ea typeface="Cambria" panose="02040503050406030204" pitchFamily="18" charset="0"/>
              </a:rPr>
              <a:t>)# prompt.</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50999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fontScale="90000"/>
          </a:bodyPr>
          <a:lstStyle/>
          <a:p>
            <a:pPr fontAlgn="base"/>
            <a:r>
              <a:rPr lang="en-US" sz="3200" b="1" dirty="0">
                <a:latin typeface="Cambria" panose="02040503050406030204" pitchFamily="18" charset="0"/>
                <a:ea typeface="Cambria" panose="02040503050406030204" pitchFamily="18" charset="0"/>
              </a:rPr>
              <a:t>Which three commands are used to set up secure access to a router through a connection to the console interface? (Choose three.)</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35625" y="3359494"/>
            <a:ext cx="11903032" cy="3631763"/>
          </a:xfrm>
          <a:prstGeom prst="rect">
            <a:avLst/>
          </a:prstGeom>
        </p:spPr>
        <p:txBody>
          <a:bodyPr wrap="square">
            <a:spAutoFit/>
          </a:bodyPr>
          <a:lstStyle/>
          <a:p>
            <a:pPr algn="just"/>
            <a:r>
              <a:rPr lang="en-US" sz="2300" b="1" dirty="0">
                <a:latin typeface="Cambria" panose="02040503050406030204" pitchFamily="18" charset="0"/>
                <a:ea typeface="Cambria" panose="02040503050406030204" pitchFamily="18" charset="0"/>
              </a:rPr>
              <a:t>Explanation: The three commands needed to password protect the console port are as follows:</a:t>
            </a:r>
          </a:p>
          <a:p>
            <a:pPr marL="342900" indent="-342900" algn="just">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line </a:t>
            </a:r>
            <a:r>
              <a:rPr lang="en-US" sz="2300" dirty="0">
                <a:latin typeface="Cambria" panose="02040503050406030204" pitchFamily="18" charset="0"/>
                <a:ea typeface="Cambria" panose="02040503050406030204" pitchFamily="18" charset="0"/>
              </a:rPr>
              <a:t>console 0</a:t>
            </a:r>
          </a:p>
          <a:p>
            <a:pPr marL="342900" indent="-342900" algn="just">
              <a:buFont typeface="Arial" panose="020B0604020202020204" pitchFamily="34" charset="0"/>
              <a:buChar char="•"/>
            </a:pPr>
            <a:r>
              <a:rPr lang="en-US" sz="2300" dirty="0">
                <a:latin typeface="Cambria" panose="02040503050406030204" pitchFamily="18" charset="0"/>
                <a:ea typeface="Cambria" panose="02040503050406030204" pitchFamily="18" charset="0"/>
              </a:rPr>
              <a:t>password cisco</a:t>
            </a:r>
          </a:p>
          <a:p>
            <a:pPr marL="342900" indent="-342900" algn="just">
              <a:buFont typeface="Arial" panose="020B0604020202020204" pitchFamily="34" charset="0"/>
              <a:buChar char="•"/>
            </a:pPr>
            <a:r>
              <a:rPr lang="en-US" sz="2300" dirty="0">
                <a:latin typeface="Cambria" panose="02040503050406030204" pitchFamily="18" charset="0"/>
                <a:ea typeface="Cambria" panose="02040503050406030204" pitchFamily="18" charset="0"/>
              </a:rPr>
              <a:t>login</a:t>
            </a:r>
          </a:p>
          <a:p>
            <a:pPr algn="just"/>
            <a:r>
              <a:rPr lang="en-US" sz="2300" dirty="0">
                <a:latin typeface="Cambria" panose="02040503050406030204" pitchFamily="18" charset="0"/>
                <a:ea typeface="Cambria" panose="02040503050406030204" pitchFamily="18" charset="0"/>
              </a:rPr>
              <a:t>The interface </a:t>
            </a:r>
            <a:r>
              <a:rPr lang="en-US" sz="2300" dirty="0" err="1">
                <a:latin typeface="Cambria" panose="02040503050406030204" pitchFamily="18" charset="0"/>
                <a:ea typeface="Cambria" panose="02040503050406030204" pitchFamily="18" charset="0"/>
              </a:rPr>
              <a:t>fastethernet</a:t>
            </a:r>
            <a:r>
              <a:rPr lang="en-US" sz="2300" dirty="0">
                <a:latin typeface="Cambria" panose="02040503050406030204" pitchFamily="18" charset="0"/>
                <a:ea typeface="Cambria" panose="02040503050406030204" pitchFamily="18" charset="0"/>
              </a:rPr>
              <a:t> 0/0 command is commonly used to access the configuration mode used to apply specific parameters such as the IP address to the Fa0/0 port. The line </a:t>
            </a:r>
            <a:r>
              <a:rPr lang="en-US" sz="2300" dirty="0" err="1">
                <a:latin typeface="Cambria" panose="02040503050406030204" pitchFamily="18" charset="0"/>
                <a:ea typeface="Cambria" panose="02040503050406030204" pitchFamily="18" charset="0"/>
              </a:rPr>
              <a:t>vty</a:t>
            </a:r>
            <a:r>
              <a:rPr lang="en-US" sz="2300" dirty="0">
                <a:latin typeface="Cambria" panose="02040503050406030204" pitchFamily="18" charset="0"/>
                <a:ea typeface="Cambria" panose="02040503050406030204" pitchFamily="18" charset="0"/>
              </a:rPr>
              <a:t> 0 4 command is used to access the configuration mode for Telnet. The0and 4 parameters specify ports 0 through 4, or a maximum of five simultaneous Telnet connections. The enable secret command is used to apply a password used on the router to access the privileged mode.</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fontScale="85000" lnSpcReduction="20000"/>
          </a:bodyPr>
          <a:lstStyle/>
          <a:p>
            <a:pPr fontAlgn="base"/>
            <a:r>
              <a:rPr lang="en-US" dirty="0"/>
              <a:t>interface </a:t>
            </a:r>
            <a:r>
              <a:rPr lang="en-US" dirty="0" err="1"/>
              <a:t>fastethernet</a:t>
            </a:r>
            <a:r>
              <a:rPr lang="en-US" dirty="0"/>
              <a:t> 0/0</a:t>
            </a:r>
          </a:p>
          <a:p>
            <a:pPr fontAlgn="base"/>
            <a:r>
              <a:rPr lang="en-US" dirty="0"/>
              <a:t>line </a:t>
            </a:r>
            <a:r>
              <a:rPr lang="en-US" dirty="0" err="1"/>
              <a:t>vty</a:t>
            </a:r>
            <a:r>
              <a:rPr lang="en-US" dirty="0"/>
              <a:t> 0 4</a:t>
            </a:r>
          </a:p>
          <a:p>
            <a:pPr fontAlgn="base"/>
            <a:r>
              <a:rPr lang="en-US" b="1" dirty="0"/>
              <a:t>line console 0</a:t>
            </a:r>
            <a:endParaRPr lang="en-US" dirty="0"/>
          </a:p>
          <a:p>
            <a:pPr fontAlgn="base"/>
            <a:r>
              <a:rPr lang="en-US" dirty="0"/>
              <a:t>enable secret cisco</a:t>
            </a:r>
          </a:p>
          <a:p>
            <a:pPr fontAlgn="base"/>
            <a:r>
              <a:rPr lang="en-US" b="1" dirty="0"/>
              <a:t>login</a:t>
            </a:r>
            <a:endParaRPr lang="en-US" dirty="0"/>
          </a:p>
          <a:p>
            <a:pPr fontAlgn="base"/>
            <a:r>
              <a:rPr lang="en-US" b="1" dirty="0"/>
              <a:t>password cisco</a:t>
            </a:r>
            <a:endParaRPr lang="en-US" dirty="0"/>
          </a:p>
        </p:txBody>
      </p:sp>
    </p:spTree>
    <p:extLst>
      <p:ext uri="{BB962C8B-B14F-4D97-AF65-F5344CB8AC3E}">
        <p14:creationId xmlns:p14="http://schemas.microsoft.com/office/powerpoint/2010/main" val="3278556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fontScale="90000"/>
          </a:bodyPr>
          <a:lstStyle/>
          <a:p>
            <a:pPr fontAlgn="base"/>
            <a:r>
              <a:rPr lang="en-US" sz="3200" b="1" dirty="0">
                <a:latin typeface="Cambria" panose="02040503050406030204" pitchFamily="18" charset="0"/>
                <a:ea typeface="Cambria" panose="02040503050406030204" pitchFamily="18" charset="0"/>
              </a:rPr>
              <a:t> Refer to the exhibit. Consider the IP address configuration shown from PC1. What is a description of the default gateway address</a:t>
            </a:r>
            <a:r>
              <a:rPr lang="en-US" sz="3200" b="1" dirty="0" smtClean="0">
                <a:latin typeface="Cambria" panose="02040503050406030204" pitchFamily="18" charset="0"/>
                <a:ea typeface="Cambria" panose="02040503050406030204" pitchFamily="18" charset="0"/>
              </a:rPr>
              <a:t>?</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114795" y="3032240"/>
            <a:ext cx="5704114" cy="2215991"/>
          </a:xfrm>
          <a:prstGeom prst="rect">
            <a:avLst/>
          </a:prstGeom>
        </p:spPr>
        <p:txBody>
          <a:bodyPr wrap="square">
            <a:spAutoFit/>
          </a:bodyPr>
          <a:lstStyle/>
          <a:p>
            <a:pPr algn="just"/>
            <a:r>
              <a:rPr lang="en-US" sz="2300" b="1" dirty="0">
                <a:latin typeface="Cambria" panose="02040503050406030204" pitchFamily="18" charset="0"/>
                <a:ea typeface="Cambria" panose="02040503050406030204" pitchFamily="18" charset="0"/>
              </a:rPr>
              <a:t>Explanation: </a:t>
            </a:r>
            <a:r>
              <a:rPr lang="en-US" sz="2300" dirty="0">
                <a:latin typeface="Cambria" panose="02040503050406030204" pitchFamily="18" charset="0"/>
                <a:ea typeface="Cambria" panose="02040503050406030204" pitchFamily="18" charset="0"/>
              </a:rPr>
              <a:t>The default gateway is used to route packets destined for remote networks. The default gateway IP address is the address of the first Layer 3 device (the router interface) that connects to the same network.</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1859758"/>
          </a:xfrm>
        </p:spPr>
        <p:txBody>
          <a:bodyPr>
            <a:normAutofit/>
          </a:bodyPr>
          <a:lstStyle/>
          <a:p>
            <a:pPr fontAlgn="base"/>
            <a:r>
              <a:rPr lang="en-US" sz="2400" dirty="0"/>
              <a:t>It is the IP address of the Router1 interface that connects the company to the Internet.</a:t>
            </a:r>
          </a:p>
          <a:p>
            <a:pPr fontAlgn="base"/>
            <a:r>
              <a:rPr lang="en-US" sz="2400" b="1" dirty="0"/>
              <a:t>It is the IP address of the Router1 interface that connects the PC1 LAN to Router1.</a:t>
            </a:r>
            <a:endParaRPr lang="en-US" sz="2400" dirty="0"/>
          </a:p>
          <a:p>
            <a:pPr fontAlgn="base"/>
            <a:r>
              <a:rPr lang="en-US" sz="2400" dirty="0"/>
              <a:t>It is the IP address of Switch1 that connects PC1 to other devices on the same LAN.</a:t>
            </a:r>
          </a:p>
          <a:p>
            <a:pPr fontAlgn="base"/>
            <a:r>
              <a:rPr lang="en-US" sz="2400" dirty="0"/>
              <a:t>It is the IP address of the ISP network device located in the cloud.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704" y="3032240"/>
            <a:ext cx="6179126" cy="3653568"/>
          </a:xfrm>
          <a:prstGeom prst="rect">
            <a:avLst/>
          </a:prstGeom>
        </p:spPr>
      </p:pic>
    </p:spTree>
    <p:extLst>
      <p:ext uri="{BB962C8B-B14F-4D97-AF65-F5344CB8AC3E}">
        <p14:creationId xmlns:p14="http://schemas.microsoft.com/office/powerpoint/2010/main" val="6640386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two functions are primary functions of a router? (Choose two.)</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35625" y="3359494"/>
            <a:ext cx="11903032" cy="1154162"/>
          </a:xfrm>
          <a:prstGeom prst="rect">
            <a:avLst/>
          </a:prstGeom>
        </p:spPr>
        <p:txBody>
          <a:bodyPr wrap="square">
            <a:spAutoFit/>
          </a:bodyPr>
          <a:lstStyle/>
          <a:p>
            <a:pPr algn="just"/>
            <a:r>
              <a:rPr lang="en-US" sz="2300" b="1" dirty="0">
                <a:latin typeface="Cambria" panose="02040503050406030204" pitchFamily="18" charset="0"/>
                <a:ea typeface="Cambria" panose="02040503050406030204" pitchFamily="18" charset="0"/>
              </a:rPr>
              <a:t>Explanation: </a:t>
            </a:r>
            <a:r>
              <a:rPr lang="en-US" sz="2300" dirty="0">
                <a:latin typeface="Cambria" panose="02040503050406030204" pitchFamily="18" charset="0"/>
                <a:ea typeface="Cambria" panose="02040503050406030204" pitchFamily="18" charset="0"/>
              </a:rPr>
              <a:t>A router accepts a packet and accesses its routing table to determine the appropriate exit interface based on the destination address. The router then forwards the packet out of that interface.</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packet forwarding</a:t>
            </a:r>
            <a:endParaRPr lang="en-US" dirty="0"/>
          </a:p>
          <a:p>
            <a:pPr fontAlgn="base"/>
            <a:r>
              <a:rPr lang="en-US" dirty="0" err="1"/>
              <a:t>microsegmentation</a:t>
            </a:r>
            <a:endParaRPr lang="en-US" dirty="0"/>
          </a:p>
          <a:p>
            <a:pPr fontAlgn="base"/>
            <a:r>
              <a:rPr lang="en-US" dirty="0"/>
              <a:t>domain name resolution</a:t>
            </a:r>
          </a:p>
          <a:p>
            <a:pPr fontAlgn="base"/>
            <a:r>
              <a:rPr lang="en-US" b="1" dirty="0"/>
              <a:t>path selection</a:t>
            </a:r>
            <a:endParaRPr lang="en-US" dirty="0"/>
          </a:p>
          <a:p>
            <a:pPr fontAlgn="base"/>
            <a:r>
              <a:rPr lang="en-US" dirty="0"/>
              <a:t>flow control</a:t>
            </a:r>
          </a:p>
        </p:txBody>
      </p:sp>
    </p:spTree>
    <p:extLst>
      <p:ext uri="{BB962C8B-B14F-4D97-AF65-F5344CB8AC3E}">
        <p14:creationId xmlns:p14="http://schemas.microsoft.com/office/powerpoint/2010/main" val="17447410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What will happen if the default gateway address is incorrectly configured on a host?</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35625" y="3359494"/>
            <a:ext cx="11903032" cy="2923877"/>
          </a:xfrm>
          <a:prstGeom prst="rect">
            <a:avLst/>
          </a:prstGeom>
        </p:spPr>
        <p:txBody>
          <a:bodyPr wrap="square">
            <a:spAutoFit/>
          </a:bodyPr>
          <a:lstStyle/>
          <a:p>
            <a:pPr algn="just"/>
            <a:r>
              <a:rPr lang="en-US" sz="2300" b="1" dirty="0">
                <a:latin typeface="Cambria" panose="02040503050406030204" pitchFamily="18" charset="0"/>
                <a:ea typeface="Cambria" panose="02040503050406030204" pitchFamily="18" charset="0"/>
              </a:rPr>
              <a:t>Explanation: </a:t>
            </a:r>
            <a:r>
              <a:rPr lang="en-US" sz="2300" dirty="0">
                <a:latin typeface="Cambria" panose="02040503050406030204" pitchFamily="18" charset="0"/>
                <a:ea typeface="Cambria" panose="02040503050406030204" pitchFamily="18" charset="0"/>
              </a:rPr>
              <a:t>When a host needs to send a message to another host located on the same network, it can forward the message directly. However, when a host needs to send a message to a remote network, it must use the router, also known as the default gateway. This is because the data link frame address of the remote destination host cannot be used directly. Instead, the IP packet has to be sent to the router (default gateway) and the router will forward the packet toward its destination. Therefore, if the default gateway is incorrectly configured, the host can communicate with other hosts on the same network, but not with hosts on remote networks.</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dirty="0"/>
              <a:t>The host cannot communicate with other hosts in the local network.</a:t>
            </a:r>
          </a:p>
          <a:p>
            <a:pPr fontAlgn="base"/>
            <a:r>
              <a:rPr lang="en-US" dirty="0"/>
              <a:t>The switch will not forward packets initiated by the host.</a:t>
            </a:r>
          </a:p>
          <a:p>
            <a:pPr fontAlgn="base"/>
            <a:r>
              <a:rPr lang="en-US" dirty="0"/>
              <a:t>The host will have to use ARP to determine the correct address of the default gateway.</a:t>
            </a:r>
          </a:p>
          <a:p>
            <a:pPr fontAlgn="base"/>
            <a:r>
              <a:rPr lang="en-US" b="1" dirty="0"/>
              <a:t>The host cannot communicate with hosts in other networks.</a:t>
            </a:r>
            <a:endParaRPr lang="en-US" dirty="0"/>
          </a:p>
          <a:p>
            <a:pPr fontAlgn="base"/>
            <a:r>
              <a:rPr lang="en-US" dirty="0"/>
              <a:t>A ping from the host to 127.0.0.1 would not be successful.</a:t>
            </a:r>
          </a:p>
        </p:txBody>
      </p:sp>
    </p:spTree>
    <p:extLst>
      <p:ext uri="{BB962C8B-B14F-4D97-AF65-F5344CB8AC3E}">
        <p14:creationId xmlns:p14="http://schemas.microsoft.com/office/powerpoint/2010/main" val="1796450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Which IPv4 address can a host use to ping the loopback interface?</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fontAlgn="base"/>
            <a:r>
              <a:rPr lang="en-US" dirty="0"/>
              <a:t>126.0.0.1</a:t>
            </a:r>
          </a:p>
          <a:p>
            <a:pPr fontAlgn="base"/>
            <a:r>
              <a:rPr lang="en-US" dirty="0"/>
              <a:t>127.0.0.0</a:t>
            </a:r>
          </a:p>
          <a:p>
            <a:pPr fontAlgn="base"/>
            <a:r>
              <a:rPr lang="en-US" dirty="0"/>
              <a:t>126.0.0.0</a:t>
            </a:r>
          </a:p>
          <a:p>
            <a:pPr fontAlgn="base"/>
            <a:r>
              <a:rPr lang="en-US" b="1" dirty="0"/>
              <a:t>127.0.0.1</a:t>
            </a:r>
            <a:endParaRPr lang="en-US" dirty="0"/>
          </a:p>
        </p:txBody>
      </p:sp>
    </p:spTree>
    <p:extLst>
      <p:ext uri="{BB962C8B-B14F-4D97-AF65-F5344CB8AC3E}">
        <p14:creationId xmlns:p14="http://schemas.microsoft.com/office/powerpoint/2010/main" val="1136488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 What are two potential network problems that can result from ARP operation? (Choose two.)</a:t>
            </a:r>
            <a:endParaRPr lang="en-US" sz="3200" b="1" dirty="0">
              <a:latin typeface="Cambria" panose="02040503050406030204" pitchFamily="18" charset="0"/>
              <a:ea typeface="Cambria" panose="02040503050406030204" pitchFamily="18" charset="0"/>
            </a:endParaRPr>
          </a:p>
        </p:txBody>
      </p:sp>
      <p:sp>
        <p:nvSpPr>
          <p:cNvPr id="7" name="Rectangle 6"/>
          <p:cNvSpPr/>
          <p:nvPr/>
        </p:nvSpPr>
        <p:spPr>
          <a:xfrm>
            <a:off x="209798" y="4060139"/>
            <a:ext cx="11903032" cy="2554545"/>
          </a:xfrm>
          <a:prstGeom prst="rect">
            <a:avLst/>
          </a:prstGeom>
        </p:spPr>
        <p:txBody>
          <a:bodyPr wrap="square">
            <a:spAutoFit/>
          </a:bodyPr>
          <a:lstStyle/>
          <a:p>
            <a:pPr algn="just"/>
            <a:r>
              <a:rPr lang="en-US" sz="2000" b="1" dirty="0">
                <a:latin typeface="Cambria" panose="02040503050406030204" pitchFamily="18" charset="0"/>
                <a:ea typeface="Cambria" panose="02040503050406030204" pitchFamily="18" charset="0"/>
              </a:rPr>
              <a:t>Explanation: </a:t>
            </a:r>
            <a:r>
              <a:rPr lang="en-US" sz="2000" dirty="0">
                <a:latin typeface="Cambria" panose="02040503050406030204" pitchFamily="18" charset="0"/>
                <a:ea typeface="Cambria" panose="02040503050406030204" pitchFamily="18" charset="0"/>
              </a:rPr>
              <a:t>Large numbers of ARP broadcast messages could cause momentary data communications delays. Network attackers could manipulate MAC address and IP address mappings in ARP messages with the intent to intercept network traffic. ARP requests and replies cause entries to be made into the ARP table, not the MAC address table. ARP table overflows are very unlikely. Manually configuring static ARP associations is a way to prevent, not facilitate, ARP poisoning and MAC address spoofing. Multiple ARP replies resulting in the switch MAC address table containing entries that match the MAC addresses of connected nodes and are associated with the relevant switch port are required for normal switch frame forwarding operations. It is not an ARP caused network problem.</a:t>
            </a:r>
            <a:endParaRPr lang="en-US" sz="2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722624"/>
          </a:xfrm>
        </p:spPr>
        <p:txBody>
          <a:bodyPr>
            <a:normAutofit fontScale="77500" lnSpcReduction="20000"/>
          </a:bodyPr>
          <a:lstStyle/>
          <a:p>
            <a:pPr fontAlgn="base"/>
            <a:r>
              <a:rPr lang="en-US" dirty="0"/>
              <a:t>Manually configuring static ARP associations could facilitate ARP poisoning or MAC address spoofing.</a:t>
            </a:r>
          </a:p>
          <a:p>
            <a:pPr fontAlgn="base"/>
            <a:r>
              <a:rPr lang="en-US" b="1" dirty="0"/>
              <a:t>On large networks with low bandwidth, multiple ARP broadcasts could cause data communication delays</a:t>
            </a:r>
            <a:r>
              <a:rPr lang="en-US" b="1" dirty="0" smtClean="0"/>
              <a:t>.</a:t>
            </a:r>
          </a:p>
          <a:p>
            <a:pPr fontAlgn="base"/>
            <a:r>
              <a:rPr lang="en-US" b="1" dirty="0"/>
              <a:t>Network attackers could manipulate MAC address and IP address mappings in ARP messages with the intent of intercepting network traffic.</a:t>
            </a:r>
            <a:endParaRPr lang="en-US" dirty="0"/>
          </a:p>
          <a:p>
            <a:pPr fontAlgn="base"/>
            <a:r>
              <a:rPr lang="en-US" dirty="0"/>
              <a:t>Large numbers of ARP request broadcasts could cause the host MAC address table to overflow and prevent the host from communicating on the network.</a:t>
            </a:r>
          </a:p>
          <a:p>
            <a:pPr fontAlgn="base"/>
            <a:r>
              <a:rPr lang="en-US" dirty="0"/>
              <a:t>Multiple ARP replies result in the switch MAC address table containing entries that match the MAC addresses of hosts that are connected to the relevant switch port.</a:t>
            </a:r>
          </a:p>
          <a:p>
            <a:pPr fontAlgn="base"/>
            <a:endParaRPr lang="en-US" b="1" dirty="0"/>
          </a:p>
        </p:txBody>
      </p:sp>
    </p:spTree>
    <p:extLst>
      <p:ext uri="{BB962C8B-B14F-4D97-AF65-F5344CB8AC3E}">
        <p14:creationId xmlns:p14="http://schemas.microsoft.com/office/powerpoint/2010/main" val="15247216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2700" b="1" dirty="0">
                <a:latin typeface="Cambria" panose="02040503050406030204" pitchFamily="18" charset="0"/>
                <a:ea typeface="Cambria" panose="02040503050406030204" pitchFamily="18" charset="0"/>
              </a:rPr>
              <a:t>Open the PT activity. Perform the tasks in the activity instructions and then answer the question.</a:t>
            </a:r>
            <a:br>
              <a:rPr lang="en-US" sz="2700" b="1" dirty="0">
                <a:latin typeface="Cambria" panose="02040503050406030204" pitchFamily="18" charset="0"/>
                <a:ea typeface="Cambria" panose="02040503050406030204" pitchFamily="18" charset="0"/>
              </a:rPr>
            </a:br>
            <a:r>
              <a:rPr lang="en-US" sz="2700" b="1" dirty="0">
                <a:latin typeface="Cambria" panose="02040503050406030204" pitchFamily="18" charset="0"/>
                <a:ea typeface="Cambria" panose="02040503050406030204" pitchFamily="18" charset="0"/>
              </a:rPr>
              <a:t>Which interfaces in each router are active and operational?</a:t>
            </a:r>
            <a:endParaRPr lang="en-US" sz="2700" b="1" dirty="0">
              <a:latin typeface="Cambria" panose="02040503050406030204" pitchFamily="18" charset="0"/>
              <a:ea typeface="Cambria" panose="02040503050406030204" pitchFamily="18" charset="0"/>
            </a:endParaRPr>
          </a:p>
        </p:txBody>
      </p:sp>
      <p:sp>
        <p:nvSpPr>
          <p:cNvPr id="7" name="Rectangle 6"/>
          <p:cNvSpPr/>
          <p:nvPr/>
        </p:nvSpPr>
        <p:spPr>
          <a:xfrm>
            <a:off x="0" y="5842337"/>
            <a:ext cx="11903032" cy="1015663"/>
          </a:xfrm>
          <a:prstGeom prst="rect">
            <a:avLst/>
          </a:prstGeom>
        </p:spPr>
        <p:txBody>
          <a:bodyPr wrap="square">
            <a:spAutoFit/>
          </a:bodyPr>
          <a:lstStyle/>
          <a:p>
            <a:pPr algn="just"/>
            <a:r>
              <a:rPr lang="en-US" sz="2000" b="1" dirty="0">
                <a:latin typeface="Cambria" panose="02040503050406030204" pitchFamily="18" charset="0"/>
                <a:ea typeface="Cambria" panose="02040503050406030204" pitchFamily="18" charset="0"/>
              </a:rPr>
              <a:t>Explanation: </a:t>
            </a:r>
            <a:r>
              <a:rPr lang="en-US" sz="2000" dirty="0">
                <a:latin typeface="Cambria" panose="02040503050406030204" pitchFamily="18" charset="0"/>
                <a:ea typeface="Cambria" panose="02040503050406030204" pitchFamily="18" charset="0"/>
              </a:rPr>
              <a:t>The command to use for this activity is show </a:t>
            </a:r>
            <a:r>
              <a:rPr lang="en-US" sz="2000" dirty="0" err="1">
                <a:latin typeface="Cambria" panose="02040503050406030204" pitchFamily="18" charset="0"/>
                <a:ea typeface="Cambria" panose="02040503050406030204" pitchFamily="18" charset="0"/>
              </a:rPr>
              <a:t>ip</a:t>
            </a:r>
            <a:r>
              <a:rPr lang="en-US" sz="2000" dirty="0">
                <a:latin typeface="Cambria" panose="02040503050406030204" pitchFamily="18" charset="0"/>
                <a:ea typeface="Cambria" panose="02040503050406030204" pitchFamily="18" charset="0"/>
              </a:rPr>
              <a:t> interface brief in each router. The active and operational interfaces are represented by the value “up” in the “Status” and “Protocol” columns. The interfaces in R1 with these characteristics are G0/0 and S0/0/0. In R2 they are G0/1 and S0/0/0</a:t>
            </a:r>
            <a:r>
              <a:rPr lang="en-US" sz="2000" b="1" dirty="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722624"/>
          </a:xfrm>
        </p:spPr>
        <p:txBody>
          <a:bodyPr>
            <a:normAutofit fontScale="85000" lnSpcReduction="20000"/>
          </a:bodyPr>
          <a:lstStyle/>
          <a:p>
            <a:pPr fontAlgn="base"/>
            <a:r>
              <a:rPr lang="en-US" dirty="0"/>
              <a:t>R1: G0/0 and S0/0/0</a:t>
            </a:r>
            <a:br>
              <a:rPr lang="en-US" dirty="0"/>
            </a:br>
            <a:r>
              <a:rPr lang="en-US" dirty="0"/>
              <a:t>R2: G0/0 and S0/0/0</a:t>
            </a:r>
          </a:p>
          <a:p>
            <a:pPr fontAlgn="base"/>
            <a:r>
              <a:rPr lang="en-US" dirty="0"/>
              <a:t>R1: G0/1 and S0/0/1</a:t>
            </a:r>
            <a:br>
              <a:rPr lang="en-US" dirty="0"/>
            </a:br>
            <a:r>
              <a:rPr lang="en-US" dirty="0"/>
              <a:t>R2: G0/0 and S0/0/1</a:t>
            </a:r>
          </a:p>
          <a:p>
            <a:pPr fontAlgn="base"/>
            <a:r>
              <a:rPr lang="en-US" b="1" dirty="0"/>
              <a:t>R1: G0/0 and S0/0/0</a:t>
            </a:r>
            <a:r>
              <a:rPr lang="en-US" dirty="0"/>
              <a:t/>
            </a:r>
            <a:br>
              <a:rPr lang="en-US" dirty="0"/>
            </a:br>
            <a:r>
              <a:rPr lang="en-US" b="1" dirty="0"/>
              <a:t>R2: G0/1 and S0/0/0</a:t>
            </a:r>
            <a:endParaRPr lang="en-US" dirty="0"/>
          </a:p>
          <a:p>
            <a:pPr fontAlgn="base"/>
            <a:r>
              <a:rPr lang="en-US" dirty="0"/>
              <a:t>R1: G0/0 and S0/0/1</a:t>
            </a:r>
            <a:br>
              <a:rPr lang="en-US" dirty="0"/>
            </a:br>
            <a:r>
              <a:rPr lang="en-US" dirty="0"/>
              <a:t>R2: G0/1 and S0/0/1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465" y="1172482"/>
            <a:ext cx="8902535" cy="4563300"/>
          </a:xfrm>
          <a:prstGeom prst="rect">
            <a:avLst/>
          </a:prstGeom>
        </p:spPr>
      </p:pic>
    </p:spTree>
    <p:extLst>
      <p:ext uri="{BB962C8B-B14F-4D97-AF65-F5344CB8AC3E}">
        <p14:creationId xmlns:p14="http://schemas.microsoft.com/office/powerpoint/2010/main" val="3109338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term describes a field in the IPv4 packet header used to identify the next level protocol?</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protocol</a:t>
            </a:r>
            <a:endParaRPr lang="en-US" dirty="0"/>
          </a:p>
          <a:p>
            <a:pPr fontAlgn="base"/>
            <a:r>
              <a:rPr lang="en-US" dirty="0"/>
              <a:t>destination IPv4 address</a:t>
            </a:r>
          </a:p>
          <a:p>
            <a:pPr fontAlgn="base"/>
            <a:r>
              <a:rPr lang="en-US" dirty="0"/>
              <a:t>source IPv4 address</a:t>
            </a:r>
          </a:p>
          <a:p>
            <a:pPr fontAlgn="base"/>
            <a:r>
              <a:rPr lang="en-US" dirty="0"/>
              <a:t>TTL</a:t>
            </a:r>
          </a:p>
        </p:txBody>
      </p:sp>
    </p:spTree>
    <p:extLst>
      <p:ext uri="{BB962C8B-B14F-4D97-AF65-F5344CB8AC3E}">
        <p14:creationId xmlns:p14="http://schemas.microsoft.com/office/powerpoint/2010/main" val="37166267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fontScale="90000"/>
          </a:bodyPr>
          <a:lstStyle/>
          <a:p>
            <a:pPr fontAlgn="base"/>
            <a:r>
              <a:rPr lang="en-US" sz="3200" b="1" dirty="0">
                <a:latin typeface="Cambria" panose="02040503050406030204" pitchFamily="18" charset="0"/>
                <a:ea typeface="Cambria" panose="02040503050406030204" pitchFamily="18" charset="0"/>
              </a:rPr>
              <a:t>Which term describes a field in the IPv4 packet header that contains an 8-bit binary value used to determine the priority of each packet?</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differentiated services</a:t>
            </a:r>
            <a:endParaRPr lang="en-US" dirty="0"/>
          </a:p>
          <a:p>
            <a:pPr fontAlgn="base"/>
            <a:r>
              <a:rPr lang="en-US" dirty="0"/>
              <a:t>destination IPv4 address</a:t>
            </a:r>
          </a:p>
          <a:p>
            <a:pPr fontAlgn="base"/>
            <a:r>
              <a:rPr lang="en-US" dirty="0"/>
              <a:t>source IPv4 address</a:t>
            </a:r>
          </a:p>
          <a:p>
            <a:pPr fontAlgn="base"/>
            <a:r>
              <a:rPr lang="en-US" dirty="0"/>
              <a:t>protocol</a:t>
            </a:r>
          </a:p>
        </p:txBody>
      </p:sp>
    </p:spTree>
    <p:extLst>
      <p:ext uri="{BB962C8B-B14F-4D97-AF65-F5344CB8AC3E}">
        <p14:creationId xmlns:p14="http://schemas.microsoft.com/office/powerpoint/2010/main" val="15684922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term describes a field in the IPv4 packet header used to detect corruption in the IPv4 header?</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header checksum</a:t>
            </a:r>
            <a:endParaRPr lang="en-US" dirty="0"/>
          </a:p>
          <a:p>
            <a:pPr fontAlgn="base"/>
            <a:r>
              <a:rPr lang="en-US" dirty="0"/>
              <a:t>source IPv4 address</a:t>
            </a:r>
          </a:p>
          <a:p>
            <a:pPr fontAlgn="base"/>
            <a:r>
              <a:rPr lang="en-US" dirty="0"/>
              <a:t>protocol</a:t>
            </a:r>
          </a:p>
          <a:p>
            <a:pPr fontAlgn="base"/>
            <a:r>
              <a:rPr lang="en-US" dirty="0"/>
              <a:t>TTL</a:t>
            </a:r>
          </a:p>
        </p:txBody>
      </p:sp>
      <p:sp>
        <p:nvSpPr>
          <p:cNvPr id="4" name="Rectangle 3"/>
          <p:cNvSpPr/>
          <p:nvPr/>
        </p:nvSpPr>
        <p:spPr>
          <a:xfrm>
            <a:off x="229589" y="3390844"/>
            <a:ext cx="11922826" cy="738664"/>
          </a:xfrm>
          <a:prstGeom prst="rect">
            <a:avLst/>
          </a:prstGeom>
        </p:spPr>
        <p:txBody>
          <a:bodyPr wrap="square">
            <a:spAutoFit/>
          </a:bodyPr>
          <a:lstStyle/>
          <a:p>
            <a:r>
              <a:rPr lang="en-US" sz="2100" b="1" dirty="0">
                <a:latin typeface="Cambria" panose="02040503050406030204" pitchFamily="18" charset="0"/>
                <a:ea typeface="Cambria" panose="02040503050406030204" pitchFamily="18" charset="0"/>
              </a:rPr>
              <a:t>Explanation:</a:t>
            </a:r>
            <a:r>
              <a:rPr lang="en-US" sz="2100" dirty="0">
                <a:latin typeface="Cambria" panose="02040503050406030204" pitchFamily="18" charset="0"/>
                <a:ea typeface="Cambria" panose="02040503050406030204" pitchFamily="18" charset="0"/>
              </a:rPr>
              <a:t> The header checksum is used to determine if any errors have been introduced during transmission.</a:t>
            </a:r>
          </a:p>
        </p:txBody>
      </p:sp>
    </p:spTree>
    <p:extLst>
      <p:ext uri="{BB962C8B-B14F-4D97-AF65-F5344CB8AC3E}">
        <p14:creationId xmlns:p14="http://schemas.microsoft.com/office/powerpoint/2010/main" val="1858243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fontAlgn="base"/>
            <a:r>
              <a:rPr lang="en-US" sz="2400" b="1" dirty="0">
                <a:latin typeface="Cambria" panose="02040503050406030204" pitchFamily="18" charset="0"/>
                <a:ea typeface="Cambria" panose="02040503050406030204" pitchFamily="18" charset="0"/>
              </a:rPr>
              <a:t>Refer to the exhibit. A network administrator is connecting a new host to the Payroll LAN. The host needs to communicate with remote networks. What IP address would be configured as the default gateway on the new host?</a:t>
            </a:r>
            <a:endParaRPr lang="en-US" sz="2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lnSpcReduction="10000"/>
          </a:bodyPr>
          <a:lstStyle/>
          <a:p>
            <a:pPr fontAlgn="base"/>
            <a:r>
              <a:rPr lang="en-US" b="1" dirty="0"/>
              <a:t>10.27.14.148</a:t>
            </a:r>
            <a:endParaRPr lang="en-US" dirty="0"/>
          </a:p>
          <a:p>
            <a:pPr fontAlgn="base"/>
            <a:r>
              <a:rPr lang="en-US" dirty="0"/>
              <a:t>10.27.14.1</a:t>
            </a:r>
          </a:p>
          <a:p>
            <a:pPr fontAlgn="base"/>
            <a:r>
              <a:rPr lang="en-US" dirty="0"/>
              <a:t>10.14.15.254</a:t>
            </a:r>
          </a:p>
          <a:p>
            <a:pPr fontAlgn="base"/>
            <a:r>
              <a:rPr lang="en-US" dirty="0"/>
              <a:t>203.0.113.39</a:t>
            </a:r>
          </a:p>
          <a:p>
            <a:pPr fontAlgn="base"/>
            <a:r>
              <a:rPr lang="en-US" dirty="0"/>
              <a:t>10.27.15.17</a:t>
            </a:r>
          </a:p>
        </p:txBody>
      </p:sp>
      <p:pic>
        <p:nvPicPr>
          <p:cNvPr id="5" name="Picture 4"/>
          <p:cNvPicPr>
            <a:picLocks noChangeAspect="1"/>
          </p:cNvPicPr>
          <p:nvPr/>
        </p:nvPicPr>
        <p:blipFill>
          <a:blip r:embed="rId2"/>
          <a:stretch>
            <a:fillRect/>
          </a:stretch>
        </p:blipFill>
        <p:spPr>
          <a:xfrm>
            <a:off x="2576512" y="1172482"/>
            <a:ext cx="9536318" cy="5560828"/>
          </a:xfrm>
          <a:prstGeom prst="rect">
            <a:avLst/>
          </a:prstGeom>
        </p:spPr>
      </p:pic>
    </p:spTree>
    <p:extLst>
      <p:ext uri="{BB962C8B-B14F-4D97-AF65-F5344CB8AC3E}">
        <p14:creationId xmlns:p14="http://schemas.microsoft.com/office/powerpoint/2010/main" val="1436283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term describes a field in the IPv4 packet header that contains a unicast, multicast, or broadcast address?</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destination IPv4 address</a:t>
            </a:r>
            <a:endParaRPr lang="en-US" dirty="0"/>
          </a:p>
          <a:p>
            <a:pPr fontAlgn="base"/>
            <a:r>
              <a:rPr lang="en-US" dirty="0"/>
              <a:t>protocol</a:t>
            </a:r>
          </a:p>
          <a:p>
            <a:pPr fontAlgn="base"/>
            <a:r>
              <a:rPr lang="en-US" dirty="0"/>
              <a:t>TTL</a:t>
            </a:r>
          </a:p>
          <a:p>
            <a:pPr fontAlgn="base"/>
            <a:r>
              <a:rPr lang="en-US" dirty="0"/>
              <a:t>header checksum</a:t>
            </a:r>
          </a:p>
        </p:txBody>
      </p:sp>
    </p:spTree>
    <p:extLst>
      <p:ext uri="{BB962C8B-B14F-4D97-AF65-F5344CB8AC3E}">
        <p14:creationId xmlns:p14="http://schemas.microsoft.com/office/powerpoint/2010/main" val="2837005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term describes a field in the IPv4 packet header used to limit the lifetime of a packet</a:t>
            </a:r>
            <a:r>
              <a:rPr lang="en-US" sz="3200" b="1" dirty="0" smtClean="0">
                <a:latin typeface="Cambria" panose="02040503050406030204" pitchFamily="18" charset="0"/>
                <a:ea typeface="Cambria" panose="02040503050406030204" pitchFamily="18" charset="0"/>
              </a:rPr>
              <a:t>?</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TTL</a:t>
            </a:r>
            <a:endParaRPr lang="en-US" dirty="0"/>
          </a:p>
          <a:p>
            <a:pPr fontAlgn="base"/>
            <a:r>
              <a:rPr lang="en-US" dirty="0"/>
              <a:t>source IPv4 address</a:t>
            </a:r>
          </a:p>
          <a:p>
            <a:pPr fontAlgn="base"/>
            <a:r>
              <a:rPr lang="en-US" dirty="0"/>
              <a:t>protocol</a:t>
            </a:r>
          </a:p>
          <a:p>
            <a:pPr fontAlgn="base"/>
            <a:r>
              <a:rPr lang="en-US" dirty="0"/>
              <a:t>header checksum</a:t>
            </a:r>
          </a:p>
        </p:txBody>
      </p:sp>
    </p:spTree>
    <p:extLst>
      <p:ext uri="{BB962C8B-B14F-4D97-AF65-F5344CB8AC3E}">
        <p14:creationId xmlns:p14="http://schemas.microsoft.com/office/powerpoint/2010/main" val="9124370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term describes a field in the IPv4 packet header that contains a 4-bit binary value set to 0100?</a:t>
            </a: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version</a:t>
            </a:r>
            <a:endParaRPr lang="en-US" dirty="0"/>
          </a:p>
          <a:p>
            <a:pPr fontAlgn="base"/>
            <a:r>
              <a:rPr lang="en-US" dirty="0"/>
              <a:t>source IPv4 address</a:t>
            </a:r>
          </a:p>
          <a:p>
            <a:pPr fontAlgn="base"/>
            <a:r>
              <a:rPr lang="en-US" dirty="0"/>
              <a:t>protocol</a:t>
            </a:r>
          </a:p>
          <a:p>
            <a:pPr fontAlgn="base"/>
            <a:r>
              <a:rPr lang="en-US" dirty="0"/>
              <a:t>TTL</a:t>
            </a:r>
          </a:p>
        </p:txBody>
      </p:sp>
    </p:spTree>
    <p:extLst>
      <p:ext uri="{BB962C8B-B14F-4D97-AF65-F5344CB8AC3E}">
        <p14:creationId xmlns:p14="http://schemas.microsoft.com/office/powerpoint/2010/main" val="40762111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term describes a field in the IPv4 packet header used to identify the next level protocol?</a:t>
            </a: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protocol</a:t>
            </a:r>
            <a:endParaRPr lang="en-US" dirty="0"/>
          </a:p>
          <a:p>
            <a:pPr fontAlgn="base"/>
            <a:r>
              <a:rPr lang="en-US" dirty="0"/>
              <a:t>version</a:t>
            </a:r>
          </a:p>
          <a:p>
            <a:pPr fontAlgn="base"/>
            <a:r>
              <a:rPr lang="en-US" dirty="0"/>
              <a:t>differentiated services</a:t>
            </a:r>
          </a:p>
          <a:p>
            <a:pPr fontAlgn="base"/>
            <a:r>
              <a:rPr lang="en-US" dirty="0"/>
              <a:t>header checksum</a:t>
            </a:r>
          </a:p>
        </p:txBody>
      </p:sp>
    </p:spTree>
    <p:extLst>
      <p:ext uri="{BB962C8B-B14F-4D97-AF65-F5344CB8AC3E}">
        <p14:creationId xmlns:p14="http://schemas.microsoft.com/office/powerpoint/2010/main" val="949788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200" b="1" dirty="0" smtClean="0">
                <a:latin typeface="Cambria" panose="02040503050406030204" pitchFamily="18" charset="0"/>
                <a:ea typeface="Cambria" panose="02040503050406030204" pitchFamily="18" charset="0"/>
              </a:rPr>
              <a:t> A computer can access devices on the same network but cannot access devices on other networks. What is the probable cause of this problem?</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fontAlgn="base"/>
            <a:r>
              <a:rPr lang="en-US" dirty="0"/>
              <a:t>The cable is not connected properly to the NIC.</a:t>
            </a:r>
          </a:p>
          <a:p>
            <a:pPr fontAlgn="base"/>
            <a:r>
              <a:rPr lang="en-US" dirty="0"/>
              <a:t>The computer has an invalid IP address.</a:t>
            </a:r>
          </a:p>
          <a:p>
            <a:pPr fontAlgn="base"/>
            <a:r>
              <a:rPr lang="en-US" dirty="0"/>
              <a:t>The computer has an incorrect subnet mask.</a:t>
            </a:r>
          </a:p>
          <a:p>
            <a:pPr fontAlgn="base"/>
            <a:r>
              <a:rPr lang="en-US" b="1" dirty="0"/>
              <a:t>The computer has an invalid default gateway address.</a:t>
            </a:r>
            <a:endParaRPr lang="en-US" dirty="0"/>
          </a:p>
        </p:txBody>
      </p:sp>
    </p:spTree>
    <p:extLst>
      <p:ext uri="{BB962C8B-B14F-4D97-AF65-F5344CB8AC3E}">
        <p14:creationId xmlns:p14="http://schemas.microsoft.com/office/powerpoint/2010/main" val="3515392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Which term describes a field in the IPv4 packet header that contains a 4-bit binary value set to 0100?</a:t>
            </a:r>
          </a:p>
        </p:txBody>
      </p:sp>
      <p:sp>
        <p:nvSpPr>
          <p:cNvPr id="3" name="Content Placeholder 2"/>
          <p:cNvSpPr>
            <a:spLocks noGrp="1"/>
          </p:cNvSpPr>
          <p:nvPr>
            <p:ph idx="1"/>
          </p:nvPr>
        </p:nvSpPr>
        <p:spPr>
          <a:xfrm>
            <a:off x="114795" y="1172482"/>
            <a:ext cx="11998035" cy="2365142"/>
          </a:xfrm>
        </p:spPr>
        <p:txBody>
          <a:bodyPr>
            <a:normAutofit/>
          </a:bodyPr>
          <a:lstStyle/>
          <a:p>
            <a:pPr fontAlgn="base"/>
            <a:r>
              <a:rPr lang="en-US" b="1" dirty="0"/>
              <a:t>version</a:t>
            </a:r>
            <a:endParaRPr lang="en-US" dirty="0"/>
          </a:p>
          <a:p>
            <a:pPr fontAlgn="base"/>
            <a:r>
              <a:rPr lang="en-US" dirty="0"/>
              <a:t>differentiated services</a:t>
            </a:r>
          </a:p>
          <a:p>
            <a:pPr fontAlgn="base"/>
            <a:r>
              <a:rPr lang="en-US" dirty="0"/>
              <a:t>header checksum</a:t>
            </a:r>
          </a:p>
          <a:p>
            <a:pPr fontAlgn="base"/>
            <a:r>
              <a:rPr lang="en-US" dirty="0"/>
              <a:t>TTL</a:t>
            </a:r>
          </a:p>
        </p:txBody>
      </p:sp>
    </p:spTree>
    <p:extLst>
      <p:ext uri="{BB962C8B-B14F-4D97-AF65-F5344CB8AC3E}">
        <p14:creationId xmlns:p14="http://schemas.microsoft.com/office/powerpoint/2010/main" val="34471243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What property of ARP causes cached IP-to-MAC mappings to remain in memory longer?</a:t>
            </a:r>
          </a:p>
        </p:txBody>
      </p:sp>
      <p:sp>
        <p:nvSpPr>
          <p:cNvPr id="3" name="Content Placeholder 2"/>
          <p:cNvSpPr>
            <a:spLocks noGrp="1"/>
          </p:cNvSpPr>
          <p:nvPr>
            <p:ph idx="1"/>
          </p:nvPr>
        </p:nvSpPr>
        <p:spPr>
          <a:xfrm>
            <a:off x="114795" y="1172482"/>
            <a:ext cx="11998035" cy="2365142"/>
          </a:xfrm>
        </p:spPr>
        <p:txBody>
          <a:bodyPr>
            <a:normAutofit fontScale="92500"/>
          </a:bodyPr>
          <a:lstStyle/>
          <a:p>
            <a:pPr fontAlgn="base"/>
            <a:r>
              <a:rPr lang="en-US" b="1" dirty="0"/>
              <a:t>Entries in an ARP table are time-stamped and are purged after the timeout expires.</a:t>
            </a:r>
            <a:endParaRPr lang="en-US" dirty="0"/>
          </a:p>
          <a:p>
            <a:pPr fontAlgn="base"/>
            <a:r>
              <a:rPr lang="en-US" dirty="0"/>
              <a:t>A static IP-to-MAC address entry can be entered manually into an ARP table.</a:t>
            </a:r>
          </a:p>
          <a:p>
            <a:pPr fontAlgn="base"/>
            <a:r>
              <a:rPr lang="en-US" dirty="0"/>
              <a:t>The type field 0x806 appears in the header of the Ethernet frame.</a:t>
            </a:r>
          </a:p>
          <a:p>
            <a:pPr fontAlgn="base"/>
            <a:r>
              <a:rPr lang="en-US" dirty="0"/>
              <a:t>The port-to-MAC address table on a switch has the same entries as the ARP table on the switch.</a:t>
            </a:r>
          </a:p>
        </p:txBody>
      </p:sp>
    </p:spTree>
    <p:extLst>
      <p:ext uri="{BB962C8B-B14F-4D97-AF65-F5344CB8AC3E}">
        <p14:creationId xmlns:p14="http://schemas.microsoft.com/office/powerpoint/2010/main" val="18895258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What property of ARP allows MAC addresses of frequently used servers to be fixed in the ARP table?</a:t>
            </a:r>
          </a:p>
        </p:txBody>
      </p:sp>
      <p:sp>
        <p:nvSpPr>
          <p:cNvPr id="3" name="Content Placeholder 2"/>
          <p:cNvSpPr>
            <a:spLocks noGrp="1"/>
          </p:cNvSpPr>
          <p:nvPr>
            <p:ph idx="1"/>
          </p:nvPr>
        </p:nvSpPr>
        <p:spPr>
          <a:xfrm>
            <a:off x="114795" y="1172482"/>
            <a:ext cx="11998035" cy="2365142"/>
          </a:xfrm>
        </p:spPr>
        <p:txBody>
          <a:bodyPr>
            <a:normAutofit fontScale="92500"/>
          </a:bodyPr>
          <a:lstStyle/>
          <a:p>
            <a:pPr fontAlgn="base"/>
            <a:r>
              <a:rPr lang="en-US" b="1" dirty="0"/>
              <a:t>A static IP-to-MAC address entry can be entered manually into an ARP table.</a:t>
            </a:r>
            <a:endParaRPr lang="en-US" dirty="0"/>
          </a:p>
          <a:p>
            <a:pPr fontAlgn="base"/>
            <a:r>
              <a:rPr lang="en-US" dirty="0"/>
              <a:t>Entries in an ARP table are time-stamped and are purged after the timeout expires.</a:t>
            </a:r>
          </a:p>
          <a:p>
            <a:pPr fontAlgn="base"/>
            <a:r>
              <a:rPr lang="en-US" dirty="0"/>
              <a:t>The type field 0x806 appears in the header of the Ethernet frame.</a:t>
            </a:r>
          </a:p>
          <a:p>
            <a:pPr fontAlgn="base"/>
            <a:r>
              <a:rPr lang="en-US" dirty="0"/>
              <a:t>The port-to-MAC address table on a switch has the same entries as the ARP table on the switch.</a:t>
            </a:r>
          </a:p>
        </p:txBody>
      </p:sp>
    </p:spTree>
    <p:extLst>
      <p:ext uri="{BB962C8B-B14F-4D97-AF65-F5344CB8AC3E}">
        <p14:creationId xmlns:p14="http://schemas.microsoft.com/office/powerpoint/2010/main" val="16772442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rmAutofit/>
          </a:bodyPr>
          <a:lstStyle/>
          <a:p>
            <a:pPr fontAlgn="base"/>
            <a:r>
              <a:rPr lang="en-US" sz="3200" b="1" dirty="0">
                <a:latin typeface="Cambria" panose="02040503050406030204" pitchFamily="18" charset="0"/>
                <a:ea typeface="Cambria" panose="02040503050406030204" pitchFamily="18" charset="0"/>
              </a:rPr>
              <a:t>What property of ARP allows hosts on a LAN to send traffic to remote networks?</a:t>
            </a:r>
          </a:p>
        </p:txBody>
      </p:sp>
      <p:sp>
        <p:nvSpPr>
          <p:cNvPr id="3" name="Content Placeholder 2"/>
          <p:cNvSpPr>
            <a:spLocks noGrp="1"/>
          </p:cNvSpPr>
          <p:nvPr>
            <p:ph idx="1"/>
          </p:nvPr>
        </p:nvSpPr>
        <p:spPr>
          <a:xfrm>
            <a:off x="114795" y="1172482"/>
            <a:ext cx="11998035" cy="2365142"/>
          </a:xfrm>
        </p:spPr>
        <p:txBody>
          <a:bodyPr>
            <a:normAutofit fontScale="92500" lnSpcReduction="20000"/>
          </a:bodyPr>
          <a:lstStyle/>
          <a:p>
            <a:pPr fontAlgn="base"/>
            <a:r>
              <a:rPr lang="en-US" b="1" dirty="0" smtClean="0"/>
              <a:t>Local hosts learn the MAC address of the default gateway.</a:t>
            </a:r>
            <a:endParaRPr lang="en-US" dirty="0" smtClean="0"/>
          </a:p>
          <a:p>
            <a:pPr fontAlgn="base"/>
            <a:r>
              <a:rPr lang="en-US" dirty="0" smtClean="0"/>
              <a:t>The destination MAC address FF-FF-FF-FF-FF-FF appears in the header of the Ethernet frame.</a:t>
            </a:r>
          </a:p>
          <a:p>
            <a:pPr fontAlgn="base"/>
            <a:r>
              <a:rPr lang="en-US" dirty="0" smtClean="0"/>
              <a:t>The source MAC address appears in the header of the Ethernet frame.</a:t>
            </a:r>
          </a:p>
          <a:p>
            <a:pPr fontAlgn="base"/>
            <a:r>
              <a:rPr lang="en-US" dirty="0" smtClean="0"/>
              <a:t>The port-to-MAC address table on a switch has the same entries as the ARP table on the switch.</a:t>
            </a:r>
            <a:endParaRPr lang="en-US" dirty="0"/>
          </a:p>
        </p:txBody>
      </p:sp>
    </p:spTree>
    <p:extLst>
      <p:ext uri="{BB962C8B-B14F-4D97-AF65-F5344CB8AC3E}">
        <p14:creationId xmlns:p14="http://schemas.microsoft.com/office/powerpoint/2010/main" val="9031629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Registrar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192.168.235.234</a:t>
            </a:r>
            <a:endParaRPr lang="en-US" dirty="0"/>
          </a:p>
          <a:p>
            <a:pPr fontAlgn="base"/>
            <a:r>
              <a:rPr lang="en-US" dirty="0"/>
              <a:t>192.168.235.1</a:t>
            </a:r>
          </a:p>
          <a:p>
            <a:pPr fontAlgn="base"/>
            <a:r>
              <a:rPr lang="en-US" dirty="0"/>
              <a:t>10.234.235.254</a:t>
            </a:r>
          </a:p>
          <a:p>
            <a:pPr fontAlgn="base"/>
            <a:r>
              <a:rPr lang="en-US" dirty="0"/>
              <a:t>203.0.113.3</a:t>
            </a:r>
          </a:p>
          <a:p>
            <a:pPr fontAlgn="base"/>
            <a:r>
              <a:rPr lang="en-US" dirty="0"/>
              <a:t>192.168.234.114</a:t>
            </a:r>
          </a:p>
        </p:txBody>
      </p:sp>
      <p:pic>
        <p:nvPicPr>
          <p:cNvPr id="4" name="Picture 3"/>
          <p:cNvPicPr>
            <a:picLocks noChangeAspect="1"/>
          </p:cNvPicPr>
          <p:nvPr/>
        </p:nvPicPr>
        <p:blipFill>
          <a:blip r:embed="rId2"/>
          <a:stretch>
            <a:fillRect/>
          </a:stretch>
        </p:blipFill>
        <p:spPr>
          <a:xfrm>
            <a:off x="2790701" y="1121459"/>
            <a:ext cx="9322129" cy="5647476"/>
          </a:xfrm>
          <a:prstGeom prst="rect">
            <a:avLst/>
          </a:prstGeom>
        </p:spPr>
      </p:pic>
    </p:spTree>
    <p:extLst>
      <p:ext uri="{BB962C8B-B14F-4D97-AF65-F5344CB8AC3E}">
        <p14:creationId xmlns:p14="http://schemas.microsoft.com/office/powerpoint/2010/main" val="14927252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What property of ARP forces all Ethernet NICs to process an ARP request</a:t>
            </a:r>
            <a:r>
              <a:rPr lang="en-US" sz="2400" b="1" dirty="0" smtClean="0">
                <a:latin typeface="Cambria" panose="02040503050406030204" pitchFamily="18" charset="0"/>
                <a:ea typeface="Cambria" panose="02040503050406030204" pitchFamily="18" charset="0"/>
              </a:rPr>
              <a:t>?</a:t>
            </a:r>
            <a:endParaRPr lang="en-US" sz="2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lnSpcReduction="10000"/>
          </a:bodyPr>
          <a:lstStyle/>
          <a:p>
            <a:pPr fontAlgn="base"/>
            <a:r>
              <a:rPr lang="en-US" b="1" dirty="0"/>
              <a:t>The destination MAC address FF-FF-FF-FF-FF-FF appears in the header of the Ethernet frame.</a:t>
            </a:r>
            <a:endParaRPr lang="en-US" dirty="0"/>
          </a:p>
          <a:p>
            <a:pPr fontAlgn="base"/>
            <a:r>
              <a:rPr lang="en-US" dirty="0"/>
              <a:t>The source MAC address appears in the header of the Ethernet frame.</a:t>
            </a:r>
          </a:p>
          <a:p>
            <a:pPr fontAlgn="base"/>
            <a:r>
              <a:rPr lang="en-US" dirty="0"/>
              <a:t>The type field 0x806 appears in the header of the Ethernet frame.</a:t>
            </a:r>
          </a:p>
          <a:p>
            <a:pPr fontAlgn="base"/>
            <a:r>
              <a:rPr lang="en-US" dirty="0"/>
              <a:t>ARP replies are broadcast on the network when a host receives an ARP request.</a:t>
            </a:r>
          </a:p>
        </p:txBody>
      </p:sp>
    </p:spTree>
    <p:extLst>
      <p:ext uri="{BB962C8B-B14F-4D97-AF65-F5344CB8AC3E}">
        <p14:creationId xmlns:p14="http://schemas.microsoft.com/office/powerpoint/2010/main" val="40382736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What property of ARP causes a reply only to the source sending an ARP request?</a:t>
            </a:r>
          </a:p>
        </p:txBody>
      </p:sp>
      <p:sp>
        <p:nvSpPr>
          <p:cNvPr id="3" name="Content Placeholder 2"/>
          <p:cNvSpPr>
            <a:spLocks noGrp="1"/>
          </p:cNvSpPr>
          <p:nvPr>
            <p:ph idx="1"/>
          </p:nvPr>
        </p:nvSpPr>
        <p:spPr>
          <a:xfrm>
            <a:off x="114795" y="1172482"/>
            <a:ext cx="11998035" cy="2365142"/>
          </a:xfrm>
        </p:spPr>
        <p:txBody>
          <a:bodyPr>
            <a:normAutofit lnSpcReduction="10000"/>
          </a:bodyPr>
          <a:lstStyle/>
          <a:p>
            <a:pPr fontAlgn="base"/>
            <a:r>
              <a:rPr lang="en-US" b="1" dirty="0"/>
              <a:t>The source MAC address appears in the header of the Ethernet frame.</a:t>
            </a:r>
            <a:endParaRPr lang="en-US" dirty="0"/>
          </a:p>
          <a:p>
            <a:pPr fontAlgn="base"/>
            <a:r>
              <a:rPr lang="en-US" dirty="0"/>
              <a:t>The destination MAC address FF-FF-FF-FF-FF-FF appears in the header of the Ethernet frame.</a:t>
            </a:r>
          </a:p>
          <a:p>
            <a:pPr fontAlgn="base"/>
            <a:r>
              <a:rPr lang="en-US" dirty="0"/>
              <a:t>The type field 0x806 appears in the header of the Ethernet frame.</a:t>
            </a:r>
          </a:p>
          <a:p>
            <a:pPr fontAlgn="base"/>
            <a:r>
              <a:rPr lang="en-US" dirty="0"/>
              <a:t>ARP replies are broadcast on the network when a host receives an ARP request.</a:t>
            </a:r>
          </a:p>
        </p:txBody>
      </p:sp>
    </p:spTree>
    <p:extLst>
      <p:ext uri="{BB962C8B-B14F-4D97-AF65-F5344CB8AC3E}">
        <p14:creationId xmlns:p14="http://schemas.microsoft.com/office/powerpoint/2010/main" val="41004032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What property of ARP causes the request to be flooded out all ports of a switch except for the port receiving the ARP request?</a:t>
            </a:r>
          </a:p>
        </p:txBody>
      </p:sp>
      <p:sp>
        <p:nvSpPr>
          <p:cNvPr id="3" name="Content Placeholder 2"/>
          <p:cNvSpPr>
            <a:spLocks noGrp="1"/>
          </p:cNvSpPr>
          <p:nvPr>
            <p:ph idx="1"/>
          </p:nvPr>
        </p:nvSpPr>
        <p:spPr>
          <a:xfrm>
            <a:off x="114795" y="1172482"/>
            <a:ext cx="11998035" cy="2365142"/>
          </a:xfrm>
        </p:spPr>
        <p:txBody>
          <a:bodyPr>
            <a:normAutofit fontScale="92500"/>
          </a:bodyPr>
          <a:lstStyle/>
          <a:p>
            <a:pPr fontAlgn="base"/>
            <a:r>
              <a:rPr lang="en-US" b="1" dirty="0"/>
              <a:t>The destination MAC address FF-FF-FF-FF-FF-FF appears in the header of the Ethernet frame.</a:t>
            </a:r>
            <a:endParaRPr lang="en-US" dirty="0"/>
          </a:p>
          <a:p>
            <a:pPr fontAlgn="base"/>
            <a:r>
              <a:rPr lang="en-US" dirty="0"/>
              <a:t>The type field 0x806 appears in the header of the Ethernet frame.</a:t>
            </a:r>
          </a:p>
          <a:p>
            <a:pPr fontAlgn="base"/>
            <a:r>
              <a:rPr lang="en-US" dirty="0"/>
              <a:t>Entries in an ARP table are time-stamped and are purged after the timeout expires.</a:t>
            </a:r>
          </a:p>
          <a:p>
            <a:pPr fontAlgn="base"/>
            <a:r>
              <a:rPr lang="en-US" dirty="0"/>
              <a:t>ARP replies are broadcast on the network when a host receives an ARP request.</a:t>
            </a:r>
          </a:p>
        </p:txBody>
      </p:sp>
    </p:spTree>
    <p:extLst>
      <p:ext uri="{BB962C8B-B14F-4D97-AF65-F5344CB8AC3E}">
        <p14:creationId xmlns:p14="http://schemas.microsoft.com/office/powerpoint/2010/main" val="5279147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What property of ARP causes the NICs receiving an ARP request to pass the data portion of the Ethernet frame to the ARP process?</a:t>
            </a:r>
          </a:p>
        </p:txBody>
      </p:sp>
      <p:sp>
        <p:nvSpPr>
          <p:cNvPr id="3" name="Content Placeholder 2"/>
          <p:cNvSpPr>
            <a:spLocks noGrp="1"/>
          </p:cNvSpPr>
          <p:nvPr>
            <p:ph idx="1"/>
          </p:nvPr>
        </p:nvSpPr>
        <p:spPr>
          <a:xfrm>
            <a:off x="114795" y="1172482"/>
            <a:ext cx="11998035" cy="2365142"/>
          </a:xfrm>
        </p:spPr>
        <p:txBody>
          <a:bodyPr>
            <a:normAutofit fontScale="92500"/>
          </a:bodyPr>
          <a:lstStyle/>
          <a:p>
            <a:pPr fontAlgn="base"/>
            <a:r>
              <a:rPr lang="en-US" b="1" dirty="0"/>
              <a:t>The type field 0x806 appears in the header of the Ethernet frame.</a:t>
            </a:r>
            <a:endParaRPr lang="en-US" dirty="0"/>
          </a:p>
          <a:p>
            <a:pPr fontAlgn="base"/>
            <a:r>
              <a:rPr lang="en-US" dirty="0"/>
              <a:t>The destination MAC address FF-FF-FF-FF-FF-FF appears in the header of the Ethernet frame.</a:t>
            </a:r>
          </a:p>
          <a:p>
            <a:pPr fontAlgn="base"/>
            <a:r>
              <a:rPr lang="en-US" dirty="0"/>
              <a:t>Entries in an ARP table are time-stamped and are purged after the timeout expires.</a:t>
            </a:r>
          </a:p>
          <a:p>
            <a:pPr fontAlgn="base"/>
            <a:r>
              <a:rPr lang="en-US" dirty="0"/>
              <a:t>ARP replies are broadcast on the network when a host receives an ARP request.</a:t>
            </a:r>
          </a:p>
          <a:p>
            <a:endParaRPr lang="en-US" b="1" dirty="0"/>
          </a:p>
        </p:txBody>
      </p:sp>
    </p:spTree>
    <p:extLst>
      <p:ext uri="{BB962C8B-B14F-4D97-AF65-F5344CB8AC3E}">
        <p14:creationId xmlns:p14="http://schemas.microsoft.com/office/powerpoint/2010/main" val="4994721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What property of ARP causes the NICs receiving an ARP request to pass the data portion of the Ethernet frame to the ARP process?</a:t>
            </a:r>
          </a:p>
        </p:txBody>
      </p:sp>
      <p:sp>
        <p:nvSpPr>
          <p:cNvPr id="3" name="Content Placeholder 2"/>
          <p:cNvSpPr>
            <a:spLocks noGrp="1"/>
          </p:cNvSpPr>
          <p:nvPr>
            <p:ph idx="1"/>
          </p:nvPr>
        </p:nvSpPr>
        <p:spPr>
          <a:xfrm>
            <a:off x="114795" y="1172482"/>
            <a:ext cx="11998035" cy="2365142"/>
          </a:xfrm>
        </p:spPr>
        <p:txBody>
          <a:bodyPr>
            <a:normAutofit fontScale="92500" lnSpcReduction="20000"/>
          </a:bodyPr>
          <a:lstStyle/>
          <a:p>
            <a:pPr fontAlgn="base"/>
            <a:r>
              <a:rPr lang="en-US" b="1" dirty="0"/>
              <a:t>The type field 0x806 appears in the header of the Ethernet frame.</a:t>
            </a:r>
            <a:endParaRPr lang="en-US" dirty="0"/>
          </a:p>
          <a:p>
            <a:pPr fontAlgn="base"/>
            <a:r>
              <a:rPr lang="en-US" dirty="0"/>
              <a:t>The destination MAC address FF-FF-FF-FF-FF-FF appears in the header of the Ethernet frame.</a:t>
            </a:r>
          </a:p>
          <a:p>
            <a:pPr fontAlgn="base"/>
            <a:r>
              <a:rPr lang="en-US" dirty="0"/>
              <a:t>Entries in an ARP table are time-stamped and are purged after the timeout expires.</a:t>
            </a:r>
          </a:p>
          <a:p>
            <a:pPr fontAlgn="base"/>
            <a:r>
              <a:rPr lang="en-US" dirty="0"/>
              <a:t>The port-to-MAC address table on a switch has the same entries as the ARP table on the switch.</a:t>
            </a:r>
          </a:p>
          <a:p>
            <a:endParaRPr lang="en-US" b="1" dirty="0"/>
          </a:p>
        </p:txBody>
      </p:sp>
    </p:spTree>
    <p:extLst>
      <p:ext uri="{BB962C8B-B14F-4D97-AF65-F5344CB8AC3E}">
        <p14:creationId xmlns:p14="http://schemas.microsoft.com/office/powerpoint/2010/main" val="1721984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Which statement describes a feature of the IP protocol?</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532619"/>
          </a:xfrm>
        </p:spPr>
        <p:txBody>
          <a:bodyPr/>
          <a:lstStyle/>
          <a:p>
            <a:pPr fontAlgn="base"/>
            <a:r>
              <a:rPr lang="en-US" dirty="0"/>
              <a:t>IP encapsulation is modified based on network media.</a:t>
            </a:r>
          </a:p>
          <a:p>
            <a:pPr fontAlgn="base"/>
            <a:r>
              <a:rPr lang="en-US" dirty="0"/>
              <a:t>IP relies on Layer 2 protocols for transmission error control.</a:t>
            </a:r>
          </a:p>
          <a:p>
            <a:pPr fontAlgn="base"/>
            <a:r>
              <a:rPr lang="en-US" dirty="0"/>
              <a:t>MAC addresses are used during the IP packet encapsulation.</a:t>
            </a:r>
          </a:p>
          <a:p>
            <a:pPr fontAlgn="base"/>
            <a:r>
              <a:rPr lang="en-US" b="1" dirty="0"/>
              <a:t>IP relies on upper layer services to handle situations of missing or out-of-order packets.</a:t>
            </a:r>
            <a:endParaRPr lang="en-US" dirty="0"/>
          </a:p>
        </p:txBody>
      </p:sp>
      <p:sp>
        <p:nvSpPr>
          <p:cNvPr id="4" name="TextBox 3"/>
          <p:cNvSpPr txBox="1"/>
          <p:nvPr/>
        </p:nvSpPr>
        <p:spPr>
          <a:xfrm>
            <a:off x="285008" y="4453247"/>
            <a:ext cx="11649693" cy="1508105"/>
          </a:xfrm>
          <a:prstGeom prst="rect">
            <a:avLst/>
          </a:prstGeom>
          <a:noFill/>
        </p:spPr>
        <p:txBody>
          <a:bodyPr wrap="square" rtlCol="0">
            <a:spAutoFit/>
          </a:bodyPr>
          <a:lstStyle/>
          <a:p>
            <a:pPr algn="just"/>
            <a:r>
              <a:rPr lang="en-US" sz="2300" b="1" dirty="0" smtClean="0">
                <a:latin typeface="Cambria" panose="02040503050406030204" pitchFamily="18" charset="0"/>
                <a:ea typeface="Cambria" panose="02040503050406030204" pitchFamily="18" charset="0"/>
              </a:rPr>
              <a:t>Explanation:</a:t>
            </a:r>
            <a:r>
              <a:rPr lang="en-US" sz="2300" dirty="0" smtClean="0">
                <a:latin typeface="Cambria" panose="02040503050406030204" pitchFamily="18" charset="0"/>
                <a:ea typeface="Cambria" panose="02040503050406030204" pitchFamily="18" charset="0"/>
              </a:rPr>
              <a:t> IP protocol is a connection-less protocol, considered unreliable in terms of end-to-end delivery. It does not provide error control in the cases where receiving packets are out-of-order or in cases of missing packets. It relies on upper layer services, such as TCP, to resolve these issues.</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2102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Service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172.29.157.156</a:t>
            </a:r>
            <a:endParaRPr lang="en-US" dirty="0"/>
          </a:p>
          <a:p>
            <a:pPr fontAlgn="base"/>
            <a:r>
              <a:rPr lang="en-US" dirty="0"/>
              <a:t>172.29.157.1</a:t>
            </a:r>
          </a:p>
          <a:p>
            <a:pPr fontAlgn="base"/>
            <a:r>
              <a:rPr lang="en-US" dirty="0"/>
              <a:t>10.156.157.254</a:t>
            </a:r>
          </a:p>
          <a:p>
            <a:pPr fontAlgn="base"/>
            <a:r>
              <a:rPr lang="en-US" dirty="0"/>
              <a:t>198.51.100.177</a:t>
            </a:r>
          </a:p>
          <a:p>
            <a:pPr fontAlgn="base"/>
            <a:r>
              <a:rPr lang="en-US" dirty="0"/>
              <a:t>172.29.156.36</a:t>
            </a:r>
          </a:p>
        </p:txBody>
      </p:sp>
      <p:pic>
        <p:nvPicPr>
          <p:cNvPr id="4" name="Picture 3"/>
          <p:cNvPicPr>
            <a:picLocks noChangeAspect="1"/>
          </p:cNvPicPr>
          <p:nvPr/>
        </p:nvPicPr>
        <p:blipFill>
          <a:blip r:embed="rId2"/>
          <a:stretch>
            <a:fillRect/>
          </a:stretch>
        </p:blipFill>
        <p:spPr>
          <a:xfrm>
            <a:off x="2781546" y="1172482"/>
            <a:ext cx="9331284" cy="5685518"/>
          </a:xfrm>
          <a:prstGeom prst="rect">
            <a:avLst/>
          </a:prstGeom>
        </p:spPr>
      </p:pic>
    </p:spTree>
    <p:extLst>
      <p:ext uri="{BB962C8B-B14F-4D97-AF65-F5344CB8AC3E}">
        <p14:creationId xmlns:p14="http://schemas.microsoft.com/office/powerpoint/2010/main" val="2412450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Medical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192.168.191.189</a:t>
            </a:r>
            <a:endParaRPr lang="en-US" dirty="0"/>
          </a:p>
          <a:p>
            <a:pPr fontAlgn="base"/>
            <a:r>
              <a:rPr lang="en-US" dirty="0"/>
              <a:t>192.168.191.1</a:t>
            </a:r>
          </a:p>
          <a:p>
            <a:pPr fontAlgn="base"/>
            <a:r>
              <a:rPr lang="en-US" dirty="0"/>
              <a:t>10.190.191.254</a:t>
            </a:r>
          </a:p>
          <a:p>
            <a:pPr fontAlgn="base"/>
            <a:r>
              <a:rPr lang="en-US" dirty="0"/>
              <a:t>198.51.100.213</a:t>
            </a:r>
          </a:p>
          <a:p>
            <a:pPr fontAlgn="base"/>
            <a:r>
              <a:rPr lang="en-US" dirty="0"/>
              <a:t>192.168.190.70</a:t>
            </a:r>
          </a:p>
        </p:txBody>
      </p:sp>
      <p:pic>
        <p:nvPicPr>
          <p:cNvPr id="5" name="Picture 4"/>
          <p:cNvPicPr>
            <a:picLocks noChangeAspect="1"/>
          </p:cNvPicPr>
          <p:nvPr/>
        </p:nvPicPr>
        <p:blipFill>
          <a:blip r:embed="rId2"/>
          <a:stretch>
            <a:fillRect/>
          </a:stretch>
        </p:blipFill>
        <p:spPr>
          <a:xfrm>
            <a:off x="2900238" y="1172482"/>
            <a:ext cx="9212591" cy="5685518"/>
          </a:xfrm>
          <a:prstGeom prst="rect">
            <a:avLst/>
          </a:prstGeom>
        </p:spPr>
      </p:pic>
    </p:spTree>
    <p:extLst>
      <p:ext uri="{BB962C8B-B14F-4D97-AF65-F5344CB8AC3E}">
        <p14:creationId xmlns:p14="http://schemas.microsoft.com/office/powerpoint/2010/main" val="17303543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Registrar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192.168.225.223</a:t>
            </a:r>
            <a:endParaRPr lang="en-US" dirty="0"/>
          </a:p>
          <a:p>
            <a:pPr fontAlgn="base"/>
            <a:r>
              <a:rPr lang="en-US" dirty="0"/>
              <a:t>192.168.225.1</a:t>
            </a:r>
          </a:p>
          <a:p>
            <a:pPr fontAlgn="base"/>
            <a:r>
              <a:rPr lang="en-US" dirty="0"/>
              <a:t>10.224.225.254</a:t>
            </a:r>
          </a:p>
          <a:p>
            <a:pPr fontAlgn="base"/>
            <a:r>
              <a:rPr lang="en-US" dirty="0"/>
              <a:t>203.0.113.246</a:t>
            </a:r>
          </a:p>
          <a:p>
            <a:pPr fontAlgn="base"/>
            <a:r>
              <a:rPr lang="en-US" dirty="0"/>
              <a:t>192.168.224.103</a:t>
            </a:r>
          </a:p>
        </p:txBody>
      </p:sp>
      <p:pic>
        <p:nvPicPr>
          <p:cNvPr id="4" name="Picture 3"/>
          <p:cNvPicPr>
            <a:picLocks noChangeAspect="1"/>
          </p:cNvPicPr>
          <p:nvPr/>
        </p:nvPicPr>
        <p:blipFill>
          <a:blip r:embed="rId2"/>
          <a:stretch>
            <a:fillRect/>
          </a:stretch>
        </p:blipFill>
        <p:spPr>
          <a:xfrm>
            <a:off x="3007425" y="1172482"/>
            <a:ext cx="8998527" cy="5685518"/>
          </a:xfrm>
          <a:prstGeom prst="rect">
            <a:avLst/>
          </a:prstGeom>
        </p:spPr>
      </p:pic>
    </p:spTree>
    <p:extLst>
      <p:ext uri="{BB962C8B-B14F-4D97-AF65-F5344CB8AC3E}">
        <p14:creationId xmlns:p14="http://schemas.microsoft.com/office/powerpoint/2010/main" val="982168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Manager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10.118.62.196</a:t>
            </a:r>
            <a:endParaRPr lang="en-US" dirty="0"/>
          </a:p>
          <a:p>
            <a:pPr fontAlgn="base"/>
            <a:r>
              <a:rPr lang="en-US" dirty="0"/>
              <a:t>10.118.62.1</a:t>
            </a:r>
          </a:p>
          <a:p>
            <a:pPr fontAlgn="base"/>
            <a:r>
              <a:rPr lang="en-US" dirty="0"/>
              <a:t>10.62.63.254</a:t>
            </a:r>
          </a:p>
          <a:p>
            <a:pPr fontAlgn="base"/>
            <a:r>
              <a:rPr lang="en-US" dirty="0"/>
              <a:t>209.165.200.87</a:t>
            </a:r>
          </a:p>
          <a:p>
            <a:pPr fontAlgn="base"/>
            <a:r>
              <a:rPr lang="en-US" dirty="0"/>
              <a:t>10.118.63.65</a:t>
            </a:r>
          </a:p>
          <a:p>
            <a:endParaRPr lang="en-US" dirty="0"/>
          </a:p>
        </p:txBody>
      </p:sp>
      <p:pic>
        <p:nvPicPr>
          <p:cNvPr id="5" name="Picture 4"/>
          <p:cNvPicPr>
            <a:picLocks noChangeAspect="1"/>
          </p:cNvPicPr>
          <p:nvPr/>
        </p:nvPicPr>
        <p:blipFill>
          <a:blip r:embed="rId2"/>
          <a:stretch>
            <a:fillRect/>
          </a:stretch>
        </p:blipFill>
        <p:spPr>
          <a:xfrm>
            <a:off x="2743201" y="1169840"/>
            <a:ext cx="9262752" cy="5492217"/>
          </a:xfrm>
          <a:prstGeom prst="rect">
            <a:avLst/>
          </a:prstGeom>
        </p:spPr>
      </p:pic>
    </p:spTree>
    <p:extLst>
      <p:ext uri="{BB962C8B-B14F-4D97-AF65-F5344CB8AC3E}">
        <p14:creationId xmlns:p14="http://schemas.microsoft.com/office/powerpoint/2010/main" val="1519499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Store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172.19.98.230</a:t>
            </a:r>
            <a:endParaRPr lang="en-US" dirty="0"/>
          </a:p>
          <a:p>
            <a:pPr fontAlgn="base"/>
            <a:r>
              <a:rPr lang="en-US" dirty="0"/>
              <a:t>172.19.98.1</a:t>
            </a:r>
          </a:p>
          <a:p>
            <a:pPr fontAlgn="base"/>
            <a:r>
              <a:rPr lang="en-US" dirty="0"/>
              <a:t>10.98.99.254</a:t>
            </a:r>
          </a:p>
          <a:p>
            <a:pPr fontAlgn="base"/>
            <a:r>
              <a:rPr lang="en-US" dirty="0"/>
              <a:t>209.165.200.120</a:t>
            </a:r>
          </a:p>
          <a:p>
            <a:pPr fontAlgn="base"/>
            <a:r>
              <a:rPr lang="en-US" dirty="0"/>
              <a:t>172.19.99.99</a:t>
            </a:r>
          </a:p>
        </p:txBody>
      </p:sp>
      <p:pic>
        <p:nvPicPr>
          <p:cNvPr id="4" name="Picture 3"/>
          <p:cNvPicPr>
            <a:picLocks noChangeAspect="1"/>
          </p:cNvPicPr>
          <p:nvPr/>
        </p:nvPicPr>
        <p:blipFill>
          <a:blip r:embed="rId2"/>
          <a:stretch>
            <a:fillRect/>
          </a:stretch>
        </p:blipFill>
        <p:spPr>
          <a:xfrm>
            <a:off x="2719448" y="1172482"/>
            <a:ext cx="9393381" cy="5560826"/>
          </a:xfrm>
          <a:prstGeom prst="rect">
            <a:avLst/>
          </a:prstGeom>
        </p:spPr>
      </p:pic>
    </p:spTree>
    <p:extLst>
      <p:ext uri="{BB962C8B-B14F-4D97-AF65-F5344CB8AC3E}">
        <p14:creationId xmlns:p14="http://schemas.microsoft.com/office/powerpoint/2010/main" val="15115465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Store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172.20.132.13</a:t>
            </a:r>
            <a:endParaRPr lang="en-US" dirty="0"/>
          </a:p>
          <a:p>
            <a:pPr fontAlgn="base"/>
            <a:r>
              <a:rPr lang="en-US" dirty="0"/>
              <a:t>172.20.132.1</a:t>
            </a:r>
          </a:p>
          <a:p>
            <a:pPr fontAlgn="base"/>
            <a:r>
              <a:rPr lang="en-US" dirty="0"/>
              <a:t>10.132.133.254</a:t>
            </a:r>
          </a:p>
          <a:p>
            <a:pPr fontAlgn="base"/>
            <a:r>
              <a:rPr lang="en-US" dirty="0"/>
              <a:t>198.51.100.156</a:t>
            </a:r>
          </a:p>
          <a:p>
            <a:pPr fontAlgn="base"/>
            <a:r>
              <a:rPr lang="en-US" dirty="0"/>
              <a:t>172.20.133.132</a:t>
            </a:r>
          </a:p>
        </p:txBody>
      </p:sp>
      <p:pic>
        <p:nvPicPr>
          <p:cNvPr id="5" name="Picture 4"/>
          <p:cNvPicPr>
            <a:picLocks noChangeAspect="1"/>
          </p:cNvPicPr>
          <p:nvPr/>
        </p:nvPicPr>
        <p:blipFill>
          <a:blip r:embed="rId2"/>
          <a:stretch>
            <a:fillRect/>
          </a:stretch>
        </p:blipFill>
        <p:spPr>
          <a:xfrm>
            <a:off x="2624447" y="1216230"/>
            <a:ext cx="9334005" cy="5441497"/>
          </a:xfrm>
          <a:prstGeom prst="rect">
            <a:avLst/>
          </a:prstGeom>
        </p:spPr>
      </p:pic>
    </p:spTree>
    <p:extLst>
      <p:ext uri="{BB962C8B-B14F-4D97-AF65-F5344CB8AC3E}">
        <p14:creationId xmlns:p14="http://schemas.microsoft.com/office/powerpoint/2010/main" val="33046280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algn="just" fontAlgn="base"/>
            <a:r>
              <a:rPr lang="en-US" sz="2400" b="1" dirty="0">
                <a:latin typeface="Cambria" panose="02040503050406030204" pitchFamily="18" charset="0"/>
                <a:ea typeface="Cambria" panose="02040503050406030204" pitchFamily="18" charset="0"/>
              </a:rPr>
              <a:t>Refer to the exhibit. A network administrator is connecting a new host to the Service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192.168.167.166</a:t>
            </a:r>
            <a:endParaRPr lang="en-US" dirty="0"/>
          </a:p>
          <a:p>
            <a:pPr fontAlgn="base"/>
            <a:r>
              <a:rPr lang="en-US" dirty="0"/>
              <a:t>192.168.167.1</a:t>
            </a:r>
          </a:p>
          <a:p>
            <a:pPr fontAlgn="base"/>
            <a:r>
              <a:rPr lang="en-US" dirty="0"/>
              <a:t>10.166.167.254</a:t>
            </a:r>
          </a:p>
          <a:p>
            <a:pPr fontAlgn="base"/>
            <a:r>
              <a:rPr lang="en-US" dirty="0"/>
              <a:t>198.51.100.189</a:t>
            </a:r>
          </a:p>
          <a:p>
            <a:pPr fontAlgn="base"/>
            <a:r>
              <a:rPr lang="en-US" dirty="0"/>
              <a:t>192.168.166.46</a:t>
            </a:r>
          </a:p>
        </p:txBody>
      </p:sp>
      <p:pic>
        <p:nvPicPr>
          <p:cNvPr id="6" name="Picture 5"/>
          <p:cNvPicPr>
            <a:picLocks noChangeAspect="1"/>
          </p:cNvPicPr>
          <p:nvPr/>
        </p:nvPicPr>
        <p:blipFill>
          <a:blip r:embed="rId2"/>
          <a:stretch>
            <a:fillRect/>
          </a:stretch>
        </p:blipFill>
        <p:spPr>
          <a:xfrm>
            <a:off x="2695699" y="1164636"/>
            <a:ext cx="9417131" cy="5497422"/>
          </a:xfrm>
          <a:prstGeom prst="rect">
            <a:avLst/>
          </a:prstGeom>
        </p:spPr>
      </p:pic>
    </p:spTree>
    <p:extLst>
      <p:ext uri="{BB962C8B-B14F-4D97-AF65-F5344CB8AC3E}">
        <p14:creationId xmlns:p14="http://schemas.microsoft.com/office/powerpoint/2010/main" val="1530468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09"/>
            <a:ext cx="12192000" cy="1325563"/>
          </a:xfrm>
        </p:spPr>
        <p:txBody>
          <a:bodyPr>
            <a:noAutofit/>
          </a:bodyPr>
          <a:lstStyle/>
          <a:p>
            <a:pPr fontAlgn="base"/>
            <a:r>
              <a:rPr lang="en-US" sz="2400" b="1" dirty="0">
                <a:latin typeface="Cambria" panose="02040503050406030204" pitchFamily="18" charset="0"/>
                <a:ea typeface="Cambria" panose="02040503050406030204" pitchFamily="18" charset="0"/>
              </a:rPr>
              <a:t>Refer to the exhibit. A network administrator is connecting a new host to the Medical LAN. The host needs to communicate with remote networks. What IP address would be configured as the default gateway on the new host</a:t>
            </a:r>
            <a:r>
              <a:rPr lang="en-US" sz="2400" b="1" dirty="0" smtClean="0">
                <a:latin typeface="Cambria" panose="02040503050406030204" pitchFamily="18" charset="0"/>
                <a:ea typeface="Cambria" panose="02040503050406030204" pitchFamily="18" charset="0"/>
              </a:rPr>
              <a:t>?</a:t>
            </a:r>
            <a:endParaRPr lang="en-US" sz="2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4795" y="1172482"/>
            <a:ext cx="11998035" cy="2365142"/>
          </a:xfrm>
        </p:spPr>
        <p:txBody>
          <a:bodyPr>
            <a:normAutofit fontScale="92500" lnSpcReduction="10000"/>
          </a:bodyPr>
          <a:lstStyle/>
          <a:p>
            <a:pPr fontAlgn="base"/>
            <a:r>
              <a:rPr lang="en-US" b="1" dirty="0"/>
              <a:t>192.168.201.200</a:t>
            </a:r>
            <a:endParaRPr lang="en-US" dirty="0"/>
          </a:p>
          <a:p>
            <a:pPr fontAlgn="base"/>
            <a:r>
              <a:rPr lang="en-US" dirty="0"/>
              <a:t>192.168.201.1</a:t>
            </a:r>
          </a:p>
          <a:p>
            <a:pPr fontAlgn="base"/>
            <a:r>
              <a:rPr lang="en-US" dirty="0"/>
              <a:t>10.200.201.254</a:t>
            </a:r>
          </a:p>
          <a:p>
            <a:pPr fontAlgn="base"/>
            <a:r>
              <a:rPr lang="en-US" dirty="0"/>
              <a:t>203.0.113.222</a:t>
            </a:r>
          </a:p>
          <a:p>
            <a:pPr fontAlgn="base"/>
            <a:r>
              <a:rPr lang="en-US" dirty="0"/>
              <a:t>192.168.200.80</a:t>
            </a:r>
          </a:p>
        </p:txBody>
      </p:sp>
      <p:pic>
        <p:nvPicPr>
          <p:cNvPr id="4" name="Picture 3"/>
          <p:cNvPicPr>
            <a:picLocks noChangeAspect="1"/>
          </p:cNvPicPr>
          <p:nvPr/>
        </p:nvPicPr>
        <p:blipFill>
          <a:blip r:embed="rId2"/>
          <a:stretch>
            <a:fillRect/>
          </a:stretch>
        </p:blipFill>
        <p:spPr>
          <a:xfrm>
            <a:off x="2931163" y="1172482"/>
            <a:ext cx="8932285" cy="5507630"/>
          </a:xfrm>
          <a:prstGeom prst="rect">
            <a:avLst/>
          </a:prstGeom>
        </p:spPr>
      </p:pic>
    </p:spTree>
    <p:extLst>
      <p:ext uri="{BB962C8B-B14F-4D97-AF65-F5344CB8AC3E}">
        <p14:creationId xmlns:p14="http://schemas.microsoft.com/office/powerpoint/2010/main" val="2242697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Cambria" panose="02040503050406030204" pitchFamily="18" charset="0"/>
                <a:ea typeface="Cambria" panose="02040503050406030204" pitchFamily="18" charset="0"/>
              </a:rPr>
              <a:t>Why is NAT not needed in IPv6?​</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fontScale="85000" lnSpcReduction="20000"/>
          </a:bodyPr>
          <a:lstStyle/>
          <a:p>
            <a:pPr algn="just" fontAlgn="base"/>
            <a:r>
              <a:rPr lang="en-US" dirty="0">
                <a:latin typeface="Cambria" panose="02040503050406030204" pitchFamily="18" charset="0"/>
                <a:ea typeface="Cambria" panose="02040503050406030204" pitchFamily="18" charset="0"/>
              </a:rPr>
              <a:t>Because IPv6 has integrated security, there is no need to hide the IPv6 addresses of internal networks.​</a:t>
            </a:r>
          </a:p>
          <a:p>
            <a:pPr algn="just" fontAlgn="base"/>
            <a:r>
              <a:rPr lang="en-US" b="1" dirty="0">
                <a:latin typeface="Cambria" panose="02040503050406030204" pitchFamily="18" charset="0"/>
                <a:ea typeface="Cambria" panose="02040503050406030204" pitchFamily="18" charset="0"/>
              </a:rPr>
              <a:t>Any host or user can get a public IPv6 network address because the number of available IPv6 addresses is extremely large.​</a:t>
            </a:r>
            <a:endParaRPr lang="en-US" dirty="0">
              <a:latin typeface="Cambria" panose="02040503050406030204" pitchFamily="18" charset="0"/>
              <a:ea typeface="Cambria" panose="02040503050406030204" pitchFamily="18" charset="0"/>
            </a:endParaRPr>
          </a:p>
          <a:p>
            <a:pPr algn="just" fontAlgn="base"/>
            <a:r>
              <a:rPr lang="en-US" dirty="0">
                <a:latin typeface="Cambria" panose="02040503050406030204" pitchFamily="18" charset="0"/>
                <a:ea typeface="Cambria" panose="02040503050406030204" pitchFamily="18" charset="0"/>
              </a:rPr>
              <a:t>The problems that are induced by NAT applications are solved because the IPv6 header improves packet handling by intermediate routers.​</a:t>
            </a:r>
          </a:p>
          <a:p>
            <a:pPr algn="just" fontAlgn="base"/>
            <a:r>
              <a:rPr lang="en-US" dirty="0">
                <a:latin typeface="Cambria" panose="02040503050406030204" pitchFamily="18" charset="0"/>
                <a:ea typeface="Cambria" panose="02040503050406030204" pitchFamily="18" charset="0"/>
              </a:rPr>
              <a:t>The end-to-end connectivity problems that are caused by NAT are solved because the number of routes increases with the number of nodes that are connected to the Internet.</a:t>
            </a:r>
          </a:p>
        </p:txBody>
      </p:sp>
      <p:sp>
        <p:nvSpPr>
          <p:cNvPr id="4" name="TextBox 3"/>
          <p:cNvSpPr txBox="1"/>
          <p:nvPr/>
        </p:nvSpPr>
        <p:spPr>
          <a:xfrm>
            <a:off x="285008" y="4453247"/>
            <a:ext cx="11649693" cy="1508105"/>
          </a:xfrm>
          <a:prstGeom prst="rect">
            <a:avLst/>
          </a:prstGeom>
          <a:noFill/>
        </p:spPr>
        <p:txBody>
          <a:bodyPr wrap="square" rtlCol="0">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large number of public IPv6 addresses eliminates the need for NAT. Sites from the largest enterprises to single households can get public IPv6 network addresses. This avoids some of the NAT-induced application problems that are experienced by applications that require end-to-end connectivity.</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1397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200" b="1" dirty="0" smtClean="0">
                <a:latin typeface="Cambria" panose="02040503050406030204" pitchFamily="18" charset="0"/>
                <a:ea typeface="Cambria" panose="02040503050406030204" pitchFamily="18" charset="0"/>
              </a:rPr>
              <a:t>Which parameter does the router use to choose the path to the destination when there are multiple routes available?</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543793"/>
            <a:ext cx="10515600" cy="2814452"/>
          </a:xfrm>
        </p:spPr>
        <p:txBody>
          <a:bodyPr>
            <a:normAutofit/>
          </a:bodyPr>
          <a:lstStyle/>
          <a:p>
            <a:pPr fontAlgn="base"/>
            <a:r>
              <a:rPr lang="en-US" b="1" dirty="0"/>
              <a:t>the lower metric value that is associated with the destination network</a:t>
            </a:r>
            <a:endParaRPr lang="en-US" dirty="0"/>
          </a:p>
          <a:p>
            <a:pPr fontAlgn="base"/>
            <a:r>
              <a:rPr lang="en-US" dirty="0"/>
              <a:t>the lower gateway IP address to get to the destination network</a:t>
            </a:r>
          </a:p>
          <a:p>
            <a:pPr fontAlgn="base"/>
            <a:r>
              <a:rPr lang="en-US" dirty="0"/>
              <a:t>the higher metric value that is associated with the destination network</a:t>
            </a:r>
          </a:p>
          <a:p>
            <a:pPr fontAlgn="base"/>
            <a:r>
              <a:rPr lang="en-US" dirty="0"/>
              <a:t>the higher gateway IP address to get to the destination network</a:t>
            </a:r>
          </a:p>
        </p:txBody>
      </p:sp>
    </p:spTree>
    <p:extLst>
      <p:ext uri="{BB962C8B-B14F-4D97-AF65-F5344CB8AC3E}">
        <p14:creationId xmlns:p14="http://schemas.microsoft.com/office/powerpoint/2010/main" val="401965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6277</Words>
  <Application>Microsoft Office PowerPoint</Application>
  <PresentationFormat>Widescreen</PresentationFormat>
  <Paragraphs>435</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Cambria</vt:lpstr>
      <vt:lpstr>Office Theme</vt:lpstr>
      <vt:lpstr>CCNA 1 v7 Modules 8 – 10: Communicating Between Networks Exam Answers</vt:lpstr>
      <vt:lpstr> Which information is used by routers to forward a data packet toward its destination?</vt:lpstr>
      <vt:lpstr>A computer has to send a packet to a destination host in the same LAN. How will the packet be sent?</vt:lpstr>
      <vt:lpstr> A router receives a packet from the Gigabit 0/0 interface and determines that the packet needs to be forwarded out the Gigabit 0/1 interface. What will the router do next?</vt:lpstr>
      <vt:lpstr>Which IPv4 address can a host use to ping the loopback interface?</vt:lpstr>
      <vt:lpstr> A computer can access devices on the same network but cannot access devices on other networks. What is the probable cause of this problem?</vt:lpstr>
      <vt:lpstr>Which statement describes a feature of the IP protocol?</vt:lpstr>
      <vt:lpstr>Why is NAT not needed in IPv6?​</vt:lpstr>
      <vt:lpstr>Which parameter does the router use to choose the path to the destination when there are multiple routes available?</vt:lpstr>
      <vt:lpstr>What are two services provided by the OSI network layer? (Choose two.)</vt:lpstr>
      <vt:lpstr>Within a production network, what is the purpose of configuring a switch with a default gateway address?</vt:lpstr>
      <vt:lpstr>What is a basic characteristic of the IP protocol?</vt:lpstr>
      <vt:lpstr>Which field in the IPv4 header is used to prevent a packet from traversing a network endlessly?</vt:lpstr>
      <vt:lpstr>What is one advantage that the IPv6 simplified header offers over IPv4?</vt:lpstr>
      <vt:lpstr>What IPv4 header field identifies the upper layer protocol carried in the packet?</vt:lpstr>
      <vt:lpstr> Refer to the exhibit. Match the packets with their destination IP address to the exiting interfaces on the router. (Not all targets are used.)</vt:lpstr>
      <vt:lpstr>PowerPoint Presentation</vt:lpstr>
      <vt:lpstr> What information does the loopback test provide?</vt:lpstr>
      <vt:lpstr>What routing table entry has a next hop address associated with a destination network?</vt:lpstr>
      <vt:lpstr>How do hosts ensure that their packets are directed to the correct network destination?</vt:lpstr>
      <vt:lpstr>When transporting data from real-time applications, such as streaming audio and video, which field in the IPv6 header can be used to inform the routers and switches to maintain the same path for the packets in the same conversation?</vt:lpstr>
      <vt:lpstr>What statement describes the function of the Address Resolution Protocol?</vt:lpstr>
      <vt:lpstr>Under which two circumstances will a switch flood a frame out of every port except the port that the frame was received on? (Choose two.)</vt:lpstr>
      <vt:lpstr> Which statement describes the treatment of ARP requests on the local link?</vt:lpstr>
      <vt:lpstr> Which statement describes the treatment of ARP requests on the local link?</vt:lpstr>
      <vt:lpstr>Which destination address is used in an ARP request frame?</vt:lpstr>
      <vt:lpstr>A network technician issues the arp -d * command on a PC after the router that is connected to the LAN is reconfigured. What is the result after this command is issued?</vt:lpstr>
      <vt:lpstr>Refer to the exhibit. The exhibit shows a small switched network and the contents of the MAC address table of the switch. PC1 has sent a frame addressed to PC3. What will the switch do with the frame?</vt:lpstr>
      <vt:lpstr> Which two types of IPv6 messages are used in place of ARP for address resolution?</vt:lpstr>
      <vt:lpstr>What is the aim of an ARP spoofing attack?</vt:lpstr>
      <vt:lpstr> Refer to the exhibit. PC1 attempts to connect to File_server1 and sends an ARP request to obtain a destination MAC address. Which MAC address will PC1 receive in the ARP reply?</vt:lpstr>
      <vt:lpstr>Where are IPv4 address to Layer 2 Ethernet address mappings maintained on a host computer?</vt:lpstr>
      <vt:lpstr> What important information is examined in the Ethernet frame header by a Layer 2 device in order to forward the data onward?</vt:lpstr>
      <vt:lpstr>Match the commands to the correct actions. (Not all options are used.)</vt:lpstr>
      <vt:lpstr>A new network administrator has been asked to enter a banner message on a Cisco device. What is the fastest way a network administrator could test whether the banner is properly configured?</vt:lpstr>
      <vt:lpstr>A network administrator requires access to manage routers and switches locally and remotely. Match the description to the access method. (Not all options are used.)</vt:lpstr>
      <vt:lpstr>A network administrator requires access to manage routers and switches locally and remotely. Match the description to the access method. (Not all options are used.)</vt:lpstr>
      <vt:lpstr>Match the phases to the functions during the boot up process of a Cisco router. (Not all options are used.)</vt:lpstr>
      <vt:lpstr>Match the phases to the functions during the boot up process of a Cisco router. (Not all options are used.)</vt:lpstr>
      <vt:lpstr>What are two functions of NVRAM? (Choose two.)</vt:lpstr>
      <vt:lpstr>A router boots and enters setup mode. What is the reason for this?</vt:lpstr>
      <vt:lpstr>The global configuration command ip default-gateway 172.16.100.1 is applied to a switch. What is the effect of this command?</vt:lpstr>
      <vt:lpstr>What happens when the transport input ssh command is entered on the switch vty lines?</vt:lpstr>
      <vt:lpstr>Refer to the exhibit. A user PC has successfully transmitted packets to www.cisco.com. Which IP address does the user PC target in order to forward its data off the local network?</vt:lpstr>
      <vt:lpstr>Match the configuration mode with the command that is available in that mode. (Not all options are used.)</vt:lpstr>
      <vt:lpstr>Which three commands are used to set up secure access to a router through a connection to the console interface? (Choose three.)</vt:lpstr>
      <vt:lpstr> Refer to the exhibit. Consider the IP address configuration shown from PC1. What is a description of the default gateway address?</vt:lpstr>
      <vt:lpstr>Which two functions are primary functions of a router? (Choose two.)</vt:lpstr>
      <vt:lpstr>What will happen if the default gateway address is incorrectly configured on a host?</vt:lpstr>
      <vt:lpstr> What are two potential network problems that can result from ARP operation? (Choose two.)</vt:lpstr>
      <vt:lpstr>Open the PT activity. Perform the tasks in the activity instructions and then answer the question. Which interfaces in each router are active and operational?</vt:lpstr>
      <vt:lpstr>Which term describes a field in the IPv4 packet header used to identify the next level protocol?</vt:lpstr>
      <vt:lpstr>Which term describes a field in the IPv4 packet header that contains an 8-bit binary value used to determine the priority of each packet?</vt:lpstr>
      <vt:lpstr>Which term describes a field in the IPv4 packet header used to detect corruption in the IPv4 header?</vt:lpstr>
      <vt:lpstr>Refer to the exhibit. A network administrator is connecting a new host to the Payroll LAN. The host needs to communicate with remote networks. What IP address would be configured as the default gateway on the new host?</vt:lpstr>
      <vt:lpstr>Which term describes a field in the IPv4 packet header that contains a unicast, multicast, or broadcast address?</vt:lpstr>
      <vt:lpstr>Which term describes a field in the IPv4 packet header used to limit the lifetime of a packet?</vt:lpstr>
      <vt:lpstr>Which term describes a field in the IPv4 packet header that contains a 4-bit binary value set to 0100?</vt:lpstr>
      <vt:lpstr>Which term describes a field in the IPv4 packet header used to identify the next level protocol?</vt:lpstr>
      <vt:lpstr>Which term describes a field in the IPv4 packet header that contains a 4-bit binary value set to 0100?</vt:lpstr>
      <vt:lpstr>What property of ARP causes cached IP-to-MAC mappings to remain in memory longer?</vt:lpstr>
      <vt:lpstr>What property of ARP allows MAC addresses of frequently used servers to be fixed in the ARP table?</vt:lpstr>
      <vt:lpstr>What property of ARP allows hosts on a LAN to send traffic to remote networks?</vt:lpstr>
      <vt:lpstr>Refer to the exhibit. A network administrator is connecting a new host to the Registrar LAN. The host needs to communicate with remote networks. What IP address would be configured as the default gateway on the new host?</vt:lpstr>
      <vt:lpstr>What property of ARP forces all Ethernet NICs to process an ARP request?</vt:lpstr>
      <vt:lpstr>What property of ARP causes a reply only to the source sending an ARP request?</vt:lpstr>
      <vt:lpstr>What property of ARP causes the request to be flooded out all ports of a switch except for the port receiving the ARP request?</vt:lpstr>
      <vt:lpstr>What property of ARP causes the NICs receiving an ARP request to pass the data portion of the Ethernet frame to the ARP process?</vt:lpstr>
      <vt:lpstr>What property of ARP causes the NICs receiving an ARP request to pass the data portion of the Ethernet frame to the ARP process?</vt:lpstr>
      <vt:lpstr>Refer to the exhibit. A network administrator is connecting a new host to the Service LAN. The host needs to communicate with remote networks. What IP address would be configured as the default gateway on the new host?</vt:lpstr>
      <vt:lpstr>Refer to the exhibit. A network administrator is connecting a new host to the Medical LAN. The host needs to communicate with remote networks. What IP address would be configured as the default gateway on the new host?</vt:lpstr>
      <vt:lpstr>Refer to the exhibit. A network administrator is connecting a new host to the Registrar LAN. The host needs to communicate with remote networks. What IP address would be configured as the default gateway on the new host?</vt:lpstr>
      <vt:lpstr>Refer to the exhibit. A network administrator is connecting a new host to the Manager LAN. The host needs to communicate with remote networks. What IP address would be configured as the default gateway on the new host?</vt:lpstr>
      <vt:lpstr>Refer to the exhibit. A network administrator is connecting a new host to the Store LAN. The host needs to communicate with remote networks. What IP address would be configured as the default gateway on the new host?</vt:lpstr>
      <vt:lpstr>Refer to the exhibit. A network administrator is connecting a new host to the Store LAN. The host needs to communicate with remote networks. What IP address would be configured as the default gateway on the new host?</vt:lpstr>
      <vt:lpstr>Refer to the exhibit. A network administrator is connecting a new host to the Service LAN. The host needs to communicate with remote networks. What IP address would be configured as the default gateway on the new host?</vt:lpstr>
      <vt:lpstr>Refer to the exhibit. A network administrator is connecting a new host to the Medical LAN. The host needs to communicate with remote networks. What IP address would be configured as the default gateway on the new host?</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1 v7 Modules 8 – 10: Communicating Between Networks Exam Answers</dc:title>
  <dc:creator>narasimhulu</dc:creator>
  <cp:lastModifiedBy>narasimhulu</cp:lastModifiedBy>
  <cp:revision>58</cp:revision>
  <dcterms:created xsi:type="dcterms:W3CDTF">2023-06-04T23:40:02Z</dcterms:created>
  <dcterms:modified xsi:type="dcterms:W3CDTF">2023-06-06T01:19:53Z</dcterms:modified>
</cp:coreProperties>
</file>