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AF369F-8DDC-487D-A67A-D5EA19925756}"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294008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F369F-8DDC-487D-A67A-D5EA19925756}"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43234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F369F-8DDC-487D-A67A-D5EA19925756}"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398146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F369F-8DDC-487D-A67A-D5EA19925756}"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90318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AF369F-8DDC-487D-A67A-D5EA19925756}"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222703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AF369F-8DDC-487D-A67A-D5EA19925756}"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58462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AF369F-8DDC-487D-A67A-D5EA19925756}"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259002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AF369F-8DDC-487D-A67A-D5EA19925756}"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95110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369F-8DDC-487D-A67A-D5EA19925756}"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263315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F369F-8DDC-487D-A67A-D5EA19925756}"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312442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F369F-8DDC-487D-A67A-D5EA19925756}"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370B-FD1A-4C0B-AE3D-6BD1C150B8D4}" type="slidenum">
              <a:rPr lang="en-US" smtClean="0"/>
              <a:t>‹#›</a:t>
            </a:fld>
            <a:endParaRPr lang="en-US"/>
          </a:p>
        </p:txBody>
      </p:sp>
    </p:spTree>
    <p:extLst>
      <p:ext uri="{BB962C8B-B14F-4D97-AF65-F5344CB8AC3E}">
        <p14:creationId xmlns:p14="http://schemas.microsoft.com/office/powerpoint/2010/main" val="4837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F369F-8DDC-487D-A67A-D5EA19925756}"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D370B-FD1A-4C0B-AE3D-6BD1C150B8D4}" type="slidenum">
              <a:rPr lang="en-US" smtClean="0"/>
              <a:t>‹#›</a:t>
            </a:fld>
            <a:endParaRPr lang="en-US"/>
          </a:p>
        </p:txBody>
      </p:sp>
    </p:spTree>
    <p:extLst>
      <p:ext uri="{BB962C8B-B14F-4D97-AF65-F5344CB8AC3E}">
        <p14:creationId xmlns:p14="http://schemas.microsoft.com/office/powerpoint/2010/main" val="219222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Introduction to Networks (Version 7.0) – ITNv7 Practice Final Exam </a:t>
            </a:r>
            <a:r>
              <a:rPr lang="en-US" b="1" dirty="0" smtClean="0"/>
              <a:t>Answers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0336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Two network engineers are discussing the methods used to forward frames through a switch. What is an important concept related to the cut-through method of switching?</a:t>
            </a:r>
          </a:p>
        </p:txBody>
      </p:sp>
      <p:sp>
        <p:nvSpPr>
          <p:cNvPr id="3" name="Content Placeholder 2"/>
          <p:cNvSpPr>
            <a:spLocks noGrp="1"/>
          </p:cNvSpPr>
          <p:nvPr>
            <p:ph idx="1"/>
          </p:nvPr>
        </p:nvSpPr>
        <p:spPr>
          <a:xfrm>
            <a:off x="838200" y="1825626"/>
            <a:ext cx="10515600" cy="2093232"/>
          </a:xfrm>
        </p:spPr>
        <p:txBody>
          <a:bodyPr>
            <a:normAutofit fontScale="92500" lnSpcReduction="10000"/>
          </a:bodyPr>
          <a:lstStyle/>
          <a:p>
            <a:pPr fontAlgn="base"/>
            <a:r>
              <a:rPr lang="en-US" dirty="0"/>
              <a:t>The fragment-free switching offers the lowest level of latency.</a:t>
            </a:r>
          </a:p>
          <a:p>
            <a:pPr fontAlgn="base"/>
            <a:r>
              <a:rPr lang="en-US" dirty="0"/>
              <a:t>Fast-forward switching can be viewed as a compromise between store-and-forward switching and fragment-free switching.</a:t>
            </a:r>
          </a:p>
          <a:p>
            <a:pPr fontAlgn="base"/>
            <a:r>
              <a:rPr lang="en-US" dirty="0"/>
              <a:t>Fragment-free switching is the typical cut-through method of switching.</a:t>
            </a:r>
          </a:p>
          <a:p>
            <a:pPr fontAlgn="base"/>
            <a:r>
              <a:rPr lang="en-US" b="1" dirty="0"/>
              <a:t>Packets can be relayed with errors when fast-forward switching is used.</a:t>
            </a:r>
            <a:endParaRPr lang="en-US" dirty="0"/>
          </a:p>
        </p:txBody>
      </p:sp>
      <p:sp>
        <p:nvSpPr>
          <p:cNvPr id="4" name="Rectangle 3"/>
          <p:cNvSpPr/>
          <p:nvPr/>
        </p:nvSpPr>
        <p:spPr>
          <a:xfrm>
            <a:off x="838200" y="4552559"/>
            <a:ext cx="10050483" cy="1200329"/>
          </a:xfrm>
          <a:prstGeom prst="rect">
            <a:avLst/>
          </a:prstGeom>
        </p:spPr>
        <p:txBody>
          <a:bodyPr wrap="square">
            <a:spAutoFit/>
          </a:bodyPr>
          <a:lstStyle/>
          <a:p>
            <a:r>
              <a:rPr lang="en-US" b="1" dirty="0"/>
              <a:t>Explanation: </a:t>
            </a:r>
            <a:r>
              <a:rPr lang="en-US" dirty="0"/>
              <a:t> Fast-forward switching offers the lowest level of latency and it is the typical cut-through method of switching. Fragment-free switching can be viewed as a compromise between store-and-forward switching and fast-forward switching. Because fast-forward switching starts forwarding before the entire packet has been received, there may be times when packets are relayed with errors.</a:t>
            </a:r>
            <a:endParaRPr lang="en-US" dirty="0"/>
          </a:p>
        </p:txBody>
      </p:sp>
    </p:spTree>
    <p:extLst>
      <p:ext uri="{BB962C8B-B14F-4D97-AF65-F5344CB8AC3E}">
        <p14:creationId xmlns:p14="http://schemas.microsoft.com/office/powerpoint/2010/main" val="404834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two issues can cause both runts and giants in Ethernet networks? (Choose two.)</a:t>
            </a:r>
          </a:p>
        </p:txBody>
      </p:sp>
      <p:sp>
        <p:nvSpPr>
          <p:cNvPr id="3" name="Content Placeholder 2"/>
          <p:cNvSpPr>
            <a:spLocks noGrp="1"/>
          </p:cNvSpPr>
          <p:nvPr>
            <p:ph idx="1"/>
          </p:nvPr>
        </p:nvSpPr>
        <p:spPr>
          <a:xfrm>
            <a:off x="838200" y="1825626"/>
            <a:ext cx="10515600" cy="2093232"/>
          </a:xfrm>
        </p:spPr>
        <p:txBody>
          <a:bodyPr>
            <a:normAutofit fontScale="92500" lnSpcReduction="20000"/>
          </a:bodyPr>
          <a:lstStyle/>
          <a:p>
            <a:pPr fontAlgn="base"/>
            <a:r>
              <a:rPr lang="en-US" dirty="0"/>
              <a:t>using the incorrect cable type</a:t>
            </a:r>
          </a:p>
          <a:p>
            <a:pPr fontAlgn="base"/>
            <a:r>
              <a:rPr lang="en-US" b="1" dirty="0"/>
              <a:t>half-duplex operations</a:t>
            </a:r>
            <a:endParaRPr lang="en-US" dirty="0"/>
          </a:p>
          <a:p>
            <a:pPr fontAlgn="base"/>
            <a:r>
              <a:rPr lang="en-US" b="1" dirty="0"/>
              <a:t>a malfunctioning NIC</a:t>
            </a:r>
            <a:endParaRPr lang="en-US" dirty="0"/>
          </a:p>
          <a:p>
            <a:pPr fontAlgn="base"/>
            <a:r>
              <a:rPr lang="en-US" dirty="0"/>
              <a:t>electrical interference on serial interfaces</a:t>
            </a:r>
          </a:p>
          <a:p>
            <a:pPr fontAlgn="base"/>
            <a:r>
              <a:rPr lang="en-US" dirty="0"/>
              <a:t>CRC errors</a:t>
            </a:r>
          </a:p>
        </p:txBody>
      </p:sp>
      <p:sp>
        <p:nvSpPr>
          <p:cNvPr id="4" name="Rectangle 3"/>
          <p:cNvSpPr/>
          <p:nvPr/>
        </p:nvSpPr>
        <p:spPr>
          <a:xfrm>
            <a:off x="838200" y="4552559"/>
            <a:ext cx="10050483" cy="1477328"/>
          </a:xfrm>
          <a:prstGeom prst="rect">
            <a:avLst/>
          </a:prstGeom>
        </p:spPr>
        <p:txBody>
          <a:bodyPr wrap="square">
            <a:spAutoFit/>
          </a:bodyPr>
          <a:lstStyle/>
          <a:p>
            <a:r>
              <a:rPr lang="en-US" b="1" dirty="0"/>
              <a:t>Explanation: </a:t>
            </a:r>
            <a:r>
              <a:rPr lang="en-US" dirty="0"/>
              <a:t> Because collisions are a normal aspect of half-duplex communications, runt and giant frames are common by-products of those operations. A malfunctioning NIC can also place frames on the network that are either too short or longer than the maximum allowed length. CRC errors can result from using the wrong type of cable or from electrical interference. Using a cable that is too long can result in late collisions rather than runts and giants.</a:t>
            </a:r>
            <a:endParaRPr lang="en-US" dirty="0"/>
          </a:p>
        </p:txBody>
      </p:sp>
    </p:spTree>
    <p:extLst>
      <p:ext uri="{BB962C8B-B14F-4D97-AF65-F5344CB8AC3E}">
        <p14:creationId xmlns:p14="http://schemas.microsoft.com/office/powerpoint/2010/main" val="2126046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two functions are performed at the LLC sublayer of the OSI Data Link Layer to facilitate Ethernet communication? (Choose two.)</a:t>
            </a:r>
          </a:p>
        </p:txBody>
      </p:sp>
      <p:sp>
        <p:nvSpPr>
          <p:cNvPr id="3" name="Content Placeholder 2"/>
          <p:cNvSpPr>
            <a:spLocks noGrp="1"/>
          </p:cNvSpPr>
          <p:nvPr>
            <p:ph idx="1"/>
          </p:nvPr>
        </p:nvSpPr>
        <p:spPr>
          <a:xfrm>
            <a:off x="838200" y="1825626"/>
            <a:ext cx="10515600" cy="2093232"/>
          </a:xfrm>
        </p:spPr>
        <p:txBody>
          <a:bodyPr>
            <a:normAutofit fontScale="70000" lnSpcReduction="20000"/>
          </a:bodyPr>
          <a:lstStyle/>
          <a:p>
            <a:pPr fontAlgn="base"/>
            <a:r>
              <a:rPr lang="en-US" dirty="0" err="1"/>
              <a:t>mplements</a:t>
            </a:r>
            <a:r>
              <a:rPr lang="en-US" dirty="0"/>
              <a:t> CSMA/CD over legacy shared half-duplex media</a:t>
            </a:r>
          </a:p>
          <a:p>
            <a:pPr fontAlgn="base"/>
            <a:r>
              <a:rPr lang="en-US" b="1" dirty="0"/>
              <a:t>enables IPv4 and IPv6 to utilize the same physical medium</a:t>
            </a:r>
            <a:endParaRPr lang="en-US" dirty="0"/>
          </a:p>
          <a:p>
            <a:pPr fontAlgn="base"/>
            <a:r>
              <a:rPr lang="en-US" dirty="0"/>
              <a:t>integrates Layer 2 flows between 10 Gigabit Ethernet over fiber and 1 Gigabit Ethernet over copper</a:t>
            </a:r>
          </a:p>
          <a:p>
            <a:pPr fontAlgn="base"/>
            <a:r>
              <a:rPr lang="en-US" dirty="0"/>
              <a:t>implements a process to delimit fields within an Ethernet 2 frame</a:t>
            </a:r>
          </a:p>
          <a:p>
            <a:pPr fontAlgn="base"/>
            <a:r>
              <a:rPr lang="en-US" b="1" dirty="0"/>
              <a:t>places information in the Ethernet frame that identifies which network layer protocol is being encapsulated by the frame</a:t>
            </a:r>
            <a:endParaRPr lang="en-US" dirty="0"/>
          </a:p>
        </p:txBody>
      </p:sp>
      <p:sp>
        <p:nvSpPr>
          <p:cNvPr id="4" name="Rectangle 3"/>
          <p:cNvSpPr/>
          <p:nvPr/>
        </p:nvSpPr>
        <p:spPr>
          <a:xfrm>
            <a:off x="755073" y="4053796"/>
            <a:ext cx="10050483" cy="2585323"/>
          </a:xfrm>
          <a:prstGeom prst="rect">
            <a:avLst/>
          </a:prstGeom>
        </p:spPr>
        <p:txBody>
          <a:bodyPr wrap="square">
            <a:spAutoFit/>
          </a:bodyPr>
          <a:lstStyle/>
          <a:p>
            <a:pPr fontAlgn="base"/>
            <a:r>
              <a:rPr lang="en-US" b="1" dirty="0" smtClean="0"/>
              <a:t>Other Ans:</a:t>
            </a:r>
          </a:p>
          <a:p>
            <a:pPr marL="285750" indent="-285750" fontAlgn="base">
              <a:buFont typeface="Arial" panose="020B0604020202020204" pitchFamily="34" charset="0"/>
              <a:buChar char="•"/>
            </a:pPr>
            <a:r>
              <a:rPr lang="en-US" b="1" dirty="0" smtClean="0"/>
              <a:t>enables </a:t>
            </a:r>
            <a:r>
              <a:rPr lang="en-US" b="1" dirty="0"/>
              <a:t>IPv4 and IPv6 to utilize the same physical medium</a:t>
            </a:r>
            <a:endParaRPr lang="en-US" dirty="0"/>
          </a:p>
          <a:p>
            <a:pPr marL="285750" indent="-285750" fontAlgn="base">
              <a:buFont typeface="Arial" panose="020B0604020202020204" pitchFamily="34" charset="0"/>
              <a:buChar char="•"/>
            </a:pPr>
            <a:r>
              <a:rPr lang="en-US" b="1" dirty="0"/>
              <a:t>handles communication between upper layer networking software and Ethernet NIC </a:t>
            </a:r>
            <a:r>
              <a:rPr lang="en-US" b="1" dirty="0" smtClean="0"/>
              <a:t>hardware</a:t>
            </a:r>
          </a:p>
          <a:p>
            <a:pPr marL="285750" indent="-285750" fontAlgn="base">
              <a:buFont typeface="Arial" panose="020B0604020202020204" pitchFamily="34" charset="0"/>
              <a:buChar char="•"/>
            </a:pPr>
            <a:r>
              <a:rPr lang="en-US" b="1" dirty="0"/>
              <a:t>adds Ethernet control information to network protocol data</a:t>
            </a:r>
            <a:endParaRPr lang="en-US" dirty="0"/>
          </a:p>
          <a:p>
            <a:pPr marL="285750" indent="-285750" fontAlgn="base">
              <a:buFont typeface="Arial" panose="020B0604020202020204" pitchFamily="34" charset="0"/>
              <a:buChar char="•"/>
            </a:pPr>
            <a:r>
              <a:rPr lang="en-US" b="1" dirty="0"/>
              <a:t>enables IPv4 and IPv6 to utilize the same physical medium</a:t>
            </a:r>
            <a:endParaRPr lang="en-US" dirty="0"/>
          </a:p>
          <a:p>
            <a:pPr marL="285750" indent="-285750" fontAlgn="base">
              <a:buFont typeface="Arial" panose="020B0604020202020204" pitchFamily="34" charset="0"/>
              <a:buChar char="•"/>
            </a:pPr>
            <a:r>
              <a:rPr lang="en-US" b="1" dirty="0"/>
              <a:t>adds Ethernet control information to network protocol data</a:t>
            </a:r>
            <a:endParaRPr lang="en-US" dirty="0"/>
          </a:p>
          <a:p>
            <a:pPr marL="285750" indent="-285750" fontAlgn="base">
              <a:buFont typeface="Arial" panose="020B0604020202020204" pitchFamily="34" charset="0"/>
              <a:buChar char="•"/>
            </a:pPr>
            <a:r>
              <a:rPr lang="en-US" b="1" dirty="0"/>
              <a:t>places information in the Ethernet frame that identifies which network layer protocol is being encapsulated by the frame</a:t>
            </a:r>
            <a:endParaRPr lang="en-US" dirty="0"/>
          </a:p>
          <a:p>
            <a:pPr fontAlgn="base"/>
            <a:endParaRPr lang="en-US" dirty="0"/>
          </a:p>
        </p:txBody>
      </p:sp>
    </p:spTree>
    <p:extLst>
      <p:ext uri="{BB962C8B-B14F-4D97-AF65-F5344CB8AC3E}">
        <p14:creationId xmlns:p14="http://schemas.microsoft.com/office/powerpoint/2010/main" val="2969927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two functions are performed at the LLC sublayer of the OSI Data Link Layer to facilitate Ethernet communication? (Choose two.)</a:t>
            </a:r>
          </a:p>
        </p:txBody>
      </p:sp>
      <p:sp>
        <p:nvSpPr>
          <p:cNvPr id="3" name="Content Placeholder 2"/>
          <p:cNvSpPr>
            <a:spLocks noGrp="1"/>
          </p:cNvSpPr>
          <p:nvPr>
            <p:ph idx="1"/>
          </p:nvPr>
        </p:nvSpPr>
        <p:spPr>
          <a:xfrm>
            <a:off x="838200" y="1825626"/>
            <a:ext cx="10515600" cy="2093232"/>
          </a:xfrm>
        </p:spPr>
        <p:txBody>
          <a:bodyPr>
            <a:normAutofit fontScale="70000" lnSpcReduction="20000"/>
          </a:bodyPr>
          <a:lstStyle/>
          <a:p>
            <a:pPr fontAlgn="base"/>
            <a:r>
              <a:rPr lang="en-US" dirty="0" err="1"/>
              <a:t>mplements</a:t>
            </a:r>
            <a:r>
              <a:rPr lang="en-US" dirty="0"/>
              <a:t> CSMA/CD over legacy shared half-duplex media</a:t>
            </a:r>
          </a:p>
          <a:p>
            <a:pPr fontAlgn="base"/>
            <a:r>
              <a:rPr lang="en-US" b="1" dirty="0"/>
              <a:t>enables IPv4 and IPv6 to utilize the same physical medium</a:t>
            </a:r>
            <a:endParaRPr lang="en-US" dirty="0"/>
          </a:p>
          <a:p>
            <a:pPr fontAlgn="base"/>
            <a:r>
              <a:rPr lang="en-US" dirty="0"/>
              <a:t>integrates Layer 2 flows between 10 Gigabit Ethernet over fiber and 1 Gigabit Ethernet over copper</a:t>
            </a:r>
          </a:p>
          <a:p>
            <a:pPr fontAlgn="base"/>
            <a:r>
              <a:rPr lang="en-US" dirty="0"/>
              <a:t>implements a process to delimit fields within an Ethernet 2 frame</a:t>
            </a:r>
          </a:p>
          <a:p>
            <a:pPr fontAlgn="base"/>
            <a:r>
              <a:rPr lang="en-US" b="1" dirty="0"/>
              <a:t>places information in the Ethernet frame that identifies which network layer protocol is being encapsulated by the frame</a:t>
            </a:r>
            <a:endParaRPr lang="en-US" dirty="0"/>
          </a:p>
        </p:txBody>
      </p:sp>
      <p:sp>
        <p:nvSpPr>
          <p:cNvPr id="5" name="Rectangle 4"/>
          <p:cNvSpPr/>
          <p:nvPr/>
        </p:nvSpPr>
        <p:spPr>
          <a:xfrm>
            <a:off x="755073" y="4151415"/>
            <a:ext cx="10515600" cy="2308324"/>
          </a:xfrm>
          <a:prstGeom prst="rect">
            <a:avLst/>
          </a:prstGeom>
        </p:spPr>
        <p:txBody>
          <a:bodyPr wrap="square">
            <a:spAutoFit/>
          </a:bodyPr>
          <a:lstStyle/>
          <a:p>
            <a:r>
              <a:rPr lang="en-US" dirty="0"/>
              <a:t>Explanation: The data link layer is actually divided into two sublayers</a:t>
            </a:r>
            <a:r>
              <a:rPr lang="en-US" dirty="0" smtClean="0"/>
              <a:t>:</a:t>
            </a:r>
            <a:endParaRPr lang="en-US" dirty="0"/>
          </a:p>
          <a:p>
            <a:r>
              <a:rPr lang="en-US" dirty="0"/>
              <a:t>+ Logical Link Control (LLC): This upper sublayer defines the software processes that provide services to the network layer protocols. It places information in the frame that identifies which network layer protocol is being used for the frame. This information allows multiple Layer 3 protocols, such as IPv4 and IPv6, to utilize the same network interface and media.</a:t>
            </a:r>
          </a:p>
          <a:p>
            <a:r>
              <a:rPr lang="en-US" dirty="0"/>
              <a:t>+ Media Access Control (MAC): This lower sublayer defines the media access processes performed by the hardware. It provides data link layer addressing and delimiting of data according to the physical signaling requirements of the medium and the type of data link layer protocol in use.</a:t>
            </a:r>
          </a:p>
        </p:txBody>
      </p:sp>
    </p:spTree>
    <p:extLst>
      <p:ext uri="{BB962C8B-B14F-4D97-AF65-F5344CB8AC3E}">
        <p14:creationId xmlns:p14="http://schemas.microsoft.com/office/powerpoint/2010/main" val="2641531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 Which two commands could be used to check if DNS name resolution is working properly on a Windows PC? (Choose two.)</a:t>
            </a:r>
          </a:p>
        </p:txBody>
      </p:sp>
      <p:sp>
        <p:nvSpPr>
          <p:cNvPr id="3" name="Content Placeholder 2"/>
          <p:cNvSpPr>
            <a:spLocks noGrp="1"/>
          </p:cNvSpPr>
          <p:nvPr>
            <p:ph idx="1"/>
          </p:nvPr>
        </p:nvSpPr>
        <p:spPr>
          <a:xfrm>
            <a:off x="838200" y="1825626"/>
            <a:ext cx="10515600" cy="2093232"/>
          </a:xfrm>
        </p:spPr>
        <p:txBody>
          <a:bodyPr>
            <a:normAutofit fontScale="92500" lnSpcReduction="20000"/>
          </a:bodyPr>
          <a:lstStyle/>
          <a:p>
            <a:pPr fontAlgn="base"/>
            <a:r>
              <a:rPr lang="en-US" b="1" dirty="0" err="1"/>
              <a:t>nslookup</a:t>
            </a:r>
            <a:r>
              <a:rPr lang="en-US" b="1" dirty="0"/>
              <a:t> cisco.com</a:t>
            </a:r>
            <a:endParaRPr lang="en-US" dirty="0"/>
          </a:p>
          <a:p>
            <a:pPr fontAlgn="base"/>
            <a:r>
              <a:rPr lang="en-US" b="1" dirty="0"/>
              <a:t>ping cisco.com</a:t>
            </a:r>
            <a:endParaRPr lang="en-US" dirty="0"/>
          </a:p>
          <a:p>
            <a:pPr fontAlgn="base"/>
            <a:r>
              <a:rPr lang="en-US" dirty="0"/>
              <a:t>ipconfig /</a:t>
            </a:r>
            <a:r>
              <a:rPr lang="en-US" dirty="0" err="1"/>
              <a:t>flushdns</a:t>
            </a:r>
            <a:endParaRPr lang="en-US" dirty="0"/>
          </a:p>
          <a:p>
            <a:pPr fontAlgn="base"/>
            <a:r>
              <a:rPr lang="en-US" dirty="0"/>
              <a:t>net cisco.com</a:t>
            </a:r>
          </a:p>
          <a:p>
            <a:pPr fontAlgn="base"/>
            <a:r>
              <a:rPr lang="en-US" dirty="0" err="1"/>
              <a:t>nbtstat</a:t>
            </a:r>
            <a:r>
              <a:rPr lang="en-US" dirty="0"/>
              <a:t> cisco.com</a:t>
            </a:r>
          </a:p>
        </p:txBody>
      </p:sp>
      <p:sp>
        <p:nvSpPr>
          <p:cNvPr id="5" name="Rectangle 4"/>
          <p:cNvSpPr/>
          <p:nvPr/>
        </p:nvSpPr>
        <p:spPr>
          <a:xfrm>
            <a:off x="755073" y="4151415"/>
            <a:ext cx="10515600" cy="1477328"/>
          </a:xfrm>
          <a:prstGeom prst="rect">
            <a:avLst/>
          </a:prstGeom>
        </p:spPr>
        <p:txBody>
          <a:bodyPr wrap="square">
            <a:spAutoFit/>
          </a:bodyPr>
          <a:lstStyle/>
          <a:p>
            <a:r>
              <a:rPr lang="en-US" dirty="0"/>
              <a:t>Explanation:  The ping command tests the connection between two hosts. When ping uses a host domain name to test the connection, the resolver on the PC will first perform the name resolution to query the DNS server for the IP address of the host. If the ping command is unable to resolve the domain name to an IP address, an error will result</a:t>
            </a:r>
            <a:r>
              <a:rPr lang="en-US" dirty="0" smtClean="0"/>
              <a:t>.</a:t>
            </a:r>
            <a:endParaRPr lang="en-US" dirty="0"/>
          </a:p>
          <a:p>
            <a:r>
              <a:rPr lang="en-US" dirty="0" err="1"/>
              <a:t>Nslookup</a:t>
            </a:r>
            <a:r>
              <a:rPr lang="en-US" dirty="0"/>
              <a:t> is a tool for testing and troubleshooting DNS servers.</a:t>
            </a:r>
          </a:p>
        </p:txBody>
      </p:sp>
    </p:spTree>
    <p:extLst>
      <p:ext uri="{BB962C8B-B14F-4D97-AF65-F5344CB8AC3E}">
        <p14:creationId xmlns:p14="http://schemas.microsoft.com/office/powerpoint/2010/main" val="60853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600" b="1" dirty="0">
                <a:latin typeface="Cambria" panose="02040503050406030204" pitchFamily="18" charset="0"/>
                <a:ea typeface="Cambria" panose="02040503050406030204" pitchFamily="18" charset="0"/>
              </a:rPr>
              <a:t> A small advertising company has a web server that provides critical business service. The company connects to the Internet through a leased line service to an ISP. Which approach best provides cost effective redundancy for the Internet connection?</a:t>
            </a:r>
          </a:p>
        </p:txBody>
      </p:sp>
      <p:sp>
        <p:nvSpPr>
          <p:cNvPr id="3" name="Content Placeholder 2"/>
          <p:cNvSpPr>
            <a:spLocks noGrp="1"/>
          </p:cNvSpPr>
          <p:nvPr>
            <p:ph idx="1"/>
          </p:nvPr>
        </p:nvSpPr>
        <p:spPr>
          <a:xfrm>
            <a:off x="838200" y="1825626"/>
            <a:ext cx="10515600" cy="2093232"/>
          </a:xfrm>
        </p:spPr>
        <p:txBody>
          <a:bodyPr>
            <a:normAutofit/>
          </a:bodyPr>
          <a:lstStyle/>
          <a:p>
            <a:pPr fontAlgn="base"/>
            <a:r>
              <a:rPr lang="en-US" dirty="0"/>
              <a:t>Add a second NIC to the web server.</a:t>
            </a:r>
          </a:p>
          <a:p>
            <a:pPr fontAlgn="base"/>
            <a:r>
              <a:rPr lang="en-US" b="1" dirty="0"/>
              <a:t>Add a connection to the Internet via a DSL line to another ISP.</a:t>
            </a:r>
            <a:endParaRPr lang="en-US" dirty="0"/>
          </a:p>
          <a:p>
            <a:pPr fontAlgn="base"/>
            <a:r>
              <a:rPr lang="en-US" dirty="0"/>
              <a:t>Add another web server to prepare failover support.</a:t>
            </a:r>
          </a:p>
          <a:p>
            <a:pPr fontAlgn="base"/>
            <a:r>
              <a:rPr lang="en-US" dirty="0"/>
              <a:t>Add multiple connections between the switches and the edge router.</a:t>
            </a:r>
          </a:p>
        </p:txBody>
      </p:sp>
      <p:sp>
        <p:nvSpPr>
          <p:cNvPr id="5" name="Rectangle 4"/>
          <p:cNvSpPr/>
          <p:nvPr/>
        </p:nvSpPr>
        <p:spPr>
          <a:xfrm>
            <a:off x="755073" y="4151415"/>
            <a:ext cx="10515600" cy="1754326"/>
          </a:xfrm>
          <a:prstGeom prst="rect">
            <a:avLst/>
          </a:prstGeom>
        </p:spPr>
        <p:txBody>
          <a:bodyPr wrap="square">
            <a:spAutoFit/>
          </a:bodyPr>
          <a:lstStyle/>
          <a:p>
            <a:pPr fontAlgn="base"/>
            <a:r>
              <a:rPr lang="en-US" b="1" dirty="0"/>
              <a:t>Explanation: </a:t>
            </a:r>
            <a:r>
              <a:rPr lang="en-US" dirty="0"/>
              <a:t> With a separate DSL connection to another ISP, the company will have a redundancy solution for the Internet connection, in case the leased line connection fails. The other options provide other aspects of redundancy, but not the Internet connection. The options of adding a second NIC and adding multiple connections between the switches and the edge router will provide redundancy in case one NIC fails or one connection between the switches and the edge router fails. The option of adding another web server provides redundancy if the main web server fails.</a:t>
            </a:r>
          </a:p>
        </p:txBody>
      </p:sp>
    </p:spTree>
    <p:extLst>
      <p:ext uri="{BB962C8B-B14F-4D97-AF65-F5344CB8AC3E}">
        <p14:creationId xmlns:p14="http://schemas.microsoft.com/office/powerpoint/2010/main" val="813644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600" b="1" dirty="0">
                <a:latin typeface="Cambria" panose="02040503050406030204" pitchFamily="18" charset="0"/>
                <a:ea typeface="Cambria" panose="02040503050406030204" pitchFamily="18" charset="0"/>
              </a:rPr>
              <a:t>Only employees connected to IPv6 interfaces are having difficulty connecting to remote networks. The analyst wants to verify that IPv6 routing has been enabled. What is the best command to use to accomplish the task?</a:t>
            </a:r>
          </a:p>
        </p:txBody>
      </p:sp>
      <p:sp>
        <p:nvSpPr>
          <p:cNvPr id="3" name="Content Placeholder 2"/>
          <p:cNvSpPr>
            <a:spLocks noGrp="1"/>
          </p:cNvSpPr>
          <p:nvPr>
            <p:ph idx="1"/>
          </p:nvPr>
        </p:nvSpPr>
        <p:spPr>
          <a:xfrm>
            <a:off x="838200" y="1825626"/>
            <a:ext cx="10515600" cy="2093232"/>
          </a:xfrm>
        </p:spPr>
        <p:txBody>
          <a:bodyPr>
            <a:normAutofit/>
          </a:bodyPr>
          <a:lstStyle/>
          <a:p>
            <a:pPr fontAlgn="base"/>
            <a:r>
              <a:rPr lang="en-US" dirty="0"/>
              <a:t>copy running-</a:t>
            </a:r>
            <a:r>
              <a:rPr lang="en-US" dirty="0" err="1"/>
              <a:t>config</a:t>
            </a:r>
            <a:r>
              <a:rPr lang="en-US" dirty="0"/>
              <a:t> startup-</a:t>
            </a:r>
            <a:r>
              <a:rPr lang="en-US"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a:p>
            <a:pPr fontAlgn="base"/>
            <a:r>
              <a:rPr lang="en-US" b="1" dirty="0"/>
              <a:t>show running-</a:t>
            </a:r>
            <a:r>
              <a:rPr lang="en-US" b="1" dirty="0" err="1"/>
              <a:t>config</a:t>
            </a:r>
            <a:endParaRPr lang="en-US" dirty="0"/>
          </a:p>
        </p:txBody>
      </p:sp>
    </p:spTree>
    <p:extLst>
      <p:ext uri="{BB962C8B-B14F-4D97-AF65-F5344CB8AC3E}">
        <p14:creationId xmlns:p14="http://schemas.microsoft.com/office/powerpoint/2010/main" val="963799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600" b="1" dirty="0">
                <a:latin typeface="Cambria" panose="02040503050406030204" pitchFamily="18" charset="0"/>
                <a:ea typeface="Cambria" panose="02040503050406030204" pitchFamily="18" charset="0"/>
              </a:rPr>
              <a:t> Refer to the exhibit. A network administrator is connecting a new host to the Registrar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838200" y="1825626"/>
            <a:ext cx="10515600" cy="2093232"/>
          </a:xfrm>
        </p:spPr>
        <p:txBody>
          <a:bodyPr>
            <a:normAutofit fontScale="92500" lnSpcReduction="20000"/>
          </a:bodyPr>
          <a:lstStyle/>
          <a:p>
            <a:pPr fontAlgn="base"/>
            <a:r>
              <a:rPr lang="en-US" b="1" dirty="0"/>
              <a:t>192.168.235.234</a:t>
            </a:r>
            <a:endParaRPr lang="en-US" dirty="0"/>
          </a:p>
          <a:p>
            <a:pPr fontAlgn="base"/>
            <a:r>
              <a:rPr lang="en-US" dirty="0"/>
              <a:t>203.0.113.3</a:t>
            </a:r>
          </a:p>
          <a:p>
            <a:pPr fontAlgn="base"/>
            <a:r>
              <a:rPr lang="en-US" dirty="0"/>
              <a:t>192.168.235.1</a:t>
            </a:r>
          </a:p>
          <a:p>
            <a:pPr fontAlgn="base"/>
            <a:r>
              <a:rPr lang="en-US" dirty="0"/>
              <a:t>10.234.235.254</a:t>
            </a:r>
          </a:p>
          <a:p>
            <a:pPr fontAlgn="base"/>
            <a:r>
              <a:rPr lang="en-US" dirty="0"/>
              <a:t>192.168.234.114</a:t>
            </a:r>
          </a:p>
        </p:txBody>
      </p:sp>
      <p:pic>
        <p:nvPicPr>
          <p:cNvPr id="4" name="Picture 3"/>
          <p:cNvPicPr>
            <a:picLocks noChangeAspect="1"/>
          </p:cNvPicPr>
          <p:nvPr/>
        </p:nvPicPr>
        <p:blipFill>
          <a:blip r:embed="rId2"/>
          <a:stretch>
            <a:fillRect/>
          </a:stretch>
        </p:blipFill>
        <p:spPr>
          <a:xfrm>
            <a:off x="3577483" y="1690688"/>
            <a:ext cx="8437954" cy="4604820"/>
          </a:xfrm>
          <a:prstGeom prst="rect">
            <a:avLst/>
          </a:prstGeom>
        </p:spPr>
      </p:pic>
    </p:spTree>
    <p:extLst>
      <p:ext uri="{BB962C8B-B14F-4D97-AF65-F5344CB8AC3E}">
        <p14:creationId xmlns:p14="http://schemas.microsoft.com/office/powerpoint/2010/main" val="420876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Match the command with the device mode at which the command is entered. (Not all options are used.)</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3" y="1508166"/>
            <a:ext cx="11839699" cy="5177642"/>
          </a:xfrm>
        </p:spPr>
      </p:pic>
      <p:sp>
        <p:nvSpPr>
          <p:cNvPr id="8" name="Rectangle 7"/>
          <p:cNvSpPr/>
          <p:nvPr/>
        </p:nvSpPr>
        <p:spPr>
          <a:xfrm>
            <a:off x="118753" y="3648371"/>
            <a:ext cx="5747657" cy="2031325"/>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The enable command is entered in R1&gt; mode. The login command is entered in R1(</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-line)# mode. The copy running-</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 startup-</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 command is entered in R1# mode. The </a:t>
            </a:r>
            <a:r>
              <a:rPr lang="en-US" dirty="0" err="1">
                <a:solidFill>
                  <a:srgbClr val="155724"/>
                </a:solidFill>
                <a:latin typeface="Helvetica" panose="020B0604020202020204" pitchFamily="34" charset="0"/>
              </a:rPr>
              <a:t>ip</a:t>
            </a:r>
            <a:r>
              <a:rPr lang="en-US" dirty="0">
                <a:solidFill>
                  <a:srgbClr val="155724"/>
                </a:solidFill>
                <a:latin typeface="Helvetica" panose="020B0604020202020204" pitchFamily="34" charset="0"/>
              </a:rPr>
              <a:t> address 192.168.4.4 255.255.255.0 command is entered in R1(</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-if)# mode. The service password-encryption command is entered in global configuration mode.</a:t>
            </a:r>
            <a:endParaRPr lang="en-US" dirty="0"/>
          </a:p>
        </p:txBody>
      </p:sp>
    </p:spTree>
    <p:extLst>
      <p:ext uri="{BB962C8B-B14F-4D97-AF65-F5344CB8AC3E}">
        <p14:creationId xmlns:p14="http://schemas.microsoft.com/office/powerpoint/2010/main" val="384985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A router boots and enters setup mode. What is the reason for this?</a:t>
            </a:r>
          </a:p>
        </p:txBody>
      </p:sp>
      <p:sp>
        <p:nvSpPr>
          <p:cNvPr id="8" name="Rectangle 7"/>
          <p:cNvSpPr/>
          <p:nvPr/>
        </p:nvSpPr>
        <p:spPr>
          <a:xfrm>
            <a:off x="348343" y="4135259"/>
            <a:ext cx="11005457" cy="646331"/>
          </a:xfrm>
          <a:prstGeom prst="rect">
            <a:avLst/>
          </a:prstGeom>
        </p:spPr>
        <p:txBody>
          <a:bodyPr wrap="square">
            <a:spAutoFit/>
          </a:bodyPr>
          <a:lstStyle/>
          <a:p>
            <a:r>
              <a:rPr lang="en-US" b="1" dirty="0"/>
              <a:t>Explanation: </a:t>
            </a:r>
            <a:r>
              <a:rPr lang="en-US" dirty="0"/>
              <a:t>The startup configuration file is stored in NVRAM and contains the commands needed to initially configure a router. It also creates the running configuration file that is stored in in RAM.</a:t>
            </a:r>
            <a:endParaRPr lang="en-US" dirty="0"/>
          </a:p>
        </p:txBody>
      </p:sp>
      <p:sp>
        <p:nvSpPr>
          <p:cNvPr id="3" name="Content Placeholder 2"/>
          <p:cNvSpPr>
            <a:spLocks noGrp="1"/>
          </p:cNvSpPr>
          <p:nvPr>
            <p:ph idx="1"/>
          </p:nvPr>
        </p:nvSpPr>
        <p:spPr>
          <a:xfrm>
            <a:off x="838200" y="1825625"/>
            <a:ext cx="10515600" cy="1962604"/>
          </a:xfrm>
        </p:spPr>
        <p:txBody>
          <a:bodyPr>
            <a:normAutofit lnSpcReduction="10000"/>
          </a:bodyPr>
          <a:lstStyle/>
          <a:p>
            <a:pPr fontAlgn="base"/>
            <a:r>
              <a:rPr lang="en-US" dirty="0"/>
              <a:t>The IOS image is corrupt.</a:t>
            </a:r>
          </a:p>
          <a:p>
            <a:pPr fontAlgn="base"/>
            <a:r>
              <a:rPr lang="en-US" dirty="0"/>
              <a:t>Cisco IOS is missing from flash memory.</a:t>
            </a:r>
          </a:p>
          <a:p>
            <a:pPr fontAlgn="base"/>
            <a:r>
              <a:rPr lang="en-US" b="1" dirty="0"/>
              <a:t>The configuration file is missing from NVRAM.</a:t>
            </a:r>
            <a:endParaRPr lang="en-US" dirty="0"/>
          </a:p>
          <a:p>
            <a:pPr fontAlgn="base"/>
            <a:r>
              <a:rPr lang="en-US" dirty="0"/>
              <a:t>The POST process has detected hardware failure.</a:t>
            </a:r>
          </a:p>
          <a:p>
            <a:endParaRPr lang="en-US" dirty="0"/>
          </a:p>
        </p:txBody>
      </p:sp>
    </p:spTree>
    <p:extLst>
      <p:ext uri="{BB962C8B-B14F-4D97-AF65-F5344CB8AC3E}">
        <p14:creationId xmlns:p14="http://schemas.microsoft.com/office/powerpoint/2010/main" val="1037015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smtClean="0">
                <a:latin typeface="Cambria" panose="02040503050406030204" pitchFamily="18" charset="0"/>
                <a:ea typeface="Cambria" panose="02040503050406030204" pitchFamily="18" charset="0"/>
              </a:rPr>
              <a:t>A </a:t>
            </a:r>
            <a:r>
              <a:rPr lang="en-US" sz="2600" b="1" dirty="0">
                <a:latin typeface="Cambria" panose="02040503050406030204" pitchFamily="18" charset="0"/>
                <a:ea typeface="Cambria" panose="02040503050406030204" pitchFamily="18" charset="0"/>
              </a:rPr>
              <a:t>client packet is received by a server. The packet has a destination port number of 22. What service is the client requesting?</a:t>
            </a:r>
            <a:endParaRPr lang="en-US" sz="26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b="1" dirty="0"/>
              <a:t>SSH</a:t>
            </a:r>
            <a:endParaRPr lang="en-US" dirty="0"/>
          </a:p>
          <a:p>
            <a:pPr fontAlgn="base"/>
            <a:r>
              <a:rPr lang="en-US" dirty="0"/>
              <a:t>TFTP</a:t>
            </a:r>
          </a:p>
          <a:p>
            <a:pPr fontAlgn="base"/>
            <a:r>
              <a:rPr lang="en-US" dirty="0"/>
              <a:t>DHCP</a:t>
            </a:r>
          </a:p>
          <a:p>
            <a:pPr fontAlgn="base"/>
            <a:r>
              <a:rPr lang="en-US" dirty="0"/>
              <a:t>DNS</a:t>
            </a:r>
          </a:p>
          <a:p>
            <a:pPr marL="0" indent="0">
              <a:buNone/>
            </a:pPr>
            <a:endParaRPr lang="en-US" dirty="0"/>
          </a:p>
        </p:txBody>
      </p:sp>
    </p:spTree>
    <p:extLst>
      <p:ext uri="{BB962C8B-B14F-4D97-AF65-F5344CB8AC3E}">
        <p14:creationId xmlns:p14="http://schemas.microsoft.com/office/powerpoint/2010/main" val="104476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What service is provided by POP3?</a:t>
            </a:r>
          </a:p>
        </p:txBody>
      </p:sp>
      <p:sp>
        <p:nvSpPr>
          <p:cNvPr id="3" name="Content Placeholder 2"/>
          <p:cNvSpPr>
            <a:spLocks noGrp="1"/>
          </p:cNvSpPr>
          <p:nvPr>
            <p:ph idx="1"/>
          </p:nvPr>
        </p:nvSpPr>
        <p:spPr>
          <a:xfrm>
            <a:off x="838200" y="1825625"/>
            <a:ext cx="10515600" cy="1962604"/>
          </a:xfrm>
        </p:spPr>
        <p:txBody>
          <a:bodyPr>
            <a:normAutofit fontScale="85000" lnSpcReduction="10000"/>
          </a:bodyPr>
          <a:lstStyle/>
          <a:p>
            <a:pPr fontAlgn="base"/>
            <a:r>
              <a:rPr lang="en-US" b="1" dirty="0"/>
              <a:t>Retrieves email from the server by downloading the email to the local mail application of the client.</a:t>
            </a:r>
            <a:endParaRPr lang="en-US" dirty="0"/>
          </a:p>
          <a:p>
            <a:pPr fontAlgn="base"/>
            <a:r>
              <a:rPr lang="en-US" dirty="0"/>
              <a:t>An application that allows real-time chatting among remote users.</a:t>
            </a:r>
          </a:p>
          <a:p>
            <a:pPr fontAlgn="base"/>
            <a:r>
              <a:rPr lang="en-US" dirty="0"/>
              <a:t>Allows remote access to network devices and servers.</a:t>
            </a:r>
          </a:p>
          <a:p>
            <a:pPr fontAlgn="base"/>
            <a:r>
              <a:rPr lang="en-US" dirty="0"/>
              <a:t>Uses encryption to provide secure remote access to network devices and servers.</a:t>
            </a:r>
          </a:p>
        </p:txBody>
      </p:sp>
    </p:spTree>
    <p:extLst>
      <p:ext uri="{BB962C8B-B14F-4D97-AF65-F5344CB8AC3E}">
        <p14:creationId xmlns:p14="http://schemas.microsoft.com/office/powerpoint/2010/main" val="163548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600" b="1" dirty="0">
                <a:latin typeface="Cambria" panose="02040503050406030204" pitchFamily="18" charset="0"/>
                <a:ea typeface="Cambria" panose="02040503050406030204" pitchFamily="18" charset="0"/>
              </a:rPr>
              <a:t>Two students are working on a network design project. One student is doing the drawing, while the other student is writing the proposal. The drawing is finished and the student wants to share the folder that contains the drawing so that the other student can access the file and copy it to a USB drive. Which networking model is being used?</a:t>
            </a:r>
          </a:p>
        </p:txBody>
      </p:sp>
      <p:sp>
        <p:nvSpPr>
          <p:cNvPr id="3" name="Content Placeholder 2"/>
          <p:cNvSpPr>
            <a:spLocks noGrp="1"/>
          </p:cNvSpPr>
          <p:nvPr>
            <p:ph idx="1"/>
          </p:nvPr>
        </p:nvSpPr>
        <p:spPr>
          <a:xfrm>
            <a:off x="743197" y="2633147"/>
            <a:ext cx="10515600" cy="1962604"/>
          </a:xfrm>
        </p:spPr>
        <p:txBody>
          <a:bodyPr>
            <a:normAutofit lnSpcReduction="10000"/>
          </a:bodyPr>
          <a:lstStyle/>
          <a:p>
            <a:pPr fontAlgn="base"/>
            <a:r>
              <a:rPr lang="en-US" b="1" dirty="0"/>
              <a:t>peer-to-peer</a:t>
            </a:r>
            <a:endParaRPr lang="en-US" dirty="0"/>
          </a:p>
          <a:p>
            <a:pPr fontAlgn="base"/>
            <a:r>
              <a:rPr lang="en-US" dirty="0"/>
              <a:t>client-based</a:t>
            </a:r>
          </a:p>
          <a:p>
            <a:pPr fontAlgn="base"/>
            <a:r>
              <a:rPr lang="en-US" dirty="0"/>
              <a:t>master-slave</a:t>
            </a:r>
          </a:p>
          <a:p>
            <a:pPr fontAlgn="base"/>
            <a:r>
              <a:rPr lang="en-US" dirty="0"/>
              <a:t>point-to-point</a:t>
            </a:r>
          </a:p>
        </p:txBody>
      </p:sp>
      <p:sp>
        <p:nvSpPr>
          <p:cNvPr id="4" name="Rectangle 3"/>
          <p:cNvSpPr/>
          <p:nvPr/>
        </p:nvSpPr>
        <p:spPr>
          <a:xfrm>
            <a:off x="5494317" y="2321787"/>
            <a:ext cx="6096000" cy="923330"/>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In a peer-to-peer (P2P) networking model, data is exchanged between two network devices without the use of a dedicated server. ​</a:t>
            </a:r>
            <a:endParaRPr lang="en-US" dirty="0"/>
          </a:p>
        </p:txBody>
      </p:sp>
    </p:spTree>
    <p:extLst>
      <p:ext uri="{BB962C8B-B14F-4D97-AF65-F5344CB8AC3E}">
        <p14:creationId xmlns:p14="http://schemas.microsoft.com/office/powerpoint/2010/main" val="2242635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command is used to manually query a DNS server to resolve a specific host name?</a:t>
            </a:r>
          </a:p>
        </p:txBody>
      </p:sp>
      <p:sp>
        <p:nvSpPr>
          <p:cNvPr id="3" name="Content Placeholder 2"/>
          <p:cNvSpPr>
            <a:spLocks noGrp="1"/>
          </p:cNvSpPr>
          <p:nvPr>
            <p:ph idx="1"/>
          </p:nvPr>
        </p:nvSpPr>
        <p:spPr>
          <a:xfrm>
            <a:off x="743197" y="2633147"/>
            <a:ext cx="10515600" cy="1962604"/>
          </a:xfrm>
        </p:spPr>
        <p:txBody>
          <a:bodyPr>
            <a:normAutofit lnSpcReduction="10000"/>
          </a:bodyPr>
          <a:lstStyle/>
          <a:p>
            <a:pPr fontAlgn="base"/>
            <a:r>
              <a:rPr lang="en-US" dirty="0" err="1"/>
              <a:t>tracert</a:t>
            </a:r>
            <a:endParaRPr lang="en-US" dirty="0"/>
          </a:p>
          <a:p>
            <a:pPr fontAlgn="base"/>
            <a:r>
              <a:rPr lang="en-US" dirty="0"/>
              <a:t>ipconfig /</a:t>
            </a:r>
            <a:r>
              <a:rPr lang="en-US" dirty="0" err="1"/>
              <a:t>displaydns</a:t>
            </a:r>
            <a:endParaRPr lang="en-US" dirty="0"/>
          </a:p>
          <a:p>
            <a:pPr fontAlgn="base"/>
            <a:r>
              <a:rPr lang="en-US" b="1" dirty="0" err="1"/>
              <a:t>nslookup</a:t>
            </a:r>
            <a:endParaRPr lang="en-US" dirty="0"/>
          </a:p>
          <a:p>
            <a:pPr fontAlgn="base"/>
            <a:r>
              <a:rPr lang="en-US" dirty="0"/>
              <a:t>net</a:t>
            </a:r>
          </a:p>
        </p:txBody>
      </p:sp>
      <p:sp>
        <p:nvSpPr>
          <p:cNvPr id="4" name="Rectangle 3"/>
          <p:cNvSpPr/>
          <p:nvPr/>
        </p:nvSpPr>
        <p:spPr>
          <a:xfrm>
            <a:off x="5494317" y="2321787"/>
            <a:ext cx="6096000" cy="2308324"/>
          </a:xfrm>
          <a:prstGeom prst="rect">
            <a:avLst/>
          </a:prstGeom>
        </p:spPr>
        <p:txBody>
          <a:bodyPr>
            <a:spAutoFit/>
          </a:bodyPr>
          <a:lstStyle/>
          <a:p>
            <a:r>
              <a:rPr lang="en-US" dirty="0"/>
              <a:t> The </a:t>
            </a:r>
            <a:r>
              <a:rPr lang="en-US" dirty="0" err="1"/>
              <a:t>nslookup</a:t>
            </a:r>
            <a:r>
              <a:rPr lang="en-US" dirty="0"/>
              <a:t> command was created to allow a user to manually query a DNS server to resolve a given host name. The ipconfig /</a:t>
            </a:r>
            <a:r>
              <a:rPr lang="en-US" dirty="0" err="1"/>
              <a:t>displaydns</a:t>
            </a:r>
            <a:r>
              <a:rPr lang="en-US" dirty="0"/>
              <a:t> command only displays previously resolved DNS entries. The </a:t>
            </a:r>
            <a:r>
              <a:rPr lang="en-US" dirty="0" err="1"/>
              <a:t>tracert</a:t>
            </a:r>
            <a:r>
              <a:rPr lang="en-US" dirty="0"/>
              <a:t> command was created to examine the path that packets take as they cross a network and can resolve a hostname by automatically querying a DNS server. The net command is used to manage network computers, servers, printers, and network drives.</a:t>
            </a:r>
            <a:endParaRPr lang="en-US" dirty="0"/>
          </a:p>
        </p:txBody>
      </p:sp>
    </p:spTree>
    <p:extLst>
      <p:ext uri="{BB962C8B-B14F-4D97-AF65-F5344CB8AC3E}">
        <p14:creationId xmlns:p14="http://schemas.microsoft.com/office/powerpoint/2010/main" val="3469733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PDU is processed when a host computer is de-encapsulating a message at the transport layer of the TCP/IP model?</a:t>
            </a:r>
          </a:p>
        </p:txBody>
      </p:sp>
      <p:sp>
        <p:nvSpPr>
          <p:cNvPr id="3" name="Content Placeholder 2"/>
          <p:cNvSpPr>
            <a:spLocks noGrp="1"/>
          </p:cNvSpPr>
          <p:nvPr>
            <p:ph idx="1"/>
          </p:nvPr>
        </p:nvSpPr>
        <p:spPr>
          <a:xfrm>
            <a:off x="743197" y="2633147"/>
            <a:ext cx="10515600" cy="1962604"/>
          </a:xfrm>
        </p:spPr>
        <p:txBody>
          <a:bodyPr>
            <a:normAutofit lnSpcReduction="10000"/>
          </a:bodyPr>
          <a:lstStyle/>
          <a:p>
            <a:pPr fontAlgn="base"/>
            <a:r>
              <a:rPr lang="en-US" dirty="0"/>
              <a:t>bits</a:t>
            </a:r>
          </a:p>
          <a:p>
            <a:pPr fontAlgn="base"/>
            <a:r>
              <a:rPr lang="en-US" dirty="0"/>
              <a:t>frame</a:t>
            </a:r>
          </a:p>
          <a:p>
            <a:pPr fontAlgn="base"/>
            <a:r>
              <a:rPr lang="en-US" dirty="0"/>
              <a:t>packet</a:t>
            </a:r>
          </a:p>
          <a:p>
            <a:pPr fontAlgn="base"/>
            <a:r>
              <a:rPr lang="en-US" b="1" dirty="0"/>
              <a:t>segment</a:t>
            </a:r>
            <a:endParaRPr lang="en-US" dirty="0"/>
          </a:p>
        </p:txBody>
      </p:sp>
      <p:sp>
        <p:nvSpPr>
          <p:cNvPr id="4" name="Rectangle 3"/>
          <p:cNvSpPr/>
          <p:nvPr/>
        </p:nvSpPr>
        <p:spPr>
          <a:xfrm>
            <a:off x="5494317" y="2321787"/>
            <a:ext cx="6096000" cy="923330"/>
          </a:xfrm>
          <a:prstGeom prst="rect">
            <a:avLst/>
          </a:prstGeom>
        </p:spPr>
        <p:txBody>
          <a:bodyPr>
            <a:spAutoFit/>
          </a:bodyPr>
          <a:lstStyle/>
          <a:p>
            <a:r>
              <a:rPr lang="en-US" b="1" dirty="0"/>
              <a:t>Explanation: </a:t>
            </a:r>
            <a:r>
              <a:rPr lang="en-US" dirty="0"/>
              <a:t>At the transport layer, a host computer will de-encapsulate a segment to reassemble data to an acceptable format by the application layer protocol of the TCP/IP model.</a:t>
            </a:r>
            <a:endParaRPr lang="en-US" dirty="0"/>
          </a:p>
        </p:txBody>
      </p:sp>
    </p:spTree>
    <p:extLst>
      <p:ext uri="{BB962C8B-B14F-4D97-AF65-F5344CB8AC3E}">
        <p14:creationId xmlns:p14="http://schemas.microsoft.com/office/powerpoint/2010/main" val="66143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two OSI model layers have the same functionality as two layers of the TCP/IP model? (Choose two.)</a:t>
            </a:r>
          </a:p>
        </p:txBody>
      </p:sp>
      <p:sp>
        <p:nvSpPr>
          <p:cNvPr id="3" name="Content Placeholder 2"/>
          <p:cNvSpPr>
            <a:spLocks noGrp="1"/>
          </p:cNvSpPr>
          <p:nvPr>
            <p:ph idx="1"/>
          </p:nvPr>
        </p:nvSpPr>
        <p:spPr>
          <a:xfrm>
            <a:off x="743197" y="2633146"/>
            <a:ext cx="10515600" cy="2259487"/>
          </a:xfrm>
        </p:spPr>
        <p:txBody>
          <a:bodyPr>
            <a:normAutofit fontScale="92500" lnSpcReduction="10000"/>
          </a:bodyPr>
          <a:lstStyle/>
          <a:p>
            <a:pPr fontAlgn="base"/>
            <a:r>
              <a:rPr lang="en-US" dirty="0"/>
              <a:t>data link</a:t>
            </a:r>
          </a:p>
          <a:p>
            <a:pPr fontAlgn="base"/>
            <a:r>
              <a:rPr lang="en-US" b="1" dirty="0"/>
              <a:t>network</a:t>
            </a:r>
            <a:endParaRPr lang="en-US" dirty="0"/>
          </a:p>
          <a:p>
            <a:pPr fontAlgn="base"/>
            <a:r>
              <a:rPr lang="en-US" dirty="0"/>
              <a:t>physical</a:t>
            </a:r>
          </a:p>
          <a:p>
            <a:pPr fontAlgn="base"/>
            <a:r>
              <a:rPr lang="en-US" dirty="0"/>
              <a:t>session</a:t>
            </a:r>
          </a:p>
          <a:p>
            <a:pPr fontAlgn="base"/>
            <a:r>
              <a:rPr lang="en-US" b="1" dirty="0"/>
              <a:t>transport</a:t>
            </a:r>
            <a:endParaRPr lang="en-US" dirty="0"/>
          </a:p>
        </p:txBody>
      </p:sp>
      <p:sp>
        <p:nvSpPr>
          <p:cNvPr id="4" name="Rectangle 3"/>
          <p:cNvSpPr/>
          <p:nvPr/>
        </p:nvSpPr>
        <p:spPr>
          <a:xfrm>
            <a:off x="5494317" y="2321787"/>
            <a:ext cx="6096000" cy="1754326"/>
          </a:xfrm>
          <a:prstGeom prst="rect">
            <a:avLst/>
          </a:prstGeom>
        </p:spPr>
        <p:txBody>
          <a:bodyPr>
            <a:spAutoFit/>
          </a:bodyPr>
          <a:lstStyle/>
          <a:p>
            <a:r>
              <a:rPr lang="en-US" b="1" dirty="0"/>
              <a:t>Explanation: </a:t>
            </a:r>
            <a:r>
              <a:rPr lang="en-US" dirty="0"/>
              <a:t>The OSI transport layer is functionally equivalent to the TCP/IP transport layer, and the OSI network layer is equivalent to the TCP/IP internet layer. The OSI data link and physical layers together are equivalent to the TCP/IP network access layer. The OSI session layer (with the presentation layer) is included within the TCP/IP application layer.</a:t>
            </a:r>
            <a:endParaRPr lang="en-US" dirty="0"/>
          </a:p>
        </p:txBody>
      </p:sp>
    </p:spTree>
    <p:extLst>
      <p:ext uri="{BB962C8B-B14F-4D97-AF65-F5344CB8AC3E}">
        <p14:creationId xmlns:p14="http://schemas.microsoft.com/office/powerpoint/2010/main" val="1422723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Which three layers of the OSI model are comparable in function to the application layer of the TCP/IP model? (Choose three.)</a:t>
            </a:r>
          </a:p>
        </p:txBody>
      </p:sp>
      <p:sp>
        <p:nvSpPr>
          <p:cNvPr id="3" name="Content Placeholder 2"/>
          <p:cNvSpPr>
            <a:spLocks noGrp="1"/>
          </p:cNvSpPr>
          <p:nvPr>
            <p:ph idx="1"/>
          </p:nvPr>
        </p:nvSpPr>
        <p:spPr>
          <a:xfrm>
            <a:off x="743197" y="2633146"/>
            <a:ext cx="10515600" cy="2995758"/>
          </a:xfrm>
        </p:spPr>
        <p:txBody>
          <a:bodyPr>
            <a:normAutofit fontScale="92500" lnSpcReduction="20000"/>
          </a:bodyPr>
          <a:lstStyle/>
          <a:p>
            <a:pPr fontAlgn="base"/>
            <a:r>
              <a:rPr lang="en-US" b="1" dirty="0"/>
              <a:t>presentation</a:t>
            </a:r>
            <a:endParaRPr lang="en-US" dirty="0"/>
          </a:p>
          <a:p>
            <a:pPr fontAlgn="base"/>
            <a:r>
              <a:rPr lang="en-US" dirty="0"/>
              <a:t>physical</a:t>
            </a:r>
          </a:p>
          <a:p>
            <a:pPr fontAlgn="base"/>
            <a:r>
              <a:rPr lang="en-US" dirty="0"/>
              <a:t>network</a:t>
            </a:r>
          </a:p>
          <a:p>
            <a:pPr fontAlgn="base"/>
            <a:r>
              <a:rPr lang="en-US" dirty="0"/>
              <a:t>data link</a:t>
            </a:r>
          </a:p>
          <a:p>
            <a:pPr fontAlgn="base"/>
            <a:r>
              <a:rPr lang="en-US" dirty="0"/>
              <a:t>transport</a:t>
            </a:r>
          </a:p>
          <a:p>
            <a:pPr fontAlgn="base"/>
            <a:r>
              <a:rPr lang="en-US" b="1" dirty="0"/>
              <a:t>application</a:t>
            </a:r>
            <a:endParaRPr lang="en-US" dirty="0"/>
          </a:p>
          <a:p>
            <a:pPr fontAlgn="base"/>
            <a:r>
              <a:rPr lang="en-US" b="1" dirty="0"/>
              <a:t>session</a:t>
            </a:r>
            <a:endParaRPr lang="en-US" dirty="0"/>
          </a:p>
        </p:txBody>
      </p:sp>
      <p:sp>
        <p:nvSpPr>
          <p:cNvPr id="4" name="Rectangle 3"/>
          <p:cNvSpPr/>
          <p:nvPr/>
        </p:nvSpPr>
        <p:spPr>
          <a:xfrm>
            <a:off x="5494317" y="2321787"/>
            <a:ext cx="6096000" cy="2031325"/>
          </a:xfrm>
          <a:prstGeom prst="rect">
            <a:avLst/>
          </a:prstGeom>
        </p:spPr>
        <p:txBody>
          <a:bodyPr>
            <a:spAutoFit/>
          </a:bodyPr>
          <a:lstStyle/>
          <a:p>
            <a:r>
              <a:rPr lang="en-US" b="1" dirty="0"/>
              <a:t>Explanation: </a:t>
            </a:r>
            <a:r>
              <a:rPr lang="en-US" dirty="0"/>
              <a:t/>
            </a:r>
            <a:br>
              <a:rPr lang="en-US" dirty="0"/>
            </a:br>
            <a:r>
              <a:rPr lang="en-US" dirty="0"/>
              <a:t>The TCP/IP model consists of four layers: application, transport, internet, and network access. The OSI model consists of seven layers: application, presentation, session, transport, network, data link, and physical. The top three layers of the OSI model: application, presentation, and session map to the application layer of the TCP/IP model.</a:t>
            </a:r>
            <a:endParaRPr lang="en-US" dirty="0"/>
          </a:p>
        </p:txBody>
      </p:sp>
    </p:spTree>
    <p:extLst>
      <p:ext uri="{BB962C8B-B14F-4D97-AF65-F5344CB8AC3E}">
        <p14:creationId xmlns:p14="http://schemas.microsoft.com/office/powerpoint/2010/main" val="1846813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fontScale="90000"/>
          </a:bodyPr>
          <a:lstStyle/>
          <a:p>
            <a:r>
              <a:rPr lang="en-US" sz="2600" b="1" dirty="0">
                <a:latin typeface="Cambria" panose="02040503050406030204" pitchFamily="18" charset="0"/>
                <a:ea typeface="Cambria" panose="02040503050406030204" pitchFamily="18" charset="0"/>
              </a:rPr>
              <a:t> Network </a:t>
            </a:r>
            <a:r>
              <a:rPr lang="en-US" sz="2600" b="1" dirty="0" smtClean="0">
                <a:latin typeface="Cambria" panose="02040503050406030204" pitchFamily="18" charset="0"/>
                <a:ea typeface="Cambria" panose="02040503050406030204" pitchFamily="18" charset="0"/>
              </a:rPr>
              <a:t>information:</a:t>
            </a:r>
            <a:br>
              <a:rPr lang="en-US" sz="2600" b="1" dirty="0" smtClean="0">
                <a:latin typeface="Cambria" panose="02040503050406030204" pitchFamily="18" charset="0"/>
                <a:ea typeface="Cambria" panose="02040503050406030204" pitchFamily="18" charset="0"/>
              </a:rPr>
            </a:br>
            <a:r>
              <a:rPr lang="en-US" sz="2600" b="1" dirty="0" smtClean="0">
                <a:latin typeface="Cambria" panose="02040503050406030204" pitchFamily="18" charset="0"/>
                <a:ea typeface="Cambria" panose="02040503050406030204" pitchFamily="18" charset="0"/>
              </a:rPr>
              <a:t/>
            </a:r>
            <a:br>
              <a:rPr lang="en-US" sz="2600" b="1" dirty="0" smtClean="0">
                <a:latin typeface="Cambria" panose="02040503050406030204" pitchFamily="18" charset="0"/>
                <a:ea typeface="Cambria" panose="02040503050406030204" pitchFamily="18" charset="0"/>
              </a:rPr>
            </a:br>
            <a:r>
              <a:rPr lang="en-US" sz="2000" i="1" dirty="0" smtClean="0">
                <a:latin typeface="Cambria" panose="02040503050406030204" pitchFamily="18" charset="0"/>
                <a:ea typeface="Cambria" panose="02040503050406030204" pitchFamily="18" charset="0"/>
              </a:rPr>
              <a:t>local </a:t>
            </a:r>
            <a:r>
              <a:rPr lang="en-US" sz="2000" i="1" dirty="0">
                <a:latin typeface="Cambria" panose="02040503050406030204" pitchFamily="18" charset="0"/>
                <a:ea typeface="Cambria" panose="02040503050406030204" pitchFamily="18" charset="0"/>
              </a:rPr>
              <a:t>router LAN interface: 172.19.29.254 / fe80:65ab:dcc1::10</a:t>
            </a:r>
            <a:br>
              <a:rPr lang="en-US" sz="2000" i="1" dirty="0">
                <a:latin typeface="Cambria" panose="02040503050406030204" pitchFamily="18" charset="0"/>
                <a:ea typeface="Cambria" panose="02040503050406030204" pitchFamily="18" charset="0"/>
              </a:rPr>
            </a:br>
            <a:r>
              <a:rPr lang="en-US" sz="2000" i="1" dirty="0" smtClean="0">
                <a:latin typeface="Cambria" panose="02040503050406030204" pitchFamily="18" charset="0"/>
                <a:ea typeface="Cambria" panose="02040503050406030204" pitchFamily="18" charset="0"/>
              </a:rPr>
              <a:t>local </a:t>
            </a:r>
            <a:r>
              <a:rPr lang="en-US" sz="2000" i="1" dirty="0">
                <a:latin typeface="Cambria" panose="02040503050406030204" pitchFamily="18" charset="0"/>
                <a:ea typeface="Cambria" panose="02040503050406030204" pitchFamily="18" charset="0"/>
              </a:rPr>
              <a:t>router WAN interface: 198.133.219.33 / 2001:db8:FACE:39::10</a:t>
            </a:r>
            <a:br>
              <a:rPr lang="en-US" sz="2000" i="1" dirty="0">
                <a:latin typeface="Cambria" panose="02040503050406030204" pitchFamily="18" charset="0"/>
                <a:ea typeface="Cambria" panose="02040503050406030204" pitchFamily="18" charset="0"/>
              </a:rPr>
            </a:br>
            <a:r>
              <a:rPr lang="en-US" sz="2000" i="1" dirty="0" smtClean="0">
                <a:latin typeface="Cambria" panose="02040503050406030204" pitchFamily="18" charset="0"/>
                <a:ea typeface="Cambria" panose="02040503050406030204" pitchFamily="18" charset="0"/>
              </a:rPr>
              <a:t>remote </a:t>
            </a:r>
            <a:r>
              <a:rPr lang="en-US" sz="2000" i="1" dirty="0">
                <a:latin typeface="Cambria" panose="02040503050406030204" pitchFamily="18" charset="0"/>
                <a:ea typeface="Cambria" panose="02040503050406030204" pitchFamily="18" charset="0"/>
              </a:rPr>
              <a:t>server: </a:t>
            </a:r>
            <a:r>
              <a:rPr lang="en-US" sz="2000" i="1" dirty="0" smtClean="0">
                <a:latin typeface="Cambria" panose="02040503050406030204" pitchFamily="18" charset="0"/>
                <a:ea typeface="Cambria" panose="02040503050406030204" pitchFamily="18" charset="0"/>
              </a:rPr>
              <a:t>192.135.250.103</a:t>
            </a:r>
            <a:br>
              <a:rPr lang="en-US" sz="2000" i="1" dirty="0" smtClean="0">
                <a:latin typeface="Cambria" panose="02040503050406030204" pitchFamily="18" charset="0"/>
                <a:ea typeface="Cambria" panose="02040503050406030204" pitchFamily="18" charset="0"/>
              </a:rPr>
            </a:br>
            <a:r>
              <a:rPr lang="en-US" sz="2600" dirty="0">
                <a:latin typeface="Cambria" panose="02040503050406030204" pitchFamily="18" charset="0"/>
                <a:ea typeface="Cambria" panose="02040503050406030204" pitchFamily="18" charset="0"/>
              </a:rPr>
              <a:t/>
            </a:r>
            <a:br>
              <a:rPr lang="en-US" sz="2600" dirty="0">
                <a:latin typeface="Cambria" panose="02040503050406030204" pitchFamily="18" charset="0"/>
                <a:ea typeface="Cambria" panose="02040503050406030204" pitchFamily="18" charset="0"/>
              </a:rPr>
            </a:br>
            <a:r>
              <a:rPr lang="en-US" sz="2600" b="1" dirty="0">
                <a:latin typeface="Cambria" panose="02040503050406030204" pitchFamily="18" charset="0"/>
                <a:ea typeface="Cambria" panose="02040503050406030204" pitchFamily="18" charset="0"/>
              </a:rPr>
              <a:t>What task might a user be trying to accomplish by using the ping 2001:db8:FACE:39::10 command?</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verifying that there is connectivity within the local network</a:t>
            </a:r>
          </a:p>
          <a:p>
            <a:pPr fontAlgn="base"/>
            <a:r>
              <a:rPr lang="en-US" dirty="0"/>
              <a:t>creating a network performance benchmark to a server on the company intranet</a:t>
            </a:r>
          </a:p>
          <a:p>
            <a:pPr fontAlgn="base"/>
            <a:r>
              <a:rPr lang="en-US" dirty="0"/>
              <a:t>determining the path to reach the remote server</a:t>
            </a:r>
          </a:p>
          <a:p>
            <a:pPr fontAlgn="base"/>
            <a:r>
              <a:rPr lang="en-US" b="1" dirty="0"/>
              <a:t>verifying that there is connectivity to the internet</a:t>
            </a:r>
            <a:endParaRPr lang="en-US" dirty="0"/>
          </a:p>
        </p:txBody>
      </p:sp>
    </p:spTree>
    <p:extLst>
      <p:ext uri="{BB962C8B-B14F-4D97-AF65-F5344CB8AC3E}">
        <p14:creationId xmlns:p14="http://schemas.microsoft.com/office/powerpoint/2010/main" val="1170523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two ICMP messages are used by both IPv4 and IPv6 protocols? (Choose two.)​</a:t>
            </a:r>
            <a:br>
              <a:rPr lang="en-US" sz="2600" b="1" dirty="0">
                <a:latin typeface="Cambria" panose="02040503050406030204" pitchFamily="18" charset="0"/>
                <a:ea typeface="Cambria" panose="02040503050406030204" pitchFamily="18" charset="0"/>
              </a:rPr>
            </a:br>
            <a:endParaRPr lang="en-US" sz="26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neighbor solicitation</a:t>
            </a:r>
          </a:p>
          <a:p>
            <a:pPr fontAlgn="base"/>
            <a:r>
              <a:rPr lang="en-US" dirty="0"/>
              <a:t>router </a:t>
            </a:r>
            <a:r>
              <a:rPr lang="en-US" dirty="0" smtClean="0"/>
              <a:t>advertisement</a:t>
            </a:r>
            <a:endParaRPr lang="en-US" dirty="0"/>
          </a:p>
          <a:p>
            <a:pPr fontAlgn="base"/>
            <a:r>
              <a:rPr lang="en-US" dirty="0"/>
              <a:t>router solicitation</a:t>
            </a:r>
          </a:p>
          <a:p>
            <a:pPr fontAlgn="base"/>
            <a:r>
              <a:rPr lang="en-US" b="1" dirty="0"/>
              <a:t>protocol unreachable</a:t>
            </a:r>
            <a:endParaRPr lang="en-US" dirty="0"/>
          </a:p>
          <a:p>
            <a:pPr fontAlgn="base"/>
            <a:r>
              <a:rPr lang="en-US" b="1" dirty="0"/>
              <a:t>route redirection</a:t>
            </a:r>
            <a:endParaRPr lang="en-US" dirty="0"/>
          </a:p>
        </p:txBody>
      </p:sp>
      <p:sp>
        <p:nvSpPr>
          <p:cNvPr id="4" name="Rectangle 3"/>
          <p:cNvSpPr/>
          <p:nvPr/>
        </p:nvSpPr>
        <p:spPr>
          <a:xfrm>
            <a:off x="5162797" y="2633146"/>
            <a:ext cx="6096000" cy="1754326"/>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 The ICMP messages common to both ICMPv4 and ICMPv6 include: host confirmation, destination (net, host, protocol, port) or service unreachable, time exceeded, and route redirection. Router solicitation, neighbor solicitation, and router advertisement are new protocols implemented in ICMPv6.</a:t>
            </a:r>
            <a:endParaRPr lang="en-US" dirty="0"/>
          </a:p>
        </p:txBody>
      </p:sp>
    </p:spTree>
    <p:extLst>
      <p:ext uri="{BB962C8B-B14F-4D97-AF65-F5344CB8AC3E}">
        <p14:creationId xmlns:p14="http://schemas.microsoft.com/office/powerpoint/2010/main" val="2270339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A network technician types the command ping 127.0.0.1 at the command prompt on a computer. What is the technician trying to accomplish?</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pinging a host computer that has the IP address 127.0.0.1 on the network</a:t>
            </a:r>
          </a:p>
          <a:p>
            <a:pPr fontAlgn="base"/>
            <a:r>
              <a:rPr lang="en-US" dirty="0"/>
              <a:t>tracing the path to a host computer on the network and the network has the IP address 127.0.0.1</a:t>
            </a:r>
          </a:p>
          <a:p>
            <a:pPr fontAlgn="base"/>
            <a:r>
              <a:rPr lang="en-US" dirty="0"/>
              <a:t>checking the IP address on the network card</a:t>
            </a:r>
          </a:p>
          <a:p>
            <a:pPr fontAlgn="base"/>
            <a:r>
              <a:rPr lang="en-US" b="1" dirty="0"/>
              <a:t>testing the integrity of the TCP/IP stack on the local machine</a:t>
            </a:r>
            <a:endParaRPr lang="en-US" dirty="0"/>
          </a:p>
        </p:txBody>
      </p:sp>
      <p:sp>
        <p:nvSpPr>
          <p:cNvPr id="5" name="Rectangle 4"/>
          <p:cNvSpPr/>
          <p:nvPr/>
        </p:nvSpPr>
        <p:spPr>
          <a:xfrm>
            <a:off x="3321132" y="5544281"/>
            <a:ext cx="6096000" cy="923330"/>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 127.0.0.1 is an address reserved by TCP/IP to test the NIC, drivers and TCP/IP implementation of the device.</a:t>
            </a:r>
            <a:endParaRPr lang="en-US" dirty="0"/>
          </a:p>
        </p:txBody>
      </p:sp>
    </p:spTree>
    <p:extLst>
      <p:ext uri="{BB962C8B-B14F-4D97-AF65-F5344CB8AC3E}">
        <p14:creationId xmlns:p14="http://schemas.microsoft.com/office/powerpoint/2010/main" val="93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Although CSMA/CD is still a feature of Ethernet, why is it no longer necessary?</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the virtually unlimited availability of IPv6 addresses</a:t>
            </a:r>
          </a:p>
          <a:p>
            <a:pPr fontAlgn="base"/>
            <a:r>
              <a:rPr lang="en-US" dirty="0"/>
              <a:t>the use of CSMA/CA</a:t>
            </a:r>
          </a:p>
          <a:p>
            <a:pPr fontAlgn="base"/>
            <a:r>
              <a:rPr lang="en-US" b="1" dirty="0"/>
              <a:t>the use of full-duplex capable Layer 2 switches</a:t>
            </a:r>
            <a:endParaRPr lang="en-US" dirty="0"/>
          </a:p>
          <a:p>
            <a:pPr fontAlgn="base"/>
            <a:r>
              <a:rPr lang="en-US" dirty="0"/>
              <a:t>the development of half-duplex switch operation</a:t>
            </a:r>
          </a:p>
          <a:p>
            <a:pPr fontAlgn="base"/>
            <a:r>
              <a:rPr lang="en-US" dirty="0"/>
              <a:t>the use of Gigabit Ethernet speeds</a:t>
            </a:r>
          </a:p>
        </p:txBody>
      </p:sp>
      <p:sp>
        <p:nvSpPr>
          <p:cNvPr id="5" name="Rectangle 4"/>
          <p:cNvSpPr/>
          <p:nvPr/>
        </p:nvSpPr>
        <p:spPr>
          <a:xfrm>
            <a:off x="3321132" y="5544281"/>
            <a:ext cx="6096000" cy="923330"/>
          </a:xfrm>
          <a:prstGeom prst="rect">
            <a:avLst/>
          </a:prstGeom>
        </p:spPr>
        <p:txBody>
          <a:bodyPr>
            <a:spAutoFit/>
          </a:bodyPr>
          <a:lstStyle/>
          <a:p>
            <a:pPr fontAlgn="base"/>
            <a:r>
              <a:rPr lang="en-US" b="1" dirty="0"/>
              <a:t>Explanation: </a:t>
            </a:r>
            <a:r>
              <a:rPr lang="en-US" dirty="0"/>
              <a:t>The use of Layer 2 switches operating in full-duplex mode eliminates collisions, thereby eliminating the need for CSMA/CD</a:t>
            </a:r>
            <a:r>
              <a:rPr lang="en-US" dirty="0" smtClean="0"/>
              <a:t>.</a:t>
            </a:r>
            <a:endParaRPr lang="en-US" dirty="0"/>
          </a:p>
        </p:txBody>
      </p:sp>
    </p:spTree>
    <p:extLst>
      <p:ext uri="{BB962C8B-B14F-4D97-AF65-F5344CB8AC3E}">
        <p14:creationId xmlns:p14="http://schemas.microsoft.com/office/powerpoint/2010/main" val="40604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 Refer to the exhibit. What does the value of the window size specify?</a:t>
            </a:r>
            <a:endParaRPr lang="en-US" sz="26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6"/>
            <a:ext cx="10515600" cy="2093232"/>
          </a:xfrm>
        </p:spPr>
        <p:txBody>
          <a:bodyPr>
            <a:normAutofit fontScale="85000" lnSpcReduction="10000"/>
          </a:bodyPr>
          <a:lstStyle/>
          <a:p>
            <a:pPr fontAlgn="base"/>
            <a:r>
              <a:rPr lang="en-US" dirty="0" smtClean="0"/>
              <a:t>the </a:t>
            </a:r>
            <a:r>
              <a:rPr lang="en-US" dirty="0"/>
              <a:t>amount of data that can be sent at one time</a:t>
            </a:r>
          </a:p>
          <a:p>
            <a:pPr fontAlgn="base"/>
            <a:r>
              <a:rPr lang="en-US" b="1" dirty="0"/>
              <a:t>the amount of data that can be sent before an acknowledgment is required</a:t>
            </a:r>
            <a:endParaRPr lang="en-US" dirty="0"/>
          </a:p>
          <a:p>
            <a:pPr fontAlgn="base"/>
            <a:r>
              <a:rPr lang="en-US" dirty="0"/>
              <a:t>the total number of bits received during this TCP session</a:t>
            </a:r>
          </a:p>
          <a:p>
            <a:pPr fontAlgn="base"/>
            <a:r>
              <a:rPr lang="en-US" dirty="0"/>
              <a:t>a random number that is used in establishing a connection with the 3-way handshake</a:t>
            </a:r>
          </a:p>
        </p:txBody>
      </p:sp>
      <p:sp>
        <p:nvSpPr>
          <p:cNvPr id="4" name="Rectangle 3"/>
          <p:cNvSpPr/>
          <p:nvPr/>
        </p:nvSpPr>
        <p:spPr>
          <a:xfrm>
            <a:off x="1070758" y="5906345"/>
            <a:ext cx="10050483" cy="646331"/>
          </a:xfrm>
          <a:prstGeom prst="rect">
            <a:avLst/>
          </a:prstGeom>
        </p:spPr>
        <p:txBody>
          <a:bodyPr wrap="square">
            <a:spAutoFit/>
          </a:bodyPr>
          <a:lstStyle/>
          <a:p>
            <a:r>
              <a:rPr lang="en-US" b="1" dirty="0">
                <a:solidFill>
                  <a:srgbClr val="155724"/>
                </a:solidFill>
                <a:latin typeface="Helvetica" panose="020B0604020202020204" pitchFamily="34" charset="0"/>
              </a:rPr>
              <a:t>Explanation:</a:t>
            </a:r>
            <a:r>
              <a:rPr lang="en-US" dirty="0">
                <a:solidFill>
                  <a:srgbClr val="155724"/>
                </a:solidFill>
                <a:latin typeface="Helvetica" panose="020B0604020202020204" pitchFamily="34" charset="0"/>
              </a:rPr>
              <a:t> The window size determines the number of bytes that can be sent before expecting an acknowledgment. The acknowledgment number is the number of the next expected byte.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786" y="3534177"/>
            <a:ext cx="7457062" cy="2372168"/>
          </a:xfrm>
          <a:prstGeom prst="rect">
            <a:avLst/>
          </a:prstGeom>
        </p:spPr>
      </p:pic>
    </p:spTree>
    <p:extLst>
      <p:ext uri="{BB962C8B-B14F-4D97-AF65-F5344CB8AC3E}">
        <p14:creationId xmlns:p14="http://schemas.microsoft.com/office/powerpoint/2010/main" val="270943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What does a router do when it receives a Layer 2 frame over the network medium?</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re-encapsulates the packet into a new frame</a:t>
            </a:r>
          </a:p>
          <a:p>
            <a:pPr fontAlgn="base"/>
            <a:r>
              <a:rPr lang="en-US" dirty="0"/>
              <a:t>forwards the new frame appropriate to the medium of that segment of the physical network</a:t>
            </a:r>
          </a:p>
          <a:p>
            <a:pPr fontAlgn="base"/>
            <a:r>
              <a:rPr lang="en-US" dirty="0"/>
              <a:t>determines the best path</a:t>
            </a:r>
          </a:p>
          <a:p>
            <a:pPr fontAlgn="base"/>
            <a:r>
              <a:rPr lang="en-US" b="1" dirty="0"/>
              <a:t>de-encapsulates the frame</a:t>
            </a:r>
            <a:endParaRPr lang="en-US" dirty="0"/>
          </a:p>
        </p:txBody>
      </p:sp>
      <p:sp>
        <p:nvSpPr>
          <p:cNvPr id="5" name="Rectangle 4"/>
          <p:cNvSpPr/>
          <p:nvPr/>
        </p:nvSpPr>
        <p:spPr>
          <a:xfrm>
            <a:off x="6000997" y="4202277"/>
            <a:ext cx="6096000" cy="2585323"/>
          </a:xfrm>
          <a:prstGeom prst="rect">
            <a:avLst/>
          </a:prstGeom>
        </p:spPr>
        <p:txBody>
          <a:bodyPr>
            <a:spAutoFit/>
          </a:bodyPr>
          <a:lstStyle/>
          <a:p>
            <a:pPr fontAlgn="base"/>
            <a:r>
              <a:rPr lang="en-US" b="1" dirty="0"/>
              <a:t>Explanation: </a:t>
            </a:r>
            <a:r>
              <a:rPr lang="en-US" dirty="0"/>
              <a:t>Routers are responsible for encapsulating a frame with the proper format for the physical network media they connect. At each hop along the path, a router does the </a:t>
            </a:r>
            <a:r>
              <a:rPr lang="en-US" dirty="0" err="1"/>
              <a:t>following:Accepts</a:t>
            </a:r>
            <a:r>
              <a:rPr lang="en-US" dirty="0"/>
              <a:t> a frame from a medium</a:t>
            </a:r>
            <a:r>
              <a:rPr lang="en-US" dirty="0"/>
              <a:t/>
            </a:r>
            <a:br>
              <a:rPr lang="en-US" dirty="0"/>
            </a:br>
            <a:r>
              <a:rPr lang="en-US" dirty="0"/>
              <a:t>De-encapsulates the frame</a:t>
            </a:r>
            <a:r>
              <a:rPr lang="en-US" dirty="0"/>
              <a:t/>
            </a:r>
            <a:br>
              <a:rPr lang="en-US" dirty="0"/>
            </a:br>
            <a:r>
              <a:rPr lang="en-US" dirty="0"/>
              <a:t>Determines the best path to forward the packet</a:t>
            </a:r>
            <a:r>
              <a:rPr lang="en-US" dirty="0"/>
              <a:t/>
            </a:r>
            <a:br>
              <a:rPr lang="en-US" dirty="0"/>
            </a:br>
            <a:r>
              <a:rPr lang="en-US" dirty="0"/>
              <a:t>Re-encapsulates the packet into a new frame</a:t>
            </a:r>
            <a:r>
              <a:rPr lang="en-US" dirty="0"/>
              <a:t/>
            </a:r>
            <a:br>
              <a:rPr lang="en-US" dirty="0"/>
            </a:br>
            <a:r>
              <a:rPr lang="en-US" dirty="0"/>
              <a:t>Forwards the new frame appropriate to the medium of that segment of the physical network</a:t>
            </a:r>
          </a:p>
        </p:txBody>
      </p:sp>
    </p:spTree>
    <p:extLst>
      <p:ext uri="{BB962C8B-B14F-4D97-AF65-F5344CB8AC3E}">
        <p14:creationId xmlns:p14="http://schemas.microsoft.com/office/powerpoint/2010/main" val="3427226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two acronyms represent the data link sublayers that Ethernet relies upon to operate? (Choose two.)</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SFD</a:t>
            </a:r>
          </a:p>
          <a:p>
            <a:pPr fontAlgn="base"/>
            <a:r>
              <a:rPr lang="en-US" b="1" dirty="0"/>
              <a:t>LLC</a:t>
            </a:r>
            <a:endParaRPr lang="en-US" dirty="0"/>
          </a:p>
          <a:p>
            <a:pPr fontAlgn="base"/>
            <a:r>
              <a:rPr lang="en-US" dirty="0"/>
              <a:t>CSMA</a:t>
            </a:r>
          </a:p>
          <a:p>
            <a:pPr fontAlgn="base"/>
            <a:r>
              <a:rPr lang="en-US" b="1" dirty="0"/>
              <a:t>MAC</a:t>
            </a:r>
            <a:endParaRPr lang="en-US" dirty="0"/>
          </a:p>
          <a:p>
            <a:pPr fontAlgn="base"/>
            <a:r>
              <a:rPr lang="en-US" dirty="0"/>
              <a:t>FCS</a:t>
            </a:r>
          </a:p>
        </p:txBody>
      </p:sp>
      <p:sp>
        <p:nvSpPr>
          <p:cNvPr id="5" name="Rectangle 4"/>
          <p:cNvSpPr/>
          <p:nvPr/>
        </p:nvSpPr>
        <p:spPr>
          <a:xfrm>
            <a:off x="6000997" y="4202277"/>
            <a:ext cx="6096000" cy="1754326"/>
          </a:xfrm>
          <a:prstGeom prst="rect">
            <a:avLst/>
          </a:prstGeom>
        </p:spPr>
        <p:txBody>
          <a:bodyPr>
            <a:spAutoFit/>
          </a:bodyPr>
          <a:lstStyle/>
          <a:p>
            <a:pPr fontAlgn="base"/>
            <a:r>
              <a:rPr lang="en-US" b="1" dirty="0"/>
              <a:t>Explanation: </a:t>
            </a:r>
            <a:r>
              <a:rPr lang="en-US" dirty="0"/>
              <a:t>For Layer 2 functions, Ethernet relies on logical link control (LLC) and MAC sublayers to operate at the data link layer. FCS (Frame Check Sequence) and SFD (Start Frame Delimiter) are fields of the Ethernet frame. CSMA (Carrier Sense Multiple Access) is the technology Ethernet uses to manage shared media access.</a:t>
            </a:r>
          </a:p>
        </p:txBody>
      </p:sp>
    </p:spTree>
    <p:extLst>
      <p:ext uri="{BB962C8B-B14F-4D97-AF65-F5344CB8AC3E}">
        <p14:creationId xmlns:p14="http://schemas.microsoft.com/office/powerpoint/2010/main" val="2005510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A network team is comparing topologies for connecting on a shared media. Which physical topology is an example of a hybrid topology for a LAN?</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bus</a:t>
            </a:r>
          </a:p>
          <a:p>
            <a:pPr fontAlgn="base"/>
            <a:r>
              <a:rPr lang="en-US" b="1" dirty="0"/>
              <a:t>extended star</a:t>
            </a:r>
            <a:endParaRPr lang="en-US" dirty="0"/>
          </a:p>
          <a:p>
            <a:pPr fontAlgn="base"/>
            <a:r>
              <a:rPr lang="en-US" dirty="0"/>
              <a:t>ring</a:t>
            </a:r>
          </a:p>
          <a:p>
            <a:pPr fontAlgn="base"/>
            <a:r>
              <a:rPr lang="en-US" dirty="0"/>
              <a:t>partial mesh</a:t>
            </a:r>
          </a:p>
        </p:txBody>
      </p:sp>
      <p:sp>
        <p:nvSpPr>
          <p:cNvPr id="5" name="Rectangle 4"/>
          <p:cNvSpPr/>
          <p:nvPr/>
        </p:nvSpPr>
        <p:spPr>
          <a:xfrm>
            <a:off x="6000997" y="4202277"/>
            <a:ext cx="6096000" cy="1477328"/>
          </a:xfrm>
          <a:prstGeom prst="rect">
            <a:avLst/>
          </a:prstGeom>
        </p:spPr>
        <p:txBody>
          <a:bodyPr>
            <a:spAutoFit/>
          </a:bodyPr>
          <a:lstStyle/>
          <a:p>
            <a:pPr fontAlgn="base"/>
            <a:r>
              <a:rPr lang="en-US" b="1" dirty="0"/>
              <a:t>Explanation: </a:t>
            </a:r>
            <a:r>
              <a:rPr lang="en-US" dirty="0"/>
              <a:t>An extended star topology is an example of a hybrid topology as additional switches are interconnected with other star topologies. A partial mesh topology is a common hybrid WAN topology. The bus and ring are not hybrid topology types.</a:t>
            </a:r>
          </a:p>
        </p:txBody>
      </p:sp>
    </p:spTree>
    <p:extLst>
      <p:ext uri="{BB962C8B-B14F-4D97-AF65-F5344CB8AC3E}">
        <p14:creationId xmlns:p14="http://schemas.microsoft.com/office/powerpoint/2010/main" val="941331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Given network 172.18.109.0, which subnet mask would be used if 6 host bits were available?</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255.255.192.0</a:t>
            </a:r>
          </a:p>
          <a:p>
            <a:pPr fontAlgn="base"/>
            <a:r>
              <a:rPr lang="en-US" dirty="0"/>
              <a:t>255.255.224.0</a:t>
            </a:r>
          </a:p>
          <a:p>
            <a:pPr fontAlgn="base"/>
            <a:r>
              <a:rPr lang="en-US" b="1" dirty="0"/>
              <a:t>255.255.255.192</a:t>
            </a:r>
            <a:endParaRPr lang="en-US" dirty="0"/>
          </a:p>
          <a:p>
            <a:pPr fontAlgn="base"/>
            <a:r>
              <a:rPr lang="en-US" dirty="0"/>
              <a:t>255.255.255.248</a:t>
            </a:r>
          </a:p>
          <a:p>
            <a:pPr fontAlgn="base"/>
            <a:r>
              <a:rPr lang="en-US" dirty="0"/>
              <a:t>255.255.255.252</a:t>
            </a:r>
          </a:p>
        </p:txBody>
      </p:sp>
      <p:sp>
        <p:nvSpPr>
          <p:cNvPr id="5" name="Rectangle 4"/>
          <p:cNvSpPr/>
          <p:nvPr/>
        </p:nvSpPr>
        <p:spPr>
          <a:xfrm>
            <a:off x="5834742" y="2195347"/>
            <a:ext cx="6096000" cy="3693319"/>
          </a:xfrm>
          <a:prstGeom prst="rect">
            <a:avLst/>
          </a:prstGeom>
        </p:spPr>
        <p:txBody>
          <a:bodyPr>
            <a:spAutoFit/>
          </a:bodyPr>
          <a:lstStyle/>
          <a:p>
            <a:pPr fontAlgn="base"/>
            <a:r>
              <a:rPr lang="en-US" b="1" dirty="0"/>
              <a:t>Explanation: </a:t>
            </a:r>
            <a:r>
              <a:rPr lang="en-US" dirty="0"/>
              <a:t/>
            </a:r>
            <a:br>
              <a:rPr lang="en-US" dirty="0"/>
            </a:br>
            <a:r>
              <a:rPr lang="en-US" dirty="0"/>
              <a:t>With an IPv4 network, the subnet mask is determined by the hosts bits that are required:</a:t>
            </a:r>
            <a:r>
              <a:rPr lang="en-US" dirty="0"/>
              <a:t/>
            </a:r>
            <a:br>
              <a:rPr lang="en-US" dirty="0"/>
            </a:br>
            <a:r>
              <a:rPr lang="en-US" dirty="0"/>
              <a:t>11 host bits required – 255.255.248.0</a:t>
            </a:r>
            <a:r>
              <a:rPr lang="en-US" dirty="0"/>
              <a:t/>
            </a:r>
            <a:br>
              <a:rPr lang="en-US" dirty="0"/>
            </a:br>
            <a:r>
              <a:rPr lang="en-US" dirty="0"/>
              <a:t>10 host bits required – 255.255.252.0</a:t>
            </a:r>
            <a:r>
              <a:rPr lang="en-US" dirty="0"/>
              <a:t/>
            </a:r>
            <a:br>
              <a:rPr lang="en-US" dirty="0"/>
            </a:br>
            <a:r>
              <a:rPr lang="en-US" dirty="0"/>
              <a:t>9 host bits required – 255.255.254.0</a:t>
            </a:r>
            <a:r>
              <a:rPr lang="en-US" dirty="0"/>
              <a:t/>
            </a:r>
            <a:br>
              <a:rPr lang="en-US" dirty="0"/>
            </a:br>
            <a:r>
              <a:rPr lang="en-US" dirty="0"/>
              <a:t>8 host bits required – 255.255.255.0</a:t>
            </a:r>
            <a:r>
              <a:rPr lang="en-US" dirty="0"/>
              <a:t/>
            </a:r>
            <a:br>
              <a:rPr lang="en-US" dirty="0"/>
            </a:br>
            <a:r>
              <a:rPr lang="en-US" dirty="0"/>
              <a:t>7 host bits required – 255.255.255.128</a:t>
            </a:r>
            <a:r>
              <a:rPr lang="en-US" dirty="0"/>
              <a:t/>
            </a:r>
            <a:br>
              <a:rPr lang="en-US" dirty="0"/>
            </a:br>
            <a:r>
              <a:rPr lang="en-US" dirty="0"/>
              <a:t>6 host bits required – 255.255.255.192</a:t>
            </a:r>
            <a:r>
              <a:rPr lang="en-US" dirty="0"/>
              <a:t/>
            </a:r>
            <a:br>
              <a:rPr lang="en-US" dirty="0"/>
            </a:br>
            <a:r>
              <a:rPr lang="en-US" dirty="0"/>
              <a:t>5 host bits required – 255.255.255.224</a:t>
            </a:r>
            <a:r>
              <a:rPr lang="en-US" dirty="0"/>
              <a:t/>
            </a:r>
            <a:br>
              <a:rPr lang="en-US" dirty="0"/>
            </a:br>
            <a:r>
              <a:rPr lang="en-US" dirty="0"/>
              <a:t>4 host bits required – 255.255.255.240</a:t>
            </a:r>
            <a:r>
              <a:rPr lang="en-US" dirty="0"/>
              <a:t/>
            </a:r>
            <a:br>
              <a:rPr lang="en-US" dirty="0"/>
            </a:br>
            <a:r>
              <a:rPr lang="en-US" dirty="0"/>
              <a:t>3 host bits required – 255.255.255.248</a:t>
            </a:r>
            <a:r>
              <a:rPr lang="en-US" dirty="0"/>
              <a:t/>
            </a:r>
            <a:br>
              <a:rPr lang="en-US" dirty="0"/>
            </a:br>
            <a:r>
              <a:rPr lang="en-US" dirty="0"/>
              <a:t>2 host bits required – 255.255.255.252</a:t>
            </a:r>
          </a:p>
        </p:txBody>
      </p:sp>
    </p:spTree>
    <p:extLst>
      <p:ext uri="{BB962C8B-B14F-4D97-AF65-F5344CB8AC3E}">
        <p14:creationId xmlns:p14="http://schemas.microsoft.com/office/powerpoint/2010/main" val="908363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44922"/>
          </a:xfrm>
        </p:spPr>
        <p:txBody>
          <a:bodyPr>
            <a:noAutofit/>
          </a:bodyPr>
          <a:lstStyle/>
          <a:p>
            <a:r>
              <a:rPr lang="en-US" sz="2000" b="1" dirty="0">
                <a:latin typeface="Cambria" panose="02040503050406030204" pitchFamily="18" charset="0"/>
                <a:ea typeface="Cambria" panose="02040503050406030204" pitchFamily="18" charset="0"/>
              </a:rPr>
              <a:t>Three devices are on three different subnets. Match the network address and the broadcast address with each subnet where these devices are located. (Not all options are used.)</a:t>
            </a:r>
            <a:br>
              <a:rPr lang="en-US" sz="2000" b="1"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1: IP address 192.168.10.77/28 on subnet </a:t>
            </a:r>
            <a:r>
              <a:rPr lang="en-US" sz="2000" dirty="0" smtClean="0">
                <a:latin typeface="Cambria" panose="02040503050406030204" pitchFamily="18" charset="0"/>
                <a:ea typeface="Cambria" panose="02040503050406030204" pitchFamily="18" charset="0"/>
              </a:rPr>
              <a:t>1</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2: IP address192.168.10.17/30 on subnet </a:t>
            </a:r>
            <a:r>
              <a:rPr lang="en-US" sz="2000" dirty="0" smtClean="0">
                <a:latin typeface="Cambria" panose="02040503050406030204" pitchFamily="18" charset="0"/>
                <a:ea typeface="Cambria" panose="02040503050406030204" pitchFamily="18" charset="0"/>
              </a:rPr>
              <a:t>2</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3: IP address 192.168.10.35/29 on subnet 3</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254" y="1460664"/>
            <a:ext cx="11966081" cy="5498275"/>
          </a:xfrm>
        </p:spPr>
      </p:pic>
      <p:sp>
        <p:nvSpPr>
          <p:cNvPr id="6" name="Rectangle 5"/>
          <p:cNvSpPr/>
          <p:nvPr/>
        </p:nvSpPr>
        <p:spPr>
          <a:xfrm>
            <a:off x="316675" y="2917139"/>
            <a:ext cx="5335980" cy="3139321"/>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To calculate any of these addresses, write the device IP address in binary. Draw a line showing where the subnet mask 1s end. For example, with Device 1, the final octet (77) is 01001101. The line would be drawn between the 0100 and the 1101 because the subnet mask is /28. Change all the bits to the right of the line to 0s to determine the network number (01000000 or 64). Change all the bits to the right of the line to 1s to determine the broadcast address (01001111 or 79).</a:t>
            </a:r>
            <a:endParaRPr lang="en-US" dirty="0"/>
          </a:p>
        </p:txBody>
      </p:sp>
    </p:spTree>
    <p:extLst>
      <p:ext uri="{BB962C8B-B14F-4D97-AF65-F5344CB8AC3E}">
        <p14:creationId xmlns:p14="http://schemas.microsoft.com/office/powerpoint/2010/main" val="1069342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What type of address is 198.133.219.162?</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link-local</a:t>
            </a:r>
          </a:p>
          <a:p>
            <a:pPr fontAlgn="base"/>
            <a:r>
              <a:rPr lang="en-US" b="1" dirty="0"/>
              <a:t>public</a:t>
            </a:r>
            <a:endParaRPr lang="en-US" dirty="0"/>
          </a:p>
          <a:p>
            <a:pPr fontAlgn="base"/>
            <a:r>
              <a:rPr lang="en-US" dirty="0"/>
              <a:t>loopback</a:t>
            </a:r>
          </a:p>
          <a:p>
            <a:pPr fontAlgn="base"/>
            <a:r>
              <a:rPr lang="en-US" dirty="0"/>
              <a:t>multicast</a:t>
            </a:r>
          </a:p>
        </p:txBody>
      </p:sp>
    </p:spTree>
    <p:extLst>
      <p:ext uri="{BB962C8B-B14F-4D97-AF65-F5344CB8AC3E}">
        <p14:creationId xmlns:p14="http://schemas.microsoft.com/office/powerpoint/2010/main" val="3231277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What does the IP address 192.168.1.15/29 represent?</a:t>
            </a:r>
          </a:p>
        </p:txBody>
      </p:sp>
      <p:sp>
        <p:nvSpPr>
          <p:cNvPr id="3" name="Content Placeholder 2"/>
          <p:cNvSpPr>
            <a:spLocks noGrp="1"/>
          </p:cNvSpPr>
          <p:nvPr>
            <p:ph idx="1"/>
          </p:nvPr>
        </p:nvSpPr>
        <p:spPr>
          <a:xfrm>
            <a:off x="743197" y="2633146"/>
            <a:ext cx="10515600" cy="2995758"/>
          </a:xfrm>
        </p:spPr>
        <p:txBody>
          <a:bodyPr>
            <a:normAutofit/>
          </a:bodyPr>
          <a:lstStyle/>
          <a:p>
            <a:pPr fontAlgn="base"/>
            <a:r>
              <a:rPr lang="en-US" dirty="0"/>
              <a:t>subnetwork address</a:t>
            </a:r>
          </a:p>
          <a:p>
            <a:pPr fontAlgn="base"/>
            <a:r>
              <a:rPr lang="en-US" dirty="0"/>
              <a:t>unicast address</a:t>
            </a:r>
          </a:p>
          <a:p>
            <a:pPr fontAlgn="base"/>
            <a:r>
              <a:rPr lang="en-US" dirty="0"/>
              <a:t>multicast address</a:t>
            </a:r>
          </a:p>
          <a:p>
            <a:pPr fontAlgn="base"/>
            <a:r>
              <a:rPr lang="en-US" b="1" dirty="0"/>
              <a:t>broadcast address</a:t>
            </a:r>
            <a:endParaRPr lang="en-US" dirty="0"/>
          </a:p>
        </p:txBody>
      </p:sp>
      <p:sp>
        <p:nvSpPr>
          <p:cNvPr id="4" name="Rectangle 3"/>
          <p:cNvSpPr/>
          <p:nvPr/>
        </p:nvSpPr>
        <p:spPr>
          <a:xfrm>
            <a:off x="5328062" y="2749712"/>
            <a:ext cx="6096000" cy="1477328"/>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A broadcast address is the last address of any given network. This address cannot be assigned to a host, and it is used to communicate with all hosts on that network.</a:t>
            </a:r>
            <a:r>
              <a:rPr lang="en-US" dirty="0"/>
              <a:t/>
            </a:r>
            <a:br>
              <a:rPr lang="en-US" dirty="0"/>
            </a:br>
            <a:endParaRPr lang="en-US" dirty="0"/>
          </a:p>
        </p:txBody>
      </p:sp>
    </p:spTree>
    <p:extLst>
      <p:ext uri="{BB962C8B-B14F-4D97-AF65-F5344CB8AC3E}">
        <p14:creationId xmlns:p14="http://schemas.microsoft.com/office/powerpoint/2010/main" val="3720835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Why is NAT not needed in IPv6?​</a:t>
            </a:r>
          </a:p>
        </p:txBody>
      </p:sp>
      <p:sp>
        <p:nvSpPr>
          <p:cNvPr id="3" name="Content Placeholder 2"/>
          <p:cNvSpPr>
            <a:spLocks noGrp="1"/>
          </p:cNvSpPr>
          <p:nvPr>
            <p:ph idx="1"/>
          </p:nvPr>
        </p:nvSpPr>
        <p:spPr>
          <a:xfrm>
            <a:off x="339436" y="1647494"/>
            <a:ext cx="10515600" cy="2995758"/>
          </a:xfrm>
        </p:spPr>
        <p:txBody>
          <a:bodyPr>
            <a:normAutofit fontScale="92500" lnSpcReduction="20000"/>
          </a:bodyPr>
          <a:lstStyle/>
          <a:p>
            <a:pPr fontAlgn="base"/>
            <a:r>
              <a:rPr lang="en-US" dirty="0"/>
              <a:t>Because IPv6 has integrated security, there is no need to hide the IPv6 addresses of internal networks.​</a:t>
            </a:r>
          </a:p>
          <a:p>
            <a:pPr fontAlgn="base"/>
            <a:r>
              <a:rPr lang="en-US" dirty="0"/>
              <a:t>The problems that are induced by NAT applications are solved because the IPv6 header improves packet handling by intermediate routers.​</a:t>
            </a:r>
          </a:p>
          <a:p>
            <a:pPr fontAlgn="base"/>
            <a:r>
              <a:rPr lang="en-US" dirty="0"/>
              <a:t>The end-to-end connectivity problems that are caused by NAT are solved because the number of routes increases with the number of nodes that are connected to the Internet.</a:t>
            </a:r>
          </a:p>
          <a:p>
            <a:pPr fontAlgn="base"/>
            <a:r>
              <a:rPr lang="en-US" b="1" dirty="0"/>
              <a:t>Any host or user can get a public IPv6 network address because the number of available IPv6 addresses is extremely large.​</a:t>
            </a:r>
            <a:endParaRPr lang="en-US" dirty="0"/>
          </a:p>
        </p:txBody>
      </p:sp>
      <p:sp>
        <p:nvSpPr>
          <p:cNvPr id="5" name="Rectangle 4"/>
          <p:cNvSpPr/>
          <p:nvPr/>
        </p:nvSpPr>
        <p:spPr>
          <a:xfrm>
            <a:off x="1646711" y="4820024"/>
            <a:ext cx="6096000" cy="1754326"/>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 The large number of public IPv6 addresses eliminates the need for NAT. Sites from the largest enterprises to single households can get public IPv6 network addresses. This avoids some of the NAT-induced application problems that are experienced by applications that require end-to-end connectivity.</a:t>
            </a:r>
            <a:endParaRPr lang="en-US" dirty="0"/>
          </a:p>
        </p:txBody>
      </p:sp>
    </p:spTree>
    <p:extLst>
      <p:ext uri="{BB962C8B-B14F-4D97-AF65-F5344CB8AC3E}">
        <p14:creationId xmlns:p14="http://schemas.microsoft.com/office/powerpoint/2010/main" val="629244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What routing table entry has a next hop address associated with a destination network?</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dirty="0"/>
              <a:t>directly-connected routes</a:t>
            </a:r>
          </a:p>
          <a:p>
            <a:pPr fontAlgn="base"/>
            <a:r>
              <a:rPr lang="en-US" dirty="0"/>
              <a:t>local routes</a:t>
            </a:r>
          </a:p>
          <a:p>
            <a:pPr fontAlgn="base"/>
            <a:r>
              <a:rPr lang="en-US" b="1" dirty="0"/>
              <a:t>remote routes</a:t>
            </a:r>
            <a:endParaRPr lang="en-US" dirty="0"/>
          </a:p>
          <a:p>
            <a:pPr fontAlgn="base"/>
            <a:r>
              <a:rPr lang="en-US" dirty="0"/>
              <a:t>C and L source routes</a:t>
            </a:r>
          </a:p>
        </p:txBody>
      </p:sp>
      <p:sp>
        <p:nvSpPr>
          <p:cNvPr id="5" name="Rectangle 4"/>
          <p:cNvSpPr/>
          <p:nvPr/>
        </p:nvSpPr>
        <p:spPr>
          <a:xfrm>
            <a:off x="225632" y="4820024"/>
            <a:ext cx="10629404" cy="1200329"/>
          </a:xfrm>
          <a:prstGeom prst="rect">
            <a:avLst/>
          </a:prstGeom>
        </p:spPr>
        <p:txBody>
          <a:bodyPr wrap="square">
            <a:spAutoFit/>
          </a:bodyPr>
          <a:lstStyle/>
          <a:p>
            <a:r>
              <a:rPr lang="en-US" b="1" dirty="0"/>
              <a:t>Explanation: </a:t>
            </a:r>
            <a:r>
              <a:rPr lang="en-US" dirty="0"/>
              <a:t>Routing table entries for remote routes will have a next hop IP address. The next hop IP address is the address of the router interface of the next device to be used to reach the destination network. Directly-connected and local routes have no next hop, because they do not require going through another router to be reached.</a:t>
            </a:r>
            <a:endParaRPr lang="en-US" dirty="0"/>
          </a:p>
        </p:txBody>
      </p:sp>
    </p:spTree>
    <p:extLst>
      <p:ext uri="{BB962C8B-B14F-4D97-AF65-F5344CB8AC3E}">
        <p14:creationId xmlns:p14="http://schemas.microsoft.com/office/powerpoint/2010/main" val="952129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term describes a field in the IPv4 packet header that contains a unicast, multicast, or broadcast address?</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b="1" dirty="0"/>
              <a:t>destination IPv4 address</a:t>
            </a:r>
            <a:endParaRPr lang="en-US" dirty="0"/>
          </a:p>
          <a:p>
            <a:pPr fontAlgn="base"/>
            <a:r>
              <a:rPr lang="en-US" dirty="0"/>
              <a:t>protocol</a:t>
            </a:r>
          </a:p>
          <a:p>
            <a:pPr fontAlgn="base"/>
            <a:r>
              <a:rPr lang="en-US" dirty="0"/>
              <a:t>TTL</a:t>
            </a:r>
          </a:p>
          <a:p>
            <a:pPr fontAlgn="base"/>
            <a:r>
              <a:rPr lang="en-US" dirty="0"/>
              <a:t>header checksum</a:t>
            </a:r>
          </a:p>
        </p:txBody>
      </p:sp>
    </p:spTree>
    <p:extLst>
      <p:ext uri="{BB962C8B-B14F-4D97-AF65-F5344CB8AC3E}">
        <p14:creationId xmlns:p14="http://schemas.microsoft.com/office/powerpoint/2010/main" val="683183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To which TCP port group does the port 414 belong?</a:t>
            </a:r>
            <a:endParaRPr lang="en-US" sz="26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6"/>
            <a:ext cx="10515600" cy="2093232"/>
          </a:xfrm>
        </p:spPr>
        <p:txBody>
          <a:bodyPr>
            <a:normAutofit/>
          </a:bodyPr>
          <a:lstStyle/>
          <a:p>
            <a:pPr fontAlgn="base"/>
            <a:r>
              <a:rPr lang="en-US" b="1" dirty="0"/>
              <a:t>well-known</a:t>
            </a:r>
            <a:endParaRPr lang="en-US" dirty="0"/>
          </a:p>
          <a:p>
            <a:pPr fontAlgn="base"/>
            <a:r>
              <a:rPr lang="en-US" dirty="0"/>
              <a:t>private or dynamic</a:t>
            </a:r>
          </a:p>
          <a:p>
            <a:pPr fontAlgn="base"/>
            <a:r>
              <a:rPr lang="en-US" dirty="0"/>
              <a:t>public</a:t>
            </a:r>
          </a:p>
          <a:p>
            <a:pPr fontAlgn="base"/>
            <a:r>
              <a:rPr lang="en-US" dirty="0"/>
              <a:t>registered</a:t>
            </a:r>
          </a:p>
        </p:txBody>
      </p:sp>
      <p:sp>
        <p:nvSpPr>
          <p:cNvPr id="4" name="Rectangle 3"/>
          <p:cNvSpPr/>
          <p:nvPr/>
        </p:nvSpPr>
        <p:spPr>
          <a:xfrm>
            <a:off x="838200" y="5561961"/>
            <a:ext cx="10050483" cy="923330"/>
          </a:xfrm>
          <a:prstGeom prst="rect">
            <a:avLst/>
          </a:prstGeom>
        </p:spPr>
        <p:txBody>
          <a:bodyPr wrap="square">
            <a:spAutoFit/>
          </a:bodyPr>
          <a:lstStyle/>
          <a:p>
            <a:r>
              <a:rPr lang="en-US" b="1" dirty="0"/>
              <a:t>Explanation: </a:t>
            </a:r>
            <a:r>
              <a:rPr lang="en-US" dirty="0"/>
              <a:t>Well Known Ports: 0 through 1023.</a:t>
            </a:r>
            <a:r>
              <a:rPr lang="en-US" dirty="0"/>
              <a:t/>
            </a:r>
            <a:br>
              <a:rPr lang="en-US" dirty="0"/>
            </a:br>
            <a:r>
              <a:rPr lang="en-US" dirty="0"/>
              <a:t>Registered Ports: 1024 through 49151.</a:t>
            </a:r>
            <a:r>
              <a:rPr lang="en-US" dirty="0"/>
              <a:t/>
            </a:r>
            <a:br>
              <a:rPr lang="en-US" dirty="0"/>
            </a:br>
            <a:r>
              <a:rPr lang="en-US" dirty="0"/>
              <a:t>Dynamic/Private : 49152 through 65535.</a:t>
            </a:r>
            <a:endParaRPr lang="en-US" dirty="0"/>
          </a:p>
        </p:txBody>
      </p:sp>
    </p:spTree>
    <p:extLst>
      <p:ext uri="{BB962C8B-B14F-4D97-AF65-F5344CB8AC3E}">
        <p14:creationId xmlns:p14="http://schemas.microsoft.com/office/powerpoint/2010/main" val="22517904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If the default gateway is configured incorrectly on the host, what is the impact on communications?</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dirty="0"/>
              <a:t>There is no impact on communications.</a:t>
            </a:r>
          </a:p>
          <a:p>
            <a:pPr fontAlgn="base"/>
            <a:r>
              <a:rPr lang="en-US" dirty="0"/>
              <a:t>The host is unable to communicate on the local network.</a:t>
            </a:r>
          </a:p>
          <a:p>
            <a:pPr fontAlgn="base"/>
            <a:r>
              <a:rPr lang="en-US" b="1" dirty="0"/>
              <a:t>The host can communicate with other hosts on the local network, but is unable to communicate with hosts on remote networks.</a:t>
            </a:r>
            <a:endParaRPr lang="en-US" dirty="0"/>
          </a:p>
          <a:p>
            <a:pPr fontAlgn="base"/>
            <a:r>
              <a:rPr lang="en-US" dirty="0"/>
              <a:t>The host can communicate with other hosts on remote networks, but is unable to communicate with hosts on the local network.</a:t>
            </a:r>
          </a:p>
        </p:txBody>
      </p:sp>
      <p:sp>
        <p:nvSpPr>
          <p:cNvPr id="5" name="Rectangle 4"/>
          <p:cNvSpPr/>
          <p:nvPr/>
        </p:nvSpPr>
        <p:spPr>
          <a:xfrm>
            <a:off x="225632" y="4820024"/>
            <a:ext cx="10629404" cy="646331"/>
          </a:xfrm>
          <a:prstGeom prst="rect">
            <a:avLst/>
          </a:prstGeom>
        </p:spPr>
        <p:txBody>
          <a:bodyPr wrap="square">
            <a:spAutoFit/>
          </a:bodyPr>
          <a:lstStyle/>
          <a:p>
            <a:r>
              <a:rPr lang="en-US" b="1" dirty="0"/>
              <a:t>Explanation:  </a:t>
            </a:r>
            <a:r>
              <a:rPr lang="en-US" dirty="0"/>
              <a:t>A default gateway is only required to communicate with devices on another network. The absence of a default gateway does not affect connectivity between devices on the same local network.</a:t>
            </a:r>
          </a:p>
        </p:txBody>
      </p:sp>
    </p:spTree>
    <p:extLst>
      <p:ext uri="{BB962C8B-B14F-4D97-AF65-F5344CB8AC3E}">
        <p14:creationId xmlns:p14="http://schemas.microsoft.com/office/powerpoint/2010/main" val="4178497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is the compressed format of the IPv6 address fe80:0000:0000:0000:0220:0b3f:f0e0:0029?</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pt-BR" dirty="0"/>
              <a:t>fe80:9ea:0:2200::fe0:290</a:t>
            </a:r>
          </a:p>
          <a:p>
            <a:pPr fontAlgn="base"/>
            <a:r>
              <a:rPr lang="pt-BR" dirty="0"/>
              <a:t>fe80:9ea0::2020::bf:e0:9290</a:t>
            </a:r>
          </a:p>
          <a:p>
            <a:pPr fontAlgn="base"/>
            <a:r>
              <a:rPr lang="pt-BR" b="1" dirty="0"/>
              <a:t>fe80::220:b3f:f0e0:29</a:t>
            </a:r>
            <a:endParaRPr lang="pt-BR" dirty="0"/>
          </a:p>
          <a:p>
            <a:pPr fontAlgn="base"/>
            <a:r>
              <a:rPr lang="pt-BR" dirty="0"/>
              <a:t>fe80:9ea0::2020:0:bf:e0:9290</a:t>
            </a:r>
          </a:p>
        </p:txBody>
      </p:sp>
    </p:spTree>
    <p:extLst>
      <p:ext uri="{BB962C8B-B14F-4D97-AF65-F5344CB8AC3E}">
        <p14:creationId xmlns:p14="http://schemas.microsoft.com/office/powerpoint/2010/main" val="1731185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Refer to the exhibit. A user issues the command </a:t>
            </a:r>
            <a:r>
              <a:rPr lang="en-US" sz="2600" b="1" dirty="0" err="1">
                <a:latin typeface="Cambria" panose="02040503050406030204" pitchFamily="18" charset="0"/>
                <a:ea typeface="Cambria" panose="02040503050406030204" pitchFamily="18" charset="0"/>
              </a:rPr>
              <a:t>netstat</a:t>
            </a:r>
            <a:r>
              <a:rPr lang="en-US" sz="2600" b="1" dirty="0">
                <a:latin typeface="Cambria" panose="02040503050406030204" pitchFamily="18" charset="0"/>
                <a:ea typeface="Cambria" panose="02040503050406030204" pitchFamily="18" charset="0"/>
              </a:rPr>
              <a:t> –r on a workstation. Which IPv6 address is one of the link-local addresses of the workstation?</a:t>
            </a:r>
          </a:p>
        </p:txBody>
      </p:sp>
      <p:sp>
        <p:nvSpPr>
          <p:cNvPr id="3" name="Content Placeholder 2"/>
          <p:cNvSpPr>
            <a:spLocks noGrp="1"/>
          </p:cNvSpPr>
          <p:nvPr>
            <p:ph idx="1"/>
          </p:nvPr>
        </p:nvSpPr>
        <p:spPr>
          <a:xfrm>
            <a:off x="137556" y="1730622"/>
            <a:ext cx="10515600" cy="2995758"/>
          </a:xfrm>
        </p:spPr>
        <p:txBody>
          <a:bodyPr>
            <a:normAutofit/>
          </a:bodyPr>
          <a:lstStyle/>
          <a:p>
            <a:pPr fontAlgn="base"/>
            <a:r>
              <a:rPr lang="de-DE" dirty="0"/>
              <a:t>:1/128</a:t>
            </a:r>
          </a:p>
          <a:p>
            <a:pPr fontAlgn="base"/>
            <a:r>
              <a:rPr lang="de-DE" b="1" dirty="0"/>
              <a:t>fe80::30d0:115:3f57:fe4c/128</a:t>
            </a:r>
            <a:endParaRPr lang="de-DE" dirty="0"/>
          </a:p>
          <a:p>
            <a:pPr fontAlgn="base"/>
            <a:r>
              <a:rPr lang="de-DE" dirty="0"/>
              <a:t>fe80::/64</a:t>
            </a:r>
          </a:p>
          <a:p>
            <a:pPr fontAlgn="base"/>
            <a:r>
              <a:rPr lang="de-DE" dirty="0"/>
              <a:t>2001:0:9d38:6ab8:30d0:115:3f57:fe4c/128</a:t>
            </a:r>
          </a:p>
        </p:txBody>
      </p:sp>
      <p:sp>
        <p:nvSpPr>
          <p:cNvPr id="4" name="Rectangle 3"/>
          <p:cNvSpPr/>
          <p:nvPr/>
        </p:nvSpPr>
        <p:spPr>
          <a:xfrm>
            <a:off x="245424" y="4060552"/>
            <a:ext cx="6096000" cy="2031325"/>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In the IPv6 address scheme, the network of fe80::/10 is reserved for link-local addresses. The address fe80::/64 is a network address that indicates, in this workstation, fe80::/64 is actually used for link-local addresses. Thus the address fe80::30d0:115:3f57:fe4c/128 is a valid IPv6 link-local address.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184" y="1647493"/>
            <a:ext cx="5446816" cy="4634553"/>
          </a:xfrm>
          <a:prstGeom prst="rect">
            <a:avLst/>
          </a:prstGeom>
        </p:spPr>
      </p:pic>
    </p:spTree>
    <p:extLst>
      <p:ext uri="{BB962C8B-B14F-4D97-AF65-F5344CB8AC3E}">
        <p14:creationId xmlns:p14="http://schemas.microsoft.com/office/powerpoint/2010/main" val="4274284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What type of IPv6 address is represented by ::1/128?</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dirty="0"/>
              <a:t>EUI-64 generated link-local</a:t>
            </a:r>
          </a:p>
          <a:p>
            <a:pPr fontAlgn="base"/>
            <a:r>
              <a:rPr lang="en-US" dirty="0"/>
              <a:t>global unicast</a:t>
            </a:r>
          </a:p>
          <a:p>
            <a:pPr fontAlgn="base"/>
            <a:r>
              <a:rPr lang="en-US" dirty="0"/>
              <a:t>unspecified</a:t>
            </a:r>
          </a:p>
          <a:p>
            <a:pPr fontAlgn="base"/>
            <a:r>
              <a:rPr lang="en-US" b="1" dirty="0"/>
              <a:t>loopback</a:t>
            </a:r>
            <a:endParaRPr lang="en-US" dirty="0"/>
          </a:p>
        </p:txBody>
      </p:sp>
    </p:spTree>
    <p:extLst>
      <p:ext uri="{BB962C8B-B14F-4D97-AF65-F5344CB8AC3E}">
        <p14:creationId xmlns:p14="http://schemas.microsoft.com/office/powerpoint/2010/main" val="1587826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statement describes network security?</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dirty="0"/>
              <a:t>It supports growth over time in accordance with approved network design procedures.</a:t>
            </a:r>
          </a:p>
          <a:p>
            <a:pPr fontAlgn="base"/>
            <a:r>
              <a:rPr lang="en-US" dirty="0"/>
              <a:t>It synchronizes traffic flows using timestamps.</a:t>
            </a:r>
          </a:p>
          <a:p>
            <a:pPr fontAlgn="base"/>
            <a:r>
              <a:rPr lang="en-US" b="1" dirty="0"/>
              <a:t>It ensures sensitive corporate data is available for authorized users.</a:t>
            </a:r>
            <a:endParaRPr lang="en-US" dirty="0"/>
          </a:p>
          <a:p>
            <a:pPr fontAlgn="base"/>
            <a:r>
              <a:rPr lang="en-US" dirty="0"/>
              <a:t>It prioritizes data flows in order to give priority to delay-sensitive traffic.</a:t>
            </a:r>
          </a:p>
        </p:txBody>
      </p:sp>
    </p:spTree>
    <p:extLst>
      <p:ext uri="{BB962C8B-B14F-4D97-AF65-F5344CB8AC3E}">
        <p14:creationId xmlns:p14="http://schemas.microsoft.com/office/powerpoint/2010/main" val="2425125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two devices would be described as intermediary devices? (Choose two.)</a:t>
            </a:r>
          </a:p>
        </p:txBody>
      </p:sp>
      <p:sp>
        <p:nvSpPr>
          <p:cNvPr id="3" name="Content Placeholder 2"/>
          <p:cNvSpPr>
            <a:spLocks noGrp="1"/>
          </p:cNvSpPr>
          <p:nvPr>
            <p:ph idx="1"/>
          </p:nvPr>
        </p:nvSpPr>
        <p:spPr>
          <a:xfrm>
            <a:off x="339436" y="1647494"/>
            <a:ext cx="10515600" cy="2995758"/>
          </a:xfrm>
        </p:spPr>
        <p:txBody>
          <a:bodyPr>
            <a:normAutofit lnSpcReduction="10000"/>
          </a:bodyPr>
          <a:lstStyle/>
          <a:p>
            <a:pPr fontAlgn="base"/>
            <a:r>
              <a:rPr lang="en-US" b="1" dirty="0"/>
              <a:t>wireless LAN controller</a:t>
            </a:r>
            <a:endParaRPr lang="en-US" dirty="0"/>
          </a:p>
          <a:p>
            <a:pPr fontAlgn="base"/>
            <a:r>
              <a:rPr lang="en-US" dirty="0"/>
              <a:t>server</a:t>
            </a:r>
          </a:p>
          <a:p>
            <a:pPr fontAlgn="base"/>
            <a:r>
              <a:rPr lang="en-US" dirty="0"/>
              <a:t>assembly line robots</a:t>
            </a:r>
          </a:p>
          <a:p>
            <a:pPr fontAlgn="base"/>
            <a:r>
              <a:rPr lang="en-US" b="1" dirty="0"/>
              <a:t>IPS</a:t>
            </a:r>
            <a:endParaRPr lang="en-US" dirty="0"/>
          </a:p>
          <a:p>
            <a:pPr fontAlgn="base"/>
            <a:r>
              <a:rPr lang="en-US" dirty="0"/>
              <a:t>gaming console</a:t>
            </a:r>
          </a:p>
          <a:p>
            <a:pPr fontAlgn="base"/>
            <a:r>
              <a:rPr lang="en-US" dirty="0"/>
              <a:t>retail scanner</a:t>
            </a:r>
          </a:p>
        </p:txBody>
      </p:sp>
    </p:spTree>
    <p:extLst>
      <p:ext uri="{BB962C8B-B14F-4D97-AF65-F5344CB8AC3E}">
        <p14:creationId xmlns:p14="http://schemas.microsoft.com/office/powerpoint/2010/main" val="4060998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What characteristic describes spyware?</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b="1" dirty="0"/>
              <a:t>software that is installed on a user device and collects information about the user</a:t>
            </a:r>
            <a:endParaRPr lang="en-US" dirty="0"/>
          </a:p>
          <a:p>
            <a:pPr fontAlgn="base"/>
            <a:r>
              <a:rPr lang="en-US" dirty="0"/>
              <a:t>the use of stolen credentials to access private data</a:t>
            </a:r>
          </a:p>
          <a:p>
            <a:pPr fontAlgn="base"/>
            <a:r>
              <a:rPr lang="en-US" dirty="0"/>
              <a:t>an attack that slows or crashes a device or network service</a:t>
            </a:r>
          </a:p>
          <a:p>
            <a:pPr fontAlgn="base"/>
            <a:r>
              <a:rPr lang="en-US" dirty="0"/>
              <a:t>a network device that filters access and traffic coming into a network</a:t>
            </a:r>
          </a:p>
        </p:txBody>
      </p:sp>
    </p:spTree>
    <p:extLst>
      <p:ext uri="{BB962C8B-B14F-4D97-AF65-F5344CB8AC3E}">
        <p14:creationId xmlns:p14="http://schemas.microsoft.com/office/powerpoint/2010/main" val="3779440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8" y="91994"/>
            <a:ext cx="12108872" cy="1368672"/>
          </a:xfrm>
        </p:spPr>
        <p:txBody>
          <a:bodyPr>
            <a:normAutofit/>
          </a:bodyPr>
          <a:lstStyle/>
          <a:p>
            <a:r>
              <a:rPr lang="en-US" sz="2600" b="1" dirty="0">
                <a:latin typeface="Cambria" panose="02040503050406030204" pitchFamily="18" charset="0"/>
                <a:ea typeface="Cambria" panose="02040503050406030204" pitchFamily="18" charset="0"/>
              </a:rPr>
              <a:t>Refer to the exhibit. The exhibit shows a small switched network and the contents of the MAC address table of the switch. PC1 has sent a frame addressed to PC3. What will the switch do with the frame?</a:t>
            </a:r>
          </a:p>
        </p:txBody>
      </p:sp>
      <p:sp>
        <p:nvSpPr>
          <p:cNvPr id="3" name="Content Placeholder 2"/>
          <p:cNvSpPr>
            <a:spLocks noGrp="1"/>
          </p:cNvSpPr>
          <p:nvPr>
            <p:ph idx="1"/>
          </p:nvPr>
        </p:nvSpPr>
        <p:spPr>
          <a:xfrm>
            <a:off x="83128" y="1460666"/>
            <a:ext cx="9334004" cy="2339438"/>
          </a:xfrm>
        </p:spPr>
        <p:txBody>
          <a:bodyPr>
            <a:normAutofit/>
          </a:bodyPr>
          <a:lstStyle/>
          <a:p>
            <a:pPr fontAlgn="base"/>
            <a:r>
              <a:rPr lang="en-US" sz="2400" dirty="0"/>
              <a:t>The switch will discard the frame.</a:t>
            </a:r>
          </a:p>
          <a:p>
            <a:pPr fontAlgn="base"/>
            <a:r>
              <a:rPr lang="en-US" sz="2400" dirty="0"/>
              <a:t>The switch will forward the frame to all ports.</a:t>
            </a:r>
          </a:p>
          <a:p>
            <a:pPr fontAlgn="base"/>
            <a:r>
              <a:rPr lang="en-US" sz="2400" dirty="0"/>
              <a:t>The switch will forward the frame only to port 2.</a:t>
            </a:r>
          </a:p>
          <a:p>
            <a:pPr fontAlgn="base"/>
            <a:r>
              <a:rPr lang="en-US" sz="2400" dirty="0"/>
              <a:t>The switch will forward the frame only to ports 1 and 3.</a:t>
            </a:r>
          </a:p>
          <a:p>
            <a:pPr fontAlgn="base"/>
            <a:r>
              <a:rPr lang="en-US" sz="2400" b="1" dirty="0"/>
              <a:t>The switch will forward the frame to all ports except port 4.</a:t>
            </a:r>
            <a:endParaRPr lang="en-US" sz="2400" dirty="0"/>
          </a:p>
        </p:txBody>
      </p:sp>
      <p:sp>
        <p:nvSpPr>
          <p:cNvPr id="4" name="Rectangle 3"/>
          <p:cNvSpPr/>
          <p:nvPr/>
        </p:nvSpPr>
        <p:spPr>
          <a:xfrm>
            <a:off x="83128" y="4246004"/>
            <a:ext cx="6096000" cy="1477328"/>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 The MAC address of PC3 is not present in the MAC table of the switch. Because the switch does not know where to send the frame that is addressed to PC3, it will forward the frame to all the switch ports, except for port 4, which is the incoming 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27" y="3693226"/>
            <a:ext cx="5060911" cy="3164774"/>
          </a:xfrm>
          <a:prstGeom prst="rect">
            <a:avLst/>
          </a:prstGeom>
        </p:spPr>
      </p:pic>
    </p:spTree>
    <p:extLst>
      <p:ext uri="{BB962C8B-B14F-4D97-AF65-F5344CB8AC3E}">
        <p14:creationId xmlns:p14="http://schemas.microsoft.com/office/powerpoint/2010/main" val="2265484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Which destination address is used in an ARP request frame?</a:t>
            </a:r>
          </a:p>
        </p:txBody>
      </p:sp>
      <p:sp>
        <p:nvSpPr>
          <p:cNvPr id="3" name="Content Placeholder 2"/>
          <p:cNvSpPr>
            <a:spLocks noGrp="1"/>
          </p:cNvSpPr>
          <p:nvPr>
            <p:ph idx="1"/>
          </p:nvPr>
        </p:nvSpPr>
        <p:spPr>
          <a:xfrm>
            <a:off x="339436" y="1647494"/>
            <a:ext cx="10515600" cy="2995758"/>
          </a:xfrm>
        </p:spPr>
        <p:txBody>
          <a:bodyPr>
            <a:normAutofit/>
          </a:bodyPr>
          <a:lstStyle/>
          <a:p>
            <a:pPr fontAlgn="base"/>
            <a:r>
              <a:rPr lang="en-US" dirty="0"/>
              <a:t>0.0.0.0</a:t>
            </a:r>
          </a:p>
          <a:p>
            <a:pPr fontAlgn="base"/>
            <a:r>
              <a:rPr lang="en-US" dirty="0"/>
              <a:t>255.255.255.255</a:t>
            </a:r>
          </a:p>
          <a:p>
            <a:pPr fontAlgn="base"/>
            <a:r>
              <a:rPr lang="en-US" dirty="0"/>
              <a:t>the physical address of the destination host</a:t>
            </a:r>
          </a:p>
          <a:p>
            <a:pPr fontAlgn="base"/>
            <a:r>
              <a:rPr lang="en-US" b="1" dirty="0"/>
              <a:t>FFFF.FFFF.FFFF</a:t>
            </a:r>
            <a:endParaRPr lang="en-US" dirty="0"/>
          </a:p>
          <a:p>
            <a:pPr fontAlgn="base"/>
            <a:r>
              <a:rPr lang="en-US" dirty="0"/>
              <a:t>AAAA.AAAA.AAAA</a:t>
            </a:r>
          </a:p>
        </p:txBody>
      </p:sp>
      <p:sp>
        <p:nvSpPr>
          <p:cNvPr id="4" name="Rectangle 3"/>
          <p:cNvSpPr/>
          <p:nvPr/>
        </p:nvSpPr>
        <p:spPr>
          <a:xfrm>
            <a:off x="4271158" y="3286123"/>
            <a:ext cx="7651667" cy="2862322"/>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t/>
            </a:r>
            <a:br>
              <a:rPr lang="en-US" dirty="0"/>
            </a:br>
            <a:r>
              <a:rPr lang="en-US" dirty="0">
                <a:solidFill>
                  <a:srgbClr val="155724"/>
                </a:solidFill>
                <a:latin typeface="Helvetica" panose="020B0604020202020204" pitchFamily="34" charset="0"/>
              </a:rPr>
              <a:t>The purpose of an ARP request is to find the MAC address of the destination host on an Ethernet LAN. The ARP process sends a Layer 2 broadcast to all devices on the Ethernet LAN. The frame contains the IP address of the destination and the broadcast MAC address, FFFF.FFFF.FFFF. The host with the IP address that matches the IP address in the ARP request will reply with a unicast frame that includes the MAC address of the host. Thus the original sending host will obtain the destination IP and MAC address pair to continue the encapsulation process for data transmission.</a:t>
            </a:r>
            <a:endParaRPr lang="en-US" dirty="0"/>
          </a:p>
        </p:txBody>
      </p:sp>
    </p:spTree>
    <p:extLst>
      <p:ext uri="{BB962C8B-B14F-4D97-AF65-F5344CB8AC3E}">
        <p14:creationId xmlns:p14="http://schemas.microsoft.com/office/powerpoint/2010/main" val="3925981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Refer to the exhibit. PC1 issues an ARP request because it needs to send a packet to PC3. In this scenario, what will happen next?</a:t>
            </a:r>
          </a:p>
        </p:txBody>
      </p:sp>
      <p:sp>
        <p:nvSpPr>
          <p:cNvPr id="3" name="Content Placeholder 2"/>
          <p:cNvSpPr>
            <a:spLocks noGrp="1"/>
          </p:cNvSpPr>
          <p:nvPr>
            <p:ph idx="1"/>
          </p:nvPr>
        </p:nvSpPr>
        <p:spPr>
          <a:xfrm>
            <a:off x="339436" y="1647494"/>
            <a:ext cx="8115795" cy="2295114"/>
          </a:xfrm>
        </p:spPr>
        <p:txBody>
          <a:bodyPr>
            <a:normAutofit/>
          </a:bodyPr>
          <a:lstStyle/>
          <a:p>
            <a:pPr fontAlgn="base"/>
            <a:r>
              <a:rPr lang="en-US" sz="2400" dirty="0"/>
              <a:t>SW1 will send an ARP reply with its Fa0/1 MAC address.</a:t>
            </a:r>
          </a:p>
          <a:p>
            <a:pPr fontAlgn="base"/>
            <a:r>
              <a:rPr lang="en-US" sz="2400" b="1" dirty="0"/>
              <a:t>RT1 will send an ARP reply with its own Fa0/0 MAC address.</a:t>
            </a:r>
            <a:endParaRPr lang="en-US" sz="2400" dirty="0"/>
          </a:p>
          <a:p>
            <a:pPr fontAlgn="base"/>
            <a:r>
              <a:rPr lang="en-US" sz="2400" dirty="0"/>
              <a:t>RT1 will forward the ARP request to PC3.</a:t>
            </a:r>
          </a:p>
          <a:p>
            <a:pPr fontAlgn="base"/>
            <a:r>
              <a:rPr lang="en-US" sz="2400" dirty="0"/>
              <a:t>RT1 will send an ARP reply with the PC3 MAC address.</a:t>
            </a:r>
          </a:p>
          <a:p>
            <a:pPr fontAlgn="base"/>
            <a:r>
              <a:rPr lang="en-US" sz="2400" dirty="0"/>
              <a:t>RT1 will send an ARP reply with its own Fa0/1 MAC address.</a:t>
            </a:r>
          </a:p>
        </p:txBody>
      </p:sp>
      <p:sp>
        <p:nvSpPr>
          <p:cNvPr id="4" name="Rectangle 3"/>
          <p:cNvSpPr/>
          <p:nvPr/>
        </p:nvSpPr>
        <p:spPr>
          <a:xfrm>
            <a:off x="205839" y="5827443"/>
            <a:ext cx="10782794" cy="923330"/>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When a network device has to communicate with a device on another network, it broadcasts an ARP request asking for the default gateway MAC address. The default gateway (RT1) unicasts an ARP reply with the Fa0/0 MAC address.</a:t>
            </a:r>
            <a:endParaRPr lang="en-US" dirty="0"/>
          </a:p>
        </p:txBody>
      </p:sp>
    </p:spTree>
    <p:extLst>
      <p:ext uri="{BB962C8B-B14F-4D97-AF65-F5344CB8AC3E}">
        <p14:creationId xmlns:p14="http://schemas.microsoft.com/office/powerpoint/2010/main" val="382099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Refer to the exhibit. An administrator is trying to configure the switch but receives the error message that is displayed in the exhibit. What is the problem?</a:t>
            </a:r>
          </a:p>
        </p:txBody>
      </p:sp>
      <p:sp>
        <p:nvSpPr>
          <p:cNvPr id="3" name="Content Placeholder 2"/>
          <p:cNvSpPr>
            <a:spLocks noGrp="1"/>
          </p:cNvSpPr>
          <p:nvPr>
            <p:ph idx="1"/>
          </p:nvPr>
        </p:nvSpPr>
        <p:spPr>
          <a:xfrm>
            <a:off x="933203" y="1690688"/>
            <a:ext cx="10515600" cy="2093232"/>
          </a:xfrm>
        </p:spPr>
        <p:txBody>
          <a:bodyPr>
            <a:normAutofit fontScale="85000" lnSpcReduction="20000"/>
          </a:bodyPr>
          <a:lstStyle/>
          <a:p>
            <a:pPr fontAlgn="base"/>
            <a:r>
              <a:rPr lang="en-US" dirty="0"/>
              <a:t>The entire command, configure terminal, must be used.</a:t>
            </a:r>
          </a:p>
          <a:p>
            <a:pPr fontAlgn="base"/>
            <a:r>
              <a:rPr lang="en-US" dirty="0"/>
              <a:t>The administrator is already in global configuration mode.</a:t>
            </a:r>
          </a:p>
          <a:p>
            <a:pPr fontAlgn="base"/>
            <a:r>
              <a:rPr lang="en-US" b="1" dirty="0"/>
              <a:t>The administrator must first enter privileged EXEC mode before issuing the command.</a:t>
            </a:r>
            <a:endParaRPr lang="en-US" dirty="0"/>
          </a:p>
          <a:p>
            <a:pPr fontAlgn="base"/>
            <a:r>
              <a:rPr lang="en-US" dirty="0"/>
              <a:t>The administrator must connect via the console port to access global configuration mode.</a:t>
            </a:r>
          </a:p>
        </p:txBody>
      </p:sp>
      <p:sp>
        <p:nvSpPr>
          <p:cNvPr id="4" name="Rectangle 3"/>
          <p:cNvSpPr/>
          <p:nvPr/>
        </p:nvSpPr>
        <p:spPr>
          <a:xfrm>
            <a:off x="731322" y="4801941"/>
            <a:ext cx="10050483" cy="1477328"/>
          </a:xfrm>
          <a:prstGeom prst="rect">
            <a:avLst/>
          </a:prstGeom>
        </p:spPr>
        <p:txBody>
          <a:bodyPr wrap="square">
            <a:spAutoFit/>
          </a:bodyPr>
          <a:lstStyle/>
          <a:p>
            <a:r>
              <a:rPr lang="en-US" b="1" dirty="0"/>
              <a:t>Explanation:</a:t>
            </a:r>
            <a:r>
              <a:rPr lang="en-US" dirty="0"/>
              <a:t> In order to enter global configuration mode, the command configure terminal, or a shortened version such as </a:t>
            </a:r>
            <a:r>
              <a:rPr lang="en-US" dirty="0" err="1"/>
              <a:t>config</a:t>
            </a:r>
            <a:r>
              <a:rPr lang="en-US" dirty="0"/>
              <a:t> t, must be entered from privileged EXEC mode. In this scenario the administrator is in user EXEC mode, as indicated by the &gt; symbol after the hostname. The administrator would need to use the enable command to move into privileged EXEC mode before entering the configure terminal command.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417" y="3599675"/>
            <a:ext cx="6061537" cy="1091078"/>
          </a:xfrm>
          <a:prstGeom prst="rect">
            <a:avLst/>
          </a:prstGeom>
        </p:spPr>
      </p:pic>
    </p:spTree>
    <p:extLst>
      <p:ext uri="{BB962C8B-B14F-4D97-AF65-F5344CB8AC3E}">
        <p14:creationId xmlns:p14="http://schemas.microsoft.com/office/powerpoint/2010/main" val="3810555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A network administrator is issuing the login block-for 180 attempts 2 within 30 command on a router. Which threat is the network administrator trying to prevent?</a:t>
            </a:r>
          </a:p>
        </p:txBody>
      </p:sp>
      <p:sp>
        <p:nvSpPr>
          <p:cNvPr id="3" name="Content Placeholder 2"/>
          <p:cNvSpPr>
            <a:spLocks noGrp="1"/>
          </p:cNvSpPr>
          <p:nvPr>
            <p:ph idx="1"/>
          </p:nvPr>
        </p:nvSpPr>
        <p:spPr>
          <a:xfrm>
            <a:off x="339436" y="1647494"/>
            <a:ext cx="8115795" cy="2295114"/>
          </a:xfrm>
        </p:spPr>
        <p:txBody>
          <a:bodyPr>
            <a:normAutofit fontScale="85000" lnSpcReduction="10000"/>
          </a:bodyPr>
          <a:lstStyle/>
          <a:p>
            <a:pPr fontAlgn="base"/>
            <a:r>
              <a:rPr lang="en-US" b="1" dirty="0"/>
              <a:t>a user who is trying to guess a password to access the router</a:t>
            </a:r>
            <a:endParaRPr lang="en-US" dirty="0"/>
          </a:p>
          <a:p>
            <a:pPr fontAlgn="base"/>
            <a:r>
              <a:rPr lang="en-US" dirty="0"/>
              <a:t>a worm that is attempting to access another part of the network</a:t>
            </a:r>
          </a:p>
          <a:p>
            <a:pPr fontAlgn="base"/>
            <a:r>
              <a:rPr lang="en-US" dirty="0"/>
              <a:t>an unidentified individual who is trying to access the network equipment room</a:t>
            </a:r>
          </a:p>
          <a:p>
            <a:pPr fontAlgn="base"/>
            <a:r>
              <a:rPr lang="en-US" dirty="0"/>
              <a:t>a device that is trying to inspect the traffic on a link</a:t>
            </a:r>
          </a:p>
        </p:txBody>
      </p:sp>
      <p:sp>
        <p:nvSpPr>
          <p:cNvPr id="4" name="Rectangle 3"/>
          <p:cNvSpPr/>
          <p:nvPr/>
        </p:nvSpPr>
        <p:spPr>
          <a:xfrm>
            <a:off x="339436" y="5224977"/>
            <a:ext cx="10782794" cy="1200329"/>
          </a:xfrm>
          <a:prstGeom prst="rect">
            <a:avLst/>
          </a:prstGeom>
        </p:spPr>
        <p:txBody>
          <a:bodyPr wrap="square">
            <a:spAutoFit/>
          </a:bodyPr>
          <a:lstStyle/>
          <a:p>
            <a:r>
              <a:rPr lang="en-US" b="1" dirty="0"/>
              <a:t>Explanation: </a:t>
            </a:r>
            <a:r>
              <a:rPr lang="en-US" dirty="0"/>
              <a:t>The login block-for 180 attempts 2 within 30 command will cause the device to block authentication after 2 unsuccessful attempts within 30 seconds for a duration of 180 seconds. A device inspecting the traffic on a link has nothing to do with the router. The router configuration cannot prevent unauthorized access to the equipment room. A worm would not attempt to access the router to propagate to another part of the network.</a:t>
            </a:r>
            <a:endParaRPr lang="en-US" dirty="0"/>
          </a:p>
        </p:txBody>
      </p:sp>
    </p:spTree>
    <p:extLst>
      <p:ext uri="{BB962C8B-B14F-4D97-AF65-F5344CB8AC3E}">
        <p14:creationId xmlns:p14="http://schemas.microsoft.com/office/powerpoint/2010/main" val="26266560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 Which statement describes the characteristics of packet-filtering and </a:t>
            </a:r>
            <a:r>
              <a:rPr lang="en-US" sz="2600" b="1" dirty="0" err="1">
                <a:latin typeface="Cambria" panose="02040503050406030204" pitchFamily="18" charset="0"/>
                <a:ea typeface="Cambria" panose="02040503050406030204" pitchFamily="18" charset="0"/>
              </a:rPr>
              <a:t>stateful</a:t>
            </a:r>
            <a:r>
              <a:rPr lang="en-US" sz="2600" b="1" dirty="0">
                <a:latin typeface="Cambria" panose="02040503050406030204" pitchFamily="18" charset="0"/>
                <a:ea typeface="Cambria" panose="02040503050406030204" pitchFamily="18" charset="0"/>
              </a:rPr>
              <a:t> firewalls as they relate to the OSI model?</a:t>
            </a:r>
          </a:p>
        </p:txBody>
      </p:sp>
      <p:sp>
        <p:nvSpPr>
          <p:cNvPr id="3" name="Content Placeholder 2"/>
          <p:cNvSpPr>
            <a:spLocks noGrp="1"/>
          </p:cNvSpPr>
          <p:nvPr>
            <p:ph idx="1"/>
          </p:nvPr>
        </p:nvSpPr>
        <p:spPr>
          <a:xfrm>
            <a:off x="339436" y="2042555"/>
            <a:ext cx="10977748" cy="2434441"/>
          </a:xfrm>
        </p:spPr>
        <p:txBody>
          <a:bodyPr>
            <a:normAutofit fontScale="77500" lnSpcReduction="20000"/>
          </a:bodyPr>
          <a:lstStyle/>
          <a:p>
            <a:pPr fontAlgn="base"/>
            <a:r>
              <a:rPr lang="en-US" dirty="0"/>
              <a:t>A packet-filtering firewall uses session layer information to track the state of a connection, whereas a </a:t>
            </a:r>
            <a:r>
              <a:rPr lang="en-US" dirty="0" err="1"/>
              <a:t>stateful</a:t>
            </a:r>
            <a:r>
              <a:rPr lang="en-US" dirty="0"/>
              <a:t> firewall uses application layer information to track the state of a connection.</a:t>
            </a:r>
          </a:p>
          <a:p>
            <a:pPr fontAlgn="base"/>
            <a:r>
              <a:rPr lang="en-US" dirty="0"/>
              <a:t>Both </a:t>
            </a:r>
            <a:r>
              <a:rPr lang="en-US" dirty="0" err="1"/>
              <a:t>stateful</a:t>
            </a:r>
            <a:r>
              <a:rPr lang="en-US" dirty="0"/>
              <a:t> and packet-filtering firewalls can filter at the application layer.</a:t>
            </a:r>
          </a:p>
          <a:p>
            <a:pPr fontAlgn="base"/>
            <a:r>
              <a:rPr lang="en-US" b="1" dirty="0"/>
              <a:t>A packet-filtering firewall typically can filter up to the transport layer, whereas a </a:t>
            </a:r>
            <a:r>
              <a:rPr lang="en-US" b="1" dirty="0" err="1"/>
              <a:t>stateful</a:t>
            </a:r>
            <a:r>
              <a:rPr lang="en-US" b="1" dirty="0"/>
              <a:t> firewall can filter up to the session layer.</a:t>
            </a:r>
            <a:endParaRPr lang="en-US" dirty="0"/>
          </a:p>
          <a:p>
            <a:pPr fontAlgn="base"/>
            <a:r>
              <a:rPr lang="en-US" dirty="0"/>
              <a:t>A </a:t>
            </a:r>
            <a:r>
              <a:rPr lang="en-US" dirty="0" err="1"/>
              <a:t>stateful</a:t>
            </a:r>
            <a:r>
              <a:rPr lang="en-US" dirty="0"/>
              <a:t> firewall can filter application layer information, whereas a packet-filtering firewall cannot filter beyond the network layer.</a:t>
            </a:r>
          </a:p>
        </p:txBody>
      </p:sp>
      <p:sp>
        <p:nvSpPr>
          <p:cNvPr id="4" name="Rectangle 3"/>
          <p:cNvSpPr/>
          <p:nvPr/>
        </p:nvSpPr>
        <p:spPr>
          <a:xfrm>
            <a:off x="339436" y="5224977"/>
            <a:ext cx="10782794" cy="923330"/>
          </a:xfrm>
          <a:prstGeom prst="rect">
            <a:avLst/>
          </a:prstGeom>
        </p:spPr>
        <p:txBody>
          <a:bodyPr wrap="square">
            <a:spAutoFit/>
          </a:bodyPr>
          <a:lstStyle/>
          <a:p>
            <a:r>
              <a:rPr lang="en-US" b="1" dirty="0"/>
              <a:t>Explanation: </a:t>
            </a:r>
            <a:r>
              <a:rPr lang="en-US" dirty="0"/>
              <a:t> Packet filtering firewalls can always filter Layer 3 content and sometimes TCP and UDP-based content. </a:t>
            </a:r>
            <a:r>
              <a:rPr lang="en-US" dirty="0" err="1"/>
              <a:t>Stateful</a:t>
            </a:r>
            <a:r>
              <a:rPr lang="en-US" dirty="0"/>
              <a:t> firewalls monitor connections and thus have to be able to support up to the session layer of the OSI model.</a:t>
            </a:r>
            <a:endParaRPr lang="en-US" dirty="0"/>
          </a:p>
        </p:txBody>
      </p:sp>
    </p:spTree>
    <p:extLst>
      <p:ext uri="{BB962C8B-B14F-4D97-AF65-F5344CB8AC3E}">
        <p14:creationId xmlns:p14="http://schemas.microsoft.com/office/powerpoint/2010/main" val="12846810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What are two ways to protect a computer from malware? (Choose two.)</a:t>
            </a:r>
          </a:p>
        </p:txBody>
      </p:sp>
      <p:sp>
        <p:nvSpPr>
          <p:cNvPr id="3" name="Content Placeholder 2"/>
          <p:cNvSpPr>
            <a:spLocks noGrp="1"/>
          </p:cNvSpPr>
          <p:nvPr>
            <p:ph idx="1"/>
          </p:nvPr>
        </p:nvSpPr>
        <p:spPr>
          <a:xfrm>
            <a:off x="339436" y="2042555"/>
            <a:ext cx="10977748" cy="2434441"/>
          </a:xfrm>
        </p:spPr>
        <p:txBody>
          <a:bodyPr>
            <a:normAutofit lnSpcReduction="10000"/>
          </a:bodyPr>
          <a:lstStyle/>
          <a:p>
            <a:pPr fontAlgn="base"/>
            <a:r>
              <a:rPr lang="en-US" dirty="0"/>
              <a:t>Empty the browser cache.</a:t>
            </a:r>
          </a:p>
          <a:p>
            <a:pPr fontAlgn="base"/>
            <a:r>
              <a:rPr lang="en-US" b="1" dirty="0"/>
              <a:t>Use antivirus software.</a:t>
            </a:r>
            <a:endParaRPr lang="en-US" dirty="0"/>
          </a:p>
          <a:p>
            <a:pPr fontAlgn="base"/>
            <a:r>
              <a:rPr lang="en-US" dirty="0"/>
              <a:t>Delete unused software.</a:t>
            </a:r>
          </a:p>
          <a:p>
            <a:pPr fontAlgn="base"/>
            <a:r>
              <a:rPr lang="en-US" b="1" dirty="0"/>
              <a:t>Keep software up to date.</a:t>
            </a:r>
            <a:endParaRPr lang="en-US" dirty="0"/>
          </a:p>
          <a:p>
            <a:pPr fontAlgn="base"/>
            <a:r>
              <a:rPr lang="en-US" dirty="0"/>
              <a:t>Defragment the hard disk.</a:t>
            </a:r>
          </a:p>
        </p:txBody>
      </p:sp>
      <p:sp>
        <p:nvSpPr>
          <p:cNvPr id="4" name="Rectangle 3"/>
          <p:cNvSpPr/>
          <p:nvPr/>
        </p:nvSpPr>
        <p:spPr>
          <a:xfrm>
            <a:off x="339436" y="5224977"/>
            <a:ext cx="10782794" cy="646331"/>
          </a:xfrm>
          <a:prstGeom prst="rect">
            <a:avLst/>
          </a:prstGeom>
        </p:spPr>
        <p:txBody>
          <a:bodyPr wrap="square">
            <a:spAutoFit/>
          </a:bodyPr>
          <a:lstStyle/>
          <a:p>
            <a:r>
              <a:rPr lang="en-US" b="1" dirty="0"/>
              <a:t>Explanation: </a:t>
            </a:r>
            <a:r>
              <a:rPr lang="en-US" dirty="0"/>
              <a:t>At a minimum, a computer should use antivirus software and have all software up to date to defend against malware.</a:t>
            </a:r>
            <a:endParaRPr lang="en-US" dirty="0"/>
          </a:p>
        </p:txBody>
      </p:sp>
    </p:spTree>
    <p:extLst>
      <p:ext uri="{BB962C8B-B14F-4D97-AF65-F5344CB8AC3E}">
        <p14:creationId xmlns:p14="http://schemas.microsoft.com/office/powerpoint/2010/main" val="1346482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The employees and residents of </a:t>
            </a:r>
            <a:r>
              <a:rPr lang="en-US" sz="2600" b="1" dirty="0" err="1">
                <a:latin typeface="Cambria" panose="02040503050406030204" pitchFamily="18" charset="0"/>
                <a:ea typeface="Cambria" panose="02040503050406030204" pitchFamily="18" charset="0"/>
              </a:rPr>
              <a:t>Ciscoville</a:t>
            </a:r>
            <a:r>
              <a:rPr lang="en-US" sz="2600" b="1" dirty="0">
                <a:latin typeface="Cambria" panose="02040503050406030204" pitchFamily="18" charset="0"/>
                <a:ea typeface="Cambria" panose="02040503050406030204" pitchFamily="18" charset="0"/>
              </a:rPr>
              <a:t> cannot access the Internet or any remote web-based services. IT workers quickly determine that the city firewall is being flooded with so much traffic that a breakdown of connectivity to the Internet is occurring. Which type of attack is being launched at </a:t>
            </a:r>
            <a:r>
              <a:rPr lang="en-US" sz="2600" b="1" dirty="0" err="1">
                <a:latin typeface="Cambria" panose="02040503050406030204" pitchFamily="18" charset="0"/>
                <a:ea typeface="Cambria" panose="02040503050406030204" pitchFamily="18" charset="0"/>
              </a:rPr>
              <a:t>Ciscoville</a:t>
            </a:r>
            <a:r>
              <a:rPr lang="en-US" sz="2600" b="1" dirty="0">
                <a:latin typeface="Cambria" panose="02040503050406030204" pitchFamily="18" charset="0"/>
                <a:ea typeface="Cambria" panose="02040503050406030204" pitchFamily="18" charset="0"/>
              </a:rPr>
              <a:t>?</a:t>
            </a:r>
          </a:p>
        </p:txBody>
      </p:sp>
      <p:sp>
        <p:nvSpPr>
          <p:cNvPr id="3" name="Content Placeholder 2"/>
          <p:cNvSpPr>
            <a:spLocks noGrp="1"/>
          </p:cNvSpPr>
          <p:nvPr>
            <p:ph idx="1"/>
          </p:nvPr>
        </p:nvSpPr>
        <p:spPr>
          <a:xfrm>
            <a:off x="339436" y="2303730"/>
            <a:ext cx="10977748" cy="2434441"/>
          </a:xfrm>
        </p:spPr>
        <p:txBody>
          <a:bodyPr>
            <a:normAutofit/>
          </a:bodyPr>
          <a:lstStyle/>
          <a:p>
            <a:pPr fontAlgn="base"/>
            <a:r>
              <a:rPr lang="fr-FR" dirty="0" err="1"/>
              <a:t>access</a:t>
            </a:r>
            <a:endParaRPr lang="fr-FR" dirty="0"/>
          </a:p>
          <a:p>
            <a:pPr fontAlgn="base"/>
            <a:r>
              <a:rPr lang="fr-FR" dirty="0" err="1"/>
              <a:t>Trojan</a:t>
            </a:r>
            <a:r>
              <a:rPr lang="fr-FR" dirty="0"/>
              <a:t> horse</a:t>
            </a:r>
          </a:p>
          <a:p>
            <a:pPr fontAlgn="base"/>
            <a:r>
              <a:rPr lang="fr-FR" dirty="0"/>
              <a:t>reconnaissance</a:t>
            </a:r>
          </a:p>
          <a:p>
            <a:pPr fontAlgn="base"/>
            <a:r>
              <a:rPr lang="fr-FR" b="1" dirty="0" err="1"/>
              <a:t>DoS</a:t>
            </a:r>
            <a:endParaRPr lang="fr-FR" dirty="0"/>
          </a:p>
        </p:txBody>
      </p:sp>
      <p:sp>
        <p:nvSpPr>
          <p:cNvPr id="4" name="Rectangle 3"/>
          <p:cNvSpPr/>
          <p:nvPr/>
        </p:nvSpPr>
        <p:spPr>
          <a:xfrm>
            <a:off x="339436" y="4999346"/>
            <a:ext cx="10782794" cy="646331"/>
          </a:xfrm>
          <a:prstGeom prst="rect">
            <a:avLst/>
          </a:prstGeom>
        </p:spPr>
        <p:txBody>
          <a:bodyPr wrap="square">
            <a:spAutoFit/>
          </a:bodyPr>
          <a:lstStyle/>
          <a:p>
            <a:r>
              <a:rPr lang="en-US" b="1" dirty="0"/>
              <a:t>Explanation: </a:t>
            </a:r>
            <a:r>
              <a:rPr lang="en-US" dirty="0"/>
              <a:t> A </a:t>
            </a:r>
            <a:r>
              <a:rPr lang="en-US" dirty="0" err="1"/>
              <a:t>DoS</a:t>
            </a:r>
            <a:r>
              <a:rPr lang="en-US" dirty="0"/>
              <a:t> (denial of service) attack prevents authorized users from using one or more computing resources.</a:t>
            </a:r>
            <a:endParaRPr lang="en-US" dirty="0"/>
          </a:p>
        </p:txBody>
      </p:sp>
    </p:spTree>
    <p:extLst>
      <p:ext uri="{BB962C8B-B14F-4D97-AF65-F5344CB8AC3E}">
        <p14:creationId xmlns:p14="http://schemas.microsoft.com/office/powerpoint/2010/main" val="4261749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Which two statements describe the characteristics of fiber-optic cabling? (Choose two.)</a:t>
            </a:r>
          </a:p>
        </p:txBody>
      </p:sp>
      <p:sp>
        <p:nvSpPr>
          <p:cNvPr id="3" name="Content Placeholder 2"/>
          <p:cNvSpPr>
            <a:spLocks noGrp="1"/>
          </p:cNvSpPr>
          <p:nvPr>
            <p:ph idx="1"/>
          </p:nvPr>
        </p:nvSpPr>
        <p:spPr>
          <a:xfrm>
            <a:off x="241959" y="2042556"/>
            <a:ext cx="10977748" cy="2434441"/>
          </a:xfrm>
        </p:spPr>
        <p:txBody>
          <a:bodyPr>
            <a:normAutofit fontScale="92500" lnSpcReduction="20000"/>
          </a:bodyPr>
          <a:lstStyle/>
          <a:p>
            <a:pPr fontAlgn="base"/>
            <a:r>
              <a:rPr lang="en-US" b="1" dirty="0"/>
              <a:t>Fiber-optic cabling does not conduct electricity.</a:t>
            </a:r>
            <a:endParaRPr lang="en-US" dirty="0"/>
          </a:p>
          <a:p>
            <a:pPr fontAlgn="base"/>
            <a:r>
              <a:rPr lang="en-US" dirty="0"/>
              <a:t>Multimode fiber-optic cabling carries signals from multiple sending devices.</a:t>
            </a:r>
          </a:p>
          <a:p>
            <a:pPr fontAlgn="base"/>
            <a:r>
              <a:rPr lang="en-US" b="1" dirty="0"/>
              <a:t>Fiber-optic cabling is primarily used as backbone cabling.</a:t>
            </a:r>
            <a:endParaRPr lang="en-US" dirty="0"/>
          </a:p>
          <a:p>
            <a:pPr fontAlgn="base"/>
            <a:r>
              <a:rPr lang="en-US" dirty="0"/>
              <a:t>Fiber-optic cabling uses LEDs for single-mode cab​les and laser technology for multimode cables.</a:t>
            </a:r>
          </a:p>
          <a:p>
            <a:pPr fontAlgn="base"/>
            <a:r>
              <a:rPr lang="en-US" dirty="0"/>
              <a:t>Fiber-optic cabling has high signal loss.</a:t>
            </a:r>
          </a:p>
        </p:txBody>
      </p:sp>
      <p:sp>
        <p:nvSpPr>
          <p:cNvPr id="4" name="Rectangle 3"/>
          <p:cNvSpPr/>
          <p:nvPr/>
        </p:nvSpPr>
        <p:spPr>
          <a:xfrm>
            <a:off x="339436" y="4999346"/>
            <a:ext cx="10782794" cy="923330"/>
          </a:xfrm>
          <a:prstGeom prst="rect">
            <a:avLst/>
          </a:prstGeom>
        </p:spPr>
        <p:txBody>
          <a:bodyPr wrap="square">
            <a:spAutoFit/>
          </a:bodyPr>
          <a:lstStyle/>
          <a:p>
            <a:r>
              <a:rPr lang="en-US" b="1" dirty="0"/>
              <a:t>Explanation: </a:t>
            </a:r>
            <a:r>
              <a:rPr lang="en-US" dirty="0"/>
              <a:t>Fiber-optic cabling is primarily used for high-traffic backbone cabling and does not conduct electricity. Multimode fiber uses LEDs for signaling and single-mode fiber uses laser technology. </a:t>
            </a:r>
            <a:r>
              <a:rPr lang="en-US" dirty="0" err="1"/>
              <a:t>FIber</a:t>
            </a:r>
            <a:r>
              <a:rPr lang="en-US" dirty="0"/>
              <a:t>-optic cabling carries signals from only one device to another.</a:t>
            </a:r>
            <a:endParaRPr lang="en-US" dirty="0"/>
          </a:p>
        </p:txBody>
      </p:sp>
    </p:spTree>
    <p:extLst>
      <p:ext uri="{BB962C8B-B14F-4D97-AF65-F5344CB8AC3E}">
        <p14:creationId xmlns:p14="http://schemas.microsoft.com/office/powerpoint/2010/main" val="26174300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What OSI physical layer term describes the measure of the transfer of bits across a medium over a given period of time?</a:t>
            </a:r>
          </a:p>
        </p:txBody>
      </p:sp>
      <p:sp>
        <p:nvSpPr>
          <p:cNvPr id="3" name="Content Placeholder 2"/>
          <p:cNvSpPr>
            <a:spLocks noGrp="1"/>
          </p:cNvSpPr>
          <p:nvPr>
            <p:ph idx="1"/>
          </p:nvPr>
        </p:nvSpPr>
        <p:spPr>
          <a:xfrm>
            <a:off x="241959" y="2042556"/>
            <a:ext cx="10977748" cy="2434441"/>
          </a:xfrm>
        </p:spPr>
        <p:txBody>
          <a:bodyPr>
            <a:normAutofit/>
          </a:bodyPr>
          <a:lstStyle/>
          <a:p>
            <a:pPr fontAlgn="base"/>
            <a:r>
              <a:rPr lang="en-US" dirty="0" smtClean="0"/>
              <a:t>Latency</a:t>
            </a:r>
          </a:p>
          <a:p>
            <a:pPr fontAlgn="base"/>
            <a:r>
              <a:rPr lang="en-US" dirty="0" err="1" smtClean="0"/>
              <a:t>goodput</a:t>
            </a:r>
            <a:endParaRPr lang="en-US" dirty="0"/>
          </a:p>
          <a:p>
            <a:pPr fontAlgn="base"/>
            <a:r>
              <a:rPr lang="en-US" b="1" dirty="0"/>
              <a:t>throughput</a:t>
            </a:r>
            <a:endParaRPr lang="en-US" dirty="0"/>
          </a:p>
          <a:p>
            <a:pPr fontAlgn="base"/>
            <a:r>
              <a:rPr lang="en-US" dirty="0"/>
              <a:t>bandwidth</a:t>
            </a:r>
          </a:p>
          <a:p>
            <a:pPr marL="0" indent="0" fontAlgn="base">
              <a:buNone/>
            </a:pPr>
            <a:endParaRPr lang="en-US" dirty="0"/>
          </a:p>
        </p:txBody>
      </p:sp>
    </p:spTree>
    <p:extLst>
      <p:ext uri="{BB962C8B-B14F-4D97-AF65-F5344CB8AC3E}">
        <p14:creationId xmlns:p14="http://schemas.microsoft.com/office/powerpoint/2010/main" val="22615393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1677431"/>
          </a:xfrm>
        </p:spPr>
        <p:txBody>
          <a:bodyPr>
            <a:normAutofit/>
          </a:bodyPr>
          <a:lstStyle/>
          <a:p>
            <a:r>
              <a:rPr lang="en-US" sz="2600" b="1" dirty="0">
                <a:latin typeface="Cambria" panose="02040503050406030204" pitchFamily="18" charset="0"/>
                <a:ea typeface="Cambria" panose="02040503050406030204" pitchFamily="18" charset="0"/>
              </a:rPr>
              <a:t>Refer to the exhibit. What is the maximum possible throughput between the PC and the server?</a:t>
            </a:r>
          </a:p>
        </p:txBody>
      </p:sp>
      <p:sp>
        <p:nvSpPr>
          <p:cNvPr id="3" name="Content Placeholder 2"/>
          <p:cNvSpPr>
            <a:spLocks noGrp="1"/>
          </p:cNvSpPr>
          <p:nvPr>
            <p:ph idx="1"/>
          </p:nvPr>
        </p:nvSpPr>
        <p:spPr>
          <a:xfrm>
            <a:off x="241959" y="2042556"/>
            <a:ext cx="10977748" cy="2434441"/>
          </a:xfrm>
        </p:spPr>
        <p:txBody>
          <a:bodyPr>
            <a:normAutofit/>
          </a:bodyPr>
          <a:lstStyle/>
          <a:p>
            <a:pPr fontAlgn="base"/>
            <a:r>
              <a:rPr lang="en-US" dirty="0"/>
              <a:t>10 Mb/s</a:t>
            </a:r>
          </a:p>
          <a:p>
            <a:pPr fontAlgn="base"/>
            <a:r>
              <a:rPr lang="en-US" dirty="0"/>
              <a:t>1000 Mb/s</a:t>
            </a:r>
          </a:p>
          <a:p>
            <a:pPr fontAlgn="base"/>
            <a:r>
              <a:rPr lang="en-US" b="1" dirty="0"/>
              <a:t>128 kb/s</a:t>
            </a:r>
            <a:endParaRPr lang="en-US" dirty="0"/>
          </a:p>
          <a:p>
            <a:pPr fontAlgn="base"/>
            <a:r>
              <a:rPr lang="en-US" dirty="0"/>
              <a:t>100 Mb/s</a:t>
            </a:r>
          </a:p>
        </p:txBody>
      </p:sp>
      <p:sp>
        <p:nvSpPr>
          <p:cNvPr id="4" name="Rectangle 3"/>
          <p:cNvSpPr/>
          <p:nvPr/>
        </p:nvSpPr>
        <p:spPr>
          <a:xfrm>
            <a:off x="241959" y="4784260"/>
            <a:ext cx="4520046" cy="1200329"/>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The maximum throughput between any two nodes on a network is determined by the slowest link between those nodes.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82" y="1939710"/>
            <a:ext cx="9448845" cy="1052872"/>
          </a:xfrm>
          <a:prstGeom prst="rect">
            <a:avLst/>
          </a:prstGeom>
        </p:spPr>
      </p:pic>
    </p:spTree>
    <p:extLst>
      <p:ext uri="{BB962C8B-B14F-4D97-AF65-F5344CB8AC3E}">
        <p14:creationId xmlns:p14="http://schemas.microsoft.com/office/powerpoint/2010/main" val="27968845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7517"/>
          </a:xfrm>
        </p:spPr>
        <p:txBody>
          <a:bodyPr>
            <a:normAutofit/>
          </a:bodyPr>
          <a:lstStyle/>
          <a:p>
            <a:r>
              <a:rPr lang="en-US" sz="2000" b="1" dirty="0">
                <a:latin typeface="Cambria" panose="02040503050406030204" pitchFamily="18" charset="0"/>
                <a:ea typeface="Cambria" panose="02040503050406030204" pitchFamily="18" charset="0"/>
              </a:rPr>
              <a:t>Match the description with the media. (Not all options are used.)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86888"/>
            <a:ext cx="11871366" cy="6187045"/>
          </a:xfrm>
        </p:spPr>
      </p:pic>
      <p:sp>
        <p:nvSpPr>
          <p:cNvPr id="5" name="Rectangle 4"/>
          <p:cNvSpPr/>
          <p:nvPr/>
        </p:nvSpPr>
        <p:spPr>
          <a:xfrm>
            <a:off x="118754" y="4763617"/>
            <a:ext cx="6096000" cy="1754326"/>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UTP cables are used in wired office environments. Coaxial cables are used to connect cable modems and televisions. Fiber optics are used for high transmission speeds and to transfer data over long distances. STP cables are used in environments where there is a lot of interference.</a:t>
            </a:r>
            <a:endParaRPr lang="en-US" dirty="0"/>
          </a:p>
        </p:txBody>
      </p:sp>
    </p:spTree>
    <p:extLst>
      <p:ext uri="{BB962C8B-B14F-4D97-AF65-F5344CB8AC3E}">
        <p14:creationId xmlns:p14="http://schemas.microsoft.com/office/powerpoint/2010/main" val="1651231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What is a user trying to determine when issuing a ping 10.1.1.1 command on a PC?</a:t>
            </a:r>
          </a:p>
        </p:txBody>
      </p:sp>
      <p:sp>
        <p:nvSpPr>
          <p:cNvPr id="3" name="Content Placeholder 2"/>
          <p:cNvSpPr>
            <a:spLocks noGrp="1"/>
          </p:cNvSpPr>
          <p:nvPr>
            <p:ph idx="1"/>
          </p:nvPr>
        </p:nvSpPr>
        <p:spPr>
          <a:xfrm>
            <a:off x="838200" y="1825626"/>
            <a:ext cx="10515600" cy="2093232"/>
          </a:xfrm>
        </p:spPr>
        <p:txBody>
          <a:bodyPr>
            <a:normAutofit fontScale="92500" lnSpcReduction="10000"/>
          </a:bodyPr>
          <a:lstStyle/>
          <a:p>
            <a:pPr fontAlgn="base"/>
            <a:r>
              <a:rPr lang="en-US" dirty="0"/>
              <a:t>if the TCP/IP stack is functioning on the PC without putting traffic on the wire</a:t>
            </a:r>
          </a:p>
          <a:p>
            <a:pPr fontAlgn="base"/>
            <a:r>
              <a:rPr lang="en-US" b="1" dirty="0"/>
              <a:t>if there is connectivity with the destination device</a:t>
            </a:r>
            <a:endParaRPr lang="en-US" dirty="0"/>
          </a:p>
          <a:p>
            <a:pPr fontAlgn="base"/>
            <a:r>
              <a:rPr lang="en-US" dirty="0"/>
              <a:t>the path that traffic will take to reach the destination</a:t>
            </a:r>
          </a:p>
          <a:p>
            <a:pPr fontAlgn="base"/>
            <a:r>
              <a:rPr lang="en-US" dirty="0"/>
              <a:t>what type of device is at the destination</a:t>
            </a:r>
          </a:p>
        </p:txBody>
      </p:sp>
      <p:sp>
        <p:nvSpPr>
          <p:cNvPr id="4" name="Rectangle 3"/>
          <p:cNvSpPr/>
          <p:nvPr/>
        </p:nvSpPr>
        <p:spPr>
          <a:xfrm>
            <a:off x="731322" y="4801941"/>
            <a:ext cx="10050483" cy="369332"/>
          </a:xfrm>
          <a:prstGeom prst="rect">
            <a:avLst/>
          </a:prstGeom>
        </p:spPr>
        <p:txBody>
          <a:bodyPr wrap="square">
            <a:spAutoFit/>
          </a:bodyPr>
          <a:lstStyle/>
          <a:p>
            <a:r>
              <a:rPr lang="en-US" b="1" dirty="0"/>
              <a:t>Explanation: </a:t>
            </a:r>
            <a:r>
              <a:rPr lang="en-US" dirty="0"/>
              <a:t>The ping destination command can be used to test connectivity.</a:t>
            </a:r>
            <a:endParaRPr lang="en-US" dirty="0"/>
          </a:p>
        </p:txBody>
      </p:sp>
    </p:spTree>
    <p:extLst>
      <p:ext uri="{BB962C8B-B14F-4D97-AF65-F5344CB8AC3E}">
        <p14:creationId xmlns:p14="http://schemas.microsoft.com/office/powerpoint/2010/main" val="397161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 What is a characteristic of a switch virtual interface (SVI)?​</a:t>
            </a:r>
          </a:p>
        </p:txBody>
      </p:sp>
      <p:sp>
        <p:nvSpPr>
          <p:cNvPr id="3" name="Content Placeholder 2"/>
          <p:cNvSpPr>
            <a:spLocks noGrp="1"/>
          </p:cNvSpPr>
          <p:nvPr>
            <p:ph idx="1"/>
          </p:nvPr>
        </p:nvSpPr>
        <p:spPr>
          <a:xfrm>
            <a:off x="838200" y="1825626"/>
            <a:ext cx="10515600" cy="2093232"/>
          </a:xfrm>
        </p:spPr>
        <p:txBody>
          <a:bodyPr>
            <a:normAutofit fontScale="85000" lnSpcReduction="20000"/>
          </a:bodyPr>
          <a:lstStyle/>
          <a:p>
            <a:pPr fontAlgn="base"/>
            <a:r>
              <a:rPr lang="en-US" b="1" dirty="0"/>
              <a:t>An SVI is created in software and requires a configured IP address and a subnet mask in order to provide remote access to the switch.</a:t>
            </a:r>
            <a:endParaRPr lang="en-US" dirty="0"/>
          </a:p>
          <a:p>
            <a:pPr fontAlgn="base"/>
            <a:r>
              <a:rPr lang="en-US" dirty="0"/>
              <a:t>Although it is a virtual interface, it needs to have physical hardware on the device associated with it.</a:t>
            </a:r>
          </a:p>
          <a:p>
            <a:pPr fontAlgn="base"/>
            <a:r>
              <a:rPr lang="en-US" dirty="0"/>
              <a:t>SVIs do not require the no shutdown command to become enabled.</a:t>
            </a:r>
          </a:p>
          <a:p>
            <a:pPr fontAlgn="base"/>
            <a:r>
              <a:rPr lang="en-US" dirty="0"/>
              <a:t>SVIs come preconfigured on Cisco switches.</a:t>
            </a:r>
          </a:p>
        </p:txBody>
      </p:sp>
      <p:sp>
        <p:nvSpPr>
          <p:cNvPr id="4" name="Rectangle 3"/>
          <p:cNvSpPr/>
          <p:nvPr/>
        </p:nvSpPr>
        <p:spPr>
          <a:xfrm>
            <a:off x="838200" y="4552559"/>
            <a:ext cx="10050483" cy="2031325"/>
          </a:xfrm>
          <a:prstGeom prst="rect">
            <a:avLst/>
          </a:prstGeom>
        </p:spPr>
        <p:txBody>
          <a:bodyPr wrap="square">
            <a:spAutoFit/>
          </a:bodyPr>
          <a:lstStyle/>
          <a:p>
            <a:r>
              <a:rPr lang="en-US" b="1" dirty="0"/>
              <a:t>Explanation: </a:t>
            </a:r>
            <a:r>
              <a:rPr lang="en-US" dirty="0"/>
              <a:t> Cisco IOS Layer 2 switches have physical ports for devices to connect. These ports do not support Layer 3 IP addresses. Therefore, switches have one or more switch virtual interfaces (SVIs). These are virtual interfaces because there is no physical hardware on the device associated with it. An SVI is created in software</a:t>
            </a:r>
            <a:r>
              <a:rPr lang="en-US" dirty="0" smtClean="0"/>
              <a:t>.</a:t>
            </a:r>
          </a:p>
          <a:p>
            <a:r>
              <a:rPr lang="en-US" dirty="0"/>
              <a:t>The virtual interface lets you remotely manage a switch over a network using IPv4 and IPv6. Each switch comes with one SVI appearing in the default configuration “out-of-the-box.” The default SVI is interface VLAN1.</a:t>
            </a:r>
            <a:endParaRPr lang="en-US" dirty="0"/>
          </a:p>
        </p:txBody>
      </p:sp>
    </p:spTree>
    <p:extLst>
      <p:ext uri="{BB962C8B-B14F-4D97-AF65-F5344CB8AC3E}">
        <p14:creationId xmlns:p14="http://schemas.microsoft.com/office/powerpoint/2010/main" val="140182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Match the descriptions to the terms. (Not all options are used.)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769" y="1279360"/>
            <a:ext cx="11198431" cy="5223476"/>
          </a:xfrm>
        </p:spPr>
      </p:pic>
      <p:sp>
        <p:nvSpPr>
          <p:cNvPr id="4" name="Rectangle 3"/>
          <p:cNvSpPr/>
          <p:nvPr/>
        </p:nvSpPr>
        <p:spPr>
          <a:xfrm>
            <a:off x="832262" y="3891098"/>
            <a:ext cx="5455722" cy="2308324"/>
          </a:xfrm>
          <a:prstGeom prst="rect">
            <a:avLst/>
          </a:prstGeom>
        </p:spPr>
        <p:txBody>
          <a:bodyPr wrap="square">
            <a:spAutoFit/>
          </a:bodyPr>
          <a:lstStyle/>
          <a:p>
            <a:r>
              <a:rPr lang="en-US" b="1" dirty="0"/>
              <a:t>Explanation: </a:t>
            </a:r>
            <a:r>
              <a:rPr lang="en-US" dirty="0"/>
              <a:t>A GUI, or graphical user interface, allows the user to interact with the operating system by pointing and clicking at elements on the screen. A CLI, or command-line interface, requires users to type commands at a prompt in order to interact with the OS. The shell is the part of the operating system that is closest to the user. The kernel is the part of the operating system that interfaces with the hardware.</a:t>
            </a:r>
            <a:endParaRPr lang="en-US" dirty="0"/>
          </a:p>
        </p:txBody>
      </p:sp>
    </p:spTree>
    <p:extLst>
      <p:ext uri="{BB962C8B-B14F-4D97-AF65-F5344CB8AC3E}">
        <p14:creationId xmlns:p14="http://schemas.microsoft.com/office/powerpoint/2010/main" val="206892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600" b="1" dirty="0">
                <a:latin typeface="Cambria" panose="02040503050406030204" pitchFamily="18" charset="0"/>
                <a:ea typeface="Cambria" panose="02040503050406030204" pitchFamily="18" charset="0"/>
              </a:rPr>
              <a:t>What happens when a switch receives a frame and the calculated CRC value is different than the value that is in the FCS field?</a:t>
            </a:r>
          </a:p>
        </p:txBody>
      </p:sp>
      <p:sp>
        <p:nvSpPr>
          <p:cNvPr id="3" name="Content Placeholder 2"/>
          <p:cNvSpPr>
            <a:spLocks noGrp="1"/>
          </p:cNvSpPr>
          <p:nvPr>
            <p:ph idx="1"/>
          </p:nvPr>
        </p:nvSpPr>
        <p:spPr>
          <a:xfrm>
            <a:off x="838200" y="1825626"/>
            <a:ext cx="10515600" cy="2093232"/>
          </a:xfrm>
        </p:spPr>
        <p:txBody>
          <a:bodyPr>
            <a:normAutofit fontScale="85000" lnSpcReduction="10000"/>
          </a:bodyPr>
          <a:lstStyle/>
          <a:p>
            <a:pPr fontAlgn="base"/>
            <a:r>
              <a:rPr lang="en-US" dirty="0"/>
              <a:t>The switch notifies the source of the bad frame.</a:t>
            </a:r>
          </a:p>
          <a:p>
            <a:pPr fontAlgn="base"/>
            <a:r>
              <a:rPr lang="en-US" dirty="0"/>
              <a:t>The switch places the new CRC value in the FCS field and forwards the frame.</a:t>
            </a:r>
          </a:p>
          <a:p>
            <a:pPr fontAlgn="base"/>
            <a:r>
              <a:rPr lang="en-US" b="1" dirty="0"/>
              <a:t>The switch drops the frame.</a:t>
            </a:r>
            <a:endParaRPr lang="en-US" dirty="0"/>
          </a:p>
          <a:p>
            <a:pPr fontAlgn="base"/>
            <a:r>
              <a:rPr lang="en-US" dirty="0"/>
              <a:t>The switch floods the frame to all ports except the port through which the frame arrived to notify the hosts of the error.</a:t>
            </a:r>
          </a:p>
        </p:txBody>
      </p:sp>
      <p:sp>
        <p:nvSpPr>
          <p:cNvPr id="4" name="Rectangle 3"/>
          <p:cNvSpPr/>
          <p:nvPr/>
        </p:nvSpPr>
        <p:spPr>
          <a:xfrm>
            <a:off x="838200" y="4552559"/>
            <a:ext cx="10050483" cy="646331"/>
          </a:xfrm>
          <a:prstGeom prst="rect">
            <a:avLst/>
          </a:prstGeom>
        </p:spPr>
        <p:txBody>
          <a:bodyPr wrap="square">
            <a:spAutoFit/>
          </a:bodyPr>
          <a:lstStyle/>
          <a:p>
            <a:r>
              <a:rPr lang="en-US" b="1" dirty="0"/>
              <a:t>Explanation: </a:t>
            </a:r>
            <a:r>
              <a:rPr lang="en-US" dirty="0"/>
              <a:t>The purpose of the CRC value in the FCS field is to determine if the frame has errors. If the frame does have errors, then the frame is dropped by the switch.</a:t>
            </a:r>
            <a:endParaRPr lang="en-US" dirty="0"/>
          </a:p>
        </p:txBody>
      </p:sp>
    </p:spTree>
    <p:extLst>
      <p:ext uri="{BB962C8B-B14F-4D97-AF65-F5344CB8AC3E}">
        <p14:creationId xmlns:p14="http://schemas.microsoft.com/office/powerpoint/2010/main" val="2091311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5253</Words>
  <Application>Microsoft Office PowerPoint</Application>
  <PresentationFormat>Widescreen</PresentationFormat>
  <Paragraphs>338</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Cambria</vt:lpstr>
      <vt:lpstr>Helvetica</vt:lpstr>
      <vt:lpstr>Office Theme</vt:lpstr>
      <vt:lpstr>Introduction to Networks (Version 7.0) – ITNv7 Practice Final Exam Answers</vt:lpstr>
      <vt:lpstr>A client packet is received by a server. The packet has a destination port number of 22. What service is the client requesting?</vt:lpstr>
      <vt:lpstr> Refer to the exhibit. What does the value of the window size specify?</vt:lpstr>
      <vt:lpstr>To which TCP port group does the port 414 belong?</vt:lpstr>
      <vt:lpstr>Refer to the exhibit. An administrator is trying to configure the switch but receives the error message that is displayed in the exhibit. What is the problem?</vt:lpstr>
      <vt:lpstr>What is a user trying to determine when issuing a ping 10.1.1.1 command on a PC?</vt:lpstr>
      <vt:lpstr> What is a characteristic of a switch virtual interface (SVI)?​</vt:lpstr>
      <vt:lpstr>Match the descriptions to the terms. (Not all options are used.)</vt:lpstr>
      <vt:lpstr>What happens when a switch receives a frame and the calculated CRC value is different than the value that is in the FCS field?</vt:lpstr>
      <vt:lpstr>Two network engineers are discussing the methods used to forward frames through a switch. What is an important concept related to the cut-through method of switching?</vt:lpstr>
      <vt:lpstr>Which two issues can cause both runts and giants in Ethernet networks? (Choose two.)</vt:lpstr>
      <vt:lpstr>Which two functions are performed at the LLC sublayer of the OSI Data Link Layer to facilitate Ethernet communication? (Choose two.)</vt:lpstr>
      <vt:lpstr>Which two functions are performed at the LLC sublayer of the OSI Data Link Layer to facilitate Ethernet communication? (Choose two.)</vt:lpstr>
      <vt:lpstr> Which two commands could be used to check if DNS name resolution is working properly on a Windows PC? (Choose two.)</vt:lpstr>
      <vt:lpstr> A small advertising company has a web server that provides critical business service. The company connects to the Internet through a leased line service to an ISP. Which approach best provides cost effective redundancy for the Internet connection?</vt:lpstr>
      <vt:lpstr>Only employees connected to IPv6 interfaces are having difficulty connecting to remote networks. The analyst wants to verify that IPv6 routing has been enabled. What is the best command to use to accomplish the task?</vt:lpstr>
      <vt:lpstr> Refer to the exhibit. A network administrator is connecting a new host to the Registrar LAN. The host needs to communicate with remote networks. What IP address would be configured as the default gateway on the new host?</vt:lpstr>
      <vt:lpstr>Match the command with the device mode at which the command is entered. (Not all options are used.)</vt:lpstr>
      <vt:lpstr>A router boots and enters setup mode. What is the reason for this?</vt:lpstr>
      <vt:lpstr>What service is provided by POP3?</vt:lpstr>
      <vt:lpstr>Two students are working on a network design project. One student is doing the drawing, while the other student is writing the proposal. The drawing is finished and the student wants to share the folder that contains the drawing so that the other student can access the file and copy it to a USB drive. Which networking model is being used?</vt:lpstr>
      <vt:lpstr>Which command is used to manually query a DNS server to resolve a specific host name?</vt:lpstr>
      <vt:lpstr>Which PDU is processed when a host computer is de-encapsulating a message at the transport layer of the TCP/IP model?</vt:lpstr>
      <vt:lpstr>Which two OSI model layers have the same functionality as two layers of the TCP/IP model? (Choose two.)</vt:lpstr>
      <vt:lpstr>Which three layers of the OSI model are comparable in function to the application layer of the TCP/IP model? (Choose three.)</vt:lpstr>
      <vt:lpstr> Network information:  local router LAN interface: 172.19.29.254 / fe80:65ab:dcc1::10 local router WAN interface: 198.133.219.33 / 2001:db8:FACE:39::10 remote server: 192.135.250.103  What task might a user be trying to accomplish by using the ping 2001:db8:FACE:39::10 command?</vt:lpstr>
      <vt:lpstr>Which two ICMP messages are used by both IPv4 and IPv6 protocols? (Choose two.)​ </vt:lpstr>
      <vt:lpstr>A network technician types the command ping 127.0.0.1 at the command prompt on a computer. What is the technician trying to accomplish?</vt:lpstr>
      <vt:lpstr>Although CSMA/CD is still a feature of Ethernet, why is it no longer necessary?</vt:lpstr>
      <vt:lpstr>What does a router do when it receives a Layer 2 frame over the network medium?</vt:lpstr>
      <vt:lpstr>Which two acronyms represent the data link sublayers that Ethernet relies upon to operate? (Choose two.)</vt:lpstr>
      <vt:lpstr>A network team is comparing topologies for connecting on a shared media. Which physical topology is an example of a hybrid topology for a LAN?</vt:lpstr>
      <vt:lpstr>Given network 172.18.109.0, which subnet mask would be used if 6 host bits were available?</vt:lpstr>
      <vt:lpstr>Three devices are on three different subnets. Match the network address and the broadcast address with each subnet where these devices are located. (Not all options are used.) Device 1: IP address 192.168.10.77/28 on subnet 1 Device 2: IP address192.168.10.17/30 on subnet 2 Device 3: IP address 192.168.10.35/29 on subnet 3</vt:lpstr>
      <vt:lpstr>What type of address is 198.133.219.162?</vt:lpstr>
      <vt:lpstr> What does the IP address 192.168.1.15/29 represent?</vt:lpstr>
      <vt:lpstr> Why is NAT not needed in IPv6?​</vt:lpstr>
      <vt:lpstr>What routing table entry has a next hop address associated with a destination network?</vt:lpstr>
      <vt:lpstr>Which term describes a field in the IPv4 packet header that contains a unicast, multicast, or broadcast address?</vt:lpstr>
      <vt:lpstr>If the default gateway is configured incorrectly on the host, what is the impact on communications?</vt:lpstr>
      <vt:lpstr>Which is the compressed format of the IPv6 address fe80:0000:0000:0000:0220:0b3f:f0e0:0029?</vt:lpstr>
      <vt:lpstr>Refer to the exhibit. A user issues the command netstat –r on a workstation. Which IPv6 address is one of the link-local addresses of the workstation?</vt:lpstr>
      <vt:lpstr> What type of IPv6 address is represented by ::1/128?</vt:lpstr>
      <vt:lpstr>Which statement describes network security?</vt:lpstr>
      <vt:lpstr>Which two devices would be described as intermediary devices? (Choose two.)</vt:lpstr>
      <vt:lpstr> What characteristic describes spyware?</vt:lpstr>
      <vt:lpstr>Refer to the exhibit. The exhibit shows a small switched network and the contents of the MAC address table of the switch. PC1 has sent a frame addressed to PC3. What will the switch do with the frame?</vt:lpstr>
      <vt:lpstr> Which destination address is used in an ARP request frame?</vt:lpstr>
      <vt:lpstr>Refer to the exhibit. PC1 issues an ARP request because it needs to send a packet to PC3. In this scenario, what will happen next?</vt:lpstr>
      <vt:lpstr>A network administrator is issuing the login block-for 180 attempts 2 within 30 command on a router. Which threat is the network administrator trying to prevent?</vt:lpstr>
      <vt:lpstr> Which statement describes the characteristics of packet-filtering and stateful firewalls as they relate to the OSI model?</vt:lpstr>
      <vt:lpstr>What are two ways to protect a computer from malware? (Choose two.)</vt:lpstr>
      <vt:lpstr>The employees and residents of Ciscoville cannot access the Internet or any remote web-based services. IT workers quickly determine that the city firewall is being flooded with so much traffic that a breakdown of connectivity to the Internet is occurring. Which type of attack is being launched at Ciscoville?</vt:lpstr>
      <vt:lpstr>Which two statements describe the characteristics of fiber-optic cabling? (Choose two.)</vt:lpstr>
      <vt:lpstr>What OSI physical layer term describes the measure of the transfer of bits across a medium over a given period of time?</vt:lpstr>
      <vt:lpstr>Refer to the exhibit. What is the maximum possible throughput between the PC and the server?</vt:lpstr>
      <vt:lpstr>Match the description with the media. (Not all options are used.)</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 (Version 7.0) – ITNv7 Practice Final Exam Answers</dc:title>
  <dc:creator>narasimhulu</dc:creator>
  <cp:lastModifiedBy>narasimhulu</cp:lastModifiedBy>
  <cp:revision>42</cp:revision>
  <dcterms:created xsi:type="dcterms:W3CDTF">2023-06-07T15:14:14Z</dcterms:created>
  <dcterms:modified xsi:type="dcterms:W3CDTF">2023-06-08T01:13:30Z</dcterms:modified>
</cp:coreProperties>
</file>