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65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53967-A92C-4E3E-B162-76D7A0C64BB1}"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408315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53967-A92C-4E3E-B162-76D7A0C64BB1}"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1038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53967-A92C-4E3E-B162-76D7A0C64BB1}"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288638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53967-A92C-4E3E-B162-76D7A0C64BB1}"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181420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253967-A92C-4E3E-B162-76D7A0C64BB1}"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16555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53967-A92C-4E3E-B162-76D7A0C64BB1}"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197527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53967-A92C-4E3E-B162-76D7A0C64BB1}"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279248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53967-A92C-4E3E-B162-76D7A0C64BB1}"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149961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53967-A92C-4E3E-B162-76D7A0C64BB1}"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165338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253967-A92C-4E3E-B162-76D7A0C64BB1}"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22182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253967-A92C-4E3E-B162-76D7A0C64BB1}"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2DFB9-DA16-4D1B-8A3B-933C8681280B}" type="slidenum">
              <a:rPr lang="en-US" smtClean="0"/>
              <a:t>‹#›</a:t>
            </a:fld>
            <a:endParaRPr lang="en-US"/>
          </a:p>
        </p:txBody>
      </p:sp>
    </p:spTree>
    <p:extLst>
      <p:ext uri="{BB962C8B-B14F-4D97-AF65-F5344CB8AC3E}">
        <p14:creationId xmlns:p14="http://schemas.microsoft.com/office/powerpoint/2010/main" val="316738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53967-A92C-4E3E-B162-76D7A0C64BB1}" type="datetimeFigureOut">
              <a:rPr lang="en-US" smtClean="0"/>
              <a:t>6/7/2023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2DFB9-DA16-4D1B-8A3B-933C8681280B}" type="slidenum">
              <a:rPr lang="en-US" smtClean="0"/>
              <a:t>‹#›</a:t>
            </a:fld>
            <a:endParaRPr lang="en-US"/>
          </a:p>
        </p:txBody>
      </p:sp>
    </p:spTree>
    <p:extLst>
      <p:ext uri="{BB962C8B-B14F-4D97-AF65-F5344CB8AC3E}">
        <p14:creationId xmlns:p14="http://schemas.microsoft.com/office/powerpoint/2010/main" val="393784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Networks ( Version 7.00) – Modules 11 – 13: IP Addressing </a:t>
            </a:r>
            <a:r>
              <a:rPr lang="en-US" dirty="0" smtClean="0"/>
              <a:t>Exam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5083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rmAutofit fontScale="90000"/>
          </a:bodyPr>
          <a:lstStyle/>
          <a:p>
            <a:pPr algn="just"/>
            <a:r>
              <a:rPr lang="en-US" sz="2800" b="1" dirty="0" smtClean="0">
                <a:latin typeface="Cambria" panose="02040503050406030204" pitchFamily="18" charset="0"/>
                <a:ea typeface="Cambria" panose="02040503050406030204" pitchFamily="18" charset="0"/>
              </a:rPr>
              <a:t>How many host addresses are available on the network 172.16.128.0 with a subnet mask of 255.255.252.0?</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3123209"/>
          </a:xfrm>
        </p:spPr>
        <p:txBody>
          <a:bodyPr>
            <a:normAutofit/>
          </a:bodyPr>
          <a:lstStyle/>
          <a:p>
            <a:pPr fontAlgn="base"/>
            <a:r>
              <a:rPr lang="en-US" dirty="0"/>
              <a:t>510</a:t>
            </a:r>
          </a:p>
          <a:p>
            <a:pPr fontAlgn="base"/>
            <a:r>
              <a:rPr lang="en-US" dirty="0"/>
              <a:t>512</a:t>
            </a:r>
          </a:p>
          <a:p>
            <a:pPr fontAlgn="base"/>
            <a:r>
              <a:rPr lang="en-US" b="1" dirty="0"/>
              <a:t>1022</a:t>
            </a:r>
            <a:endParaRPr lang="en-US" dirty="0"/>
          </a:p>
          <a:p>
            <a:pPr fontAlgn="base"/>
            <a:r>
              <a:rPr lang="en-US" dirty="0"/>
              <a:t>1024</a:t>
            </a:r>
          </a:p>
          <a:p>
            <a:pPr fontAlgn="base"/>
            <a:r>
              <a:rPr lang="en-US" dirty="0"/>
              <a:t>2046</a:t>
            </a:r>
          </a:p>
          <a:p>
            <a:pPr fontAlgn="base"/>
            <a:r>
              <a:rPr lang="en-US" dirty="0"/>
              <a:t>2048</a:t>
            </a:r>
          </a:p>
        </p:txBody>
      </p:sp>
      <p:sp>
        <p:nvSpPr>
          <p:cNvPr id="6" name="Rectangle 5"/>
          <p:cNvSpPr/>
          <p:nvPr/>
        </p:nvSpPr>
        <p:spPr>
          <a:xfrm>
            <a:off x="154377" y="4132613"/>
            <a:ext cx="11946577"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A mask of 255.255.252.0 is equal to a prefix of /22. A /22 prefix provides 22 bits for the network portion and leaves 10 bits for the host portion. The 10 bits in the host portion will provide 1022 usable IP addresses (210 – 2 = 1022).</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5566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1" y="139494"/>
            <a:ext cx="11949607" cy="1325563"/>
          </a:xfrm>
        </p:spPr>
        <p:txBody>
          <a:bodyPr>
            <a:normAutofit/>
          </a:bodyPr>
          <a:lstStyle/>
          <a:p>
            <a:pPr algn="just"/>
            <a:r>
              <a:rPr lang="en-US" sz="2800" b="1" dirty="0" smtClean="0">
                <a:latin typeface="Cambria" panose="02040503050406030204" pitchFamily="18" charset="0"/>
                <a:ea typeface="Cambria" panose="02040503050406030204" pitchFamily="18" charset="0"/>
              </a:rPr>
              <a:t> Match the subnetwork to a host address that would be included within the subnetwork. (Not all options are used.)</a:t>
            </a:r>
            <a:endParaRPr lang="en-US" sz="2800" dirty="0">
              <a:latin typeface="Cambria" panose="02040503050406030204" pitchFamily="18" charset="0"/>
              <a:ea typeface="Cambria" panose="020405030504060302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30" y="1316760"/>
            <a:ext cx="11786527" cy="5285921"/>
          </a:xfrm>
        </p:spPr>
      </p:pic>
    </p:spTree>
    <p:extLst>
      <p:ext uri="{BB962C8B-B14F-4D97-AF65-F5344CB8AC3E}">
        <p14:creationId xmlns:p14="http://schemas.microsoft.com/office/powerpoint/2010/main" val="1263972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rmAutofit fontScale="90000"/>
          </a:bodyPr>
          <a:lstStyle/>
          <a:p>
            <a:pPr algn="just"/>
            <a:r>
              <a:rPr lang="en-US" sz="2800" b="1" dirty="0" smtClean="0">
                <a:latin typeface="Cambria" panose="02040503050406030204" pitchFamily="18" charset="0"/>
                <a:ea typeface="Cambria" panose="02040503050406030204" pitchFamily="18" charset="0"/>
              </a:rPr>
              <a:t>What three blocks of addresses are defined by RFC 1918 for private network use? (Choose three.)</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3123209"/>
          </a:xfrm>
        </p:spPr>
        <p:txBody>
          <a:bodyPr>
            <a:normAutofit/>
          </a:bodyPr>
          <a:lstStyle/>
          <a:p>
            <a:pPr fontAlgn="base"/>
            <a:r>
              <a:rPr lang="en-US" b="1" dirty="0"/>
              <a:t>10.0.0.0/8</a:t>
            </a:r>
            <a:endParaRPr lang="en-US" dirty="0"/>
          </a:p>
          <a:p>
            <a:pPr fontAlgn="base"/>
            <a:r>
              <a:rPr lang="en-US" b="1" dirty="0"/>
              <a:t>172.16.0.0/12</a:t>
            </a:r>
            <a:endParaRPr lang="en-US" dirty="0"/>
          </a:p>
          <a:p>
            <a:pPr fontAlgn="base"/>
            <a:r>
              <a:rPr lang="en-US" b="1" dirty="0"/>
              <a:t>192.168.0.0/16</a:t>
            </a:r>
            <a:endParaRPr lang="en-US" dirty="0"/>
          </a:p>
          <a:p>
            <a:pPr fontAlgn="base"/>
            <a:r>
              <a:rPr lang="en-US" dirty="0"/>
              <a:t>100.64.0.0/14</a:t>
            </a:r>
          </a:p>
          <a:p>
            <a:pPr fontAlgn="base"/>
            <a:r>
              <a:rPr lang="en-US" dirty="0"/>
              <a:t>169.254.0.0/16</a:t>
            </a:r>
          </a:p>
          <a:p>
            <a:pPr fontAlgn="base"/>
            <a:r>
              <a:rPr lang="en-US" dirty="0"/>
              <a:t>239.0.0.0/8</a:t>
            </a:r>
          </a:p>
        </p:txBody>
      </p:sp>
      <p:sp>
        <p:nvSpPr>
          <p:cNvPr id="6" name="Rectangle 5"/>
          <p:cNvSpPr/>
          <p:nvPr/>
        </p:nvSpPr>
        <p:spPr>
          <a:xfrm>
            <a:off x="154377" y="4132613"/>
            <a:ext cx="11946577"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RFC 1918, Address Allocation for Private Internets, defines three blocks of IPv4 address for private networks that should not be routable on the public Internet.</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0880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rmAutofit fontScale="90000"/>
          </a:bodyPr>
          <a:lstStyle/>
          <a:p>
            <a:pPr algn="just"/>
            <a:r>
              <a:rPr lang="en-US" sz="2800" b="1" dirty="0" smtClean="0">
                <a:latin typeface="Cambria" panose="02040503050406030204" pitchFamily="18" charset="0"/>
                <a:ea typeface="Cambria" panose="02040503050406030204" pitchFamily="18" charset="0"/>
              </a:rPr>
              <a:t>Refer to the exhibit. An administrator must send a message to everyone on the router A network. What is the broadcast address for network 172.16.16.0/22?</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3123209"/>
          </a:xfrm>
        </p:spPr>
        <p:txBody>
          <a:bodyPr>
            <a:normAutofit/>
          </a:bodyPr>
          <a:lstStyle/>
          <a:p>
            <a:pPr fontAlgn="base"/>
            <a:r>
              <a:rPr lang="en-US" dirty="0"/>
              <a:t>172.16.16.255</a:t>
            </a:r>
          </a:p>
          <a:p>
            <a:pPr fontAlgn="base"/>
            <a:r>
              <a:rPr lang="en-US" dirty="0"/>
              <a:t>172.16.20.255</a:t>
            </a:r>
          </a:p>
          <a:p>
            <a:pPr fontAlgn="base"/>
            <a:r>
              <a:rPr lang="en-US" b="1" dirty="0"/>
              <a:t>172.16.19.255</a:t>
            </a:r>
            <a:endParaRPr lang="en-US" dirty="0"/>
          </a:p>
          <a:p>
            <a:pPr fontAlgn="base"/>
            <a:r>
              <a:rPr lang="en-US" dirty="0"/>
              <a:t>172.16.23.255</a:t>
            </a:r>
          </a:p>
          <a:p>
            <a:pPr fontAlgn="base"/>
            <a:r>
              <a:rPr lang="en-US" dirty="0"/>
              <a:t>172.16.255.255</a:t>
            </a:r>
          </a:p>
        </p:txBody>
      </p:sp>
      <p:sp>
        <p:nvSpPr>
          <p:cNvPr id="6" name="Rectangle 5"/>
          <p:cNvSpPr/>
          <p:nvPr/>
        </p:nvSpPr>
        <p:spPr>
          <a:xfrm>
            <a:off x="0" y="4642009"/>
            <a:ext cx="11946577" cy="2215991"/>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172.16.16.0/22 network has 22 bits in the network portion and 10 bits in the host portion. Converting the network address to binary yields a subnet mask of 255.255.252.0. The range of addresses in this network will end with the last address available before 172.16.20.0. Valid host addresses for this network range from 172.16.16.1-172.16.19.254, making 172.16.19.255 the broadcast address.</a:t>
            </a:r>
          </a:p>
          <a:p>
            <a:pPr algn="just"/>
            <a:endParaRPr lang="en-US" sz="2300" dirty="0" smtClean="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471" y="1069398"/>
            <a:ext cx="5148695" cy="3381986"/>
          </a:xfrm>
          <a:prstGeom prst="rect">
            <a:avLst/>
          </a:prstGeom>
        </p:spPr>
      </p:pic>
    </p:spTree>
    <p:extLst>
      <p:ext uri="{BB962C8B-B14F-4D97-AF65-F5344CB8AC3E}">
        <p14:creationId xmlns:p14="http://schemas.microsoft.com/office/powerpoint/2010/main" val="820849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Autofit/>
          </a:bodyPr>
          <a:lstStyle/>
          <a:p>
            <a:pPr algn="just"/>
            <a:r>
              <a:rPr lang="en-US" sz="2300" b="1" dirty="0" smtClean="0">
                <a:latin typeface="Cambria" panose="02040503050406030204" pitchFamily="18" charset="0"/>
                <a:ea typeface="Cambria" panose="02040503050406030204" pitchFamily="18" charset="0"/>
              </a:rPr>
              <a:t> A site administrator has been told that a particular network at the site must accommodate 126 hosts. Which subnet mask would be used that contains the required number of host bits?</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3123209"/>
          </a:xfrm>
        </p:spPr>
        <p:txBody>
          <a:bodyPr>
            <a:normAutofit/>
          </a:bodyPr>
          <a:lstStyle/>
          <a:p>
            <a:pPr fontAlgn="base"/>
            <a:r>
              <a:rPr lang="en-US" dirty="0"/>
              <a:t>255.255.255.0</a:t>
            </a:r>
          </a:p>
          <a:p>
            <a:pPr fontAlgn="base"/>
            <a:r>
              <a:rPr lang="en-US" b="1" dirty="0"/>
              <a:t>255.255.255.128</a:t>
            </a:r>
            <a:endParaRPr lang="en-US" dirty="0"/>
          </a:p>
          <a:p>
            <a:pPr fontAlgn="base"/>
            <a:r>
              <a:rPr lang="en-US" dirty="0"/>
              <a:t>255.255.255.224</a:t>
            </a:r>
          </a:p>
          <a:p>
            <a:pPr fontAlgn="base"/>
            <a:r>
              <a:rPr lang="en-US" dirty="0"/>
              <a:t>255.255.255.240</a:t>
            </a:r>
          </a:p>
        </p:txBody>
      </p:sp>
      <p:sp>
        <p:nvSpPr>
          <p:cNvPr id="6" name="Rectangle 5"/>
          <p:cNvSpPr/>
          <p:nvPr/>
        </p:nvSpPr>
        <p:spPr>
          <a:xfrm>
            <a:off x="0" y="4642009"/>
            <a:ext cx="11946577" cy="1154162"/>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The subnet mask of 255.255.255.0 has 8 host bits. The mask of 255.255.255.128 results in 7 host bits. The mask of 255.255.255.224 has 5 host bits. Finally, 255.255.255.240 represents 4 host bits.</a:t>
            </a:r>
          </a:p>
        </p:txBody>
      </p:sp>
    </p:spTree>
    <p:extLst>
      <p:ext uri="{BB962C8B-B14F-4D97-AF65-F5344CB8AC3E}">
        <p14:creationId xmlns:p14="http://schemas.microsoft.com/office/powerpoint/2010/main" val="1328505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Autofit/>
          </a:bodyPr>
          <a:lstStyle/>
          <a:p>
            <a:pPr algn="just"/>
            <a:r>
              <a:rPr lang="en-US" sz="2300" b="1" dirty="0" smtClean="0">
                <a:latin typeface="Cambria" panose="02040503050406030204" pitchFamily="18" charset="0"/>
                <a:ea typeface="Cambria" panose="02040503050406030204" pitchFamily="18" charset="0"/>
              </a:rPr>
              <a:t>Refer to the exhibit. Considering the addresses already used and having to remain within the 10.16.10.0/24 network range, which subnet address could be assigned to the network containing 25 hosts?</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2244435"/>
          </a:xfrm>
        </p:spPr>
        <p:txBody>
          <a:bodyPr>
            <a:normAutofit fontScale="77500" lnSpcReduction="20000"/>
          </a:bodyPr>
          <a:lstStyle/>
          <a:p>
            <a:pPr fontAlgn="base"/>
            <a:r>
              <a:rPr lang="en-US" dirty="0"/>
              <a:t>10.16.10.160/26</a:t>
            </a:r>
          </a:p>
          <a:p>
            <a:pPr fontAlgn="base"/>
            <a:r>
              <a:rPr lang="en-US" dirty="0"/>
              <a:t>10.16.10.128/28</a:t>
            </a:r>
          </a:p>
          <a:p>
            <a:pPr fontAlgn="base"/>
            <a:r>
              <a:rPr lang="en-US" b="1" dirty="0"/>
              <a:t>10.16.10.64/27</a:t>
            </a:r>
            <a:endParaRPr lang="en-US" dirty="0"/>
          </a:p>
          <a:p>
            <a:pPr fontAlgn="base"/>
            <a:r>
              <a:rPr lang="en-US" dirty="0"/>
              <a:t>10.16.10.224/26</a:t>
            </a:r>
          </a:p>
          <a:p>
            <a:pPr fontAlgn="base"/>
            <a:r>
              <a:rPr lang="en-US" dirty="0"/>
              <a:t>10.16.10.240/27</a:t>
            </a:r>
          </a:p>
          <a:p>
            <a:pPr fontAlgn="base"/>
            <a:r>
              <a:rPr lang="en-US" dirty="0"/>
              <a:t>10.16.10.240/28</a:t>
            </a:r>
          </a:p>
        </p:txBody>
      </p:sp>
      <p:sp>
        <p:nvSpPr>
          <p:cNvPr id="6" name="Rectangle 5"/>
          <p:cNvSpPr/>
          <p:nvPr/>
        </p:nvSpPr>
        <p:spPr>
          <a:xfrm>
            <a:off x="154377" y="3158836"/>
            <a:ext cx="11946577" cy="3477875"/>
          </a:xfrm>
          <a:prstGeom prst="rect">
            <a:avLst/>
          </a:prstGeom>
        </p:spPr>
        <p:txBody>
          <a:bodyPr wrap="square">
            <a:spAutoFit/>
          </a:bodyPr>
          <a:lstStyle/>
          <a:p>
            <a:pPr algn="just"/>
            <a:r>
              <a:rPr lang="en-US" sz="2200" b="1" dirty="0" smtClean="0">
                <a:latin typeface="Cambria" panose="02040503050406030204" pitchFamily="18" charset="0"/>
                <a:ea typeface="Cambria" panose="02040503050406030204" pitchFamily="18" charset="0"/>
              </a:rPr>
              <a:t>Explanation: </a:t>
            </a:r>
            <a:r>
              <a:rPr lang="en-US" sz="2200" dirty="0" smtClean="0">
                <a:latin typeface="Cambria" panose="02040503050406030204" pitchFamily="18" charset="0"/>
                <a:ea typeface="Cambria" panose="02040503050406030204" pitchFamily="18" charset="0"/>
              </a:rPr>
              <a:t>Addresses 10.16.10.0 through 10.16.10.63 are taken for the leftmost network. Addresses 10.16.10.192 through 10.16.10.207 are used by the center network. The address space from 208-255 assumes a /28 mask, which does not allow enough host bits to accommodate 25 host </a:t>
            </a:r>
            <a:r>
              <a:rPr lang="en-US" sz="2200" dirty="0" err="1" smtClean="0">
                <a:latin typeface="Cambria" panose="02040503050406030204" pitchFamily="18" charset="0"/>
                <a:ea typeface="Cambria" panose="02040503050406030204" pitchFamily="18" charset="0"/>
              </a:rPr>
              <a:t>addresses.The</a:t>
            </a:r>
            <a:r>
              <a:rPr lang="en-US" sz="2200" dirty="0" smtClean="0">
                <a:latin typeface="Cambria" panose="02040503050406030204" pitchFamily="18" charset="0"/>
                <a:ea typeface="Cambria" panose="02040503050406030204" pitchFamily="18" charset="0"/>
              </a:rPr>
              <a:t> address ranges that are available include 10.16.10.64/26 and10.16.10.128/26. To accommodate 25 hosts, 5 host bits are needed, so a /27 mask is necessary. Four possible /27 subnets could be created from the available addresses between 10.16.10.64 and 10.16.10.191:</a:t>
            </a:r>
          </a:p>
          <a:p>
            <a:pPr algn="just"/>
            <a:r>
              <a:rPr lang="en-US" sz="2200" dirty="0" smtClean="0">
                <a:latin typeface="Cambria" panose="02040503050406030204" pitchFamily="18" charset="0"/>
                <a:ea typeface="Cambria" panose="02040503050406030204" pitchFamily="18" charset="0"/>
              </a:rPr>
              <a:t>10.16.10.64/27</a:t>
            </a:r>
          </a:p>
          <a:p>
            <a:pPr algn="just"/>
            <a:r>
              <a:rPr lang="en-US" sz="2200" dirty="0" smtClean="0">
                <a:latin typeface="Cambria" panose="02040503050406030204" pitchFamily="18" charset="0"/>
                <a:ea typeface="Cambria" panose="02040503050406030204" pitchFamily="18" charset="0"/>
              </a:rPr>
              <a:t>10.16.10.96/27</a:t>
            </a:r>
          </a:p>
          <a:p>
            <a:pPr algn="just"/>
            <a:r>
              <a:rPr lang="en-US" sz="2200" dirty="0" smtClean="0">
                <a:latin typeface="Cambria" panose="02040503050406030204" pitchFamily="18" charset="0"/>
                <a:ea typeface="Cambria" panose="02040503050406030204" pitchFamily="18" charset="0"/>
              </a:rPr>
              <a:t>10.16.10.128/27</a:t>
            </a:r>
          </a:p>
          <a:p>
            <a:pPr algn="just"/>
            <a:r>
              <a:rPr lang="en-US" sz="2200" dirty="0" smtClean="0">
                <a:latin typeface="Cambria" panose="02040503050406030204" pitchFamily="18" charset="0"/>
                <a:ea typeface="Cambria" panose="02040503050406030204" pitchFamily="18" charset="0"/>
              </a:rPr>
              <a:t>10.16.10.160/27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946" y="759753"/>
            <a:ext cx="2693513" cy="2257797"/>
          </a:xfrm>
          <a:prstGeom prst="rect">
            <a:avLst/>
          </a:prstGeom>
        </p:spPr>
      </p:pic>
    </p:spTree>
    <p:extLst>
      <p:ext uri="{BB962C8B-B14F-4D97-AF65-F5344CB8AC3E}">
        <p14:creationId xmlns:p14="http://schemas.microsoft.com/office/powerpoint/2010/main" val="1366205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Autofit/>
          </a:bodyPr>
          <a:lstStyle/>
          <a:p>
            <a:pPr algn="just"/>
            <a:r>
              <a:rPr lang="en-US" sz="2300" b="1" dirty="0" smtClean="0">
                <a:latin typeface="Cambria" panose="02040503050406030204" pitchFamily="18" charset="0"/>
                <a:ea typeface="Cambria" panose="02040503050406030204" pitchFamily="18" charset="0"/>
              </a:rPr>
              <a:t> What is the usable number of host IP addresses on a network that has a /26 mask?</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2244435"/>
          </a:xfrm>
        </p:spPr>
        <p:txBody>
          <a:bodyPr>
            <a:normAutofit fontScale="77500" lnSpcReduction="20000"/>
          </a:bodyPr>
          <a:lstStyle/>
          <a:p>
            <a:pPr fontAlgn="base"/>
            <a:r>
              <a:rPr lang="en-US" dirty="0"/>
              <a:t>256</a:t>
            </a:r>
          </a:p>
          <a:p>
            <a:pPr fontAlgn="base"/>
            <a:r>
              <a:rPr lang="en-US" dirty="0"/>
              <a:t>254</a:t>
            </a:r>
          </a:p>
          <a:p>
            <a:pPr fontAlgn="base"/>
            <a:r>
              <a:rPr lang="en-US" dirty="0"/>
              <a:t>64</a:t>
            </a:r>
          </a:p>
          <a:p>
            <a:pPr fontAlgn="base"/>
            <a:r>
              <a:rPr lang="en-US" b="1" dirty="0"/>
              <a:t>62</a:t>
            </a:r>
            <a:endParaRPr lang="en-US" dirty="0"/>
          </a:p>
          <a:p>
            <a:pPr fontAlgn="base"/>
            <a:r>
              <a:rPr lang="en-US" dirty="0"/>
              <a:t>32</a:t>
            </a:r>
          </a:p>
          <a:p>
            <a:pPr fontAlgn="base"/>
            <a:r>
              <a:rPr lang="en-US" dirty="0"/>
              <a:t>16</a:t>
            </a:r>
          </a:p>
        </p:txBody>
      </p:sp>
      <p:sp>
        <p:nvSpPr>
          <p:cNvPr id="6" name="Rectangle 5"/>
          <p:cNvSpPr/>
          <p:nvPr/>
        </p:nvSpPr>
        <p:spPr>
          <a:xfrm>
            <a:off x="154377" y="3158836"/>
            <a:ext cx="11946577" cy="1446550"/>
          </a:xfrm>
          <a:prstGeom prst="rect">
            <a:avLst/>
          </a:prstGeom>
        </p:spPr>
        <p:txBody>
          <a:bodyPr wrap="square">
            <a:spAutoFit/>
          </a:bodyPr>
          <a:lstStyle/>
          <a:p>
            <a:pPr algn="just"/>
            <a:r>
              <a:rPr lang="en-US" sz="2200" b="1" dirty="0" smtClean="0">
                <a:latin typeface="Cambria" panose="02040503050406030204" pitchFamily="18" charset="0"/>
                <a:ea typeface="Cambria" panose="02040503050406030204" pitchFamily="18" charset="0"/>
              </a:rPr>
              <a:t>Explanation: </a:t>
            </a:r>
            <a:r>
              <a:rPr lang="en-US" sz="2200" dirty="0" smtClean="0">
                <a:latin typeface="Cambria" panose="02040503050406030204" pitchFamily="18" charset="0"/>
                <a:ea typeface="Cambria" panose="02040503050406030204" pitchFamily="18" charset="0"/>
              </a:rPr>
              <a:t>A /26 mask is the same as 255.255.255.192. The mask leaves 6 host bits. With 6 host bits, 64 IP addresses are possible. One address represents the subnet number and one address represents the broadcast address, which means that 62 addresses can then be used to assign to network devices.</a:t>
            </a:r>
          </a:p>
        </p:txBody>
      </p:sp>
    </p:spTree>
    <p:extLst>
      <p:ext uri="{BB962C8B-B14F-4D97-AF65-F5344CB8AC3E}">
        <p14:creationId xmlns:p14="http://schemas.microsoft.com/office/powerpoint/2010/main" val="2822279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Autofit/>
          </a:bodyPr>
          <a:lstStyle/>
          <a:p>
            <a:pPr algn="just"/>
            <a:r>
              <a:rPr lang="en-US" sz="2300" b="1" dirty="0" smtClean="0">
                <a:latin typeface="Cambria" panose="02040503050406030204" pitchFamily="18" charset="0"/>
                <a:ea typeface="Cambria" panose="02040503050406030204" pitchFamily="18" charset="0"/>
              </a:rPr>
              <a:t>Which address prefix range is reserved for IPv4 multicast?</a:t>
            </a:r>
            <a:endParaRPr lang="en-US" sz="23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2244435"/>
          </a:xfrm>
        </p:spPr>
        <p:txBody>
          <a:bodyPr>
            <a:normAutofit/>
          </a:bodyPr>
          <a:lstStyle/>
          <a:p>
            <a:pPr fontAlgn="base"/>
            <a:r>
              <a:rPr lang="en-US" dirty="0"/>
              <a:t>240.0.0.0 – 254.255.255.255</a:t>
            </a:r>
          </a:p>
          <a:p>
            <a:pPr fontAlgn="base"/>
            <a:r>
              <a:rPr lang="en-US" b="1" dirty="0"/>
              <a:t>224.0.0.0 – 239.255.255.255</a:t>
            </a:r>
            <a:endParaRPr lang="en-US" dirty="0"/>
          </a:p>
          <a:p>
            <a:pPr fontAlgn="base"/>
            <a:r>
              <a:rPr lang="en-US" dirty="0"/>
              <a:t>169.254.0.0 – 169.254.255.255</a:t>
            </a:r>
          </a:p>
          <a:p>
            <a:pPr fontAlgn="base"/>
            <a:r>
              <a:rPr lang="en-US" dirty="0"/>
              <a:t>127.0.0.0 – 127.255.255.255</a:t>
            </a:r>
          </a:p>
        </p:txBody>
      </p:sp>
      <p:sp>
        <p:nvSpPr>
          <p:cNvPr id="6" name="Rectangle 5"/>
          <p:cNvSpPr/>
          <p:nvPr/>
        </p:nvSpPr>
        <p:spPr>
          <a:xfrm>
            <a:off x="154377" y="3158836"/>
            <a:ext cx="11946577" cy="769441"/>
          </a:xfrm>
          <a:prstGeom prst="rect">
            <a:avLst/>
          </a:prstGeom>
        </p:spPr>
        <p:txBody>
          <a:bodyPr wrap="square">
            <a:spAutoFit/>
          </a:bodyPr>
          <a:lstStyle/>
          <a:p>
            <a:pPr algn="just"/>
            <a:r>
              <a:rPr lang="en-US" sz="2200" b="1" dirty="0" smtClean="0">
                <a:latin typeface="Cambria" panose="02040503050406030204" pitchFamily="18" charset="0"/>
                <a:ea typeface="Cambria" panose="02040503050406030204" pitchFamily="18" charset="0"/>
              </a:rPr>
              <a:t>Explanation: </a:t>
            </a:r>
            <a:r>
              <a:rPr lang="en-US" sz="2200" dirty="0" smtClean="0">
                <a:latin typeface="Cambria" panose="02040503050406030204" pitchFamily="18" charset="0"/>
                <a:ea typeface="Cambria" panose="02040503050406030204" pitchFamily="18" charset="0"/>
              </a:rPr>
              <a:t>Multicast IPv4 addresses use the reserved class D address range of 224.0.0.0 to 239.255.255.255.</a:t>
            </a:r>
          </a:p>
        </p:txBody>
      </p:sp>
    </p:spTree>
    <p:extLst>
      <p:ext uri="{BB962C8B-B14F-4D97-AF65-F5344CB8AC3E}">
        <p14:creationId xmlns:p14="http://schemas.microsoft.com/office/powerpoint/2010/main" val="6036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Autofit/>
          </a:bodyPr>
          <a:lstStyle/>
          <a:p>
            <a:pPr algn="just"/>
            <a:r>
              <a:rPr lang="en-US" sz="2300" b="1" dirty="0" smtClean="0">
                <a:latin typeface="Cambria" panose="02040503050406030204" pitchFamily="18" charset="0"/>
                <a:ea typeface="Cambria" panose="02040503050406030204" pitchFamily="18" charset="0"/>
              </a:rPr>
              <a:t> Refer to the exhibit. Match the network with the correct IP address and prefix that will satisfy the usable host addressing requirements for each network.</a:t>
            </a:r>
            <a:endParaRPr lang="en-US" sz="2300"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314" y="1080902"/>
            <a:ext cx="6325746" cy="3994073"/>
          </a:xfrm>
        </p:spPr>
      </p:pic>
      <p:sp>
        <p:nvSpPr>
          <p:cNvPr id="6" name="Rectangle 5"/>
          <p:cNvSpPr/>
          <p:nvPr/>
        </p:nvSpPr>
        <p:spPr>
          <a:xfrm>
            <a:off x="0" y="5391396"/>
            <a:ext cx="11946577" cy="1446550"/>
          </a:xfrm>
          <a:prstGeom prst="rect">
            <a:avLst/>
          </a:prstGeom>
        </p:spPr>
        <p:txBody>
          <a:bodyPr wrap="square">
            <a:spAutoFit/>
          </a:bodyPr>
          <a:lstStyle/>
          <a:p>
            <a:pPr algn="just"/>
            <a:r>
              <a:rPr lang="en-US" sz="2200" b="1" dirty="0" smtClean="0">
                <a:latin typeface="Cambria" panose="02040503050406030204" pitchFamily="18" charset="0"/>
                <a:ea typeface="Cambria" panose="02040503050406030204" pitchFamily="18" charset="0"/>
              </a:rPr>
              <a:t>Explanation: </a:t>
            </a:r>
            <a:r>
              <a:rPr lang="en-US" sz="2200" dirty="0" smtClean="0">
                <a:latin typeface="Cambria" panose="02040503050406030204" pitchFamily="18" charset="0"/>
                <a:ea typeface="Cambria" panose="02040503050406030204" pitchFamily="18" charset="0"/>
              </a:rPr>
              <a:t>Network A needs to use 192.168.0.128 /25, which yields 128 host addresses.</a:t>
            </a:r>
          </a:p>
          <a:p>
            <a:pPr algn="just"/>
            <a:r>
              <a:rPr lang="en-US" sz="2200" dirty="0" smtClean="0">
                <a:latin typeface="Cambria" panose="02040503050406030204" pitchFamily="18" charset="0"/>
                <a:ea typeface="Cambria" panose="02040503050406030204" pitchFamily="18" charset="0"/>
              </a:rPr>
              <a:t>Network B needs to use 192.168.0.0 /26, which yields 64 host addresses.</a:t>
            </a:r>
          </a:p>
          <a:p>
            <a:pPr algn="just"/>
            <a:r>
              <a:rPr lang="en-US" sz="2200" dirty="0" smtClean="0">
                <a:latin typeface="Cambria" panose="02040503050406030204" pitchFamily="18" charset="0"/>
                <a:ea typeface="Cambria" panose="02040503050406030204" pitchFamily="18" charset="0"/>
              </a:rPr>
              <a:t>Network C needs to use 192.168.0.96 /27, which yields 32 host addresses.</a:t>
            </a:r>
          </a:p>
          <a:p>
            <a:pPr algn="just"/>
            <a:r>
              <a:rPr lang="en-US" sz="2200" dirty="0" smtClean="0">
                <a:latin typeface="Cambria" panose="02040503050406030204" pitchFamily="18" charset="0"/>
                <a:ea typeface="Cambria" panose="02040503050406030204" pitchFamily="18" charset="0"/>
              </a:rPr>
              <a:t>Network D needs to use 192.168.0.80/30, which yields 4 host addresses.</a:t>
            </a:r>
          </a:p>
        </p:txBody>
      </p:sp>
    </p:spTree>
    <p:extLst>
      <p:ext uri="{BB962C8B-B14F-4D97-AF65-F5344CB8AC3E}">
        <p14:creationId xmlns:p14="http://schemas.microsoft.com/office/powerpoint/2010/main" val="3388316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Autofit/>
          </a:bodyPr>
          <a:lstStyle/>
          <a:p>
            <a:pPr algn="just"/>
            <a:r>
              <a:rPr lang="en-US" sz="2300" b="1" dirty="0" smtClean="0">
                <a:latin typeface="Cambria" panose="02040503050406030204" pitchFamily="18" charset="0"/>
                <a:ea typeface="Cambria" panose="02040503050406030204" pitchFamily="18" charset="0"/>
              </a:rPr>
              <a:t> Refer to the exhibit. Match the network with the correct IP address and prefix that will satisfy the usable host addressing requirements for each network.</a:t>
            </a:r>
            <a:endParaRPr lang="en-US" sz="2300" dirty="0">
              <a:latin typeface="Cambria" panose="02040503050406030204" pitchFamily="18" charset="0"/>
              <a:ea typeface="Cambria" panose="02040503050406030204" pitchFamily="18" charset="0"/>
            </a:endParaRPr>
          </a:p>
        </p:txBody>
      </p:sp>
      <p:sp>
        <p:nvSpPr>
          <p:cNvPr id="6" name="Rectangle 5"/>
          <p:cNvSpPr/>
          <p:nvPr/>
        </p:nvSpPr>
        <p:spPr>
          <a:xfrm>
            <a:off x="0" y="5391396"/>
            <a:ext cx="11946577" cy="1446550"/>
          </a:xfrm>
          <a:prstGeom prst="rect">
            <a:avLst/>
          </a:prstGeom>
        </p:spPr>
        <p:txBody>
          <a:bodyPr wrap="square">
            <a:spAutoFit/>
          </a:bodyPr>
          <a:lstStyle/>
          <a:p>
            <a:pPr algn="just"/>
            <a:r>
              <a:rPr lang="en-US" sz="2200" b="1" dirty="0" smtClean="0">
                <a:latin typeface="Cambria" panose="02040503050406030204" pitchFamily="18" charset="0"/>
                <a:ea typeface="Cambria" panose="02040503050406030204" pitchFamily="18" charset="0"/>
              </a:rPr>
              <a:t>Explanation: </a:t>
            </a:r>
            <a:r>
              <a:rPr lang="en-US" sz="2200" dirty="0" smtClean="0">
                <a:latin typeface="Cambria" panose="02040503050406030204" pitchFamily="18" charset="0"/>
                <a:ea typeface="Cambria" panose="02040503050406030204" pitchFamily="18" charset="0"/>
              </a:rPr>
              <a:t>Network A needs to use 192.168.0.128 /25, which yields 128 host addresses.</a:t>
            </a:r>
          </a:p>
          <a:p>
            <a:pPr algn="just"/>
            <a:r>
              <a:rPr lang="en-US" sz="2200" dirty="0" smtClean="0">
                <a:latin typeface="Cambria" panose="02040503050406030204" pitchFamily="18" charset="0"/>
                <a:ea typeface="Cambria" panose="02040503050406030204" pitchFamily="18" charset="0"/>
              </a:rPr>
              <a:t>Network B needs to use 192.168.0.0 /26, which yields 64 host addresses.</a:t>
            </a:r>
          </a:p>
          <a:p>
            <a:pPr algn="just"/>
            <a:r>
              <a:rPr lang="en-US" sz="2200" dirty="0" smtClean="0">
                <a:latin typeface="Cambria" panose="02040503050406030204" pitchFamily="18" charset="0"/>
                <a:ea typeface="Cambria" panose="02040503050406030204" pitchFamily="18" charset="0"/>
              </a:rPr>
              <a:t>Network C needs to use 192.168.0.96 /27, which yields 32 host addresses.</a:t>
            </a:r>
          </a:p>
          <a:p>
            <a:pPr algn="just"/>
            <a:r>
              <a:rPr lang="en-US" sz="2200" dirty="0" smtClean="0">
                <a:latin typeface="Cambria" panose="02040503050406030204" pitchFamily="18" charset="0"/>
                <a:ea typeface="Cambria" panose="02040503050406030204" pitchFamily="18" charset="0"/>
              </a:rPr>
              <a:t>Network D needs to use 192.168.0.80/30, which yields 4 host addresses.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95" y="1116281"/>
            <a:ext cx="11334366" cy="4275115"/>
          </a:xfrm>
        </p:spPr>
      </p:pic>
    </p:spTree>
    <p:extLst>
      <p:ext uri="{BB962C8B-B14F-4D97-AF65-F5344CB8AC3E}">
        <p14:creationId xmlns:p14="http://schemas.microsoft.com/office/powerpoint/2010/main" val="3163787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smtClean="0">
                <a:latin typeface="Cambria" panose="02040503050406030204" pitchFamily="18" charset="0"/>
                <a:ea typeface="Cambria" panose="02040503050406030204" pitchFamily="18" charset="0"/>
              </a:rPr>
              <a:t>What </a:t>
            </a:r>
            <a:r>
              <a:rPr lang="en-US" sz="2800" b="1" dirty="0">
                <a:latin typeface="Cambria" panose="02040503050406030204" pitchFamily="18" charset="0"/>
                <a:ea typeface="Cambria" panose="02040503050406030204" pitchFamily="18" charset="0"/>
              </a:rPr>
              <a:t>is the prefix length notation for the subnet mask 255.255.255.224?</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045731"/>
          </a:xfrm>
        </p:spPr>
        <p:txBody>
          <a:bodyPr/>
          <a:lstStyle/>
          <a:p>
            <a:pPr fontAlgn="base"/>
            <a:r>
              <a:rPr lang="en-US" dirty="0"/>
              <a:t>25</a:t>
            </a:r>
          </a:p>
          <a:p>
            <a:pPr fontAlgn="base"/>
            <a:r>
              <a:rPr lang="en-US" dirty="0"/>
              <a:t>/26</a:t>
            </a:r>
          </a:p>
          <a:p>
            <a:pPr fontAlgn="base"/>
            <a:r>
              <a:rPr lang="en-US" b="1" dirty="0"/>
              <a:t>/27</a:t>
            </a:r>
            <a:endParaRPr lang="en-US" dirty="0"/>
          </a:p>
          <a:p>
            <a:pPr fontAlgn="base"/>
            <a:r>
              <a:rPr lang="en-US" dirty="0"/>
              <a:t>/28</a:t>
            </a:r>
          </a:p>
          <a:p>
            <a:pPr marL="0" indent="0">
              <a:buNone/>
            </a:pPr>
            <a:endParaRPr lang="en-US" dirty="0"/>
          </a:p>
        </p:txBody>
      </p:sp>
      <p:sp>
        <p:nvSpPr>
          <p:cNvPr id="4" name="Rectangle 3"/>
          <p:cNvSpPr/>
          <p:nvPr/>
        </p:nvSpPr>
        <p:spPr>
          <a:xfrm>
            <a:off x="261257" y="4099495"/>
            <a:ext cx="11756572" cy="1061829"/>
          </a:xfrm>
          <a:prstGeom prst="rect">
            <a:avLst/>
          </a:prstGeom>
        </p:spPr>
        <p:txBody>
          <a:bodyPr wrap="square">
            <a:spAutoFit/>
          </a:bodyPr>
          <a:lstStyle/>
          <a:p>
            <a:r>
              <a:rPr lang="en-US" sz="2100" b="1" i="0" dirty="0" smtClean="0">
                <a:effectLst/>
                <a:latin typeface="Cambria" panose="02040503050406030204" pitchFamily="18" charset="0"/>
                <a:ea typeface="Cambria" panose="02040503050406030204" pitchFamily="18" charset="0"/>
              </a:rPr>
              <a:t>Explanation:</a:t>
            </a:r>
            <a:r>
              <a:rPr lang="en-US" sz="2100" b="0" i="0" dirty="0" smtClean="0">
                <a:effectLst/>
                <a:latin typeface="Cambria" panose="02040503050406030204" pitchFamily="18" charset="0"/>
                <a:ea typeface="Cambria" panose="02040503050406030204" pitchFamily="18" charset="0"/>
              </a:rPr>
              <a:t> The binary format for 255.255.255.224 is  11111111.11111111.11111111.11100000. The prefix length is the number of consecutive 1s in the subnet mask. Therefore, the prefix length is /27.</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8826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776220"/>
          </a:xfrm>
        </p:spPr>
        <p:txBody>
          <a:bodyPr>
            <a:noAutofit/>
          </a:bodyPr>
          <a:lstStyle/>
          <a:p>
            <a:pPr algn="just"/>
            <a:r>
              <a:rPr lang="en-US" sz="2000" b="1" dirty="0" smtClean="0">
                <a:latin typeface="Cambria" panose="02040503050406030204" pitchFamily="18" charset="0"/>
                <a:ea typeface="Cambria" panose="02040503050406030204" pitchFamily="18" charset="0"/>
              </a:rPr>
              <a:t>A high school in New York (school A) is using videoconferencing technology to establish student interactions with another high school (school B) in Russia. The videoconferencing is conducted between two end devices through the Internet. The network administrator of school A configures the end device with the IP address 209.165.201.10. The administrator sends a request for the IP address for the end device in school B and the response is 192.168.25.10. Neither school is using a VPN. The administrator knows immediately that this IP will not work. Why?</a:t>
            </a:r>
            <a:endParaRPr lang="en-US" sz="2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199" y="2090058"/>
            <a:ext cx="10609613" cy="2185060"/>
          </a:xfrm>
        </p:spPr>
        <p:txBody>
          <a:bodyPr/>
          <a:lstStyle/>
          <a:p>
            <a:pPr fontAlgn="base"/>
            <a:r>
              <a:rPr lang="en-US" dirty="0"/>
              <a:t>This is a loopback address.</a:t>
            </a:r>
          </a:p>
          <a:p>
            <a:pPr fontAlgn="base"/>
            <a:r>
              <a:rPr lang="en-US" dirty="0"/>
              <a:t>This is a link-local address.</a:t>
            </a:r>
          </a:p>
          <a:p>
            <a:pPr fontAlgn="base"/>
            <a:r>
              <a:rPr lang="en-US" b="1" dirty="0"/>
              <a:t>This is a private IP address.</a:t>
            </a:r>
            <a:endParaRPr lang="en-US" dirty="0"/>
          </a:p>
          <a:p>
            <a:pPr fontAlgn="base"/>
            <a:r>
              <a:rPr lang="en-US" dirty="0"/>
              <a:t>There is an IP address conflict.</a:t>
            </a:r>
          </a:p>
          <a:p>
            <a:pPr marL="0" indent="0">
              <a:buNone/>
            </a:pPr>
            <a:endParaRPr lang="en-US" dirty="0"/>
          </a:p>
        </p:txBody>
      </p:sp>
    </p:spTree>
    <p:extLst>
      <p:ext uri="{BB962C8B-B14F-4D97-AF65-F5344CB8AC3E}">
        <p14:creationId xmlns:p14="http://schemas.microsoft.com/office/powerpoint/2010/main" val="417522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776220"/>
          </a:xfrm>
        </p:spPr>
        <p:txBody>
          <a:bodyPr>
            <a:noAutofit/>
          </a:bodyPr>
          <a:lstStyle/>
          <a:p>
            <a:pPr algn="just"/>
            <a:r>
              <a:rPr lang="en-US" sz="2000" b="1" dirty="0" smtClean="0">
                <a:latin typeface="Cambria" panose="02040503050406030204" pitchFamily="18" charset="0"/>
                <a:ea typeface="Cambria" panose="02040503050406030204" pitchFamily="18" charset="0"/>
              </a:rPr>
              <a:t>Which three addresses are valid public addresses? (Choose three.)</a:t>
            </a:r>
            <a:endParaRPr lang="en-US" sz="2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fontScale="85000" lnSpcReduction="20000"/>
          </a:bodyPr>
          <a:lstStyle/>
          <a:p>
            <a:pPr fontAlgn="base"/>
            <a:r>
              <a:rPr lang="en-US" b="1" dirty="0"/>
              <a:t>198.133.219.17</a:t>
            </a:r>
            <a:endParaRPr lang="en-US" dirty="0"/>
          </a:p>
          <a:p>
            <a:pPr fontAlgn="base"/>
            <a:r>
              <a:rPr lang="en-US" dirty="0"/>
              <a:t>192.168.1.245</a:t>
            </a:r>
          </a:p>
          <a:p>
            <a:pPr fontAlgn="base"/>
            <a:r>
              <a:rPr lang="en-US" dirty="0"/>
              <a:t>10.15.250.5</a:t>
            </a:r>
          </a:p>
          <a:p>
            <a:pPr fontAlgn="base"/>
            <a:r>
              <a:rPr lang="en-US" b="1" dirty="0"/>
              <a:t>128.107.12.117</a:t>
            </a:r>
            <a:endParaRPr lang="en-US" dirty="0"/>
          </a:p>
          <a:p>
            <a:pPr fontAlgn="base"/>
            <a:r>
              <a:rPr lang="en-US" dirty="0"/>
              <a:t>172.31.1.25</a:t>
            </a:r>
          </a:p>
          <a:p>
            <a:pPr fontAlgn="base"/>
            <a:r>
              <a:rPr lang="en-US" b="1" dirty="0"/>
              <a:t>64.104.78.227</a:t>
            </a:r>
            <a:endParaRPr lang="en-US" dirty="0"/>
          </a:p>
        </p:txBody>
      </p:sp>
      <p:sp>
        <p:nvSpPr>
          <p:cNvPr id="4" name="Rectangle 3"/>
          <p:cNvSpPr/>
          <p:nvPr/>
        </p:nvSpPr>
        <p:spPr>
          <a:xfrm>
            <a:off x="423553" y="3681350"/>
            <a:ext cx="11095512" cy="1384995"/>
          </a:xfrm>
          <a:prstGeom prst="rect">
            <a:avLst/>
          </a:prstGeom>
        </p:spPr>
        <p:txBody>
          <a:bodyPr wrap="square">
            <a:spAutoFit/>
          </a:bodyPr>
          <a:lstStyle/>
          <a:p>
            <a:r>
              <a:rPr lang="en-US" sz="2100" b="1" i="0" dirty="0" smtClean="0">
                <a:effectLst/>
                <a:latin typeface="Cambria" panose="02040503050406030204" pitchFamily="18" charset="0"/>
                <a:ea typeface="Cambria" panose="02040503050406030204" pitchFamily="18" charset="0"/>
              </a:rPr>
              <a:t>Explanation:</a:t>
            </a:r>
            <a:r>
              <a:rPr lang="en-US" sz="2100" b="0" i="0" dirty="0" smtClean="0">
                <a:effectLst/>
                <a:latin typeface="Cambria" panose="02040503050406030204" pitchFamily="18" charset="0"/>
                <a:ea typeface="Cambria" panose="02040503050406030204" pitchFamily="18" charset="0"/>
              </a:rPr>
              <a:t> The ranges of private IPv4 addresses are as </a:t>
            </a:r>
            <a:r>
              <a:rPr lang="en-US" sz="2100" b="0" i="0" dirty="0" err="1" smtClean="0">
                <a:effectLst/>
                <a:latin typeface="Cambria" panose="02040503050406030204" pitchFamily="18" charset="0"/>
                <a:ea typeface="Cambria" panose="02040503050406030204" pitchFamily="18" charset="0"/>
              </a:rPr>
              <a:t>folllows</a:t>
            </a:r>
            <a:r>
              <a:rPr lang="en-US" sz="2100" b="0" i="0" dirty="0" smtClean="0">
                <a:effectLst/>
                <a:latin typeface="Cambria" panose="02040503050406030204" pitchFamily="18" charset="0"/>
                <a:ea typeface="Cambria" panose="02040503050406030204" pitchFamily="18" charset="0"/>
              </a:rPr>
              <a:t>:</a:t>
            </a:r>
            <a:r>
              <a:rPr lang="en-US" sz="2100" dirty="0" smtClean="0">
                <a:latin typeface="Cambria" panose="02040503050406030204" pitchFamily="18" charset="0"/>
                <a:ea typeface="Cambria" panose="02040503050406030204" pitchFamily="18" charset="0"/>
              </a:rPr>
              <a:t/>
            </a:r>
            <a:br>
              <a:rPr lang="en-US" sz="2100" dirty="0" smtClean="0">
                <a:latin typeface="Cambria" panose="02040503050406030204" pitchFamily="18" charset="0"/>
                <a:ea typeface="Cambria" panose="02040503050406030204" pitchFamily="18" charset="0"/>
              </a:rPr>
            </a:br>
            <a:r>
              <a:rPr lang="en-US" sz="2100" b="0" i="0" dirty="0" smtClean="0">
                <a:effectLst/>
                <a:latin typeface="Cambria" panose="02040503050406030204" pitchFamily="18" charset="0"/>
                <a:ea typeface="Cambria" panose="02040503050406030204" pitchFamily="18" charset="0"/>
              </a:rPr>
              <a:t>10.0.0.0 – 10.255.255.255</a:t>
            </a:r>
            <a:r>
              <a:rPr lang="en-US" sz="2100" dirty="0" smtClean="0">
                <a:latin typeface="Cambria" panose="02040503050406030204" pitchFamily="18" charset="0"/>
                <a:ea typeface="Cambria" panose="02040503050406030204" pitchFamily="18" charset="0"/>
              </a:rPr>
              <a:t/>
            </a:r>
            <a:br>
              <a:rPr lang="en-US" sz="2100" dirty="0" smtClean="0">
                <a:latin typeface="Cambria" panose="02040503050406030204" pitchFamily="18" charset="0"/>
                <a:ea typeface="Cambria" panose="02040503050406030204" pitchFamily="18" charset="0"/>
              </a:rPr>
            </a:br>
            <a:r>
              <a:rPr lang="en-US" sz="2100" b="0" i="0" dirty="0" smtClean="0">
                <a:effectLst/>
                <a:latin typeface="Cambria" panose="02040503050406030204" pitchFamily="18" charset="0"/>
                <a:ea typeface="Cambria" panose="02040503050406030204" pitchFamily="18" charset="0"/>
              </a:rPr>
              <a:t>172.16.0.0 – 172.31.255.255</a:t>
            </a:r>
            <a:r>
              <a:rPr lang="en-US" sz="2100" dirty="0" smtClean="0">
                <a:latin typeface="Cambria" panose="02040503050406030204" pitchFamily="18" charset="0"/>
                <a:ea typeface="Cambria" panose="02040503050406030204" pitchFamily="18" charset="0"/>
              </a:rPr>
              <a:t/>
            </a:r>
            <a:br>
              <a:rPr lang="en-US" sz="2100" dirty="0" smtClean="0">
                <a:latin typeface="Cambria" panose="02040503050406030204" pitchFamily="18" charset="0"/>
                <a:ea typeface="Cambria" panose="02040503050406030204" pitchFamily="18" charset="0"/>
              </a:rPr>
            </a:br>
            <a:r>
              <a:rPr lang="en-US" sz="2100" b="0" i="0" dirty="0" smtClean="0">
                <a:effectLst/>
                <a:latin typeface="Cambria" panose="02040503050406030204" pitchFamily="18" charset="0"/>
                <a:ea typeface="Cambria" panose="02040503050406030204" pitchFamily="18" charset="0"/>
              </a:rPr>
              <a:t>192.168.0.0 – 192.168.255.255</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99917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A message is sent to all hosts on a remote network. Which type of message is it?</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a:bodyPr>
          <a:lstStyle/>
          <a:p>
            <a:pPr fontAlgn="base"/>
            <a:r>
              <a:rPr lang="en-US" dirty="0"/>
              <a:t>limited broadcast</a:t>
            </a:r>
          </a:p>
          <a:p>
            <a:pPr fontAlgn="base"/>
            <a:r>
              <a:rPr lang="en-US" dirty="0"/>
              <a:t>multicast</a:t>
            </a:r>
          </a:p>
          <a:p>
            <a:pPr fontAlgn="base"/>
            <a:r>
              <a:rPr lang="en-US" b="1" dirty="0"/>
              <a:t>directed broadcast</a:t>
            </a:r>
            <a:endParaRPr lang="en-US" dirty="0"/>
          </a:p>
          <a:p>
            <a:pPr fontAlgn="base"/>
            <a:r>
              <a:rPr lang="en-US" dirty="0"/>
              <a:t>unicast</a:t>
            </a:r>
          </a:p>
        </p:txBody>
      </p:sp>
      <p:sp>
        <p:nvSpPr>
          <p:cNvPr id="4" name="Rectangle 3"/>
          <p:cNvSpPr/>
          <p:nvPr/>
        </p:nvSpPr>
        <p:spPr>
          <a:xfrm>
            <a:off x="161305" y="3681350"/>
            <a:ext cx="11880274" cy="1708160"/>
          </a:xfrm>
          <a:prstGeom prst="rect">
            <a:avLst/>
          </a:prstGeom>
        </p:spPr>
        <p:txBody>
          <a:bodyPr wrap="square">
            <a:spAutoFit/>
          </a:bodyPr>
          <a:lstStyle/>
          <a:p>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A directed broadcast is a message sent to all hosts on a specific network. It is useful for sending a broadcast to all hosts on a nonlocal network. A multicast message is a message sent to a selected group of hosts that are part of a subscribing multicast group. A limited broadcast is used for a communication that is limited to the hosts on the local network. A unicast message is a message sent from one host to another.</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53209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A company has a network address of 192.168.1.64 with a subnet mask of 255.255.255.192. The company wants to create two subnetworks that would contain 10 hosts and 18 hosts respectively. Which two networks would achieve that? (Choose two.)</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lnSpcReduction="10000"/>
          </a:bodyPr>
          <a:lstStyle/>
          <a:p>
            <a:pPr fontAlgn="base"/>
            <a:r>
              <a:rPr lang="en-US" dirty="0"/>
              <a:t>192.168.1.16/28</a:t>
            </a:r>
          </a:p>
          <a:p>
            <a:pPr fontAlgn="base"/>
            <a:r>
              <a:rPr lang="en-US" b="1" dirty="0"/>
              <a:t>192.168.1.64/27</a:t>
            </a:r>
            <a:endParaRPr lang="en-US" dirty="0"/>
          </a:p>
          <a:p>
            <a:pPr fontAlgn="base"/>
            <a:r>
              <a:rPr lang="en-US" dirty="0"/>
              <a:t>192.168.1.128/27</a:t>
            </a:r>
          </a:p>
          <a:p>
            <a:pPr fontAlgn="base"/>
            <a:r>
              <a:rPr lang="en-US" b="1" dirty="0"/>
              <a:t>192.168.1.96/28</a:t>
            </a:r>
            <a:endParaRPr lang="en-US" dirty="0"/>
          </a:p>
          <a:p>
            <a:pPr fontAlgn="base"/>
            <a:r>
              <a:rPr lang="en-US" dirty="0"/>
              <a:t>192.168.1.192/28</a:t>
            </a:r>
          </a:p>
        </p:txBody>
      </p:sp>
      <p:sp>
        <p:nvSpPr>
          <p:cNvPr id="4" name="Rectangle 3"/>
          <p:cNvSpPr/>
          <p:nvPr/>
        </p:nvSpPr>
        <p:spPr>
          <a:xfrm>
            <a:off x="161305" y="3681350"/>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Subnet 192.168.1.64 /27 has 5 bits that are allocated for host addresses and therefore will be able to support 32 addresses, but only 30 valid host IP addresses. Subnet 192.168.1.96/28 has 4 bits for host addresses and will be able to support 16 addresses, but only 14 valid host IP addresses.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5904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Which address is a valid IPv6 link-local unicast address?</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lnSpcReduction="10000"/>
          </a:bodyPr>
          <a:lstStyle/>
          <a:p>
            <a:pPr fontAlgn="base"/>
            <a:r>
              <a:rPr lang="en-US" dirty="0"/>
              <a:t>FEC8:1::FFFF</a:t>
            </a:r>
          </a:p>
          <a:p>
            <a:pPr fontAlgn="base"/>
            <a:r>
              <a:rPr lang="en-US" dirty="0"/>
              <a:t>FD80::1:1234</a:t>
            </a:r>
          </a:p>
          <a:p>
            <a:pPr fontAlgn="base"/>
            <a:r>
              <a:rPr lang="en-US" b="1" dirty="0"/>
              <a:t>FE80::1:4545:6578:ABC1</a:t>
            </a:r>
            <a:endParaRPr lang="en-US" dirty="0"/>
          </a:p>
          <a:p>
            <a:pPr fontAlgn="base"/>
            <a:r>
              <a:rPr lang="en-US" dirty="0"/>
              <a:t>FE0A::100:7788:998F</a:t>
            </a:r>
          </a:p>
          <a:p>
            <a:pPr fontAlgn="base"/>
            <a:r>
              <a:rPr lang="en-US" dirty="0"/>
              <a:t>FC90:5678:4251:FFFF</a:t>
            </a:r>
          </a:p>
        </p:txBody>
      </p:sp>
      <p:sp>
        <p:nvSpPr>
          <p:cNvPr id="4" name="Rectangle 3"/>
          <p:cNvSpPr/>
          <p:nvPr/>
        </p:nvSpPr>
        <p:spPr>
          <a:xfrm>
            <a:off x="161305" y="3681350"/>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IPv6 LLAs are in the fe80::/10 range. The /10 indicates that the first 10 bits are 1111 1110 10xx </a:t>
            </a:r>
            <a:r>
              <a:rPr lang="en-US" sz="2100" i="0" dirty="0" err="1" smtClean="0">
                <a:effectLst/>
                <a:latin typeface="Cambria" panose="02040503050406030204" pitchFamily="18" charset="0"/>
                <a:ea typeface="Cambria" panose="02040503050406030204" pitchFamily="18" charset="0"/>
              </a:rPr>
              <a:t>xxxx</a:t>
            </a:r>
            <a:r>
              <a:rPr lang="en-US" sz="2100" i="0" dirty="0" smtClean="0">
                <a:effectLst/>
                <a:latin typeface="Cambria" panose="02040503050406030204" pitchFamily="18" charset="0"/>
                <a:ea typeface="Cambria" panose="02040503050406030204" pitchFamily="18" charset="0"/>
              </a:rPr>
              <a:t>. The first </a:t>
            </a:r>
            <a:r>
              <a:rPr lang="en-US" sz="2100" i="0" dirty="0" err="1" smtClean="0">
                <a:effectLst/>
                <a:latin typeface="Cambria" panose="02040503050406030204" pitchFamily="18" charset="0"/>
                <a:ea typeface="Cambria" panose="02040503050406030204" pitchFamily="18" charset="0"/>
              </a:rPr>
              <a:t>hextet</a:t>
            </a:r>
            <a:r>
              <a:rPr lang="en-US" sz="2100" i="0" dirty="0" smtClean="0">
                <a:effectLst/>
                <a:latin typeface="Cambria" panose="02040503050406030204" pitchFamily="18" charset="0"/>
                <a:ea typeface="Cambria" panose="02040503050406030204" pitchFamily="18" charset="0"/>
              </a:rPr>
              <a:t> has a range of 1111 1110 1000 0000 (fe80) to 1111 1110 1011 1111 (</a:t>
            </a:r>
            <a:r>
              <a:rPr lang="en-US" sz="2100" i="0" dirty="0" err="1" smtClean="0">
                <a:effectLst/>
                <a:latin typeface="Cambria" panose="02040503050406030204" pitchFamily="18" charset="0"/>
                <a:ea typeface="Cambria" panose="02040503050406030204" pitchFamily="18" charset="0"/>
              </a:rPr>
              <a:t>febf</a:t>
            </a:r>
            <a:r>
              <a:rPr lang="en-US" sz="2100" i="0" dirty="0" smtClean="0">
                <a:effectLst/>
                <a:latin typeface="Cambria" panose="02040503050406030204" pitchFamily="18" charset="0"/>
                <a:ea typeface="Cambria" panose="02040503050406030204" pitchFamily="18" charset="0"/>
              </a:rPr>
              <a: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1605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Which of these addresses is the shortest abbreviation for the IP address: 3FFE:1044:0000:0000:00AB:0000:0000:0057?</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fontScale="92500" lnSpcReduction="20000"/>
          </a:bodyPr>
          <a:lstStyle/>
          <a:p>
            <a:pPr fontAlgn="base"/>
            <a:r>
              <a:rPr lang="de-DE" dirty="0"/>
              <a:t>3FFE:1044::AB::57</a:t>
            </a:r>
          </a:p>
          <a:p>
            <a:pPr fontAlgn="base"/>
            <a:r>
              <a:rPr lang="de-DE" dirty="0"/>
              <a:t>3FFE:1044::00AB::0057</a:t>
            </a:r>
          </a:p>
          <a:p>
            <a:pPr fontAlgn="base"/>
            <a:r>
              <a:rPr lang="de-DE" b="1" dirty="0"/>
              <a:t>3FFE:1044:0:0:AB::57</a:t>
            </a:r>
            <a:endParaRPr lang="de-DE" dirty="0"/>
          </a:p>
          <a:p>
            <a:pPr fontAlgn="base"/>
            <a:r>
              <a:rPr lang="de-DE" dirty="0"/>
              <a:t>3FFE:1044:0:0:00AB::0057</a:t>
            </a:r>
          </a:p>
          <a:p>
            <a:pPr fontAlgn="base"/>
            <a:r>
              <a:rPr lang="de-DE" dirty="0"/>
              <a:t>3FFE:1044:0000:0000:00AB::57</a:t>
            </a:r>
          </a:p>
          <a:p>
            <a:pPr fontAlgn="base"/>
            <a:r>
              <a:rPr lang="de-DE" dirty="0"/>
              <a:t>3FFE:1044:0000:0000:00AB::0057</a:t>
            </a:r>
          </a:p>
        </p:txBody>
      </p:sp>
      <p:sp>
        <p:nvSpPr>
          <p:cNvPr id="4" name="Rectangle 3"/>
          <p:cNvSpPr/>
          <p:nvPr/>
        </p:nvSpPr>
        <p:spPr>
          <a:xfrm>
            <a:off x="161305" y="3681350"/>
            <a:ext cx="11880274" cy="1708160"/>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rules for reducing the notation of IPv6 addresses are:</a:t>
            </a:r>
          </a:p>
          <a:p>
            <a:pPr algn="just"/>
            <a:r>
              <a:rPr lang="en-US" sz="2100" i="0" dirty="0" smtClean="0">
                <a:effectLst/>
                <a:latin typeface="Cambria" panose="02040503050406030204" pitchFamily="18" charset="0"/>
                <a:ea typeface="Cambria" panose="02040503050406030204" pitchFamily="18" charset="0"/>
              </a:rPr>
              <a:t>1. Omit any leading 0s (zeros) in any </a:t>
            </a:r>
            <a:r>
              <a:rPr lang="en-US" sz="2100" i="0" dirty="0" err="1" smtClean="0">
                <a:effectLst/>
                <a:latin typeface="Cambria" panose="02040503050406030204" pitchFamily="18" charset="0"/>
                <a:ea typeface="Cambria" panose="02040503050406030204" pitchFamily="18" charset="0"/>
              </a:rPr>
              <a:t>hextet</a:t>
            </a:r>
            <a:r>
              <a:rPr lang="en-US" sz="2100" i="0" dirty="0" smtClean="0">
                <a:effectLst/>
                <a:latin typeface="Cambria" panose="02040503050406030204" pitchFamily="18" charset="0"/>
                <a:ea typeface="Cambria" panose="02040503050406030204" pitchFamily="18" charset="0"/>
              </a:rPr>
              <a:t>.</a:t>
            </a:r>
          </a:p>
          <a:p>
            <a:pPr algn="just"/>
            <a:r>
              <a:rPr lang="en-US" sz="2100" i="0" dirty="0" smtClean="0">
                <a:effectLst/>
                <a:latin typeface="Cambria" panose="02040503050406030204" pitchFamily="18" charset="0"/>
                <a:ea typeface="Cambria" panose="02040503050406030204" pitchFamily="18" charset="0"/>
              </a:rPr>
              <a:t>2. Replace any single, contiguous string of one or more 16-bit </a:t>
            </a:r>
            <a:r>
              <a:rPr lang="en-US" sz="2100" i="0" dirty="0" err="1" smtClean="0">
                <a:effectLst/>
                <a:latin typeface="Cambria" panose="02040503050406030204" pitchFamily="18" charset="0"/>
                <a:ea typeface="Cambria" panose="02040503050406030204" pitchFamily="18" charset="0"/>
              </a:rPr>
              <a:t>hextets</a:t>
            </a:r>
            <a:r>
              <a:rPr lang="en-US" sz="2100" i="0" dirty="0" smtClean="0">
                <a:effectLst/>
                <a:latin typeface="Cambria" panose="02040503050406030204" pitchFamily="18" charset="0"/>
                <a:ea typeface="Cambria" panose="02040503050406030204" pitchFamily="18" charset="0"/>
              </a:rPr>
              <a:t> consisting of all zeros with a double colon (::) .</a:t>
            </a:r>
          </a:p>
          <a:p>
            <a:pPr algn="just"/>
            <a:r>
              <a:rPr lang="en-US" sz="2100" i="0" dirty="0" smtClean="0">
                <a:effectLst/>
                <a:latin typeface="Cambria" panose="02040503050406030204" pitchFamily="18" charset="0"/>
                <a:ea typeface="Cambria" panose="02040503050406030204" pitchFamily="18" charset="0"/>
              </a:rPr>
              <a:t>3. The double colon (::) can only be used once within an address.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6494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A network administrator has received the IPv6 prefix 2001:DB8::/48 for </a:t>
            </a:r>
            <a:r>
              <a:rPr lang="en-US" sz="2200" b="1" dirty="0" err="1" smtClean="0">
                <a:latin typeface="Cambria" panose="02040503050406030204" pitchFamily="18" charset="0"/>
                <a:ea typeface="Cambria" panose="02040503050406030204" pitchFamily="18" charset="0"/>
              </a:rPr>
              <a:t>subnetting</a:t>
            </a:r>
            <a:r>
              <a:rPr lang="en-US" sz="2200" b="1" dirty="0" smtClean="0">
                <a:latin typeface="Cambria" panose="02040503050406030204" pitchFamily="18" charset="0"/>
                <a:ea typeface="Cambria" panose="02040503050406030204" pitchFamily="18" charset="0"/>
              </a:rPr>
              <a:t>. Assuming the administrator does not subnet into the interface ID portion of the address space, how many subnets can the administrator create from the /48 prefix?</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a:bodyPr>
          <a:lstStyle/>
          <a:p>
            <a:pPr fontAlgn="base"/>
            <a:r>
              <a:rPr lang="en-US" dirty="0"/>
              <a:t>16</a:t>
            </a:r>
          </a:p>
          <a:p>
            <a:pPr fontAlgn="base"/>
            <a:r>
              <a:rPr lang="en-US" dirty="0"/>
              <a:t>256</a:t>
            </a:r>
          </a:p>
          <a:p>
            <a:pPr fontAlgn="base"/>
            <a:r>
              <a:rPr lang="en-US" dirty="0"/>
              <a:t>4096</a:t>
            </a:r>
          </a:p>
          <a:p>
            <a:pPr fontAlgn="base"/>
            <a:r>
              <a:rPr lang="en-US" b="1" dirty="0"/>
              <a:t>65536</a:t>
            </a:r>
            <a:endParaRPr lang="en-US" dirty="0"/>
          </a:p>
        </p:txBody>
      </p:sp>
      <p:sp>
        <p:nvSpPr>
          <p:cNvPr id="4" name="Rectangle 3"/>
          <p:cNvSpPr/>
          <p:nvPr/>
        </p:nvSpPr>
        <p:spPr>
          <a:xfrm>
            <a:off x="161305" y="3681350"/>
            <a:ext cx="11880274" cy="738664"/>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With a network prefix of 48, there will be 16 bits available for </a:t>
            </a:r>
            <a:r>
              <a:rPr lang="en-US" sz="2100" i="0" dirty="0" err="1" smtClean="0">
                <a:effectLst/>
                <a:latin typeface="Cambria" panose="02040503050406030204" pitchFamily="18" charset="0"/>
                <a:ea typeface="Cambria" panose="02040503050406030204" pitchFamily="18" charset="0"/>
              </a:rPr>
              <a:t>subnetting</a:t>
            </a:r>
            <a:r>
              <a:rPr lang="en-US" sz="2100" i="0" dirty="0" smtClean="0">
                <a:effectLst/>
                <a:latin typeface="Cambria" panose="02040503050406030204" pitchFamily="18" charset="0"/>
                <a:ea typeface="Cambria" panose="02040503050406030204" pitchFamily="18" charset="0"/>
              </a:rPr>
              <a:t> because the interface ID starts at bit 64. Sixteen bits will yield 65536 subnets.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60199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Given IPv6 address prefix 2001:db8::/48, what will be the last subnet that is created if the subnet prefix is changed to /52?</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a:bodyPr>
          <a:lstStyle/>
          <a:p>
            <a:pPr fontAlgn="base"/>
            <a:r>
              <a:rPr lang="en-US" dirty="0"/>
              <a:t>2001:db8:0:f00::/52</a:t>
            </a:r>
          </a:p>
          <a:p>
            <a:pPr fontAlgn="base"/>
            <a:r>
              <a:rPr lang="en-US" dirty="0"/>
              <a:t>2001:db8:0:8000::/52</a:t>
            </a:r>
          </a:p>
          <a:p>
            <a:pPr fontAlgn="base"/>
            <a:r>
              <a:rPr lang="en-US" dirty="0"/>
              <a:t>2001:db8:0:f::/52</a:t>
            </a:r>
          </a:p>
          <a:p>
            <a:pPr fontAlgn="base"/>
            <a:r>
              <a:rPr lang="en-US" b="1" dirty="0"/>
              <a:t>2001:db8:0:f000::/52</a:t>
            </a:r>
            <a:endParaRPr lang="en-US" dirty="0"/>
          </a:p>
        </p:txBody>
      </p:sp>
      <p:sp>
        <p:nvSpPr>
          <p:cNvPr id="4" name="Rectangle 3"/>
          <p:cNvSpPr/>
          <p:nvPr/>
        </p:nvSpPr>
        <p:spPr>
          <a:xfrm>
            <a:off x="161305" y="3681350"/>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Prefix 2001:db8::/48 has 48 network bits. If we subnet to a /52, we are moving the network boundary four bits to the right and creating 16 subnets. The first subnet is 2001:db8::/52 the last subnet is 2001:db8:0:f000::/52.</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9794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Consider the following range of addresses:</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lnSpcReduction="10000"/>
          </a:bodyPr>
          <a:lstStyle/>
          <a:p>
            <a:pPr fontAlgn="base"/>
            <a:r>
              <a:rPr lang="en-US" dirty="0"/>
              <a:t>2001:0DB8:BC15:00A0:0000::</a:t>
            </a:r>
            <a:r>
              <a:rPr lang="en-US" dirty="0" smtClean="0"/>
              <a:t/>
            </a:r>
            <a:br>
              <a:rPr lang="en-US" dirty="0" smtClean="0"/>
            </a:br>
            <a:r>
              <a:rPr lang="en-US" dirty="0"/>
              <a:t>2001:0DB8:BC15:00A1:0000::</a:t>
            </a:r>
            <a:r>
              <a:rPr lang="en-US" dirty="0" smtClean="0"/>
              <a:t/>
            </a:r>
            <a:br>
              <a:rPr lang="en-US" dirty="0" smtClean="0"/>
            </a:br>
            <a:r>
              <a:rPr lang="en-US" dirty="0"/>
              <a:t>2001:0DB8:BC15:00A2:0000::</a:t>
            </a:r>
            <a:r>
              <a:rPr lang="en-US" dirty="0" smtClean="0"/>
              <a:t/>
            </a:r>
            <a:br>
              <a:rPr lang="en-US" dirty="0" smtClean="0"/>
            </a:br>
            <a:r>
              <a:rPr lang="en-US" dirty="0"/>
              <a:t>…</a:t>
            </a:r>
            <a:r>
              <a:rPr lang="en-US" dirty="0" smtClean="0"/>
              <a:t/>
            </a:r>
            <a:br>
              <a:rPr lang="en-US" dirty="0" smtClean="0"/>
            </a:br>
            <a:r>
              <a:rPr lang="en-US" dirty="0" smtClean="0"/>
              <a:t>2001:0DB8:BC15:00AF:0000::</a:t>
            </a:r>
          </a:p>
          <a:p>
            <a:pPr fontAlgn="base"/>
            <a:r>
              <a:rPr lang="en-US" b="1" dirty="0"/>
              <a:t>The prefix-length for the range of addresses is   /60 .</a:t>
            </a:r>
            <a:endParaRPr lang="en-US" dirty="0"/>
          </a:p>
        </p:txBody>
      </p:sp>
      <p:sp>
        <p:nvSpPr>
          <p:cNvPr id="4" name="Rectangle 3"/>
          <p:cNvSpPr/>
          <p:nvPr/>
        </p:nvSpPr>
        <p:spPr>
          <a:xfrm>
            <a:off x="161305" y="3681350"/>
            <a:ext cx="11880274" cy="738664"/>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All the addresses have the part 2001:0DB8:BC15:00A in common. Each number or letter in the address represents 4 bits, so the prefix-length is /60.</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26002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1128155"/>
          </a:xfrm>
        </p:spPr>
        <p:txBody>
          <a:bodyPr>
            <a:noAutofit/>
          </a:bodyPr>
          <a:lstStyle/>
          <a:p>
            <a:pPr algn="just"/>
            <a:r>
              <a:rPr lang="en-US" sz="2200" b="1" dirty="0" smtClean="0">
                <a:latin typeface="Cambria" panose="02040503050406030204" pitchFamily="18" charset="0"/>
                <a:ea typeface="Cambria" panose="02040503050406030204" pitchFamily="18" charset="0"/>
              </a:rPr>
              <a:t>What type of IPv6 address is FE80::1?</a:t>
            </a:r>
            <a:endParaRPr lang="en-US" sz="2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211283"/>
            <a:ext cx="11690269" cy="2470067"/>
          </a:xfrm>
        </p:spPr>
        <p:txBody>
          <a:bodyPr>
            <a:normAutofit/>
          </a:bodyPr>
          <a:lstStyle/>
          <a:p>
            <a:pPr fontAlgn="base"/>
            <a:r>
              <a:rPr lang="en-US" dirty="0"/>
              <a:t>loopback</a:t>
            </a:r>
          </a:p>
          <a:p>
            <a:pPr fontAlgn="base"/>
            <a:r>
              <a:rPr lang="en-US" b="1" dirty="0"/>
              <a:t>link-local</a:t>
            </a:r>
            <a:endParaRPr lang="en-US" dirty="0"/>
          </a:p>
          <a:p>
            <a:pPr fontAlgn="base"/>
            <a:r>
              <a:rPr lang="en-US" dirty="0"/>
              <a:t>multicast</a:t>
            </a:r>
          </a:p>
          <a:p>
            <a:pPr fontAlgn="base"/>
            <a:r>
              <a:rPr lang="en-US" dirty="0"/>
              <a:t>global unicast</a:t>
            </a:r>
          </a:p>
        </p:txBody>
      </p:sp>
      <p:sp>
        <p:nvSpPr>
          <p:cNvPr id="4" name="Rectangle 3"/>
          <p:cNvSpPr/>
          <p:nvPr/>
        </p:nvSpPr>
        <p:spPr>
          <a:xfrm>
            <a:off x="161305" y="3681350"/>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Link-local IPv6 addresses start with FE80::/10, which is any address from FE80:: to FEBF::. Link-local addresses are used extensively in IPv6 and allow directly connected devices to communicate with each other on the link they share.</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4457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smtClean="0">
                <a:latin typeface="Cambria" panose="02040503050406030204" pitchFamily="18" charset="0"/>
                <a:ea typeface="Cambria" panose="02040503050406030204" pitchFamily="18" charset="0"/>
              </a:rPr>
              <a:t> How many valid host addresses are available on an IPv4 subnet that is configured with a /26 mask?</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045731"/>
          </a:xfrm>
        </p:spPr>
        <p:txBody>
          <a:bodyPr>
            <a:normAutofit fontScale="92500" lnSpcReduction="20000"/>
          </a:bodyPr>
          <a:lstStyle/>
          <a:p>
            <a:pPr fontAlgn="base"/>
            <a:r>
              <a:rPr lang="en-US" dirty="0"/>
              <a:t>254</a:t>
            </a:r>
          </a:p>
          <a:p>
            <a:pPr fontAlgn="base"/>
            <a:r>
              <a:rPr lang="en-US" dirty="0"/>
              <a:t>190</a:t>
            </a:r>
          </a:p>
          <a:p>
            <a:pPr fontAlgn="base"/>
            <a:r>
              <a:rPr lang="en-US" dirty="0"/>
              <a:t>192</a:t>
            </a:r>
          </a:p>
          <a:p>
            <a:pPr fontAlgn="base"/>
            <a:r>
              <a:rPr lang="en-US" b="1" dirty="0"/>
              <a:t>62</a:t>
            </a:r>
            <a:endParaRPr lang="en-US" dirty="0"/>
          </a:p>
          <a:p>
            <a:pPr fontAlgn="base"/>
            <a:r>
              <a:rPr lang="en-US" dirty="0"/>
              <a:t>64</a:t>
            </a:r>
          </a:p>
        </p:txBody>
      </p:sp>
    </p:spTree>
    <p:extLst>
      <p:ext uri="{BB962C8B-B14F-4D97-AF65-F5344CB8AC3E}">
        <p14:creationId xmlns:p14="http://schemas.microsoft.com/office/powerpoint/2010/main" val="3946908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46577" cy="2125682"/>
          </a:xfrm>
        </p:spPr>
        <p:txBody>
          <a:bodyPr>
            <a:noAutofit/>
          </a:bodyPr>
          <a:lstStyle/>
          <a:p>
            <a:pPr algn="just"/>
            <a:r>
              <a:rPr lang="en-US" sz="2200" b="1" dirty="0" smtClean="0">
                <a:latin typeface="Cambria" panose="02040503050406030204" pitchFamily="18" charset="0"/>
                <a:ea typeface="Cambria" panose="02040503050406030204" pitchFamily="18" charset="0"/>
              </a:rPr>
              <a:t>Refer to the exhibit. A company is deploying an IPv6 addressing scheme for its network. The company design document indicates that the subnet portion of the IPv6 addresses is used for the new hierarchical network design, with the site subsection to represent multiple geographical sites of the company, the sub-site section to represent multiple campuses at each site, and the subnet section to indicate each network segment separated by routers. With such a scheme, what is the maximum number of subnets achieved per sub-site?</a:t>
            </a:r>
            <a:br>
              <a:rPr lang="en-US" sz="2200" b="1" dirty="0" smtClean="0">
                <a:latin typeface="Cambria" panose="02040503050406030204" pitchFamily="18" charset="0"/>
                <a:ea typeface="Cambria" panose="02040503050406030204" pitchFamily="18" charset="0"/>
              </a:rPr>
            </a:br>
            <a:endParaRPr lang="en-US" sz="22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1305" y="1959429"/>
            <a:ext cx="11690269" cy="2256311"/>
          </a:xfrm>
        </p:spPr>
        <p:txBody>
          <a:bodyPr>
            <a:normAutofit/>
          </a:bodyPr>
          <a:lstStyle/>
          <a:p>
            <a:pPr fontAlgn="base"/>
            <a:r>
              <a:rPr lang="en-US" dirty="0"/>
              <a:t>0</a:t>
            </a:r>
          </a:p>
          <a:p>
            <a:pPr fontAlgn="base"/>
            <a:r>
              <a:rPr lang="en-US" dirty="0"/>
              <a:t>4</a:t>
            </a:r>
          </a:p>
          <a:p>
            <a:pPr fontAlgn="base"/>
            <a:r>
              <a:rPr lang="en-US" b="1" dirty="0"/>
              <a:t>16</a:t>
            </a:r>
            <a:endParaRPr lang="en-US" dirty="0"/>
          </a:p>
          <a:p>
            <a:pPr fontAlgn="base"/>
            <a:r>
              <a:rPr lang="en-US" dirty="0"/>
              <a:t>256</a:t>
            </a:r>
          </a:p>
        </p:txBody>
      </p:sp>
      <p:sp>
        <p:nvSpPr>
          <p:cNvPr id="4" name="Rectangle 3"/>
          <p:cNvSpPr/>
          <p:nvPr/>
        </p:nvSpPr>
        <p:spPr>
          <a:xfrm>
            <a:off x="0" y="5399126"/>
            <a:ext cx="11880274" cy="738664"/>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Because only one hexadecimal character is used to represent the subnet, that one character can represent 16 different values 0 through F.</a:t>
            </a:r>
            <a:endParaRPr lang="en-US" sz="21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809" y="1959429"/>
            <a:ext cx="4999511" cy="3391276"/>
          </a:xfrm>
          <a:prstGeom prst="rect">
            <a:avLst/>
          </a:prstGeom>
        </p:spPr>
      </p:pic>
    </p:spTree>
    <p:extLst>
      <p:ext uri="{BB962C8B-B14F-4D97-AF65-F5344CB8AC3E}">
        <p14:creationId xmlns:p14="http://schemas.microsoft.com/office/powerpoint/2010/main" val="48480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pPr algn="just"/>
            <a:r>
              <a:rPr lang="en-US" sz="2200" b="1" dirty="0" smtClean="0">
                <a:latin typeface="Cambria" panose="02040503050406030204" pitchFamily="18" charset="0"/>
                <a:ea typeface="Cambria" panose="02040503050406030204" pitchFamily="18" charset="0"/>
              </a:rPr>
              <a:t>What is used in the EUI-64 process to create an IPv6 interface ID on an IPv6 enabled interface?</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b="1" dirty="0"/>
              <a:t>the MAC address of the IPv6 enabled interface</a:t>
            </a:r>
            <a:endParaRPr lang="en-US" dirty="0"/>
          </a:p>
          <a:p>
            <a:pPr fontAlgn="base"/>
            <a:r>
              <a:rPr lang="en-US" dirty="0"/>
              <a:t>a randomly generated 64-bit hexadecimal address</a:t>
            </a:r>
          </a:p>
          <a:p>
            <a:pPr fontAlgn="base"/>
            <a:r>
              <a:rPr lang="en-US" dirty="0"/>
              <a:t>an IPv6 address that is provided by a DHCPv6 server</a:t>
            </a:r>
          </a:p>
          <a:p>
            <a:pPr fontAlgn="base"/>
            <a:r>
              <a:rPr lang="en-US" dirty="0"/>
              <a:t>an IPv4 address that is configured on the interface</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EUI-64 process uses the MAC address of an interface to construct an interface ID (IID). Because the MAC address is only 48 bits in length, 16 additional bits (FF:FE) must be added to the MAC address to create the full 64-bit interface ID.</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2032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pPr algn="just"/>
            <a:r>
              <a:rPr lang="en-US" sz="2200" b="1" dirty="0" smtClean="0">
                <a:latin typeface="Cambria" panose="02040503050406030204" pitchFamily="18" charset="0"/>
                <a:ea typeface="Cambria" panose="02040503050406030204" pitchFamily="18" charset="0"/>
              </a:rPr>
              <a:t>What is the prefix for the host address 2001:DB8:BC15:A:12AB::1/64?</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2001:DB8:BC15</a:t>
            </a:r>
          </a:p>
          <a:p>
            <a:pPr fontAlgn="base"/>
            <a:r>
              <a:rPr lang="en-US" b="1" dirty="0"/>
              <a:t>2001:DB8:BC15:A</a:t>
            </a:r>
            <a:endParaRPr lang="en-US" dirty="0"/>
          </a:p>
          <a:p>
            <a:pPr fontAlgn="base"/>
            <a:r>
              <a:rPr lang="en-US" dirty="0"/>
              <a:t>2001:DB8:BC15:A:1</a:t>
            </a:r>
          </a:p>
          <a:p>
            <a:pPr fontAlgn="base"/>
            <a:r>
              <a:rPr lang="en-US" dirty="0"/>
              <a:t>2001:DB8:BC15:A:12</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network portion, or prefix, of an IPv6 address is identified through the prefix length. A /64 prefix length indicates that the first 64 bits of the IPv6 address is the network portion. Hence the prefix is 2001:DB8:BC15:A.</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2162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pPr algn="just"/>
            <a:r>
              <a:rPr lang="en-US" sz="2200" b="1" dirty="0" smtClean="0">
                <a:latin typeface="Cambria" panose="02040503050406030204" pitchFamily="18" charset="0"/>
                <a:ea typeface="Cambria" panose="02040503050406030204" pitchFamily="18" charset="0"/>
              </a:rPr>
              <a:t>An IPv6 enabled device sends a data packet with the destination address of FF02::1. What is the target of this packet?​</a:t>
            </a:r>
          </a:p>
        </p:txBody>
      </p:sp>
      <p:sp>
        <p:nvSpPr>
          <p:cNvPr id="3" name="Content Placeholder 2"/>
          <p:cNvSpPr>
            <a:spLocks noGrp="1"/>
          </p:cNvSpPr>
          <p:nvPr>
            <p:ph idx="1"/>
          </p:nvPr>
        </p:nvSpPr>
        <p:spPr>
          <a:xfrm>
            <a:off x="190005" y="989516"/>
            <a:ext cx="11690269" cy="2256311"/>
          </a:xfrm>
        </p:spPr>
        <p:txBody>
          <a:bodyPr>
            <a:normAutofit lnSpcReduction="10000"/>
          </a:bodyPr>
          <a:lstStyle/>
          <a:p>
            <a:pPr fontAlgn="base"/>
            <a:r>
              <a:rPr lang="en-US" dirty="0" smtClean="0"/>
              <a:t>the </a:t>
            </a:r>
            <a:r>
              <a:rPr lang="en-US" dirty="0"/>
              <a:t>one IPv6 device on the link that has been uniquely configured with this address</a:t>
            </a:r>
          </a:p>
          <a:p>
            <a:pPr fontAlgn="base"/>
            <a:r>
              <a:rPr lang="en-US" b="1" dirty="0"/>
              <a:t>all IPv6 enabled devices on the local link​ or network</a:t>
            </a:r>
            <a:endParaRPr lang="en-US" dirty="0"/>
          </a:p>
          <a:p>
            <a:pPr fontAlgn="base"/>
            <a:r>
              <a:rPr lang="en-US" dirty="0"/>
              <a:t>only IPv6 DHCP servers​</a:t>
            </a:r>
          </a:p>
          <a:p>
            <a:pPr fontAlgn="base"/>
            <a:r>
              <a:rPr lang="en-US" dirty="0"/>
              <a:t>only IPv6 configured routers</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This address is one of the assigned IPv6 multicast addresses. Packets addressed to FF02::1 are for all IPv6 enabled devices on the link or network. FF02::2 is for all IPv6 routers that exist on the network.</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3834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34389"/>
          </a:xfrm>
        </p:spPr>
        <p:txBody>
          <a:bodyPr>
            <a:noAutofit/>
          </a:bodyPr>
          <a:lstStyle/>
          <a:p>
            <a:pPr algn="just"/>
            <a:r>
              <a:rPr lang="en-US" sz="2200" b="1" dirty="0" smtClean="0">
                <a:latin typeface="Cambria" panose="02040503050406030204" pitchFamily="18" charset="0"/>
                <a:ea typeface="Cambria" panose="02040503050406030204" pitchFamily="18" charset="0"/>
              </a:rPr>
              <a:t>Match the IPv6 address with the IPv6 address type. (Not all options are used.)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78" y="370634"/>
            <a:ext cx="12085583" cy="6487365"/>
          </a:xfrm>
        </p:spPr>
      </p:pic>
      <p:sp>
        <p:nvSpPr>
          <p:cNvPr id="4" name="Rectangle 3"/>
          <p:cNvSpPr/>
          <p:nvPr/>
        </p:nvSpPr>
        <p:spPr>
          <a:xfrm>
            <a:off x="106878" y="2062160"/>
            <a:ext cx="6020790" cy="3323987"/>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FF02::1:FFAE:F85F is a solicited node multicast address.</a:t>
            </a:r>
          </a:p>
          <a:p>
            <a:pPr algn="just"/>
            <a:r>
              <a:rPr lang="en-US" sz="2100" i="0" dirty="0" smtClean="0">
                <a:effectLst/>
                <a:latin typeface="Cambria" panose="02040503050406030204" pitchFamily="18" charset="0"/>
                <a:ea typeface="Cambria" panose="02040503050406030204" pitchFamily="18" charset="0"/>
              </a:rPr>
              <a:t>2001:DB8::BAF:3F57:FE94 is a global unicast address.</a:t>
            </a:r>
          </a:p>
          <a:p>
            <a:pPr algn="just"/>
            <a:r>
              <a:rPr lang="en-US" sz="2100" i="0" dirty="0" smtClean="0">
                <a:effectLst/>
                <a:latin typeface="Cambria" panose="02040503050406030204" pitchFamily="18" charset="0"/>
                <a:ea typeface="Cambria" panose="02040503050406030204" pitchFamily="18" charset="0"/>
              </a:rPr>
              <a:t>FF02::1 is the all node multicast address. Packets sent to this address will be received by all IPv6 hosts on the local link.</a:t>
            </a:r>
          </a:p>
          <a:p>
            <a:pPr algn="just"/>
            <a:r>
              <a:rPr lang="en-US" sz="2100" i="0" dirty="0" smtClean="0">
                <a:effectLst/>
                <a:latin typeface="Cambria" panose="02040503050406030204" pitchFamily="18" charset="0"/>
                <a:ea typeface="Cambria" panose="02040503050406030204" pitchFamily="18" charset="0"/>
              </a:rPr>
              <a:t>::1 is the IPv6 loopback address.</a:t>
            </a:r>
          </a:p>
          <a:p>
            <a:pPr algn="just"/>
            <a:r>
              <a:rPr lang="en-US" sz="2100" i="0" dirty="0" smtClean="0">
                <a:effectLst/>
                <a:latin typeface="Cambria" panose="02040503050406030204" pitchFamily="18" charset="0"/>
                <a:ea typeface="Cambria" panose="02040503050406030204" pitchFamily="18" charset="0"/>
              </a:rPr>
              <a:t>There are no examples of link local or unique local addresses provided.</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33122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pPr algn="just"/>
            <a:r>
              <a:rPr lang="en-US" sz="2200" b="1" dirty="0" smtClean="0">
                <a:latin typeface="Cambria" panose="02040503050406030204" pitchFamily="18" charset="0"/>
                <a:ea typeface="Cambria" panose="02040503050406030204" pitchFamily="18" charset="0"/>
              </a:rPr>
              <a:t>Which IPv6 prefix is reserved for communication between devices on the same link?</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FC00::/7</a:t>
            </a:r>
          </a:p>
          <a:p>
            <a:pPr fontAlgn="base"/>
            <a:r>
              <a:rPr lang="en-US" dirty="0"/>
              <a:t>2001::/32</a:t>
            </a:r>
          </a:p>
          <a:p>
            <a:pPr fontAlgn="base"/>
            <a:r>
              <a:rPr lang="en-US" b="1" dirty="0"/>
              <a:t>FE80::/10</a:t>
            </a:r>
            <a:endParaRPr lang="en-US" dirty="0"/>
          </a:p>
          <a:p>
            <a:pPr fontAlgn="base"/>
            <a:r>
              <a:rPr lang="en-US" dirty="0"/>
              <a:t>FDFF::/7</a:t>
            </a:r>
          </a:p>
        </p:txBody>
      </p:sp>
      <p:sp>
        <p:nvSpPr>
          <p:cNvPr id="4" name="Rectangle 3"/>
          <p:cNvSpPr/>
          <p:nvPr/>
        </p:nvSpPr>
        <p:spPr>
          <a:xfrm>
            <a:off x="0" y="5399126"/>
            <a:ext cx="11880274" cy="738664"/>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a:t>
            </a:r>
            <a:r>
              <a:rPr lang="en-US" sz="2100" i="0" dirty="0" smtClean="0">
                <a:effectLst/>
                <a:latin typeface="Cambria" panose="02040503050406030204" pitchFamily="18" charset="0"/>
                <a:ea typeface="Cambria" panose="02040503050406030204" pitchFamily="18" charset="0"/>
              </a:rPr>
              <a:t>: IPv6 link-local unicast addresses are in the FE80::/10 prefix range and are not routable. They are used only for communications between devices on the same link</a:t>
            </a:r>
            <a:r>
              <a:rPr lang="en-US" sz="2100" b="1" i="0" dirty="0" smtClean="0">
                <a:effectLst/>
                <a:latin typeface="Cambria" panose="02040503050406030204" pitchFamily="18" charset="0"/>
                <a:ea typeface="Cambria" panose="02040503050406030204" pitchFamily="18" charset="0"/>
              </a:rPr>
              <a: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5429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pPr algn="just"/>
            <a:r>
              <a:rPr lang="en-US" sz="2200" b="1" dirty="0" smtClean="0">
                <a:latin typeface="Cambria" panose="02040503050406030204" pitchFamily="18" charset="0"/>
                <a:ea typeface="Cambria" panose="02040503050406030204" pitchFamily="18" charset="0"/>
              </a:rPr>
              <a:t>Which type of IPv6 address refers to any unicast address that is assigned to multiple hosts?</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unique local</a:t>
            </a:r>
          </a:p>
          <a:p>
            <a:pPr fontAlgn="base"/>
            <a:r>
              <a:rPr lang="en-US" dirty="0"/>
              <a:t>global unicast</a:t>
            </a:r>
          </a:p>
          <a:p>
            <a:pPr fontAlgn="base"/>
            <a:r>
              <a:rPr lang="en-US" dirty="0"/>
              <a:t>link-local</a:t>
            </a:r>
          </a:p>
          <a:p>
            <a:pPr fontAlgn="base"/>
            <a:r>
              <a:rPr lang="en-US" b="1" dirty="0" err="1"/>
              <a:t>anycast</a:t>
            </a:r>
            <a:endParaRPr lang="en-US" dirty="0"/>
          </a:p>
        </p:txBody>
      </p:sp>
      <p:sp>
        <p:nvSpPr>
          <p:cNvPr id="4" name="Rectangle 3"/>
          <p:cNvSpPr/>
          <p:nvPr/>
        </p:nvSpPr>
        <p:spPr>
          <a:xfrm>
            <a:off x="0" y="5399126"/>
            <a:ext cx="11880274" cy="738664"/>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The IPv6 specifications include </a:t>
            </a:r>
            <a:r>
              <a:rPr lang="en-US" sz="2100" i="0" dirty="0" err="1" smtClean="0">
                <a:effectLst/>
                <a:latin typeface="Cambria" panose="02040503050406030204" pitchFamily="18" charset="0"/>
                <a:ea typeface="Cambria" panose="02040503050406030204" pitchFamily="18" charset="0"/>
              </a:rPr>
              <a:t>anycast</a:t>
            </a:r>
            <a:r>
              <a:rPr lang="en-US" sz="2100" i="0" dirty="0" smtClean="0">
                <a:effectLst/>
                <a:latin typeface="Cambria" panose="02040503050406030204" pitchFamily="18" charset="0"/>
                <a:ea typeface="Cambria" panose="02040503050406030204" pitchFamily="18" charset="0"/>
              </a:rPr>
              <a:t> addresses. An </a:t>
            </a:r>
            <a:r>
              <a:rPr lang="en-US" sz="2100" i="0" dirty="0" err="1" smtClean="0">
                <a:effectLst/>
                <a:latin typeface="Cambria" panose="02040503050406030204" pitchFamily="18" charset="0"/>
                <a:ea typeface="Cambria" panose="02040503050406030204" pitchFamily="18" charset="0"/>
              </a:rPr>
              <a:t>anycast</a:t>
            </a:r>
            <a:r>
              <a:rPr lang="en-US" sz="2100" i="0" dirty="0" smtClean="0">
                <a:effectLst/>
                <a:latin typeface="Cambria" panose="02040503050406030204" pitchFamily="18" charset="0"/>
                <a:ea typeface="Cambria" panose="02040503050406030204" pitchFamily="18" charset="0"/>
              </a:rPr>
              <a:t> address is any unicast IPv6 address that is assigned to multiple devices.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3416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pPr algn="just"/>
            <a:r>
              <a:rPr lang="en-US" sz="2200" b="1" dirty="0" smtClean="0">
                <a:latin typeface="Cambria" panose="02040503050406030204" pitchFamily="18" charset="0"/>
                <a:ea typeface="Cambria" panose="02040503050406030204" pitchFamily="18" charset="0"/>
              </a:rPr>
              <a:t>What are two types of IPv6 unicast addresses? (Choose two.)</a:t>
            </a:r>
          </a:p>
        </p:txBody>
      </p:sp>
      <p:sp>
        <p:nvSpPr>
          <p:cNvPr id="3" name="Content Placeholder 2"/>
          <p:cNvSpPr>
            <a:spLocks noGrp="1"/>
          </p:cNvSpPr>
          <p:nvPr>
            <p:ph idx="1"/>
          </p:nvPr>
        </p:nvSpPr>
        <p:spPr>
          <a:xfrm>
            <a:off x="190005" y="989516"/>
            <a:ext cx="11690269" cy="2256311"/>
          </a:xfrm>
        </p:spPr>
        <p:txBody>
          <a:bodyPr>
            <a:normAutofit fontScale="92500" lnSpcReduction="10000"/>
          </a:bodyPr>
          <a:lstStyle/>
          <a:p>
            <a:pPr fontAlgn="base"/>
            <a:r>
              <a:rPr lang="en-US" dirty="0"/>
              <a:t>multicast</a:t>
            </a:r>
          </a:p>
          <a:p>
            <a:pPr fontAlgn="base"/>
            <a:r>
              <a:rPr lang="en-US" b="1" dirty="0"/>
              <a:t>loopback</a:t>
            </a:r>
            <a:endParaRPr lang="en-US" dirty="0"/>
          </a:p>
          <a:p>
            <a:pPr fontAlgn="base"/>
            <a:r>
              <a:rPr lang="en-US" b="1" dirty="0"/>
              <a:t>link-local</a:t>
            </a:r>
            <a:endParaRPr lang="en-US" dirty="0"/>
          </a:p>
          <a:p>
            <a:pPr fontAlgn="base"/>
            <a:r>
              <a:rPr lang="en-US" dirty="0" err="1"/>
              <a:t>anycast</a:t>
            </a:r>
            <a:endParaRPr lang="en-US" dirty="0"/>
          </a:p>
          <a:p>
            <a:pPr fontAlgn="base"/>
            <a:r>
              <a:rPr lang="en-US" dirty="0"/>
              <a:t>broadcast</a:t>
            </a:r>
          </a:p>
        </p:txBody>
      </p:sp>
      <p:sp>
        <p:nvSpPr>
          <p:cNvPr id="4" name="Rectangle 3"/>
          <p:cNvSpPr/>
          <p:nvPr/>
        </p:nvSpPr>
        <p:spPr>
          <a:xfrm>
            <a:off x="0" y="5399126"/>
            <a:ext cx="11880274" cy="738664"/>
          </a:xfrm>
          <a:prstGeom prst="rect">
            <a:avLst/>
          </a:prstGeom>
        </p:spPr>
        <p:txBody>
          <a:bodyPr wrap="square">
            <a:spAutoFit/>
          </a:bodyPr>
          <a:lstStyle/>
          <a:p>
            <a:pPr algn="just"/>
            <a:r>
              <a:rPr lang="en-US" sz="2100" b="1" i="0" dirty="0" smtClean="0">
                <a:effectLst/>
                <a:latin typeface="Cambria" panose="02040503050406030204" pitchFamily="18" charset="0"/>
                <a:ea typeface="Cambria" panose="02040503050406030204" pitchFamily="18" charset="0"/>
              </a:rPr>
              <a:t>Explanation: </a:t>
            </a:r>
            <a:r>
              <a:rPr lang="en-US" sz="2100" i="0" dirty="0" smtClean="0">
                <a:effectLst/>
                <a:latin typeface="Cambria" panose="02040503050406030204" pitchFamily="18" charset="0"/>
                <a:ea typeface="Cambria" panose="02040503050406030204" pitchFamily="18" charset="0"/>
              </a:rPr>
              <a:t>Multicast, </a:t>
            </a:r>
            <a:r>
              <a:rPr lang="en-US" sz="2100" i="0" dirty="0" err="1" smtClean="0">
                <a:effectLst/>
                <a:latin typeface="Cambria" panose="02040503050406030204" pitchFamily="18" charset="0"/>
                <a:ea typeface="Cambria" panose="02040503050406030204" pitchFamily="18" charset="0"/>
              </a:rPr>
              <a:t>anycast</a:t>
            </a:r>
            <a:r>
              <a:rPr lang="en-US" sz="2100" i="0" dirty="0" smtClean="0">
                <a:effectLst/>
                <a:latin typeface="Cambria" panose="02040503050406030204" pitchFamily="18" charset="0"/>
                <a:ea typeface="Cambria" panose="02040503050406030204" pitchFamily="18" charset="0"/>
              </a:rPr>
              <a:t>, and unicast are types of IPv6 addresses. There is no broadcast address in IPv6. Loopback and link-local are specific types of unicast addresses.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2618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service provides dynamic global IPv6 addressing to end devices without using a server that keeps a record of available IPv6 addresses?</a:t>
            </a:r>
            <a:br>
              <a:rPr lang="en-US" sz="2200" b="1" dirty="0">
                <a:latin typeface="Cambria" panose="02040503050406030204" pitchFamily="18" charset="0"/>
                <a:ea typeface="Cambria" panose="02040503050406030204" pitchFamily="18" charset="0"/>
              </a:rPr>
            </a:br>
            <a:endParaRPr lang="en-US" sz="2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err="1"/>
              <a:t>stateful</a:t>
            </a:r>
            <a:r>
              <a:rPr lang="en-US" dirty="0"/>
              <a:t> DHCPv6</a:t>
            </a:r>
          </a:p>
          <a:p>
            <a:pPr fontAlgn="base"/>
            <a:r>
              <a:rPr lang="en-US" b="1" dirty="0"/>
              <a:t>SLAAC</a:t>
            </a:r>
            <a:endParaRPr lang="en-US" dirty="0"/>
          </a:p>
          <a:p>
            <a:pPr fontAlgn="base"/>
            <a:r>
              <a:rPr lang="en-US" dirty="0"/>
              <a:t>static IPv6 addressing</a:t>
            </a:r>
          </a:p>
          <a:p>
            <a:pPr fontAlgn="base"/>
            <a:r>
              <a:rPr lang="en-US" dirty="0"/>
              <a:t>stateless DHCPv6</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Using stateless address </a:t>
            </a:r>
            <a:r>
              <a:rPr lang="en-US" sz="2100" dirty="0" err="1">
                <a:latin typeface="Cambria" panose="02040503050406030204" pitchFamily="18" charset="0"/>
                <a:ea typeface="Cambria" panose="02040503050406030204" pitchFamily="18" charset="0"/>
              </a:rPr>
              <a:t>autoconfiguration</a:t>
            </a:r>
            <a:r>
              <a:rPr lang="en-US" sz="2100" dirty="0">
                <a:latin typeface="Cambria" panose="02040503050406030204" pitchFamily="18" charset="0"/>
                <a:ea typeface="Cambria" panose="02040503050406030204" pitchFamily="18" charset="0"/>
              </a:rPr>
              <a:t> (SLAAC), a PC can solicit a router and receive the prefix length of the network. From this information the PC can then create its own IPv6 global unicast address.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40648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protocol supports Stateless Address </a:t>
            </a:r>
            <a:r>
              <a:rPr lang="en-US" sz="2200" b="1" dirty="0" err="1">
                <a:latin typeface="Cambria" panose="02040503050406030204" pitchFamily="18" charset="0"/>
                <a:ea typeface="Cambria" panose="02040503050406030204" pitchFamily="18" charset="0"/>
              </a:rPr>
              <a:t>Autoconfiguration</a:t>
            </a:r>
            <a:r>
              <a:rPr lang="en-US" sz="2200" b="1" dirty="0">
                <a:latin typeface="Cambria" panose="02040503050406030204" pitchFamily="18" charset="0"/>
                <a:ea typeface="Cambria" panose="02040503050406030204" pitchFamily="18" charset="0"/>
              </a:rPr>
              <a:t> (SLAAC) for dynamic assignment of IPv6 addresses to a host?</a:t>
            </a:r>
            <a:br>
              <a:rPr lang="en-US" sz="2200" b="1" dirty="0">
                <a:latin typeface="Cambria" panose="02040503050406030204" pitchFamily="18" charset="0"/>
                <a:ea typeface="Cambria" panose="02040503050406030204" pitchFamily="18" charset="0"/>
              </a:rPr>
            </a:br>
            <a:endParaRPr lang="en-US" sz="2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ARPv6</a:t>
            </a:r>
          </a:p>
          <a:p>
            <a:pPr fontAlgn="base"/>
            <a:r>
              <a:rPr lang="en-US" dirty="0"/>
              <a:t>DHCPv6</a:t>
            </a:r>
          </a:p>
          <a:p>
            <a:pPr fontAlgn="base"/>
            <a:r>
              <a:rPr lang="en-US" b="1" dirty="0"/>
              <a:t>ICMPv6</a:t>
            </a:r>
            <a:endParaRPr lang="en-US" dirty="0"/>
          </a:p>
          <a:p>
            <a:pPr fontAlgn="base"/>
            <a:r>
              <a:rPr lang="en-US" dirty="0"/>
              <a:t>UDP</a:t>
            </a:r>
          </a:p>
          <a:p>
            <a:pPr marL="0" indent="0">
              <a:buNone/>
            </a:pPr>
            <a:endParaRPr lang="en-US" dirty="0"/>
          </a:p>
        </p:txBody>
      </p:sp>
      <p:sp>
        <p:nvSpPr>
          <p:cNvPr id="4" name="Rectangle 3"/>
          <p:cNvSpPr/>
          <p:nvPr/>
        </p:nvSpPr>
        <p:spPr>
          <a:xfrm>
            <a:off x="0" y="5399126"/>
            <a:ext cx="11880274" cy="1384995"/>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SLAAC uses ICMPv6 messages when dynamically assigning an IPv6 address to a host. DHCPv6 is an alternate method of assigning an IPv6 addresses to a host. ARPv6 does not exist. Neighbor Discovery Protocol (NDP) provides the functionality of ARP for IPv6 networks. UDP is the transport layer protocol used by DHCPv6.</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01045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smtClean="0">
                <a:latin typeface="Cambria" panose="02040503050406030204" pitchFamily="18" charset="0"/>
                <a:ea typeface="Cambria" panose="02040503050406030204" pitchFamily="18" charset="0"/>
              </a:rPr>
              <a:t>Which subnet mask would be used if 5 host bits are available?</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045731"/>
          </a:xfrm>
        </p:spPr>
        <p:txBody>
          <a:bodyPr>
            <a:normAutofit/>
          </a:bodyPr>
          <a:lstStyle/>
          <a:p>
            <a:pPr fontAlgn="base"/>
            <a:r>
              <a:rPr lang="en-US" dirty="0"/>
              <a:t>255.255.255.0</a:t>
            </a:r>
          </a:p>
          <a:p>
            <a:pPr fontAlgn="base"/>
            <a:r>
              <a:rPr lang="en-US" dirty="0"/>
              <a:t>255.255.255.128</a:t>
            </a:r>
          </a:p>
          <a:p>
            <a:pPr fontAlgn="base"/>
            <a:r>
              <a:rPr lang="en-US" b="1" dirty="0"/>
              <a:t>255.255.255.224​</a:t>
            </a:r>
            <a:endParaRPr lang="en-US" dirty="0"/>
          </a:p>
          <a:p>
            <a:pPr fontAlgn="base"/>
            <a:r>
              <a:rPr lang="en-US" dirty="0"/>
              <a:t>255.255.255.240</a:t>
            </a:r>
          </a:p>
        </p:txBody>
      </p:sp>
    </p:spTree>
    <p:extLst>
      <p:ext uri="{BB962C8B-B14F-4D97-AF65-F5344CB8AC3E}">
        <p14:creationId xmlns:p14="http://schemas.microsoft.com/office/powerpoint/2010/main" val="1305232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78" y="866899"/>
            <a:ext cx="12085122" cy="5991101"/>
          </a:xfrm>
        </p:spPr>
      </p:pic>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Three methods allow IPv6 and IPv4 to co-exist. Match each method with its description. (Not all options are used</a:t>
            </a:r>
            <a:r>
              <a:rPr lang="en-US" sz="2200" b="1" dirty="0" smtClean="0">
                <a:latin typeface="Cambria" panose="02040503050406030204" pitchFamily="18" charset="0"/>
                <a:ea typeface="Cambria" panose="02040503050406030204" pitchFamily="18" charset="0"/>
              </a:rPr>
              <a:t>.)</a:t>
            </a:r>
            <a:endParaRPr lang="en-US"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4393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A technician uses the ping 127.0.0.1 command. What is the technician testing?</a:t>
            </a:r>
          </a:p>
        </p:txBody>
      </p:sp>
      <p:sp>
        <p:nvSpPr>
          <p:cNvPr id="3" name="Content Placeholder 2"/>
          <p:cNvSpPr>
            <a:spLocks noGrp="1"/>
          </p:cNvSpPr>
          <p:nvPr>
            <p:ph idx="1"/>
          </p:nvPr>
        </p:nvSpPr>
        <p:spPr>
          <a:xfrm>
            <a:off x="113804" y="1279360"/>
            <a:ext cx="11702143" cy="4351338"/>
          </a:xfrm>
        </p:spPr>
        <p:txBody>
          <a:bodyPr/>
          <a:lstStyle/>
          <a:p>
            <a:pPr fontAlgn="base"/>
            <a:r>
              <a:rPr lang="en-US" b="1" dirty="0"/>
              <a:t>the TCP/IP stack on a network host</a:t>
            </a:r>
            <a:endParaRPr lang="en-US" dirty="0"/>
          </a:p>
          <a:p>
            <a:pPr fontAlgn="base"/>
            <a:r>
              <a:rPr lang="en-US" dirty="0"/>
              <a:t>connectivity between two adjacent Cisco devices</a:t>
            </a:r>
          </a:p>
          <a:p>
            <a:pPr fontAlgn="base"/>
            <a:r>
              <a:rPr lang="en-US" dirty="0"/>
              <a:t>connectivity between a PC and the default gateway</a:t>
            </a:r>
          </a:p>
          <a:p>
            <a:pPr fontAlgn="base"/>
            <a:r>
              <a:rPr lang="en-US" dirty="0"/>
              <a:t>connectivity between two PCs on the same network</a:t>
            </a:r>
          </a:p>
          <a:p>
            <a:pPr fontAlgn="base"/>
            <a:r>
              <a:rPr lang="en-US" dirty="0"/>
              <a:t>physical connectivity of a particular PC and the network</a:t>
            </a:r>
          </a:p>
          <a:p>
            <a:pPr marL="0" indent="0">
              <a:buNone/>
            </a:pPr>
            <a:endParaRPr lang="en-US" dirty="0"/>
          </a:p>
        </p:txBody>
      </p:sp>
    </p:spTree>
    <p:extLst>
      <p:ext uri="{BB962C8B-B14F-4D97-AF65-F5344CB8AC3E}">
        <p14:creationId xmlns:p14="http://schemas.microsoft.com/office/powerpoint/2010/main" val="2694725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Refer to the exhibit. An administrator is trying to troubleshoot connectivity between PC1 and PC2 and uses the </a:t>
            </a:r>
            <a:r>
              <a:rPr lang="en-US" sz="2200" b="1" dirty="0" err="1">
                <a:latin typeface="Cambria" panose="02040503050406030204" pitchFamily="18" charset="0"/>
                <a:ea typeface="Cambria" panose="02040503050406030204" pitchFamily="18" charset="0"/>
              </a:rPr>
              <a:t>tracert</a:t>
            </a:r>
            <a:r>
              <a:rPr lang="en-US" sz="2200" b="1" dirty="0">
                <a:latin typeface="Cambria" panose="02040503050406030204" pitchFamily="18" charset="0"/>
                <a:ea typeface="Cambria" panose="02040503050406030204" pitchFamily="18" charset="0"/>
              </a:rPr>
              <a:t> command from PC1 to do it. Based on the displayed output, where should the administrator begin troubleshooting?</a:t>
            </a:r>
          </a:p>
        </p:txBody>
      </p:sp>
      <p:sp>
        <p:nvSpPr>
          <p:cNvPr id="3" name="Content Placeholder 2"/>
          <p:cNvSpPr>
            <a:spLocks noGrp="1"/>
          </p:cNvSpPr>
          <p:nvPr>
            <p:ph idx="1"/>
          </p:nvPr>
        </p:nvSpPr>
        <p:spPr>
          <a:xfrm>
            <a:off x="113804" y="1279360"/>
            <a:ext cx="11702143" cy="4351338"/>
          </a:xfrm>
        </p:spPr>
        <p:txBody>
          <a:bodyPr/>
          <a:lstStyle/>
          <a:p>
            <a:pPr fontAlgn="base"/>
            <a:r>
              <a:rPr lang="pt-BR" dirty="0"/>
              <a:t>PC2</a:t>
            </a:r>
          </a:p>
          <a:p>
            <a:pPr fontAlgn="base"/>
            <a:r>
              <a:rPr lang="pt-BR" b="1" dirty="0"/>
              <a:t>R1</a:t>
            </a:r>
            <a:endParaRPr lang="pt-BR" dirty="0"/>
          </a:p>
          <a:p>
            <a:pPr fontAlgn="base"/>
            <a:r>
              <a:rPr lang="pt-BR" dirty="0"/>
              <a:t>SW2</a:t>
            </a:r>
          </a:p>
          <a:p>
            <a:pPr fontAlgn="base"/>
            <a:r>
              <a:rPr lang="pt-BR" dirty="0"/>
              <a:t>R2</a:t>
            </a:r>
          </a:p>
          <a:p>
            <a:pPr fontAlgn="base"/>
            <a:r>
              <a:rPr lang="pt-BR" dirty="0"/>
              <a:t>SW1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267" y="1279360"/>
            <a:ext cx="9894434" cy="5441208"/>
          </a:xfrm>
          <a:prstGeom prst="rect">
            <a:avLst/>
          </a:prstGeom>
        </p:spPr>
      </p:pic>
    </p:spTree>
    <p:extLst>
      <p:ext uri="{BB962C8B-B14F-4D97-AF65-F5344CB8AC3E}">
        <p14:creationId xmlns:p14="http://schemas.microsoft.com/office/powerpoint/2010/main" val="3624797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protocol is used by the traceroute command to send and receive echo-requests and echo-replies?</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SNMP</a:t>
            </a:r>
          </a:p>
          <a:p>
            <a:pPr fontAlgn="base"/>
            <a:r>
              <a:rPr lang="en-US" b="1" dirty="0"/>
              <a:t>ICMP</a:t>
            </a:r>
            <a:endParaRPr lang="en-US" dirty="0"/>
          </a:p>
          <a:p>
            <a:pPr fontAlgn="base"/>
            <a:r>
              <a:rPr lang="en-US" dirty="0"/>
              <a:t>Telnet</a:t>
            </a:r>
          </a:p>
          <a:p>
            <a:pPr fontAlgn="base"/>
            <a:r>
              <a:rPr lang="en-US" dirty="0"/>
              <a:t>TCP</a:t>
            </a:r>
          </a:p>
        </p:txBody>
      </p:sp>
      <p:sp>
        <p:nvSpPr>
          <p:cNvPr id="4" name="Rectangle 3"/>
          <p:cNvSpPr/>
          <p:nvPr/>
        </p:nvSpPr>
        <p:spPr>
          <a:xfrm>
            <a:off x="0" y="5399126"/>
            <a:ext cx="11880274" cy="738664"/>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a:t>
            </a:r>
            <a:r>
              <a:rPr lang="en-US" sz="2100" dirty="0">
                <a:latin typeface="Cambria" panose="02040503050406030204" pitchFamily="18" charset="0"/>
                <a:ea typeface="Cambria" panose="02040503050406030204" pitchFamily="18" charset="0"/>
              </a:rPr>
              <a:t>: Traceroute uses the ICMP (Internet Control Message Protocol) to send and receive echo-request and echo-reply messages.</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5888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ICMPv6 message is sent when the IPv6 hop limit field of a packet is decremented to zero and the packet cannot be forwarded?</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network unreachable</a:t>
            </a:r>
          </a:p>
          <a:p>
            <a:pPr fontAlgn="base"/>
            <a:r>
              <a:rPr lang="en-US" b="1" dirty="0"/>
              <a:t>time exceeded</a:t>
            </a:r>
            <a:endParaRPr lang="en-US" dirty="0"/>
          </a:p>
          <a:p>
            <a:pPr fontAlgn="base"/>
            <a:r>
              <a:rPr lang="en-US" dirty="0"/>
              <a:t>protocol unreachable</a:t>
            </a:r>
          </a:p>
          <a:p>
            <a:pPr fontAlgn="base"/>
            <a:r>
              <a:rPr lang="en-US" dirty="0"/>
              <a:t>port unreachable</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ICMPv6 uses the hop limit field in the IPv6 packet header to determine if the packet has expired. If the hop limit field has reached zero, a router will send a time exceeded message back towards the source indicating that the router cannot forward the packet.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42522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A user executes a traceroute over IPv6. At what point would a router in the path to the destination device drop the packet?</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when the value of the Hop Limit field reaches 255</a:t>
            </a:r>
          </a:p>
          <a:p>
            <a:pPr fontAlgn="base"/>
            <a:r>
              <a:rPr lang="en-US" b="1" dirty="0"/>
              <a:t>when the value of the Hop Limit field reaches zero</a:t>
            </a:r>
            <a:endParaRPr lang="en-US" dirty="0"/>
          </a:p>
          <a:p>
            <a:pPr fontAlgn="base"/>
            <a:r>
              <a:rPr lang="en-US" dirty="0"/>
              <a:t>when the router receives an ICMP time exceeded message</a:t>
            </a:r>
          </a:p>
          <a:p>
            <a:pPr fontAlgn="base"/>
            <a:r>
              <a:rPr lang="en-US" dirty="0"/>
              <a:t>when the target host responds with an ICMP echo reply message</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When a traceroute is performed, the value in the Hop Limit field of an IPv6 packet determines how many router hops the packet can travel. Once the Hop Limit field reaches a value of zero, it can no longer be forwarded and the receiving router will drop the packet</a:t>
            </a:r>
            <a:r>
              <a:rPr lang="en-US" sz="2100" dirty="0" smtClean="0">
                <a:latin typeface="Cambria" panose="02040503050406030204" pitchFamily="18" charset="0"/>
                <a:ea typeface="Cambria" panose="02040503050406030204" pitchFamily="18" charset="0"/>
              </a:rPr>
              <a: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6347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A user executes a traceroute over IPv6. At what point would a router in the path to the destination device drop the packet?</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when the value of the Hop Limit field reaches 255</a:t>
            </a:r>
          </a:p>
          <a:p>
            <a:pPr fontAlgn="base"/>
            <a:r>
              <a:rPr lang="en-US" b="1" dirty="0"/>
              <a:t>when the value of the Hop Limit field reaches zero</a:t>
            </a:r>
            <a:endParaRPr lang="en-US" dirty="0"/>
          </a:p>
          <a:p>
            <a:pPr fontAlgn="base"/>
            <a:r>
              <a:rPr lang="en-US" dirty="0"/>
              <a:t>when the router receives an ICMP time exceeded message</a:t>
            </a:r>
          </a:p>
          <a:p>
            <a:pPr fontAlgn="base"/>
            <a:r>
              <a:rPr lang="en-US" dirty="0"/>
              <a:t>when the target host responds with an ICMP echo reply message</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When a traceroute is performed, the value in the Hop Limit field of an IPv6 packet determines how many router hops the packet can travel. Once the Hop Limit field reaches a value of zero, it can no longer be forwarded and the receiving router will drop the packet</a:t>
            </a:r>
            <a:r>
              <a:rPr lang="en-US" sz="2100" dirty="0" smtClean="0">
                <a:latin typeface="Cambria" panose="02040503050406030204" pitchFamily="18" charset="0"/>
                <a:ea typeface="Cambria" panose="02040503050406030204" pitchFamily="18" charset="0"/>
              </a:rPr>
              <a:t>.</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646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What is the purpose of ICMP messages?</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to inform routers about network topology changes</a:t>
            </a:r>
          </a:p>
          <a:p>
            <a:pPr fontAlgn="base"/>
            <a:r>
              <a:rPr lang="en-US" dirty="0"/>
              <a:t>to ensure the delivery of an IP packet</a:t>
            </a:r>
          </a:p>
          <a:p>
            <a:pPr fontAlgn="base"/>
            <a:r>
              <a:rPr lang="en-US" b="1" dirty="0"/>
              <a:t>to provide feedback of IP packet transmissions</a:t>
            </a:r>
            <a:endParaRPr lang="en-US" dirty="0"/>
          </a:p>
          <a:p>
            <a:pPr fontAlgn="base"/>
            <a:r>
              <a:rPr lang="en-US" dirty="0"/>
              <a:t>to monitor the process of a domain name to IP address resolution</a:t>
            </a:r>
          </a:p>
        </p:txBody>
      </p:sp>
      <p:sp>
        <p:nvSpPr>
          <p:cNvPr id="4" name="Rectangle 3"/>
          <p:cNvSpPr/>
          <p:nvPr/>
        </p:nvSpPr>
        <p:spPr>
          <a:xfrm>
            <a:off x="0" y="5399126"/>
            <a:ext cx="11880274" cy="738664"/>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The purpose of ICMP messages is to provide feedback about issues that are related to the processing of IP packets.</a:t>
            </a:r>
          </a:p>
        </p:txBody>
      </p:sp>
    </p:spTree>
    <p:extLst>
      <p:ext uri="{BB962C8B-B14F-4D97-AF65-F5344CB8AC3E}">
        <p14:creationId xmlns:p14="http://schemas.microsoft.com/office/powerpoint/2010/main" val="31581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What source IP address does a router use by default when the traceroute command is issued?</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dirty="0"/>
              <a:t>the highest configured IP address on the router</a:t>
            </a:r>
          </a:p>
          <a:p>
            <a:pPr fontAlgn="base"/>
            <a:r>
              <a:rPr lang="en-US" dirty="0"/>
              <a:t>a loopback IP address</a:t>
            </a:r>
          </a:p>
          <a:p>
            <a:pPr fontAlgn="base"/>
            <a:r>
              <a:rPr lang="en-US" b="1" dirty="0"/>
              <a:t>the IP address of the outbound interface</a:t>
            </a:r>
            <a:endParaRPr lang="en-US" dirty="0"/>
          </a:p>
          <a:p>
            <a:pPr fontAlgn="base"/>
            <a:r>
              <a:rPr lang="en-US" dirty="0"/>
              <a:t>the lowest configured IP address on the router</a:t>
            </a:r>
          </a:p>
        </p:txBody>
      </p:sp>
      <p:sp>
        <p:nvSpPr>
          <p:cNvPr id="4" name="Rectangle 3"/>
          <p:cNvSpPr/>
          <p:nvPr/>
        </p:nvSpPr>
        <p:spPr>
          <a:xfrm>
            <a:off x="0" y="5399126"/>
            <a:ext cx="11880274" cy="1061829"/>
          </a:xfrm>
          <a:prstGeom prst="rect">
            <a:avLst/>
          </a:prstGeom>
        </p:spPr>
        <p:txBody>
          <a:bodyPr wrap="square">
            <a:spAutoFit/>
          </a:bodyPr>
          <a:lstStyle/>
          <a:p>
            <a:pPr algn="just"/>
            <a:r>
              <a:rPr lang="en-US" sz="2100" b="1" dirty="0" smtClean="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When sending an echo request message, a router will use the IP address of the exit interface as the source IP address. This default behavior can be changed by using an extended ping and specifying a specific source IP address..</a:t>
            </a:r>
          </a:p>
        </p:txBody>
      </p:sp>
    </p:spTree>
    <p:extLst>
      <p:ext uri="{BB962C8B-B14F-4D97-AF65-F5344CB8AC3E}">
        <p14:creationId xmlns:p14="http://schemas.microsoft.com/office/powerpoint/2010/main" val="1569231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Match each description with an appropriate IP address. (Not all options are used.)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3" y="696832"/>
            <a:ext cx="12310753" cy="6161168"/>
          </a:xfrm>
        </p:spPr>
      </p:pic>
      <p:sp>
        <p:nvSpPr>
          <p:cNvPr id="4" name="Rectangle 3"/>
          <p:cNvSpPr/>
          <p:nvPr/>
        </p:nvSpPr>
        <p:spPr>
          <a:xfrm>
            <a:off x="83127" y="2959602"/>
            <a:ext cx="5878285" cy="3000821"/>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Link-Local addresses are assigned automatically by the OS environment and are located in the block 169.254.0.0/16. The private addresses ranges are 10.0.0.0/8, 172.16.0.0/12, and 192.168.0.0/16. TEST-NET addresses belong to the range 192.0.2.0/24. The addresses in the block 240.0.0.0 to 255.255.255.254 are reserved as experimental addresses. Loopback addresses belong to the block 127.0.0.0/8.</a:t>
            </a:r>
          </a:p>
        </p:txBody>
      </p:sp>
    </p:spTree>
    <p:extLst>
      <p:ext uri="{BB962C8B-B14F-4D97-AF65-F5344CB8AC3E}">
        <p14:creationId xmlns:p14="http://schemas.microsoft.com/office/powerpoint/2010/main" val="1179517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smtClean="0">
                <a:latin typeface="Cambria" panose="02040503050406030204" pitchFamily="18" charset="0"/>
                <a:ea typeface="Cambria" panose="02040503050406030204" pitchFamily="18" charset="0"/>
              </a:rPr>
              <a:t>A network administrator subnets the 192.168.10.0/24 network into subnets with /26 masks. How many equal-sized subnets are created?</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2568245"/>
          </a:xfrm>
        </p:spPr>
        <p:txBody>
          <a:bodyPr>
            <a:normAutofit fontScale="92500" lnSpcReduction="20000"/>
          </a:bodyPr>
          <a:lstStyle/>
          <a:p>
            <a:pPr fontAlgn="base"/>
            <a:r>
              <a:rPr lang="en-US" dirty="0"/>
              <a:t>1</a:t>
            </a:r>
          </a:p>
          <a:p>
            <a:pPr fontAlgn="base"/>
            <a:r>
              <a:rPr lang="en-US" dirty="0"/>
              <a:t>2</a:t>
            </a:r>
          </a:p>
          <a:p>
            <a:pPr fontAlgn="base"/>
            <a:r>
              <a:rPr lang="en-US" b="1" dirty="0"/>
              <a:t>4</a:t>
            </a:r>
            <a:endParaRPr lang="en-US" dirty="0"/>
          </a:p>
          <a:p>
            <a:pPr fontAlgn="base"/>
            <a:r>
              <a:rPr lang="en-US" dirty="0"/>
              <a:t>8</a:t>
            </a:r>
          </a:p>
          <a:p>
            <a:pPr fontAlgn="base"/>
            <a:r>
              <a:rPr lang="en-US" dirty="0"/>
              <a:t>16</a:t>
            </a:r>
          </a:p>
          <a:p>
            <a:pPr fontAlgn="base"/>
            <a:r>
              <a:rPr lang="en-US" dirty="0"/>
              <a:t>64</a:t>
            </a:r>
          </a:p>
        </p:txBody>
      </p:sp>
    </p:spTree>
    <p:extLst>
      <p:ext uri="{BB962C8B-B14F-4D97-AF65-F5344CB8AC3E}">
        <p14:creationId xmlns:p14="http://schemas.microsoft.com/office/powerpoint/2010/main" val="3912175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192.135.250.103 command and receives a response that includes a code of 1. What does this code represent?</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b="1" dirty="0"/>
              <a:t>host unreachable</a:t>
            </a:r>
            <a:endParaRPr lang="en-US" dirty="0"/>
          </a:p>
          <a:p>
            <a:pPr fontAlgn="base"/>
            <a:r>
              <a:rPr lang="en-US" dirty="0"/>
              <a:t>protocol unreachable</a:t>
            </a:r>
          </a:p>
          <a:p>
            <a:pPr fontAlgn="base"/>
            <a:r>
              <a:rPr lang="en-US" dirty="0"/>
              <a:t>port unreachable</a:t>
            </a:r>
          </a:p>
          <a:p>
            <a:pPr fontAlgn="base"/>
            <a:r>
              <a:rPr lang="en-US" dirty="0"/>
              <a:t>network unreachable</a:t>
            </a:r>
          </a:p>
        </p:txBody>
      </p:sp>
    </p:spTree>
    <p:extLst>
      <p:ext uri="{BB962C8B-B14F-4D97-AF65-F5344CB8AC3E}">
        <p14:creationId xmlns:p14="http://schemas.microsoft.com/office/powerpoint/2010/main" val="2243599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Which subnet would include the address 192.168.1.96 as a usable host address?</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b="1" dirty="0"/>
              <a:t>192.168.1.64/26</a:t>
            </a:r>
            <a:endParaRPr lang="en-US" dirty="0"/>
          </a:p>
          <a:p>
            <a:pPr fontAlgn="base"/>
            <a:r>
              <a:rPr lang="en-US" dirty="0"/>
              <a:t>192.168.1.32/27</a:t>
            </a:r>
          </a:p>
          <a:p>
            <a:pPr fontAlgn="base"/>
            <a:r>
              <a:rPr lang="en-US" dirty="0"/>
              <a:t>192.168.1.32/28</a:t>
            </a:r>
          </a:p>
          <a:p>
            <a:pPr fontAlgn="base"/>
            <a:r>
              <a:rPr lang="en-US" dirty="0"/>
              <a:t>192.168.1.64/29</a:t>
            </a:r>
          </a:p>
        </p:txBody>
      </p:sp>
      <p:sp>
        <p:nvSpPr>
          <p:cNvPr id="4" name="Rectangle 3"/>
          <p:cNvSpPr/>
          <p:nvPr/>
        </p:nvSpPr>
        <p:spPr>
          <a:xfrm>
            <a:off x="190005" y="3113982"/>
            <a:ext cx="11827824" cy="1384995"/>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a:t>
            </a:r>
            <a:r>
              <a:rPr lang="en-US" sz="2100" dirty="0">
                <a:latin typeface="Cambria" panose="02040503050406030204" pitchFamily="18" charset="0"/>
                <a:ea typeface="Cambria" panose="02040503050406030204" pitchFamily="18" charset="0"/>
              </a:rPr>
              <a:t> For the subnet of 192.168.1.64/26, there are 6 bits for host addresses, yielding 64 possible addresses. However, the first and last subnets are the network and broadcast addresses for this subnet. Therefore, the range of host addresses for this subnet is 192.168.1.65 to 192.168.1.126. The other subnets do not contain the address 192.168.1.96 as a valid host address.</a:t>
            </a:r>
          </a:p>
        </p:txBody>
      </p:sp>
    </p:spTree>
    <p:extLst>
      <p:ext uri="{BB962C8B-B14F-4D97-AF65-F5344CB8AC3E}">
        <p14:creationId xmlns:p14="http://schemas.microsoft.com/office/powerpoint/2010/main" val="1685086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Which subnet would include the address 192.168.1.96 as a usable host address?</a:t>
            </a:r>
          </a:p>
        </p:txBody>
      </p:sp>
      <p:sp>
        <p:nvSpPr>
          <p:cNvPr id="3" name="Content Placeholder 2"/>
          <p:cNvSpPr>
            <a:spLocks noGrp="1"/>
          </p:cNvSpPr>
          <p:nvPr>
            <p:ph idx="1"/>
          </p:nvPr>
        </p:nvSpPr>
        <p:spPr>
          <a:xfrm>
            <a:off x="190005" y="989516"/>
            <a:ext cx="11690269" cy="2256311"/>
          </a:xfrm>
        </p:spPr>
        <p:txBody>
          <a:bodyPr>
            <a:normAutofit/>
          </a:bodyPr>
          <a:lstStyle/>
          <a:p>
            <a:pPr fontAlgn="base"/>
            <a:r>
              <a:rPr lang="en-US" b="1" dirty="0"/>
              <a:t>192.168.1.64/26</a:t>
            </a:r>
            <a:endParaRPr lang="en-US" dirty="0"/>
          </a:p>
          <a:p>
            <a:pPr fontAlgn="base"/>
            <a:r>
              <a:rPr lang="en-US" dirty="0"/>
              <a:t>192.168.1.32/27</a:t>
            </a:r>
          </a:p>
          <a:p>
            <a:pPr fontAlgn="base"/>
            <a:r>
              <a:rPr lang="en-US" dirty="0"/>
              <a:t>192.168.1.32/28</a:t>
            </a:r>
          </a:p>
          <a:p>
            <a:pPr fontAlgn="base"/>
            <a:r>
              <a:rPr lang="en-US" dirty="0"/>
              <a:t>192.168.1.64/29</a:t>
            </a:r>
          </a:p>
        </p:txBody>
      </p:sp>
      <p:sp>
        <p:nvSpPr>
          <p:cNvPr id="4" name="Rectangle 3"/>
          <p:cNvSpPr/>
          <p:nvPr/>
        </p:nvSpPr>
        <p:spPr>
          <a:xfrm>
            <a:off x="190005" y="3113982"/>
            <a:ext cx="11827824" cy="1384995"/>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a:t>
            </a:r>
            <a:r>
              <a:rPr lang="en-US" sz="2100" dirty="0">
                <a:latin typeface="Cambria" panose="02040503050406030204" pitchFamily="18" charset="0"/>
                <a:ea typeface="Cambria" panose="02040503050406030204" pitchFamily="18" charset="0"/>
              </a:rPr>
              <a:t> For the subnet of 192.168.1.64/26, there are 6 bits for host addresses, yielding 64 possible addresses. However, the first and last subnets are the network and broadcast addresses for this subnet. Therefore, the range of host addresses for this subnet is 192.168.1.65 to 192.168.1.126. The other subnets do not contain the address 192.168.1.96 as a valid host address.</a:t>
            </a:r>
          </a:p>
        </p:txBody>
      </p:sp>
    </p:spTree>
    <p:extLst>
      <p:ext uri="{BB962C8B-B14F-4D97-AF65-F5344CB8AC3E}">
        <p14:creationId xmlns:p14="http://schemas.microsoft.com/office/powerpoint/2010/main" val="39962229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Open the PT Activity. Perform the tasks in the activity instructions and then answer the question.</a:t>
            </a:r>
            <a:br>
              <a:rPr lang="en-US" sz="2200" b="1" dirty="0">
                <a:latin typeface="Cambria" panose="02040503050406030204" pitchFamily="18" charset="0"/>
                <a:ea typeface="Cambria" panose="02040503050406030204" pitchFamily="18" charset="0"/>
              </a:rPr>
            </a:br>
            <a:r>
              <a:rPr lang="en-US" sz="2200" b="1" dirty="0">
                <a:latin typeface="Cambria" panose="02040503050406030204" pitchFamily="18" charset="0"/>
                <a:ea typeface="Cambria" panose="02040503050406030204" pitchFamily="18" charset="0"/>
              </a:rPr>
              <a:t>What are the three IPv6 addresses displayed when the route from PC1 to PC2 is traced? (Choose three.)</a:t>
            </a:r>
          </a:p>
        </p:txBody>
      </p:sp>
      <p:sp>
        <p:nvSpPr>
          <p:cNvPr id="3" name="Content Placeholder 2"/>
          <p:cNvSpPr>
            <a:spLocks noGrp="1"/>
          </p:cNvSpPr>
          <p:nvPr>
            <p:ph idx="1"/>
          </p:nvPr>
        </p:nvSpPr>
        <p:spPr>
          <a:xfrm>
            <a:off x="190004" y="1286399"/>
            <a:ext cx="11690269" cy="2679959"/>
          </a:xfrm>
        </p:spPr>
        <p:txBody>
          <a:bodyPr>
            <a:normAutofit fontScale="85000" lnSpcReduction="20000"/>
          </a:bodyPr>
          <a:lstStyle/>
          <a:p>
            <a:pPr fontAlgn="base"/>
            <a:r>
              <a:rPr lang="en-US" b="1" dirty="0"/>
              <a:t>2001:DB8:1:1::1</a:t>
            </a:r>
            <a:endParaRPr lang="en-US" dirty="0"/>
          </a:p>
          <a:p>
            <a:pPr fontAlgn="base"/>
            <a:r>
              <a:rPr lang="en-US" dirty="0"/>
              <a:t>2001:DB8:1:1::A</a:t>
            </a:r>
          </a:p>
          <a:p>
            <a:pPr fontAlgn="base"/>
            <a:r>
              <a:rPr lang="en-US" dirty="0"/>
              <a:t>2001:DB8:1:2::2</a:t>
            </a:r>
          </a:p>
          <a:p>
            <a:pPr fontAlgn="base"/>
            <a:r>
              <a:rPr lang="en-US" b="1" dirty="0"/>
              <a:t>2001:DB8:1:2::1</a:t>
            </a:r>
            <a:endParaRPr lang="en-US" dirty="0"/>
          </a:p>
          <a:p>
            <a:pPr fontAlgn="base"/>
            <a:r>
              <a:rPr lang="en-US" dirty="0"/>
              <a:t>2001:DB8:1:3::1</a:t>
            </a:r>
          </a:p>
          <a:p>
            <a:pPr fontAlgn="base"/>
            <a:r>
              <a:rPr lang="en-US" b="1" dirty="0"/>
              <a:t>2001:DB8:1:3::2</a:t>
            </a:r>
            <a:endParaRPr lang="en-US" dirty="0"/>
          </a:p>
          <a:p>
            <a:pPr fontAlgn="base"/>
            <a:r>
              <a:rPr lang="en-US" dirty="0"/>
              <a:t>2001:DB8:1:4::1</a:t>
            </a:r>
          </a:p>
        </p:txBody>
      </p:sp>
      <p:sp>
        <p:nvSpPr>
          <p:cNvPr id="4" name="Rectangle 3"/>
          <p:cNvSpPr/>
          <p:nvPr/>
        </p:nvSpPr>
        <p:spPr>
          <a:xfrm>
            <a:off x="121227" y="5342376"/>
            <a:ext cx="11827824" cy="1384995"/>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Using the ipv6config command on PC2 displays the IPv6 address of PC2, which is 2001:DB8:1:4::A. The IPV6 link-local address, FE80::260:70FF:FE34:6930, is not used in route tracing. Using the </a:t>
            </a:r>
            <a:r>
              <a:rPr lang="en-US" sz="2100" dirty="0" err="1">
                <a:latin typeface="Cambria" panose="02040503050406030204" pitchFamily="18" charset="0"/>
                <a:ea typeface="Cambria" panose="02040503050406030204" pitchFamily="18" charset="0"/>
              </a:rPr>
              <a:t>tracert</a:t>
            </a:r>
            <a:r>
              <a:rPr lang="en-US" sz="2100" dirty="0">
                <a:latin typeface="Cambria" panose="02040503050406030204" pitchFamily="18" charset="0"/>
                <a:ea typeface="Cambria" panose="02040503050406030204" pitchFamily="18" charset="0"/>
              </a:rPr>
              <a:t> 2001:DB8:1:4::A command on PC1 displays four addresses: 2001:DB8:1:1::1, 2001:DB8:1:2::1 , 2001:DB8:1:3::2, and 2001:DB8:1:4::A.</a:t>
            </a:r>
          </a:p>
        </p:txBody>
      </p:sp>
    </p:spTree>
    <p:extLst>
      <p:ext uri="{BB962C8B-B14F-4D97-AF65-F5344CB8AC3E}">
        <p14:creationId xmlns:p14="http://schemas.microsoft.com/office/powerpoint/2010/main" val="1152694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host is transmitting a broadcast. Which host or hosts will receive it?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all hosts in the same subnet</a:t>
            </a:r>
            <a:endParaRPr lang="en-US" dirty="0"/>
          </a:p>
          <a:p>
            <a:pPr fontAlgn="base"/>
            <a:r>
              <a:rPr lang="en-US" dirty="0"/>
              <a:t>a specially defined group of hosts</a:t>
            </a:r>
          </a:p>
          <a:p>
            <a:pPr fontAlgn="base"/>
            <a:r>
              <a:rPr lang="en-US" dirty="0"/>
              <a:t>the closest neighbor on the same network</a:t>
            </a:r>
          </a:p>
          <a:p>
            <a:pPr fontAlgn="base"/>
            <a:r>
              <a:rPr lang="en-US" dirty="0"/>
              <a:t>all hosts on the Internet</a:t>
            </a:r>
          </a:p>
        </p:txBody>
      </p:sp>
      <p:sp>
        <p:nvSpPr>
          <p:cNvPr id="4" name="Rectangle 3"/>
          <p:cNvSpPr/>
          <p:nvPr/>
        </p:nvSpPr>
        <p:spPr>
          <a:xfrm>
            <a:off x="121227" y="5342376"/>
            <a:ext cx="11827824" cy="415498"/>
          </a:xfrm>
          <a:prstGeom prst="rect">
            <a:avLst/>
          </a:prstGeom>
        </p:spPr>
        <p:txBody>
          <a:bodyPr wrap="square">
            <a:spAutoFit/>
          </a:bodyPr>
          <a:lstStyle/>
          <a:p>
            <a:pPr algn="just"/>
            <a:r>
              <a:rPr lang="en-US" sz="2100" b="1" dirty="0">
                <a:latin typeface="Cambria" panose="02040503050406030204" pitchFamily="18" charset="0"/>
                <a:ea typeface="Cambria" panose="02040503050406030204" pitchFamily="18" charset="0"/>
              </a:rPr>
              <a:t>Explanation: </a:t>
            </a:r>
            <a:r>
              <a:rPr lang="en-US" sz="2100" dirty="0">
                <a:latin typeface="Cambria" panose="02040503050406030204" pitchFamily="18" charset="0"/>
                <a:ea typeface="Cambria" panose="02040503050406030204" pitchFamily="18" charset="0"/>
              </a:rPr>
              <a:t>A broadcast is delivered to every host that has an IP address within the same network.</a:t>
            </a:r>
          </a:p>
        </p:txBody>
      </p:sp>
    </p:spTree>
    <p:extLst>
      <p:ext uri="{BB962C8B-B14F-4D97-AF65-F5344CB8AC3E}">
        <p14:creationId xmlns:p14="http://schemas.microsoft.com/office/powerpoint/2010/main" val="1769839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host is transmitting a unicast. Which host or hosts will receive it?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one specific host</a:t>
            </a:r>
            <a:endParaRPr lang="en-US" dirty="0"/>
          </a:p>
          <a:p>
            <a:pPr fontAlgn="base"/>
            <a:r>
              <a:rPr lang="en-US" dirty="0"/>
              <a:t>a specially defined group of hosts</a:t>
            </a:r>
          </a:p>
          <a:p>
            <a:pPr fontAlgn="base"/>
            <a:r>
              <a:rPr lang="en-US" dirty="0"/>
              <a:t>all hosts on the Internet</a:t>
            </a:r>
          </a:p>
          <a:p>
            <a:pPr fontAlgn="base"/>
            <a:r>
              <a:rPr lang="en-US" dirty="0"/>
              <a:t>the closest neighbor on the same network</a:t>
            </a:r>
          </a:p>
        </p:txBody>
      </p:sp>
    </p:spTree>
    <p:extLst>
      <p:ext uri="{BB962C8B-B14F-4D97-AF65-F5344CB8AC3E}">
        <p14:creationId xmlns:p14="http://schemas.microsoft.com/office/powerpoint/2010/main" val="1119320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2001:db8:FACE:39::10 command and receives a response that includes a code of 3.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address unreachable</a:t>
            </a:r>
            <a:endParaRPr lang="en-US" dirty="0"/>
          </a:p>
          <a:p>
            <a:pPr fontAlgn="base"/>
            <a:r>
              <a:rPr lang="en-US" dirty="0"/>
              <a:t>network unreachable</a:t>
            </a:r>
          </a:p>
          <a:p>
            <a:pPr fontAlgn="base"/>
            <a:r>
              <a:rPr lang="en-US" dirty="0"/>
              <a:t>host unreachable</a:t>
            </a:r>
          </a:p>
          <a:p>
            <a:pPr fontAlgn="base"/>
            <a:r>
              <a:rPr lang="en-US" dirty="0"/>
              <a:t>protocol unreachable</a:t>
            </a:r>
          </a:p>
        </p:txBody>
      </p:sp>
    </p:spTree>
    <p:extLst>
      <p:ext uri="{BB962C8B-B14F-4D97-AF65-F5344CB8AC3E}">
        <p14:creationId xmlns:p14="http://schemas.microsoft.com/office/powerpoint/2010/main" val="1392706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host is transmitting a multicast. Which host or hosts will receive it?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a specially defined group of hosts</a:t>
            </a:r>
            <a:endParaRPr lang="en-US" dirty="0"/>
          </a:p>
          <a:p>
            <a:pPr fontAlgn="base"/>
            <a:r>
              <a:rPr lang="en-US" dirty="0"/>
              <a:t>the closest neighbor on the same network</a:t>
            </a:r>
          </a:p>
          <a:p>
            <a:pPr fontAlgn="base"/>
            <a:r>
              <a:rPr lang="en-US" dirty="0"/>
              <a:t>one specific host</a:t>
            </a:r>
          </a:p>
          <a:p>
            <a:pPr fontAlgn="base"/>
            <a:r>
              <a:rPr lang="en-US" dirty="0"/>
              <a:t>directly connected network devices</a:t>
            </a:r>
          </a:p>
        </p:txBody>
      </p:sp>
    </p:spTree>
    <p:extLst>
      <p:ext uri="{BB962C8B-B14F-4D97-AF65-F5344CB8AC3E}">
        <p14:creationId xmlns:p14="http://schemas.microsoft.com/office/powerpoint/2010/main" val="437483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is the compressed format of the IPv6 address 2001:0db8:0000:0000:0000:a0b0:0008:0001</a:t>
            </a:r>
            <a:r>
              <a:rPr lang="en-US" sz="2200" b="1" dirty="0" smtClean="0">
                <a:latin typeface="Cambria" panose="02040503050406030204" pitchFamily="18" charset="0"/>
                <a:ea typeface="Cambria" panose="02040503050406030204" pitchFamily="18" charset="0"/>
              </a:rPr>
              <a:t>?</a:t>
            </a:r>
            <a:endParaRPr lang="en-US" sz="2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de-DE" b="1" dirty="0"/>
              <a:t>2001:db8::a0b0:8:1</a:t>
            </a:r>
            <a:endParaRPr lang="de-DE" dirty="0"/>
          </a:p>
          <a:p>
            <a:pPr fontAlgn="base"/>
            <a:r>
              <a:rPr lang="de-DE" dirty="0"/>
              <a:t>2001:db8::ab8:1:0:1000</a:t>
            </a:r>
          </a:p>
          <a:p>
            <a:pPr fontAlgn="base"/>
            <a:r>
              <a:rPr lang="de-DE" dirty="0"/>
              <a:t>2001:db80:0:1::80:1</a:t>
            </a:r>
          </a:p>
          <a:p>
            <a:pPr fontAlgn="base"/>
            <a:r>
              <a:rPr lang="de-DE" dirty="0"/>
              <a:t>2001:db80:::1::80:1</a:t>
            </a:r>
          </a:p>
        </p:txBody>
      </p:sp>
    </p:spTree>
    <p:extLst>
      <p:ext uri="{BB962C8B-B14F-4D97-AF65-F5344CB8AC3E}">
        <p14:creationId xmlns:p14="http://schemas.microsoft.com/office/powerpoint/2010/main" val="480810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Which is the compressed format of the IPv6 address fe80:09ea:0000:2200:0000:0000:0fe0:0290?</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pt-BR" b="1" dirty="0"/>
              <a:t>fe80:9ea:0:2200::fe0:290</a:t>
            </a:r>
            <a:endParaRPr lang="pt-BR" dirty="0"/>
          </a:p>
          <a:p>
            <a:pPr fontAlgn="base"/>
            <a:r>
              <a:rPr lang="pt-BR" dirty="0"/>
              <a:t>fe80:9:20::b000:290</a:t>
            </a:r>
          </a:p>
          <a:p>
            <a:pPr fontAlgn="base"/>
            <a:r>
              <a:rPr lang="pt-BR" dirty="0"/>
              <a:t>fe80:9ea0::2020:0:bf:e0:9290</a:t>
            </a:r>
          </a:p>
          <a:p>
            <a:pPr fontAlgn="base"/>
            <a:r>
              <a:rPr lang="pt-BR" dirty="0"/>
              <a:t>fe80:9ea0::2020::bf:e0:9290</a:t>
            </a:r>
          </a:p>
        </p:txBody>
      </p:sp>
    </p:spTree>
    <p:extLst>
      <p:ext uri="{BB962C8B-B14F-4D97-AF65-F5344CB8AC3E}">
        <p14:creationId xmlns:p14="http://schemas.microsoft.com/office/powerpoint/2010/main" val="700264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smtClean="0">
                <a:latin typeface="Cambria" panose="02040503050406030204" pitchFamily="18" charset="0"/>
                <a:ea typeface="Cambria" panose="02040503050406030204" pitchFamily="18" charset="0"/>
              </a:rPr>
              <a:t> Match the subnetwork to a host address that would be included within the subnetwork. (Not all options are used.)</a:t>
            </a:r>
            <a:endParaRPr lang="en-US" sz="2800"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93" y="1690688"/>
            <a:ext cx="6395914" cy="5018872"/>
          </a:xfrm>
        </p:spPr>
      </p:pic>
      <p:sp>
        <p:nvSpPr>
          <p:cNvPr id="5" name="Rectangle 4"/>
          <p:cNvSpPr/>
          <p:nvPr/>
        </p:nvSpPr>
        <p:spPr>
          <a:xfrm>
            <a:off x="6854535" y="1690688"/>
            <a:ext cx="5095071" cy="3970318"/>
          </a:xfrm>
          <a:prstGeom prst="rect">
            <a:avLst/>
          </a:prstGeom>
        </p:spPr>
        <p:txBody>
          <a:bodyPr wrap="square">
            <a:spAutoFit/>
          </a:bodyPr>
          <a:lstStyle/>
          <a:p>
            <a:pPr algn="just"/>
            <a:r>
              <a:rPr lang="en-US" sz="2100" b="1" i="0" dirty="0" smtClean="0">
                <a:solidFill>
                  <a:srgbClr val="155724"/>
                </a:solidFill>
                <a:effectLst/>
                <a:latin typeface="Cambria" panose="02040503050406030204" pitchFamily="18" charset="0"/>
                <a:ea typeface="Cambria" panose="02040503050406030204" pitchFamily="18" charset="0"/>
              </a:rPr>
              <a:t>Explanation:</a:t>
            </a:r>
            <a:r>
              <a:rPr lang="en-US" sz="2100" b="0" i="0" dirty="0" smtClean="0">
                <a:solidFill>
                  <a:srgbClr val="155724"/>
                </a:solidFill>
                <a:effectLst/>
                <a:latin typeface="Cambria" panose="02040503050406030204" pitchFamily="18" charset="0"/>
                <a:ea typeface="Cambria" panose="02040503050406030204" pitchFamily="18" charset="0"/>
              </a:rPr>
              <a:t> Subnet 192.168.1.32/27 will have a valid host range from 192.168.1.33 – 192.168.1.62 with the broadcast address as  192.168.1.63</a:t>
            </a:r>
            <a:r>
              <a:rPr lang="en-US" sz="2100" dirty="0" smtClean="0">
                <a:latin typeface="Cambria" panose="02040503050406030204" pitchFamily="18" charset="0"/>
                <a:ea typeface="Cambria" panose="02040503050406030204" pitchFamily="18" charset="0"/>
              </a:rPr>
              <a:t/>
            </a:r>
            <a:br>
              <a:rPr lang="en-US" sz="2100" dirty="0" smtClean="0">
                <a:latin typeface="Cambria" panose="02040503050406030204" pitchFamily="18" charset="0"/>
                <a:ea typeface="Cambria" panose="02040503050406030204" pitchFamily="18" charset="0"/>
              </a:rPr>
            </a:br>
            <a:r>
              <a:rPr lang="en-US" sz="2100" b="0" i="0" dirty="0" smtClean="0">
                <a:solidFill>
                  <a:srgbClr val="155724"/>
                </a:solidFill>
                <a:effectLst/>
                <a:latin typeface="Cambria" panose="02040503050406030204" pitchFamily="18" charset="0"/>
                <a:ea typeface="Cambria" panose="02040503050406030204" pitchFamily="18" charset="0"/>
              </a:rPr>
              <a:t>Subnet 192.168.1.64/27 will have a valid host range from 192.168.1.65 – 192.168.1.94 with the broadcast address as  192.168.1.95</a:t>
            </a:r>
            <a:r>
              <a:rPr lang="en-US" sz="2100" dirty="0" smtClean="0">
                <a:latin typeface="Cambria" panose="02040503050406030204" pitchFamily="18" charset="0"/>
                <a:ea typeface="Cambria" panose="02040503050406030204" pitchFamily="18" charset="0"/>
              </a:rPr>
              <a:t/>
            </a:r>
            <a:br>
              <a:rPr lang="en-US" sz="2100" dirty="0" smtClean="0">
                <a:latin typeface="Cambria" panose="02040503050406030204" pitchFamily="18" charset="0"/>
                <a:ea typeface="Cambria" panose="02040503050406030204" pitchFamily="18" charset="0"/>
              </a:rPr>
            </a:br>
            <a:r>
              <a:rPr lang="en-US" sz="2100" b="0" i="0" dirty="0" smtClean="0">
                <a:solidFill>
                  <a:srgbClr val="155724"/>
                </a:solidFill>
                <a:effectLst/>
                <a:latin typeface="Cambria" panose="02040503050406030204" pitchFamily="18" charset="0"/>
                <a:ea typeface="Cambria" panose="02040503050406030204" pitchFamily="18" charset="0"/>
              </a:rPr>
              <a:t>Subnet 192.168.1.96/27 will have a valid host range from 192.168.1.97 – 192.168.1.126 with the broadcast address as 192.168.1.127</a:t>
            </a:r>
            <a:endParaRPr lang="en-US" sz="2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4689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is the compressed format of the IPv6 address 2002:0042:0010:c400:0000:0000:0000:0909?</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pl-PL" b="1" dirty="0"/>
              <a:t>2002:42:10:c400::909</a:t>
            </a:r>
            <a:endParaRPr lang="pl-PL" dirty="0"/>
          </a:p>
          <a:p>
            <a:pPr fontAlgn="base"/>
            <a:r>
              <a:rPr lang="pl-PL" dirty="0"/>
              <a:t>200:420:110:c4b::910:0:90</a:t>
            </a:r>
          </a:p>
          <a:p>
            <a:pPr fontAlgn="base"/>
            <a:r>
              <a:rPr lang="pl-PL" dirty="0"/>
              <a:t>2002:4200::25:1090:0:99</a:t>
            </a:r>
          </a:p>
          <a:p>
            <a:pPr fontAlgn="base"/>
            <a:r>
              <a:rPr lang="pl-PL" dirty="0"/>
              <a:t>2002:42::25:1090:0:99</a:t>
            </a:r>
          </a:p>
        </p:txBody>
      </p:sp>
    </p:spTree>
    <p:extLst>
      <p:ext uri="{BB962C8B-B14F-4D97-AF65-F5344CB8AC3E}">
        <p14:creationId xmlns:p14="http://schemas.microsoft.com/office/powerpoint/2010/main" val="3373283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is the compressed format of the IPv6 address 2001:0db8:0000:0000:0ab8:0001:0000:1000?</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de-DE" b="1" dirty="0"/>
              <a:t>2001:db8::ab8:1:0:1000</a:t>
            </a:r>
            <a:endParaRPr lang="de-DE" dirty="0"/>
          </a:p>
          <a:p>
            <a:pPr fontAlgn="base"/>
            <a:r>
              <a:rPr lang="de-DE" dirty="0"/>
              <a:t>2001:db8::a0b0:8:1</a:t>
            </a:r>
          </a:p>
          <a:p>
            <a:pPr fontAlgn="base"/>
            <a:r>
              <a:rPr lang="de-DE" dirty="0"/>
              <a:t>2001:db8:1::ab8:0:1</a:t>
            </a:r>
          </a:p>
          <a:p>
            <a:pPr fontAlgn="base"/>
            <a:r>
              <a:rPr lang="de-DE" dirty="0"/>
              <a:t>2001:db8:0:1::8:1</a:t>
            </a:r>
          </a:p>
        </p:txBody>
      </p:sp>
    </p:spTree>
    <p:extLst>
      <p:ext uri="{BB962C8B-B14F-4D97-AF65-F5344CB8AC3E}">
        <p14:creationId xmlns:p14="http://schemas.microsoft.com/office/powerpoint/2010/main" val="2040628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is the compressed format of the IPv6 address 2002:0420:00c4:1008:0025:0190:0000:0990?</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2002:420:c4:1008:25:190::990</a:t>
            </a:r>
            <a:endParaRPr lang="en-US" dirty="0"/>
          </a:p>
          <a:p>
            <a:pPr fontAlgn="base"/>
            <a:r>
              <a:rPr lang="en-US" dirty="0"/>
              <a:t>2002:42:10:c400::909</a:t>
            </a:r>
          </a:p>
          <a:p>
            <a:pPr fontAlgn="base"/>
            <a:r>
              <a:rPr lang="en-US" dirty="0"/>
              <a:t>2002:4200::25:1090:0:99</a:t>
            </a:r>
          </a:p>
          <a:p>
            <a:pPr fontAlgn="base"/>
            <a:r>
              <a:rPr lang="en-US" dirty="0"/>
              <a:t>2002:42::25:1090:0:99</a:t>
            </a:r>
          </a:p>
        </p:txBody>
      </p:sp>
    </p:spTree>
    <p:extLst>
      <p:ext uri="{BB962C8B-B14F-4D97-AF65-F5344CB8AC3E}">
        <p14:creationId xmlns:p14="http://schemas.microsoft.com/office/powerpoint/2010/main" val="3875115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is the compressed format of the IPv6 address 2001:0db8:0000:0000:0000:a0b0:0008:0001?</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de-DE" b="1" dirty="0"/>
              <a:t>2001:db8::a0b0:8:1</a:t>
            </a:r>
            <a:endParaRPr lang="de-DE" dirty="0"/>
          </a:p>
          <a:p>
            <a:pPr fontAlgn="base"/>
            <a:r>
              <a:rPr lang="de-DE" dirty="0"/>
              <a:t>2001:db8:1::ab8:0:1</a:t>
            </a:r>
          </a:p>
          <a:p>
            <a:pPr fontAlgn="base"/>
            <a:r>
              <a:rPr lang="de-DE" dirty="0"/>
              <a:t>2001:db8::ab8:1:0:1000</a:t>
            </a:r>
          </a:p>
          <a:p>
            <a:pPr fontAlgn="base"/>
            <a:r>
              <a:rPr lang="de-DE" dirty="0"/>
              <a:t>2001:db8:0:1::8:1</a:t>
            </a:r>
          </a:p>
        </p:txBody>
      </p:sp>
    </p:spTree>
    <p:extLst>
      <p:ext uri="{BB962C8B-B14F-4D97-AF65-F5344CB8AC3E}">
        <p14:creationId xmlns:p14="http://schemas.microsoft.com/office/powerpoint/2010/main" val="3816329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Which is the compressed format of the IPv6 address fe80:0000:0000:0000:0220:0b3f:f0e0:0029?</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pt-BR" b="1" dirty="0"/>
              <a:t>fe80::220:b3f:f0e0:29</a:t>
            </a:r>
            <a:endParaRPr lang="pt-BR" dirty="0"/>
          </a:p>
          <a:p>
            <a:pPr fontAlgn="base"/>
            <a:r>
              <a:rPr lang="pt-BR" dirty="0"/>
              <a:t>fe80:9ea:0:2200::fe0:290</a:t>
            </a:r>
          </a:p>
          <a:p>
            <a:pPr fontAlgn="base"/>
            <a:r>
              <a:rPr lang="pt-BR" dirty="0"/>
              <a:t>fe80:9ea0::2020:0:bf:e0:9290</a:t>
            </a:r>
          </a:p>
          <a:p>
            <a:pPr fontAlgn="base"/>
            <a:r>
              <a:rPr lang="pt-BR" dirty="0"/>
              <a:t>fe80:9ea0::2020::bf:e0:9290</a:t>
            </a:r>
          </a:p>
        </p:txBody>
      </p:sp>
    </p:spTree>
    <p:extLst>
      <p:ext uri="{BB962C8B-B14F-4D97-AF65-F5344CB8AC3E}">
        <p14:creationId xmlns:p14="http://schemas.microsoft.com/office/powerpoint/2010/main" val="2919732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Which is the compressed format of the IPv6 address 2001:0db8:0000:0000:0000:a0b0:0008:0001?</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de-DE" b="1" dirty="0"/>
              <a:t>2001:db8::a0b0:8:1</a:t>
            </a:r>
            <a:endParaRPr lang="de-DE" dirty="0"/>
          </a:p>
          <a:p>
            <a:pPr fontAlgn="base"/>
            <a:r>
              <a:rPr lang="de-DE" dirty="0"/>
              <a:t>2001:db8::ab8:1:0:1000</a:t>
            </a:r>
          </a:p>
          <a:p>
            <a:pPr fontAlgn="base"/>
            <a:r>
              <a:rPr lang="de-DE" dirty="0"/>
              <a:t>2001:db80:0:1::80:1</a:t>
            </a:r>
          </a:p>
          <a:p>
            <a:pPr fontAlgn="base"/>
            <a:r>
              <a:rPr lang="de-DE" dirty="0"/>
              <a:t>2001:db8:0:1::8:1</a:t>
            </a:r>
          </a:p>
        </p:txBody>
      </p:sp>
    </p:spTree>
    <p:extLst>
      <p:ext uri="{BB962C8B-B14F-4D97-AF65-F5344CB8AC3E}">
        <p14:creationId xmlns:p14="http://schemas.microsoft.com/office/powerpoint/2010/main" val="570190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 Which is the compressed format of the IPv6 address 2002:0042:0010:c400:0000:0000:0000:0909?</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2002:42:10:c400::909</a:t>
            </a:r>
            <a:endParaRPr lang="en-US" dirty="0"/>
          </a:p>
          <a:p>
            <a:pPr fontAlgn="base"/>
            <a:r>
              <a:rPr lang="en-US" dirty="0"/>
              <a:t>2002:4200::25:1090:0:99</a:t>
            </a:r>
          </a:p>
          <a:p>
            <a:pPr fontAlgn="base"/>
            <a:r>
              <a:rPr lang="en-US" dirty="0"/>
              <a:t>2002:420:c4:1008:25:190::990</a:t>
            </a:r>
          </a:p>
          <a:p>
            <a:pPr fontAlgn="base"/>
            <a:r>
              <a:rPr lang="en-US" dirty="0"/>
              <a:t>2002:42::25:1090:0:99</a:t>
            </a:r>
          </a:p>
        </p:txBody>
      </p:sp>
    </p:spTree>
    <p:extLst>
      <p:ext uri="{BB962C8B-B14F-4D97-AF65-F5344CB8AC3E}">
        <p14:creationId xmlns:p14="http://schemas.microsoft.com/office/powerpoint/2010/main" val="2577044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smtClean="0">
                <a:latin typeface="Cambria" panose="02040503050406030204" pitchFamily="18" charset="0"/>
                <a:ea typeface="Cambria" panose="02040503050406030204" pitchFamily="18" charset="0"/>
              </a:rPr>
              <a:t>Which is the compressed format of the IPv6 address fe80:09ea:0000:2200:0000:0000:0fe0:0290?</a:t>
            </a:r>
            <a:endParaRPr lang="en-US" sz="2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pt-BR" b="1" dirty="0"/>
              <a:t>fe80:9ea:0:2200::fe0:290</a:t>
            </a:r>
            <a:endParaRPr lang="pt-BR" dirty="0"/>
          </a:p>
          <a:p>
            <a:pPr fontAlgn="base"/>
            <a:r>
              <a:rPr lang="pt-BR" dirty="0"/>
              <a:t>fe80:9ea0::2020:0:bf:e0:9290</a:t>
            </a:r>
          </a:p>
          <a:p>
            <a:pPr fontAlgn="base"/>
            <a:r>
              <a:rPr lang="pt-BR" dirty="0"/>
              <a:t>fe80::220:b3f:f0e0:29</a:t>
            </a:r>
          </a:p>
          <a:p>
            <a:pPr fontAlgn="base"/>
            <a:r>
              <a:rPr lang="pt-BR" dirty="0"/>
              <a:t>fe80::0220:0b3f:f0e0:0029</a:t>
            </a:r>
          </a:p>
        </p:txBody>
      </p:sp>
    </p:spTree>
    <p:extLst>
      <p:ext uri="{BB962C8B-B14F-4D97-AF65-F5344CB8AC3E}">
        <p14:creationId xmlns:p14="http://schemas.microsoft.com/office/powerpoint/2010/main" val="3865010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2001:db8:FACE:39::10 command and receives a response that includes a code of 2 .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beyond scope of the source address</a:t>
            </a:r>
            <a:endParaRPr lang="en-US" dirty="0"/>
          </a:p>
          <a:p>
            <a:pPr fontAlgn="base"/>
            <a:r>
              <a:rPr lang="en-US" dirty="0"/>
              <a:t>communication with the destination administratively prohibited</a:t>
            </a:r>
          </a:p>
          <a:p>
            <a:pPr fontAlgn="base"/>
            <a:r>
              <a:rPr lang="en-US" dirty="0"/>
              <a:t>address unreachable</a:t>
            </a:r>
          </a:p>
          <a:p>
            <a:pPr fontAlgn="base"/>
            <a:r>
              <a:rPr lang="en-US" dirty="0"/>
              <a:t>no route to destination</a:t>
            </a:r>
          </a:p>
        </p:txBody>
      </p:sp>
    </p:spTree>
    <p:extLst>
      <p:ext uri="{BB962C8B-B14F-4D97-AF65-F5344CB8AC3E}">
        <p14:creationId xmlns:p14="http://schemas.microsoft.com/office/powerpoint/2010/main" val="1425401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192.135.250.103 command and receives a response that includes a code of 1 .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host unreachable</a:t>
            </a:r>
            <a:endParaRPr lang="en-US" dirty="0"/>
          </a:p>
          <a:p>
            <a:pPr fontAlgn="base"/>
            <a:r>
              <a:rPr lang="en-US" dirty="0"/>
              <a:t>beyond scope of the source address</a:t>
            </a:r>
          </a:p>
          <a:p>
            <a:pPr fontAlgn="base"/>
            <a:r>
              <a:rPr lang="en-US" dirty="0"/>
              <a:t>address unreachable</a:t>
            </a:r>
          </a:p>
          <a:p>
            <a:pPr fontAlgn="base"/>
            <a:r>
              <a:rPr lang="en-US" dirty="0"/>
              <a:t>communication with the destination administratively prohibited</a:t>
            </a:r>
          </a:p>
        </p:txBody>
      </p:sp>
    </p:spTree>
    <p:extLst>
      <p:ext uri="{BB962C8B-B14F-4D97-AF65-F5344CB8AC3E}">
        <p14:creationId xmlns:p14="http://schemas.microsoft.com/office/powerpoint/2010/main" val="2481548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9" y="356261"/>
            <a:ext cx="11946577" cy="1334428"/>
          </a:xfrm>
        </p:spPr>
        <p:txBody>
          <a:bodyPr>
            <a:normAutofit/>
          </a:bodyPr>
          <a:lstStyle/>
          <a:p>
            <a:pPr algn="just"/>
            <a:r>
              <a:rPr lang="en-US" sz="2800" b="1" dirty="0" smtClean="0">
                <a:latin typeface="Cambria" panose="02040503050406030204" pitchFamily="18" charset="0"/>
                <a:ea typeface="Cambria" panose="02040503050406030204" pitchFamily="18" charset="0"/>
              </a:rPr>
              <a:t>An administrator wants to create four subnetworks from the network address 192.168.1.0/24. What is the network address and subnet mask of the second useable subnet?</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5"/>
            <a:ext cx="10515600" cy="3447019"/>
          </a:xfrm>
        </p:spPr>
        <p:txBody>
          <a:bodyPr>
            <a:normAutofit fontScale="92500" lnSpcReduction="20000"/>
          </a:bodyPr>
          <a:lstStyle/>
          <a:p>
            <a:pPr fontAlgn="base"/>
            <a:r>
              <a:rPr lang="en-US" b="1" dirty="0"/>
              <a:t>subnetwork 192.168.1.64</a:t>
            </a:r>
            <a:r>
              <a:rPr lang="en-US" dirty="0"/>
              <a:t/>
            </a:r>
            <a:br>
              <a:rPr lang="en-US" dirty="0"/>
            </a:br>
            <a:r>
              <a:rPr lang="en-US" b="1" dirty="0"/>
              <a:t>subnet mask 255.255.255.192</a:t>
            </a:r>
            <a:endParaRPr lang="en-US" dirty="0"/>
          </a:p>
          <a:p>
            <a:pPr fontAlgn="base"/>
            <a:r>
              <a:rPr lang="en-US" dirty="0"/>
              <a:t>subnetwork 192.168.1.32</a:t>
            </a:r>
            <a:br>
              <a:rPr lang="en-US" dirty="0"/>
            </a:br>
            <a:r>
              <a:rPr lang="en-US" dirty="0"/>
              <a:t>subnet mask 255.255.255.240</a:t>
            </a:r>
          </a:p>
          <a:p>
            <a:pPr fontAlgn="base"/>
            <a:r>
              <a:rPr lang="en-US" dirty="0"/>
              <a:t>subnetwork 192.168.1.64</a:t>
            </a:r>
            <a:br>
              <a:rPr lang="en-US" dirty="0"/>
            </a:br>
            <a:r>
              <a:rPr lang="en-US" dirty="0"/>
              <a:t>subnet mask 255.255.255.240</a:t>
            </a:r>
          </a:p>
          <a:p>
            <a:pPr fontAlgn="base"/>
            <a:r>
              <a:rPr lang="en-US" dirty="0"/>
              <a:t>subnetwork 192.168.1.128</a:t>
            </a:r>
            <a:br>
              <a:rPr lang="en-US" dirty="0"/>
            </a:br>
            <a:r>
              <a:rPr lang="en-US" dirty="0"/>
              <a:t>subnet mask 255.255.255.192</a:t>
            </a:r>
          </a:p>
          <a:p>
            <a:pPr fontAlgn="base"/>
            <a:r>
              <a:rPr lang="en-US" dirty="0"/>
              <a:t>subnetwork 192.168.1.8</a:t>
            </a:r>
            <a:br>
              <a:rPr lang="en-US" dirty="0"/>
            </a:br>
            <a:r>
              <a:rPr lang="en-US" dirty="0"/>
              <a:t>subnet mask </a:t>
            </a:r>
            <a:r>
              <a:rPr lang="en-US" dirty="0" smtClean="0"/>
              <a:t>255.255.255.224</a:t>
            </a:r>
            <a:endParaRPr lang="en-US" dirty="0"/>
          </a:p>
        </p:txBody>
      </p:sp>
      <p:sp>
        <p:nvSpPr>
          <p:cNvPr id="6" name="Rectangle 5"/>
          <p:cNvSpPr/>
          <p:nvPr/>
        </p:nvSpPr>
        <p:spPr>
          <a:xfrm>
            <a:off x="5411188" y="1690689"/>
            <a:ext cx="6689767" cy="3277820"/>
          </a:xfrm>
          <a:prstGeom prst="rect">
            <a:avLst/>
          </a:prstGeom>
        </p:spPr>
        <p:txBody>
          <a:bodyPr wrap="square">
            <a:spAutoFit/>
          </a:bodyPr>
          <a:lstStyle/>
          <a:p>
            <a:r>
              <a:rPr lang="en-US" sz="2300" b="1" i="0" dirty="0" smtClean="0">
                <a:effectLst/>
                <a:latin typeface="Cambria" panose="02040503050406030204" pitchFamily="18" charset="0"/>
                <a:ea typeface="Cambria" panose="02040503050406030204" pitchFamily="18" charset="0"/>
              </a:rPr>
              <a:t>Explanation:</a:t>
            </a:r>
            <a:r>
              <a:rPr lang="en-US" sz="2300" b="0" i="0" dirty="0" smtClean="0">
                <a:effectLst/>
                <a:latin typeface="Cambria" panose="02040503050406030204" pitchFamily="18" charset="0"/>
                <a:ea typeface="Cambria" panose="02040503050406030204" pitchFamily="18" charset="0"/>
              </a:rPr>
              <a:t> The number of bits that are borrowed would be two, thus giving a total of 4 useable subnets:</a:t>
            </a:r>
            <a:r>
              <a:rPr lang="en-US" sz="2300" dirty="0" smtClean="0">
                <a:latin typeface="Cambria" panose="02040503050406030204" pitchFamily="18" charset="0"/>
                <a:ea typeface="Cambria" panose="02040503050406030204" pitchFamily="18" charset="0"/>
              </a:rPr>
              <a:t/>
            </a:r>
            <a:br>
              <a:rPr lang="en-US" sz="2300" dirty="0" smtClean="0">
                <a:latin typeface="Cambria" panose="02040503050406030204" pitchFamily="18" charset="0"/>
                <a:ea typeface="Cambria" panose="02040503050406030204" pitchFamily="18" charset="0"/>
              </a:rPr>
            </a:br>
            <a:r>
              <a:rPr lang="en-US" sz="2300" b="0" i="0" dirty="0" smtClean="0">
                <a:effectLst/>
                <a:latin typeface="Cambria" panose="02040503050406030204" pitchFamily="18" charset="0"/>
                <a:ea typeface="Cambria" panose="02040503050406030204" pitchFamily="18" charset="0"/>
              </a:rPr>
              <a:t>192.168.1.0</a:t>
            </a:r>
            <a:r>
              <a:rPr lang="en-US" sz="2300" dirty="0" smtClean="0">
                <a:latin typeface="Cambria" panose="02040503050406030204" pitchFamily="18" charset="0"/>
                <a:ea typeface="Cambria" panose="02040503050406030204" pitchFamily="18" charset="0"/>
              </a:rPr>
              <a:t/>
            </a:r>
            <a:br>
              <a:rPr lang="en-US" sz="2300" dirty="0" smtClean="0">
                <a:latin typeface="Cambria" panose="02040503050406030204" pitchFamily="18" charset="0"/>
                <a:ea typeface="Cambria" panose="02040503050406030204" pitchFamily="18" charset="0"/>
              </a:rPr>
            </a:br>
            <a:r>
              <a:rPr lang="en-US" sz="2300" b="0" i="0" dirty="0" smtClean="0">
                <a:effectLst/>
                <a:latin typeface="Cambria" panose="02040503050406030204" pitchFamily="18" charset="0"/>
                <a:ea typeface="Cambria" panose="02040503050406030204" pitchFamily="18" charset="0"/>
              </a:rPr>
              <a:t>192.168.1.64</a:t>
            </a:r>
            <a:r>
              <a:rPr lang="en-US" sz="2300" dirty="0" smtClean="0">
                <a:latin typeface="Cambria" panose="02040503050406030204" pitchFamily="18" charset="0"/>
                <a:ea typeface="Cambria" panose="02040503050406030204" pitchFamily="18" charset="0"/>
              </a:rPr>
              <a:t/>
            </a:r>
            <a:br>
              <a:rPr lang="en-US" sz="2300" dirty="0" smtClean="0">
                <a:latin typeface="Cambria" panose="02040503050406030204" pitchFamily="18" charset="0"/>
                <a:ea typeface="Cambria" panose="02040503050406030204" pitchFamily="18" charset="0"/>
              </a:rPr>
            </a:br>
            <a:r>
              <a:rPr lang="en-US" sz="2300" b="0" i="0" dirty="0" smtClean="0">
                <a:effectLst/>
                <a:latin typeface="Cambria" panose="02040503050406030204" pitchFamily="18" charset="0"/>
                <a:ea typeface="Cambria" panose="02040503050406030204" pitchFamily="18" charset="0"/>
              </a:rPr>
              <a:t>192.168.1.128</a:t>
            </a:r>
            <a:r>
              <a:rPr lang="en-US" sz="2300" dirty="0" smtClean="0">
                <a:latin typeface="Cambria" panose="02040503050406030204" pitchFamily="18" charset="0"/>
                <a:ea typeface="Cambria" panose="02040503050406030204" pitchFamily="18" charset="0"/>
              </a:rPr>
              <a:t/>
            </a:r>
            <a:br>
              <a:rPr lang="en-US" sz="2300" dirty="0" smtClean="0">
                <a:latin typeface="Cambria" panose="02040503050406030204" pitchFamily="18" charset="0"/>
                <a:ea typeface="Cambria" panose="02040503050406030204" pitchFamily="18" charset="0"/>
              </a:rPr>
            </a:br>
            <a:r>
              <a:rPr lang="en-US" sz="2300" b="0" i="0" dirty="0" smtClean="0">
                <a:effectLst/>
                <a:latin typeface="Cambria" panose="02040503050406030204" pitchFamily="18" charset="0"/>
                <a:ea typeface="Cambria" panose="02040503050406030204" pitchFamily="18" charset="0"/>
              </a:rPr>
              <a:t>192.168.1.192</a:t>
            </a:r>
            <a:r>
              <a:rPr lang="en-US" sz="2300" dirty="0" smtClean="0">
                <a:latin typeface="Cambria" panose="02040503050406030204" pitchFamily="18" charset="0"/>
                <a:ea typeface="Cambria" panose="02040503050406030204" pitchFamily="18" charset="0"/>
              </a:rPr>
              <a:t/>
            </a:r>
            <a:br>
              <a:rPr lang="en-US" sz="2300" dirty="0" smtClean="0">
                <a:latin typeface="Cambria" panose="02040503050406030204" pitchFamily="18" charset="0"/>
                <a:ea typeface="Cambria" panose="02040503050406030204" pitchFamily="18" charset="0"/>
              </a:rPr>
            </a:br>
            <a:r>
              <a:rPr lang="en-US" sz="2300" b="0" i="0" dirty="0" smtClean="0">
                <a:effectLst/>
                <a:latin typeface="Cambria" panose="02040503050406030204" pitchFamily="18" charset="0"/>
                <a:ea typeface="Cambria" panose="02040503050406030204" pitchFamily="18" charset="0"/>
              </a:rPr>
              <a:t>Because 2 bits are borrowed, the new subnet mask would be /26 or 255.255.255.192</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6353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fe80:65ab:dcc1::100 command and receives a response that includes a code of 3.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address unreachable</a:t>
            </a:r>
            <a:endParaRPr lang="en-US" dirty="0"/>
          </a:p>
          <a:p>
            <a:pPr fontAlgn="base"/>
            <a:r>
              <a:rPr lang="en-US" dirty="0"/>
              <a:t>communication with the destination administratively prohibited</a:t>
            </a:r>
          </a:p>
          <a:p>
            <a:pPr fontAlgn="base"/>
            <a:r>
              <a:rPr lang="en-US" dirty="0"/>
              <a:t>beyond scope of the source address</a:t>
            </a:r>
          </a:p>
          <a:p>
            <a:pPr fontAlgn="base"/>
            <a:r>
              <a:rPr lang="en-US" dirty="0"/>
              <a:t>no route to </a:t>
            </a:r>
            <a:r>
              <a:rPr lang="en-US" dirty="0" smtClean="0"/>
              <a:t>destination</a:t>
            </a:r>
            <a:endParaRPr lang="en-US" dirty="0"/>
          </a:p>
        </p:txBody>
      </p:sp>
    </p:spTree>
    <p:extLst>
      <p:ext uri="{BB962C8B-B14F-4D97-AF65-F5344CB8AC3E}">
        <p14:creationId xmlns:p14="http://schemas.microsoft.com/office/powerpoint/2010/main" val="1758297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10.10.14.67 command and receives a response that includes a code of 0 .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network unreachable</a:t>
            </a:r>
            <a:endParaRPr lang="en-US" dirty="0"/>
          </a:p>
          <a:p>
            <a:pPr fontAlgn="base"/>
            <a:r>
              <a:rPr lang="en-US" dirty="0"/>
              <a:t>protocol unreachable</a:t>
            </a:r>
          </a:p>
          <a:p>
            <a:pPr fontAlgn="base"/>
            <a:r>
              <a:rPr lang="en-US" dirty="0"/>
              <a:t>port unreachable</a:t>
            </a:r>
          </a:p>
          <a:p>
            <a:pPr fontAlgn="base"/>
            <a:r>
              <a:rPr lang="en-US" dirty="0"/>
              <a:t>host </a:t>
            </a:r>
            <a:r>
              <a:rPr lang="en-US" dirty="0" smtClean="0"/>
              <a:t>unreachable</a:t>
            </a:r>
            <a:endParaRPr lang="en-US" dirty="0"/>
          </a:p>
        </p:txBody>
      </p:sp>
    </p:spTree>
    <p:extLst>
      <p:ext uri="{BB962C8B-B14F-4D97-AF65-F5344CB8AC3E}">
        <p14:creationId xmlns:p14="http://schemas.microsoft.com/office/powerpoint/2010/main" val="3643407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fe80:65ab:dcc1::100 command and receives a response that includes a code of 4 .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port unreachable</a:t>
            </a:r>
            <a:endParaRPr lang="en-US" dirty="0"/>
          </a:p>
          <a:p>
            <a:pPr fontAlgn="base"/>
            <a:r>
              <a:rPr lang="en-US" dirty="0"/>
              <a:t>host unreachable</a:t>
            </a:r>
          </a:p>
          <a:p>
            <a:pPr fontAlgn="base"/>
            <a:r>
              <a:rPr lang="en-US" dirty="0"/>
              <a:t>protocol unreachable</a:t>
            </a:r>
          </a:p>
          <a:p>
            <a:pPr fontAlgn="base"/>
            <a:r>
              <a:rPr lang="en-US" dirty="0"/>
              <a:t>network unreachable</a:t>
            </a:r>
          </a:p>
        </p:txBody>
      </p:sp>
    </p:spTree>
    <p:extLst>
      <p:ext uri="{BB962C8B-B14F-4D97-AF65-F5344CB8AC3E}">
        <p14:creationId xmlns:p14="http://schemas.microsoft.com/office/powerpoint/2010/main" val="3950704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198.133.219.8 command and receives a response that includes a code of 0 .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network unreachable</a:t>
            </a:r>
            <a:endParaRPr lang="en-US" dirty="0"/>
          </a:p>
          <a:p>
            <a:pPr fontAlgn="base"/>
            <a:r>
              <a:rPr lang="en-US" dirty="0"/>
              <a:t>protocol unreachable</a:t>
            </a:r>
          </a:p>
          <a:p>
            <a:pPr fontAlgn="base"/>
            <a:r>
              <a:rPr lang="en-US" dirty="0"/>
              <a:t>port unreachable</a:t>
            </a:r>
          </a:p>
          <a:p>
            <a:pPr fontAlgn="base"/>
            <a:r>
              <a:rPr lang="en-US" dirty="0"/>
              <a:t>host unreachable</a:t>
            </a:r>
          </a:p>
        </p:txBody>
      </p:sp>
    </p:spTree>
    <p:extLst>
      <p:ext uri="{BB962C8B-B14F-4D97-AF65-F5344CB8AC3E}">
        <p14:creationId xmlns:p14="http://schemas.microsoft.com/office/powerpoint/2010/main" val="38280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2001:db8:3040:114::88 command and receives a response that includes a code of 4 . What does this code represent?</a:t>
            </a:r>
          </a:p>
        </p:txBody>
      </p:sp>
      <p:sp>
        <p:nvSpPr>
          <p:cNvPr id="3" name="Content Placeholder 2"/>
          <p:cNvSpPr>
            <a:spLocks noGrp="1"/>
          </p:cNvSpPr>
          <p:nvPr>
            <p:ph idx="1"/>
          </p:nvPr>
        </p:nvSpPr>
        <p:spPr>
          <a:xfrm>
            <a:off x="190004" y="1286399"/>
            <a:ext cx="11690269" cy="2679959"/>
          </a:xfrm>
        </p:spPr>
        <p:txBody>
          <a:bodyPr>
            <a:normAutofit/>
          </a:bodyPr>
          <a:lstStyle/>
          <a:p>
            <a:pPr fontAlgn="base"/>
            <a:r>
              <a:rPr lang="en-US" b="1" dirty="0"/>
              <a:t>port unreachable</a:t>
            </a:r>
            <a:endParaRPr lang="en-US" dirty="0"/>
          </a:p>
          <a:p>
            <a:pPr fontAlgn="base"/>
            <a:r>
              <a:rPr lang="en-US" dirty="0"/>
              <a:t>host unreachable</a:t>
            </a:r>
          </a:p>
          <a:p>
            <a:pPr fontAlgn="base"/>
            <a:r>
              <a:rPr lang="en-US" dirty="0"/>
              <a:t>protocol unreachable</a:t>
            </a:r>
          </a:p>
          <a:p>
            <a:pPr fontAlgn="base"/>
            <a:r>
              <a:rPr lang="en-US" dirty="0"/>
              <a:t>network unreachable</a:t>
            </a:r>
          </a:p>
        </p:txBody>
      </p:sp>
    </p:spTree>
    <p:extLst>
      <p:ext uri="{BB962C8B-B14F-4D97-AF65-F5344CB8AC3E}">
        <p14:creationId xmlns:p14="http://schemas.microsoft.com/office/powerpoint/2010/main" val="2767335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92529"/>
          </a:xfrm>
        </p:spPr>
        <p:txBody>
          <a:bodyPr>
            <a:noAutofit/>
          </a:bodyPr>
          <a:lstStyle/>
          <a:p>
            <a:r>
              <a:rPr lang="en-US" sz="2200" b="1" dirty="0">
                <a:latin typeface="Cambria" panose="02040503050406030204" pitchFamily="18" charset="0"/>
                <a:ea typeface="Cambria" panose="02040503050406030204" pitchFamily="18" charset="0"/>
              </a:rPr>
              <a:t>A user issues a ping 2001:db8:FACE:39::10 command and receives a response that includes a code of 2. What does this code represent</a:t>
            </a:r>
            <a:r>
              <a:rPr lang="en-US" sz="2200" b="1" dirty="0" smtClean="0">
                <a:latin typeface="Cambria" panose="02040503050406030204" pitchFamily="18" charset="0"/>
                <a:ea typeface="Cambria" panose="02040503050406030204" pitchFamily="18" charset="0"/>
              </a:rPr>
              <a:t>?</a:t>
            </a:r>
            <a:endParaRPr lang="en-US" sz="2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90004" y="1286400"/>
            <a:ext cx="11690269" cy="2169320"/>
          </a:xfrm>
        </p:spPr>
        <p:txBody>
          <a:bodyPr>
            <a:normAutofit/>
          </a:bodyPr>
          <a:lstStyle/>
          <a:p>
            <a:pPr fontAlgn="base"/>
            <a:r>
              <a:rPr lang="en-US" b="1" dirty="0"/>
              <a:t>beyond scope of the source address</a:t>
            </a:r>
            <a:endParaRPr lang="en-US" dirty="0"/>
          </a:p>
          <a:p>
            <a:pPr fontAlgn="base"/>
            <a:r>
              <a:rPr lang="en-US" dirty="0"/>
              <a:t>host unreachable</a:t>
            </a:r>
          </a:p>
          <a:p>
            <a:pPr fontAlgn="base"/>
            <a:r>
              <a:rPr lang="en-US" dirty="0"/>
              <a:t>protocol unreachable</a:t>
            </a:r>
          </a:p>
          <a:p>
            <a:pPr fontAlgn="base"/>
            <a:r>
              <a:rPr lang="en-US" dirty="0"/>
              <a:t>network unreachable</a:t>
            </a:r>
          </a:p>
        </p:txBody>
      </p:sp>
    </p:spTree>
    <p:extLst>
      <p:ext uri="{BB962C8B-B14F-4D97-AF65-F5344CB8AC3E}">
        <p14:creationId xmlns:p14="http://schemas.microsoft.com/office/powerpoint/2010/main" val="3445662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rmAutofit fontScale="90000"/>
          </a:bodyPr>
          <a:lstStyle/>
          <a:p>
            <a:pPr algn="just"/>
            <a:r>
              <a:rPr lang="en-US" sz="2800" b="1" dirty="0" smtClean="0">
                <a:latin typeface="Cambria" panose="02040503050406030204" pitchFamily="18" charset="0"/>
                <a:ea typeface="Cambria" panose="02040503050406030204" pitchFamily="18" charset="0"/>
              </a:rPr>
              <a:t>How many bits must be borrowed from the host portion of an address to accommodate a router with five connected networks?</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3123209"/>
          </a:xfrm>
        </p:spPr>
        <p:txBody>
          <a:bodyPr>
            <a:normAutofit/>
          </a:bodyPr>
          <a:lstStyle/>
          <a:p>
            <a:pPr fontAlgn="base"/>
            <a:r>
              <a:rPr lang="en-US" dirty="0" smtClean="0"/>
              <a:t>two</a:t>
            </a:r>
            <a:endParaRPr lang="en-US" dirty="0"/>
          </a:p>
          <a:p>
            <a:pPr fontAlgn="base"/>
            <a:r>
              <a:rPr lang="en-US" b="1" dirty="0"/>
              <a:t>three</a:t>
            </a:r>
            <a:endParaRPr lang="en-US" dirty="0"/>
          </a:p>
          <a:p>
            <a:pPr fontAlgn="base"/>
            <a:r>
              <a:rPr lang="en-US" dirty="0"/>
              <a:t>four</a:t>
            </a:r>
          </a:p>
          <a:p>
            <a:pPr fontAlgn="base"/>
            <a:r>
              <a:rPr lang="en-US" dirty="0"/>
              <a:t>five</a:t>
            </a:r>
          </a:p>
        </p:txBody>
      </p:sp>
      <p:sp>
        <p:nvSpPr>
          <p:cNvPr id="6" name="Rectangle 5"/>
          <p:cNvSpPr/>
          <p:nvPr/>
        </p:nvSpPr>
        <p:spPr>
          <a:xfrm>
            <a:off x="154377" y="3109082"/>
            <a:ext cx="11946577" cy="1154162"/>
          </a:xfrm>
          <a:prstGeom prst="rect">
            <a:avLst/>
          </a:prstGeom>
        </p:spPr>
        <p:txBody>
          <a:bodyPr wrap="square">
            <a:spAutoFit/>
          </a:bodyPr>
          <a:lstStyle/>
          <a:p>
            <a:pPr algn="just"/>
            <a:r>
              <a:rPr lang="en-US" sz="2300" b="1" dirty="0">
                <a:latin typeface="Cambria" panose="02040503050406030204" pitchFamily="18" charset="0"/>
                <a:ea typeface="Cambria" panose="02040503050406030204" pitchFamily="18" charset="0"/>
              </a:rPr>
              <a:t>Explanation:</a:t>
            </a:r>
            <a:r>
              <a:rPr lang="en-US" sz="2300" dirty="0">
                <a:latin typeface="Cambria" panose="02040503050406030204" pitchFamily="18" charset="0"/>
                <a:ea typeface="Cambria" panose="02040503050406030204" pitchFamily="18" charset="0"/>
              </a:rPr>
              <a:t> Each network that is directly connected to an interface on a router requires its own subnet. The formula 2n, where n is the number of bits borrowed, is used to calculate the available number of subnets when borrowing a specific number of bits.</a:t>
            </a:r>
          </a:p>
        </p:txBody>
      </p:sp>
    </p:spTree>
    <p:extLst>
      <p:ext uri="{BB962C8B-B14F-4D97-AF65-F5344CB8AC3E}">
        <p14:creationId xmlns:p14="http://schemas.microsoft.com/office/powerpoint/2010/main" val="3476275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78" y="83128"/>
            <a:ext cx="11946577" cy="795645"/>
          </a:xfrm>
        </p:spPr>
        <p:txBody>
          <a:bodyPr>
            <a:normAutofit fontScale="90000"/>
          </a:bodyPr>
          <a:lstStyle/>
          <a:p>
            <a:pPr algn="just"/>
            <a:r>
              <a:rPr lang="en-US" sz="2800" b="1" dirty="0" smtClean="0">
                <a:latin typeface="Cambria" panose="02040503050406030204" pitchFamily="18" charset="0"/>
                <a:ea typeface="Cambria" panose="02040503050406030204" pitchFamily="18" charset="0"/>
              </a:rPr>
              <a:t>How many host addresses are available on the 192.168.10.128/26 network?</a:t>
            </a:r>
            <a:endParaRPr lang="en-US" sz="28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54379" y="1009404"/>
            <a:ext cx="11946576" cy="3123209"/>
          </a:xfrm>
        </p:spPr>
        <p:txBody>
          <a:bodyPr>
            <a:normAutofit/>
          </a:bodyPr>
          <a:lstStyle/>
          <a:p>
            <a:pPr fontAlgn="base"/>
            <a:r>
              <a:rPr lang="en-US" dirty="0"/>
              <a:t>30</a:t>
            </a:r>
          </a:p>
          <a:p>
            <a:pPr fontAlgn="base"/>
            <a:r>
              <a:rPr lang="en-US" dirty="0"/>
              <a:t>32</a:t>
            </a:r>
          </a:p>
          <a:p>
            <a:pPr fontAlgn="base"/>
            <a:r>
              <a:rPr lang="en-US" dirty="0"/>
              <a:t>60</a:t>
            </a:r>
          </a:p>
          <a:p>
            <a:pPr fontAlgn="base"/>
            <a:r>
              <a:rPr lang="en-US" b="1" dirty="0"/>
              <a:t>62</a:t>
            </a:r>
            <a:endParaRPr lang="en-US" dirty="0"/>
          </a:p>
          <a:p>
            <a:pPr fontAlgn="base"/>
            <a:r>
              <a:rPr lang="en-US" dirty="0"/>
              <a:t>64</a:t>
            </a:r>
          </a:p>
        </p:txBody>
      </p:sp>
      <p:sp>
        <p:nvSpPr>
          <p:cNvPr id="6" name="Rectangle 5"/>
          <p:cNvSpPr/>
          <p:nvPr/>
        </p:nvSpPr>
        <p:spPr>
          <a:xfrm>
            <a:off x="154377" y="3555532"/>
            <a:ext cx="11946577" cy="800219"/>
          </a:xfrm>
          <a:prstGeom prst="rect">
            <a:avLst/>
          </a:prstGeom>
        </p:spPr>
        <p:txBody>
          <a:bodyPr wrap="square">
            <a:spAutoFit/>
          </a:bodyPr>
          <a:lstStyle/>
          <a:p>
            <a:pPr algn="just"/>
            <a:r>
              <a:rPr lang="en-US" sz="2300" b="1" dirty="0" smtClean="0">
                <a:latin typeface="Cambria" panose="02040503050406030204" pitchFamily="18" charset="0"/>
                <a:ea typeface="Cambria" panose="02040503050406030204" pitchFamily="18" charset="0"/>
              </a:rPr>
              <a:t>Explanation: </a:t>
            </a:r>
            <a:r>
              <a:rPr lang="en-US" sz="2300" dirty="0" smtClean="0">
                <a:latin typeface="Cambria" panose="02040503050406030204" pitchFamily="18" charset="0"/>
                <a:ea typeface="Cambria" panose="02040503050406030204" pitchFamily="18" charset="0"/>
              </a:rPr>
              <a:t>A /26 prefix gives 6 host bits, which provides a total of 64 addresses, because 26 = 64. Subtracting the network and broadcast addresses leaves 62 usable host addresses</a:t>
            </a:r>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49966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4617</Words>
  <Application>Microsoft Office PowerPoint</Application>
  <PresentationFormat>Widescreen</PresentationFormat>
  <Paragraphs>428</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Cambria</vt:lpstr>
      <vt:lpstr>Office Theme</vt:lpstr>
      <vt:lpstr>Introduction to Networks ( Version 7.00) – Modules 11 – 13: IP Addressing Exam</vt:lpstr>
      <vt:lpstr>What is the prefix length notation for the subnet mask 255.255.255.224?</vt:lpstr>
      <vt:lpstr> How many valid host addresses are available on an IPv4 subnet that is configured with a /26 mask?</vt:lpstr>
      <vt:lpstr>Which subnet mask would be used if 5 host bits are available?</vt:lpstr>
      <vt:lpstr>A network administrator subnets the 192.168.10.0/24 network into subnets with /26 masks. How many equal-sized subnets are created?</vt:lpstr>
      <vt:lpstr> Match the subnetwork to a host address that would be included within the subnetwork. (Not all options are used.)</vt:lpstr>
      <vt:lpstr>An administrator wants to create four subnetworks from the network address 192.168.1.0/24. What is the network address and subnet mask of the second useable subnet?</vt:lpstr>
      <vt:lpstr>How many bits must be borrowed from the host portion of an address to accommodate a router with five connected networks?</vt:lpstr>
      <vt:lpstr>How many host addresses are available on the 192.168.10.128/26 network?</vt:lpstr>
      <vt:lpstr>How many host addresses are available on the network 172.16.128.0 with a subnet mask of 255.255.252.0?</vt:lpstr>
      <vt:lpstr> Match the subnetwork to a host address that would be included within the subnetwork. (Not all options are used.)</vt:lpstr>
      <vt:lpstr>What three blocks of addresses are defined by RFC 1918 for private network use? (Choose three.)</vt:lpstr>
      <vt:lpstr>Refer to the exhibit. An administrator must send a message to everyone on the router A network. What is the broadcast address for network 172.16.16.0/22?</vt:lpstr>
      <vt:lpstr> A site administrator has been told that a particular network at the site must accommodate 126 hosts. Which subnet mask would be used that contains the required number of host bits?</vt:lpstr>
      <vt:lpstr>Refer to the exhibit. Considering the addresses already used and having to remain within the 10.16.10.0/24 network range, which subnet address could be assigned to the network containing 25 hosts?</vt:lpstr>
      <vt:lpstr> What is the usable number of host IP addresses on a network that has a /26 mask?</vt:lpstr>
      <vt:lpstr>Which address prefix range is reserved for IPv4 multicast?</vt:lpstr>
      <vt:lpstr> Refer to the exhibit. Match the network with the correct IP address and prefix that will satisfy the usable host addressing requirements for each network.</vt:lpstr>
      <vt:lpstr> Refer to the exhibit. Match the network with the correct IP address and prefix that will satisfy the usable host addressing requirements for each network.</vt:lpstr>
      <vt:lpstr>A high school in New York (school A) is using videoconferencing technology to establish student interactions with another high school (school B) in Russia. The videoconferencing is conducted between two end devices through the Internet. The network administrator of school A configures the end device with the IP address 209.165.201.10. The administrator sends a request for the IP address for the end device in school B and the response is 192.168.25.10. Neither school is using a VPN. The administrator knows immediately that this IP will not work. Why?</vt:lpstr>
      <vt:lpstr>Which three addresses are valid public addresses? (Choose three.)</vt:lpstr>
      <vt:lpstr>A message is sent to all hosts on a remote network. Which type of message is it?</vt:lpstr>
      <vt:lpstr>A company has a network address of 192.168.1.64 with a subnet mask of 255.255.255.192. The company wants to create two subnetworks that would contain 10 hosts and 18 hosts respectively. Which two networks would achieve that? (Choose two.)</vt:lpstr>
      <vt:lpstr>Which address is a valid IPv6 link-local unicast address?</vt:lpstr>
      <vt:lpstr>Which of these addresses is the shortest abbreviation for the IP address: 3FFE:1044:0000:0000:00AB:0000:0000:0057?</vt:lpstr>
      <vt:lpstr>A network administrator has received the IPv6 prefix 2001:DB8::/48 for subnetting. Assuming the administrator does not subnet into the interface ID portion of the address space, how many subnets can the administrator create from the /48 prefix?</vt:lpstr>
      <vt:lpstr>Given IPv6 address prefix 2001:db8::/48, what will be the last subnet that is created if the subnet prefix is changed to /52?</vt:lpstr>
      <vt:lpstr>Consider the following range of addresses:</vt:lpstr>
      <vt:lpstr>What type of IPv6 address is FE80::1?</vt:lpstr>
      <vt:lpstr>Refer to the exhibit. A company is deploying an IPv6 addressing scheme for its network. The company design document indicates that the subnet portion of the IPv6 addresses is used for the new hierarchical network design, with the site subsection to represent multiple geographical sites of the company, the sub-site section to represent multiple campuses at each site, and the subnet section to indicate each network segment separated by routers. With such a scheme, what is the maximum number of subnets achieved per sub-site? </vt:lpstr>
      <vt:lpstr>What is used in the EUI-64 process to create an IPv6 interface ID on an IPv6 enabled interface?</vt:lpstr>
      <vt:lpstr>What is the prefix for the host address 2001:DB8:BC15:A:12AB::1/64?</vt:lpstr>
      <vt:lpstr>An IPv6 enabled device sends a data packet with the destination address of FF02::1. What is the target of this packet?​</vt:lpstr>
      <vt:lpstr>Match the IPv6 address with the IPv6 address type. (Not all options are used.)</vt:lpstr>
      <vt:lpstr>Which IPv6 prefix is reserved for communication between devices on the same link?</vt:lpstr>
      <vt:lpstr>Which type of IPv6 address refers to any unicast address that is assigned to multiple hosts?</vt:lpstr>
      <vt:lpstr>What are two types of IPv6 unicast addresses? (Choose two.)</vt:lpstr>
      <vt:lpstr>Which service provides dynamic global IPv6 addressing to end devices without using a server that keeps a record of available IPv6 addresses? </vt:lpstr>
      <vt:lpstr>Which protocol supports Stateless Address Autoconfiguration (SLAAC) for dynamic assignment of IPv6 addresses to a host? </vt:lpstr>
      <vt:lpstr>Three methods allow IPv6 and IPv4 to co-exist. Match each method with its description. (Not all options are used.)</vt:lpstr>
      <vt:lpstr> A technician uses the ping 127.0.0.1 command. What is the technician testing?</vt:lpstr>
      <vt:lpstr>Refer to the exhibit. An administrator is trying to troubleshoot connectivity between PC1 and PC2 and uses the tracert command from PC1 to do it. Based on the displayed output, where should the administrator begin troubleshooting?</vt:lpstr>
      <vt:lpstr>Which protocol is used by the traceroute command to send and receive echo-requests and echo-replies?</vt:lpstr>
      <vt:lpstr>Which ICMPv6 message is sent when the IPv6 hop limit field of a packet is decremented to zero and the packet cannot be forwarded?</vt:lpstr>
      <vt:lpstr> A user executes a traceroute over IPv6. At what point would a router in the path to the destination device drop the packet?</vt:lpstr>
      <vt:lpstr> A user executes a traceroute over IPv6. At what point would a router in the path to the destination device drop the packet?</vt:lpstr>
      <vt:lpstr> What is the purpose of ICMP messages?</vt:lpstr>
      <vt:lpstr>What source IP address does a router use by default when the traceroute command is issued?</vt:lpstr>
      <vt:lpstr>Match each description with an appropriate IP address. (Not all options are used.)</vt:lpstr>
      <vt:lpstr>A user issues a ping 192.135.250.103 command and receives a response that includes a code of 1. What does this code represent?</vt:lpstr>
      <vt:lpstr> Which subnet would include the address 192.168.1.96 as a usable host address?</vt:lpstr>
      <vt:lpstr> Which subnet would include the address 192.168.1.96 as a usable host address?</vt:lpstr>
      <vt:lpstr>Open the PT Activity. Perform the tasks in the activity instructions and then answer the question. What are the three IPv6 addresses displayed when the route from PC1 to PC2 is traced? (Choose three.)</vt:lpstr>
      <vt:lpstr>A host is transmitting a broadcast. Which host or hosts will receive it?</vt:lpstr>
      <vt:lpstr>A host is transmitting a unicast. Which host or hosts will receive it?</vt:lpstr>
      <vt:lpstr>A user issues a ping 2001:db8:FACE:39::10 command and receives a response that includes a code of 3. What does this code represent?</vt:lpstr>
      <vt:lpstr>A host is transmitting a multicast. Which host or hosts will receive it?</vt:lpstr>
      <vt:lpstr>Which is the compressed format of the IPv6 address 2001:0db8:0000:0000:0000:a0b0:0008:0001?</vt:lpstr>
      <vt:lpstr> Which is the compressed format of the IPv6 address fe80:09ea:0000:2200:0000:0000:0fe0:0290?</vt:lpstr>
      <vt:lpstr>Which is the compressed format of the IPv6 address 2002:0042:0010:c400:0000:0000:0000:0909?</vt:lpstr>
      <vt:lpstr>Which is the compressed format of the IPv6 address 2001:0db8:0000:0000:0ab8:0001:0000:1000?</vt:lpstr>
      <vt:lpstr>Which is the compressed format of the IPv6 address 2002:0420:00c4:1008:0025:0190:0000:0990?</vt:lpstr>
      <vt:lpstr>Which is the compressed format of the IPv6 address 2001:0db8:0000:0000:0000:a0b0:0008:0001?</vt:lpstr>
      <vt:lpstr>Which is the compressed format of the IPv6 address fe80:0000:0000:0000:0220:0b3f:f0e0:0029?</vt:lpstr>
      <vt:lpstr> Which is the compressed format of the IPv6 address 2001:0db8:0000:0000:0000:a0b0:0008:0001?</vt:lpstr>
      <vt:lpstr> Which is the compressed format of the IPv6 address 2002:0042:0010:c400:0000:0000:0000:0909?</vt:lpstr>
      <vt:lpstr>Which is the compressed format of the IPv6 address fe80:09ea:0000:2200:0000:0000:0fe0:0290?</vt:lpstr>
      <vt:lpstr>A user issues a ping 2001:db8:FACE:39::10 command and receives a response that includes a code of 2 . What does this code represent?</vt:lpstr>
      <vt:lpstr>A user issues a ping 192.135.250.103 command and receives a response that includes a code of 1 . What does this code represent?</vt:lpstr>
      <vt:lpstr>A user issues a ping fe80:65ab:dcc1::100 command and receives a response that includes a code of 3. What does this code represent?</vt:lpstr>
      <vt:lpstr>A user issues a ping 10.10.14.67 command and receives a response that includes a code of 0 . What does this code represent?</vt:lpstr>
      <vt:lpstr>A user issues a ping fe80:65ab:dcc1::100 command and receives a response that includes a code of 4 . What does this code represent?</vt:lpstr>
      <vt:lpstr>A user issues a ping 198.133.219.8 command and receives a response that includes a code of 0 . What does this code represent?</vt:lpstr>
      <vt:lpstr>A user issues a ping 2001:db8:3040:114::88 command and receives a response that includes a code of 4 . What does this code represent?</vt:lpstr>
      <vt:lpstr>A user issues a ping 2001:db8:FACE:39::10 command and receives a response that includes a code of 2. What does this code represent?</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Networks ( Version 7.00) – Modules 11 – 13: IP Addressing Exam</dc:title>
  <dc:creator>narasimhulu</dc:creator>
  <cp:lastModifiedBy>narasimhulu</cp:lastModifiedBy>
  <cp:revision>43</cp:revision>
  <dcterms:created xsi:type="dcterms:W3CDTF">2023-06-06T08:31:58Z</dcterms:created>
  <dcterms:modified xsi:type="dcterms:W3CDTF">2023-06-07T00:13:03Z</dcterms:modified>
</cp:coreProperties>
</file>