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58" d="100"/>
          <a:sy n="58" d="100"/>
        </p:scale>
        <p:origin x="65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6EFAEA-2090-4868-A3A3-59287798D0A4}"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0AEF1-BC82-48D7-A95E-966792CB14DF}" type="slidenum">
              <a:rPr lang="en-US" smtClean="0"/>
              <a:t>‹#›</a:t>
            </a:fld>
            <a:endParaRPr lang="en-US"/>
          </a:p>
        </p:txBody>
      </p:sp>
    </p:spTree>
    <p:extLst>
      <p:ext uri="{BB962C8B-B14F-4D97-AF65-F5344CB8AC3E}">
        <p14:creationId xmlns:p14="http://schemas.microsoft.com/office/powerpoint/2010/main" val="2732604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AEA-2090-4868-A3A3-59287798D0A4}"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0AEF1-BC82-48D7-A95E-966792CB14DF}" type="slidenum">
              <a:rPr lang="en-US" smtClean="0"/>
              <a:t>‹#›</a:t>
            </a:fld>
            <a:endParaRPr lang="en-US"/>
          </a:p>
        </p:txBody>
      </p:sp>
    </p:spTree>
    <p:extLst>
      <p:ext uri="{BB962C8B-B14F-4D97-AF65-F5344CB8AC3E}">
        <p14:creationId xmlns:p14="http://schemas.microsoft.com/office/powerpoint/2010/main" val="1194038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AEA-2090-4868-A3A3-59287798D0A4}"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0AEF1-BC82-48D7-A95E-966792CB14DF}" type="slidenum">
              <a:rPr lang="en-US" smtClean="0"/>
              <a:t>‹#›</a:t>
            </a:fld>
            <a:endParaRPr lang="en-US"/>
          </a:p>
        </p:txBody>
      </p:sp>
    </p:spTree>
    <p:extLst>
      <p:ext uri="{BB962C8B-B14F-4D97-AF65-F5344CB8AC3E}">
        <p14:creationId xmlns:p14="http://schemas.microsoft.com/office/powerpoint/2010/main" val="1123933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AEA-2090-4868-A3A3-59287798D0A4}"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0AEF1-BC82-48D7-A95E-966792CB14DF}" type="slidenum">
              <a:rPr lang="en-US" smtClean="0"/>
              <a:t>‹#›</a:t>
            </a:fld>
            <a:endParaRPr lang="en-US"/>
          </a:p>
        </p:txBody>
      </p:sp>
    </p:spTree>
    <p:extLst>
      <p:ext uri="{BB962C8B-B14F-4D97-AF65-F5344CB8AC3E}">
        <p14:creationId xmlns:p14="http://schemas.microsoft.com/office/powerpoint/2010/main" val="3739559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6EFAEA-2090-4868-A3A3-59287798D0A4}"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0AEF1-BC82-48D7-A95E-966792CB14DF}" type="slidenum">
              <a:rPr lang="en-US" smtClean="0"/>
              <a:t>‹#›</a:t>
            </a:fld>
            <a:endParaRPr lang="en-US"/>
          </a:p>
        </p:txBody>
      </p:sp>
    </p:spTree>
    <p:extLst>
      <p:ext uri="{BB962C8B-B14F-4D97-AF65-F5344CB8AC3E}">
        <p14:creationId xmlns:p14="http://schemas.microsoft.com/office/powerpoint/2010/main" val="102961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6EFAEA-2090-4868-A3A3-59287798D0A4}"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0AEF1-BC82-48D7-A95E-966792CB14DF}" type="slidenum">
              <a:rPr lang="en-US" smtClean="0"/>
              <a:t>‹#›</a:t>
            </a:fld>
            <a:endParaRPr lang="en-US"/>
          </a:p>
        </p:txBody>
      </p:sp>
    </p:spTree>
    <p:extLst>
      <p:ext uri="{BB962C8B-B14F-4D97-AF65-F5344CB8AC3E}">
        <p14:creationId xmlns:p14="http://schemas.microsoft.com/office/powerpoint/2010/main" val="1273513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6EFAEA-2090-4868-A3A3-59287798D0A4}" type="datetimeFigureOut">
              <a:rPr lang="en-US" smtClean="0"/>
              <a:t>6/7/2023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E0AEF1-BC82-48D7-A95E-966792CB14DF}" type="slidenum">
              <a:rPr lang="en-US" smtClean="0"/>
              <a:t>‹#›</a:t>
            </a:fld>
            <a:endParaRPr lang="en-US"/>
          </a:p>
        </p:txBody>
      </p:sp>
    </p:spTree>
    <p:extLst>
      <p:ext uri="{BB962C8B-B14F-4D97-AF65-F5344CB8AC3E}">
        <p14:creationId xmlns:p14="http://schemas.microsoft.com/office/powerpoint/2010/main" val="2667774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6EFAEA-2090-4868-A3A3-59287798D0A4}" type="datetimeFigureOut">
              <a:rPr lang="en-US" smtClean="0"/>
              <a:t>6/7/2023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E0AEF1-BC82-48D7-A95E-966792CB14DF}" type="slidenum">
              <a:rPr lang="en-US" smtClean="0"/>
              <a:t>‹#›</a:t>
            </a:fld>
            <a:endParaRPr lang="en-US"/>
          </a:p>
        </p:txBody>
      </p:sp>
    </p:spTree>
    <p:extLst>
      <p:ext uri="{BB962C8B-B14F-4D97-AF65-F5344CB8AC3E}">
        <p14:creationId xmlns:p14="http://schemas.microsoft.com/office/powerpoint/2010/main" val="2086394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EFAEA-2090-4868-A3A3-59287798D0A4}" type="datetimeFigureOut">
              <a:rPr lang="en-US" smtClean="0"/>
              <a:t>6/7/2023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E0AEF1-BC82-48D7-A95E-966792CB14DF}" type="slidenum">
              <a:rPr lang="en-US" smtClean="0"/>
              <a:t>‹#›</a:t>
            </a:fld>
            <a:endParaRPr lang="en-US"/>
          </a:p>
        </p:txBody>
      </p:sp>
    </p:spTree>
    <p:extLst>
      <p:ext uri="{BB962C8B-B14F-4D97-AF65-F5344CB8AC3E}">
        <p14:creationId xmlns:p14="http://schemas.microsoft.com/office/powerpoint/2010/main" val="1274796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6EFAEA-2090-4868-A3A3-59287798D0A4}"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0AEF1-BC82-48D7-A95E-966792CB14DF}" type="slidenum">
              <a:rPr lang="en-US" smtClean="0"/>
              <a:t>‹#›</a:t>
            </a:fld>
            <a:endParaRPr lang="en-US"/>
          </a:p>
        </p:txBody>
      </p:sp>
    </p:spTree>
    <p:extLst>
      <p:ext uri="{BB962C8B-B14F-4D97-AF65-F5344CB8AC3E}">
        <p14:creationId xmlns:p14="http://schemas.microsoft.com/office/powerpoint/2010/main" val="1941362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6EFAEA-2090-4868-A3A3-59287798D0A4}"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0AEF1-BC82-48D7-A95E-966792CB14DF}" type="slidenum">
              <a:rPr lang="en-US" smtClean="0"/>
              <a:t>‹#›</a:t>
            </a:fld>
            <a:endParaRPr lang="en-US"/>
          </a:p>
        </p:txBody>
      </p:sp>
    </p:spTree>
    <p:extLst>
      <p:ext uri="{BB962C8B-B14F-4D97-AF65-F5344CB8AC3E}">
        <p14:creationId xmlns:p14="http://schemas.microsoft.com/office/powerpoint/2010/main" val="3327677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EFAEA-2090-4868-A3A3-59287798D0A4}" type="datetimeFigureOut">
              <a:rPr lang="en-US" smtClean="0"/>
              <a:t>6/7/2023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E0AEF1-BC82-48D7-A95E-966792CB14DF}" type="slidenum">
              <a:rPr lang="en-US" smtClean="0"/>
              <a:t>‹#›</a:t>
            </a:fld>
            <a:endParaRPr lang="en-US"/>
          </a:p>
        </p:txBody>
      </p:sp>
    </p:spTree>
    <p:extLst>
      <p:ext uri="{BB962C8B-B14F-4D97-AF65-F5344CB8AC3E}">
        <p14:creationId xmlns:p14="http://schemas.microsoft.com/office/powerpoint/2010/main" val="4120441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100" dirty="0">
                <a:latin typeface="Cambria" panose="02040503050406030204" pitchFamily="18" charset="0"/>
                <a:ea typeface="Cambria" panose="02040503050406030204" pitchFamily="18" charset="0"/>
              </a:rPr>
              <a:t>Introduction to Networks ( Version 7.00) – Modules 14 – 15: Network Application Communications </a:t>
            </a:r>
            <a:r>
              <a:rPr lang="en-US" sz="4100" dirty="0" smtClean="0">
                <a:latin typeface="Cambria" panose="02040503050406030204" pitchFamily="18" charset="0"/>
                <a:ea typeface="Cambria" panose="02040503050406030204" pitchFamily="18" charset="0"/>
              </a:rPr>
              <a:t>Exam</a:t>
            </a:r>
            <a:endParaRPr lang="en-US" sz="4100" dirty="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0338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1325563"/>
          </a:xfrm>
        </p:spPr>
        <p:txBody>
          <a:bodyPr>
            <a:normAutofit/>
          </a:bodyPr>
          <a:lstStyle/>
          <a:p>
            <a:r>
              <a:rPr lang="en-US" sz="2300" b="1" dirty="0" smtClean="0">
                <a:latin typeface="Cambria" panose="02040503050406030204" pitchFamily="18" charset="0"/>
                <a:ea typeface="Cambria" panose="02040503050406030204" pitchFamily="18" charset="0"/>
              </a:rPr>
              <a:t>What are two roles of the transport layer in data communication on a network? (Choose two.)</a:t>
            </a:r>
          </a:p>
        </p:txBody>
      </p:sp>
      <p:sp>
        <p:nvSpPr>
          <p:cNvPr id="3" name="Content Placeholder 2"/>
          <p:cNvSpPr>
            <a:spLocks noGrp="1"/>
          </p:cNvSpPr>
          <p:nvPr>
            <p:ph idx="1"/>
          </p:nvPr>
        </p:nvSpPr>
        <p:spPr>
          <a:xfrm>
            <a:off x="201881" y="1607564"/>
            <a:ext cx="11756571" cy="2489423"/>
          </a:xfrm>
        </p:spPr>
        <p:txBody>
          <a:bodyPr>
            <a:normAutofit fontScale="85000" lnSpcReduction="20000"/>
          </a:bodyPr>
          <a:lstStyle/>
          <a:p>
            <a:pPr fontAlgn="base"/>
            <a:r>
              <a:rPr lang="en-US" b="1" dirty="0"/>
              <a:t>identifying the proper application for each communication stream</a:t>
            </a:r>
            <a:endParaRPr lang="en-US" dirty="0"/>
          </a:p>
          <a:p>
            <a:pPr fontAlgn="base"/>
            <a:r>
              <a:rPr lang="en-US" b="1" dirty="0"/>
              <a:t>tracking the individual communication between applications on the source and destination hosts</a:t>
            </a:r>
            <a:endParaRPr lang="en-US" dirty="0"/>
          </a:p>
          <a:p>
            <a:pPr fontAlgn="base"/>
            <a:r>
              <a:rPr lang="en-US" dirty="0"/>
              <a:t>providing frame delimiting to identify bits making up a frame</a:t>
            </a:r>
          </a:p>
          <a:p>
            <a:pPr fontAlgn="base"/>
            <a:r>
              <a:rPr lang="en-US" dirty="0"/>
              <a:t>performing a cyclic redundancy check on the frame for errors</a:t>
            </a:r>
          </a:p>
          <a:p>
            <a:pPr fontAlgn="base"/>
            <a:r>
              <a:rPr lang="en-US" dirty="0"/>
              <a:t>providing the interface between applications and the underlying network over which messages are transmitted</a:t>
            </a:r>
          </a:p>
        </p:txBody>
      </p:sp>
      <p:sp>
        <p:nvSpPr>
          <p:cNvPr id="4" name="Rectangle 3"/>
          <p:cNvSpPr/>
          <p:nvPr/>
        </p:nvSpPr>
        <p:spPr>
          <a:xfrm>
            <a:off x="201881" y="4513332"/>
            <a:ext cx="11625942" cy="2031325"/>
          </a:xfrm>
          <a:prstGeom prst="rect">
            <a:avLst/>
          </a:prstGeom>
        </p:spPr>
        <p:txBody>
          <a:bodyPr wrap="square">
            <a:spAutoFit/>
          </a:bodyPr>
          <a:lstStyle/>
          <a:p>
            <a:pPr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The transport layer has several responsibilities. The primary responsibilities include the following:</a:t>
            </a:r>
          </a:p>
          <a:p>
            <a:pPr fontAlgn="base"/>
            <a:r>
              <a:rPr lang="en-US" sz="2100" i="0" dirty="0" smtClean="0">
                <a:effectLst/>
                <a:latin typeface="Cambria" panose="02040503050406030204" pitchFamily="18" charset="0"/>
                <a:ea typeface="Cambria" panose="02040503050406030204" pitchFamily="18" charset="0"/>
              </a:rPr>
              <a:t>Tracking the individual communication streams between applications on the source and destination hosts</a:t>
            </a:r>
          </a:p>
          <a:p>
            <a:pPr fontAlgn="base"/>
            <a:r>
              <a:rPr lang="en-US" sz="2100" i="0" dirty="0" smtClean="0">
                <a:effectLst/>
                <a:latin typeface="Cambria" panose="02040503050406030204" pitchFamily="18" charset="0"/>
                <a:ea typeface="Cambria" panose="02040503050406030204" pitchFamily="18" charset="0"/>
              </a:rPr>
              <a:t>Segmenting data at the source and reassembling the data at the destination</a:t>
            </a:r>
          </a:p>
          <a:p>
            <a:pPr fontAlgn="base"/>
            <a:r>
              <a:rPr lang="en-US" sz="2100" i="0" dirty="0" smtClean="0">
                <a:effectLst/>
                <a:latin typeface="Cambria" panose="02040503050406030204" pitchFamily="18" charset="0"/>
                <a:ea typeface="Cambria" panose="02040503050406030204" pitchFamily="18" charset="0"/>
              </a:rPr>
              <a:t>Identifying the proper application for each communication stream through the use of port numbers</a:t>
            </a:r>
          </a:p>
        </p:txBody>
      </p:sp>
    </p:spTree>
    <p:extLst>
      <p:ext uri="{BB962C8B-B14F-4D97-AF65-F5344CB8AC3E}">
        <p14:creationId xmlns:p14="http://schemas.microsoft.com/office/powerpoint/2010/main" val="2347075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1325563"/>
          </a:xfrm>
        </p:spPr>
        <p:txBody>
          <a:bodyPr>
            <a:normAutofit/>
          </a:bodyPr>
          <a:lstStyle/>
          <a:p>
            <a:r>
              <a:rPr lang="en-US" sz="2300" b="1" dirty="0" smtClean="0">
                <a:latin typeface="Cambria" panose="02040503050406030204" pitchFamily="18" charset="0"/>
                <a:ea typeface="Cambria" panose="02040503050406030204" pitchFamily="18" charset="0"/>
              </a:rPr>
              <a:t>What information is used by TCP to reassemble and reorder received segments?</a:t>
            </a:r>
          </a:p>
        </p:txBody>
      </p:sp>
      <p:sp>
        <p:nvSpPr>
          <p:cNvPr id="3" name="Content Placeholder 2"/>
          <p:cNvSpPr>
            <a:spLocks noGrp="1"/>
          </p:cNvSpPr>
          <p:nvPr>
            <p:ph idx="1"/>
          </p:nvPr>
        </p:nvSpPr>
        <p:spPr>
          <a:xfrm>
            <a:off x="201881" y="1607564"/>
            <a:ext cx="11756571" cy="2489423"/>
          </a:xfrm>
        </p:spPr>
        <p:txBody>
          <a:bodyPr>
            <a:normAutofit/>
          </a:bodyPr>
          <a:lstStyle/>
          <a:p>
            <a:pPr fontAlgn="base"/>
            <a:r>
              <a:rPr lang="en-US" dirty="0"/>
              <a:t>port numbers</a:t>
            </a:r>
          </a:p>
          <a:p>
            <a:pPr fontAlgn="base"/>
            <a:r>
              <a:rPr lang="en-US" b="1" dirty="0"/>
              <a:t>sequence numbers</a:t>
            </a:r>
            <a:endParaRPr lang="en-US" dirty="0"/>
          </a:p>
          <a:p>
            <a:pPr fontAlgn="base"/>
            <a:r>
              <a:rPr lang="en-US" dirty="0"/>
              <a:t>acknowledgment numbers</a:t>
            </a:r>
          </a:p>
          <a:p>
            <a:pPr fontAlgn="base"/>
            <a:r>
              <a:rPr lang="en-US" dirty="0"/>
              <a:t>fragment numbers</a:t>
            </a:r>
          </a:p>
        </p:txBody>
      </p:sp>
      <p:sp>
        <p:nvSpPr>
          <p:cNvPr id="4" name="Rectangle 3"/>
          <p:cNvSpPr/>
          <p:nvPr/>
        </p:nvSpPr>
        <p:spPr>
          <a:xfrm>
            <a:off x="201881" y="4513332"/>
            <a:ext cx="11625942" cy="1061829"/>
          </a:xfrm>
          <a:prstGeom prst="rect">
            <a:avLst/>
          </a:prstGeom>
        </p:spPr>
        <p:txBody>
          <a:bodyPr wrap="square">
            <a:spAutoFit/>
          </a:bodyPr>
          <a:lstStyle/>
          <a:p>
            <a:pPr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At the transport layer, TCP uses the sequence numbers in the header of each TCP segment to reassemble the segments into the correct order.</a:t>
            </a:r>
          </a:p>
          <a:p>
            <a:pPr fontAlgn="base"/>
            <a:endParaRPr lang="en-US" sz="2100" i="0" dirty="0" smtClean="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03230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1325563"/>
          </a:xfrm>
        </p:spPr>
        <p:txBody>
          <a:bodyPr>
            <a:normAutofit/>
          </a:bodyPr>
          <a:lstStyle/>
          <a:p>
            <a:r>
              <a:rPr lang="en-US" sz="2300" b="1" dirty="0" smtClean="0">
                <a:latin typeface="Cambria" panose="02040503050406030204" pitchFamily="18" charset="0"/>
                <a:ea typeface="Cambria" panose="02040503050406030204" pitchFamily="18" charset="0"/>
              </a:rPr>
              <a:t>What important information is added to the TCP/IP transport layer header to ensure communication and connectivity with a remote network device?</a:t>
            </a:r>
          </a:p>
        </p:txBody>
      </p:sp>
      <p:sp>
        <p:nvSpPr>
          <p:cNvPr id="3" name="Content Placeholder 2"/>
          <p:cNvSpPr>
            <a:spLocks noGrp="1"/>
          </p:cNvSpPr>
          <p:nvPr>
            <p:ph idx="1"/>
          </p:nvPr>
        </p:nvSpPr>
        <p:spPr>
          <a:xfrm>
            <a:off x="201881" y="1607564"/>
            <a:ext cx="11756571" cy="2489423"/>
          </a:xfrm>
        </p:spPr>
        <p:txBody>
          <a:bodyPr>
            <a:normAutofit/>
          </a:bodyPr>
          <a:lstStyle/>
          <a:p>
            <a:pPr fontAlgn="base"/>
            <a:r>
              <a:rPr lang="en-US" dirty="0"/>
              <a:t>timing and synchronization</a:t>
            </a:r>
          </a:p>
          <a:p>
            <a:pPr fontAlgn="base"/>
            <a:r>
              <a:rPr lang="en-US" b="1" dirty="0"/>
              <a:t>destination and source port numbers</a:t>
            </a:r>
            <a:endParaRPr lang="en-US" dirty="0"/>
          </a:p>
          <a:p>
            <a:pPr fontAlgn="base"/>
            <a:r>
              <a:rPr lang="en-US" dirty="0"/>
              <a:t>destination and source physical addresses</a:t>
            </a:r>
          </a:p>
          <a:p>
            <a:pPr fontAlgn="base"/>
            <a:r>
              <a:rPr lang="en-US" dirty="0"/>
              <a:t>destination and source logical network addresses</a:t>
            </a:r>
          </a:p>
        </p:txBody>
      </p:sp>
    </p:spTree>
    <p:extLst>
      <p:ext uri="{BB962C8B-B14F-4D97-AF65-F5344CB8AC3E}">
        <p14:creationId xmlns:p14="http://schemas.microsoft.com/office/powerpoint/2010/main" val="566774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1325563"/>
          </a:xfrm>
        </p:spPr>
        <p:txBody>
          <a:bodyPr>
            <a:normAutofit/>
          </a:bodyPr>
          <a:lstStyle/>
          <a:p>
            <a:r>
              <a:rPr lang="en-US" sz="2300" b="1" dirty="0" smtClean="0">
                <a:latin typeface="Cambria" panose="02040503050406030204" pitchFamily="18" charset="0"/>
                <a:ea typeface="Cambria" panose="02040503050406030204" pitchFamily="18" charset="0"/>
              </a:rPr>
              <a:t>Which two characteristics are associated with UDP sessions? (Choose two.)</a:t>
            </a:r>
          </a:p>
        </p:txBody>
      </p:sp>
      <p:sp>
        <p:nvSpPr>
          <p:cNvPr id="3" name="Content Placeholder 2"/>
          <p:cNvSpPr>
            <a:spLocks noGrp="1"/>
          </p:cNvSpPr>
          <p:nvPr>
            <p:ph idx="1"/>
          </p:nvPr>
        </p:nvSpPr>
        <p:spPr>
          <a:xfrm>
            <a:off x="201881" y="1607564"/>
            <a:ext cx="11756571" cy="2489423"/>
          </a:xfrm>
        </p:spPr>
        <p:txBody>
          <a:bodyPr>
            <a:normAutofit lnSpcReduction="10000"/>
          </a:bodyPr>
          <a:lstStyle/>
          <a:p>
            <a:pPr fontAlgn="base"/>
            <a:r>
              <a:rPr lang="en-US" b="1" dirty="0"/>
              <a:t>Destination devices receive traffic with minimal delay.</a:t>
            </a:r>
            <a:endParaRPr lang="en-US" dirty="0"/>
          </a:p>
          <a:p>
            <a:pPr fontAlgn="base"/>
            <a:r>
              <a:rPr lang="en-US" dirty="0"/>
              <a:t>Transmitted data segments are tracked.</a:t>
            </a:r>
          </a:p>
          <a:p>
            <a:pPr fontAlgn="base"/>
            <a:r>
              <a:rPr lang="en-US" dirty="0"/>
              <a:t>Destination devices reassemble messages and pass them to an application.</a:t>
            </a:r>
          </a:p>
          <a:p>
            <a:pPr fontAlgn="base"/>
            <a:r>
              <a:rPr lang="en-US" b="1" dirty="0"/>
              <a:t>Received data is unacknowledged.</a:t>
            </a:r>
            <a:endParaRPr lang="en-US" dirty="0"/>
          </a:p>
          <a:p>
            <a:pPr fontAlgn="base"/>
            <a:r>
              <a:rPr lang="en-US" dirty="0"/>
              <a:t>Unacknowledged data packets are retransmitted</a:t>
            </a:r>
          </a:p>
        </p:txBody>
      </p:sp>
      <p:sp>
        <p:nvSpPr>
          <p:cNvPr id="4" name="Rectangle 3"/>
          <p:cNvSpPr/>
          <p:nvPr/>
        </p:nvSpPr>
        <p:spPr>
          <a:xfrm>
            <a:off x="267195" y="4180344"/>
            <a:ext cx="11625942" cy="2677656"/>
          </a:xfrm>
          <a:prstGeom prst="rect">
            <a:avLst/>
          </a:prstGeom>
        </p:spPr>
        <p:txBody>
          <a:bodyPr wrap="square">
            <a:spAutoFit/>
          </a:bodyPr>
          <a:lstStyle/>
          <a:p>
            <a:pPr fontAlgn="base"/>
            <a:r>
              <a:rPr lang="en-US" sz="2100" b="1" i="0" dirty="0" smtClean="0">
                <a:effectLst/>
                <a:latin typeface="Cambria" panose="02040503050406030204" pitchFamily="18" charset="0"/>
                <a:ea typeface="Cambria" panose="02040503050406030204" pitchFamily="18" charset="0"/>
              </a:rPr>
              <a:t>Explanation:</a:t>
            </a:r>
          </a:p>
          <a:p>
            <a:pPr fontAlgn="base"/>
            <a:r>
              <a:rPr lang="en-US" sz="2100" i="0" dirty="0" smtClean="0">
                <a:effectLst/>
                <a:latin typeface="Cambria" panose="02040503050406030204" pitchFamily="18" charset="0"/>
                <a:ea typeface="Cambria" panose="02040503050406030204" pitchFamily="18" charset="0"/>
              </a:rPr>
              <a:t>TCP:</a:t>
            </a:r>
          </a:p>
          <a:p>
            <a:pPr fontAlgn="base"/>
            <a:r>
              <a:rPr lang="en-US" sz="2100" i="0" dirty="0" smtClean="0">
                <a:effectLst/>
                <a:latin typeface="Cambria" panose="02040503050406030204" pitchFamily="18" charset="0"/>
                <a:ea typeface="Cambria" panose="02040503050406030204" pitchFamily="18" charset="0"/>
              </a:rPr>
              <a:t>Provides tracking of transmitted data segments</a:t>
            </a:r>
          </a:p>
          <a:p>
            <a:pPr fontAlgn="base"/>
            <a:r>
              <a:rPr lang="en-US" sz="2100" i="0" dirty="0" smtClean="0">
                <a:effectLst/>
                <a:latin typeface="Cambria" panose="02040503050406030204" pitchFamily="18" charset="0"/>
                <a:ea typeface="Cambria" panose="02040503050406030204" pitchFamily="18" charset="0"/>
              </a:rPr>
              <a:t>Destination devices will acknowledge received data.</a:t>
            </a:r>
          </a:p>
          <a:p>
            <a:pPr fontAlgn="base"/>
            <a:r>
              <a:rPr lang="en-US" sz="2100" i="0" dirty="0" smtClean="0">
                <a:effectLst/>
                <a:latin typeface="Cambria" panose="02040503050406030204" pitchFamily="18" charset="0"/>
                <a:ea typeface="Cambria" panose="02040503050406030204" pitchFamily="18" charset="0"/>
              </a:rPr>
              <a:t>Source devices will retransmit unacknowledged data.</a:t>
            </a:r>
          </a:p>
          <a:p>
            <a:pPr fontAlgn="base"/>
            <a:r>
              <a:rPr lang="en-US" sz="2100" i="0" dirty="0" smtClean="0">
                <a:effectLst/>
                <a:latin typeface="Cambria" panose="02040503050406030204" pitchFamily="18" charset="0"/>
                <a:ea typeface="Cambria" panose="02040503050406030204" pitchFamily="18" charset="0"/>
              </a:rPr>
              <a:t>UDP</a:t>
            </a:r>
          </a:p>
          <a:p>
            <a:pPr fontAlgn="base"/>
            <a:r>
              <a:rPr lang="en-US" sz="2100" i="0" dirty="0" smtClean="0">
                <a:effectLst/>
                <a:latin typeface="Cambria" panose="02040503050406030204" pitchFamily="18" charset="0"/>
                <a:ea typeface="Cambria" panose="02040503050406030204" pitchFamily="18" charset="0"/>
              </a:rPr>
              <a:t>Destination devices will not acknowledge received data</a:t>
            </a:r>
          </a:p>
          <a:p>
            <a:pPr fontAlgn="base"/>
            <a:r>
              <a:rPr lang="en-US" sz="2100" i="0" dirty="0" smtClean="0">
                <a:effectLst/>
                <a:latin typeface="Cambria" panose="02040503050406030204" pitchFamily="18" charset="0"/>
                <a:ea typeface="Cambria" panose="02040503050406030204" pitchFamily="18" charset="0"/>
              </a:rPr>
              <a:t>Headers use very little overhead and cause minimal delay.​</a:t>
            </a:r>
          </a:p>
        </p:txBody>
      </p:sp>
    </p:spTree>
    <p:extLst>
      <p:ext uri="{BB962C8B-B14F-4D97-AF65-F5344CB8AC3E}">
        <p14:creationId xmlns:p14="http://schemas.microsoft.com/office/powerpoint/2010/main" val="14508404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fontScale="90000"/>
          </a:bodyPr>
          <a:lstStyle/>
          <a:p>
            <a:r>
              <a:rPr lang="en-US" sz="2300" b="1" dirty="0" smtClean="0">
                <a:latin typeface="Cambria" panose="02040503050406030204" pitchFamily="18" charset="0"/>
                <a:ea typeface="Cambria" panose="02040503050406030204" pitchFamily="18" charset="0"/>
              </a:rPr>
              <a:t>A client application needs to terminate a TCP communication session with a server. Place the termination process steps in the order that they will occur. (Not all options are used.)</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2510" y="776865"/>
            <a:ext cx="11756571" cy="5879254"/>
          </a:xfrm>
        </p:spPr>
      </p:pic>
      <p:sp>
        <p:nvSpPr>
          <p:cNvPr id="4" name="Rectangle 3"/>
          <p:cNvSpPr/>
          <p:nvPr/>
        </p:nvSpPr>
        <p:spPr>
          <a:xfrm>
            <a:off x="0" y="3978463"/>
            <a:ext cx="6353299" cy="2354491"/>
          </a:xfrm>
          <a:prstGeom prst="rect">
            <a:avLst/>
          </a:prstGeom>
        </p:spPr>
        <p:txBody>
          <a:bodyPr wrap="square">
            <a:spAutoFit/>
          </a:bodyPr>
          <a:lstStyle/>
          <a:p>
            <a:pPr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In order to terminate a TCP session, the client sends to the server a segment with the FIN flag set. The server acknowledges the client by sending a segment with the ACK flag set. The server sends a FIN to the client to terminate the server to client session. The client acknowledges the termination by sending a segment with the ACK flag set.</a:t>
            </a:r>
          </a:p>
        </p:txBody>
      </p:sp>
    </p:spTree>
    <p:extLst>
      <p:ext uri="{BB962C8B-B14F-4D97-AF65-F5344CB8AC3E}">
        <p14:creationId xmlns:p14="http://schemas.microsoft.com/office/powerpoint/2010/main" val="4161808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Which flag in the TCP header is used in response to a received FIN in order to terminate connectivity between two network devices?</a:t>
            </a:r>
          </a:p>
        </p:txBody>
      </p:sp>
      <p:sp>
        <p:nvSpPr>
          <p:cNvPr id="4" name="Rectangle 3"/>
          <p:cNvSpPr/>
          <p:nvPr/>
        </p:nvSpPr>
        <p:spPr>
          <a:xfrm>
            <a:off x="23751" y="4263471"/>
            <a:ext cx="12065330" cy="2031325"/>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a:t>
            </a:r>
            <a:r>
              <a:rPr lang="en-US" sz="2100" i="0" dirty="0" smtClean="0">
                <a:effectLst/>
                <a:latin typeface="Cambria" panose="02040503050406030204" pitchFamily="18" charset="0"/>
                <a:ea typeface="Cambria" panose="02040503050406030204" pitchFamily="18" charset="0"/>
              </a:rPr>
              <a:t>: In a TCP session, when a device has no more data to send, it will send a segment with the FIN flag set. The connected device that receives the segment will respond with an ACK to acknowledge that segment. The device that sent the ACK will then send a FIN message to close the connection it has with the other device. The sending of the FIN should be followed with the receipt of an ACK from the other device.​</a:t>
            </a:r>
          </a:p>
          <a:p>
            <a:pPr algn="just" fontAlgn="base"/>
            <a:endParaRPr lang="en-US" sz="2100" i="0" dirty="0" smtClean="0">
              <a:effectLst/>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825625"/>
            <a:ext cx="10515600" cy="2033856"/>
          </a:xfrm>
        </p:spPr>
        <p:txBody>
          <a:bodyPr/>
          <a:lstStyle/>
          <a:p>
            <a:pPr fontAlgn="base"/>
            <a:r>
              <a:rPr lang="en-US" dirty="0"/>
              <a:t>FIN</a:t>
            </a:r>
          </a:p>
          <a:p>
            <a:pPr fontAlgn="base"/>
            <a:r>
              <a:rPr lang="en-US" b="1" dirty="0"/>
              <a:t>ACK</a:t>
            </a:r>
            <a:endParaRPr lang="en-US" dirty="0"/>
          </a:p>
          <a:p>
            <a:pPr fontAlgn="base"/>
            <a:r>
              <a:rPr lang="en-US" dirty="0"/>
              <a:t>SYN</a:t>
            </a:r>
          </a:p>
          <a:p>
            <a:pPr fontAlgn="base"/>
            <a:r>
              <a:rPr lang="en-US" dirty="0"/>
              <a:t>RST</a:t>
            </a:r>
          </a:p>
          <a:p>
            <a:pPr marL="0" indent="0">
              <a:buNone/>
            </a:pPr>
            <a:endParaRPr lang="en-US" dirty="0"/>
          </a:p>
        </p:txBody>
      </p:sp>
    </p:spTree>
    <p:extLst>
      <p:ext uri="{BB962C8B-B14F-4D97-AF65-F5344CB8AC3E}">
        <p14:creationId xmlns:p14="http://schemas.microsoft.com/office/powerpoint/2010/main" val="551982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Which protocol or service uses UDP for a client-to-server communication and TCP for server-to-server communication?</a:t>
            </a:r>
          </a:p>
        </p:txBody>
      </p:sp>
      <p:sp>
        <p:nvSpPr>
          <p:cNvPr id="4" name="Rectangle 3"/>
          <p:cNvSpPr/>
          <p:nvPr/>
        </p:nvSpPr>
        <p:spPr>
          <a:xfrm>
            <a:off x="23751" y="4263471"/>
            <a:ext cx="12065330" cy="738664"/>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Some applications may use both TCP and UDP. DNS uses UDP when clients send requests to a DNS server, and TCP when two DNS serves directly communicate</a:t>
            </a:r>
          </a:p>
        </p:txBody>
      </p:sp>
      <p:sp>
        <p:nvSpPr>
          <p:cNvPr id="3" name="Content Placeholder 2"/>
          <p:cNvSpPr>
            <a:spLocks noGrp="1"/>
          </p:cNvSpPr>
          <p:nvPr>
            <p:ph idx="1"/>
          </p:nvPr>
        </p:nvSpPr>
        <p:spPr>
          <a:xfrm>
            <a:off x="201881" y="1303111"/>
            <a:ext cx="10515600" cy="2033856"/>
          </a:xfrm>
        </p:spPr>
        <p:txBody>
          <a:bodyPr>
            <a:normAutofit/>
          </a:bodyPr>
          <a:lstStyle/>
          <a:p>
            <a:pPr fontAlgn="base"/>
            <a:r>
              <a:rPr lang="en-US" dirty="0"/>
              <a:t>HTTP</a:t>
            </a:r>
          </a:p>
          <a:p>
            <a:pPr fontAlgn="base"/>
            <a:r>
              <a:rPr lang="en-US" dirty="0"/>
              <a:t>FTP</a:t>
            </a:r>
          </a:p>
          <a:p>
            <a:pPr fontAlgn="base"/>
            <a:r>
              <a:rPr lang="en-US" b="1" dirty="0"/>
              <a:t>DNS</a:t>
            </a:r>
            <a:endParaRPr lang="en-US" dirty="0"/>
          </a:p>
          <a:p>
            <a:pPr fontAlgn="base"/>
            <a:r>
              <a:rPr lang="en-US" dirty="0"/>
              <a:t>SMTP</a:t>
            </a:r>
          </a:p>
          <a:p>
            <a:pPr marL="0" indent="0">
              <a:buNone/>
            </a:pPr>
            <a:endParaRPr lang="en-US" dirty="0"/>
          </a:p>
        </p:txBody>
      </p:sp>
    </p:spTree>
    <p:extLst>
      <p:ext uri="{BB962C8B-B14F-4D97-AF65-F5344CB8AC3E}">
        <p14:creationId xmlns:p14="http://schemas.microsoft.com/office/powerpoint/2010/main" val="25518993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 What is a characteristic of UDP?</a:t>
            </a:r>
          </a:p>
        </p:txBody>
      </p:sp>
      <p:sp>
        <p:nvSpPr>
          <p:cNvPr id="4" name="Rectangle 3"/>
          <p:cNvSpPr/>
          <p:nvPr/>
        </p:nvSpPr>
        <p:spPr>
          <a:xfrm>
            <a:off x="23751" y="4263471"/>
            <a:ext cx="12065330" cy="738664"/>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UDP has no way to reorder the datagrams into their transmission order, so UDP simply reassembles the data in the order it was received and forwards it to the application.​</a:t>
            </a:r>
          </a:p>
        </p:txBody>
      </p:sp>
      <p:sp>
        <p:nvSpPr>
          <p:cNvPr id="3" name="Content Placeholder 2"/>
          <p:cNvSpPr>
            <a:spLocks noGrp="1"/>
          </p:cNvSpPr>
          <p:nvPr>
            <p:ph idx="1"/>
          </p:nvPr>
        </p:nvSpPr>
        <p:spPr>
          <a:xfrm>
            <a:off x="201881" y="1303111"/>
            <a:ext cx="10515600" cy="2033856"/>
          </a:xfrm>
        </p:spPr>
        <p:txBody>
          <a:bodyPr>
            <a:normAutofit fontScale="85000" lnSpcReduction="20000"/>
          </a:bodyPr>
          <a:lstStyle/>
          <a:p>
            <a:pPr fontAlgn="base"/>
            <a:r>
              <a:rPr lang="en-US" dirty="0"/>
              <a:t>UDP datagrams take the same path and arrive in the correct order at the destination.​</a:t>
            </a:r>
          </a:p>
          <a:p>
            <a:pPr fontAlgn="base"/>
            <a:r>
              <a:rPr lang="en-US" dirty="0"/>
              <a:t>Applications that use UDP are always considered unreliable.​</a:t>
            </a:r>
          </a:p>
          <a:p>
            <a:pPr fontAlgn="base"/>
            <a:r>
              <a:rPr lang="en-US" b="1" dirty="0"/>
              <a:t>UDP reassembles the received datagrams in the order they were received.</a:t>
            </a:r>
            <a:endParaRPr lang="en-US" dirty="0"/>
          </a:p>
          <a:p>
            <a:pPr fontAlgn="base"/>
            <a:r>
              <a:rPr lang="en-US" dirty="0"/>
              <a:t>UDP only passes data to the network when the destination is ready to receive the data.</a:t>
            </a:r>
          </a:p>
        </p:txBody>
      </p:sp>
    </p:spTree>
    <p:extLst>
      <p:ext uri="{BB962C8B-B14F-4D97-AF65-F5344CB8AC3E}">
        <p14:creationId xmlns:p14="http://schemas.microsoft.com/office/powerpoint/2010/main" val="30608437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What kind of port must be requested from IANA in order to be used with a specific application?</a:t>
            </a:r>
          </a:p>
        </p:txBody>
      </p:sp>
      <p:sp>
        <p:nvSpPr>
          <p:cNvPr id="4" name="Rectangle 3"/>
          <p:cNvSpPr/>
          <p:nvPr/>
        </p:nvSpPr>
        <p:spPr>
          <a:xfrm>
            <a:off x="23751" y="4263471"/>
            <a:ext cx="12065330" cy="2031325"/>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Registered ports (numbers 1024 to 49151) are assigned by IANA to a requesting entity to use with specific processes or applications. These processes are primarily individual applications that a user has chosen to install, rather than common applications that would receive a well-known port number. For example, Cisco has registered port 1985 for its Hot Standby Routing Protocol (HSRP) process.​</a:t>
            </a:r>
          </a:p>
          <a:p>
            <a:pPr algn="just" fontAlgn="base"/>
            <a:endParaRPr lang="en-US" sz="2100" b="1" i="0" dirty="0" smtClean="0">
              <a:effectLst/>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01881" y="1303111"/>
            <a:ext cx="10515600" cy="2033856"/>
          </a:xfrm>
        </p:spPr>
        <p:txBody>
          <a:bodyPr>
            <a:normAutofit/>
          </a:bodyPr>
          <a:lstStyle/>
          <a:p>
            <a:pPr fontAlgn="base"/>
            <a:r>
              <a:rPr lang="fr-FR" b="1" dirty="0" err="1"/>
              <a:t>registered</a:t>
            </a:r>
            <a:r>
              <a:rPr lang="fr-FR" b="1" dirty="0"/>
              <a:t> port</a:t>
            </a:r>
            <a:endParaRPr lang="fr-FR" dirty="0"/>
          </a:p>
          <a:p>
            <a:pPr fontAlgn="base"/>
            <a:r>
              <a:rPr lang="fr-FR" dirty="0" err="1"/>
              <a:t>private</a:t>
            </a:r>
            <a:r>
              <a:rPr lang="fr-FR" dirty="0"/>
              <a:t> port</a:t>
            </a:r>
          </a:p>
          <a:p>
            <a:pPr fontAlgn="base"/>
            <a:r>
              <a:rPr lang="fr-FR" dirty="0" err="1"/>
              <a:t>dynamic</a:t>
            </a:r>
            <a:r>
              <a:rPr lang="fr-FR" dirty="0"/>
              <a:t> port</a:t>
            </a:r>
          </a:p>
          <a:p>
            <a:pPr fontAlgn="base"/>
            <a:r>
              <a:rPr lang="fr-FR" dirty="0"/>
              <a:t>source port</a:t>
            </a:r>
          </a:p>
          <a:p>
            <a:pPr marL="0" indent="0">
              <a:buNone/>
            </a:pPr>
            <a:endParaRPr lang="en-US" dirty="0"/>
          </a:p>
        </p:txBody>
      </p:sp>
    </p:spTree>
    <p:extLst>
      <p:ext uri="{BB962C8B-B14F-4D97-AF65-F5344CB8AC3E}">
        <p14:creationId xmlns:p14="http://schemas.microsoft.com/office/powerpoint/2010/main" val="29484982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 Which three application layer protocols use TCP? (Choose three.)</a:t>
            </a:r>
          </a:p>
        </p:txBody>
      </p:sp>
      <p:sp>
        <p:nvSpPr>
          <p:cNvPr id="4" name="Rectangle 3"/>
          <p:cNvSpPr/>
          <p:nvPr/>
        </p:nvSpPr>
        <p:spPr>
          <a:xfrm>
            <a:off x="23751" y="4263471"/>
            <a:ext cx="12065330" cy="1061829"/>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Some protocols require the reliable data transport that is provided by TCP. In addition, these protocols do not have real time communication requirements and can tolerate some data loss while minimizing protocol overhead. Examples of these protocols are SMTP, FTP, and HTTP.</a:t>
            </a:r>
          </a:p>
        </p:txBody>
      </p:sp>
      <p:sp>
        <p:nvSpPr>
          <p:cNvPr id="3" name="Content Placeholder 2"/>
          <p:cNvSpPr>
            <a:spLocks noGrp="1"/>
          </p:cNvSpPr>
          <p:nvPr>
            <p:ph idx="1"/>
          </p:nvPr>
        </p:nvSpPr>
        <p:spPr>
          <a:xfrm>
            <a:off x="201880" y="1303111"/>
            <a:ext cx="11329059" cy="2378240"/>
          </a:xfrm>
        </p:spPr>
        <p:txBody>
          <a:bodyPr>
            <a:normAutofit fontScale="85000" lnSpcReduction="20000"/>
          </a:bodyPr>
          <a:lstStyle/>
          <a:p>
            <a:pPr fontAlgn="base"/>
            <a:r>
              <a:rPr lang="en-US" b="1" dirty="0"/>
              <a:t>SMTP</a:t>
            </a:r>
            <a:endParaRPr lang="en-US" dirty="0"/>
          </a:p>
          <a:p>
            <a:pPr fontAlgn="base"/>
            <a:r>
              <a:rPr lang="en-US" b="1" dirty="0"/>
              <a:t>FTP</a:t>
            </a:r>
            <a:endParaRPr lang="en-US" dirty="0"/>
          </a:p>
          <a:p>
            <a:pPr fontAlgn="base"/>
            <a:r>
              <a:rPr lang="en-US" dirty="0"/>
              <a:t>SNMP</a:t>
            </a:r>
          </a:p>
          <a:p>
            <a:pPr fontAlgn="base"/>
            <a:r>
              <a:rPr lang="en-US" b="1" dirty="0"/>
              <a:t>HTTP</a:t>
            </a:r>
            <a:endParaRPr lang="en-US" dirty="0"/>
          </a:p>
          <a:p>
            <a:pPr fontAlgn="base"/>
            <a:r>
              <a:rPr lang="en-US" dirty="0"/>
              <a:t>TFTP</a:t>
            </a:r>
          </a:p>
          <a:p>
            <a:pPr fontAlgn="base"/>
            <a:r>
              <a:rPr lang="en-US" dirty="0"/>
              <a:t>DHCP</a:t>
            </a:r>
          </a:p>
        </p:txBody>
      </p:sp>
    </p:spTree>
    <p:extLst>
      <p:ext uri="{BB962C8B-B14F-4D97-AF65-F5344CB8AC3E}">
        <p14:creationId xmlns:p14="http://schemas.microsoft.com/office/powerpoint/2010/main" val="2714404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1325563"/>
          </a:xfrm>
        </p:spPr>
        <p:txBody>
          <a:bodyPr>
            <a:normAutofit/>
          </a:bodyPr>
          <a:lstStyle/>
          <a:p>
            <a:r>
              <a:rPr lang="en-US" sz="2300" b="1" dirty="0">
                <a:latin typeface="Cambria" panose="02040503050406030204" pitchFamily="18" charset="0"/>
                <a:ea typeface="Cambria" panose="02040503050406030204" pitchFamily="18" charset="0"/>
              </a:rPr>
              <a:t>Which action is performed by a client when establishing communication with a server via the use of UDP at the transport layer?</a:t>
            </a:r>
            <a:endParaRPr lang="en-US" sz="23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01881" y="1607564"/>
            <a:ext cx="11756571" cy="4351338"/>
          </a:xfrm>
        </p:spPr>
        <p:txBody>
          <a:bodyPr/>
          <a:lstStyle/>
          <a:p>
            <a:pPr fontAlgn="base"/>
            <a:r>
              <a:rPr lang="en-US" dirty="0"/>
              <a:t>The client sets the window size for the session.</a:t>
            </a:r>
          </a:p>
          <a:p>
            <a:pPr fontAlgn="base"/>
            <a:r>
              <a:rPr lang="en-US" dirty="0"/>
              <a:t>The client sends an ISN to the server to start the 3-way handshake.</a:t>
            </a:r>
          </a:p>
          <a:p>
            <a:pPr fontAlgn="base"/>
            <a:r>
              <a:rPr lang="en-US" b="1" dirty="0"/>
              <a:t>The client randomly selects a source port number.</a:t>
            </a:r>
            <a:endParaRPr lang="en-US" dirty="0"/>
          </a:p>
          <a:p>
            <a:pPr fontAlgn="base"/>
            <a:r>
              <a:rPr lang="en-US" dirty="0"/>
              <a:t>The client sends a synchronization segment to begin the session.</a:t>
            </a:r>
          </a:p>
          <a:p>
            <a:pPr marL="0" indent="0">
              <a:buNone/>
            </a:pPr>
            <a:endParaRPr lang="en-US" dirty="0"/>
          </a:p>
        </p:txBody>
      </p:sp>
    </p:spTree>
    <p:extLst>
      <p:ext uri="{BB962C8B-B14F-4D97-AF65-F5344CB8AC3E}">
        <p14:creationId xmlns:p14="http://schemas.microsoft.com/office/powerpoint/2010/main" val="2997308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Which three statements characterize UDP? (Choose three.)</a:t>
            </a:r>
          </a:p>
        </p:txBody>
      </p:sp>
      <p:sp>
        <p:nvSpPr>
          <p:cNvPr id="4" name="Rectangle 3"/>
          <p:cNvSpPr/>
          <p:nvPr/>
        </p:nvSpPr>
        <p:spPr>
          <a:xfrm>
            <a:off x="23751" y="4263471"/>
            <a:ext cx="12065330" cy="1061829"/>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UDP is a simple protocol that provides the basic transport layer functions. It has much lower overhead than TCP because it is not connection-oriented and does not offer the sophisticated retransmission, sequencing, and flow control mechanisms that provide reliability</a:t>
            </a:r>
            <a:r>
              <a:rPr lang="en-US" sz="2100" b="1" i="0" dirty="0" smtClean="0">
                <a:effectLst/>
                <a:latin typeface="Cambria" panose="02040503050406030204" pitchFamily="18" charset="0"/>
                <a:ea typeface="Cambria" panose="02040503050406030204" pitchFamily="18" charset="0"/>
              </a:rPr>
              <a:t>.</a:t>
            </a:r>
            <a:endParaRPr lang="en-US" sz="2100" i="0" dirty="0" smtClean="0">
              <a:effectLst/>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01880" y="1303110"/>
            <a:ext cx="11329059" cy="2710749"/>
          </a:xfrm>
        </p:spPr>
        <p:txBody>
          <a:bodyPr>
            <a:normAutofit fontScale="85000" lnSpcReduction="20000"/>
          </a:bodyPr>
          <a:lstStyle/>
          <a:p>
            <a:pPr fontAlgn="base"/>
            <a:r>
              <a:rPr lang="en-US" b="1" dirty="0"/>
              <a:t>UDP provides basic connectionless transport layer functions.</a:t>
            </a:r>
            <a:endParaRPr lang="en-US" dirty="0"/>
          </a:p>
          <a:p>
            <a:pPr fontAlgn="base"/>
            <a:r>
              <a:rPr lang="en-US" dirty="0"/>
              <a:t>UDP provides connection-oriented, fast transport of data at Layer 3.</a:t>
            </a:r>
          </a:p>
          <a:p>
            <a:pPr fontAlgn="base"/>
            <a:r>
              <a:rPr lang="en-US" b="1" dirty="0"/>
              <a:t>UDP relies on application layer protocols for error detection.</a:t>
            </a:r>
            <a:endParaRPr lang="en-US" dirty="0"/>
          </a:p>
          <a:p>
            <a:pPr fontAlgn="base"/>
            <a:r>
              <a:rPr lang="en-US" b="1" dirty="0"/>
              <a:t>UDP is a low overhead protocol that does not provide sequencing or flow control mechanisms.</a:t>
            </a:r>
            <a:endParaRPr lang="en-US" dirty="0"/>
          </a:p>
          <a:p>
            <a:pPr fontAlgn="base"/>
            <a:r>
              <a:rPr lang="en-US" dirty="0"/>
              <a:t>UDP relies on IP for error detection and recovery.</a:t>
            </a:r>
          </a:p>
          <a:p>
            <a:pPr fontAlgn="base"/>
            <a:r>
              <a:rPr lang="en-US" dirty="0"/>
              <a:t>UDP provides sophisticated flow control mechanisms.</a:t>
            </a:r>
          </a:p>
        </p:txBody>
      </p:sp>
    </p:spTree>
    <p:extLst>
      <p:ext uri="{BB962C8B-B14F-4D97-AF65-F5344CB8AC3E}">
        <p14:creationId xmlns:p14="http://schemas.microsoft.com/office/powerpoint/2010/main" val="21195586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Which two fields are included in the TCP header but not in the UDP header? (Choose two.)</a:t>
            </a:r>
          </a:p>
        </p:txBody>
      </p:sp>
      <p:sp>
        <p:nvSpPr>
          <p:cNvPr id="4" name="Rectangle 3"/>
          <p:cNvSpPr/>
          <p:nvPr/>
        </p:nvSpPr>
        <p:spPr>
          <a:xfrm>
            <a:off x="23751" y="4263471"/>
            <a:ext cx="12065330" cy="738664"/>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The sequence number and window fields are included in the TCP header but not in the UDP header.</a:t>
            </a:r>
          </a:p>
        </p:txBody>
      </p:sp>
      <p:sp>
        <p:nvSpPr>
          <p:cNvPr id="3" name="Content Placeholder 2"/>
          <p:cNvSpPr>
            <a:spLocks noGrp="1"/>
          </p:cNvSpPr>
          <p:nvPr>
            <p:ph idx="1"/>
          </p:nvPr>
        </p:nvSpPr>
        <p:spPr>
          <a:xfrm>
            <a:off x="201880" y="1303110"/>
            <a:ext cx="11329059" cy="2710749"/>
          </a:xfrm>
        </p:spPr>
        <p:txBody>
          <a:bodyPr>
            <a:normAutofit/>
          </a:bodyPr>
          <a:lstStyle/>
          <a:p>
            <a:pPr fontAlgn="base"/>
            <a:r>
              <a:rPr lang="fr-FR" b="1" dirty="0" err="1"/>
              <a:t>window</a:t>
            </a:r>
            <a:endParaRPr lang="fr-FR" dirty="0"/>
          </a:p>
          <a:p>
            <a:pPr fontAlgn="base"/>
            <a:r>
              <a:rPr lang="fr-FR" dirty="0"/>
              <a:t>checksum</a:t>
            </a:r>
          </a:p>
          <a:p>
            <a:pPr fontAlgn="base"/>
            <a:r>
              <a:rPr lang="fr-FR" dirty="0"/>
              <a:t>source port</a:t>
            </a:r>
          </a:p>
          <a:p>
            <a:pPr fontAlgn="base"/>
            <a:r>
              <a:rPr lang="fr-FR" dirty="0"/>
              <a:t>destination port</a:t>
            </a:r>
          </a:p>
          <a:p>
            <a:pPr fontAlgn="base"/>
            <a:r>
              <a:rPr lang="fr-FR" b="1" dirty="0" err="1"/>
              <a:t>sequence</a:t>
            </a:r>
            <a:r>
              <a:rPr lang="fr-FR" b="1" dirty="0"/>
              <a:t> </a:t>
            </a:r>
            <a:r>
              <a:rPr lang="fr-FR" b="1" dirty="0" err="1"/>
              <a:t>number</a:t>
            </a:r>
            <a:endParaRPr lang="fr-FR" dirty="0"/>
          </a:p>
        </p:txBody>
      </p:sp>
    </p:spTree>
    <p:extLst>
      <p:ext uri="{BB962C8B-B14F-4D97-AF65-F5344CB8AC3E}">
        <p14:creationId xmlns:p14="http://schemas.microsoft.com/office/powerpoint/2010/main" val="376644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 Which field in the TCP header indicates the status of the three-way handshake process?</a:t>
            </a:r>
          </a:p>
        </p:txBody>
      </p:sp>
      <p:sp>
        <p:nvSpPr>
          <p:cNvPr id="4" name="Rectangle 3"/>
          <p:cNvSpPr/>
          <p:nvPr/>
        </p:nvSpPr>
        <p:spPr>
          <a:xfrm>
            <a:off x="23751" y="4263471"/>
            <a:ext cx="12065330" cy="738664"/>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The value in the control bits field of </a:t>
            </a:r>
            <a:r>
              <a:rPr lang="en-US" sz="2100" i="0" dirty="0" err="1" smtClean="0">
                <a:effectLst/>
                <a:latin typeface="Cambria" panose="02040503050406030204" pitchFamily="18" charset="0"/>
                <a:ea typeface="Cambria" panose="02040503050406030204" pitchFamily="18" charset="0"/>
              </a:rPr>
              <a:t>theTCP</a:t>
            </a:r>
            <a:r>
              <a:rPr lang="en-US" sz="2100" i="0" dirty="0" smtClean="0">
                <a:effectLst/>
                <a:latin typeface="Cambria" panose="02040503050406030204" pitchFamily="18" charset="0"/>
                <a:ea typeface="Cambria" panose="02040503050406030204" pitchFamily="18" charset="0"/>
              </a:rPr>
              <a:t> header indicates the progress and status of the connection.</a:t>
            </a:r>
          </a:p>
        </p:txBody>
      </p:sp>
      <p:sp>
        <p:nvSpPr>
          <p:cNvPr id="3" name="Content Placeholder 2"/>
          <p:cNvSpPr>
            <a:spLocks noGrp="1"/>
          </p:cNvSpPr>
          <p:nvPr>
            <p:ph idx="1"/>
          </p:nvPr>
        </p:nvSpPr>
        <p:spPr>
          <a:xfrm>
            <a:off x="201880" y="1303110"/>
            <a:ext cx="11329059" cy="2710749"/>
          </a:xfrm>
        </p:spPr>
        <p:txBody>
          <a:bodyPr>
            <a:normAutofit/>
          </a:bodyPr>
          <a:lstStyle/>
          <a:p>
            <a:pPr fontAlgn="base"/>
            <a:r>
              <a:rPr lang="en-US" dirty="0"/>
              <a:t>window</a:t>
            </a:r>
          </a:p>
          <a:p>
            <a:pPr fontAlgn="base"/>
            <a:r>
              <a:rPr lang="en-US" dirty="0"/>
              <a:t>reserved</a:t>
            </a:r>
          </a:p>
          <a:p>
            <a:pPr fontAlgn="base"/>
            <a:r>
              <a:rPr lang="en-US" dirty="0"/>
              <a:t>checksum</a:t>
            </a:r>
          </a:p>
          <a:p>
            <a:pPr fontAlgn="base"/>
            <a:r>
              <a:rPr lang="en-US" b="1" dirty="0"/>
              <a:t>control bits</a:t>
            </a:r>
            <a:endParaRPr lang="en-US" dirty="0"/>
          </a:p>
        </p:txBody>
      </p:sp>
    </p:spTree>
    <p:extLst>
      <p:ext uri="{BB962C8B-B14F-4D97-AF65-F5344CB8AC3E}">
        <p14:creationId xmlns:p14="http://schemas.microsoft.com/office/powerpoint/2010/main" val="37151643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Why does HTTP use TCP as the transport layer protocol?</a:t>
            </a:r>
          </a:p>
        </p:txBody>
      </p:sp>
      <p:sp>
        <p:nvSpPr>
          <p:cNvPr id="4" name="Rectangle 3"/>
          <p:cNvSpPr/>
          <p:nvPr/>
        </p:nvSpPr>
        <p:spPr>
          <a:xfrm>
            <a:off x="23751" y="4263471"/>
            <a:ext cx="12065330" cy="738664"/>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a:t>
            </a:r>
            <a:r>
              <a:rPr lang="en-US" sz="2100" i="0" dirty="0" smtClean="0">
                <a:effectLst/>
                <a:latin typeface="Cambria" panose="02040503050406030204" pitchFamily="18" charset="0"/>
                <a:ea typeface="Cambria" panose="02040503050406030204" pitchFamily="18" charset="0"/>
              </a:rPr>
              <a:t>: When a host requests a web page, transmission reliability and completeness must be guaranteed. Therefore, HTTP uses TCP as its transport layer protocol.</a:t>
            </a:r>
          </a:p>
        </p:txBody>
      </p:sp>
      <p:sp>
        <p:nvSpPr>
          <p:cNvPr id="3" name="Content Placeholder 2"/>
          <p:cNvSpPr>
            <a:spLocks noGrp="1"/>
          </p:cNvSpPr>
          <p:nvPr>
            <p:ph idx="1"/>
          </p:nvPr>
        </p:nvSpPr>
        <p:spPr>
          <a:xfrm>
            <a:off x="201880" y="1303110"/>
            <a:ext cx="11329059" cy="2710749"/>
          </a:xfrm>
        </p:spPr>
        <p:txBody>
          <a:bodyPr>
            <a:normAutofit/>
          </a:bodyPr>
          <a:lstStyle/>
          <a:p>
            <a:pPr fontAlgn="base"/>
            <a:r>
              <a:rPr lang="en-US" dirty="0"/>
              <a:t>to ensure the fastest possible download speed</a:t>
            </a:r>
          </a:p>
          <a:p>
            <a:pPr fontAlgn="base"/>
            <a:r>
              <a:rPr lang="en-US" dirty="0"/>
              <a:t>because HTTP is a best-effort protocol</a:t>
            </a:r>
          </a:p>
          <a:p>
            <a:pPr fontAlgn="base"/>
            <a:r>
              <a:rPr lang="en-US" dirty="0"/>
              <a:t>because transmission errors can be tolerated easily</a:t>
            </a:r>
          </a:p>
          <a:p>
            <a:pPr fontAlgn="base"/>
            <a:r>
              <a:rPr lang="en-US" b="1" dirty="0"/>
              <a:t>because HTTP requires reliable delivery</a:t>
            </a:r>
            <a:endParaRPr lang="en-US" dirty="0"/>
          </a:p>
        </p:txBody>
      </p:sp>
    </p:spTree>
    <p:extLst>
      <p:ext uri="{BB962C8B-B14F-4D97-AF65-F5344CB8AC3E}">
        <p14:creationId xmlns:p14="http://schemas.microsoft.com/office/powerpoint/2010/main" val="20415361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Which two types of applications are best suited for UDP? (Choose two.)</a:t>
            </a:r>
          </a:p>
        </p:txBody>
      </p:sp>
      <p:sp>
        <p:nvSpPr>
          <p:cNvPr id="4" name="Rectangle 3"/>
          <p:cNvSpPr/>
          <p:nvPr/>
        </p:nvSpPr>
        <p:spPr>
          <a:xfrm>
            <a:off x="23751" y="4263471"/>
            <a:ext cx="12065330" cy="1061829"/>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Applications that can tolerate some data loss, require a simple request and reply, and handle reliability themselves are best suited for UDP. UDP has low overhead and no requirement of reliability. TCP provides services for reliability, controlling data flow, and the reordering of segments.</a:t>
            </a:r>
          </a:p>
        </p:txBody>
      </p:sp>
      <p:sp>
        <p:nvSpPr>
          <p:cNvPr id="3" name="Content Placeholder 2"/>
          <p:cNvSpPr>
            <a:spLocks noGrp="1"/>
          </p:cNvSpPr>
          <p:nvPr>
            <p:ph idx="1"/>
          </p:nvPr>
        </p:nvSpPr>
        <p:spPr>
          <a:xfrm>
            <a:off x="201880" y="1303110"/>
            <a:ext cx="11329059" cy="2710749"/>
          </a:xfrm>
        </p:spPr>
        <p:txBody>
          <a:bodyPr>
            <a:normAutofit lnSpcReduction="10000"/>
          </a:bodyPr>
          <a:lstStyle/>
          <a:p>
            <a:pPr fontAlgn="base"/>
            <a:r>
              <a:rPr lang="en-US" dirty="0"/>
              <a:t>applications that need data flow control</a:t>
            </a:r>
          </a:p>
          <a:p>
            <a:pPr fontAlgn="base"/>
            <a:r>
              <a:rPr lang="en-US" dirty="0"/>
              <a:t>applications that require reliable delivery</a:t>
            </a:r>
          </a:p>
          <a:p>
            <a:pPr fontAlgn="base"/>
            <a:r>
              <a:rPr lang="en-US" b="1" dirty="0"/>
              <a:t>applications that handle reliability themselves</a:t>
            </a:r>
            <a:endParaRPr lang="en-US" dirty="0"/>
          </a:p>
          <a:p>
            <a:pPr fontAlgn="base"/>
            <a:r>
              <a:rPr lang="en-US" dirty="0"/>
              <a:t>applications that need the reordering of segments</a:t>
            </a:r>
          </a:p>
          <a:p>
            <a:pPr fontAlgn="base"/>
            <a:r>
              <a:rPr lang="en-US" b="1" dirty="0"/>
              <a:t>applications that can tolerate some data loss, but require little or no delay</a:t>
            </a:r>
            <a:endParaRPr lang="en-US" dirty="0"/>
          </a:p>
        </p:txBody>
      </p:sp>
    </p:spTree>
    <p:extLst>
      <p:ext uri="{BB962C8B-B14F-4D97-AF65-F5344CB8AC3E}">
        <p14:creationId xmlns:p14="http://schemas.microsoft.com/office/powerpoint/2010/main" val="42007923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How are port numbers used in the TCP/IP encapsulation process?</a:t>
            </a:r>
            <a:br>
              <a:rPr lang="en-US" sz="2300" b="1" dirty="0" smtClean="0">
                <a:latin typeface="Cambria" panose="02040503050406030204" pitchFamily="18" charset="0"/>
                <a:ea typeface="Cambria" panose="02040503050406030204" pitchFamily="18" charset="0"/>
              </a:rPr>
            </a:br>
            <a:endParaRPr lang="en-US" sz="2300" b="1" dirty="0" smtClean="0">
              <a:latin typeface="Cambria" panose="02040503050406030204" pitchFamily="18" charset="0"/>
              <a:ea typeface="Cambria" panose="02040503050406030204" pitchFamily="18" charset="0"/>
            </a:endParaRPr>
          </a:p>
        </p:txBody>
      </p:sp>
      <p:sp>
        <p:nvSpPr>
          <p:cNvPr id="4" name="Rectangle 3"/>
          <p:cNvSpPr/>
          <p:nvPr/>
        </p:nvSpPr>
        <p:spPr>
          <a:xfrm>
            <a:off x="23751" y="4263471"/>
            <a:ext cx="12065330" cy="1384995"/>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Both UDP and TCP use port numbers to provide a unique identifier for each conversation. Source port numbers are randomly generated and are used to track different conversations. Destination port numbers identify specific services by using either a default port number for the service or a port number that is assigned manually by a system administrator.</a:t>
            </a:r>
          </a:p>
        </p:txBody>
      </p:sp>
      <p:sp>
        <p:nvSpPr>
          <p:cNvPr id="3" name="Content Placeholder 2"/>
          <p:cNvSpPr>
            <a:spLocks noGrp="1"/>
          </p:cNvSpPr>
          <p:nvPr>
            <p:ph idx="1"/>
          </p:nvPr>
        </p:nvSpPr>
        <p:spPr>
          <a:xfrm>
            <a:off x="201880" y="1303110"/>
            <a:ext cx="11329059" cy="2710749"/>
          </a:xfrm>
        </p:spPr>
        <p:txBody>
          <a:bodyPr>
            <a:normAutofit fontScale="92500"/>
          </a:bodyPr>
          <a:lstStyle/>
          <a:p>
            <a:pPr fontAlgn="base"/>
            <a:r>
              <a:rPr lang="en-US" dirty="0"/>
              <a:t>Source port numbers and destination port numbers are not necessary when UDP is the transport layer protocol being used for the communication.</a:t>
            </a:r>
          </a:p>
          <a:p>
            <a:pPr fontAlgn="base"/>
            <a:r>
              <a:rPr lang="en-US" dirty="0"/>
              <a:t>Source port and destination port numbers are randomly generated.</a:t>
            </a:r>
          </a:p>
          <a:p>
            <a:pPr fontAlgn="base"/>
            <a:r>
              <a:rPr lang="en-US" b="1" dirty="0"/>
              <a:t>If multiple conversations occur that are using the same service, the source port number is used to track the separate conversations.</a:t>
            </a:r>
            <a:endParaRPr lang="en-US" dirty="0"/>
          </a:p>
          <a:p>
            <a:pPr fontAlgn="base"/>
            <a:r>
              <a:rPr lang="en-US" dirty="0"/>
              <a:t>Destination port numbers are assigned automatically and cannot be changed.</a:t>
            </a:r>
          </a:p>
        </p:txBody>
      </p:sp>
    </p:spTree>
    <p:extLst>
      <p:ext uri="{BB962C8B-B14F-4D97-AF65-F5344CB8AC3E}">
        <p14:creationId xmlns:p14="http://schemas.microsoft.com/office/powerpoint/2010/main" val="42520195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 In what two situations would UDP be better than TCP as the preferred transport protocol? (Choose two.)</a:t>
            </a:r>
          </a:p>
        </p:txBody>
      </p:sp>
      <p:sp>
        <p:nvSpPr>
          <p:cNvPr id="4" name="Rectangle 3"/>
          <p:cNvSpPr/>
          <p:nvPr/>
        </p:nvSpPr>
        <p:spPr>
          <a:xfrm>
            <a:off x="23751" y="4263471"/>
            <a:ext cx="12065330" cy="1061829"/>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UDP is a very simple transport layer protocol that does not guarantee delivery. Devices on both ends of the conversation are not required to keep track of the conversation. UDP is used as the transport protocol for applications that need a speedy, best-effort delivery.</a:t>
            </a:r>
          </a:p>
        </p:txBody>
      </p:sp>
      <p:sp>
        <p:nvSpPr>
          <p:cNvPr id="3" name="Content Placeholder 2"/>
          <p:cNvSpPr>
            <a:spLocks noGrp="1"/>
          </p:cNvSpPr>
          <p:nvPr>
            <p:ph idx="1"/>
          </p:nvPr>
        </p:nvSpPr>
        <p:spPr>
          <a:xfrm>
            <a:off x="201880" y="1303110"/>
            <a:ext cx="11329059" cy="2710749"/>
          </a:xfrm>
        </p:spPr>
        <p:txBody>
          <a:bodyPr>
            <a:normAutofit fontScale="92500" lnSpcReduction="10000"/>
          </a:bodyPr>
          <a:lstStyle/>
          <a:p>
            <a:pPr fontAlgn="base"/>
            <a:r>
              <a:rPr lang="en-US" dirty="0"/>
              <a:t>when applications need to guarantee that a packet arrives intact, in sequence, and unduplicated</a:t>
            </a:r>
          </a:p>
          <a:p>
            <a:pPr fontAlgn="base"/>
            <a:r>
              <a:rPr lang="en-US" b="1" dirty="0"/>
              <a:t>when a faster delivery mechanism is needed</a:t>
            </a:r>
            <a:endParaRPr lang="en-US" dirty="0"/>
          </a:p>
          <a:p>
            <a:pPr fontAlgn="base"/>
            <a:r>
              <a:rPr lang="en-US" dirty="0"/>
              <a:t>when delivery overhead is not an issue</a:t>
            </a:r>
          </a:p>
          <a:p>
            <a:pPr fontAlgn="base"/>
            <a:r>
              <a:rPr lang="en-US" b="1" dirty="0"/>
              <a:t>when applications do not need to guarantee delivery of the data</a:t>
            </a:r>
            <a:endParaRPr lang="en-US" dirty="0"/>
          </a:p>
          <a:p>
            <a:pPr fontAlgn="base"/>
            <a:r>
              <a:rPr lang="en-US" dirty="0"/>
              <a:t>when destination port numbers are dynamic</a:t>
            </a:r>
          </a:p>
        </p:txBody>
      </p:sp>
    </p:spTree>
    <p:extLst>
      <p:ext uri="{BB962C8B-B14F-4D97-AF65-F5344CB8AC3E}">
        <p14:creationId xmlns:p14="http://schemas.microsoft.com/office/powerpoint/2010/main" val="7481235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What are three responsibilities of the transport layer? (Choose three.)</a:t>
            </a:r>
          </a:p>
        </p:txBody>
      </p:sp>
      <p:sp>
        <p:nvSpPr>
          <p:cNvPr id="4" name="Rectangle 3"/>
          <p:cNvSpPr/>
          <p:nvPr/>
        </p:nvSpPr>
        <p:spPr>
          <a:xfrm>
            <a:off x="23751" y="4097217"/>
            <a:ext cx="12065330" cy="2677656"/>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The transport layer has several responsibilities. Some of the primary responsibilities include the following:</a:t>
            </a:r>
          </a:p>
          <a:p>
            <a:pPr algn="just" fontAlgn="base"/>
            <a:r>
              <a:rPr lang="en-US" sz="2100" i="0" dirty="0" smtClean="0">
                <a:effectLst/>
                <a:latin typeface="Cambria" panose="02040503050406030204" pitchFamily="18" charset="0"/>
                <a:ea typeface="Cambria" panose="02040503050406030204" pitchFamily="18" charset="0"/>
              </a:rPr>
              <a:t>Tracking the individual communication streams between applications on the source and destination hosts</a:t>
            </a:r>
          </a:p>
          <a:p>
            <a:pPr algn="just" fontAlgn="base"/>
            <a:r>
              <a:rPr lang="en-US" sz="2100" i="0" dirty="0" smtClean="0">
                <a:effectLst/>
                <a:latin typeface="Cambria" panose="02040503050406030204" pitchFamily="18" charset="0"/>
                <a:ea typeface="Cambria" panose="02040503050406030204" pitchFamily="18" charset="0"/>
              </a:rPr>
              <a:t>Segmenting data at the source and reassembling the data at the destination</a:t>
            </a:r>
          </a:p>
          <a:p>
            <a:pPr algn="just" fontAlgn="base"/>
            <a:r>
              <a:rPr lang="en-US" sz="2100" i="0" dirty="0" smtClean="0">
                <a:effectLst/>
                <a:latin typeface="Cambria" panose="02040503050406030204" pitchFamily="18" charset="0"/>
                <a:ea typeface="Cambria" panose="02040503050406030204" pitchFamily="18" charset="0"/>
              </a:rPr>
              <a:t>Identifying the proper application for each communication stream through the use of port numbers</a:t>
            </a:r>
          </a:p>
          <a:p>
            <a:pPr algn="just" fontAlgn="base"/>
            <a:r>
              <a:rPr lang="en-US" sz="2100" i="0" dirty="0" smtClean="0">
                <a:effectLst/>
                <a:latin typeface="Cambria" panose="02040503050406030204" pitchFamily="18" charset="0"/>
                <a:ea typeface="Cambria" panose="02040503050406030204" pitchFamily="18" charset="0"/>
              </a:rPr>
              <a:t>Multiplexing the communications of multiple users or applications over a single network</a:t>
            </a:r>
          </a:p>
          <a:p>
            <a:pPr algn="just" fontAlgn="base"/>
            <a:r>
              <a:rPr lang="en-US" sz="2100" i="0" dirty="0" smtClean="0">
                <a:effectLst/>
                <a:latin typeface="Cambria" panose="02040503050406030204" pitchFamily="18" charset="0"/>
                <a:ea typeface="Cambria" panose="02040503050406030204" pitchFamily="18" charset="0"/>
              </a:rPr>
              <a:t>Managing the reliability requirements of applications</a:t>
            </a:r>
          </a:p>
        </p:txBody>
      </p:sp>
      <p:sp>
        <p:nvSpPr>
          <p:cNvPr id="3" name="Content Placeholder 2"/>
          <p:cNvSpPr>
            <a:spLocks noGrp="1"/>
          </p:cNvSpPr>
          <p:nvPr>
            <p:ph idx="1"/>
          </p:nvPr>
        </p:nvSpPr>
        <p:spPr>
          <a:xfrm>
            <a:off x="201880" y="1303110"/>
            <a:ext cx="11329059" cy="2710749"/>
          </a:xfrm>
        </p:spPr>
        <p:txBody>
          <a:bodyPr>
            <a:normAutofit fontScale="77500" lnSpcReduction="20000"/>
          </a:bodyPr>
          <a:lstStyle/>
          <a:p>
            <a:pPr fontAlgn="base"/>
            <a:r>
              <a:rPr lang="en-US" b="1" dirty="0"/>
              <a:t>meeting the reliability requirements of applications, if any</a:t>
            </a:r>
            <a:endParaRPr lang="en-US" dirty="0"/>
          </a:p>
          <a:p>
            <a:pPr fontAlgn="base"/>
            <a:r>
              <a:rPr lang="en-US" b="1" dirty="0"/>
              <a:t>multiplexing multiple communication streams from many users or applications on the same network</a:t>
            </a:r>
            <a:endParaRPr lang="en-US" dirty="0"/>
          </a:p>
          <a:p>
            <a:pPr fontAlgn="base"/>
            <a:r>
              <a:rPr lang="en-US" b="1" dirty="0"/>
              <a:t>identifying the applications and services on the client and server that should handle transmitted data</a:t>
            </a:r>
            <a:endParaRPr lang="en-US" dirty="0"/>
          </a:p>
          <a:p>
            <a:pPr fontAlgn="base"/>
            <a:r>
              <a:rPr lang="en-US" dirty="0"/>
              <a:t>directing packets towards the destination network</a:t>
            </a:r>
          </a:p>
          <a:p>
            <a:pPr fontAlgn="base"/>
            <a:r>
              <a:rPr lang="en-US" dirty="0"/>
              <a:t>formatting data into a compatible form for receipt by the destination devices</a:t>
            </a:r>
          </a:p>
          <a:p>
            <a:pPr fontAlgn="base"/>
            <a:r>
              <a:rPr lang="en-US" dirty="0"/>
              <a:t>conducting error detection of the contents in frames</a:t>
            </a:r>
          </a:p>
        </p:txBody>
      </p:sp>
    </p:spTree>
    <p:extLst>
      <p:ext uri="{BB962C8B-B14F-4D97-AF65-F5344CB8AC3E}">
        <p14:creationId xmlns:p14="http://schemas.microsoft.com/office/powerpoint/2010/main" val="7895511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Which three statements describe a DHCP Discover message? (Choose three.)</a:t>
            </a:r>
          </a:p>
        </p:txBody>
      </p:sp>
      <p:sp>
        <p:nvSpPr>
          <p:cNvPr id="4" name="Rectangle 3"/>
          <p:cNvSpPr/>
          <p:nvPr/>
        </p:nvSpPr>
        <p:spPr>
          <a:xfrm>
            <a:off x="23751" y="4097217"/>
            <a:ext cx="12065330" cy="1061829"/>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When a host configured to use DHCP powers up on a network it sends a DHCPDISCOVER message. FF-FF-FF-FF-FF-FF is the L2 broadcast address. A DHCP server replies with a unicast DHCPOFFER message back to the host.</a:t>
            </a:r>
          </a:p>
        </p:txBody>
      </p:sp>
      <p:sp>
        <p:nvSpPr>
          <p:cNvPr id="3" name="Content Placeholder 2"/>
          <p:cNvSpPr>
            <a:spLocks noGrp="1"/>
          </p:cNvSpPr>
          <p:nvPr>
            <p:ph idx="1"/>
          </p:nvPr>
        </p:nvSpPr>
        <p:spPr>
          <a:xfrm>
            <a:off x="201880" y="1303110"/>
            <a:ext cx="11329059" cy="2710749"/>
          </a:xfrm>
        </p:spPr>
        <p:txBody>
          <a:bodyPr>
            <a:normAutofit fontScale="92500" lnSpcReduction="10000"/>
          </a:bodyPr>
          <a:lstStyle/>
          <a:p>
            <a:pPr fontAlgn="base"/>
            <a:r>
              <a:rPr lang="en-US" dirty="0"/>
              <a:t>The source MAC address is 48 ones (FF-FF-FF-FF-FF-FF).</a:t>
            </a:r>
          </a:p>
          <a:p>
            <a:pPr fontAlgn="base"/>
            <a:r>
              <a:rPr lang="en-US" b="1" dirty="0"/>
              <a:t>The destination IP address is 255.255.255.255.</a:t>
            </a:r>
            <a:endParaRPr lang="en-US" dirty="0"/>
          </a:p>
          <a:p>
            <a:pPr fontAlgn="base"/>
            <a:r>
              <a:rPr lang="en-US" dirty="0"/>
              <a:t>The message comes from a server offering an IP address.</a:t>
            </a:r>
          </a:p>
          <a:p>
            <a:pPr fontAlgn="base"/>
            <a:r>
              <a:rPr lang="en-US" b="1" dirty="0"/>
              <a:t>The message comes from a client seeking an IP address.</a:t>
            </a:r>
            <a:endParaRPr lang="en-US" dirty="0"/>
          </a:p>
          <a:p>
            <a:pPr fontAlgn="base"/>
            <a:r>
              <a:rPr lang="en-US" b="1" dirty="0"/>
              <a:t>All hosts receive the message, but only a DHCP server replies.</a:t>
            </a:r>
            <a:endParaRPr lang="en-US" dirty="0"/>
          </a:p>
          <a:p>
            <a:pPr fontAlgn="base"/>
            <a:r>
              <a:rPr lang="en-US" dirty="0"/>
              <a:t>Only the DHCP server receives the message.</a:t>
            </a:r>
          </a:p>
        </p:txBody>
      </p:sp>
    </p:spTree>
    <p:extLst>
      <p:ext uri="{BB962C8B-B14F-4D97-AF65-F5344CB8AC3E}">
        <p14:creationId xmlns:p14="http://schemas.microsoft.com/office/powerpoint/2010/main" val="32124016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Which two protocols may devices use in the application process that sends email? (Choose two.)</a:t>
            </a:r>
          </a:p>
        </p:txBody>
      </p:sp>
      <p:sp>
        <p:nvSpPr>
          <p:cNvPr id="4" name="Rectangle 3"/>
          <p:cNvSpPr/>
          <p:nvPr/>
        </p:nvSpPr>
        <p:spPr>
          <a:xfrm>
            <a:off x="23751" y="4097217"/>
            <a:ext cx="12065330" cy="1061829"/>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POP, POP3, and IMAP are protocols that are used to retrieve email from servers. SMTP is the default protocol that is used to send email. DNS may be used by the sender email server to find the address of the destination email server.</a:t>
            </a:r>
          </a:p>
        </p:txBody>
      </p:sp>
      <p:sp>
        <p:nvSpPr>
          <p:cNvPr id="3" name="Content Placeholder 2"/>
          <p:cNvSpPr>
            <a:spLocks noGrp="1"/>
          </p:cNvSpPr>
          <p:nvPr>
            <p:ph idx="1"/>
          </p:nvPr>
        </p:nvSpPr>
        <p:spPr>
          <a:xfrm>
            <a:off x="201880" y="1303110"/>
            <a:ext cx="11329059" cy="2710749"/>
          </a:xfrm>
        </p:spPr>
        <p:txBody>
          <a:bodyPr>
            <a:normAutofit fontScale="92500" lnSpcReduction="10000"/>
          </a:bodyPr>
          <a:lstStyle/>
          <a:p>
            <a:pPr fontAlgn="base"/>
            <a:r>
              <a:rPr lang="en-US" dirty="0"/>
              <a:t>HTTP</a:t>
            </a:r>
          </a:p>
          <a:p>
            <a:pPr fontAlgn="base"/>
            <a:r>
              <a:rPr lang="en-US" b="1" dirty="0"/>
              <a:t>SMTP</a:t>
            </a:r>
            <a:endParaRPr lang="en-US" dirty="0"/>
          </a:p>
          <a:p>
            <a:pPr fontAlgn="base"/>
            <a:r>
              <a:rPr lang="en-US" dirty="0"/>
              <a:t>POP</a:t>
            </a:r>
          </a:p>
          <a:p>
            <a:pPr fontAlgn="base"/>
            <a:r>
              <a:rPr lang="en-US" dirty="0"/>
              <a:t>IMAP</a:t>
            </a:r>
          </a:p>
          <a:p>
            <a:pPr fontAlgn="base"/>
            <a:r>
              <a:rPr lang="en-US" b="1" dirty="0"/>
              <a:t>DNS</a:t>
            </a:r>
            <a:endParaRPr lang="en-US" dirty="0"/>
          </a:p>
          <a:p>
            <a:pPr fontAlgn="base"/>
            <a:r>
              <a:rPr lang="en-US" dirty="0"/>
              <a:t>POP3</a:t>
            </a:r>
          </a:p>
        </p:txBody>
      </p:sp>
    </p:spTree>
    <p:extLst>
      <p:ext uri="{BB962C8B-B14F-4D97-AF65-F5344CB8AC3E}">
        <p14:creationId xmlns:p14="http://schemas.microsoft.com/office/powerpoint/2010/main" val="2093813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1325563"/>
          </a:xfrm>
        </p:spPr>
        <p:txBody>
          <a:bodyPr>
            <a:normAutofit/>
          </a:bodyPr>
          <a:lstStyle/>
          <a:p>
            <a:r>
              <a:rPr lang="en-US" sz="2300" b="1" dirty="0" smtClean="0">
                <a:latin typeface="Cambria" panose="02040503050406030204" pitchFamily="18" charset="0"/>
                <a:ea typeface="Cambria" panose="02040503050406030204" pitchFamily="18" charset="0"/>
              </a:rPr>
              <a:t>Which transport layer feature is used to guarantee session establishment?</a:t>
            </a:r>
            <a:endParaRPr lang="en-US" sz="23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01881" y="1607564"/>
            <a:ext cx="11756571" cy="4351338"/>
          </a:xfrm>
        </p:spPr>
        <p:txBody>
          <a:bodyPr/>
          <a:lstStyle/>
          <a:p>
            <a:pPr fontAlgn="base"/>
            <a:r>
              <a:rPr lang="en-US" dirty="0"/>
              <a:t>UDP ACK flag</a:t>
            </a:r>
          </a:p>
          <a:p>
            <a:pPr fontAlgn="base"/>
            <a:r>
              <a:rPr lang="en-US" b="1" dirty="0"/>
              <a:t>TCP 3-way handshake</a:t>
            </a:r>
            <a:endParaRPr lang="en-US" dirty="0"/>
          </a:p>
          <a:p>
            <a:pPr fontAlgn="base"/>
            <a:r>
              <a:rPr lang="en-US" dirty="0"/>
              <a:t>UDP sequence number</a:t>
            </a:r>
          </a:p>
          <a:p>
            <a:pPr fontAlgn="base"/>
            <a:r>
              <a:rPr lang="en-US" dirty="0"/>
              <a:t>TCP port number</a:t>
            </a:r>
          </a:p>
        </p:txBody>
      </p:sp>
    </p:spTree>
    <p:extLst>
      <p:ext uri="{BB962C8B-B14F-4D97-AF65-F5344CB8AC3E}">
        <p14:creationId xmlns:p14="http://schemas.microsoft.com/office/powerpoint/2010/main" val="3845376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What is true about the Server Message Block protocol?</a:t>
            </a:r>
          </a:p>
        </p:txBody>
      </p:sp>
      <p:sp>
        <p:nvSpPr>
          <p:cNvPr id="4" name="Rectangle 3"/>
          <p:cNvSpPr/>
          <p:nvPr/>
        </p:nvSpPr>
        <p:spPr>
          <a:xfrm>
            <a:off x="23751" y="4097217"/>
            <a:ext cx="12065330" cy="1384995"/>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The Server Message Block protocol is a protocol for file, printer, and directory sharing. Clients establish a long term connection to servers and when the connection is active, the resources can be accessed. Every SMB message has the same format. The use of SMB differs from FTP mainly in the length of the sessions. SMB messages can authenticate sessions.</a:t>
            </a:r>
          </a:p>
        </p:txBody>
      </p:sp>
      <p:sp>
        <p:nvSpPr>
          <p:cNvPr id="3" name="Content Placeholder 2"/>
          <p:cNvSpPr>
            <a:spLocks noGrp="1"/>
          </p:cNvSpPr>
          <p:nvPr>
            <p:ph idx="1"/>
          </p:nvPr>
        </p:nvSpPr>
        <p:spPr>
          <a:xfrm>
            <a:off x="201880" y="1303110"/>
            <a:ext cx="11329059" cy="2710749"/>
          </a:xfrm>
        </p:spPr>
        <p:txBody>
          <a:bodyPr>
            <a:normAutofit/>
          </a:bodyPr>
          <a:lstStyle/>
          <a:p>
            <a:pPr fontAlgn="base"/>
            <a:r>
              <a:rPr lang="en-US" dirty="0"/>
              <a:t>Different SMB message types have a different format.</a:t>
            </a:r>
          </a:p>
          <a:p>
            <a:pPr fontAlgn="base"/>
            <a:r>
              <a:rPr lang="en-US" b="1" dirty="0"/>
              <a:t>Clients establish a long term connection to servers.</a:t>
            </a:r>
            <a:endParaRPr lang="en-US" dirty="0"/>
          </a:p>
          <a:p>
            <a:pPr fontAlgn="base"/>
            <a:r>
              <a:rPr lang="en-US" dirty="0"/>
              <a:t>SMB messages cannot authenticate a session.</a:t>
            </a:r>
          </a:p>
          <a:p>
            <a:pPr fontAlgn="base"/>
            <a:r>
              <a:rPr lang="en-US" dirty="0"/>
              <a:t>SMB uses the FTP protocol for communication.</a:t>
            </a:r>
          </a:p>
        </p:txBody>
      </p:sp>
    </p:spTree>
    <p:extLst>
      <p:ext uri="{BB962C8B-B14F-4D97-AF65-F5344CB8AC3E}">
        <p14:creationId xmlns:p14="http://schemas.microsoft.com/office/powerpoint/2010/main" val="30619895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 What is the function of the HTTP GET message?</a:t>
            </a:r>
          </a:p>
        </p:txBody>
      </p:sp>
      <p:sp>
        <p:nvSpPr>
          <p:cNvPr id="4" name="Rectangle 3"/>
          <p:cNvSpPr/>
          <p:nvPr/>
        </p:nvSpPr>
        <p:spPr>
          <a:xfrm>
            <a:off x="201879" y="4097217"/>
            <a:ext cx="11685321" cy="1384995"/>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There are three common HTTP message types:</a:t>
            </a:r>
          </a:p>
          <a:p>
            <a:pPr algn="just" fontAlgn="base"/>
            <a:r>
              <a:rPr lang="en-US" sz="2100" i="0" dirty="0" smtClean="0">
                <a:effectLst/>
                <a:latin typeface="Cambria" panose="02040503050406030204" pitchFamily="18" charset="0"/>
                <a:ea typeface="Cambria" panose="02040503050406030204" pitchFamily="18" charset="0"/>
              </a:rPr>
              <a:t>GET – used by clients to request data from the web server</a:t>
            </a:r>
          </a:p>
          <a:p>
            <a:pPr algn="just" fontAlgn="base"/>
            <a:r>
              <a:rPr lang="en-US" sz="2100" i="0" dirty="0" smtClean="0">
                <a:effectLst/>
                <a:latin typeface="Cambria" panose="02040503050406030204" pitchFamily="18" charset="0"/>
                <a:ea typeface="Cambria" panose="02040503050406030204" pitchFamily="18" charset="0"/>
              </a:rPr>
              <a:t>POST – used by clients to upload data to a web server</a:t>
            </a:r>
          </a:p>
          <a:p>
            <a:pPr algn="just" fontAlgn="base"/>
            <a:r>
              <a:rPr lang="en-US" sz="2100" i="0" dirty="0" smtClean="0">
                <a:effectLst/>
                <a:latin typeface="Cambria" panose="02040503050406030204" pitchFamily="18" charset="0"/>
                <a:ea typeface="Cambria" panose="02040503050406030204" pitchFamily="18" charset="0"/>
              </a:rPr>
              <a:t>PUT – used by clients to upload data to a web server</a:t>
            </a:r>
          </a:p>
        </p:txBody>
      </p:sp>
      <p:sp>
        <p:nvSpPr>
          <p:cNvPr id="3" name="Content Placeholder 2"/>
          <p:cNvSpPr>
            <a:spLocks noGrp="1"/>
          </p:cNvSpPr>
          <p:nvPr>
            <p:ph idx="1"/>
          </p:nvPr>
        </p:nvSpPr>
        <p:spPr>
          <a:xfrm>
            <a:off x="201880" y="1303110"/>
            <a:ext cx="11329059" cy="2710749"/>
          </a:xfrm>
        </p:spPr>
        <p:txBody>
          <a:bodyPr>
            <a:normAutofit/>
          </a:bodyPr>
          <a:lstStyle/>
          <a:p>
            <a:pPr fontAlgn="base"/>
            <a:r>
              <a:rPr lang="en-US" b="1" dirty="0"/>
              <a:t>to request an HTML page from a web server</a:t>
            </a:r>
            <a:endParaRPr lang="en-US" dirty="0"/>
          </a:p>
          <a:p>
            <a:pPr fontAlgn="base"/>
            <a:r>
              <a:rPr lang="en-US" dirty="0"/>
              <a:t>to send error information from a web server to a web client</a:t>
            </a:r>
          </a:p>
          <a:p>
            <a:pPr fontAlgn="base"/>
            <a:r>
              <a:rPr lang="en-US" dirty="0"/>
              <a:t>to upload content to a web server from a web client</a:t>
            </a:r>
          </a:p>
          <a:p>
            <a:pPr fontAlgn="base"/>
            <a:r>
              <a:rPr lang="en-US" dirty="0"/>
              <a:t>to retrieve client email from an email server using TCP port 110</a:t>
            </a:r>
          </a:p>
        </p:txBody>
      </p:sp>
    </p:spTree>
    <p:extLst>
      <p:ext uri="{BB962C8B-B14F-4D97-AF65-F5344CB8AC3E}">
        <p14:creationId xmlns:p14="http://schemas.microsoft.com/office/powerpoint/2010/main" val="2150086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fontScale="90000"/>
          </a:bodyPr>
          <a:lstStyle/>
          <a:p>
            <a:r>
              <a:rPr lang="en-US" sz="2300" b="1" dirty="0" smtClean="0">
                <a:latin typeface="Cambria" panose="02040503050406030204" pitchFamily="18" charset="0"/>
                <a:ea typeface="Cambria" panose="02040503050406030204" pitchFamily="18" charset="0"/>
              </a:rPr>
              <a:t>Which OSI layer provides the interface between the applications used to communicate and the underlying network over which messages are transmitted?</a:t>
            </a:r>
            <a:br>
              <a:rPr lang="en-US" sz="2300" b="1" dirty="0" smtClean="0">
                <a:latin typeface="Cambria" panose="02040503050406030204" pitchFamily="18" charset="0"/>
                <a:ea typeface="Cambria" panose="02040503050406030204" pitchFamily="18" charset="0"/>
              </a:rPr>
            </a:br>
            <a:endParaRPr lang="en-US" sz="2300" b="1" dirty="0" smtClean="0">
              <a:latin typeface="Cambria" panose="02040503050406030204" pitchFamily="18" charset="0"/>
              <a:ea typeface="Cambria" panose="02040503050406030204" pitchFamily="18" charset="0"/>
            </a:endParaRPr>
          </a:p>
        </p:txBody>
      </p:sp>
      <p:sp>
        <p:nvSpPr>
          <p:cNvPr id="4" name="Rectangle 3"/>
          <p:cNvSpPr/>
          <p:nvPr/>
        </p:nvSpPr>
        <p:spPr>
          <a:xfrm>
            <a:off x="201879" y="4097217"/>
            <a:ext cx="11685321" cy="738664"/>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The application layer is the layer that is closest to the end user and provides the interface between the underlying network and the applications used to communicate.</a:t>
            </a:r>
          </a:p>
        </p:txBody>
      </p:sp>
      <p:sp>
        <p:nvSpPr>
          <p:cNvPr id="3" name="Content Placeholder 2"/>
          <p:cNvSpPr>
            <a:spLocks noGrp="1"/>
          </p:cNvSpPr>
          <p:nvPr>
            <p:ph idx="1"/>
          </p:nvPr>
        </p:nvSpPr>
        <p:spPr>
          <a:xfrm>
            <a:off x="201880" y="1303110"/>
            <a:ext cx="11329059" cy="2710749"/>
          </a:xfrm>
        </p:spPr>
        <p:txBody>
          <a:bodyPr>
            <a:normAutofit/>
          </a:bodyPr>
          <a:lstStyle/>
          <a:p>
            <a:pPr fontAlgn="base"/>
            <a:r>
              <a:rPr lang="en-US" b="1" dirty="0"/>
              <a:t>application</a:t>
            </a:r>
            <a:endParaRPr lang="en-US" dirty="0"/>
          </a:p>
          <a:p>
            <a:pPr fontAlgn="base"/>
            <a:r>
              <a:rPr lang="en-US" dirty="0"/>
              <a:t>presentation</a:t>
            </a:r>
          </a:p>
          <a:p>
            <a:pPr fontAlgn="base"/>
            <a:r>
              <a:rPr lang="en-US" dirty="0"/>
              <a:t>session</a:t>
            </a:r>
          </a:p>
          <a:p>
            <a:pPr fontAlgn="base"/>
            <a:r>
              <a:rPr lang="en-US" dirty="0"/>
              <a:t>transport</a:t>
            </a:r>
          </a:p>
        </p:txBody>
      </p:sp>
    </p:spTree>
    <p:extLst>
      <p:ext uri="{BB962C8B-B14F-4D97-AF65-F5344CB8AC3E}">
        <p14:creationId xmlns:p14="http://schemas.microsoft.com/office/powerpoint/2010/main" val="21253683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Which networking model is being used when an author uploads one chapter document to a file server of a book publisher?</a:t>
            </a:r>
          </a:p>
        </p:txBody>
      </p:sp>
      <p:sp>
        <p:nvSpPr>
          <p:cNvPr id="4" name="Rectangle 3"/>
          <p:cNvSpPr/>
          <p:nvPr/>
        </p:nvSpPr>
        <p:spPr>
          <a:xfrm>
            <a:off x="201879" y="4097217"/>
            <a:ext cx="11685321" cy="1384995"/>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In the client/server network model, a network device assumes the role of server in order to provide a particular service such as file transfer and storage. In the client/server network model, a dedicated server does not have to be used, but if one is present, the network model being used is the client/server model. In contrast, a peer-to-peer network does not have a dedicated server.</a:t>
            </a:r>
          </a:p>
        </p:txBody>
      </p:sp>
      <p:sp>
        <p:nvSpPr>
          <p:cNvPr id="3" name="Content Placeholder 2"/>
          <p:cNvSpPr>
            <a:spLocks noGrp="1"/>
          </p:cNvSpPr>
          <p:nvPr>
            <p:ph idx="1"/>
          </p:nvPr>
        </p:nvSpPr>
        <p:spPr>
          <a:xfrm>
            <a:off x="201880" y="1303110"/>
            <a:ext cx="11329059" cy="2710749"/>
          </a:xfrm>
        </p:spPr>
        <p:txBody>
          <a:bodyPr>
            <a:normAutofit/>
          </a:bodyPr>
          <a:lstStyle/>
          <a:p>
            <a:pPr fontAlgn="base"/>
            <a:r>
              <a:rPr lang="en-US" dirty="0"/>
              <a:t>peer-to-peer</a:t>
            </a:r>
          </a:p>
          <a:p>
            <a:pPr fontAlgn="base"/>
            <a:r>
              <a:rPr lang="en-US" dirty="0"/>
              <a:t>master-slave</a:t>
            </a:r>
          </a:p>
          <a:p>
            <a:pPr fontAlgn="base"/>
            <a:r>
              <a:rPr lang="en-US" b="1" dirty="0"/>
              <a:t>client/server</a:t>
            </a:r>
            <a:endParaRPr lang="en-US" dirty="0"/>
          </a:p>
          <a:p>
            <a:pPr fontAlgn="base"/>
            <a:r>
              <a:rPr lang="en-US" dirty="0"/>
              <a:t>point-to-point</a:t>
            </a:r>
          </a:p>
        </p:txBody>
      </p:sp>
    </p:spTree>
    <p:extLst>
      <p:ext uri="{BB962C8B-B14F-4D97-AF65-F5344CB8AC3E}">
        <p14:creationId xmlns:p14="http://schemas.microsoft.com/office/powerpoint/2010/main" val="42667872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What do the client/server and peer-to-peer network models have in common?</a:t>
            </a:r>
            <a:br>
              <a:rPr lang="en-US" sz="2300" b="1" dirty="0" smtClean="0">
                <a:latin typeface="Cambria" panose="02040503050406030204" pitchFamily="18" charset="0"/>
                <a:ea typeface="Cambria" panose="02040503050406030204" pitchFamily="18" charset="0"/>
              </a:rPr>
            </a:br>
            <a:endParaRPr lang="en-US" sz="2300" b="1" dirty="0" smtClean="0">
              <a:latin typeface="Cambria" panose="02040503050406030204" pitchFamily="18" charset="0"/>
              <a:ea typeface="Cambria" panose="02040503050406030204" pitchFamily="18" charset="0"/>
            </a:endParaRPr>
          </a:p>
        </p:txBody>
      </p:sp>
      <p:sp>
        <p:nvSpPr>
          <p:cNvPr id="4" name="Rectangle 3"/>
          <p:cNvSpPr/>
          <p:nvPr/>
        </p:nvSpPr>
        <p:spPr>
          <a:xfrm>
            <a:off x="201879" y="4097217"/>
            <a:ext cx="11685321" cy="1061829"/>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In both the client/server and peer-to-peer network models, clients and servers exist. In peer-to-peer networks, no dedicated server exists, but a device can assume the server role to provide information to a device serving in the client role.</a:t>
            </a:r>
          </a:p>
        </p:txBody>
      </p:sp>
      <p:sp>
        <p:nvSpPr>
          <p:cNvPr id="3" name="Content Placeholder 2"/>
          <p:cNvSpPr>
            <a:spLocks noGrp="1"/>
          </p:cNvSpPr>
          <p:nvPr>
            <p:ph idx="1"/>
          </p:nvPr>
        </p:nvSpPr>
        <p:spPr>
          <a:xfrm>
            <a:off x="201880" y="1303110"/>
            <a:ext cx="11329059" cy="2710749"/>
          </a:xfrm>
        </p:spPr>
        <p:txBody>
          <a:bodyPr>
            <a:normAutofit/>
          </a:bodyPr>
          <a:lstStyle/>
          <a:p>
            <a:pPr fontAlgn="base"/>
            <a:r>
              <a:rPr lang="en-US" dirty="0"/>
              <a:t>Both models have dedicated servers.</a:t>
            </a:r>
          </a:p>
          <a:p>
            <a:pPr fontAlgn="base"/>
            <a:r>
              <a:rPr lang="en-US" b="1" dirty="0"/>
              <a:t>Both models support devices in server and client roles.</a:t>
            </a:r>
            <a:endParaRPr lang="en-US" dirty="0"/>
          </a:p>
          <a:p>
            <a:pPr fontAlgn="base"/>
            <a:r>
              <a:rPr lang="en-US" dirty="0"/>
              <a:t>Both models require the use of TCP/IP-based protocols.</a:t>
            </a:r>
          </a:p>
          <a:p>
            <a:pPr fontAlgn="base"/>
            <a:r>
              <a:rPr lang="en-US" dirty="0"/>
              <a:t>Both models are used only in the wired network environment.</a:t>
            </a:r>
          </a:p>
        </p:txBody>
      </p:sp>
    </p:spTree>
    <p:extLst>
      <p:ext uri="{BB962C8B-B14F-4D97-AF65-F5344CB8AC3E}">
        <p14:creationId xmlns:p14="http://schemas.microsoft.com/office/powerpoint/2010/main" val="16589107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fontScale="90000"/>
          </a:bodyPr>
          <a:lstStyle/>
          <a:p>
            <a:r>
              <a:rPr lang="en-US" sz="2300" b="1" dirty="0" smtClean="0">
                <a:latin typeface="Cambria" panose="02040503050406030204" pitchFamily="18" charset="0"/>
                <a:ea typeface="Cambria" panose="02040503050406030204" pitchFamily="18" charset="0"/>
              </a:rPr>
              <a:t> In what networking model would </a:t>
            </a:r>
            <a:r>
              <a:rPr lang="en-US" sz="2300" b="1" dirty="0" err="1" smtClean="0">
                <a:latin typeface="Cambria" panose="02040503050406030204" pitchFamily="18" charset="0"/>
                <a:ea typeface="Cambria" panose="02040503050406030204" pitchFamily="18" charset="0"/>
              </a:rPr>
              <a:t>eDonkey</a:t>
            </a:r>
            <a:r>
              <a:rPr lang="en-US" sz="2300" b="1" dirty="0" smtClean="0">
                <a:latin typeface="Cambria" panose="02040503050406030204" pitchFamily="18" charset="0"/>
                <a:ea typeface="Cambria" panose="02040503050406030204" pitchFamily="18" charset="0"/>
              </a:rPr>
              <a:t>, </a:t>
            </a:r>
            <a:r>
              <a:rPr lang="en-US" sz="2300" b="1" dirty="0" err="1" smtClean="0">
                <a:latin typeface="Cambria" panose="02040503050406030204" pitchFamily="18" charset="0"/>
                <a:ea typeface="Cambria" panose="02040503050406030204" pitchFamily="18" charset="0"/>
              </a:rPr>
              <a:t>eMule</a:t>
            </a:r>
            <a:r>
              <a:rPr lang="en-US" sz="2300" b="1" dirty="0" smtClean="0">
                <a:latin typeface="Cambria" panose="02040503050406030204" pitchFamily="18" charset="0"/>
                <a:ea typeface="Cambria" panose="02040503050406030204" pitchFamily="18" charset="0"/>
              </a:rPr>
              <a:t>, </a:t>
            </a:r>
            <a:r>
              <a:rPr lang="en-US" sz="2300" b="1" dirty="0" err="1" smtClean="0">
                <a:latin typeface="Cambria" panose="02040503050406030204" pitchFamily="18" charset="0"/>
                <a:ea typeface="Cambria" panose="02040503050406030204" pitchFamily="18" charset="0"/>
              </a:rPr>
              <a:t>BitTorrent</a:t>
            </a:r>
            <a:r>
              <a:rPr lang="en-US" sz="2300" b="1" dirty="0" smtClean="0">
                <a:latin typeface="Cambria" panose="02040503050406030204" pitchFamily="18" charset="0"/>
                <a:ea typeface="Cambria" panose="02040503050406030204" pitchFamily="18" charset="0"/>
              </a:rPr>
              <a:t>, Bitcoin, and </a:t>
            </a:r>
            <a:r>
              <a:rPr lang="en-US" sz="2300" b="1" dirty="0" err="1" smtClean="0">
                <a:latin typeface="Cambria" panose="02040503050406030204" pitchFamily="18" charset="0"/>
                <a:ea typeface="Cambria" panose="02040503050406030204" pitchFamily="18" charset="0"/>
              </a:rPr>
              <a:t>LionShare</a:t>
            </a:r>
            <a:r>
              <a:rPr lang="en-US" sz="2300" b="1" dirty="0" smtClean="0">
                <a:latin typeface="Cambria" panose="02040503050406030204" pitchFamily="18" charset="0"/>
                <a:ea typeface="Cambria" panose="02040503050406030204" pitchFamily="18" charset="0"/>
              </a:rPr>
              <a:t> be used?</a:t>
            </a:r>
            <a:br>
              <a:rPr lang="en-US" sz="2300" b="1" dirty="0" smtClean="0">
                <a:latin typeface="Cambria" panose="02040503050406030204" pitchFamily="18" charset="0"/>
                <a:ea typeface="Cambria" panose="02040503050406030204" pitchFamily="18" charset="0"/>
              </a:rPr>
            </a:br>
            <a:endParaRPr lang="en-US" sz="2300" b="1" dirty="0" smtClean="0">
              <a:latin typeface="Cambria" panose="02040503050406030204" pitchFamily="18" charset="0"/>
              <a:ea typeface="Cambria" panose="02040503050406030204" pitchFamily="18" charset="0"/>
            </a:endParaRPr>
          </a:p>
        </p:txBody>
      </p:sp>
      <p:sp>
        <p:nvSpPr>
          <p:cNvPr id="4" name="Rectangle 3"/>
          <p:cNvSpPr/>
          <p:nvPr/>
        </p:nvSpPr>
        <p:spPr>
          <a:xfrm>
            <a:off x="201879" y="4097217"/>
            <a:ext cx="11685321" cy="1384995"/>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In a peer-to-peer networking model, data is exchanged between two network devices without the use of a dedicated server. Peer-to-peer applications such as </a:t>
            </a:r>
            <a:r>
              <a:rPr lang="en-US" sz="2100" i="0" dirty="0" err="1" smtClean="0">
                <a:effectLst/>
                <a:latin typeface="Cambria" panose="02040503050406030204" pitchFamily="18" charset="0"/>
                <a:ea typeface="Cambria" panose="02040503050406030204" pitchFamily="18" charset="0"/>
              </a:rPr>
              <a:t>Shareaz</a:t>
            </a:r>
            <a:r>
              <a:rPr lang="en-US" sz="2100" i="0" dirty="0" smtClean="0">
                <a:effectLst/>
                <a:latin typeface="Cambria" panose="02040503050406030204" pitchFamily="18" charset="0"/>
                <a:ea typeface="Cambria" panose="02040503050406030204" pitchFamily="18" charset="0"/>
              </a:rPr>
              <a:t>, </a:t>
            </a:r>
            <a:r>
              <a:rPr lang="en-US" sz="2100" i="0" dirty="0" err="1" smtClean="0">
                <a:effectLst/>
                <a:latin typeface="Cambria" panose="02040503050406030204" pitchFamily="18" charset="0"/>
                <a:ea typeface="Cambria" panose="02040503050406030204" pitchFamily="18" charset="0"/>
              </a:rPr>
              <a:t>eDonkey</a:t>
            </a:r>
            <a:r>
              <a:rPr lang="en-US" sz="2100" i="0" dirty="0" smtClean="0">
                <a:effectLst/>
                <a:latin typeface="Cambria" panose="02040503050406030204" pitchFamily="18" charset="0"/>
                <a:ea typeface="Cambria" panose="02040503050406030204" pitchFamily="18" charset="0"/>
              </a:rPr>
              <a:t>, and Bitcoin allow one network device to assume the role of server, while one or more other network devices assume the role of client using the peer-to-peer application.</a:t>
            </a:r>
          </a:p>
        </p:txBody>
      </p:sp>
      <p:sp>
        <p:nvSpPr>
          <p:cNvPr id="3" name="Content Placeholder 2"/>
          <p:cNvSpPr>
            <a:spLocks noGrp="1"/>
          </p:cNvSpPr>
          <p:nvPr>
            <p:ph idx="1"/>
          </p:nvPr>
        </p:nvSpPr>
        <p:spPr>
          <a:xfrm>
            <a:off x="201880" y="1303110"/>
            <a:ext cx="11329059" cy="2710749"/>
          </a:xfrm>
        </p:spPr>
        <p:txBody>
          <a:bodyPr>
            <a:normAutofit/>
          </a:bodyPr>
          <a:lstStyle/>
          <a:p>
            <a:pPr fontAlgn="base"/>
            <a:r>
              <a:rPr lang="en-US" b="1" dirty="0"/>
              <a:t>peer-to-peer</a:t>
            </a:r>
            <a:endParaRPr lang="en-US" dirty="0"/>
          </a:p>
          <a:p>
            <a:pPr fontAlgn="base"/>
            <a:r>
              <a:rPr lang="en-US" dirty="0"/>
              <a:t>client-based</a:t>
            </a:r>
          </a:p>
          <a:p>
            <a:pPr fontAlgn="base"/>
            <a:r>
              <a:rPr lang="en-US" dirty="0"/>
              <a:t>master-slave</a:t>
            </a:r>
          </a:p>
          <a:p>
            <a:pPr fontAlgn="base"/>
            <a:r>
              <a:rPr lang="en-US" dirty="0"/>
              <a:t>point-to-point</a:t>
            </a:r>
          </a:p>
        </p:txBody>
      </p:sp>
    </p:spTree>
    <p:extLst>
      <p:ext uri="{BB962C8B-B14F-4D97-AF65-F5344CB8AC3E}">
        <p14:creationId xmlns:p14="http://schemas.microsoft.com/office/powerpoint/2010/main" val="4736884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What is a common protocol that is used with peer-to-peer applications such as </a:t>
            </a:r>
            <a:r>
              <a:rPr lang="en-US" sz="2300" b="1" dirty="0" err="1" smtClean="0">
                <a:latin typeface="Cambria" panose="02040503050406030204" pitchFamily="18" charset="0"/>
                <a:ea typeface="Cambria" panose="02040503050406030204" pitchFamily="18" charset="0"/>
              </a:rPr>
              <a:t>WireShare</a:t>
            </a:r>
            <a:r>
              <a:rPr lang="en-US" sz="2300" b="1" dirty="0" smtClean="0">
                <a:latin typeface="Cambria" panose="02040503050406030204" pitchFamily="18" charset="0"/>
                <a:ea typeface="Cambria" panose="02040503050406030204" pitchFamily="18" charset="0"/>
              </a:rPr>
              <a:t>, </a:t>
            </a:r>
            <a:r>
              <a:rPr lang="en-US" sz="2300" b="1" dirty="0" err="1" smtClean="0">
                <a:latin typeface="Cambria" panose="02040503050406030204" pitchFamily="18" charset="0"/>
                <a:ea typeface="Cambria" panose="02040503050406030204" pitchFamily="18" charset="0"/>
              </a:rPr>
              <a:t>Bearshare</a:t>
            </a:r>
            <a:r>
              <a:rPr lang="en-US" sz="2300" b="1" dirty="0" smtClean="0">
                <a:latin typeface="Cambria" panose="02040503050406030204" pitchFamily="18" charset="0"/>
                <a:ea typeface="Cambria" panose="02040503050406030204" pitchFamily="18" charset="0"/>
              </a:rPr>
              <a:t>, and </a:t>
            </a:r>
            <a:r>
              <a:rPr lang="en-US" sz="2300" b="1" dirty="0" err="1" smtClean="0">
                <a:latin typeface="Cambria" panose="02040503050406030204" pitchFamily="18" charset="0"/>
                <a:ea typeface="Cambria" panose="02040503050406030204" pitchFamily="18" charset="0"/>
              </a:rPr>
              <a:t>Shareaza</a:t>
            </a:r>
            <a:r>
              <a:rPr lang="en-US" sz="2300" b="1" dirty="0" smtClean="0">
                <a:latin typeface="Cambria" panose="02040503050406030204" pitchFamily="18" charset="0"/>
                <a:ea typeface="Cambria" panose="02040503050406030204" pitchFamily="18" charset="0"/>
              </a:rPr>
              <a:t>?</a:t>
            </a:r>
          </a:p>
        </p:txBody>
      </p:sp>
      <p:sp>
        <p:nvSpPr>
          <p:cNvPr id="4" name="Rectangle 3"/>
          <p:cNvSpPr/>
          <p:nvPr/>
        </p:nvSpPr>
        <p:spPr>
          <a:xfrm>
            <a:off x="201879" y="4097217"/>
            <a:ext cx="11685321" cy="1061829"/>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The Gnutella protocol is used when one user shares an entire file with another user. A person would load a Gnutella-based application such as </a:t>
            </a:r>
            <a:r>
              <a:rPr lang="en-US" sz="2100" i="0" dirty="0" err="1" smtClean="0">
                <a:effectLst/>
                <a:latin typeface="Cambria" panose="02040503050406030204" pitchFamily="18" charset="0"/>
                <a:ea typeface="Cambria" panose="02040503050406030204" pitchFamily="18" charset="0"/>
              </a:rPr>
              <a:t>gtk-gnutella</a:t>
            </a:r>
            <a:r>
              <a:rPr lang="en-US" sz="2100" i="0" dirty="0" smtClean="0">
                <a:effectLst/>
                <a:latin typeface="Cambria" panose="02040503050406030204" pitchFamily="18" charset="0"/>
                <a:ea typeface="Cambria" panose="02040503050406030204" pitchFamily="18" charset="0"/>
              </a:rPr>
              <a:t> or </a:t>
            </a:r>
            <a:r>
              <a:rPr lang="en-US" sz="2100" i="0" dirty="0" err="1" smtClean="0">
                <a:effectLst/>
                <a:latin typeface="Cambria" panose="02040503050406030204" pitchFamily="18" charset="0"/>
                <a:ea typeface="Cambria" panose="02040503050406030204" pitchFamily="18" charset="0"/>
              </a:rPr>
              <a:t>WireShare</a:t>
            </a:r>
            <a:r>
              <a:rPr lang="en-US" sz="2100" i="0" dirty="0" smtClean="0">
                <a:effectLst/>
                <a:latin typeface="Cambria" panose="02040503050406030204" pitchFamily="18" charset="0"/>
                <a:ea typeface="Cambria" panose="02040503050406030204" pitchFamily="18" charset="0"/>
              </a:rPr>
              <a:t> and use that application to locate and access resources shared by others.</a:t>
            </a:r>
          </a:p>
        </p:txBody>
      </p:sp>
      <p:sp>
        <p:nvSpPr>
          <p:cNvPr id="3" name="Content Placeholder 2"/>
          <p:cNvSpPr>
            <a:spLocks noGrp="1"/>
          </p:cNvSpPr>
          <p:nvPr>
            <p:ph idx="1"/>
          </p:nvPr>
        </p:nvSpPr>
        <p:spPr>
          <a:xfrm>
            <a:off x="201880" y="1303110"/>
            <a:ext cx="11329059" cy="2710749"/>
          </a:xfrm>
        </p:spPr>
        <p:txBody>
          <a:bodyPr>
            <a:normAutofit/>
          </a:bodyPr>
          <a:lstStyle/>
          <a:p>
            <a:pPr fontAlgn="base"/>
            <a:r>
              <a:rPr lang="en-US" dirty="0"/>
              <a:t>Ethernet</a:t>
            </a:r>
          </a:p>
          <a:p>
            <a:pPr fontAlgn="base"/>
            <a:r>
              <a:rPr lang="en-US" b="1" dirty="0"/>
              <a:t>Gnutella</a:t>
            </a:r>
            <a:endParaRPr lang="en-US" dirty="0"/>
          </a:p>
          <a:p>
            <a:pPr fontAlgn="base"/>
            <a:r>
              <a:rPr lang="en-US" dirty="0"/>
              <a:t>POP</a:t>
            </a:r>
          </a:p>
          <a:p>
            <a:pPr fontAlgn="base"/>
            <a:r>
              <a:rPr lang="en-US" dirty="0"/>
              <a:t>SMTP</a:t>
            </a:r>
          </a:p>
        </p:txBody>
      </p:sp>
    </p:spTree>
    <p:extLst>
      <p:ext uri="{BB962C8B-B14F-4D97-AF65-F5344CB8AC3E}">
        <p14:creationId xmlns:p14="http://schemas.microsoft.com/office/powerpoint/2010/main" val="36709671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What is a key characteristic of the peer-to-peer networking model?</a:t>
            </a:r>
          </a:p>
        </p:txBody>
      </p:sp>
      <p:sp>
        <p:nvSpPr>
          <p:cNvPr id="4" name="Rectangle 3"/>
          <p:cNvSpPr/>
          <p:nvPr/>
        </p:nvSpPr>
        <p:spPr>
          <a:xfrm>
            <a:off x="201879" y="4097217"/>
            <a:ext cx="11685321" cy="738664"/>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The peer-to-peer (P2P) networking model allows data, printer, and resource sharing without a dedicated server.​​</a:t>
            </a:r>
          </a:p>
        </p:txBody>
      </p:sp>
      <p:sp>
        <p:nvSpPr>
          <p:cNvPr id="3" name="Content Placeholder 2"/>
          <p:cNvSpPr>
            <a:spLocks noGrp="1"/>
          </p:cNvSpPr>
          <p:nvPr>
            <p:ph idx="1"/>
          </p:nvPr>
        </p:nvSpPr>
        <p:spPr>
          <a:xfrm>
            <a:off x="201880" y="1303110"/>
            <a:ext cx="11329059" cy="2710749"/>
          </a:xfrm>
        </p:spPr>
        <p:txBody>
          <a:bodyPr>
            <a:normAutofit/>
          </a:bodyPr>
          <a:lstStyle/>
          <a:p>
            <a:pPr fontAlgn="base"/>
            <a:r>
              <a:rPr lang="en-US" dirty="0"/>
              <a:t>wireless networking</a:t>
            </a:r>
          </a:p>
          <a:p>
            <a:pPr fontAlgn="base"/>
            <a:r>
              <a:rPr lang="en-US" dirty="0"/>
              <a:t>social networking without the Internet</a:t>
            </a:r>
          </a:p>
          <a:p>
            <a:pPr fontAlgn="base"/>
            <a:r>
              <a:rPr lang="en-US" dirty="0"/>
              <a:t>network printing using a print server</a:t>
            </a:r>
          </a:p>
          <a:p>
            <a:pPr fontAlgn="base"/>
            <a:r>
              <a:rPr lang="en-US" b="1" dirty="0"/>
              <a:t>resource sharing without a dedicated server</a:t>
            </a:r>
            <a:endParaRPr lang="en-US" dirty="0"/>
          </a:p>
        </p:txBody>
      </p:sp>
    </p:spTree>
    <p:extLst>
      <p:ext uri="{BB962C8B-B14F-4D97-AF65-F5344CB8AC3E}">
        <p14:creationId xmlns:p14="http://schemas.microsoft.com/office/powerpoint/2010/main" val="24496933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 The application layer of the TCP/IP model performs the functions of what three layers of the OSI model? (Choose three.)</a:t>
            </a:r>
          </a:p>
        </p:txBody>
      </p:sp>
      <p:sp>
        <p:nvSpPr>
          <p:cNvPr id="4" name="Rectangle 3"/>
          <p:cNvSpPr/>
          <p:nvPr/>
        </p:nvSpPr>
        <p:spPr>
          <a:xfrm>
            <a:off x="201879" y="4097217"/>
            <a:ext cx="11685321" cy="1384995"/>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The network access layer of the TCP/IP model performs the same functions as the physical and data link layers of the OSI model. The internetwork layer equates to the network layer of the OSI model. The transport layers are the same in both models. The application layer of the TCP/IP model represents the session, presentation, and application layers of the OSI model.​</a:t>
            </a:r>
          </a:p>
        </p:txBody>
      </p:sp>
      <p:sp>
        <p:nvSpPr>
          <p:cNvPr id="3" name="Content Placeholder 2"/>
          <p:cNvSpPr>
            <a:spLocks noGrp="1"/>
          </p:cNvSpPr>
          <p:nvPr>
            <p:ph idx="1"/>
          </p:nvPr>
        </p:nvSpPr>
        <p:spPr>
          <a:xfrm>
            <a:off x="201880" y="1303110"/>
            <a:ext cx="11329059" cy="2710749"/>
          </a:xfrm>
        </p:spPr>
        <p:txBody>
          <a:bodyPr>
            <a:normAutofit fontScale="85000" lnSpcReduction="20000"/>
          </a:bodyPr>
          <a:lstStyle/>
          <a:p>
            <a:pPr fontAlgn="base"/>
            <a:r>
              <a:rPr lang="en-US" dirty="0"/>
              <a:t>physical</a:t>
            </a:r>
          </a:p>
          <a:p>
            <a:pPr fontAlgn="base"/>
            <a:r>
              <a:rPr lang="en-US" b="1" dirty="0"/>
              <a:t>session</a:t>
            </a:r>
            <a:endParaRPr lang="en-US" dirty="0"/>
          </a:p>
          <a:p>
            <a:pPr fontAlgn="base"/>
            <a:r>
              <a:rPr lang="en-US" dirty="0"/>
              <a:t>network</a:t>
            </a:r>
          </a:p>
          <a:p>
            <a:pPr fontAlgn="base"/>
            <a:r>
              <a:rPr lang="en-US" b="1" dirty="0"/>
              <a:t>presentation</a:t>
            </a:r>
            <a:endParaRPr lang="en-US" dirty="0"/>
          </a:p>
          <a:p>
            <a:pPr fontAlgn="base"/>
            <a:r>
              <a:rPr lang="en-US" dirty="0"/>
              <a:t>data link</a:t>
            </a:r>
          </a:p>
          <a:p>
            <a:pPr fontAlgn="base"/>
            <a:r>
              <a:rPr lang="en-US" dirty="0"/>
              <a:t>transport</a:t>
            </a:r>
          </a:p>
          <a:p>
            <a:pPr fontAlgn="base"/>
            <a:r>
              <a:rPr lang="en-US" b="1" dirty="0"/>
              <a:t>application</a:t>
            </a:r>
            <a:endParaRPr lang="en-US" dirty="0"/>
          </a:p>
        </p:txBody>
      </p:sp>
    </p:spTree>
    <p:extLst>
      <p:ext uri="{BB962C8B-B14F-4D97-AF65-F5344CB8AC3E}">
        <p14:creationId xmlns:p14="http://schemas.microsoft.com/office/powerpoint/2010/main" val="42571348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What is an example of network communication that uses the client-server model?</a:t>
            </a:r>
          </a:p>
        </p:txBody>
      </p:sp>
      <p:sp>
        <p:nvSpPr>
          <p:cNvPr id="4" name="Rectangle 3"/>
          <p:cNvSpPr/>
          <p:nvPr/>
        </p:nvSpPr>
        <p:spPr>
          <a:xfrm>
            <a:off x="201879" y="4097217"/>
            <a:ext cx="11685321" cy="1384995"/>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When a user types a domain name of a website into the address bar of a web browser, a workstation needs to send a DNS request to the DNS server for the name resolution process. This request is a client/server model application. The </a:t>
            </a:r>
            <a:r>
              <a:rPr lang="en-US" sz="2100" i="0" dirty="0" err="1" smtClean="0">
                <a:effectLst/>
                <a:latin typeface="Cambria" panose="02040503050406030204" pitchFamily="18" charset="0"/>
                <a:ea typeface="Cambria" panose="02040503050406030204" pitchFamily="18" charset="0"/>
              </a:rPr>
              <a:t>eMule</a:t>
            </a:r>
            <a:r>
              <a:rPr lang="en-US" sz="2100" i="0" dirty="0" smtClean="0">
                <a:effectLst/>
                <a:latin typeface="Cambria" panose="02040503050406030204" pitchFamily="18" charset="0"/>
                <a:ea typeface="Cambria" panose="02040503050406030204" pitchFamily="18" charset="0"/>
              </a:rPr>
              <a:t> application is P2P. Sharing a printer on a workstation is a peer-to-peer network. Using ARP is just a broadcast message sent by a host</a:t>
            </a:r>
            <a:r>
              <a:rPr lang="en-US" sz="2100" b="1" i="0" dirty="0" smtClean="0">
                <a:effectLst/>
                <a:latin typeface="Cambria" panose="02040503050406030204" pitchFamily="18" charset="0"/>
                <a:ea typeface="Cambria" panose="02040503050406030204" pitchFamily="18" charset="0"/>
              </a:rPr>
              <a:t>.</a:t>
            </a:r>
            <a:endParaRPr lang="en-US" sz="2100" i="0" dirty="0" smtClean="0">
              <a:effectLst/>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01880" y="1303110"/>
            <a:ext cx="11329059" cy="2710749"/>
          </a:xfrm>
        </p:spPr>
        <p:txBody>
          <a:bodyPr>
            <a:normAutofit fontScale="92500" lnSpcReduction="10000"/>
          </a:bodyPr>
          <a:lstStyle/>
          <a:p>
            <a:pPr fontAlgn="base"/>
            <a:r>
              <a:rPr lang="en-US" dirty="0"/>
              <a:t>A user uses </a:t>
            </a:r>
            <a:r>
              <a:rPr lang="en-US" dirty="0" err="1"/>
              <a:t>eMule</a:t>
            </a:r>
            <a:r>
              <a:rPr lang="en-US" dirty="0"/>
              <a:t> to download a file that is shared by a friend after the file location is determined.</a:t>
            </a:r>
          </a:p>
          <a:p>
            <a:pPr fontAlgn="base"/>
            <a:r>
              <a:rPr lang="en-US" dirty="0"/>
              <a:t>A workstation initiates an ARP to find the MAC address of a receiving host.</a:t>
            </a:r>
          </a:p>
          <a:p>
            <a:pPr fontAlgn="base"/>
            <a:r>
              <a:rPr lang="en-US" dirty="0"/>
              <a:t>A user prints a document by using a printer that is attached to a workstation of a coworker.</a:t>
            </a:r>
          </a:p>
          <a:p>
            <a:pPr fontAlgn="base"/>
            <a:r>
              <a:rPr lang="en-US" b="1" dirty="0"/>
              <a:t>A workstation initiates a DNS request when the user types www.cisco.com in the address bar of a web browser.</a:t>
            </a:r>
            <a:endParaRPr lang="en-US" dirty="0"/>
          </a:p>
        </p:txBody>
      </p:sp>
    </p:spTree>
    <p:extLst>
      <p:ext uri="{BB962C8B-B14F-4D97-AF65-F5344CB8AC3E}">
        <p14:creationId xmlns:p14="http://schemas.microsoft.com/office/powerpoint/2010/main" val="1807927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1325563"/>
          </a:xfrm>
        </p:spPr>
        <p:txBody>
          <a:bodyPr>
            <a:normAutofit/>
          </a:bodyPr>
          <a:lstStyle/>
          <a:p>
            <a:r>
              <a:rPr lang="en-US" sz="2300" b="1" dirty="0" smtClean="0">
                <a:latin typeface="Cambria" panose="02040503050406030204" pitchFamily="18" charset="0"/>
                <a:ea typeface="Cambria" panose="02040503050406030204" pitchFamily="18" charset="0"/>
              </a:rPr>
              <a:t>What is the complete range of TCP and UDP well-known ports?</a:t>
            </a:r>
            <a:endParaRPr lang="en-US" sz="23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01881" y="1607564"/>
            <a:ext cx="11756571" cy="4351338"/>
          </a:xfrm>
        </p:spPr>
        <p:txBody>
          <a:bodyPr/>
          <a:lstStyle/>
          <a:p>
            <a:pPr fontAlgn="base"/>
            <a:r>
              <a:rPr lang="en-US" dirty="0"/>
              <a:t>0 to 255</a:t>
            </a:r>
          </a:p>
          <a:p>
            <a:pPr fontAlgn="base"/>
            <a:r>
              <a:rPr lang="en-US" b="1" dirty="0"/>
              <a:t>0 to 1023</a:t>
            </a:r>
            <a:endParaRPr lang="en-US" dirty="0"/>
          </a:p>
          <a:p>
            <a:pPr fontAlgn="base"/>
            <a:r>
              <a:rPr lang="en-US" dirty="0"/>
              <a:t>256 – 1023</a:t>
            </a:r>
          </a:p>
          <a:p>
            <a:pPr fontAlgn="base"/>
            <a:r>
              <a:rPr lang="en-US" dirty="0"/>
              <a:t>1024 – 49151</a:t>
            </a:r>
          </a:p>
        </p:txBody>
      </p:sp>
    </p:spTree>
    <p:extLst>
      <p:ext uri="{BB962C8B-B14F-4D97-AF65-F5344CB8AC3E}">
        <p14:creationId xmlns:p14="http://schemas.microsoft.com/office/powerpoint/2010/main" val="34932950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Which layer in the TCP/IP model is used for formatting, compressing, and encrypting data?</a:t>
            </a:r>
          </a:p>
        </p:txBody>
      </p:sp>
      <p:sp>
        <p:nvSpPr>
          <p:cNvPr id="4" name="Rectangle 3"/>
          <p:cNvSpPr/>
          <p:nvPr/>
        </p:nvSpPr>
        <p:spPr>
          <a:xfrm>
            <a:off x="201879" y="4097217"/>
            <a:ext cx="11685321" cy="1708160"/>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The application layer of the TCP/IP model performs the functions of three layers of the OSI model – application, presentation, and session. The application layer of the TCP/IP model is the layer that provides the interface between the applications, is responsible for formatting, compressing, and encrypting data, and is used to create and maintain dialogs between source and destination applications.</a:t>
            </a:r>
          </a:p>
        </p:txBody>
      </p:sp>
      <p:sp>
        <p:nvSpPr>
          <p:cNvPr id="3" name="Content Placeholder 2"/>
          <p:cNvSpPr>
            <a:spLocks noGrp="1"/>
          </p:cNvSpPr>
          <p:nvPr>
            <p:ph idx="1"/>
          </p:nvPr>
        </p:nvSpPr>
        <p:spPr>
          <a:xfrm>
            <a:off x="201880" y="1303110"/>
            <a:ext cx="11329059" cy="2710749"/>
          </a:xfrm>
        </p:spPr>
        <p:txBody>
          <a:bodyPr>
            <a:normAutofit/>
          </a:bodyPr>
          <a:lstStyle/>
          <a:p>
            <a:pPr fontAlgn="base"/>
            <a:r>
              <a:rPr lang="en-US" dirty="0"/>
              <a:t>internetwork</a:t>
            </a:r>
          </a:p>
          <a:p>
            <a:pPr fontAlgn="base"/>
            <a:r>
              <a:rPr lang="en-US" dirty="0"/>
              <a:t>session</a:t>
            </a:r>
          </a:p>
          <a:p>
            <a:pPr fontAlgn="base"/>
            <a:r>
              <a:rPr lang="en-US" dirty="0"/>
              <a:t>presentation</a:t>
            </a:r>
          </a:p>
          <a:p>
            <a:pPr fontAlgn="base"/>
            <a:r>
              <a:rPr lang="en-US" b="1" dirty="0"/>
              <a:t>application</a:t>
            </a:r>
            <a:endParaRPr lang="en-US" dirty="0"/>
          </a:p>
          <a:p>
            <a:pPr fontAlgn="base"/>
            <a:r>
              <a:rPr lang="en-US" dirty="0"/>
              <a:t>network access</a:t>
            </a:r>
          </a:p>
        </p:txBody>
      </p:sp>
    </p:spTree>
    <p:extLst>
      <p:ext uri="{BB962C8B-B14F-4D97-AF65-F5344CB8AC3E}">
        <p14:creationId xmlns:p14="http://schemas.microsoft.com/office/powerpoint/2010/main" val="36688063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 What is an advantage of SMB over FTP?</a:t>
            </a:r>
          </a:p>
        </p:txBody>
      </p:sp>
      <p:sp>
        <p:nvSpPr>
          <p:cNvPr id="4" name="Rectangle 3"/>
          <p:cNvSpPr/>
          <p:nvPr/>
        </p:nvSpPr>
        <p:spPr>
          <a:xfrm>
            <a:off x="201879" y="4097217"/>
            <a:ext cx="11685321" cy="2031325"/>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SMB and FTP are client/server protocols that are used for file transfer. SMB allows the connecting device to access resources as if they were on the local client device. SMB and FTP use the TCP protocol for connection establishment and they can transfer data in both directions. FTP requires two connections between the client and the server, one for commands and replies, the other for the actual file transfer.</a:t>
            </a:r>
          </a:p>
          <a:p>
            <a:pPr algn="just" fontAlgn="base"/>
            <a:endParaRPr lang="en-US" sz="2100" b="1" i="0" dirty="0" smtClean="0">
              <a:effectLst/>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01880" y="1303110"/>
            <a:ext cx="11329059" cy="2710749"/>
          </a:xfrm>
        </p:spPr>
        <p:txBody>
          <a:bodyPr>
            <a:normAutofit/>
          </a:bodyPr>
          <a:lstStyle/>
          <a:p>
            <a:pPr fontAlgn="base"/>
            <a:r>
              <a:rPr lang="en-US" dirty="0"/>
              <a:t>Only with SMB can data transfers occur in both directions.</a:t>
            </a:r>
          </a:p>
          <a:p>
            <a:pPr fontAlgn="base"/>
            <a:r>
              <a:rPr lang="en-US" dirty="0"/>
              <a:t>Only SMB establishes two simultaneous connections with the client, making the data transfer faster.​</a:t>
            </a:r>
          </a:p>
          <a:p>
            <a:pPr fontAlgn="base"/>
            <a:r>
              <a:rPr lang="en-US" dirty="0"/>
              <a:t>SMB is more reliable than FTP because SMB uses TCP and FTP uses UDP.​</a:t>
            </a:r>
          </a:p>
          <a:p>
            <a:pPr fontAlgn="base"/>
            <a:r>
              <a:rPr lang="en-US" b="1" dirty="0"/>
              <a:t>SMB clients can establish a long-term connection to the server.​</a:t>
            </a:r>
            <a:endParaRPr lang="en-US" dirty="0"/>
          </a:p>
        </p:txBody>
      </p:sp>
    </p:spTree>
    <p:extLst>
      <p:ext uri="{BB962C8B-B14F-4D97-AF65-F5344CB8AC3E}">
        <p14:creationId xmlns:p14="http://schemas.microsoft.com/office/powerpoint/2010/main" val="36844783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fontScale="90000"/>
          </a:bodyPr>
          <a:lstStyle/>
          <a:p>
            <a:r>
              <a:rPr lang="en-US" sz="2300" b="1" dirty="0" smtClean="0">
                <a:latin typeface="Cambria" panose="02040503050406030204" pitchFamily="18" charset="0"/>
                <a:ea typeface="Cambria" panose="02040503050406030204" pitchFamily="18" charset="0"/>
              </a:rPr>
              <a:t>A manufacturing company subscribes to certain hosted services from its ISP. The services that are required include hosted world wide web, file transfer, and e-mail. Which protocols represent these three key applications? (Choose three.)</a:t>
            </a:r>
          </a:p>
        </p:txBody>
      </p:sp>
      <p:sp>
        <p:nvSpPr>
          <p:cNvPr id="4" name="Rectangle 3"/>
          <p:cNvSpPr/>
          <p:nvPr/>
        </p:nvSpPr>
        <p:spPr>
          <a:xfrm>
            <a:off x="201879" y="4097217"/>
            <a:ext cx="11685321" cy="1384995"/>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The ISP uses the HTTP protocol in conjunction with hosting web pages, the FTP protocol with file transfers, and SMTP with e-mail. DNS is used to translate domain names to IP addresses. SNMP is used for network management traffic. DHCP </a:t>
            </a:r>
            <a:r>
              <a:rPr lang="en-US" sz="2100" i="0" dirty="0" err="1" smtClean="0">
                <a:effectLst/>
                <a:latin typeface="Cambria" panose="02040503050406030204" pitchFamily="18" charset="0"/>
                <a:ea typeface="Cambria" panose="02040503050406030204" pitchFamily="18" charset="0"/>
              </a:rPr>
              <a:t>ic</a:t>
            </a:r>
            <a:r>
              <a:rPr lang="en-US" sz="2100" i="0" dirty="0" smtClean="0">
                <a:effectLst/>
                <a:latin typeface="Cambria" panose="02040503050406030204" pitchFamily="18" charset="0"/>
                <a:ea typeface="Cambria" panose="02040503050406030204" pitchFamily="18" charset="0"/>
              </a:rPr>
              <a:t> commonly used to manage IP addressing.</a:t>
            </a:r>
          </a:p>
        </p:txBody>
      </p:sp>
      <p:sp>
        <p:nvSpPr>
          <p:cNvPr id="3" name="Content Placeholder 2"/>
          <p:cNvSpPr>
            <a:spLocks noGrp="1"/>
          </p:cNvSpPr>
          <p:nvPr>
            <p:ph idx="1"/>
          </p:nvPr>
        </p:nvSpPr>
        <p:spPr>
          <a:xfrm>
            <a:off x="201880" y="1303110"/>
            <a:ext cx="11329059" cy="2710749"/>
          </a:xfrm>
        </p:spPr>
        <p:txBody>
          <a:bodyPr>
            <a:normAutofit fontScale="92500" lnSpcReduction="10000"/>
          </a:bodyPr>
          <a:lstStyle/>
          <a:p>
            <a:pPr fontAlgn="base"/>
            <a:r>
              <a:rPr lang="en-US" b="1" dirty="0"/>
              <a:t>FTP</a:t>
            </a:r>
            <a:endParaRPr lang="en-US" dirty="0"/>
          </a:p>
          <a:p>
            <a:pPr fontAlgn="base"/>
            <a:r>
              <a:rPr lang="en-US" b="1" dirty="0"/>
              <a:t>HTTP</a:t>
            </a:r>
            <a:endParaRPr lang="en-US" dirty="0"/>
          </a:p>
          <a:p>
            <a:pPr fontAlgn="base"/>
            <a:r>
              <a:rPr lang="en-US" dirty="0"/>
              <a:t>DNS</a:t>
            </a:r>
          </a:p>
          <a:p>
            <a:pPr fontAlgn="base"/>
            <a:r>
              <a:rPr lang="en-US" dirty="0"/>
              <a:t>SNMP</a:t>
            </a:r>
          </a:p>
          <a:p>
            <a:pPr fontAlgn="base"/>
            <a:r>
              <a:rPr lang="en-US" dirty="0"/>
              <a:t>DHCP</a:t>
            </a:r>
          </a:p>
          <a:p>
            <a:pPr fontAlgn="base"/>
            <a:r>
              <a:rPr lang="en-US" b="1" dirty="0"/>
              <a:t>SMTP</a:t>
            </a:r>
            <a:endParaRPr lang="en-US" dirty="0"/>
          </a:p>
        </p:txBody>
      </p:sp>
    </p:spTree>
    <p:extLst>
      <p:ext uri="{BB962C8B-B14F-4D97-AF65-F5344CB8AC3E}">
        <p14:creationId xmlns:p14="http://schemas.microsoft.com/office/powerpoint/2010/main" val="14467600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 Which application layer protocol uses message types such as GET, PUT, and POST?</a:t>
            </a:r>
          </a:p>
        </p:txBody>
      </p:sp>
      <p:sp>
        <p:nvSpPr>
          <p:cNvPr id="4" name="Rectangle 3"/>
          <p:cNvSpPr/>
          <p:nvPr/>
        </p:nvSpPr>
        <p:spPr>
          <a:xfrm>
            <a:off x="201879" y="4097217"/>
            <a:ext cx="11685321" cy="1061829"/>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The GET command is a client request for data from a web server. A PUT command uploads resources and content, such as images, to a web server. A POST command uploads data files to a web server.</a:t>
            </a:r>
          </a:p>
        </p:txBody>
      </p:sp>
      <p:sp>
        <p:nvSpPr>
          <p:cNvPr id="3" name="Content Placeholder 2"/>
          <p:cNvSpPr>
            <a:spLocks noGrp="1"/>
          </p:cNvSpPr>
          <p:nvPr>
            <p:ph idx="1"/>
          </p:nvPr>
        </p:nvSpPr>
        <p:spPr>
          <a:xfrm>
            <a:off x="201880" y="1303110"/>
            <a:ext cx="11329059" cy="2710749"/>
          </a:xfrm>
        </p:spPr>
        <p:txBody>
          <a:bodyPr>
            <a:normAutofit/>
          </a:bodyPr>
          <a:lstStyle/>
          <a:p>
            <a:pPr fontAlgn="base"/>
            <a:r>
              <a:rPr lang="en-US" dirty="0"/>
              <a:t>DNS</a:t>
            </a:r>
          </a:p>
          <a:p>
            <a:pPr fontAlgn="base"/>
            <a:r>
              <a:rPr lang="en-US" dirty="0"/>
              <a:t>DHCP</a:t>
            </a:r>
          </a:p>
          <a:p>
            <a:pPr fontAlgn="base"/>
            <a:r>
              <a:rPr lang="en-US" dirty="0"/>
              <a:t>SMTP</a:t>
            </a:r>
          </a:p>
          <a:p>
            <a:pPr fontAlgn="base"/>
            <a:r>
              <a:rPr lang="en-US" b="1" dirty="0"/>
              <a:t>HTTP</a:t>
            </a:r>
            <a:endParaRPr lang="en-US" dirty="0"/>
          </a:p>
          <a:p>
            <a:pPr fontAlgn="base"/>
            <a:r>
              <a:rPr lang="en-US" dirty="0"/>
              <a:t>POP3</a:t>
            </a:r>
          </a:p>
        </p:txBody>
      </p:sp>
    </p:spTree>
    <p:extLst>
      <p:ext uri="{BB962C8B-B14F-4D97-AF65-F5344CB8AC3E}">
        <p14:creationId xmlns:p14="http://schemas.microsoft.com/office/powerpoint/2010/main" val="33383409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What type of information is contained in a DNS MX record?</a:t>
            </a:r>
          </a:p>
        </p:txBody>
      </p:sp>
      <p:sp>
        <p:nvSpPr>
          <p:cNvPr id="4" name="Rectangle 3"/>
          <p:cNvSpPr/>
          <p:nvPr/>
        </p:nvSpPr>
        <p:spPr>
          <a:xfrm>
            <a:off x="201879" y="4097217"/>
            <a:ext cx="11685321" cy="738664"/>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MX, or mail exchange messages, are used to map a domain name to several mail exchange servers that all belong to the same domain.</a:t>
            </a:r>
          </a:p>
        </p:txBody>
      </p:sp>
      <p:sp>
        <p:nvSpPr>
          <p:cNvPr id="3" name="Content Placeholder 2"/>
          <p:cNvSpPr>
            <a:spLocks noGrp="1"/>
          </p:cNvSpPr>
          <p:nvPr>
            <p:ph idx="1"/>
          </p:nvPr>
        </p:nvSpPr>
        <p:spPr>
          <a:xfrm>
            <a:off x="201880" y="1303110"/>
            <a:ext cx="11329059" cy="2710749"/>
          </a:xfrm>
        </p:spPr>
        <p:txBody>
          <a:bodyPr>
            <a:normAutofit/>
          </a:bodyPr>
          <a:lstStyle/>
          <a:p>
            <a:pPr fontAlgn="base"/>
            <a:r>
              <a:rPr lang="en-US" dirty="0"/>
              <a:t>the FQDN of the alias used to identify a service</a:t>
            </a:r>
          </a:p>
          <a:p>
            <a:pPr fontAlgn="base"/>
            <a:r>
              <a:rPr lang="en-US" dirty="0"/>
              <a:t>the IP address for an FQDN entry</a:t>
            </a:r>
          </a:p>
          <a:p>
            <a:pPr fontAlgn="base"/>
            <a:r>
              <a:rPr lang="en-US" b="1" dirty="0"/>
              <a:t>the domain name mapped to mail exchange servers</a:t>
            </a:r>
            <a:endParaRPr lang="en-US" dirty="0"/>
          </a:p>
          <a:p>
            <a:pPr fontAlgn="base"/>
            <a:r>
              <a:rPr lang="en-US" dirty="0"/>
              <a:t>the IP address of an authoritative name server</a:t>
            </a:r>
          </a:p>
        </p:txBody>
      </p:sp>
    </p:spTree>
    <p:extLst>
      <p:ext uri="{BB962C8B-B14F-4D97-AF65-F5344CB8AC3E}">
        <p14:creationId xmlns:p14="http://schemas.microsoft.com/office/powerpoint/2010/main" val="20763806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Which three protocols operate at the application layer of the TCP/IP model? (Choose three.)</a:t>
            </a:r>
          </a:p>
        </p:txBody>
      </p:sp>
      <p:sp>
        <p:nvSpPr>
          <p:cNvPr id="4" name="Rectangle 3"/>
          <p:cNvSpPr/>
          <p:nvPr/>
        </p:nvSpPr>
        <p:spPr>
          <a:xfrm>
            <a:off x="201879" y="4097217"/>
            <a:ext cx="11685321" cy="738664"/>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FTP, DHCP, and POP3 are application layer protocols. TCP and UDP are transport layer protocols. ARP is a network layer protocol.</a:t>
            </a:r>
          </a:p>
        </p:txBody>
      </p:sp>
      <p:sp>
        <p:nvSpPr>
          <p:cNvPr id="3" name="Content Placeholder 2"/>
          <p:cNvSpPr>
            <a:spLocks noGrp="1"/>
          </p:cNvSpPr>
          <p:nvPr>
            <p:ph idx="1"/>
          </p:nvPr>
        </p:nvSpPr>
        <p:spPr>
          <a:xfrm>
            <a:off x="201880" y="1303110"/>
            <a:ext cx="11329059" cy="2710749"/>
          </a:xfrm>
        </p:spPr>
        <p:txBody>
          <a:bodyPr>
            <a:normAutofit fontScale="92500" lnSpcReduction="10000"/>
          </a:bodyPr>
          <a:lstStyle/>
          <a:p>
            <a:pPr fontAlgn="base"/>
            <a:r>
              <a:rPr lang="en-US" dirty="0"/>
              <a:t>ARP</a:t>
            </a:r>
          </a:p>
          <a:p>
            <a:pPr fontAlgn="base"/>
            <a:r>
              <a:rPr lang="en-US" dirty="0"/>
              <a:t>TCP</a:t>
            </a:r>
          </a:p>
          <a:p>
            <a:pPr fontAlgn="base"/>
            <a:r>
              <a:rPr lang="en-US" dirty="0"/>
              <a:t>UDP</a:t>
            </a:r>
          </a:p>
          <a:p>
            <a:pPr fontAlgn="base"/>
            <a:r>
              <a:rPr lang="en-US" b="1" dirty="0"/>
              <a:t>FTP</a:t>
            </a:r>
            <a:endParaRPr lang="en-US" dirty="0"/>
          </a:p>
          <a:p>
            <a:pPr fontAlgn="base"/>
            <a:r>
              <a:rPr lang="en-US" b="1" dirty="0"/>
              <a:t>POP3</a:t>
            </a:r>
            <a:endParaRPr lang="en-US" dirty="0"/>
          </a:p>
          <a:p>
            <a:pPr fontAlgn="base"/>
            <a:r>
              <a:rPr lang="en-US" b="1" dirty="0"/>
              <a:t>DHCP</a:t>
            </a:r>
            <a:endParaRPr lang="en-US" dirty="0"/>
          </a:p>
          <a:p>
            <a:pPr marL="0" indent="0">
              <a:buNone/>
            </a:pPr>
            <a:endParaRPr lang="en-US" dirty="0"/>
          </a:p>
        </p:txBody>
      </p:sp>
    </p:spTree>
    <p:extLst>
      <p:ext uri="{BB962C8B-B14F-4D97-AF65-F5344CB8AC3E}">
        <p14:creationId xmlns:p14="http://schemas.microsoft.com/office/powerpoint/2010/main" val="33930682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Which protocol is used by a client to communicate securely with a web server?</a:t>
            </a:r>
          </a:p>
        </p:txBody>
      </p:sp>
      <p:sp>
        <p:nvSpPr>
          <p:cNvPr id="4" name="Rectangle 3"/>
          <p:cNvSpPr/>
          <p:nvPr/>
        </p:nvSpPr>
        <p:spPr>
          <a:xfrm>
            <a:off x="201879" y="4097217"/>
            <a:ext cx="11685321" cy="415498"/>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HTTPS is a secure form of HTTP used to access web content hosted by a web server.</a:t>
            </a:r>
          </a:p>
        </p:txBody>
      </p:sp>
      <p:sp>
        <p:nvSpPr>
          <p:cNvPr id="3" name="Content Placeholder 2"/>
          <p:cNvSpPr>
            <a:spLocks noGrp="1"/>
          </p:cNvSpPr>
          <p:nvPr>
            <p:ph idx="1"/>
          </p:nvPr>
        </p:nvSpPr>
        <p:spPr>
          <a:xfrm>
            <a:off x="201880" y="1303110"/>
            <a:ext cx="11329059" cy="2710749"/>
          </a:xfrm>
        </p:spPr>
        <p:txBody>
          <a:bodyPr>
            <a:normAutofit/>
          </a:bodyPr>
          <a:lstStyle/>
          <a:p>
            <a:pPr fontAlgn="base"/>
            <a:r>
              <a:rPr lang="en-US" dirty="0"/>
              <a:t>SMTP</a:t>
            </a:r>
          </a:p>
          <a:p>
            <a:pPr fontAlgn="base"/>
            <a:r>
              <a:rPr lang="en-US" dirty="0"/>
              <a:t>SMB</a:t>
            </a:r>
          </a:p>
          <a:p>
            <a:pPr fontAlgn="base"/>
            <a:r>
              <a:rPr lang="en-US" dirty="0"/>
              <a:t>IMAP</a:t>
            </a:r>
          </a:p>
          <a:p>
            <a:pPr fontAlgn="base"/>
            <a:r>
              <a:rPr lang="en-US" b="1" dirty="0"/>
              <a:t>HTTPS</a:t>
            </a:r>
            <a:endParaRPr lang="en-US" dirty="0"/>
          </a:p>
        </p:txBody>
      </p:sp>
    </p:spTree>
    <p:extLst>
      <p:ext uri="{BB962C8B-B14F-4D97-AF65-F5344CB8AC3E}">
        <p14:creationId xmlns:p14="http://schemas.microsoft.com/office/powerpoint/2010/main" val="41120268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Which applications or services allow hosts to act as client and server at the same time?</a:t>
            </a:r>
          </a:p>
        </p:txBody>
      </p:sp>
      <p:sp>
        <p:nvSpPr>
          <p:cNvPr id="4" name="Rectangle 3"/>
          <p:cNvSpPr/>
          <p:nvPr/>
        </p:nvSpPr>
        <p:spPr>
          <a:xfrm>
            <a:off x="201879" y="4097217"/>
            <a:ext cx="11685321" cy="1061829"/>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P2P applications allow the clients to behave as servers if needed. When using authentication services, email exchange, and client/server applications, one host acts as server and the other acts as client at all times.</a:t>
            </a:r>
          </a:p>
        </p:txBody>
      </p:sp>
      <p:sp>
        <p:nvSpPr>
          <p:cNvPr id="3" name="Content Placeholder 2"/>
          <p:cNvSpPr>
            <a:spLocks noGrp="1"/>
          </p:cNvSpPr>
          <p:nvPr>
            <p:ph idx="1"/>
          </p:nvPr>
        </p:nvSpPr>
        <p:spPr>
          <a:xfrm>
            <a:off x="201880" y="1303110"/>
            <a:ext cx="11329059" cy="2710749"/>
          </a:xfrm>
        </p:spPr>
        <p:txBody>
          <a:bodyPr>
            <a:normAutofit/>
          </a:bodyPr>
          <a:lstStyle/>
          <a:p>
            <a:pPr fontAlgn="base"/>
            <a:r>
              <a:rPr lang="fr-FR" dirty="0"/>
              <a:t>client/server applications</a:t>
            </a:r>
          </a:p>
          <a:p>
            <a:pPr fontAlgn="base"/>
            <a:r>
              <a:rPr lang="fr-FR" dirty="0"/>
              <a:t>email applications</a:t>
            </a:r>
          </a:p>
          <a:p>
            <a:pPr fontAlgn="base"/>
            <a:r>
              <a:rPr lang="fr-FR" b="1" dirty="0"/>
              <a:t>P2P applications</a:t>
            </a:r>
            <a:endParaRPr lang="fr-FR" dirty="0"/>
          </a:p>
          <a:p>
            <a:pPr fontAlgn="base"/>
            <a:r>
              <a:rPr lang="fr-FR" dirty="0" err="1"/>
              <a:t>authentication</a:t>
            </a:r>
            <a:r>
              <a:rPr lang="fr-FR" dirty="0"/>
              <a:t> services</a:t>
            </a:r>
          </a:p>
        </p:txBody>
      </p:sp>
    </p:spTree>
    <p:extLst>
      <p:ext uri="{BB962C8B-B14F-4D97-AF65-F5344CB8AC3E}">
        <p14:creationId xmlns:p14="http://schemas.microsoft.com/office/powerpoint/2010/main" val="31484383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 What are two characteristics of peer-to-peer networks? (Choose two.)</a:t>
            </a:r>
          </a:p>
        </p:txBody>
      </p:sp>
      <p:sp>
        <p:nvSpPr>
          <p:cNvPr id="4" name="Rectangle 3"/>
          <p:cNvSpPr/>
          <p:nvPr/>
        </p:nvSpPr>
        <p:spPr>
          <a:xfrm>
            <a:off x="201879" y="4097217"/>
            <a:ext cx="11685321" cy="1384995"/>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Peer-to-peer networks have decentralized resources because every computer can serve as both a server and a client. One computer might assume the role of server for one transaction while acting as a client for another transaction. Peer-to-peer networks can share resources among network devices without the use of a dedicated server.</a:t>
            </a:r>
          </a:p>
        </p:txBody>
      </p:sp>
      <p:sp>
        <p:nvSpPr>
          <p:cNvPr id="3" name="Content Placeholder 2"/>
          <p:cNvSpPr>
            <a:spLocks noGrp="1"/>
          </p:cNvSpPr>
          <p:nvPr>
            <p:ph idx="1"/>
          </p:nvPr>
        </p:nvSpPr>
        <p:spPr>
          <a:xfrm>
            <a:off x="201880" y="1303110"/>
            <a:ext cx="11329059" cy="2710749"/>
          </a:xfrm>
        </p:spPr>
        <p:txBody>
          <a:bodyPr>
            <a:normAutofit/>
          </a:bodyPr>
          <a:lstStyle/>
          <a:p>
            <a:pPr fontAlgn="base"/>
            <a:r>
              <a:rPr lang="en-US" dirty="0"/>
              <a:t>scalability</a:t>
            </a:r>
          </a:p>
          <a:p>
            <a:pPr fontAlgn="base"/>
            <a:r>
              <a:rPr lang="en-US" dirty="0"/>
              <a:t>one way data flow</a:t>
            </a:r>
          </a:p>
          <a:p>
            <a:pPr fontAlgn="base"/>
            <a:r>
              <a:rPr lang="en-US" b="1" dirty="0"/>
              <a:t>decentralized resources</a:t>
            </a:r>
            <a:endParaRPr lang="en-US" dirty="0"/>
          </a:p>
          <a:p>
            <a:pPr fontAlgn="base"/>
            <a:r>
              <a:rPr lang="en-US" dirty="0"/>
              <a:t>centralized user accounts</a:t>
            </a:r>
          </a:p>
          <a:p>
            <a:pPr fontAlgn="base"/>
            <a:r>
              <a:rPr lang="en-US" b="1" dirty="0"/>
              <a:t>resource sharing without a dedicated server</a:t>
            </a:r>
            <a:endParaRPr lang="en-US" dirty="0"/>
          </a:p>
        </p:txBody>
      </p:sp>
    </p:spTree>
    <p:extLst>
      <p:ext uri="{BB962C8B-B14F-4D97-AF65-F5344CB8AC3E}">
        <p14:creationId xmlns:p14="http://schemas.microsoft.com/office/powerpoint/2010/main" val="26366802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Which scenario describes a function provided by the transport layer?</a:t>
            </a:r>
          </a:p>
        </p:txBody>
      </p:sp>
      <p:sp>
        <p:nvSpPr>
          <p:cNvPr id="4" name="Rectangle 3"/>
          <p:cNvSpPr/>
          <p:nvPr/>
        </p:nvSpPr>
        <p:spPr>
          <a:xfrm>
            <a:off x="201880" y="4595981"/>
            <a:ext cx="11685321" cy="738664"/>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The source and destination port numbers are used to identify the correct application and window within that application.</a:t>
            </a:r>
          </a:p>
        </p:txBody>
      </p:sp>
      <p:sp>
        <p:nvSpPr>
          <p:cNvPr id="3" name="Content Placeholder 2"/>
          <p:cNvSpPr>
            <a:spLocks noGrp="1"/>
          </p:cNvSpPr>
          <p:nvPr>
            <p:ph idx="1"/>
          </p:nvPr>
        </p:nvSpPr>
        <p:spPr>
          <a:xfrm>
            <a:off x="201880" y="1303110"/>
            <a:ext cx="11329059" cy="2853254"/>
          </a:xfrm>
        </p:spPr>
        <p:txBody>
          <a:bodyPr>
            <a:normAutofit fontScale="77500" lnSpcReduction="20000"/>
          </a:bodyPr>
          <a:lstStyle/>
          <a:p>
            <a:pPr fontAlgn="base"/>
            <a:r>
              <a:rPr lang="en-US" dirty="0"/>
              <a:t>A student is using a classroom VoIP phone to call home. The unique identifier burned into the phone is a transport layer address used to contact another network device on the same network.</a:t>
            </a:r>
          </a:p>
          <a:p>
            <a:pPr fontAlgn="base"/>
            <a:r>
              <a:rPr lang="en-US" dirty="0"/>
              <a:t>A student is playing a short web-based movie with sound. The movie and sound are encoded within the transport layer header.</a:t>
            </a:r>
          </a:p>
          <a:p>
            <a:pPr fontAlgn="base"/>
            <a:r>
              <a:rPr lang="en-US" b="1" dirty="0"/>
              <a:t>A student has two web browser windows open in order to access two web sites. The transport layer ensures the correct web page is delivered to the correct browser window.</a:t>
            </a:r>
            <a:endParaRPr lang="en-US" dirty="0"/>
          </a:p>
          <a:p>
            <a:pPr fontAlgn="base"/>
            <a:r>
              <a:rPr lang="en-US" dirty="0"/>
              <a:t>A corporate worker is accessing a web server located on a corporate network. The transport layer formats the screen so the web page appears properly no matter what device is being used to view the web site.</a:t>
            </a:r>
          </a:p>
        </p:txBody>
      </p:sp>
    </p:spTree>
    <p:extLst>
      <p:ext uri="{BB962C8B-B14F-4D97-AF65-F5344CB8AC3E}">
        <p14:creationId xmlns:p14="http://schemas.microsoft.com/office/powerpoint/2010/main" val="778488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1325563"/>
          </a:xfrm>
        </p:spPr>
        <p:txBody>
          <a:bodyPr>
            <a:normAutofit/>
          </a:bodyPr>
          <a:lstStyle/>
          <a:p>
            <a:r>
              <a:rPr lang="en-US" sz="2300" b="1" dirty="0" smtClean="0">
                <a:latin typeface="Cambria" panose="02040503050406030204" pitchFamily="18" charset="0"/>
                <a:ea typeface="Cambria" panose="02040503050406030204" pitchFamily="18" charset="0"/>
              </a:rPr>
              <a:t>A PC is downloading a large file from a server. The TCP window is 1000 bytes. The server is sending the file using 100-byte segments. How many segments will the server send before it requires an acknowledgment from the PC?</a:t>
            </a:r>
          </a:p>
        </p:txBody>
      </p:sp>
      <p:sp>
        <p:nvSpPr>
          <p:cNvPr id="3" name="Content Placeholder 2"/>
          <p:cNvSpPr>
            <a:spLocks noGrp="1"/>
          </p:cNvSpPr>
          <p:nvPr>
            <p:ph idx="1"/>
          </p:nvPr>
        </p:nvSpPr>
        <p:spPr>
          <a:xfrm>
            <a:off x="201881" y="1607564"/>
            <a:ext cx="11756571" cy="2548800"/>
          </a:xfrm>
        </p:spPr>
        <p:txBody>
          <a:bodyPr/>
          <a:lstStyle/>
          <a:p>
            <a:pPr fontAlgn="base"/>
            <a:r>
              <a:rPr lang="fr-FR" dirty="0"/>
              <a:t>1 segment</a:t>
            </a:r>
          </a:p>
          <a:p>
            <a:pPr fontAlgn="base"/>
            <a:r>
              <a:rPr lang="fr-FR" b="1" dirty="0"/>
              <a:t>10 segments</a:t>
            </a:r>
            <a:endParaRPr lang="fr-FR" dirty="0"/>
          </a:p>
          <a:p>
            <a:pPr fontAlgn="base"/>
            <a:r>
              <a:rPr lang="fr-FR" dirty="0"/>
              <a:t>100 segments</a:t>
            </a:r>
          </a:p>
          <a:p>
            <a:pPr fontAlgn="base"/>
            <a:r>
              <a:rPr lang="fr-FR" dirty="0"/>
              <a:t>1000 segments</a:t>
            </a:r>
          </a:p>
        </p:txBody>
      </p:sp>
      <p:sp>
        <p:nvSpPr>
          <p:cNvPr id="4" name="Rectangle 3"/>
          <p:cNvSpPr/>
          <p:nvPr/>
        </p:nvSpPr>
        <p:spPr>
          <a:xfrm>
            <a:off x="174171" y="4542887"/>
            <a:ext cx="11784281" cy="738664"/>
          </a:xfrm>
          <a:prstGeom prst="rect">
            <a:avLst/>
          </a:prstGeom>
        </p:spPr>
        <p:txBody>
          <a:bodyPr wrap="square">
            <a:spAutoFit/>
          </a:bodyPr>
          <a:lstStyle/>
          <a:p>
            <a:r>
              <a:rPr lang="en-US" sz="2100" b="1" i="0" dirty="0" smtClean="0">
                <a:effectLst/>
                <a:latin typeface="Cambria" panose="02040503050406030204" pitchFamily="18" charset="0"/>
                <a:ea typeface="Cambria" panose="02040503050406030204" pitchFamily="18" charset="0"/>
              </a:rPr>
              <a:t>Explanation:</a:t>
            </a:r>
            <a:r>
              <a:rPr lang="en-US" sz="2100" b="0" i="0" dirty="0" smtClean="0">
                <a:effectLst/>
                <a:latin typeface="Cambria" panose="02040503050406030204" pitchFamily="18" charset="0"/>
                <a:ea typeface="Cambria" panose="02040503050406030204" pitchFamily="18" charset="0"/>
              </a:rPr>
              <a:t> With a window of 1000 bytes, the destination host accepts segments until all 1000 bytes of data have been received. Then the destination host sends an acknowledgment.</a:t>
            </a: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751338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Which three layers of the OSI model provide similar network services to those provided by the application layer of the TCP/IP model? (Choose three.)</a:t>
            </a:r>
          </a:p>
        </p:txBody>
      </p:sp>
      <p:sp>
        <p:nvSpPr>
          <p:cNvPr id="4" name="Rectangle 3"/>
          <p:cNvSpPr/>
          <p:nvPr/>
        </p:nvSpPr>
        <p:spPr>
          <a:xfrm>
            <a:off x="201880" y="4595981"/>
            <a:ext cx="11685321" cy="1061829"/>
          </a:xfrm>
          <a:prstGeom prst="rect">
            <a:avLst/>
          </a:prstGeom>
        </p:spPr>
        <p:txBody>
          <a:bodyPr wrap="square">
            <a:spAutoFit/>
          </a:bodyPr>
          <a:lstStyle/>
          <a:p>
            <a:pPr algn="just"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The three upper layers of the OSI model, the session, presentation, and application layers, provide application services similar to those provided by the TCP/IP model application layer. Lower layers of the OSI model are more concerned with data flow.</a:t>
            </a:r>
          </a:p>
        </p:txBody>
      </p:sp>
      <p:sp>
        <p:nvSpPr>
          <p:cNvPr id="3" name="Content Placeholder 2"/>
          <p:cNvSpPr>
            <a:spLocks noGrp="1"/>
          </p:cNvSpPr>
          <p:nvPr>
            <p:ph idx="1"/>
          </p:nvPr>
        </p:nvSpPr>
        <p:spPr>
          <a:xfrm>
            <a:off x="201880" y="1303110"/>
            <a:ext cx="11329059" cy="2853254"/>
          </a:xfrm>
        </p:spPr>
        <p:txBody>
          <a:bodyPr>
            <a:normAutofit fontScale="92500" lnSpcReduction="10000"/>
          </a:bodyPr>
          <a:lstStyle/>
          <a:p>
            <a:pPr fontAlgn="base"/>
            <a:r>
              <a:rPr lang="en-US" dirty="0"/>
              <a:t>physical layer</a:t>
            </a:r>
          </a:p>
          <a:p>
            <a:pPr fontAlgn="base"/>
            <a:r>
              <a:rPr lang="en-US" b="1" dirty="0"/>
              <a:t>session layer</a:t>
            </a:r>
            <a:endParaRPr lang="en-US" dirty="0"/>
          </a:p>
          <a:p>
            <a:pPr fontAlgn="base"/>
            <a:r>
              <a:rPr lang="en-US" dirty="0"/>
              <a:t>transport layer</a:t>
            </a:r>
          </a:p>
          <a:p>
            <a:pPr fontAlgn="base"/>
            <a:r>
              <a:rPr lang="en-US" b="1" dirty="0"/>
              <a:t>application layer</a:t>
            </a:r>
            <a:endParaRPr lang="en-US" dirty="0"/>
          </a:p>
          <a:p>
            <a:pPr fontAlgn="base"/>
            <a:r>
              <a:rPr lang="en-US" b="1" dirty="0"/>
              <a:t>presentation layer</a:t>
            </a:r>
            <a:endParaRPr lang="en-US" dirty="0"/>
          </a:p>
          <a:p>
            <a:pPr fontAlgn="base"/>
            <a:r>
              <a:rPr lang="en-US" dirty="0"/>
              <a:t>data link layer</a:t>
            </a:r>
          </a:p>
        </p:txBody>
      </p:sp>
    </p:spTree>
    <p:extLst>
      <p:ext uri="{BB962C8B-B14F-4D97-AF65-F5344CB8AC3E}">
        <p14:creationId xmlns:p14="http://schemas.microsoft.com/office/powerpoint/2010/main" val="6077659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fontScale="90000"/>
          </a:bodyPr>
          <a:lstStyle/>
          <a:p>
            <a:r>
              <a:rPr lang="en-US" sz="2300" b="1" dirty="0" smtClean="0">
                <a:latin typeface="Cambria" panose="02040503050406030204" pitchFamily="18" charset="0"/>
                <a:ea typeface="Cambria" panose="02040503050406030204" pitchFamily="18" charset="0"/>
              </a:rPr>
              <a:t> A PC that is communicating with a web server has a TCP window size of 6,000 bytes when sending data and a packet size of 1,500 bytes. Which byte of information will the web server acknowledge after it has received two packets of data from the PC?</a:t>
            </a:r>
          </a:p>
        </p:txBody>
      </p:sp>
      <p:sp>
        <p:nvSpPr>
          <p:cNvPr id="3" name="Content Placeholder 2"/>
          <p:cNvSpPr>
            <a:spLocks noGrp="1"/>
          </p:cNvSpPr>
          <p:nvPr>
            <p:ph idx="1"/>
          </p:nvPr>
        </p:nvSpPr>
        <p:spPr>
          <a:xfrm>
            <a:off x="201880" y="1303110"/>
            <a:ext cx="11329059" cy="2853254"/>
          </a:xfrm>
        </p:spPr>
        <p:txBody>
          <a:bodyPr>
            <a:normAutofit/>
          </a:bodyPr>
          <a:lstStyle/>
          <a:p>
            <a:pPr fontAlgn="base"/>
            <a:r>
              <a:rPr lang="en-US" b="1" dirty="0"/>
              <a:t>3001</a:t>
            </a:r>
            <a:endParaRPr lang="en-US" dirty="0"/>
          </a:p>
          <a:p>
            <a:pPr fontAlgn="base"/>
            <a:r>
              <a:rPr lang="en-US" dirty="0"/>
              <a:t>6001</a:t>
            </a:r>
          </a:p>
          <a:p>
            <a:pPr fontAlgn="base"/>
            <a:r>
              <a:rPr lang="en-US" dirty="0"/>
              <a:t>4500</a:t>
            </a:r>
          </a:p>
          <a:p>
            <a:pPr fontAlgn="base"/>
            <a:r>
              <a:rPr lang="en-US" dirty="0"/>
              <a:t>6000</a:t>
            </a:r>
          </a:p>
        </p:txBody>
      </p:sp>
    </p:spTree>
    <p:extLst>
      <p:ext uri="{BB962C8B-B14F-4D97-AF65-F5344CB8AC3E}">
        <p14:creationId xmlns:p14="http://schemas.microsoft.com/office/powerpoint/2010/main" val="34176939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fontScale="90000"/>
          </a:bodyPr>
          <a:lstStyle/>
          <a:p>
            <a:r>
              <a:rPr lang="en-US" sz="2300" b="1" dirty="0" smtClean="0">
                <a:latin typeface="Cambria" panose="02040503050406030204" pitchFamily="18" charset="0"/>
                <a:ea typeface="Cambria" panose="02040503050406030204" pitchFamily="18" charset="0"/>
              </a:rPr>
              <a:t>A PC that is communicating with a web server has a TCP window size of 6,000 bytes when sending data and a packet size of 1,500 bytes. Which byte of information will the web server acknowledge after it has received three packets of data from the PC?</a:t>
            </a:r>
          </a:p>
        </p:txBody>
      </p:sp>
      <p:sp>
        <p:nvSpPr>
          <p:cNvPr id="3" name="Content Placeholder 2"/>
          <p:cNvSpPr>
            <a:spLocks noGrp="1"/>
          </p:cNvSpPr>
          <p:nvPr>
            <p:ph idx="1"/>
          </p:nvPr>
        </p:nvSpPr>
        <p:spPr>
          <a:xfrm>
            <a:off x="201880" y="1303110"/>
            <a:ext cx="11329059" cy="2853254"/>
          </a:xfrm>
        </p:spPr>
        <p:txBody>
          <a:bodyPr>
            <a:normAutofit/>
          </a:bodyPr>
          <a:lstStyle/>
          <a:p>
            <a:pPr fontAlgn="base"/>
            <a:r>
              <a:rPr lang="en-US" b="1" dirty="0"/>
              <a:t>4501</a:t>
            </a:r>
            <a:endParaRPr lang="en-US" dirty="0"/>
          </a:p>
          <a:p>
            <a:pPr fontAlgn="base"/>
            <a:r>
              <a:rPr lang="en-US" dirty="0"/>
              <a:t>6001</a:t>
            </a:r>
          </a:p>
          <a:p>
            <a:pPr fontAlgn="base"/>
            <a:r>
              <a:rPr lang="en-US" dirty="0"/>
              <a:t>6000</a:t>
            </a:r>
          </a:p>
          <a:p>
            <a:pPr fontAlgn="base"/>
            <a:r>
              <a:rPr lang="en-US" dirty="0"/>
              <a:t>4500</a:t>
            </a:r>
          </a:p>
        </p:txBody>
      </p:sp>
    </p:spTree>
    <p:extLst>
      <p:ext uri="{BB962C8B-B14F-4D97-AF65-F5344CB8AC3E}">
        <p14:creationId xmlns:p14="http://schemas.microsoft.com/office/powerpoint/2010/main" val="21338499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fontScale="90000"/>
          </a:bodyPr>
          <a:lstStyle/>
          <a:p>
            <a:r>
              <a:rPr lang="en-US" sz="2300" b="1" dirty="0" smtClean="0">
                <a:latin typeface="Cambria" panose="02040503050406030204" pitchFamily="18" charset="0"/>
                <a:ea typeface="Cambria" panose="02040503050406030204" pitchFamily="18" charset="0"/>
              </a:rPr>
              <a:t>A PC that is communicating with a web server has a TCP window size of 6,000 bytes when sending data and a packet size of 1,500 bytes. Which byte of information will the web server acknowledge after it has received four packets of data from the PC?</a:t>
            </a:r>
          </a:p>
        </p:txBody>
      </p:sp>
      <p:sp>
        <p:nvSpPr>
          <p:cNvPr id="3" name="Content Placeholder 2"/>
          <p:cNvSpPr>
            <a:spLocks noGrp="1"/>
          </p:cNvSpPr>
          <p:nvPr>
            <p:ph idx="1"/>
          </p:nvPr>
        </p:nvSpPr>
        <p:spPr>
          <a:xfrm>
            <a:off x="201880" y="1303110"/>
            <a:ext cx="11329059" cy="2853254"/>
          </a:xfrm>
        </p:spPr>
        <p:txBody>
          <a:bodyPr>
            <a:normAutofit/>
          </a:bodyPr>
          <a:lstStyle/>
          <a:p>
            <a:pPr fontAlgn="base"/>
            <a:r>
              <a:rPr lang="en-US" b="1" dirty="0"/>
              <a:t>6001</a:t>
            </a:r>
            <a:endParaRPr lang="en-US" dirty="0"/>
          </a:p>
          <a:p>
            <a:pPr fontAlgn="base"/>
            <a:r>
              <a:rPr lang="en-US" dirty="0"/>
              <a:t>3001</a:t>
            </a:r>
          </a:p>
          <a:p>
            <a:pPr fontAlgn="base"/>
            <a:r>
              <a:rPr lang="en-US" dirty="0"/>
              <a:t>1501</a:t>
            </a:r>
          </a:p>
          <a:p>
            <a:pPr fontAlgn="base"/>
            <a:r>
              <a:rPr lang="en-US" dirty="0"/>
              <a:t>1500</a:t>
            </a:r>
          </a:p>
        </p:txBody>
      </p:sp>
    </p:spTree>
    <p:extLst>
      <p:ext uri="{BB962C8B-B14F-4D97-AF65-F5344CB8AC3E}">
        <p14:creationId xmlns:p14="http://schemas.microsoft.com/office/powerpoint/2010/main" val="22112450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A client creates a packet to send to a server. The client is requesting TFTP service. What number will be used as the destination port number in the sending packet?</a:t>
            </a:r>
          </a:p>
        </p:txBody>
      </p:sp>
      <p:sp>
        <p:nvSpPr>
          <p:cNvPr id="3" name="Content Placeholder 2"/>
          <p:cNvSpPr>
            <a:spLocks noGrp="1"/>
          </p:cNvSpPr>
          <p:nvPr>
            <p:ph idx="1"/>
          </p:nvPr>
        </p:nvSpPr>
        <p:spPr>
          <a:xfrm>
            <a:off x="201880" y="1303110"/>
            <a:ext cx="11329059" cy="2853254"/>
          </a:xfrm>
        </p:spPr>
        <p:txBody>
          <a:bodyPr>
            <a:normAutofit/>
          </a:bodyPr>
          <a:lstStyle/>
          <a:p>
            <a:pPr fontAlgn="base"/>
            <a:r>
              <a:rPr lang="en-US" b="1" dirty="0"/>
              <a:t>69</a:t>
            </a:r>
            <a:endParaRPr lang="en-US" dirty="0"/>
          </a:p>
          <a:p>
            <a:pPr fontAlgn="base"/>
            <a:r>
              <a:rPr lang="en-US" dirty="0"/>
              <a:t>67</a:t>
            </a:r>
          </a:p>
          <a:p>
            <a:pPr fontAlgn="base"/>
            <a:r>
              <a:rPr lang="en-US" dirty="0"/>
              <a:t>53</a:t>
            </a:r>
          </a:p>
          <a:p>
            <a:pPr fontAlgn="base"/>
            <a:r>
              <a:rPr lang="en-US" dirty="0"/>
              <a:t>80</a:t>
            </a:r>
          </a:p>
          <a:p>
            <a:pPr marL="0" indent="0">
              <a:buNone/>
            </a:pPr>
            <a:endParaRPr lang="en-US" dirty="0"/>
          </a:p>
        </p:txBody>
      </p:sp>
    </p:spTree>
    <p:extLst>
      <p:ext uri="{BB962C8B-B14F-4D97-AF65-F5344CB8AC3E}">
        <p14:creationId xmlns:p14="http://schemas.microsoft.com/office/powerpoint/2010/main" val="6028997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A client creates a packet to send to a server. The client is requesting FTP service. What number will be used as the destination port number in the sending packet?</a:t>
            </a:r>
          </a:p>
        </p:txBody>
      </p:sp>
      <p:sp>
        <p:nvSpPr>
          <p:cNvPr id="3" name="Content Placeholder 2"/>
          <p:cNvSpPr>
            <a:spLocks noGrp="1"/>
          </p:cNvSpPr>
          <p:nvPr>
            <p:ph idx="1"/>
          </p:nvPr>
        </p:nvSpPr>
        <p:spPr>
          <a:xfrm>
            <a:off x="201880" y="1303110"/>
            <a:ext cx="11329059" cy="2853254"/>
          </a:xfrm>
        </p:spPr>
        <p:txBody>
          <a:bodyPr>
            <a:normAutofit/>
          </a:bodyPr>
          <a:lstStyle/>
          <a:p>
            <a:pPr fontAlgn="base"/>
            <a:r>
              <a:rPr lang="en-US" b="1" dirty="0"/>
              <a:t>21</a:t>
            </a:r>
            <a:endParaRPr lang="en-US" dirty="0"/>
          </a:p>
          <a:p>
            <a:pPr fontAlgn="base"/>
            <a:r>
              <a:rPr lang="en-US" dirty="0"/>
              <a:t>69</a:t>
            </a:r>
          </a:p>
          <a:p>
            <a:pPr fontAlgn="base"/>
            <a:r>
              <a:rPr lang="en-US" dirty="0"/>
              <a:t>67</a:t>
            </a:r>
          </a:p>
          <a:p>
            <a:pPr fontAlgn="base"/>
            <a:r>
              <a:rPr lang="en-US" dirty="0"/>
              <a:t>80</a:t>
            </a:r>
          </a:p>
        </p:txBody>
      </p:sp>
    </p:spTree>
    <p:extLst>
      <p:ext uri="{BB962C8B-B14F-4D97-AF65-F5344CB8AC3E}">
        <p14:creationId xmlns:p14="http://schemas.microsoft.com/office/powerpoint/2010/main" val="41150342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A client creates a packet to send to a server. The client is requesting SSH service. What number will be used as the destination port number in the sending packet?</a:t>
            </a:r>
          </a:p>
        </p:txBody>
      </p:sp>
      <p:sp>
        <p:nvSpPr>
          <p:cNvPr id="3" name="Content Placeholder 2"/>
          <p:cNvSpPr>
            <a:spLocks noGrp="1"/>
          </p:cNvSpPr>
          <p:nvPr>
            <p:ph idx="1"/>
          </p:nvPr>
        </p:nvSpPr>
        <p:spPr>
          <a:xfrm>
            <a:off x="201880" y="1303110"/>
            <a:ext cx="11329059" cy="2853254"/>
          </a:xfrm>
        </p:spPr>
        <p:txBody>
          <a:bodyPr>
            <a:normAutofit/>
          </a:bodyPr>
          <a:lstStyle/>
          <a:p>
            <a:pPr fontAlgn="base"/>
            <a:r>
              <a:rPr lang="en-US" b="1" dirty="0"/>
              <a:t>22</a:t>
            </a:r>
            <a:endParaRPr lang="en-US" dirty="0"/>
          </a:p>
          <a:p>
            <a:pPr fontAlgn="base"/>
            <a:r>
              <a:rPr lang="en-US" dirty="0"/>
              <a:t>69</a:t>
            </a:r>
          </a:p>
          <a:p>
            <a:pPr fontAlgn="base"/>
            <a:r>
              <a:rPr lang="en-US" dirty="0"/>
              <a:t>67</a:t>
            </a:r>
          </a:p>
          <a:p>
            <a:pPr fontAlgn="base"/>
            <a:r>
              <a:rPr lang="en-US" dirty="0" smtClean="0"/>
              <a:t>80</a:t>
            </a:r>
            <a:endParaRPr lang="en-US" dirty="0"/>
          </a:p>
        </p:txBody>
      </p:sp>
    </p:spTree>
    <p:extLst>
      <p:ext uri="{BB962C8B-B14F-4D97-AF65-F5344CB8AC3E}">
        <p14:creationId xmlns:p14="http://schemas.microsoft.com/office/powerpoint/2010/main" val="10808994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A client creates a packet to send to a server. The client is requesting HTTP service. What number will be used as the destination port number in the sending packet?</a:t>
            </a:r>
          </a:p>
        </p:txBody>
      </p:sp>
      <p:sp>
        <p:nvSpPr>
          <p:cNvPr id="3" name="Content Placeholder 2"/>
          <p:cNvSpPr>
            <a:spLocks noGrp="1"/>
          </p:cNvSpPr>
          <p:nvPr>
            <p:ph idx="1"/>
          </p:nvPr>
        </p:nvSpPr>
        <p:spPr>
          <a:xfrm>
            <a:off x="201880" y="1303110"/>
            <a:ext cx="11329059" cy="2853254"/>
          </a:xfrm>
        </p:spPr>
        <p:txBody>
          <a:bodyPr>
            <a:normAutofit/>
          </a:bodyPr>
          <a:lstStyle/>
          <a:p>
            <a:pPr fontAlgn="base"/>
            <a:r>
              <a:rPr lang="en-US" b="1" dirty="0"/>
              <a:t>80</a:t>
            </a:r>
            <a:endParaRPr lang="en-US" dirty="0"/>
          </a:p>
          <a:p>
            <a:pPr fontAlgn="base"/>
            <a:r>
              <a:rPr lang="en-US" dirty="0"/>
              <a:t>67</a:t>
            </a:r>
          </a:p>
          <a:p>
            <a:pPr fontAlgn="base"/>
            <a:r>
              <a:rPr lang="en-US" dirty="0"/>
              <a:t>53</a:t>
            </a:r>
          </a:p>
          <a:p>
            <a:pPr fontAlgn="base"/>
            <a:r>
              <a:rPr lang="en-US" dirty="0"/>
              <a:t>69</a:t>
            </a:r>
          </a:p>
        </p:txBody>
      </p:sp>
    </p:spTree>
    <p:extLst>
      <p:ext uri="{BB962C8B-B14F-4D97-AF65-F5344CB8AC3E}">
        <p14:creationId xmlns:p14="http://schemas.microsoft.com/office/powerpoint/2010/main" val="42540482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A client creates a packet to send to a server. The client is requesting POP3 service. What number will be used as the destination port number in the sending packet?</a:t>
            </a:r>
          </a:p>
        </p:txBody>
      </p:sp>
      <p:sp>
        <p:nvSpPr>
          <p:cNvPr id="3" name="Content Placeholder 2"/>
          <p:cNvSpPr>
            <a:spLocks noGrp="1"/>
          </p:cNvSpPr>
          <p:nvPr>
            <p:ph idx="1"/>
          </p:nvPr>
        </p:nvSpPr>
        <p:spPr>
          <a:xfrm>
            <a:off x="201880" y="1303110"/>
            <a:ext cx="11329059" cy="2853254"/>
          </a:xfrm>
        </p:spPr>
        <p:txBody>
          <a:bodyPr>
            <a:normAutofit fontScale="92500" lnSpcReduction="20000"/>
          </a:bodyPr>
          <a:lstStyle/>
          <a:p>
            <a:pPr fontAlgn="base"/>
            <a:r>
              <a:rPr lang="en-US" b="1" dirty="0"/>
              <a:t>110</a:t>
            </a:r>
            <a:endParaRPr lang="en-US" dirty="0"/>
          </a:p>
          <a:p>
            <a:pPr fontAlgn="base"/>
            <a:r>
              <a:rPr lang="en-US" dirty="0"/>
              <a:t>67</a:t>
            </a:r>
          </a:p>
          <a:p>
            <a:pPr fontAlgn="base"/>
            <a:r>
              <a:rPr lang="en-US" dirty="0"/>
              <a:t>53</a:t>
            </a:r>
          </a:p>
          <a:p>
            <a:pPr fontAlgn="base"/>
            <a:r>
              <a:rPr lang="en-US" dirty="0"/>
              <a:t>69</a:t>
            </a:r>
          </a:p>
          <a:p>
            <a:pPr fontAlgn="base"/>
            <a:r>
              <a:rPr lang="en-US" dirty="0"/>
              <a:t>443</a:t>
            </a:r>
          </a:p>
          <a:p>
            <a:pPr fontAlgn="base"/>
            <a:r>
              <a:rPr lang="en-US" dirty="0"/>
              <a:t>161</a:t>
            </a:r>
          </a:p>
          <a:p>
            <a:pPr fontAlgn="base"/>
            <a:r>
              <a:rPr lang="en-US" dirty="0"/>
              <a:t>80</a:t>
            </a:r>
          </a:p>
        </p:txBody>
      </p:sp>
    </p:spTree>
    <p:extLst>
      <p:ext uri="{BB962C8B-B14F-4D97-AF65-F5344CB8AC3E}">
        <p14:creationId xmlns:p14="http://schemas.microsoft.com/office/powerpoint/2010/main" val="23728474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A client creates a packet to send to a server. The client is requesting telnet service. What number will be used as the destination port number in the sending packet?</a:t>
            </a:r>
          </a:p>
        </p:txBody>
      </p:sp>
      <p:sp>
        <p:nvSpPr>
          <p:cNvPr id="3" name="Content Placeholder 2"/>
          <p:cNvSpPr>
            <a:spLocks noGrp="1"/>
          </p:cNvSpPr>
          <p:nvPr>
            <p:ph idx="1"/>
          </p:nvPr>
        </p:nvSpPr>
        <p:spPr>
          <a:xfrm>
            <a:off x="201880" y="1303110"/>
            <a:ext cx="11329059" cy="2853254"/>
          </a:xfrm>
        </p:spPr>
        <p:txBody>
          <a:bodyPr>
            <a:normAutofit/>
          </a:bodyPr>
          <a:lstStyle/>
          <a:p>
            <a:pPr fontAlgn="base"/>
            <a:r>
              <a:rPr lang="en-US" b="1" dirty="0"/>
              <a:t>23</a:t>
            </a:r>
            <a:endParaRPr lang="en-US" dirty="0"/>
          </a:p>
          <a:p>
            <a:pPr fontAlgn="base"/>
            <a:r>
              <a:rPr lang="en-US" dirty="0"/>
              <a:t>443</a:t>
            </a:r>
          </a:p>
          <a:p>
            <a:pPr fontAlgn="base"/>
            <a:r>
              <a:rPr lang="en-US" dirty="0"/>
              <a:t>161</a:t>
            </a:r>
          </a:p>
          <a:p>
            <a:pPr fontAlgn="base"/>
            <a:r>
              <a:rPr lang="en-US" dirty="0"/>
              <a:t>110</a:t>
            </a:r>
          </a:p>
        </p:txBody>
      </p:sp>
    </p:spTree>
    <p:extLst>
      <p:ext uri="{BB962C8B-B14F-4D97-AF65-F5344CB8AC3E}">
        <p14:creationId xmlns:p14="http://schemas.microsoft.com/office/powerpoint/2010/main" val="875674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1325563"/>
          </a:xfrm>
        </p:spPr>
        <p:txBody>
          <a:bodyPr>
            <a:normAutofit/>
          </a:bodyPr>
          <a:lstStyle/>
          <a:p>
            <a:r>
              <a:rPr lang="en-US" sz="2300" b="1" dirty="0" smtClean="0">
                <a:latin typeface="Cambria" panose="02040503050406030204" pitchFamily="18" charset="0"/>
                <a:ea typeface="Cambria" panose="02040503050406030204" pitchFamily="18" charset="0"/>
              </a:rPr>
              <a:t>What is a socket?</a:t>
            </a:r>
            <a:endParaRPr lang="en-US" sz="23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01881" y="1607564"/>
            <a:ext cx="11756571" cy="4351338"/>
          </a:xfrm>
        </p:spPr>
        <p:txBody>
          <a:bodyPr/>
          <a:lstStyle/>
          <a:p>
            <a:pPr fontAlgn="base"/>
            <a:r>
              <a:rPr lang="en-US" dirty="0" smtClean="0"/>
              <a:t>the </a:t>
            </a:r>
            <a:r>
              <a:rPr lang="en-US" dirty="0"/>
              <a:t>combination of the source and destination IP address and source and destination Ethernet address</a:t>
            </a:r>
          </a:p>
          <a:p>
            <a:pPr fontAlgn="base"/>
            <a:r>
              <a:rPr lang="en-US" b="1" dirty="0"/>
              <a:t>the combination of a source IP address and port number or a destination IP address and port number</a:t>
            </a:r>
            <a:endParaRPr lang="en-US" dirty="0"/>
          </a:p>
          <a:p>
            <a:pPr fontAlgn="base"/>
            <a:r>
              <a:rPr lang="en-US" dirty="0"/>
              <a:t>the combination of the source and destination sequence and acknowledgment numbers</a:t>
            </a:r>
          </a:p>
          <a:p>
            <a:pPr fontAlgn="base"/>
            <a:r>
              <a:rPr lang="en-US" dirty="0"/>
              <a:t>the combination of the source and destination sequence numbers and port numbers</a:t>
            </a:r>
          </a:p>
        </p:txBody>
      </p:sp>
    </p:spTree>
    <p:extLst>
      <p:ext uri="{BB962C8B-B14F-4D97-AF65-F5344CB8AC3E}">
        <p14:creationId xmlns:p14="http://schemas.microsoft.com/office/powerpoint/2010/main" val="38343937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A client creates a packet to send to a server. The client is requesting SNMP service. What number will be used as the destination port number in the sending packet?</a:t>
            </a:r>
          </a:p>
        </p:txBody>
      </p:sp>
      <p:sp>
        <p:nvSpPr>
          <p:cNvPr id="3" name="Content Placeholder 2"/>
          <p:cNvSpPr>
            <a:spLocks noGrp="1"/>
          </p:cNvSpPr>
          <p:nvPr>
            <p:ph idx="1"/>
          </p:nvPr>
        </p:nvSpPr>
        <p:spPr>
          <a:xfrm>
            <a:off x="201880" y="1303110"/>
            <a:ext cx="11329059" cy="2853254"/>
          </a:xfrm>
        </p:spPr>
        <p:txBody>
          <a:bodyPr>
            <a:normAutofit/>
          </a:bodyPr>
          <a:lstStyle/>
          <a:p>
            <a:pPr fontAlgn="base"/>
            <a:r>
              <a:rPr lang="en-US" b="1" dirty="0"/>
              <a:t>161</a:t>
            </a:r>
            <a:endParaRPr lang="en-US" dirty="0"/>
          </a:p>
          <a:p>
            <a:pPr fontAlgn="base"/>
            <a:r>
              <a:rPr lang="en-US" dirty="0"/>
              <a:t>443</a:t>
            </a:r>
          </a:p>
          <a:p>
            <a:pPr fontAlgn="base"/>
            <a:r>
              <a:rPr lang="en-US" dirty="0"/>
              <a:t>110</a:t>
            </a:r>
          </a:p>
          <a:p>
            <a:pPr fontAlgn="base"/>
            <a:r>
              <a:rPr lang="en-US" dirty="0" smtClean="0"/>
              <a:t>80</a:t>
            </a:r>
            <a:endParaRPr lang="en-US" dirty="0"/>
          </a:p>
        </p:txBody>
      </p:sp>
    </p:spTree>
    <p:extLst>
      <p:ext uri="{BB962C8B-B14F-4D97-AF65-F5344CB8AC3E}">
        <p14:creationId xmlns:p14="http://schemas.microsoft.com/office/powerpoint/2010/main" val="9981835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A client creates a packet to send to a server. The client is requesting SMTP service. What number will be used as the destination port number in the sending packet?</a:t>
            </a:r>
          </a:p>
        </p:txBody>
      </p:sp>
      <p:sp>
        <p:nvSpPr>
          <p:cNvPr id="3" name="Content Placeholder 2"/>
          <p:cNvSpPr>
            <a:spLocks noGrp="1"/>
          </p:cNvSpPr>
          <p:nvPr>
            <p:ph idx="1"/>
          </p:nvPr>
        </p:nvSpPr>
        <p:spPr>
          <a:xfrm>
            <a:off x="201880" y="1303110"/>
            <a:ext cx="11329059" cy="2853254"/>
          </a:xfrm>
        </p:spPr>
        <p:txBody>
          <a:bodyPr>
            <a:normAutofit/>
          </a:bodyPr>
          <a:lstStyle/>
          <a:p>
            <a:pPr fontAlgn="base"/>
            <a:r>
              <a:rPr lang="en-US" b="1" dirty="0"/>
              <a:t>25</a:t>
            </a:r>
            <a:endParaRPr lang="en-US" dirty="0"/>
          </a:p>
          <a:p>
            <a:pPr fontAlgn="base"/>
            <a:r>
              <a:rPr lang="en-US" dirty="0"/>
              <a:t>443</a:t>
            </a:r>
          </a:p>
          <a:p>
            <a:pPr fontAlgn="base"/>
            <a:r>
              <a:rPr lang="en-US" dirty="0"/>
              <a:t>161</a:t>
            </a:r>
          </a:p>
          <a:p>
            <a:pPr fontAlgn="base"/>
            <a:r>
              <a:rPr lang="en-US" dirty="0" smtClean="0"/>
              <a:t>110</a:t>
            </a:r>
            <a:endParaRPr lang="en-US" dirty="0"/>
          </a:p>
        </p:txBody>
      </p:sp>
    </p:spTree>
    <p:extLst>
      <p:ext uri="{BB962C8B-B14F-4D97-AF65-F5344CB8AC3E}">
        <p14:creationId xmlns:p14="http://schemas.microsoft.com/office/powerpoint/2010/main" val="29371969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910501"/>
          </a:xfrm>
        </p:spPr>
        <p:txBody>
          <a:bodyPr>
            <a:normAutofit/>
          </a:bodyPr>
          <a:lstStyle/>
          <a:p>
            <a:r>
              <a:rPr lang="en-US" sz="2300" b="1" dirty="0" smtClean="0">
                <a:latin typeface="Cambria" panose="02040503050406030204" pitchFamily="18" charset="0"/>
                <a:ea typeface="Cambria" panose="02040503050406030204" pitchFamily="18" charset="0"/>
              </a:rPr>
              <a:t>A client creates a packet to send to a server. The client is requesting HTTPS service. What number will be used as the destination port number in the sending packet?</a:t>
            </a:r>
          </a:p>
        </p:txBody>
      </p:sp>
      <p:sp>
        <p:nvSpPr>
          <p:cNvPr id="3" name="Content Placeholder 2"/>
          <p:cNvSpPr>
            <a:spLocks noGrp="1"/>
          </p:cNvSpPr>
          <p:nvPr>
            <p:ph idx="1"/>
          </p:nvPr>
        </p:nvSpPr>
        <p:spPr>
          <a:xfrm>
            <a:off x="201880" y="1303110"/>
            <a:ext cx="11329059" cy="2853254"/>
          </a:xfrm>
        </p:spPr>
        <p:txBody>
          <a:bodyPr>
            <a:normAutofit/>
          </a:bodyPr>
          <a:lstStyle/>
          <a:p>
            <a:pPr fontAlgn="base"/>
            <a:r>
              <a:rPr lang="en-US" b="1" dirty="0"/>
              <a:t>443</a:t>
            </a:r>
            <a:endParaRPr lang="en-US" dirty="0"/>
          </a:p>
          <a:p>
            <a:pPr fontAlgn="base"/>
            <a:r>
              <a:rPr lang="en-US" dirty="0"/>
              <a:t>161</a:t>
            </a:r>
          </a:p>
          <a:p>
            <a:pPr fontAlgn="base"/>
            <a:r>
              <a:rPr lang="en-US" dirty="0"/>
              <a:t>110</a:t>
            </a:r>
          </a:p>
          <a:p>
            <a:pPr fontAlgn="base"/>
            <a:r>
              <a:rPr lang="en-US" dirty="0"/>
              <a:t>80</a:t>
            </a:r>
          </a:p>
        </p:txBody>
      </p:sp>
    </p:spTree>
    <p:extLst>
      <p:ext uri="{BB962C8B-B14F-4D97-AF65-F5344CB8AC3E}">
        <p14:creationId xmlns:p14="http://schemas.microsoft.com/office/powerpoint/2010/main" val="3131712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1325563"/>
          </a:xfrm>
        </p:spPr>
        <p:txBody>
          <a:bodyPr>
            <a:normAutofit/>
          </a:bodyPr>
          <a:lstStyle/>
          <a:p>
            <a:r>
              <a:rPr lang="en-US" sz="2300" b="1" dirty="0" smtClean="0">
                <a:latin typeface="Cambria" panose="02040503050406030204" pitchFamily="18" charset="0"/>
                <a:ea typeface="Cambria" panose="02040503050406030204" pitchFamily="18" charset="0"/>
              </a:rPr>
              <a:t>Which factor determines TCP window size?</a:t>
            </a:r>
          </a:p>
        </p:txBody>
      </p:sp>
      <p:sp>
        <p:nvSpPr>
          <p:cNvPr id="3" name="Content Placeholder 2"/>
          <p:cNvSpPr>
            <a:spLocks noGrp="1"/>
          </p:cNvSpPr>
          <p:nvPr>
            <p:ph idx="1"/>
          </p:nvPr>
        </p:nvSpPr>
        <p:spPr>
          <a:xfrm>
            <a:off x="201881" y="1607564"/>
            <a:ext cx="11756571" cy="4351338"/>
          </a:xfrm>
        </p:spPr>
        <p:txBody>
          <a:bodyPr/>
          <a:lstStyle/>
          <a:p>
            <a:pPr fontAlgn="base"/>
            <a:r>
              <a:rPr lang="en-US" dirty="0"/>
              <a:t>he amount of data to be transmitted</a:t>
            </a:r>
          </a:p>
          <a:p>
            <a:pPr fontAlgn="base"/>
            <a:r>
              <a:rPr lang="en-US" dirty="0"/>
              <a:t>the number of services included in the TCP segment</a:t>
            </a:r>
          </a:p>
          <a:p>
            <a:pPr fontAlgn="base"/>
            <a:r>
              <a:rPr lang="en-US" b="1" dirty="0"/>
              <a:t>the amount of data the destination can process at one time</a:t>
            </a:r>
            <a:endParaRPr lang="en-US" dirty="0"/>
          </a:p>
          <a:p>
            <a:pPr fontAlgn="base"/>
            <a:r>
              <a:rPr lang="en-US" dirty="0"/>
              <a:t>the amount of data the source is capable of sending at one time</a:t>
            </a:r>
          </a:p>
        </p:txBody>
      </p:sp>
      <p:sp>
        <p:nvSpPr>
          <p:cNvPr id="4" name="Rectangle 3"/>
          <p:cNvSpPr/>
          <p:nvPr/>
        </p:nvSpPr>
        <p:spPr>
          <a:xfrm>
            <a:off x="201881" y="4418332"/>
            <a:ext cx="11625942" cy="2031325"/>
          </a:xfrm>
          <a:prstGeom prst="rect">
            <a:avLst/>
          </a:prstGeom>
        </p:spPr>
        <p:txBody>
          <a:bodyPr wrap="square">
            <a:spAutoFit/>
          </a:bodyPr>
          <a:lstStyle/>
          <a:p>
            <a:pPr fontAlgn="base"/>
            <a:r>
              <a:rPr lang="en-US" sz="2100" b="1" i="0" dirty="0" smtClean="0">
                <a:effectLst/>
                <a:latin typeface="Cambria" panose="02040503050406030204" pitchFamily="18" charset="0"/>
                <a:ea typeface="Cambria" panose="02040503050406030204" pitchFamily="18" charset="0"/>
              </a:rPr>
              <a:t>Explanation:</a:t>
            </a:r>
            <a:r>
              <a:rPr lang="en-US" sz="2100" b="0" i="0" dirty="0" smtClean="0">
                <a:effectLst/>
                <a:latin typeface="Cambria" panose="02040503050406030204" pitchFamily="18" charset="0"/>
                <a:ea typeface="Cambria" panose="02040503050406030204" pitchFamily="18" charset="0"/>
              </a:rPr>
              <a:t> Window is the number of bytes that the sender will send prior to expecting an acknowledgement from the destination device. The initial window is agreed upon during the session startup via the three-way handshake between source and destination. It is determined by how much data the destination device of a TCP session is able to accept and process at one time.</a:t>
            </a:r>
          </a:p>
          <a:p>
            <a:r>
              <a:rPr lang="en-US" sz="2100" dirty="0" smtClean="0">
                <a:latin typeface="Cambria" panose="02040503050406030204" pitchFamily="18" charset="0"/>
                <a:ea typeface="Cambria" panose="02040503050406030204" pitchFamily="18" charset="0"/>
              </a:rPr>
              <a:t/>
            </a:r>
            <a:br>
              <a:rPr lang="en-US" sz="2100" dirty="0" smtClean="0">
                <a:latin typeface="Cambria" panose="02040503050406030204" pitchFamily="18" charset="0"/>
                <a:ea typeface="Cambria" panose="02040503050406030204" pitchFamily="18" charset="0"/>
              </a:rPr>
            </a:b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22591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1325563"/>
          </a:xfrm>
        </p:spPr>
        <p:txBody>
          <a:bodyPr>
            <a:normAutofit/>
          </a:bodyPr>
          <a:lstStyle/>
          <a:p>
            <a:r>
              <a:rPr lang="en-US" sz="2300" b="1" dirty="0" smtClean="0">
                <a:latin typeface="Cambria" panose="02040503050406030204" pitchFamily="18" charset="0"/>
                <a:ea typeface="Cambria" panose="02040503050406030204" pitchFamily="18" charset="0"/>
              </a:rPr>
              <a:t>What does a client do when it has UDP datagrams to send?</a:t>
            </a:r>
          </a:p>
        </p:txBody>
      </p:sp>
      <p:sp>
        <p:nvSpPr>
          <p:cNvPr id="3" name="Content Placeholder 2"/>
          <p:cNvSpPr>
            <a:spLocks noGrp="1"/>
          </p:cNvSpPr>
          <p:nvPr>
            <p:ph idx="1"/>
          </p:nvPr>
        </p:nvSpPr>
        <p:spPr>
          <a:xfrm>
            <a:off x="201881" y="1607564"/>
            <a:ext cx="11756571" cy="2489423"/>
          </a:xfrm>
        </p:spPr>
        <p:txBody>
          <a:bodyPr/>
          <a:lstStyle/>
          <a:p>
            <a:pPr fontAlgn="base"/>
            <a:r>
              <a:rPr lang="en-US" b="1" dirty="0"/>
              <a:t>It just sends the datagrams.</a:t>
            </a:r>
            <a:endParaRPr lang="en-US" dirty="0"/>
          </a:p>
          <a:p>
            <a:pPr fontAlgn="base"/>
            <a:r>
              <a:rPr lang="en-US" dirty="0"/>
              <a:t>It queries the server to see if it is ready to receive data.</a:t>
            </a:r>
          </a:p>
          <a:p>
            <a:pPr fontAlgn="base"/>
            <a:r>
              <a:rPr lang="en-US" dirty="0"/>
              <a:t>It sends a simplified three-way handshake to the server.</a:t>
            </a:r>
          </a:p>
          <a:p>
            <a:pPr fontAlgn="base"/>
            <a:r>
              <a:rPr lang="en-US" dirty="0"/>
              <a:t>It sends to the server a segment with the SYN flag set to synchronize the conversation.</a:t>
            </a:r>
          </a:p>
        </p:txBody>
      </p:sp>
      <p:sp>
        <p:nvSpPr>
          <p:cNvPr id="4" name="Rectangle 3"/>
          <p:cNvSpPr/>
          <p:nvPr/>
        </p:nvSpPr>
        <p:spPr>
          <a:xfrm>
            <a:off x="201881" y="4513332"/>
            <a:ext cx="11625942" cy="415498"/>
          </a:xfrm>
          <a:prstGeom prst="rect">
            <a:avLst/>
          </a:prstGeom>
        </p:spPr>
        <p:txBody>
          <a:bodyPr wrap="square">
            <a:spAutoFit/>
          </a:bodyPr>
          <a:lstStyle/>
          <a:p>
            <a:pPr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When a client has UDP datagrams to send, it just sends the datagrams.</a:t>
            </a: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872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81" y="68245"/>
            <a:ext cx="11887200" cy="1325563"/>
          </a:xfrm>
        </p:spPr>
        <p:txBody>
          <a:bodyPr>
            <a:normAutofit/>
          </a:bodyPr>
          <a:lstStyle/>
          <a:p>
            <a:r>
              <a:rPr lang="en-US" sz="2300" b="1" dirty="0" smtClean="0">
                <a:latin typeface="Cambria" panose="02040503050406030204" pitchFamily="18" charset="0"/>
                <a:ea typeface="Cambria" panose="02040503050406030204" pitchFamily="18" charset="0"/>
              </a:rPr>
              <a:t>Which three fields are used in a UDP segment header? (Choose three.)</a:t>
            </a:r>
          </a:p>
        </p:txBody>
      </p:sp>
      <p:sp>
        <p:nvSpPr>
          <p:cNvPr id="3" name="Content Placeholder 2"/>
          <p:cNvSpPr>
            <a:spLocks noGrp="1"/>
          </p:cNvSpPr>
          <p:nvPr>
            <p:ph idx="1"/>
          </p:nvPr>
        </p:nvSpPr>
        <p:spPr>
          <a:xfrm>
            <a:off x="201881" y="1607564"/>
            <a:ext cx="11756571" cy="2489423"/>
          </a:xfrm>
        </p:spPr>
        <p:txBody>
          <a:bodyPr>
            <a:normAutofit fontScale="92500" lnSpcReduction="20000"/>
          </a:bodyPr>
          <a:lstStyle/>
          <a:p>
            <a:pPr fontAlgn="base"/>
            <a:r>
              <a:rPr lang="en-US" dirty="0"/>
              <a:t>Window Size</a:t>
            </a:r>
          </a:p>
          <a:p>
            <a:pPr fontAlgn="base"/>
            <a:r>
              <a:rPr lang="en-US" b="1" dirty="0"/>
              <a:t>Length</a:t>
            </a:r>
            <a:endParaRPr lang="en-US" dirty="0"/>
          </a:p>
          <a:p>
            <a:pPr fontAlgn="base"/>
            <a:r>
              <a:rPr lang="en-US" b="1" dirty="0"/>
              <a:t>Source Port</a:t>
            </a:r>
            <a:endParaRPr lang="en-US" dirty="0"/>
          </a:p>
          <a:p>
            <a:pPr fontAlgn="base"/>
            <a:r>
              <a:rPr lang="en-US" dirty="0"/>
              <a:t>Acknowledgment Number</a:t>
            </a:r>
          </a:p>
          <a:p>
            <a:pPr fontAlgn="base"/>
            <a:r>
              <a:rPr lang="en-US" b="1" dirty="0"/>
              <a:t>Checksum</a:t>
            </a:r>
            <a:endParaRPr lang="en-US" dirty="0"/>
          </a:p>
          <a:p>
            <a:pPr fontAlgn="base"/>
            <a:r>
              <a:rPr lang="en-US" dirty="0"/>
              <a:t>Sequence Number</a:t>
            </a:r>
          </a:p>
        </p:txBody>
      </p:sp>
      <p:sp>
        <p:nvSpPr>
          <p:cNvPr id="4" name="Rectangle 3"/>
          <p:cNvSpPr/>
          <p:nvPr/>
        </p:nvSpPr>
        <p:spPr>
          <a:xfrm>
            <a:off x="201881" y="4513332"/>
            <a:ext cx="11625942" cy="1061829"/>
          </a:xfrm>
          <a:prstGeom prst="rect">
            <a:avLst/>
          </a:prstGeom>
        </p:spPr>
        <p:txBody>
          <a:bodyPr wrap="square">
            <a:spAutoFit/>
          </a:bodyPr>
          <a:lstStyle/>
          <a:p>
            <a:pPr fontAlgn="base"/>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A UDP header consists of only the Source Port, Destination Port, Length, and Checksum fields. Sequence Number, Acknowledgment Number, and Window Size are TCP header fields.</a:t>
            </a: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41212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4752</Words>
  <Application>Microsoft Office PowerPoint</Application>
  <PresentationFormat>Widescreen</PresentationFormat>
  <Paragraphs>397</Paragraphs>
  <Slides>62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Calibri Light</vt:lpstr>
      <vt:lpstr>Cambria</vt:lpstr>
      <vt:lpstr>Office Theme</vt:lpstr>
      <vt:lpstr>Introduction to Networks ( Version 7.00) – Modules 14 – 15: Network Application Communications Exam</vt:lpstr>
      <vt:lpstr>Which action is performed by a client when establishing communication with a server via the use of UDP at the transport layer?</vt:lpstr>
      <vt:lpstr>Which transport layer feature is used to guarantee session establishment?</vt:lpstr>
      <vt:lpstr>What is the complete range of TCP and UDP well-known ports?</vt:lpstr>
      <vt:lpstr>A PC is downloading a large file from a server. The TCP window is 1000 bytes. The server is sending the file using 100-byte segments. How many segments will the server send before it requires an acknowledgment from the PC?</vt:lpstr>
      <vt:lpstr>What is a socket?</vt:lpstr>
      <vt:lpstr>Which factor determines TCP window size?</vt:lpstr>
      <vt:lpstr>What does a client do when it has UDP datagrams to send?</vt:lpstr>
      <vt:lpstr>Which three fields are used in a UDP segment header? (Choose three.)</vt:lpstr>
      <vt:lpstr>What are two roles of the transport layer in data communication on a network? (Choose two.)</vt:lpstr>
      <vt:lpstr>What information is used by TCP to reassemble and reorder received segments?</vt:lpstr>
      <vt:lpstr>What important information is added to the TCP/IP transport layer header to ensure communication and connectivity with a remote network device?</vt:lpstr>
      <vt:lpstr>Which two characteristics are associated with UDP sessions? (Choose two.)</vt:lpstr>
      <vt:lpstr>A client application needs to terminate a TCP communication session with a server. Place the termination process steps in the order that they will occur. (Not all options are used.)</vt:lpstr>
      <vt:lpstr>Which flag in the TCP header is used in response to a received FIN in order to terminate connectivity between two network devices?</vt:lpstr>
      <vt:lpstr>Which protocol or service uses UDP for a client-to-server communication and TCP for server-to-server communication?</vt:lpstr>
      <vt:lpstr> What is a characteristic of UDP?</vt:lpstr>
      <vt:lpstr>What kind of port must be requested from IANA in order to be used with a specific application?</vt:lpstr>
      <vt:lpstr> Which three application layer protocols use TCP? (Choose three.)</vt:lpstr>
      <vt:lpstr>Which three statements characterize UDP? (Choose three.)</vt:lpstr>
      <vt:lpstr>Which two fields are included in the TCP header but not in the UDP header? (Choose two.)</vt:lpstr>
      <vt:lpstr> Which field in the TCP header indicates the status of the three-way handshake process?</vt:lpstr>
      <vt:lpstr>Why does HTTP use TCP as the transport layer protocol?</vt:lpstr>
      <vt:lpstr>Which two types of applications are best suited for UDP? (Choose two.)</vt:lpstr>
      <vt:lpstr>How are port numbers used in the TCP/IP encapsulation process? </vt:lpstr>
      <vt:lpstr> In what two situations would UDP be better than TCP as the preferred transport protocol? (Choose two.)</vt:lpstr>
      <vt:lpstr>What are three responsibilities of the transport layer? (Choose three.)</vt:lpstr>
      <vt:lpstr>Which three statements describe a DHCP Discover message? (Choose three.)</vt:lpstr>
      <vt:lpstr>Which two protocols may devices use in the application process that sends email? (Choose two.)</vt:lpstr>
      <vt:lpstr>What is true about the Server Message Block protocol?</vt:lpstr>
      <vt:lpstr> What is the function of the HTTP GET message?</vt:lpstr>
      <vt:lpstr>Which OSI layer provides the interface between the applications used to communicate and the underlying network over which messages are transmitted? </vt:lpstr>
      <vt:lpstr>Which networking model is being used when an author uploads one chapter document to a file server of a book publisher?</vt:lpstr>
      <vt:lpstr>What do the client/server and peer-to-peer network models have in common? </vt:lpstr>
      <vt:lpstr> In what networking model would eDonkey, eMule, BitTorrent, Bitcoin, and LionShare be used? </vt:lpstr>
      <vt:lpstr>What is a common protocol that is used with peer-to-peer applications such as WireShare, Bearshare, and Shareaza?</vt:lpstr>
      <vt:lpstr>What is a key characteristic of the peer-to-peer networking model?</vt:lpstr>
      <vt:lpstr> The application layer of the TCP/IP model performs the functions of what three layers of the OSI model? (Choose three.)</vt:lpstr>
      <vt:lpstr>What is an example of network communication that uses the client-server model?</vt:lpstr>
      <vt:lpstr>Which layer in the TCP/IP model is used for formatting, compressing, and encrypting data?</vt:lpstr>
      <vt:lpstr> What is an advantage of SMB over FTP?</vt:lpstr>
      <vt:lpstr>A manufacturing company subscribes to certain hosted services from its ISP. The services that are required include hosted world wide web, file transfer, and e-mail. Which protocols represent these three key applications? (Choose three.)</vt:lpstr>
      <vt:lpstr> Which application layer protocol uses message types such as GET, PUT, and POST?</vt:lpstr>
      <vt:lpstr>What type of information is contained in a DNS MX record?</vt:lpstr>
      <vt:lpstr>Which three protocols operate at the application layer of the TCP/IP model? (Choose three.)</vt:lpstr>
      <vt:lpstr>Which protocol is used by a client to communicate securely with a web server?</vt:lpstr>
      <vt:lpstr>Which applications or services allow hosts to act as client and server at the same time?</vt:lpstr>
      <vt:lpstr> What are two characteristics of peer-to-peer networks? (Choose two.)</vt:lpstr>
      <vt:lpstr>Which scenario describes a function provided by the transport layer?</vt:lpstr>
      <vt:lpstr>Which three layers of the OSI model provide similar network services to those provided by the application layer of the TCP/IP model? (Choose three.)</vt:lpstr>
      <vt:lpstr> A PC that is communicating with a web server has a TCP window size of 6,000 bytes when sending data and a packet size of 1,500 bytes. Which byte of information will the web server acknowledge after it has received two packets of data from the PC?</vt:lpstr>
      <vt:lpstr>A PC that is communicating with a web server has a TCP window size of 6,000 bytes when sending data and a packet size of 1,500 bytes. Which byte of information will the web server acknowledge after it has received three packets of data from the PC?</vt:lpstr>
      <vt:lpstr>A PC that is communicating with a web server has a TCP window size of 6,000 bytes when sending data and a packet size of 1,500 bytes. Which byte of information will the web server acknowledge after it has received four packets of data from the PC?</vt:lpstr>
      <vt:lpstr>A client creates a packet to send to a server. The client is requesting TFTP service. What number will be used as the destination port number in the sending packet?</vt:lpstr>
      <vt:lpstr>A client creates a packet to send to a server. The client is requesting FTP service. What number will be used as the destination port number in the sending packet?</vt:lpstr>
      <vt:lpstr>A client creates a packet to send to a server. The client is requesting SSH service. What number will be used as the destination port number in the sending packet?</vt:lpstr>
      <vt:lpstr>A client creates a packet to send to a server. The client is requesting HTTP service. What number will be used as the destination port number in the sending packet?</vt:lpstr>
      <vt:lpstr>A client creates a packet to send to a server. The client is requesting POP3 service. What number will be used as the destination port number in the sending packet?</vt:lpstr>
      <vt:lpstr>A client creates a packet to send to a server. The client is requesting telnet service. What number will be used as the destination port number in the sending packet?</vt:lpstr>
      <vt:lpstr>A client creates a packet to send to a server. The client is requesting SNMP service. What number will be used as the destination port number in the sending packet?</vt:lpstr>
      <vt:lpstr>A client creates a packet to send to a server. The client is requesting SMTP service. What number will be used as the destination port number in the sending packet?</vt:lpstr>
      <vt:lpstr>A client creates a packet to send to a server. The client is requesting HTTPS service. What number will be used as the destination port number in the sending packet?</vt:lpstr>
    </vt:vector>
  </TitlesOfParts>
  <Company>srit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Networks ( Version 7.00) – Modules 14 – 15: Network Application Communications Exam</dc:title>
  <dc:creator>narasimhulu</dc:creator>
  <cp:lastModifiedBy>narasimhulu</cp:lastModifiedBy>
  <cp:revision>42</cp:revision>
  <dcterms:created xsi:type="dcterms:W3CDTF">2023-06-07T00:18:18Z</dcterms:created>
  <dcterms:modified xsi:type="dcterms:W3CDTF">2023-06-07T01:54:32Z</dcterms:modified>
</cp:coreProperties>
</file>