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65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5FA8E7-049E-4EFA-9C2F-E1AD5CBFC7B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412463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FA8E7-049E-4EFA-9C2F-E1AD5CBFC7B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119164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FA8E7-049E-4EFA-9C2F-E1AD5CBFC7B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16947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FA8E7-049E-4EFA-9C2F-E1AD5CBFC7B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58550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5FA8E7-049E-4EFA-9C2F-E1AD5CBFC7B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244779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5FA8E7-049E-4EFA-9C2F-E1AD5CBFC7BA}"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399504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5FA8E7-049E-4EFA-9C2F-E1AD5CBFC7BA}"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249631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5FA8E7-049E-4EFA-9C2F-E1AD5CBFC7BA}"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224597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FA8E7-049E-4EFA-9C2F-E1AD5CBFC7BA}"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1937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5FA8E7-049E-4EFA-9C2F-E1AD5CBFC7BA}"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134427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5FA8E7-049E-4EFA-9C2F-E1AD5CBFC7BA}"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CB3C0-4BF2-4357-A6F7-2765F6568F32}" type="slidenum">
              <a:rPr lang="en-US" smtClean="0"/>
              <a:t>‹#›</a:t>
            </a:fld>
            <a:endParaRPr lang="en-US"/>
          </a:p>
        </p:txBody>
      </p:sp>
    </p:spTree>
    <p:extLst>
      <p:ext uri="{BB962C8B-B14F-4D97-AF65-F5344CB8AC3E}">
        <p14:creationId xmlns:p14="http://schemas.microsoft.com/office/powerpoint/2010/main" val="206744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FA8E7-049E-4EFA-9C2F-E1AD5CBFC7BA}" type="datetimeFigureOut">
              <a:rPr lang="en-US" smtClean="0"/>
              <a:t>6/7/2023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CB3C0-4BF2-4357-A6F7-2765F6568F32}" type="slidenum">
              <a:rPr lang="en-US" smtClean="0"/>
              <a:t>‹#›</a:t>
            </a:fld>
            <a:endParaRPr lang="en-US"/>
          </a:p>
        </p:txBody>
      </p:sp>
    </p:spTree>
    <p:extLst>
      <p:ext uri="{BB962C8B-B14F-4D97-AF65-F5344CB8AC3E}">
        <p14:creationId xmlns:p14="http://schemas.microsoft.com/office/powerpoint/2010/main" val="100220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100" b="1" dirty="0">
                <a:latin typeface="Cambria" panose="02040503050406030204" pitchFamily="18" charset="0"/>
                <a:ea typeface="Cambria" panose="02040503050406030204" pitchFamily="18" charset="0"/>
              </a:rPr>
              <a:t>Introduction to Networks ( Version 7.00) – Modules 16 – 17: Building and Securing a Small Network </a:t>
            </a:r>
            <a:r>
              <a:rPr lang="en-US" sz="4100" b="1" dirty="0" smtClean="0">
                <a:latin typeface="Cambria" panose="02040503050406030204" pitchFamily="18" charset="0"/>
                <a:ea typeface="Cambria" panose="02040503050406030204" pitchFamily="18" charset="0"/>
              </a:rPr>
              <a:t>Exam</a:t>
            </a:r>
            <a:endParaRPr lang="en-US" sz="4100"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53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Which attack involves a compromise of data that occurs between two end points?</a:t>
            </a:r>
          </a:p>
        </p:txBody>
      </p:sp>
      <p:sp>
        <p:nvSpPr>
          <p:cNvPr id="6" name="Rectangle 5"/>
          <p:cNvSpPr/>
          <p:nvPr/>
        </p:nvSpPr>
        <p:spPr>
          <a:xfrm>
            <a:off x="232556" y="3276899"/>
            <a:ext cx="11488387" cy="3416320"/>
          </a:xfrm>
          <a:prstGeom prst="rect">
            <a:avLst/>
          </a:prstGeom>
        </p:spPr>
        <p:txBody>
          <a:bodyPr wrap="square">
            <a:spAutoFit/>
          </a:bodyPr>
          <a:lstStyle/>
          <a:p>
            <a:pPr algn="just"/>
            <a:r>
              <a:rPr lang="en-US" b="1" dirty="0">
                <a:solidFill>
                  <a:srgbClr val="155724"/>
                </a:solidFill>
                <a:latin typeface="Cambria" panose="02040503050406030204" pitchFamily="18" charset="0"/>
                <a:ea typeface="Cambria" panose="02040503050406030204" pitchFamily="18" charset="0"/>
              </a:rPr>
              <a:t>Explanation: </a:t>
            </a:r>
            <a:r>
              <a:rPr lang="en-US" dirty="0">
                <a:solidFill>
                  <a:srgbClr val="155724"/>
                </a:solidFill>
                <a:latin typeface="Cambria" panose="02040503050406030204" pitchFamily="18" charset="0"/>
                <a:ea typeface="Cambria" panose="02040503050406030204" pitchFamily="18" charset="0"/>
              </a:rPr>
              <a:t>Threat actors frequently attempt to access devices over the internet through communication protocols. Some of the most popular remote exploits are as follows</a:t>
            </a:r>
            <a:r>
              <a:rPr lang="en-US" dirty="0" smtClean="0">
                <a:solidFill>
                  <a:srgbClr val="155724"/>
                </a:solidFill>
                <a:latin typeface="Cambria" panose="02040503050406030204" pitchFamily="18" charset="0"/>
                <a:ea typeface="Cambria" panose="02040503050406030204" pitchFamily="18" charset="0"/>
              </a:rPr>
              <a:t>:</a:t>
            </a:r>
            <a:endParaRPr lang="en-US" dirty="0">
              <a:solidFill>
                <a:srgbClr val="155724"/>
              </a:solidFill>
              <a:latin typeface="Cambria" panose="02040503050406030204" pitchFamily="18" charset="0"/>
              <a:ea typeface="Cambria" panose="02040503050406030204" pitchFamily="18" charset="0"/>
            </a:endParaRPr>
          </a:p>
          <a:p>
            <a:pPr algn="just"/>
            <a:r>
              <a:rPr lang="en-US" dirty="0">
                <a:solidFill>
                  <a:srgbClr val="155724"/>
                </a:solidFill>
                <a:latin typeface="Cambria" panose="02040503050406030204" pitchFamily="18" charset="0"/>
                <a:ea typeface="Cambria" panose="02040503050406030204" pitchFamily="18" charset="0"/>
              </a:rPr>
              <a:t>Man-In-the-middle attack (MITM) – The threat actor gets between devices in the system and intercepts all of the data being transmitted. This information could simply be collected or modified for a specific purpose and delivered to its original destination.</a:t>
            </a:r>
          </a:p>
          <a:p>
            <a:pPr algn="just"/>
            <a:r>
              <a:rPr lang="en-US" dirty="0">
                <a:solidFill>
                  <a:srgbClr val="155724"/>
                </a:solidFill>
                <a:latin typeface="Cambria" panose="02040503050406030204" pitchFamily="18" charset="0"/>
                <a:ea typeface="Cambria" panose="02040503050406030204" pitchFamily="18" charset="0"/>
              </a:rPr>
              <a:t>Eavesdropping attack – When devices are being installed, the threat actor can intercept data such as security keys that are used by constrained devices to establish communications once they are up and running.</a:t>
            </a:r>
          </a:p>
          <a:p>
            <a:pPr algn="just"/>
            <a:r>
              <a:rPr lang="en-US" dirty="0">
                <a:solidFill>
                  <a:srgbClr val="155724"/>
                </a:solidFill>
                <a:latin typeface="Cambria" panose="02040503050406030204" pitchFamily="18" charset="0"/>
                <a:ea typeface="Cambria" panose="02040503050406030204" pitchFamily="18" charset="0"/>
              </a:rPr>
              <a:t>SQL injection (</a:t>
            </a:r>
            <a:r>
              <a:rPr lang="en-US" dirty="0" err="1">
                <a:solidFill>
                  <a:srgbClr val="155724"/>
                </a:solidFill>
                <a:latin typeface="Cambria" panose="02040503050406030204" pitchFamily="18" charset="0"/>
                <a:ea typeface="Cambria" panose="02040503050406030204" pitchFamily="18" charset="0"/>
              </a:rPr>
              <a:t>SQLi</a:t>
            </a:r>
            <a:r>
              <a:rPr lang="en-US" dirty="0">
                <a:solidFill>
                  <a:srgbClr val="155724"/>
                </a:solidFill>
                <a:latin typeface="Cambria" panose="02040503050406030204" pitchFamily="18" charset="0"/>
                <a:ea typeface="Cambria" panose="02040503050406030204" pitchFamily="18" charset="0"/>
              </a:rPr>
              <a:t>) – Threat actors uses a flaw in the Structured Query Language (SQL) application that allows them to have access to modify the data or gain administrative privileges.</a:t>
            </a:r>
          </a:p>
          <a:p>
            <a:pPr algn="just"/>
            <a:r>
              <a:rPr lang="en-US" dirty="0">
                <a:solidFill>
                  <a:srgbClr val="155724"/>
                </a:solidFill>
                <a:latin typeface="Cambria" panose="02040503050406030204" pitchFamily="18" charset="0"/>
                <a:ea typeface="Cambria" panose="02040503050406030204" pitchFamily="18" charset="0"/>
              </a:rPr>
              <a:t>Routing attack – A threat actor could either place a rogue routing device on the network or modify routing packets to manipulate routers to send all packets to the chosen destination of the threat actor. The threat actor could then drop specific packets, known as selective forwarding, or drop all packets, known as a sinkhole attack.</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lstStyle/>
          <a:p>
            <a:pPr fontAlgn="base"/>
            <a:r>
              <a:rPr lang="en-US" dirty="0"/>
              <a:t>denial-of-service</a:t>
            </a:r>
          </a:p>
          <a:p>
            <a:pPr fontAlgn="base"/>
            <a:r>
              <a:rPr lang="en-US" b="1" dirty="0"/>
              <a:t>man-in-the-middle attack</a:t>
            </a:r>
            <a:endParaRPr lang="en-US" dirty="0"/>
          </a:p>
          <a:p>
            <a:pPr fontAlgn="base"/>
            <a:r>
              <a:rPr lang="en-US" dirty="0"/>
              <a:t>extraction of security parameters</a:t>
            </a:r>
          </a:p>
          <a:p>
            <a:pPr fontAlgn="base"/>
            <a:r>
              <a:rPr lang="en-US" dirty="0"/>
              <a:t>username enumeration</a:t>
            </a:r>
          </a:p>
        </p:txBody>
      </p:sp>
    </p:spTree>
    <p:extLst>
      <p:ext uri="{BB962C8B-B14F-4D97-AF65-F5344CB8AC3E}">
        <p14:creationId xmlns:p14="http://schemas.microsoft.com/office/powerpoint/2010/main" val="3976794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Which type of attack involves an adversary attempting to gather information about a network to identify vulnerabilities?</a:t>
            </a:r>
          </a:p>
        </p:txBody>
      </p:sp>
      <p:sp>
        <p:nvSpPr>
          <p:cNvPr id="6" name="Rectangle 5"/>
          <p:cNvSpPr/>
          <p:nvPr/>
        </p:nvSpPr>
        <p:spPr>
          <a:xfrm>
            <a:off x="232556" y="3276899"/>
            <a:ext cx="11488387" cy="369332"/>
          </a:xfrm>
          <a:prstGeom prst="rect">
            <a:avLst/>
          </a:prstGeom>
        </p:spPr>
        <p:txBody>
          <a:bodyPr wrap="square">
            <a:spAutoFit/>
          </a:bodyPr>
          <a:lstStyle/>
          <a:p>
            <a:pPr algn="just"/>
            <a:r>
              <a:rPr lang="en-US" b="1" dirty="0">
                <a:solidFill>
                  <a:srgbClr val="155724"/>
                </a:solidFill>
                <a:latin typeface="Cambria" panose="02040503050406030204" pitchFamily="18" charset="0"/>
                <a:ea typeface="Cambria" panose="02040503050406030204" pitchFamily="18" charset="0"/>
              </a:rPr>
              <a:t>Explanation: </a:t>
            </a:r>
            <a:r>
              <a:rPr lang="en-US" dirty="0">
                <a:solidFill>
                  <a:srgbClr val="155724"/>
                </a:solidFill>
                <a:latin typeface="Cambria" panose="02040503050406030204" pitchFamily="18" charset="0"/>
                <a:ea typeface="Cambria" panose="02040503050406030204" pitchFamily="18" charset="0"/>
              </a:rPr>
              <a:t>Reconnaissance is a type of attack where the intruder is looking for wireless network vulnerabilities</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lstStyle/>
          <a:p>
            <a:pPr fontAlgn="base"/>
            <a:r>
              <a:rPr lang="en-US" b="1" dirty="0"/>
              <a:t>reconnaissance</a:t>
            </a:r>
            <a:endParaRPr lang="en-US" dirty="0"/>
          </a:p>
          <a:p>
            <a:pPr fontAlgn="base"/>
            <a:r>
              <a:rPr lang="en-US" dirty="0" err="1"/>
              <a:t>DoS</a:t>
            </a:r>
            <a:endParaRPr lang="en-US" dirty="0"/>
          </a:p>
          <a:p>
            <a:pPr fontAlgn="base"/>
            <a:r>
              <a:rPr lang="en-US" dirty="0"/>
              <a:t>dictionary</a:t>
            </a:r>
          </a:p>
          <a:p>
            <a:pPr fontAlgn="base"/>
            <a:r>
              <a:rPr lang="en-US" dirty="0"/>
              <a:t>man-in-the-middle</a:t>
            </a:r>
          </a:p>
        </p:txBody>
      </p:sp>
    </p:spTree>
    <p:extLst>
      <p:ext uri="{BB962C8B-B14F-4D97-AF65-F5344CB8AC3E}">
        <p14:creationId xmlns:p14="http://schemas.microsoft.com/office/powerpoint/2010/main" val="1437987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5632" y="1027831"/>
            <a:ext cx="11966368" cy="5726379"/>
          </a:xfrm>
        </p:spPr>
      </p:pic>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Match the description to the type of firewall filtering. (Not all options are used.)</a:t>
            </a:r>
          </a:p>
        </p:txBody>
      </p:sp>
      <p:sp>
        <p:nvSpPr>
          <p:cNvPr id="6" name="Rectangle 5"/>
          <p:cNvSpPr/>
          <p:nvPr/>
        </p:nvSpPr>
        <p:spPr>
          <a:xfrm>
            <a:off x="0" y="2718519"/>
            <a:ext cx="6096992" cy="2585323"/>
          </a:xfrm>
          <a:prstGeom prst="rect">
            <a:avLst/>
          </a:prstGeom>
        </p:spPr>
        <p:txBody>
          <a:bodyPr wrap="square">
            <a:spAutoFit/>
          </a:bodyPr>
          <a:lstStyle/>
          <a:p>
            <a:pPr algn="just"/>
            <a:r>
              <a:rPr lang="en-US" b="1" dirty="0">
                <a:solidFill>
                  <a:srgbClr val="155724"/>
                </a:solidFill>
                <a:latin typeface="Cambria" panose="02040503050406030204" pitchFamily="18" charset="0"/>
                <a:ea typeface="Cambria" panose="02040503050406030204" pitchFamily="18" charset="0"/>
              </a:rPr>
              <a:t>Explanation: </a:t>
            </a:r>
            <a:r>
              <a:rPr lang="en-US" dirty="0" err="1">
                <a:solidFill>
                  <a:srgbClr val="155724"/>
                </a:solidFill>
                <a:latin typeface="Cambria" panose="02040503050406030204" pitchFamily="18" charset="0"/>
                <a:ea typeface="Cambria" panose="02040503050406030204" pitchFamily="18" charset="0"/>
              </a:rPr>
              <a:t>Stateful</a:t>
            </a:r>
            <a:r>
              <a:rPr lang="en-US" dirty="0">
                <a:solidFill>
                  <a:srgbClr val="155724"/>
                </a:solidFill>
                <a:latin typeface="Cambria" panose="02040503050406030204" pitchFamily="18" charset="0"/>
                <a:ea typeface="Cambria" panose="02040503050406030204" pitchFamily="18" charset="0"/>
              </a:rPr>
              <a:t> packet inspection: Prevents or allows access based on whether the traffic is in response to requests from internal hosts.</a:t>
            </a:r>
          </a:p>
          <a:p>
            <a:pPr algn="just"/>
            <a:r>
              <a:rPr lang="en-US" dirty="0">
                <a:solidFill>
                  <a:srgbClr val="155724"/>
                </a:solidFill>
                <a:latin typeface="Cambria" panose="02040503050406030204" pitchFamily="18" charset="0"/>
                <a:ea typeface="Cambria" panose="02040503050406030204" pitchFamily="18" charset="0"/>
              </a:rPr>
              <a:t>URL filtering: Prevents or allows access based on web addresses or keywords.</a:t>
            </a:r>
          </a:p>
          <a:p>
            <a:pPr algn="just"/>
            <a:r>
              <a:rPr lang="en-US" dirty="0">
                <a:solidFill>
                  <a:srgbClr val="155724"/>
                </a:solidFill>
                <a:latin typeface="Cambria" panose="02040503050406030204" pitchFamily="18" charset="0"/>
                <a:ea typeface="Cambria" panose="02040503050406030204" pitchFamily="18" charset="0"/>
              </a:rPr>
              <a:t>Application filtering: Prevents or allows access based on the port numbers used in the request.</a:t>
            </a:r>
          </a:p>
          <a:p>
            <a:pPr algn="just"/>
            <a:r>
              <a:rPr lang="en-US" dirty="0">
                <a:solidFill>
                  <a:srgbClr val="155724"/>
                </a:solidFill>
                <a:latin typeface="Cambria" panose="02040503050406030204" pitchFamily="18" charset="0"/>
                <a:ea typeface="Cambria" panose="02040503050406030204" pitchFamily="18" charset="0"/>
              </a:rPr>
              <a:t>Packet filtering: Prevents or allows access based on the IP or MAC addresses of the source and destination.</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9502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What is the purpose of the network security authentication function?</a:t>
            </a:r>
          </a:p>
        </p:txBody>
      </p:sp>
      <p:sp>
        <p:nvSpPr>
          <p:cNvPr id="6" name="Rectangle 5"/>
          <p:cNvSpPr/>
          <p:nvPr/>
        </p:nvSpPr>
        <p:spPr>
          <a:xfrm>
            <a:off x="232556" y="3276899"/>
            <a:ext cx="11488387" cy="923330"/>
          </a:xfrm>
          <a:prstGeom prst="rect">
            <a:avLst/>
          </a:prstGeom>
        </p:spPr>
        <p:txBody>
          <a:bodyPr wrap="square">
            <a:spAutoFit/>
          </a:bodyPr>
          <a:lstStyle/>
          <a:p>
            <a:pPr algn="just"/>
            <a:r>
              <a:rPr lang="en-US" b="1" dirty="0">
                <a:solidFill>
                  <a:srgbClr val="155724"/>
                </a:solidFill>
                <a:latin typeface="Cambria" panose="02040503050406030204" pitchFamily="18" charset="0"/>
                <a:ea typeface="Cambria" panose="02040503050406030204" pitchFamily="18" charset="0"/>
              </a:rPr>
              <a:t>Explanation: Authentication, authorization, and accounting are network services collectively known as AAA. Authentication requires users to prove who they are. Authorization determines which resources the user can access. Accounting keeps track of the actions of the user.</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lstStyle/>
          <a:p>
            <a:pPr fontAlgn="base"/>
            <a:r>
              <a:rPr lang="en-US" b="1" dirty="0"/>
              <a:t>to require users to prove who they are</a:t>
            </a:r>
            <a:endParaRPr lang="en-US" dirty="0"/>
          </a:p>
          <a:p>
            <a:pPr fontAlgn="base"/>
            <a:r>
              <a:rPr lang="en-US" dirty="0"/>
              <a:t>to determine which resources a user can access</a:t>
            </a:r>
          </a:p>
          <a:p>
            <a:pPr fontAlgn="base"/>
            <a:r>
              <a:rPr lang="en-US" dirty="0"/>
              <a:t>to keep track of the actions of a user</a:t>
            </a:r>
          </a:p>
          <a:p>
            <a:pPr fontAlgn="base"/>
            <a:r>
              <a:rPr lang="en-US" dirty="0"/>
              <a:t>to provide challenge and response questions</a:t>
            </a:r>
          </a:p>
        </p:txBody>
      </p:sp>
    </p:spTree>
    <p:extLst>
      <p:ext uri="{BB962C8B-B14F-4D97-AF65-F5344CB8AC3E}">
        <p14:creationId xmlns:p14="http://schemas.microsoft.com/office/powerpoint/2010/main" val="1691527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Which firewall feature is used to ensure that packets coming into a network are legitimate responses to requests initiated from internal hosts?</a:t>
            </a:r>
          </a:p>
        </p:txBody>
      </p:sp>
      <p:sp>
        <p:nvSpPr>
          <p:cNvPr id="6" name="Rectangle 5"/>
          <p:cNvSpPr/>
          <p:nvPr/>
        </p:nvSpPr>
        <p:spPr>
          <a:xfrm>
            <a:off x="232556" y="3276899"/>
            <a:ext cx="11488387" cy="1200329"/>
          </a:xfrm>
          <a:prstGeom prst="rect">
            <a:avLst/>
          </a:prstGeom>
        </p:spPr>
        <p:txBody>
          <a:bodyPr wrap="square">
            <a:spAutoFit/>
          </a:bodyPr>
          <a:lstStyle/>
          <a:p>
            <a:pPr algn="just"/>
            <a:r>
              <a:rPr lang="en-US" b="1" dirty="0">
                <a:solidFill>
                  <a:srgbClr val="155724"/>
                </a:solidFill>
                <a:latin typeface="Cambria" panose="02040503050406030204" pitchFamily="18" charset="0"/>
                <a:ea typeface="Cambria" panose="02040503050406030204" pitchFamily="18" charset="0"/>
              </a:rPr>
              <a:t>Explanation: </a:t>
            </a:r>
            <a:r>
              <a:rPr lang="en-US" b="1" dirty="0" err="1">
                <a:solidFill>
                  <a:srgbClr val="155724"/>
                </a:solidFill>
                <a:latin typeface="Cambria" panose="02040503050406030204" pitchFamily="18" charset="0"/>
                <a:ea typeface="Cambria" panose="02040503050406030204" pitchFamily="18" charset="0"/>
              </a:rPr>
              <a:t>Stateful</a:t>
            </a:r>
            <a:r>
              <a:rPr lang="en-US" b="1" dirty="0">
                <a:solidFill>
                  <a:srgbClr val="155724"/>
                </a:solidFill>
                <a:latin typeface="Cambria" panose="02040503050406030204" pitchFamily="18" charset="0"/>
                <a:ea typeface="Cambria" panose="02040503050406030204" pitchFamily="18" charset="0"/>
              </a:rPr>
              <a:t> packet inspection on a firewall checks that incoming packets are actually legitimate responses to requests originating from hosts inside the network. Packet filtering can be used to permit or deny access to resources based on IP or MAC address. Application filtering can permit or deny access based on port number. URL filtering is used to permit or deny access based on URL or on keywords</a:t>
            </a:r>
            <a:r>
              <a:rPr lang="en-US" b="1" dirty="0" smtClean="0">
                <a:solidFill>
                  <a:srgbClr val="155724"/>
                </a:solidFill>
                <a:latin typeface="Cambria" panose="02040503050406030204" pitchFamily="18" charset="0"/>
                <a:ea typeface="Cambria" panose="02040503050406030204" pitchFamily="18" charset="0"/>
              </a:rPr>
              <a:t>.</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lstStyle/>
          <a:p>
            <a:pPr fontAlgn="base"/>
            <a:r>
              <a:rPr lang="en-US" b="1" dirty="0" err="1"/>
              <a:t>stateful</a:t>
            </a:r>
            <a:r>
              <a:rPr lang="en-US" b="1" dirty="0"/>
              <a:t> packet inspection</a:t>
            </a:r>
            <a:endParaRPr lang="en-US" dirty="0"/>
          </a:p>
          <a:p>
            <a:pPr fontAlgn="base"/>
            <a:r>
              <a:rPr lang="en-US" dirty="0"/>
              <a:t>URL filtering</a:t>
            </a:r>
          </a:p>
          <a:p>
            <a:pPr fontAlgn="base"/>
            <a:r>
              <a:rPr lang="en-US" dirty="0"/>
              <a:t>application filtering</a:t>
            </a:r>
          </a:p>
          <a:p>
            <a:pPr fontAlgn="base"/>
            <a:r>
              <a:rPr lang="en-US" dirty="0"/>
              <a:t>packet filtering</a:t>
            </a:r>
          </a:p>
        </p:txBody>
      </p:sp>
    </p:spTree>
    <p:extLst>
      <p:ext uri="{BB962C8B-B14F-4D97-AF65-F5344CB8AC3E}">
        <p14:creationId xmlns:p14="http://schemas.microsoft.com/office/powerpoint/2010/main" val="3017499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When applied to a router, which command would help mitigate brute-force password attacks against the router?</a:t>
            </a:r>
          </a:p>
        </p:txBody>
      </p:sp>
      <p:sp>
        <p:nvSpPr>
          <p:cNvPr id="6" name="Rectangle 5"/>
          <p:cNvSpPr/>
          <p:nvPr/>
        </p:nvSpPr>
        <p:spPr>
          <a:xfrm>
            <a:off x="232556" y="3276899"/>
            <a:ext cx="11488387" cy="1754326"/>
          </a:xfrm>
          <a:prstGeom prst="rect">
            <a:avLst/>
          </a:prstGeom>
        </p:spPr>
        <p:txBody>
          <a:bodyPr wrap="square">
            <a:spAutoFit/>
          </a:bodyPr>
          <a:lstStyle/>
          <a:p>
            <a:pPr algn="just"/>
            <a:r>
              <a:rPr lang="en-US" b="1" dirty="0"/>
              <a:t>Explanation:</a:t>
            </a:r>
            <a:r>
              <a:rPr lang="en-US" dirty="0"/>
              <a:t> The </a:t>
            </a:r>
            <a:r>
              <a:rPr lang="en-US" b="1" dirty="0"/>
              <a:t>login block-for</a:t>
            </a:r>
            <a:r>
              <a:rPr lang="en-US" dirty="0"/>
              <a:t> command sets a limit on the maximum number of failed login attempts allowed within a defined period of time. If this limit is exceeded, no further logins are allowed for the specified period of time. This helps to mitigate brute-force password cracking since it will significantly increase the amount of time required to crack a password. The </a:t>
            </a:r>
            <a:r>
              <a:rPr lang="en-US" b="1" dirty="0"/>
              <a:t>exec-timeout</a:t>
            </a:r>
            <a:r>
              <a:rPr lang="en-US" dirty="0"/>
              <a:t> command specifies how long the session can be idle before the user is disconnected. The </a:t>
            </a:r>
            <a:r>
              <a:rPr lang="en-US" b="1" dirty="0"/>
              <a:t>service password-encryption</a:t>
            </a:r>
            <a:r>
              <a:rPr lang="en-US" dirty="0"/>
              <a:t> command encrypts the passwords in the running configuration. The </a:t>
            </a:r>
            <a:r>
              <a:rPr lang="en-US" b="1" dirty="0"/>
              <a:t>banner </a:t>
            </a:r>
            <a:r>
              <a:rPr lang="en-US" b="1" dirty="0" err="1"/>
              <a:t>motd</a:t>
            </a:r>
            <a:r>
              <a:rPr lang="en-US" dirty="0"/>
              <a:t> command displays a message to users who are logging in to the device.</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normAutofit/>
          </a:bodyPr>
          <a:lstStyle/>
          <a:p>
            <a:pPr fontAlgn="base"/>
            <a:r>
              <a:rPr lang="en-US" dirty="0"/>
              <a:t>exec-timeout 30</a:t>
            </a:r>
          </a:p>
          <a:p>
            <a:pPr fontAlgn="base"/>
            <a:r>
              <a:rPr lang="en-US" dirty="0"/>
              <a:t>service password-encryption</a:t>
            </a:r>
          </a:p>
          <a:p>
            <a:pPr fontAlgn="base"/>
            <a:r>
              <a:rPr lang="en-US" dirty="0"/>
              <a:t>banner </a:t>
            </a:r>
            <a:r>
              <a:rPr lang="en-US" dirty="0" err="1"/>
              <a:t>motd</a:t>
            </a:r>
            <a:r>
              <a:rPr lang="en-US" dirty="0"/>
              <a:t> $Max failed logins = 5$</a:t>
            </a:r>
          </a:p>
          <a:p>
            <a:pPr fontAlgn="base"/>
            <a:r>
              <a:rPr lang="en-US" b="1" dirty="0"/>
              <a:t>login block-for 60 attempts 5 within 60</a:t>
            </a:r>
            <a:endParaRPr lang="en-US" dirty="0"/>
          </a:p>
          <a:p>
            <a:endParaRPr lang="en-US" dirty="0"/>
          </a:p>
        </p:txBody>
      </p:sp>
    </p:spTree>
    <p:extLst>
      <p:ext uri="{BB962C8B-B14F-4D97-AF65-F5344CB8AC3E}">
        <p14:creationId xmlns:p14="http://schemas.microsoft.com/office/powerpoint/2010/main" val="600491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574" y="1115385"/>
            <a:ext cx="11806851" cy="5519471"/>
          </a:xfrm>
        </p:spPr>
      </p:pic>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Identify the steps needed to configure a switch for SSH. The answer order does not matter. (Not all options are used.)</a:t>
            </a:r>
          </a:p>
        </p:txBody>
      </p:sp>
      <p:sp>
        <p:nvSpPr>
          <p:cNvPr id="6" name="Rectangle 5"/>
          <p:cNvSpPr/>
          <p:nvPr/>
        </p:nvSpPr>
        <p:spPr>
          <a:xfrm>
            <a:off x="495986" y="5434527"/>
            <a:ext cx="4127660" cy="1200329"/>
          </a:xfrm>
          <a:prstGeom prst="rect">
            <a:avLst/>
          </a:prstGeom>
        </p:spPr>
        <p:txBody>
          <a:bodyPr wrap="square">
            <a:spAutoFit/>
          </a:bodyPr>
          <a:lstStyle/>
          <a:p>
            <a:pPr algn="just"/>
            <a:r>
              <a:rPr lang="en-US" b="1" dirty="0"/>
              <a:t>Explanation:</a:t>
            </a:r>
            <a:r>
              <a:rPr lang="en-US" dirty="0"/>
              <a:t> The </a:t>
            </a:r>
            <a:r>
              <a:rPr lang="en-US" b="1" dirty="0"/>
              <a:t>login </a:t>
            </a:r>
            <a:r>
              <a:rPr lang="en-US" dirty="0"/>
              <a:t>and </a:t>
            </a:r>
            <a:r>
              <a:rPr lang="en-US" b="1" dirty="0"/>
              <a:t>password cisco</a:t>
            </a:r>
            <a:r>
              <a:rPr lang="en-US" dirty="0"/>
              <a:t> commands are used with Telnet switch configuration, not SSH configuration.</a:t>
            </a:r>
            <a:endParaRPr lang="en-US" b="1" dirty="0">
              <a:solidFill>
                <a:srgbClr val="15572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429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What feature of SSH makes it more secure than Telnet for a device management connection?</a:t>
            </a:r>
          </a:p>
        </p:txBody>
      </p:sp>
      <p:sp>
        <p:nvSpPr>
          <p:cNvPr id="6" name="Rectangle 5"/>
          <p:cNvSpPr/>
          <p:nvPr/>
        </p:nvSpPr>
        <p:spPr>
          <a:xfrm>
            <a:off x="232556" y="3276899"/>
            <a:ext cx="11488387" cy="1200329"/>
          </a:xfrm>
          <a:prstGeom prst="rect">
            <a:avLst/>
          </a:prstGeom>
        </p:spPr>
        <p:txBody>
          <a:bodyPr wrap="square">
            <a:spAutoFit/>
          </a:bodyPr>
          <a:lstStyle/>
          <a:p>
            <a:pPr algn="just"/>
            <a:r>
              <a:rPr lang="en-US" b="1" dirty="0"/>
              <a:t>Explanation:</a:t>
            </a:r>
            <a:r>
              <a:rPr lang="en-US" dirty="0"/>
              <a:t> Secure Shell (SSH) is a protocol that provides a secure management connection to a remote device. SSH provides security by providing encryption for both authentication (username and password) and the transmitted data. Telnet is a protocol that uses unsecure plaintext transmission. SSH is assigned to TCP port 22 by default. Although this port can be changed in the SSH server configuration, the port is not dynamically changed. SSH does not use IPsec.</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normAutofit/>
          </a:bodyPr>
          <a:lstStyle/>
          <a:p>
            <a:pPr fontAlgn="base"/>
            <a:r>
              <a:rPr lang="en-US" dirty="0"/>
              <a:t>confidentiality with IPsec</a:t>
            </a:r>
          </a:p>
          <a:p>
            <a:pPr fontAlgn="base"/>
            <a:r>
              <a:rPr lang="en-US" dirty="0"/>
              <a:t>stronger password requirement</a:t>
            </a:r>
          </a:p>
          <a:p>
            <a:pPr fontAlgn="base"/>
            <a:r>
              <a:rPr lang="en-US" dirty="0"/>
              <a:t>random one-time port connection</a:t>
            </a:r>
          </a:p>
          <a:p>
            <a:pPr fontAlgn="base"/>
            <a:r>
              <a:rPr lang="en-US" b="1" dirty="0"/>
              <a:t>login information and data encryption</a:t>
            </a:r>
            <a:endParaRPr lang="en-US" dirty="0"/>
          </a:p>
        </p:txBody>
      </p:sp>
    </p:spTree>
    <p:extLst>
      <p:ext uri="{BB962C8B-B14F-4D97-AF65-F5344CB8AC3E}">
        <p14:creationId xmlns:p14="http://schemas.microsoft.com/office/powerpoint/2010/main" val="247818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What is the advantage of using SSH over Telnet?</a:t>
            </a:r>
          </a:p>
        </p:txBody>
      </p:sp>
      <p:sp>
        <p:nvSpPr>
          <p:cNvPr id="6" name="Rectangle 5"/>
          <p:cNvSpPr/>
          <p:nvPr/>
        </p:nvSpPr>
        <p:spPr>
          <a:xfrm>
            <a:off x="232556" y="3276899"/>
            <a:ext cx="11488387" cy="923330"/>
          </a:xfrm>
          <a:prstGeom prst="rect">
            <a:avLst/>
          </a:prstGeom>
        </p:spPr>
        <p:txBody>
          <a:bodyPr wrap="square">
            <a:spAutoFit/>
          </a:bodyPr>
          <a:lstStyle/>
          <a:p>
            <a:pPr algn="just"/>
            <a:r>
              <a:rPr lang="en-US" b="1" dirty="0"/>
              <a:t>Explanation:</a:t>
            </a:r>
            <a:r>
              <a:rPr lang="en-US" dirty="0"/>
              <a:t> SSH provides a secure method for remote access to hosts by encrypting network traffic between the SSH client and remote hosts. Although both Telnet and SSH request authentication before a connection is established, Telnet does not support encryption of login credentials.</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normAutofit/>
          </a:bodyPr>
          <a:lstStyle/>
          <a:p>
            <a:pPr fontAlgn="base"/>
            <a:r>
              <a:rPr lang="en-US" dirty="0"/>
              <a:t>SSH is easier to use.</a:t>
            </a:r>
          </a:p>
          <a:p>
            <a:pPr fontAlgn="base"/>
            <a:r>
              <a:rPr lang="en-US" dirty="0"/>
              <a:t>SSH operates faster than Telnet.</a:t>
            </a:r>
          </a:p>
          <a:p>
            <a:pPr fontAlgn="base"/>
            <a:r>
              <a:rPr lang="en-US" b="1" dirty="0"/>
              <a:t>SSH provides secure communications to access hosts.</a:t>
            </a:r>
            <a:endParaRPr lang="en-US" dirty="0"/>
          </a:p>
          <a:p>
            <a:pPr fontAlgn="base"/>
            <a:r>
              <a:rPr lang="en-US" dirty="0"/>
              <a:t>SSH supports authentication for a connection request.</a:t>
            </a:r>
          </a:p>
        </p:txBody>
      </p:sp>
    </p:spTree>
    <p:extLst>
      <p:ext uri="{BB962C8B-B14F-4D97-AF65-F5344CB8AC3E}">
        <p14:creationId xmlns:p14="http://schemas.microsoft.com/office/powerpoint/2010/main" val="306947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What is the role of an IPS?</a:t>
            </a:r>
          </a:p>
        </p:txBody>
      </p:sp>
      <p:sp>
        <p:nvSpPr>
          <p:cNvPr id="6" name="Rectangle 5"/>
          <p:cNvSpPr/>
          <p:nvPr/>
        </p:nvSpPr>
        <p:spPr>
          <a:xfrm>
            <a:off x="232556" y="3276899"/>
            <a:ext cx="11488387" cy="369332"/>
          </a:xfrm>
          <a:prstGeom prst="rect">
            <a:avLst/>
          </a:prstGeom>
        </p:spPr>
        <p:txBody>
          <a:bodyPr wrap="square">
            <a:spAutoFit/>
          </a:bodyPr>
          <a:lstStyle/>
          <a:p>
            <a:pPr algn="just"/>
            <a:r>
              <a:rPr lang="en-US" b="1" dirty="0"/>
              <a:t>Explanation:</a:t>
            </a:r>
            <a:r>
              <a:rPr lang="en-US" dirty="0"/>
              <a:t> An intrusion prevention system (IPS) provides real-time detection and blocking of attacks.</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140733"/>
          </a:xfrm>
        </p:spPr>
        <p:txBody>
          <a:bodyPr>
            <a:normAutofit/>
          </a:bodyPr>
          <a:lstStyle/>
          <a:p>
            <a:pPr fontAlgn="base"/>
            <a:r>
              <a:rPr lang="en-US" b="1" dirty="0"/>
              <a:t>detecting and blocking of attacks in real time</a:t>
            </a:r>
            <a:endParaRPr lang="en-US" dirty="0"/>
          </a:p>
          <a:p>
            <a:pPr fontAlgn="base"/>
            <a:r>
              <a:rPr lang="en-US" dirty="0"/>
              <a:t>connecting global threat information to Cisco network security devices</a:t>
            </a:r>
          </a:p>
          <a:p>
            <a:pPr fontAlgn="base"/>
            <a:r>
              <a:rPr lang="en-US" dirty="0"/>
              <a:t>authenticating and validating traffic</a:t>
            </a:r>
          </a:p>
          <a:p>
            <a:pPr fontAlgn="base"/>
            <a:r>
              <a:rPr lang="en-US" dirty="0"/>
              <a:t>filtering of nefarious websites</a:t>
            </a:r>
          </a:p>
        </p:txBody>
      </p:sp>
    </p:spTree>
    <p:extLst>
      <p:ext uri="{BB962C8B-B14F-4D97-AF65-F5344CB8AC3E}">
        <p14:creationId xmlns:p14="http://schemas.microsoft.com/office/powerpoint/2010/main" val="1365975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smtClean="0">
                <a:latin typeface="Cambria" panose="02040503050406030204" pitchFamily="18" charset="0"/>
                <a:ea typeface="Cambria" panose="02040503050406030204" pitchFamily="18" charset="0"/>
              </a:rPr>
              <a:t> Which component is designed to protect against unauthorized communications to and from a computer?</a:t>
            </a:r>
            <a:endParaRPr lang="en-US" sz="23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1262" y="1825625"/>
            <a:ext cx="11293434" cy="2829502"/>
          </a:xfrm>
        </p:spPr>
        <p:txBody>
          <a:bodyPr/>
          <a:lstStyle/>
          <a:p>
            <a:pPr fontAlgn="base"/>
            <a:r>
              <a:rPr lang="en-US" dirty="0"/>
              <a:t>security center</a:t>
            </a:r>
          </a:p>
          <a:p>
            <a:pPr fontAlgn="base"/>
            <a:r>
              <a:rPr lang="en-US" dirty="0"/>
              <a:t>port scanner</a:t>
            </a:r>
          </a:p>
          <a:p>
            <a:pPr fontAlgn="base"/>
            <a:r>
              <a:rPr lang="en-US" dirty="0"/>
              <a:t>antimalware</a:t>
            </a:r>
          </a:p>
          <a:p>
            <a:pPr fontAlgn="base"/>
            <a:r>
              <a:rPr lang="en-US" dirty="0"/>
              <a:t>antivirus</a:t>
            </a:r>
          </a:p>
          <a:p>
            <a:pPr fontAlgn="base"/>
            <a:r>
              <a:rPr lang="en-US" b="1" dirty="0"/>
              <a:t>firewall</a:t>
            </a:r>
            <a:endParaRPr lang="en-US" dirty="0"/>
          </a:p>
          <a:p>
            <a:pPr marL="0" indent="0">
              <a:buNone/>
            </a:pPr>
            <a:endParaRPr lang="en-US" dirty="0"/>
          </a:p>
        </p:txBody>
      </p:sp>
    </p:spTree>
    <p:extLst>
      <p:ext uri="{BB962C8B-B14F-4D97-AF65-F5344CB8AC3E}">
        <p14:creationId xmlns:p14="http://schemas.microsoft.com/office/powerpoint/2010/main" val="4130456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user is redesigning a network for a small company and wants to ensure security at a reasonable price. The user deploys a new application-aware firewall with intrusion detection capabilities on the ISP connection. The user installs a second firewall to separate the company network from the public network. Additionally, the user installs an IPS on the internal network of the company. What approach is the user implementing?</a:t>
            </a:r>
          </a:p>
        </p:txBody>
      </p:sp>
      <p:sp>
        <p:nvSpPr>
          <p:cNvPr id="6" name="Rectangle 5"/>
          <p:cNvSpPr/>
          <p:nvPr/>
        </p:nvSpPr>
        <p:spPr>
          <a:xfrm>
            <a:off x="232556" y="4868192"/>
            <a:ext cx="11488387" cy="369332"/>
          </a:xfrm>
          <a:prstGeom prst="rect">
            <a:avLst/>
          </a:prstGeom>
        </p:spPr>
        <p:txBody>
          <a:bodyPr wrap="square">
            <a:spAutoFit/>
          </a:bodyPr>
          <a:lstStyle/>
          <a:p>
            <a:pPr algn="just"/>
            <a:r>
              <a:rPr lang="en-US" b="1" dirty="0"/>
              <a:t>Explanation:</a:t>
            </a:r>
            <a:r>
              <a:rPr lang="en-US" dirty="0"/>
              <a:t> Using different defenses at various points of the network creates a layered approach.</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5" y="2003065"/>
            <a:ext cx="11488387" cy="2140733"/>
          </a:xfrm>
        </p:spPr>
        <p:txBody>
          <a:bodyPr>
            <a:normAutofit/>
          </a:bodyPr>
          <a:lstStyle/>
          <a:p>
            <a:pPr fontAlgn="base"/>
            <a:r>
              <a:rPr lang="en-US" dirty="0"/>
              <a:t>attack based</a:t>
            </a:r>
          </a:p>
          <a:p>
            <a:pPr fontAlgn="base"/>
            <a:r>
              <a:rPr lang="en-US" dirty="0"/>
              <a:t>risk based</a:t>
            </a:r>
          </a:p>
          <a:p>
            <a:pPr fontAlgn="base"/>
            <a:r>
              <a:rPr lang="en-US" dirty="0"/>
              <a:t>structured</a:t>
            </a:r>
          </a:p>
          <a:p>
            <a:pPr fontAlgn="base"/>
            <a:r>
              <a:rPr lang="en-US" b="1" dirty="0"/>
              <a:t>layered</a:t>
            </a:r>
            <a:endParaRPr lang="en-US" dirty="0"/>
          </a:p>
          <a:p>
            <a:pPr marL="0" indent="0">
              <a:buNone/>
            </a:pPr>
            <a:endParaRPr lang="en-US" dirty="0"/>
          </a:p>
        </p:txBody>
      </p:sp>
    </p:spTree>
    <p:extLst>
      <p:ext uri="{BB962C8B-B14F-4D97-AF65-F5344CB8AC3E}">
        <p14:creationId xmlns:p14="http://schemas.microsoft.com/office/powerpoint/2010/main" val="3846084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What is an accurate description of redundancy?</a:t>
            </a:r>
          </a:p>
        </p:txBody>
      </p:sp>
      <p:sp>
        <p:nvSpPr>
          <p:cNvPr id="6" name="Rectangle 5"/>
          <p:cNvSpPr/>
          <p:nvPr/>
        </p:nvSpPr>
        <p:spPr>
          <a:xfrm>
            <a:off x="232555" y="5200702"/>
            <a:ext cx="11488387" cy="646331"/>
          </a:xfrm>
          <a:prstGeom prst="rect">
            <a:avLst/>
          </a:prstGeom>
        </p:spPr>
        <p:txBody>
          <a:bodyPr wrap="square">
            <a:spAutoFit/>
          </a:bodyPr>
          <a:lstStyle/>
          <a:p>
            <a:pPr algn="just"/>
            <a:r>
              <a:rPr lang="en-US" b="1" dirty="0"/>
              <a:t>Explanation:</a:t>
            </a:r>
            <a:r>
              <a:rPr lang="en-US" dirty="0"/>
              <a:t> Redundancy attempts to remove any single point of failure in a network by using multiple physically cabled paths between switches in the network.</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5" y="1971304"/>
            <a:ext cx="11488387" cy="2660073"/>
          </a:xfrm>
        </p:spPr>
        <p:txBody>
          <a:bodyPr>
            <a:normAutofit fontScale="85000" lnSpcReduction="20000"/>
          </a:bodyPr>
          <a:lstStyle/>
          <a:p>
            <a:pPr fontAlgn="base"/>
            <a:r>
              <a:rPr lang="en-US" dirty="0"/>
              <a:t>configuring a router with a complete MAC address database to ensure that all frames can be forwarded to the correct destination</a:t>
            </a:r>
          </a:p>
          <a:p>
            <a:pPr fontAlgn="base"/>
            <a:r>
              <a:rPr lang="en-US" dirty="0"/>
              <a:t>configuring a switch with proper security to ensure that all traffic forwarded through an interface is filtered</a:t>
            </a:r>
          </a:p>
          <a:p>
            <a:pPr fontAlgn="base"/>
            <a:r>
              <a:rPr lang="en-US" dirty="0"/>
              <a:t>designing a network to use multiple virtual devices to ensure that all traffic uses the best path through the internetwork</a:t>
            </a:r>
          </a:p>
          <a:p>
            <a:pPr fontAlgn="base"/>
            <a:r>
              <a:rPr lang="en-US" b="1" dirty="0"/>
              <a:t>designing a network to use multiple paths between switches to ensure there is no single point of failure</a:t>
            </a:r>
            <a:endParaRPr lang="en-US" dirty="0"/>
          </a:p>
        </p:txBody>
      </p:sp>
    </p:spTree>
    <p:extLst>
      <p:ext uri="{BB962C8B-B14F-4D97-AF65-F5344CB8AC3E}">
        <p14:creationId xmlns:p14="http://schemas.microsoft.com/office/powerpoint/2010/main" val="1889666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network administrator is upgrading a small business network to give high priority to real-time applications traffic. What two types of network services is the network administrator trying to accommodate? (Choose two.)</a:t>
            </a:r>
          </a:p>
        </p:txBody>
      </p:sp>
      <p:sp>
        <p:nvSpPr>
          <p:cNvPr id="6" name="Rectangle 5"/>
          <p:cNvSpPr/>
          <p:nvPr/>
        </p:nvSpPr>
        <p:spPr>
          <a:xfrm>
            <a:off x="232555" y="5200702"/>
            <a:ext cx="11488387" cy="923330"/>
          </a:xfrm>
          <a:prstGeom prst="rect">
            <a:avLst/>
          </a:prstGeom>
        </p:spPr>
        <p:txBody>
          <a:bodyPr wrap="square">
            <a:spAutoFit/>
          </a:bodyPr>
          <a:lstStyle/>
          <a:p>
            <a:pPr algn="just"/>
            <a:r>
              <a:rPr lang="en-US" b="1" dirty="0"/>
              <a:t>Explanation:</a:t>
            </a:r>
            <a:r>
              <a:rPr lang="en-US" dirty="0"/>
              <a:t> Streaming media, such as video, and voice traffic, are both examples of real-time traffic. Real-time traffic needs higher priority through the network than other types of traffic because it is very sensitive to network delay and latency.</a:t>
            </a:r>
            <a:endParaRPr lang="en-US" b="1" dirty="0">
              <a:solidFill>
                <a:srgbClr val="155724"/>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b="1" dirty="0"/>
              <a:t>voice</a:t>
            </a:r>
            <a:endParaRPr lang="en-US" dirty="0"/>
          </a:p>
          <a:p>
            <a:pPr fontAlgn="base"/>
            <a:r>
              <a:rPr lang="en-US" b="1" dirty="0"/>
              <a:t>video</a:t>
            </a:r>
            <a:endParaRPr lang="en-US" dirty="0"/>
          </a:p>
          <a:p>
            <a:pPr fontAlgn="base"/>
            <a:r>
              <a:rPr lang="en-US" dirty="0"/>
              <a:t>instant messaging</a:t>
            </a:r>
          </a:p>
          <a:p>
            <a:pPr fontAlgn="base"/>
            <a:r>
              <a:rPr lang="en-US" dirty="0"/>
              <a:t>FTP</a:t>
            </a:r>
          </a:p>
          <a:p>
            <a:pPr fontAlgn="base"/>
            <a:r>
              <a:rPr lang="en-US" dirty="0"/>
              <a:t>SNMP</a:t>
            </a:r>
          </a:p>
        </p:txBody>
      </p:sp>
    </p:spTree>
    <p:extLst>
      <p:ext uri="{BB962C8B-B14F-4D97-AF65-F5344CB8AC3E}">
        <p14:creationId xmlns:p14="http://schemas.microsoft.com/office/powerpoint/2010/main" val="199868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What is the purpose of a small company using a protocol analyzer utility to capture network traffic on the network segments where the company is considering a network upgrade?</a:t>
            </a:r>
          </a:p>
        </p:txBody>
      </p:sp>
      <p:sp>
        <p:nvSpPr>
          <p:cNvPr id="6" name="Rectangle 5"/>
          <p:cNvSpPr/>
          <p:nvPr/>
        </p:nvSpPr>
        <p:spPr>
          <a:xfrm>
            <a:off x="232555" y="5200702"/>
            <a:ext cx="11488387" cy="1200329"/>
          </a:xfrm>
          <a:prstGeom prst="rect">
            <a:avLst/>
          </a:prstGeom>
        </p:spPr>
        <p:txBody>
          <a:bodyPr wrap="square">
            <a:spAutoFit/>
          </a:bodyPr>
          <a:lstStyle/>
          <a:p>
            <a:pPr fontAlgn="base"/>
            <a:r>
              <a:rPr lang="en-US" b="1" dirty="0"/>
              <a:t>Explanation:</a:t>
            </a:r>
            <a:r>
              <a:rPr lang="en-US" dirty="0"/>
              <a:t> An important prerequisite for considering network growth is to understand the type and amount of traffic that is crossing the network as well as the current traffic flow. By using a protocol analyzer in each network segment, the network administrator can document and analyze the network traffic pattern for each segment, which becomes the base in determining the needs and means of the network growth</a:t>
            </a:r>
            <a:r>
              <a:rPr lang="en-US" dirty="0" smtClean="0"/>
              <a:t>.</a:t>
            </a:r>
            <a:endParaRPr lang="en-US" dirty="0"/>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to identify the source and destination of local network traffic</a:t>
            </a:r>
          </a:p>
          <a:p>
            <a:pPr fontAlgn="base"/>
            <a:r>
              <a:rPr lang="en-US" dirty="0"/>
              <a:t>to capture the Internet connection bandwidth requirement</a:t>
            </a:r>
          </a:p>
          <a:p>
            <a:pPr fontAlgn="base"/>
            <a:r>
              <a:rPr lang="en-US" b="1" dirty="0"/>
              <a:t>to document and analyze network traffic requirements on each network segment</a:t>
            </a:r>
            <a:endParaRPr lang="en-US" dirty="0"/>
          </a:p>
          <a:p>
            <a:pPr fontAlgn="base"/>
            <a:r>
              <a:rPr lang="en-US" dirty="0"/>
              <a:t>to establish a baseline for security analysis after the network is upgraded</a:t>
            </a:r>
          </a:p>
        </p:txBody>
      </p:sp>
    </p:spTree>
    <p:extLst>
      <p:ext uri="{BB962C8B-B14F-4D97-AF65-F5344CB8AC3E}">
        <p14:creationId xmlns:p14="http://schemas.microsoft.com/office/powerpoint/2010/main" val="3872445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Refer to the exhibit. An administrator is testing connectivity to a remote device with the IP address 10.1.1.1. What does the output of this command indicate?</a:t>
            </a:r>
          </a:p>
        </p:txBody>
      </p:sp>
      <p:sp>
        <p:nvSpPr>
          <p:cNvPr id="6" name="Rectangle 5"/>
          <p:cNvSpPr/>
          <p:nvPr/>
        </p:nvSpPr>
        <p:spPr>
          <a:xfrm>
            <a:off x="232555" y="5200702"/>
            <a:ext cx="11488387" cy="1200329"/>
          </a:xfrm>
          <a:prstGeom prst="rect">
            <a:avLst/>
          </a:prstGeom>
        </p:spPr>
        <p:txBody>
          <a:bodyPr wrap="square">
            <a:spAutoFit/>
          </a:bodyPr>
          <a:lstStyle/>
          <a:p>
            <a:pPr fontAlgn="base"/>
            <a:r>
              <a:rPr lang="en-US" b="1" dirty="0"/>
              <a:t>Explanation:</a:t>
            </a:r>
            <a:r>
              <a:rPr lang="en-US" dirty="0"/>
              <a:t> In the output of the ping command, an exclamation mark (!) indicates a response was successfully received, a period (.) indicates that the connection timed out while waiting for a reply, and the letter “U” indicates that a router along the path did not have a route to the destination and sent an ICMP destination unreachable message back to the source.</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Connectivity to the remote device was successful.</a:t>
            </a:r>
          </a:p>
          <a:p>
            <a:pPr fontAlgn="base"/>
            <a:r>
              <a:rPr lang="en-US" b="1" dirty="0"/>
              <a:t>A router along the path did not have a route to the destination.</a:t>
            </a:r>
            <a:endParaRPr lang="en-US" dirty="0"/>
          </a:p>
          <a:p>
            <a:pPr fontAlgn="base"/>
            <a:r>
              <a:rPr lang="en-US" dirty="0"/>
              <a:t>A ping packet is being blocked by a security device along the path.</a:t>
            </a:r>
          </a:p>
          <a:p>
            <a:pPr fontAlgn="base"/>
            <a:r>
              <a:rPr lang="en-US" dirty="0"/>
              <a:t>The connection timed out while waiting for a reply from the remote device.</a:t>
            </a:r>
          </a:p>
        </p:txBody>
      </p:sp>
    </p:spTree>
    <p:extLst>
      <p:ext uri="{BB962C8B-B14F-4D97-AF65-F5344CB8AC3E}">
        <p14:creationId xmlns:p14="http://schemas.microsoft.com/office/powerpoint/2010/main" val="1702915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Which method is used to send a ping message specifying the source address for the ping?</a:t>
            </a:r>
          </a:p>
        </p:txBody>
      </p:sp>
      <p:sp>
        <p:nvSpPr>
          <p:cNvPr id="6" name="Rectangle 5"/>
          <p:cNvSpPr/>
          <p:nvPr/>
        </p:nvSpPr>
        <p:spPr>
          <a:xfrm>
            <a:off x="232555" y="5200702"/>
            <a:ext cx="11488387" cy="646331"/>
          </a:xfrm>
          <a:prstGeom prst="rect">
            <a:avLst/>
          </a:prstGeom>
        </p:spPr>
        <p:txBody>
          <a:bodyPr wrap="square">
            <a:spAutoFit/>
          </a:bodyPr>
          <a:lstStyle/>
          <a:p>
            <a:pPr fontAlgn="base"/>
            <a:r>
              <a:rPr lang="en-US" b="1" dirty="0"/>
              <a:t>Explanation:</a:t>
            </a:r>
            <a:r>
              <a:rPr lang="en-US" dirty="0"/>
              <a:t> By issuing the </a:t>
            </a:r>
            <a:r>
              <a:rPr lang="en-US" b="1" dirty="0"/>
              <a:t>ping</a:t>
            </a:r>
            <a:r>
              <a:rPr lang="en-US" dirty="0"/>
              <a:t> command without a destination IP address in privileged EXEC mode, the Cisco IOS enters extended ping mode. This allows the user to implement extended commands which include source IP address.</a:t>
            </a:r>
            <a:r>
              <a:rPr lang="en-US" dirty="0" smtClean="0"/>
              <a:t>​</a:t>
            </a:r>
            <a:endParaRPr lang="en-US" dirty="0"/>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smtClean="0"/>
              <a:t>issue </a:t>
            </a:r>
            <a:r>
              <a:rPr lang="en-US" dirty="0"/>
              <a:t>the ping command from within interface configuration mode.</a:t>
            </a:r>
          </a:p>
          <a:p>
            <a:pPr fontAlgn="base"/>
            <a:r>
              <a:rPr lang="en-US" b="1" dirty="0"/>
              <a:t>Issue the ping command without specifying a destination IP address.</a:t>
            </a:r>
            <a:endParaRPr lang="en-US" dirty="0"/>
          </a:p>
          <a:p>
            <a:pPr fontAlgn="base"/>
            <a:r>
              <a:rPr lang="en-US" dirty="0"/>
              <a:t>Issue the ping command without extended commands.</a:t>
            </a:r>
          </a:p>
          <a:p>
            <a:pPr fontAlgn="base"/>
            <a:r>
              <a:rPr lang="en-US" dirty="0"/>
              <a:t>Issue the ping command after shutting down un-needed interfaces.</a:t>
            </a:r>
          </a:p>
        </p:txBody>
      </p:sp>
    </p:spTree>
    <p:extLst>
      <p:ext uri="{BB962C8B-B14F-4D97-AF65-F5344CB8AC3E}">
        <p14:creationId xmlns:p14="http://schemas.microsoft.com/office/powerpoint/2010/main" val="2776030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network engineer is analyzing reports from a recently performed network baseline. Which situation would depict a possible latency issue?</a:t>
            </a:r>
          </a:p>
        </p:txBody>
      </p:sp>
      <p:sp>
        <p:nvSpPr>
          <p:cNvPr id="6" name="Rectangle 5"/>
          <p:cNvSpPr/>
          <p:nvPr/>
        </p:nvSpPr>
        <p:spPr>
          <a:xfrm>
            <a:off x="232555" y="5200702"/>
            <a:ext cx="11737772" cy="646331"/>
          </a:xfrm>
          <a:prstGeom prst="rect">
            <a:avLst/>
          </a:prstGeom>
        </p:spPr>
        <p:txBody>
          <a:bodyPr wrap="square">
            <a:spAutoFit/>
          </a:bodyPr>
          <a:lstStyle/>
          <a:p>
            <a:pPr fontAlgn="base"/>
            <a:r>
              <a:rPr lang="en-US" b="1" dirty="0"/>
              <a:t>Explanation:</a:t>
            </a:r>
            <a:r>
              <a:rPr lang="en-US" dirty="0"/>
              <a:t> While analyzing historical reports an administrator can compare host-to-host timers from the </a:t>
            </a:r>
            <a:r>
              <a:rPr lang="en-US" b="1" dirty="0"/>
              <a:t>ping</a:t>
            </a:r>
            <a:r>
              <a:rPr lang="en-US" dirty="0"/>
              <a:t> command and depict possible latency issues.​</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a change in the bandwidth according to the show interfaces output</a:t>
            </a:r>
          </a:p>
          <a:p>
            <a:pPr fontAlgn="base"/>
            <a:r>
              <a:rPr lang="en-US" dirty="0"/>
              <a:t>a next-hop timeout from a traceroute</a:t>
            </a:r>
          </a:p>
          <a:p>
            <a:pPr fontAlgn="base"/>
            <a:r>
              <a:rPr lang="en-US" b="1" dirty="0"/>
              <a:t>an increase in host-to-host ping response times</a:t>
            </a:r>
            <a:endParaRPr lang="en-US" dirty="0"/>
          </a:p>
          <a:p>
            <a:pPr fontAlgn="base"/>
            <a:r>
              <a:rPr lang="en-US" dirty="0"/>
              <a:t>a change in the amount of RAM according to the show version output</a:t>
            </a:r>
          </a:p>
        </p:txBody>
      </p:sp>
    </p:spTree>
    <p:extLst>
      <p:ext uri="{BB962C8B-B14F-4D97-AF65-F5344CB8AC3E}">
        <p14:creationId xmlns:p14="http://schemas.microsoft.com/office/powerpoint/2010/main" val="722924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Which statement is true about Cisco IOS ping indicators?​</a:t>
            </a:r>
          </a:p>
        </p:txBody>
      </p:sp>
      <p:sp>
        <p:nvSpPr>
          <p:cNvPr id="6" name="Rectangle 5"/>
          <p:cNvSpPr/>
          <p:nvPr/>
        </p:nvSpPr>
        <p:spPr>
          <a:xfrm>
            <a:off x="232555" y="5200702"/>
            <a:ext cx="11737772" cy="1477328"/>
          </a:xfrm>
          <a:prstGeom prst="rect">
            <a:avLst/>
          </a:prstGeom>
        </p:spPr>
        <p:txBody>
          <a:bodyPr wrap="square">
            <a:spAutoFit/>
          </a:bodyPr>
          <a:lstStyle/>
          <a:p>
            <a:pPr fontAlgn="base"/>
            <a:r>
              <a:rPr lang="en-US" b="1" dirty="0"/>
              <a:t>Explanation:</a:t>
            </a:r>
            <a:r>
              <a:rPr lang="en-US" dirty="0"/>
              <a:t> The most common indicators of a ping issued from the Cisco IOS are “!”, “.”, and “U”. The “!” indicates that the ping completed successfully, verifying connectivity at Layer 3. The “.” may indicate that a connectivity problem, routing problem, or device security issue exists along the path and that an ICMP destination unreachable message was not provided. The “U” indicates that a router along the path may not have had a route to the destination address, and that it responded with an ICMP unreachable message.</a:t>
            </a:r>
          </a:p>
        </p:txBody>
      </p:sp>
      <p:sp>
        <p:nvSpPr>
          <p:cNvPr id="3" name="Content Placeholder 2"/>
          <p:cNvSpPr>
            <a:spLocks noGrp="1"/>
          </p:cNvSpPr>
          <p:nvPr>
            <p:ph idx="1"/>
          </p:nvPr>
        </p:nvSpPr>
        <p:spPr>
          <a:xfrm>
            <a:off x="232555" y="1971304"/>
            <a:ext cx="11488387" cy="2660073"/>
          </a:xfrm>
        </p:spPr>
        <p:txBody>
          <a:bodyPr>
            <a:normAutofit fontScale="85000" lnSpcReduction="10000"/>
          </a:bodyPr>
          <a:lstStyle/>
          <a:p>
            <a:pPr fontAlgn="base"/>
            <a:r>
              <a:rPr lang="en-US" dirty="0"/>
              <a:t>!’ indicates that the ping was unsuccessful and that the device may have issues finding a DNS server.</a:t>
            </a:r>
          </a:p>
          <a:p>
            <a:pPr fontAlgn="base"/>
            <a:r>
              <a:rPr lang="en-US" b="1" dirty="0"/>
              <a:t>‘U’ may indicate that a router along the path did not contain a route to the destination address and that the ping was unsuccessful.</a:t>
            </a:r>
            <a:endParaRPr lang="en-US" dirty="0"/>
          </a:p>
          <a:p>
            <a:pPr fontAlgn="base"/>
            <a:r>
              <a:rPr lang="en-US" dirty="0"/>
              <a:t>‘.’ indicates that the ping was successful but the response time was longer than normal.</a:t>
            </a:r>
          </a:p>
          <a:p>
            <a:pPr fontAlgn="base"/>
            <a:r>
              <a:rPr lang="en-US" dirty="0"/>
              <a:t>A combination of ‘.’ and ‘!’ indicates that a router along the path did not have a route to the destination address and responded with an ICMP unreachable message.​</a:t>
            </a:r>
          </a:p>
        </p:txBody>
      </p:sp>
    </p:spTree>
    <p:extLst>
      <p:ext uri="{BB962C8B-B14F-4D97-AF65-F5344CB8AC3E}">
        <p14:creationId xmlns:p14="http://schemas.microsoft.com/office/powerpoint/2010/main" val="3418967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user reports a lack of network connectivity. The technician takes control of the user machine and attempts to ping other computers on the network and these pings fail. The technician pings the default gateway and that also fails. What can be determined for sure by the results of these tests?</a:t>
            </a:r>
            <a:br>
              <a:rPr lang="en-US" sz="2300" b="1" dirty="0">
                <a:latin typeface="Cambria" panose="02040503050406030204" pitchFamily="18" charset="0"/>
                <a:ea typeface="Cambria" panose="02040503050406030204" pitchFamily="18" charset="0"/>
              </a:rPr>
            </a:br>
            <a:endParaRPr lang="en-US" sz="2300" b="1" dirty="0">
              <a:latin typeface="Cambria" panose="02040503050406030204" pitchFamily="18" charset="0"/>
              <a:ea typeface="Cambria" panose="02040503050406030204" pitchFamily="18" charset="0"/>
            </a:endParaRPr>
          </a:p>
        </p:txBody>
      </p:sp>
      <p:sp>
        <p:nvSpPr>
          <p:cNvPr id="6" name="Rectangle 5"/>
          <p:cNvSpPr/>
          <p:nvPr/>
        </p:nvSpPr>
        <p:spPr>
          <a:xfrm>
            <a:off x="232555" y="5200702"/>
            <a:ext cx="11737772" cy="646331"/>
          </a:xfrm>
          <a:prstGeom prst="rect">
            <a:avLst/>
          </a:prstGeom>
        </p:spPr>
        <p:txBody>
          <a:bodyPr wrap="square">
            <a:spAutoFit/>
          </a:bodyPr>
          <a:lstStyle/>
          <a:p>
            <a:pPr fontAlgn="base"/>
            <a:r>
              <a:rPr lang="en-US" b="1" dirty="0"/>
              <a:t>Explanation:</a:t>
            </a:r>
            <a:r>
              <a:rPr lang="en-US" dirty="0"/>
              <a:t> In networks today, a failed ping could mean that the other devices on the network are blocking pings. Further investigation such as checking network connectivity from other devices on the same network is warranted.</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The NIC in the PC is bad.</a:t>
            </a:r>
          </a:p>
          <a:p>
            <a:pPr fontAlgn="base"/>
            <a:r>
              <a:rPr lang="en-US" dirty="0"/>
              <a:t>The TCP/IP protocol is not enabled.</a:t>
            </a:r>
          </a:p>
          <a:p>
            <a:pPr fontAlgn="base"/>
            <a:r>
              <a:rPr lang="en-US" dirty="0"/>
              <a:t>The router that is attached to the same network as the workstation is down.</a:t>
            </a:r>
          </a:p>
          <a:p>
            <a:pPr fontAlgn="base"/>
            <a:r>
              <a:rPr lang="en-US" b="1" dirty="0"/>
              <a:t>Nothing can be determined for sure at this point.</a:t>
            </a:r>
            <a:endParaRPr lang="en-US" dirty="0"/>
          </a:p>
        </p:txBody>
      </p:sp>
    </p:spTree>
    <p:extLst>
      <p:ext uri="{BB962C8B-B14F-4D97-AF65-F5344CB8AC3E}">
        <p14:creationId xmlns:p14="http://schemas.microsoft.com/office/powerpoint/2010/main" val="189346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network technician issues the C:\&gt; </a:t>
            </a:r>
            <a:r>
              <a:rPr lang="en-US" sz="2300" b="1" dirty="0" err="1">
                <a:latin typeface="Cambria" panose="02040503050406030204" pitchFamily="18" charset="0"/>
                <a:ea typeface="Cambria" panose="02040503050406030204" pitchFamily="18" charset="0"/>
              </a:rPr>
              <a:t>tracert</a:t>
            </a:r>
            <a:r>
              <a:rPr lang="en-US" sz="2300" b="1" dirty="0">
                <a:latin typeface="Cambria" panose="02040503050406030204" pitchFamily="18" charset="0"/>
                <a:ea typeface="Cambria" panose="02040503050406030204" pitchFamily="18" charset="0"/>
              </a:rPr>
              <a:t> -6 www.cisco.com command on a Windows PC. What is the purpose of the -6 command option?</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b="1" dirty="0"/>
              <a:t>It forces the trace to use IPv6.</a:t>
            </a:r>
            <a:endParaRPr lang="en-US" dirty="0"/>
          </a:p>
          <a:p>
            <a:pPr fontAlgn="base"/>
            <a:r>
              <a:rPr lang="en-US" dirty="0"/>
              <a:t>It limits the trace to only 6 hops.</a:t>
            </a:r>
          </a:p>
          <a:p>
            <a:pPr fontAlgn="base"/>
            <a:r>
              <a:rPr lang="en-US" dirty="0"/>
              <a:t>It sets a 6 milliseconds timeout for each replay.</a:t>
            </a:r>
          </a:p>
          <a:p>
            <a:pPr fontAlgn="base"/>
            <a:r>
              <a:rPr lang="en-US" dirty="0"/>
              <a:t>It sends 6 probes within each TTL time period.</a:t>
            </a:r>
          </a:p>
        </p:txBody>
      </p:sp>
    </p:spTree>
    <p:extLst>
      <p:ext uri="{BB962C8B-B14F-4D97-AF65-F5344CB8AC3E}">
        <p14:creationId xmlns:p14="http://schemas.microsoft.com/office/powerpoint/2010/main" val="3317891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Which command will block login attempts on </a:t>
            </a:r>
            <a:r>
              <a:rPr lang="en-US" sz="2300" b="1" dirty="0" err="1">
                <a:latin typeface="Cambria" panose="02040503050406030204" pitchFamily="18" charset="0"/>
                <a:ea typeface="Cambria" panose="02040503050406030204" pitchFamily="18" charset="0"/>
              </a:rPr>
              <a:t>RouterA</a:t>
            </a:r>
            <a:r>
              <a:rPr lang="en-US" sz="2300" b="1" dirty="0">
                <a:latin typeface="Cambria" panose="02040503050406030204" pitchFamily="18" charset="0"/>
                <a:ea typeface="Cambria" panose="02040503050406030204" pitchFamily="18" charset="0"/>
              </a:rPr>
              <a:t> for a period of 30 seconds if there are 2 failed login attempts within 10 seconds?</a:t>
            </a:r>
            <a:endParaRPr lang="en-US" sz="23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1262" y="1825625"/>
            <a:ext cx="11293434" cy="2829502"/>
          </a:xfrm>
        </p:spPr>
        <p:txBody>
          <a:bodyPr/>
          <a:lstStyle/>
          <a:p>
            <a:pPr fontAlgn="base"/>
            <a:r>
              <a:rPr lang="en-US" dirty="0" err="1"/>
              <a:t>RouterA</a:t>
            </a:r>
            <a:r>
              <a:rPr lang="en-US" dirty="0"/>
              <a:t>(</a:t>
            </a:r>
            <a:r>
              <a:rPr lang="en-US" dirty="0" err="1"/>
              <a:t>config</a:t>
            </a:r>
            <a:r>
              <a:rPr lang="en-US" dirty="0"/>
              <a:t>)# login block-for 10 attempts 2 within 30</a:t>
            </a:r>
          </a:p>
          <a:p>
            <a:pPr fontAlgn="base"/>
            <a:r>
              <a:rPr lang="en-US" b="1" dirty="0" err="1"/>
              <a:t>RouterA</a:t>
            </a:r>
            <a:r>
              <a:rPr lang="en-US" b="1" dirty="0"/>
              <a:t>(</a:t>
            </a:r>
            <a:r>
              <a:rPr lang="en-US" b="1" dirty="0" err="1"/>
              <a:t>config</a:t>
            </a:r>
            <a:r>
              <a:rPr lang="en-US" b="1" dirty="0"/>
              <a:t>)# login block-for 30 attempts 2 within 10</a:t>
            </a:r>
            <a:endParaRPr lang="en-US" dirty="0"/>
          </a:p>
          <a:p>
            <a:pPr fontAlgn="base"/>
            <a:r>
              <a:rPr lang="en-US" dirty="0" err="1"/>
              <a:t>RouterA</a:t>
            </a:r>
            <a:r>
              <a:rPr lang="en-US" dirty="0"/>
              <a:t>(</a:t>
            </a:r>
            <a:r>
              <a:rPr lang="en-US" dirty="0" err="1"/>
              <a:t>config</a:t>
            </a:r>
            <a:r>
              <a:rPr lang="en-US" dirty="0"/>
              <a:t>)# login block-for 2 attempts 30 within 10</a:t>
            </a:r>
          </a:p>
          <a:p>
            <a:pPr fontAlgn="base"/>
            <a:r>
              <a:rPr lang="en-US" dirty="0" err="1"/>
              <a:t>RouterA</a:t>
            </a:r>
            <a:r>
              <a:rPr lang="en-US" dirty="0"/>
              <a:t>(</a:t>
            </a:r>
            <a:r>
              <a:rPr lang="en-US" dirty="0" err="1"/>
              <a:t>config</a:t>
            </a:r>
            <a:r>
              <a:rPr lang="en-US" dirty="0"/>
              <a:t>)# login block-for 30 attempts 10 within 2</a:t>
            </a:r>
          </a:p>
        </p:txBody>
      </p:sp>
    </p:spTree>
    <p:extLst>
      <p:ext uri="{BB962C8B-B14F-4D97-AF65-F5344CB8AC3E}">
        <p14:creationId xmlns:p14="http://schemas.microsoft.com/office/powerpoint/2010/main" val="1312569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Why would a network administrator use the </a:t>
            </a:r>
            <a:r>
              <a:rPr lang="en-US" sz="2300" b="1" dirty="0" err="1">
                <a:latin typeface="Cambria" panose="02040503050406030204" pitchFamily="18" charset="0"/>
                <a:ea typeface="Cambria" panose="02040503050406030204" pitchFamily="18" charset="0"/>
              </a:rPr>
              <a:t>tracert</a:t>
            </a:r>
            <a:r>
              <a:rPr lang="en-US" sz="2300" b="1" dirty="0">
                <a:latin typeface="Cambria" panose="02040503050406030204" pitchFamily="18" charset="0"/>
                <a:ea typeface="Cambria" panose="02040503050406030204" pitchFamily="18" charset="0"/>
              </a:rPr>
              <a:t> utility?</a:t>
            </a:r>
          </a:p>
        </p:txBody>
      </p:sp>
      <p:sp>
        <p:nvSpPr>
          <p:cNvPr id="6" name="Rectangle 5"/>
          <p:cNvSpPr/>
          <p:nvPr/>
        </p:nvSpPr>
        <p:spPr>
          <a:xfrm>
            <a:off x="232555" y="5200702"/>
            <a:ext cx="11737772" cy="646331"/>
          </a:xfrm>
          <a:prstGeom prst="rect">
            <a:avLst/>
          </a:prstGeom>
        </p:spPr>
        <p:txBody>
          <a:bodyPr wrap="square">
            <a:spAutoFit/>
          </a:bodyPr>
          <a:lstStyle/>
          <a:p>
            <a:pPr fontAlgn="base"/>
            <a:r>
              <a:rPr lang="en-US" b="1" dirty="0"/>
              <a:t>Explanation:</a:t>
            </a:r>
            <a:r>
              <a:rPr lang="en-US" dirty="0"/>
              <a:t> The </a:t>
            </a:r>
            <a:r>
              <a:rPr lang="en-US" b="1" dirty="0" err="1"/>
              <a:t>tracert</a:t>
            </a:r>
            <a:r>
              <a:rPr lang="en-US" dirty="0"/>
              <a:t> utility is used to identify the path a packet takes from source to destination. </a:t>
            </a:r>
            <a:r>
              <a:rPr lang="en-US" b="1" dirty="0" err="1"/>
              <a:t>Tracert</a:t>
            </a:r>
            <a:r>
              <a:rPr lang="en-US" dirty="0"/>
              <a:t> is commonly used when packets are dropped or not reaching a specific destination.</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to determine the active TCP connections on a PC</a:t>
            </a:r>
          </a:p>
          <a:p>
            <a:pPr fontAlgn="base"/>
            <a:r>
              <a:rPr lang="en-US" dirty="0"/>
              <a:t>to check information about a DNS name in the DNS server</a:t>
            </a:r>
          </a:p>
          <a:p>
            <a:pPr fontAlgn="base"/>
            <a:r>
              <a:rPr lang="en-US" b="1" dirty="0"/>
              <a:t>to identify where a packet was lost or delayed on a network</a:t>
            </a:r>
            <a:endParaRPr lang="en-US" dirty="0"/>
          </a:p>
          <a:p>
            <a:pPr fontAlgn="base"/>
            <a:r>
              <a:rPr lang="en-US" dirty="0"/>
              <a:t>to display the IP address, default gateway, and DNS server address for a PC</a:t>
            </a:r>
          </a:p>
        </p:txBody>
      </p:sp>
    </p:spTree>
    <p:extLst>
      <p:ext uri="{BB962C8B-B14F-4D97-AF65-F5344CB8AC3E}">
        <p14:creationId xmlns:p14="http://schemas.microsoft.com/office/powerpoint/2010/main" val="668753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ping fails when performed from router R1 to directly connected router R2. The network administrator then proceeds to issue the show </a:t>
            </a:r>
            <a:r>
              <a:rPr lang="en-US" sz="2300" b="1" dirty="0" err="1">
                <a:latin typeface="Cambria" panose="02040503050406030204" pitchFamily="18" charset="0"/>
                <a:ea typeface="Cambria" panose="02040503050406030204" pitchFamily="18" charset="0"/>
              </a:rPr>
              <a:t>cdp</a:t>
            </a:r>
            <a:r>
              <a:rPr lang="en-US" sz="2300" b="1" dirty="0">
                <a:latin typeface="Cambria" panose="02040503050406030204" pitchFamily="18" charset="0"/>
                <a:ea typeface="Cambria" panose="02040503050406030204" pitchFamily="18" charset="0"/>
              </a:rPr>
              <a:t> neighbors command. Why would the network administrator issue this command if the ping failed between the two routers?</a:t>
            </a:r>
          </a:p>
        </p:txBody>
      </p:sp>
      <p:sp>
        <p:nvSpPr>
          <p:cNvPr id="6" name="Rectangle 5"/>
          <p:cNvSpPr/>
          <p:nvPr/>
        </p:nvSpPr>
        <p:spPr>
          <a:xfrm>
            <a:off x="232555" y="5200702"/>
            <a:ext cx="11737772" cy="1200329"/>
          </a:xfrm>
          <a:prstGeom prst="rect">
            <a:avLst/>
          </a:prstGeom>
        </p:spPr>
        <p:txBody>
          <a:bodyPr wrap="square">
            <a:spAutoFit/>
          </a:bodyPr>
          <a:lstStyle/>
          <a:p>
            <a:pPr fontAlgn="base"/>
            <a:r>
              <a:rPr lang="en-US" b="1" dirty="0"/>
              <a:t>Explanation:</a:t>
            </a:r>
            <a:r>
              <a:rPr lang="en-US" dirty="0"/>
              <a:t> The </a:t>
            </a:r>
            <a:r>
              <a:rPr lang="en-US" b="1" dirty="0"/>
              <a:t>show </a:t>
            </a:r>
            <a:r>
              <a:rPr lang="en-US" b="1" dirty="0" err="1"/>
              <a:t>cdp</a:t>
            </a:r>
            <a:r>
              <a:rPr lang="en-US" b="1" dirty="0"/>
              <a:t> neighbors </a:t>
            </a:r>
            <a:r>
              <a:rPr lang="en-US" dirty="0"/>
              <a:t>command can be used to prove that Layer 1 and Layer 2 connectivity exists between two Cisco devices. For example, if two devices have duplicate IP addresses, a ping between the devices will fail, but the output of </a:t>
            </a:r>
            <a:r>
              <a:rPr lang="en-US" b="1" dirty="0"/>
              <a:t>show </a:t>
            </a:r>
            <a:r>
              <a:rPr lang="en-US" b="1" dirty="0" err="1"/>
              <a:t>cdp</a:t>
            </a:r>
            <a:r>
              <a:rPr lang="en-US" b="1" dirty="0"/>
              <a:t> neighbors</a:t>
            </a:r>
            <a:r>
              <a:rPr lang="en-US" dirty="0"/>
              <a:t> will be successful. The </a:t>
            </a:r>
            <a:r>
              <a:rPr lang="en-US" b="1" dirty="0"/>
              <a:t>show </a:t>
            </a:r>
            <a:r>
              <a:rPr lang="en-US" b="1" dirty="0" err="1"/>
              <a:t>cdp</a:t>
            </a:r>
            <a:r>
              <a:rPr lang="en-US" b="1" dirty="0"/>
              <a:t> neighbors detail </a:t>
            </a:r>
            <a:r>
              <a:rPr lang="en-US" dirty="0"/>
              <a:t>could be used to verify the IP address of the directly connected device in case the same IP address is assigned to the two routers.</a:t>
            </a:r>
          </a:p>
        </p:txBody>
      </p:sp>
      <p:sp>
        <p:nvSpPr>
          <p:cNvPr id="3" name="Content Placeholder 2"/>
          <p:cNvSpPr>
            <a:spLocks noGrp="1"/>
          </p:cNvSpPr>
          <p:nvPr>
            <p:ph idx="1"/>
          </p:nvPr>
        </p:nvSpPr>
        <p:spPr>
          <a:xfrm>
            <a:off x="232555" y="1971304"/>
            <a:ext cx="11488387" cy="2660073"/>
          </a:xfrm>
        </p:spPr>
        <p:txBody>
          <a:bodyPr>
            <a:normAutofit fontScale="92500"/>
          </a:bodyPr>
          <a:lstStyle/>
          <a:p>
            <a:pPr fontAlgn="base"/>
            <a:r>
              <a:rPr lang="en-US" dirty="0"/>
              <a:t>The network administrator suspects a virus because the ping command did not work.</a:t>
            </a:r>
          </a:p>
          <a:p>
            <a:pPr fontAlgn="base"/>
            <a:r>
              <a:rPr lang="en-US" b="1" dirty="0"/>
              <a:t>The network administrator wants to verify Layer 2 connectivity.</a:t>
            </a:r>
            <a:endParaRPr lang="en-US" dirty="0"/>
          </a:p>
          <a:p>
            <a:pPr fontAlgn="base"/>
            <a:r>
              <a:rPr lang="en-US" dirty="0"/>
              <a:t>The network administrator wants to verify the IP address configured on router R2.</a:t>
            </a:r>
          </a:p>
          <a:p>
            <a:pPr fontAlgn="base"/>
            <a:r>
              <a:rPr lang="en-US" dirty="0"/>
              <a:t>The network administrator wants to determine if connectivity can be established from a non-directly connected network.</a:t>
            </a:r>
          </a:p>
        </p:txBody>
      </p:sp>
    </p:spTree>
    <p:extLst>
      <p:ext uri="{BB962C8B-B14F-4D97-AF65-F5344CB8AC3E}">
        <p14:creationId xmlns:p14="http://schemas.microsoft.com/office/powerpoint/2010/main" val="1813034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network engineer is troubleshooting connectivity issues among interconnected Cisco routers and switches. Which command should the engineer use to find the IP address information, host name, and IOS version of neighboring network devices?</a:t>
            </a:r>
          </a:p>
        </p:txBody>
      </p:sp>
      <p:sp>
        <p:nvSpPr>
          <p:cNvPr id="6" name="Rectangle 5"/>
          <p:cNvSpPr/>
          <p:nvPr/>
        </p:nvSpPr>
        <p:spPr>
          <a:xfrm>
            <a:off x="232555" y="5200702"/>
            <a:ext cx="11737772" cy="923330"/>
          </a:xfrm>
          <a:prstGeom prst="rect">
            <a:avLst/>
          </a:prstGeom>
        </p:spPr>
        <p:txBody>
          <a:bodyPr wrap="square">
            <a:spAutoFit/>
          </a:bodyPr>
          <a:lstStyle/>
          <a:p>
            <a:pPr fontAlgn="base"/>
            <a:r>
              <a:rPr lang="en-US" b="1" dirty="0"/>
              <a:t>Explanation:</a:t>
            </a:r>
            <a:r>
              <a:rPr lang="en-US" dirty="0"/>
              <a:t> The </a:t>
            </a:r>
            <a:r>
              <a:rPr lang="en-US" b="1" dirty="0"/>
              <a:t>show </a:t>
            </a:r>
            <a:r>
              <a:rPr lang="en-US" b="1" dirty="0" err="1"/>
              <a:t>cdp</a:t>
            </a:r>
            <a:r>
              <a:rPr lang="en-US" b="1" dirty="0"/>
              <a:t> neighbors detail </a:t>
            </a:r>
            <a:r>
              <a:rPr lang="en-US" dirty="0"/>
              <a:t>command reveals much information about neighboring Cisco devices, including the IP address, the capabilities, host name, and IOS version. The </a:t>
            </a:r>
            <a:r>
              <a:rPr lang="en-US" b="1" dirty="0"/>
              <a:t>show interfaces</a:t>
            </a:r>
            <a:r>
              <a:rPr lang="en-US" dirty="0"/>
              <a:t> and</a:t>
            </a:r>
            <a:r>
              <a:rPr lang="en-US" b="1" dirty="0"/>
              <a:t> show version</a:t>
            </a:r>
            <a:r>
              <a:rPr lang="en-US" dirty="0"/>
              <a:t> commands display information about the local device.</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show version</a:t>
            </a:r>
          </a:p>
          <a:p>
            <a:pPr fontAlgn="base"/>
            <a:r>
              <a:rPr lang="en-US" dirty="0"/>
              <a:t>show </a:t>
            </a:r>
            <a:r>
              <a:rPr lang="en-US" dirty="0" err="1"/>
              <a:t>ip</a:t>
            </a:r>
            <a:r>
              <a:rPr lang="en-US" dirty="0"/>
              <a:t> route</a:t>
            </a:r>
          </a:p>
          <a:p>
            <a:pPr fontAlgn="base"/>
            <a:r>
              <a:rPr lang="en-US" dirty="0"/>
              <a:t>show interfaces</a:t>
            </a:r>
          </a:p>
          <a:p>
            <a:pPr fontAlgn="base"/>
            <a:r>
              <a:rPr lang="en-US" b="1" dirty="0"/>
              <a:t>show </a:t>
            </a:r>
            <a:r>
              <a:rPr lang="en-US" b="1" dirty="0" err="1"/>
              <a:t>cdp</a:t>
            </a:r>
            <a:r>
              <a:rPr lang="en-US" b="1" dirty="0"/>
              <a:t> neighbors detail</a:t>
            </a:r>
            <a:endParaRPr lang="en-US" dirty="0"/>
          </a:p>
        </p:txBody>
      </p:sp>
    </p:spTree>
    <p:extLst>
      <p:ext uri="{BB962C8B-B14F-4D97-AF65-F5344CB8AC3E}">
        <p14:creationId xmlns:p14="http://schemas.microsoft.com/office/powerpoint/2010/main" val="1033441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What information about a Cisco router can be verified using the show version command?</a:t>
            </a:r>
          </a:p>
        </p:txBody>
      </p:sp>
      <p:sp>
        <p:nvSpPr>
          <p:cNvPr id="6" name="Rectangle 5"/>
          <p:cNvSpPr/>
          <p:nvPr/>
        </p:nvSpPr>
        <p:spPr>
          <a:xfrm>
            <a:off x="232555" y="5200702"/>
            <a:ext cx="11737772" cy="369332"/>
          </a:xfrm>
          <a:prstGeom prst="rect">
            <a:avLst/>
          </a:prstGeom>
        </p:spPr>
        <p:txBody>
          <a:bodyPr wrap="square">
            <a:spAutoFit/>
          </a:bodyPr>
          <a:lstStyle/>
          <a:p>
            <a:pPr fontAlgn="base"/>
            <a:r>
              <a:rPr lang="en-US" b="1" dirty="0"/>
              <a:t>Explanation:</a:t>
            </a:r>
            <a:r>
              <a:rPr lang="en-US" dirty="0"/>
              <a:t> The value of the configuration register can be verified with the </a:t>
            </a:r>
            <a:r>
              <a:rPr lang="en-US" b="1" dirty="0"/>
              <a:t>show version</a:t>
            </a:r>
            <a:r>
              <a:rPr lang="en-US" dirty="0"/>
              <a:t> command.</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the routing protocol version that is enabled</a:t>
            </a:r>
          </a:p>
          <a:p>
            <a:pPr fontAlgn="base"/>
            <a:r>
              <a:rPr lang="en-US" b="1" dirty="0"/>
              <a:t>the value of the configuration register</a:t>
            </a:r>
            <a:endParaRPr lang="en-US" dirty="0"/>
          </a:p>
          <a:p>
            <a:pPr fontAlgn="base"/>
            <a:r>
              <a:rPr lang="en-US" dirty="0"/>
              <a:t>the operational status of serial interfaces</a:t>
            </a:r>
          </a:p>
          <a:p>
            <a:pPr fontAlgn="base"/>
            <a:r>
              <a:rPr lang="en-US" dirty="0"/>
              <a:t>the administrative distance used to reach networks</a:t>
            </a:r>
          </a:p>
        </p:txBody>
      </p:sp>
    </p:spTree>
    <p:extLst>
      <p:ext uri="{BB962C8B-B14F-4D97-AF65-F5344CB8AC3E}">
        <p14:creationId xmlns:p14="http://schemas.microsoft.com/office/powerpoint/2010/main" val="1281572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Which command should be used on a Cisco router or switch to allow log messages to be displayed on remotely connected sessions using Telnet or SSH?</a:t>
            </a:r>
          </a:p>
        </p:txBody>
      </p:sp>
      <p:sp>
        <p:nvSpPr>
          <p:cNvPr id="6" name="Rectangle 5"/>
          <p:cNvSpPr/>
          <p:nvPr/>
        </p:nvSpPr>
        <p:spPr>
          <a:xfrm>
            <a:off x="232555" y="5200702"/>
            <a:ext cx="11737772" cy="923330"/>
          </a:xfrm>
          <a:prstGeom prst="rect">
            <a:avLst/>
          </a:prstGeom>
        </p:spPr>
        <p:txBody>
          <a:bodyPr wrap="square">
            <a:spAutoFit/>
          </a:bodyPr>
          <a:lstStyle/>
          <a:p>
            <a:pPr fontAlgn="base"/>
            <a:r>
              <a:rPr lang="en-US" b="1" dirty="0"/>
              <a:t>Explanation</a:t>
            </a:r>
            <a:r>
              <a:rPr lang="en-US" dirty="0"/>
              <a:t>: The terminal monitor command is very important to use when log messages appear. Log messages appear by default when a user is directly consoled into a Cisco device, but require the terminal monitor command to be entered when a user is accessing a network device remotely.</a:t>
            </a:r>
            <a:endParaRPr lang="en-US" dirty="0"/>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dirty="0"/>
              <a:t>debug all</a:t>
            </a:r>
          </a:p>
          <a:p>
            <a:pPr fontAlgn="base"/>
            <a:r>
              <a:rPr lang="en-US" dirty="0"/>
              <a:t>logging synchronous</a:t>
            </a:r>
          </a:p>
          <a:p>
            <a:pPr fontAlgn="base"/>
            <a:r>
              <a:rPr lang="en-US" dirty="0"/>
              <a:t>show running-</a:t>
            </a:r>
            <a:r>
              <a:rPr lang="en-US" dirty="0" err="1"/>
              <a:t>config</a:t>
            </a:r>
            <a:r>
              <a:rPr lang="en-US" dirty="0"/>
              <a:t>​</a:t>
            </a:r>
          </a:p>
          <a:p>
            <a:pPr fontAlgn="base"/>
            <a:r>
              <a:rPr lang="en-US" b="1" dirty="0"/>
              <a:t>terminal monitor</a:t>
            </a:r>
            <a:endParaRPr lang="en-US" dirty="0"/>
          </a:p>
        </p:txBody>
      </p:sp>
    </p:spTree>
    <p:extLst>
      <p:ext uri="{BB962C8B-B14F-4D97-AF65-F5344CB8AC3E}">
        <p14:creationId xmlns:p14="http://schemas.microsoft.com/office/powerpoint/2010/main" val="249343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Which command can an administrator issue on a Cisco router to send debug messages to the </a:t>
            </a:r>
            <a:r>
              <a:rPr lang="en-US" sz="2300" b="1" dirty="0" err="1">
                <a:latin typeface="Cambria" panose="02040503050406030204" pitchFamily="18" charset="0"/>
                <a:ea typeface="Cambria" panose="02040503050406030204" pitchFamily="18" charset="0"/>
              </a:rPr>
              <a:t>vty</a:t>
            </a:r>
            <a:r>
              <a:rPr lang="en-US" sz="2300" b="1" dirty="0">
                <a:latin typeface="Cambria" panose="02040503050406030204" pitchFamily="18" charset="0"/>
                <a:ea typeface="Cambria" panose="02040503050406030204" pitchFamily="18" charset="0"/>
              </a:rPr>
              <a:t> lines?</a:t>
            </a:r>
          </a:p>
        </p:txBody>
      </p:sp>
      <p:sp>
        <p:nvSpPr>
          <p:cNvPr id="6" name="Rectangle 5"/>
          <p:cNvSpPr/>
          <p:nvPr/>
        </p:nvSpPr>
        <p:spPr>
          <a:xfrm>
            <a:off x="232555" y="5200702"/>
            <a:ext cx="11737772" cy="646331"/>
          </a:xfrm>
          <a:prstGeom prst="rect">
            <a:avLst/>
          </a:prstGeom>
        </p:spPr>
        <p:txBody>
          <a:bodyPr wrap="square">
            <a:spAutoFit/>
          </a:bodyPr>
          <a:lstStyle/>
          <a:p>
            <a:pPr fontAlgn="base"/>
            <a:r>
              <a:rPr lang="en-US" b="1" dirty="0"/>
              <a:t>Explanation:</a:t>
            </a:r>
            <a:r>
              <a:rPr lang="en-US" dirty="0"/>
              <a:t> Debug messages, like other IOS log messages, are sent to the console line by default. Sending these messages to the terminal lines requires the </a:t>
            </a:r>
            <a:r>
              <a:rPr lang="en-US" b="1" dirty="0"/>
              <a:t>terminal monitor</a:t>
            </a:r>
            <a:r>
              <a:rPr lang="en-US" dirty="0"/>
              <a:t> command.</a:t>
            </a:r>
          </a:p>
        </p:txBody>
      </p:sp>
      <p:sp>
        <p:nvSpPr>
          <p:cNvPr id="3" name="Content Placeholder 2"/>
          <p:cNvSpPr>
            <a:spLocks noGrp="1"/>
          </p:cNvSpPr>
          <p:nvPr>
            <p:ph idx="1"/>
          </p:nvPr>
        </p:nvSpPr>
        <p:spPr>
          <a:xfrm>
            <a:off x="232555" y="1971304"/>
            <a:ext cx="11488387" cy="2660073"/>
          </a:xfrm>
        </p:spPr>
        <p:txBody>
          <a:bodyPr>
            <a:normAutofit/>
          </a:bodyPr>
          <a:lstStyle/>
          <a:p>
            <a:pPr fontAlgn="base"/>
            <a:r>
              <a:rPr lang="en-US" b="1" dirty="0" smtClean="0"/>
              <a:t>terminal monitor</a:t>
            </a:r>
            <a:endParaRPr lang="en-US" dirty="0" smtClean="0"/>
          </a:p>
          <a:p>
            <a:pPr fontAlgn="base"/>
            <a:r>
              <a:rPr lang="en-US" dirty="0" smtClean="0"/>
              <a:t>logging console</a:t>
            </a:r>
          </a:p>
          <a:p>
            <a:pPr fontAlgn="base"/>
            <a:r>
              <a:rPr lang="en-US" dirty="0" smtClean="0"/>
              <a:t>logging buffered</a:t>
            </a:r>
          </a:p>
          <a:p>
            <a:pPr fontAlgn="base"/>
            <a:r>
              <a:rPr lang="en-US" dirty="0" smtClean="0"/>
              <a:t>logging synchronous</a:t>
            </a:r>
            <a:endParaRPr lang="en-US" dirty="0"/>
          </a:p>
        </p:txBody>
      </p:sp>
    </p:spTree>
    <p:extLst>
      <p:ext uri="{BB962C8B-B14F-4D97-AF65-F5344CB8AC3E}">
        <p14:creationId xmlns:p14="http://schemas.microsoft.com/office/powerpoint/2010/main" val="20218391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By following a structured troubleshooting approach, a network administrator identified a network issue after a conversation with the user. What is the next step that the administrator should take?</a:t>
            </a:r>
          </a:p>
        </p:txBody>
      </p:sp>
      <p:sp>
        <p:nvSpPr>
          <p:cNvPr id="6" name="Rectangle 5"/>
          <p:cNvSpPr/>
          <p:nvPr/>
        </p:nvSpPr>
        <p:spPr>
          <a:xfrm>
            <a:off x="232555" y="3896329"/>
            <a:ext cx="11737772" cy="2031325"/>
          </a:xfrm>
          <a:prstGeom prst="rect">
            <a:avLst/>
          </a:prstGeom>
        </p:spPr>
        <p:txBody>
          <a:bodyPr wrap="square">
            <a:spAutoFit/>
          </a:bodyPr>
          <a:lstStyle/>
          <a:p>
            <a:pPr fontAlgn="base"/>
            <a:r>
              <a:rPr lang="en-US" b="1" dirty="0"/>
              <a:t>Explanation:</a:t>
            </a:r>
            <a:r>
              <a:rPr lang="en-US" dirty="0"/>
              <a:t> A structured network troubleshooting approach should include these steps in sequence:</a:t>
            </a:r>
          </a:p>
          <a:p>
            <a:pPr marL="342900" indent="-342900" fontAlgn="base">
              <a:buFont typeface="+mj-lt"/>
              <a:buAutoNum type="arabicPeriod"/>
            </a:pPr>
            <a:r>
              <a:rPr lang="en-US" dirty="0"/>
              <a:t>Identify the problem.</a:t>
            </a:r>
          </a:p>
          <a:p>
            <a:pPr marL="342900" indent="-342900" fontAlgn="base">
              <a:buFont typeface="+mj-lt"/>
              <a:buAutoNum type="arabicPeriod"/>
            </a:pPr>
            <a:r>
              <a:rPr lang="en-US" dirty="0"/>
              <a:t>Establish a theory of probable causes.</a:t>
            </a:r>
          </a:p>
          <a:p>
            <a:pPr marL="342900" indent="-342900" fontAlgn="base">
              <a:buFont typeface="+mj-lt"/>
              <a:buAutoNum type="arabicPeriod"/>
            </a:pPr>
            <a:r>
              <a:rPr lang="en-US" dirty="0"/>
              <a:t>Test the theory to determine cause.</a:t>
            </a:r>
          </a:p>
          <a:p>
            <a:pPr marL="342900" indent="-342900" fontAlgn="base">
              <a:buFont typeface="+mj-lt"/>
              <a:buAutoNum type="arabicPeriod"/>
            </a:pPr>
            <a:r>
              <a:rPr lang="en-US" dirty="0"/>
              <a:t>Establish a plan of action to resolve the issue.</a:t>
            </a:r>
          </a:p>
          <a:p>
            <a:pPr marL="342900" indent="-342900" fontAlgn="base">
              <a:buFont typeface="+mj-lt"/>
              <a:buAutoNum type="arabicPeriod"/>
            </a:pPr>
            <a:r>
              <a:rPr lang="en-US" dirty="0"/>
              <a:t>Verify full system functionality and implement preventive measures.</a:t>
            </a:r>
          </a:p>
          <a:p>
            <a:pPr marL="342900" indent="-342900" fontAlgn="base">
              <a:buFont typeface="+mj-lt"/>
              <a:buAutoNum type="arabicPeriod"/>
            </a:pPr>
            <a:r>
              <a:rPr lang="en-US" dirty="0"/>
              <a:t>Document findings, actions, and outcomes.</a:t>
            </a:r>
          </a:p>
        </p:txBody>
      </p:sp>
      <p:sp>
        <p:nvSpPr>
          <p:cNvPr id="3" name="Content Placeholder 2"/>
          <p:cNvSpPr>
            <a:spLocks noGrp="1"/>
          </p:cNvSpPr>
          <p:nvPr>
            <p:ph idx="1"/>
          </p:nvPr>
        </p:nvSpPr>
        <p:spPr>
          <a:xfrm>
            <a:off x="232555" y="1830996"/>
            <a:ext cx="11488387" cy="1925025"/>
          </a:xfrm>
        </p:spPr>
        <p:txBody>
          <a:bodyPr>
            <a:normAutofit lnSpcReduction="10000"/>
          </a:bodyPr>
          <a:lstStyle/>
          <a:p>
            <a:pPr fontAlgn="base"/>
            <a:r>
              <a:rPr lang="en-US" dirty="0"/>
              <a:t>Verify full system functionality.</a:t>
            </a:r>
          </a:p>
          <a:p>
            <a:pPr fontAlgn="base"/>
            <a:r>
              <a:rPr lang="en-US" dirty="0"/>
              <a:t>Test the theory to determine cause.</a:t>
            </a:r>
          </a:p>
          <a:p>
            <a:pPr fontAlgn="base"/>
            <a:r>
              <a:rPr lang="en-US" b="1" dirty="0"/>
              <a:t>Establish a theory of probable causes.</a:t>
            </a:r>
            <a:endParaRPr lang="en-US" dirty="0"/>
          </a:p>
          <a:p>
            <a:pPr fontAlgn="base"/>
            <a:r>
              <a:rPr lang="en-US" dirty="0"/>
              <a:t>Establish a plan of action to resolve the issue.</a:t>
            </a:r>
          </a:p>
        </p:txBody>
      </p:sp>
    </p:spTree>
    <p:extLst>
      <p:ext uri="{BB962C8B-B14F-4D97-AF65-F5344CB8AC3E}">
        <p14:creationId xmlns:p14="http://schemas.microsoft.com/office/powerpoint/2010/main" val="1019273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Users are complaining that they are unable to browse certain websites on the Internet. An administrator can successfully ping a web server via its IP address, but cannot browse to the domain name of the website. Which troubleshooting tool would be most useful in determining where the problem is?</a:t>
            </a:r>
          </a:p>
        </p:txBody>
      </p:sp>
      <p:sp>
        <p:nvSpPr>
          <p:cNvPr id="6" name="Rectangle 5"/>
          <p:cNvSpPr/>
          <p:nvPr/>
        </p:nvSpPr>
        <p:spPr>
          <a:xfrm>
            <a:off x="232555" y="3896329"/>
            <a:ext cx="11737772" cy="923330"/>
          </a:xfrm>
          <a:prstGeom prst="rect">
            <a:avLst/>
          </a:prstGeom>
        </p:spPr>
        <p:txBody>
          <a:bodyPr wrap="square">
            <a:spAutoFit/>
          </a:bodyPr>
          <a:lstStyle/>
          <a:p>
            <a:pPr fontAlgn="base"/>
            <a:r>
              <a:rPr lang="en-US" b="1" dirty="0"/>
              <a:t>Explanation:</a:t>
            </a:r>
            <a:r>
              <a:rPr lang="en-US" dirty="0"/>
              <a:t> The </a:t>
            </a:r>
            <a:r>
              <a:rPr lang="en-US" b="1" dirty="0" err="1"/>
              <a:t>nslookup</a:t>
            </a:r>
            <a:r>
              <a:rPr lang="en-US" dirty="0"/>
              <a:t> command can be used to look up information about a particular DNS name in the DNS server. The information includes the IP address of the DNS server being used as well as the IP address associated with the specified DNS name. This command can help verify the DNS that is used and if the domain name to IP address resolution works.</a:t>
            </a:r>
          </a:p>
        </p:txBody>
      </p:sp>
      <p:sp>
        <p:nvSpPr>
          <p:cNvPr id="3" name="Content Placeholder 2"/>
          <p:cNvSpPr>
            <a:spLocks noGrp="1"/>
          </p:cNvSpPr>
          <p:nvPr>
            <p:ph idx="1"/>
          </p:nvPr>
        </p:nvSpPr>
        <p:spPr>
          <a:xfrm>
            <a:off x="232555" y="1830996"/>
            <a:ext cx="11488387" cy="1925025"/>
          </a:xfrm>
        </p:spPr>
        <p:txBody>
          <a:bodyPr>
            <a:normAutofit lnSpcReduction="10000"/>
          </a:bodyPr>
          <a:lstStyle/>
          <a:p>
            <a:pPr fontAlgn="base"/>
            <a:r>
              <a:rPr lang="en-US" dirty="0" err="1"/>
              <a:t>netstat</a:t>
            </a:r>
            <a:endParaRPr lang="en-US" dirty="0"/>
          </a:p>
          <a:p>
            <a:pPr fontAlgn="base"/>
            <a:r>
              <a:rPr lang="en-US" dirty="0" err="1"/>
              <a:t>tracert</a:t>
            </a:r>
            <a:endParaRPr lang="en-US" dirty="0"/>
          </a:p>
          <a:p>
            <a:pPr fontAlgn="base"/>
            <a:r>
              <a:rPr lang="en-US" b="1" dirty="0" err="1"/>
              <a:t>nslookup</a:t>
            </a:r>
            <a:endParaRPr lang="en-US" dirty="0"/>
          </a:p>
          <a:p>
            <a:pPr fontAlgn="base"/>
            <a:r>
              <a:rPr lang="en-US" dirty="0"/>
              <a:t>ipconfig</a:t>
            </a:r>
          </a:p>
        </p:txBody>
      </p:sp>
    </p:spTree>
    <p:extLst>
      <p:ext uri="{BB962C8B-B14F-4D97-AF65-F5344CB8AC3E}">
        <p14:creationId xmlns:p14="http://schemas.microsoft.com/office/powerpoint/2010/main" val="629850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employee complains that a Windows PC cannot connect to the Internet. A network technician issues the ipconfig command on the PC and is shown an IP address of 169.254.10.3. Which two conclusions can be drawn? (Choose two.)</a:t>
            </a:r>
          </a:p>
        </p:txBody>
      </p:sp>
      <p:sp>
        <p:nvSpPr>
          <p:cNvPr id="6" name="Rectangle 5"/>
          <p:cNvSpPr/>
          <p:nvPr/>
        </p:nvSpPr>
        <p:spPr>
          <a:xfrm>
            <a:off x="232555" y="3896329"/>
            <a:ext cx="11737772" cy="923330"/>
          </a:xfrm>
          <a:prstGeom prst="rect">
            <a:avLst/>
          </a:prstGeom>
        </p:spPr>
        <p:txBody>
          <a:bodyPr wrap="square">
            <a:spAutoFit/>
          </a:bodyPr>
          <a:lstStyle/>
          <a:p>
            <a:pPr fontAlgn="base"/>
            <a:r>
              <a:rPr lang="en-US" b="1" dirty="0"/>
              <a:t>Explanation:</a:t>
            </a:r>
            <a:r>
              <a:rPr lang="en-US" dirty="0"/>
              <a:t> When a Windows PC is configured to obtain an IP address automatically, the PC will try to obtain an IP address from a DHCP server. When the PC cannot contact a DHCP server, Windows will automatically assign an address belonging to the 169.254.0.0/16 range.</a:t>
            </a:r>
          </a:p>
        </p:txBody>
      </p:sp>
      <p:sp>
        <p:nvSpPr>
          <p:cNvPr id="3" name="Content Placeholder 2"/>
          <p:cNvSpPr>
            <a:spLocks noGrp="1"/>
          </p:cNvSpPr>
          <p:nvPr>
            <p:ph idx="1"/>
          </p:nvPr>
        </p:nvSpPr>
        <p:spPr>
          <a:xfrm>
            <a:off x="232555" y="1830996"/>
            <a:ext cx="11488387" cy="1925025"/>
          </a:xfrm>
        </p:spPr>
        <p:txBody>
          <a:bodyPr>
            <a:normAutofit fontScale="85000" lnSpcReduction="20000"/>
          </a:bodyPr>
          <a:lstStyle/>
          <a:p>
            <a:pPr fontAlgn="base"/>
            <a:r>
              <a:rPr lang="en-US" b="1" dirty="0"/>
              <a:t>The PC cannot contact a DHCP server.</a:t>
            </a:r>
            <a:endParaRPr lang="en-US" dirty="0"/>
          </a:p>
          <a:p>
            <a:pPr fontAlgn="base"/>
            <a:r>
              <a:rPr lang="en-US" dirty="0"/>
              <a:t>The DNS server address is misconfigured.</a:t>
            </a:r>
          </a:p>
          <a:p>
            <a:pPr fontAlgn="base"/>
            <a:r>
              <a:rPr lang="en-US" dirty="0"/>
              <a:t>The default gateway address is not configured.</a:t>
            </a:r>
          </a:p>
          <a:p>
            <a:pPr fontAlgn="base"/>
            <a:r>
              <a:rPr lang="en-US" b="1" dirty="0"/>
              <a:t>The PC is configured to obtain an IP address automatically.</a:t>
            </a:r>
            <a:endParaRPr lang="en-US" dirty="0"/>
          </a:p>
          <a:p>
            <a:pPr fontAlgn="base"/>
            <a:r>
              <a:rPr lang="en-US" dirty="0"/>
              <a:t>The enterprise network is misconfigured for dynamic routing.</a:t>
            </a:r>
          </a:p>
        </p:txBody>
      </p:sp>
    </p:spTree>
    <p:extLst>
      <p:ext uri="{BB962C8B-B14F-4D97-AF65-F5344CB8AC3E}">
        <p14:creationId xmlns:p14="http://schemas.microsoft.com/office/powerpoint/2010/main" val="1409273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fontScale="90000"/>
          </a:bodyPr>
          <a:lstStyle/>
          <a:p>
            <a:r>
              <a:rPr lang="en-US" sz="2300" b="1" dirty="0">
                <a:latin typeface="Cambria" panose="02040503050406030204" pitchFamily="18" charset="0"/>
                <a:ea typeface="Cambria" panose="02040503050406030204" pitchFamily="18" charset="0"/>
              </a:rPr>
              <a:t> Refer to the exhibit. Host H3 is having trouble communicating with host H1. The network administrator suspects a problem exists with the H3 workstation and wants to prove that there is no problem with the R2 configuration. What tool could the network administrator use on router R2 to prove that communication exists to host H1 from the interface on R2, which is the interface that H3 uses when communicating with remote networks?</a:t>
            </a:r>
          </a:p>
        </p:txBody>
      </p:sp>
      <p:sp>
        <p:nvSpPr>
          <p:cNvPr id="6" name="Rectangle 5"/>
          <p:cNvSpPr/>
          <p:nvPr/>
        </p:nvSpPr>
        <p:spPr>
          <a:xfrm>
            <a:off x="125674" y="4179065"/>
            <a:ext cx="7035147" cy="1754326"/>
          </a:xfrm>
          <a:prstGeom prst="rect">
            <a:avLst/>
          </a:prstGeom>
        </p:spPr>
        <p:txBody>
          <a:bodyPr wrap="square">
            <a:spAutoFit/>
          </a:bodyPr>
          <a:lstStyle/>
          <a:p>
            <a:pPr fontAlgn="base"/>
            <a:r>
              <a:rPr lang="en-US" b="1" dirty="0"/>
              <a:t>Explanation:</a:t>
            </a:r>
            <a:r>
              <a:rPr lang="en-US" dirty="0"/>
              <a:t> An extended ping allows an administrator to select specific ping features. For example in this situation, the network administrator could do an extended ping and specify a source address of the gigabit Ethernet port on the router. The destination address would be the IP address of host H1. If the ping succeeds connectivity exists from the Ethernet router interface on R2 to device H1.</a:t>
            </a:r>
          </a:p>
        </p:txBody>
      </p:sp>
      <p:sp>
        <p:nvSpPr>
          <p:cNvPr id="3" name="Content Placeholder 2"/>
          <p:cNvSpPr>
            <a:spLocks noGrp="1"/>
          </p:cNvSpPr>
          <p:nvPr>
            <p:ph idx="1"/>
          </p:nvPr>
        </p:nvSpPr>
        <p:spPr>
          <a:xfrm>
            <a:off x="232555" y="1830996"/>
            <a:ext cx="11488387" cy="1925025"/>
          </a:xfrm>
        </p:spPr>
        <p:txBody>
          <a:bodyPr>
            <a:normAutofit lnSpcReduction="10000"/>
          </a:bodyPr>
          <a:lstStyle/>
          <a:p>
            <a:pPr fontAlgn="base"/>
            <a:r>
              <a:rPr lang="en-US" dirty="0"/>
              <a:t>traceroute</a:t>
            </a:r>
          </a:p>
          <a:p>
            <a:pPr fontAlgn="base"/>
            <a:r>
              <a:rPr lang="en-US" dirty="0"/>
              <a:t>show </a:t>
            </a:r>
            <a:r>
              <a:rPr lang="en-US" dirty="0" err="1"/>
              <a:t>cdp</a:t>
            </a:r>
            <a:r>
              <a:rPr lang="en-US" dirty="0"/>
              <a:t> neighbors</a:t>
            </a:r>
          </a:p>
          <a:p>
            <a:pPr fontAlgn="base"/>
            <a:r>
              <a:rPr lang="en-US" dirty="0"/>
              <a:t>Telnet</a:t>
            </a:r>
          </a:p>
          <a:p>
            <a:pPr fontAlgn="base"/>
            <a:r>
              <a:rPr lang="en-US" b="1" dirty="0"/>
              <a:t>an extended ping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459" y="3756021"/>
            <a:ext cx="4602242" cy="2798512"/>
          </a:xfrm>
          <a:prstGeom prst="rect">
            <a:avLst/>
          </a:prstGeom>
        </p:spPr>
      </p:pic>
    </p:spTree>
    <p:extLst>
      <p:ext uri="{BB962C8B-B14F-4D97-AF65-F5344CB8AC3E}">
        <p14:creationId xmlns:p14="http://schemas.microsoft.com/office/powerpoint/2010/main" val="4288507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What is the purpose of the network security accounting function?</a:t>
            </a:r>
            <a:br>
              <a:rPr lang="en-US" sz="2300" b="1" dirty="0">
                <a:latin typeface="Cambria" panose="02040503050406030204" pitchFamily="18" charset="0"/>
                <a:ea typeface="Cambria" panose="02040503050406030204" pitchFamily="18" charset="0"/>
              </a:rPr>
            </a:br>
            <a:endParaRPr lang="en-US" sz="23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51262" y="1825625"/>
            <a:ext cx="11293434" cy="2829502"/>
          </a:xfrm>
        </p:spPr>
        <p:txBody>
          <a:bodyPr/>
          <a:lstStyle/>
          <a:p>
            <a:pPr fontAlgn="base"/>
            <a:r>
              <a:rPr lang="en-US" dirty="0"/>
              <a:t>o require users to prove who they are</a:t>
            </a:r>
          </a:p>
          <a:p>
            <a:pPr fontAlgn="base"/>
            <a:r>
              <a:rPr lang="en-US" dirty="0"/>
              <a:t>to determine which resources a user can access</a:t>
            </a:r>
          </a:p>
          <a:p>
            <a:pPr fontAlgn="base"/>
            <a:r>
              <a:rPr lang="en-US" b="1" dirty="0"/>
              <a:t>to keep track of the actions of a user</a:t>
            </a:r>
            <a:endParaRPr lang="en-US" dirty="0"/>
          </a:p>
          <a:p>
            <a:pPr fontAlgn="base"/>
            <a:r>
              <a:rPr lang="en-US" dirty="0"/>
              <a:t>to provide challenge and response questions</a:t>
            </a:r>
          </a:p>
        </p:txBody>
      </p:sp>
    </p:spTree>
    <p:extLst>
      <p:ext uri="{BB962C8B-B14F-4D97-AF65-F5344CB8AC3E}">
        <p14:creationId xmlns:p14="http://schemas.microsoft.com/office/powerpoint/2010/main" val="100573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Refer to the exhibit. Baseline documentation for a small company had ping round trip time statistics of 36/97/132 between hosts H1 and H3. Today the network administrator checked connectivity by pinging between hosts H1 and H3 that resulted in a round trip time of 1458/2390/6066. What does this indicate to the network administrator?</a:t>
            </a:r>
          </a:p>
        </p:txBody>
      </p:sp>
      <p:sp>
        <p:nvSpPr>
          <p:cNvPr id="6" name="Rectangle 5"/>
          <p:cNvSpPr/>
          <p:nvPr/>
        </p:nvSpPr>
        <p:spPr>
          <a:xfrm>
            <a:off x="125674" y="4179065"/>
            <a:ext cx="7035147" cy="1754326"/>
          </a:xfrm>
          <a:prstGeom prst="rect">
            <a:avLst/>
          </a:prstGeom>
        </p:spPr>
        <p:txBody>
          <a:bodyPr wrap="square">
            <a:spAutoFit/>
          </a:bodyPr>
          <a:lstStyle/>
          <a:p>
            <a:pPr fontAlgn="base"/>
            <a:r>
              <a:rPr lang="en-US" b="1" dirty="0"/>
              <a:t>Explanation:</a:t>
            </a:r>
            <a:r>
              <a:rPr lang="en-US" dirty="0"/>
              <a:t> Ping round trip time statistics are shown in milliseconds. The larger the number the more delay. A baseline is critical in times of slow performance. By looking at the documentation for the performance when the network is performing fine and comparing it to information when there is a problem, a network administrator can resolve problems faster.</a:t>
            </a:r>
          </a:p>
        </p:txBody>
      </p:sp>
      <p:sp>
        <p:nvSpPr>
          <p:cNvPr id="3" name="Content Placeholder 2"/>
          <p:cNvSpPr>
            <a:spLocks noGrp="1"/>
          </p:cNvSpPr>
          <p:nvPr>
            <p:ph idx="1"/>
          </p:nvPr>
        </p:nvSpPr>
        <p:spPr>
          <a:xfrm>
            <a:off x="232555" y="1830996"/>
            <a:ext cx="11488387" cy="1925025"/>
          </a:xfrm>
        </p:spPr>
        <p:txBody>
          <a:bodyPr>
            <a:normAutofit fontScale="85000" lnSpcReduction="20000"/>
          </a:bodyPr>
          <a:lstStyle/>
          <a:p>
            <a:pPr fontAlgn="base"/>
            <a:r>
              <a:rPr lang="en-US" dirty="0"/>
              <a:t>Connectivity between H1 and H3 is fine.</a:t>
            </a:r>
          </a:p>
          <a:p>
            <a:pPr fontAlgn="base"/>
            <a:r>
              <a:rPr lang="en-US" dirty="0"/>
              <a:t>H3 is not connected properly to the network.</a:t>
            </a:r>
          </a:p>
          <a:p>
            <a:pPr fontAlgn="base"/>
            <a:r>
              <a:rPr lang="en-US" dirty="0"/>
              <a:t>Something is causing interference between H1 and R1.</a:t>
            </a:r>
          </a:p>
          <a:p>
            <a:pPr fontAlgn="base"/>
            <a:r>
              <a:rPr lang="en-US" dirty="0"/>
              <a:t>Performance between the networks is within expected parameters.</a:t>
            </a:r>
          </a:p>
          <a:p>
            <a:pPr fontAlgn="base"/>
            <a:r>
              <a:rPr lang="en-US" b="1" dirty="0"/>
              <a:t>Something is causing a time delay between the networks.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459" y="3756021"/>
            <a:ext cx="4602242" cy="2798512"/>
          </a:xfrm>
          <a:prstGeom prst="rect">
            <a:avLst/>
          </a:prstGeom>
        </p:spPr>
      </p:pic>
    </p:spTree>
    <p:extLst>
      <p:ext uri="{BB962C8B-B14F-4D97-AF65-F5344CB8AC3E}">
        <p14:creationId xmlns:p14="http://schemas.microsoft.com/office/powerpoint/2010/main" val="1994049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Which network service automatically assigns IP addresses to devices on the network?</a:t>
            </a:r>
          </a:p>
        </p:txBody>
      </p:sp>
      <p:sp>
        <p:nvSpPr>
          <p:cNvPr id="6" name="Rectangle 5"/>
          <p:cNvSpPr/>
          <p:nvPr/>
        </p:nvSpPr>
        <p:spPr>
          <a:xfrm>
            <a:off x="232555" y="3896329"/>
            <a:ext cx="11737772" cy="1200329"/>
          </a:xfrm>
          <a:prstGeom prst="rect">
            <a:avLst/>
          </a:prstGeom>
        </p:spPr>
        <p:txBody>
          <a:bodyPr wrap="square">
            <a:spAutoFit/>
          </a:bodyPr>
          <a:lstStyle/>
          <a:p>
            <a:pPr algn="just" fontAlgn="base"/>
            <a:r>
              <a:rPr lang="en-US" b="1" dirty="0"/>
              <a:t>Explanation: </a:t>
            </a:r>
            <a:r>
              <a:rPr lang="en-US" dirty="0"/>
              <a:t>Dynamic Host Configuration Protocol (DHCP) can be used to allow end devices to automatically configure IP information, such as their IP address, subnet mask, DNS server, and default gateway. The DNS service is used to provide domain name resolution, mapping hostnames to IP addresses. Telnet is a method for remotely accessing a CLI session of a switch or router. Traceroute is a command used to determine the path a packet takes as it traverses the network.</a:t>
            </a:r>
            <a:endParaRPr lang="en-US" dirty="0"/>
          </a:p>
        </p:txBody>
      </p:sp>
      <p:sp>
        <p:nvSpPr>
          <p:cNvPr id="3" name="Content Placeholder 2"/>
          <p:cNvSpPr>
            <a:spLocks noGrp="1"/>
          </p:cNvSpPr>
          <p:nvPr>
            <p:ph idx="1"/>
          </p:nvPr>
        </p:nvSpPr>
        <p:spPr>
          <a:xfrm>
            <a:off x="232555" y="1830996"/>
            <a:ext cx="11488387" cy="1925025"/>
          </a:xfrm>
        </p:spPr>
        <p:txBody>
          <a:bodyPr>
            <a:normAutofit lnSpcReduction="10000"/>
          </a:bodyPr>
          <a:lstStyle/>
          <a:p>
            <a:pPr fontAlgn="base"/>
            <a:r>
              <a:rPr lang="en-US" b="1" dirty="0"/>
              <a:t>DHCP</a:t>
            </a:r>
            <a:endParaRPr lang="en-US" dirty="0"/>
          </a:p>
          <a:p>
            <a:pPr fontAlgn="base"/>
            <a:r>
              <a:rPr lang="en-US" dirty="0"/>
              <a:t>Telnet</a:t>
            </a:r>
          </a:p>
          <a:p>
            <a:pPr fontAlgn="base"/>
            <a:r>
              <a:rPr lang="en-US" dirty="0"/>
              <a:t>DNS</a:t>
            </a:r>
          </a:p>
          <a:p>
            <a:pPr fontAlgn="base"/>
            <a:r>
              <a:rPr lang="en-US" dirty="0"/>
              <a:t>traceroute</a:t>
            </a:r>
          </a:p>
          <a:p>
            <a:pPr marL="0" indent="0">
              <a:buNone/>
            </a:pPr>
            <a:endParaRPr lang="en-US" dirty="0"/>
          </a:p>
        </p:txBody>
      </p:sp>
    </p:spTree>
    <p:extLst>
      <p:ext uri="{BB962C8B-B14F-4D97-AF65-F5344CB8AC3E}">
        <p14:creationId xmlns:p14="http://schemas.microsoft.com/office/powerpoint/2010/main" val="931832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Which command can an administrator execute to determine what interface a router will use to reach remote networks?</a:t>
            </a:r>
          </a:p>
        </p:txBody>
      </p:sp>
      <p:sp>
        <p:nvSpPr>
          <p:cNvPr id="6" name="Rectangle 5"/>
          <p:cNvSpPr/>
          <p:nvPr/>
        </p:nvSpPr>
        <p:spPr>
          <a:xfrm>
            <a:off x="232555" y="3896329"/>
            <a:ext cx="11737772" cy="646331"/>
          </a:xfrm>
          <a:prstGeom prst="rect">
            <a:avLst/>
          </a:prstGeom>
        </p:spPr>
        <p:txBody>
          <a:bodyPr wrap="square">
            <a:spAutoFit/>
          </a:bodyPr>
          <a:lstStyle/>
          <a:p>
            <a:pPr algn="just" fontAlgn="base"/>
            <a:r>
              <a:rPr lang="en-US" b="1" dirty="0"/>
              <a:t>Explanation:</a:t>
            </a:r>
            <a:r>
              <a:rPr lang="en-US" dirty="0"/>
              <a:t> The </a:t>
            </a:r>
            <a:r>
              <a:rPr lang="en-US" b="1" dirty="0"/>
              <a:t>show </a:t>
            </a:r>
            <a:r>
              <a:rPr lang="en-US" b="1" dirty="0" err="1"/>
              <a:t>ip</a:t>
            </a:r>
            <a:r>
              <a:rPr lang="en-US" b="1" dirty="0"/>
              <a:t> route</a:t>
            </a:r>
            <a:r>
              <a:rPr lang="en-US" dirty="0"/>
              <a:t> command is used to display the IP routing table of the router. The IP routing table will show a list of known local and remote networks and the interfaces that the router will use to reach those networks.</a:t>
            </a:r>
          </a:p>
        </p:txBody>
      </p:sp>
      <p:sp>
        <p:nvSpPr>
          <p:cNvPr id="3" name="Content Placeholder 2"/>
          <p:cNvSpPr>
            <a:spLocks noGrp="1"/>
          </p:cNvSpPr>
          <p:nvPr>
            <p:ph idx="1"/>
          </p:nvPr>
        </p:nvSpPr>
        <p:spPr>
          <a:xfrm>
            <a:off x="232555" y="1830996"/>
            <a:ext cx="11488387" cy="1925025"/>
          </a:xfrm>
        </p:spPr>
        <p:txBody>
          <a:bodyPr>
            <a:normAutofit lnSpcReduction="10000"/>
          </a:bodyPr>
          <a:lstStyle/>
          <a:p>
            <a:pPr fontAlgn="base"/>
            <a:r>
              <a:rPr lang="en-US" dirty="0"/>
              <a:t>show </a:t>
            </a:r>
            <a:r>
              <a:rPr lang="en-US" dirty="0" err="1"/>
              <a:t>arp</a:t>
            </a:r>
            <a:endParaRPr lang="en-US" dirty="0"/>
          </a:p>
          <a:p>
            <a:pPr fontAlgn="base"/>
            <a:r>
              <a:rPr lang="en-US" dirty="0"/>
              <a:t>show interfaces</a:t>
            </a:r>
          </a:p>
          <a:p>
            <a:pPr fontAlgn="base"/>
            <a:r>
              <a:rPr lang="en-US" b="1" dirty="0"/>
              <a:t>show </a:t>
            </a:r>
            <a:r>
              <a:rPr lang="en-US" b="1" dirty="0" err="1"/>
              <a:t>ip</a:t>
            </a:r>
            <a:r>
              <a:rPr lang="en-US" b="1" dirty="0"/>
              <a:t> route</a:t>
            </a:r>
            <a:endParaRPr lang="en-US" dirty="0"/>
          </a:p>
          <a:p>
            <a:pPr fontAlgn="base"/>
            <a:r>
              <a:rPr lang="en-US" dirty="0"/>
              <a:t>show protocols</a:t>
            </a:r>
          </a:p>
        </p:txBody>
      </p:sp>
    </p:spTree>
    <p:extLst>
      <p:ext uri="{BB962C8B-B14F-4D97-AF65-F5344CB8AC3E}">
        <p14:creationId xmlns:p14="http://schemas.microsoft.com/office/powerpoint/2010/main" val="3317764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On which two interfaces or ports can security be improved by configuring executive timeouts? (Choose two.)</a:t>
            </a:r>
          </a:p>
        </p:txBody>
      </p:sp>
      <p:sp>
        <p:nvSpPr>
          <p:cNvPr id="6" name="Rectangle 5"/>
          <p:cNvSpPr/>
          <p:nvPr/>
        </p:nvSpPr>
        <p:spPr>
          <a:xfrm>
            <a:off x="232555" y="3896329"/>
            <a:ext cx="11737772" cy="646331"/>
          </a:xfrm>
          <a:prstGeom prst="rect">
            <a:avLst/>
          </a:prstGeom>
        </p:spPr>
        <p:txBody>
          <a:bodyPr wrap="square">
            <a:spAutoFit/>
          </a:bodyPr>
          <a:lstStyle/>
          <a:p>
            <a:pPr fontAlgn="base"/>
            <a:r>
              <a:rPr lang="en-US" b="1" dirty="0"/>
              <a:t>Explanation:</a:t>
            </a:r>
            <a:r>
              <a:rPr lang="en-US" dirty="0"/>
              <a:t> Executive timeouts allow the Cisco device to automatically disconnect users after they have been idle for the specified time. Console, </a:t>
            </a:r>
            <a:r>
              <a:rPr lang="en-US" dirty="0" err="1"/>
              <a:t>vty</a:t>
            </a:r>
            <a:r>
              <a:rPr lang="en-US" dirty="0"/>
              <a:t>, and aux ports can be configured with executive timeouts</a:t>
            </a:r>
            <a:r>
              <a:rPr lang="en-US" dirty="0" smtClean="0"/>
              <a:t>.</a:t>
            </a:r>
            <a:endParaRPr lang="en-US" dirty="0"/>
          </a:p>
        </p:txBody>
      </p:sp>
      <p:sp>
        <p:nvSpPr>
          <p:cNvPr id="3" name="Content Placeholder 2"/>
          <p:cNvSpPr>
            <a:spLocks noGrp="1"/>
          </p:cNvSpPr>
          <p:nvPr>
            <p:ph idx="1"/>
          </p:nvPr>
        </p:nvSpPr>
        <p:spPr>
          <a:xfrm>
            <a:off x="232555" y="1830996"/>
            <a:ext cx="11488387" cy="1925025"/>
          </a:xfrm>
        </p:spPr>
        <p:txBody>
          <a:bodyPr>
            <a:normAutofit fontScale="85000" lnSpcReduction="20000"/>
          </a:bodyPr>
          <a:lstStyle/>
          <a:p>
            <a:pPr fontAlgn="base"/>
            <a:r>
              <a:rPr lang="en-US" dirty="0"/>
              <a:t>Fast Ethernet interfaces</a:t>
            </a:r>
          </a:p>
          <a:p>
            <a:pPr fontAlgn="base"/>
            <a:r>
              <a:rPr lang="en-US" b="1" dirty="0"/>
              <a:t>console ports</a:t>
            </a:r>
            <a:endParaRPr lang="en-US" dirty="0"/>
          </a:p>
          <a:p>
            <a:pPr fontAlgn="base"/>
            <a:r>
              <a:rPr lang="en-US" dirty="0"/>
              <a:t>serial interfaces</a:t>
            </a:r>
          </a:p>
          <a:p>
            <a:pPr fontAlgn="base"/>
            <a:r>
              <a:rPr lang="en-US" b="1" dirty="0" err="1"/>
              <a:t>vty</a:t>
            </a:r>
            <a:r>
              <a:rPr lang="en-US" b="1" dirty="0"/>
              <a:t> ports</a:t>
            </a:r>
            <a:endParaRPr lang="en-US" dirty="0"/>
          </a:p>
          <a:p>
            <a:pPr fontAlgn="base"/>
            <a:r>
              <a:rPr lang="en-US" dirty="0"/>
              <a:t>loopback interfaces</a:t>
            </a:r>
          </a:p>
        </p:txBody>
      </p:sp>
    </p:spTree>
    <p:extLst>
      <p:ext uri="{BB962C8B-B14F-4D97-AF65-F5344CB8AC3E}">
        <p14:creationId xmlns:p14="http://schemas.microsoft.com/office/powerpoint/2010/main" val="23914178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When configuring SSH on a router to implement secure network management, a network engineer has issued the login local and transport input </a:t>
            </a:r>
            <a:r>
              <a:rPr lang="en-US" sz="2300" b="1" dirty="0" err="1">
                <a:latin typeface="Cambria" panose="02040503050406030204" pitchFamily="18" charset="0"/>
                <a:ea typeface="Cambria" panose="02040503050406030204" pitchFamily="18" charset="0"/>
              </a:rPr>
              <a:t>ssh</a:t>
            </a:r>
            <a:r>
              <a:rPr lang="en-US" sz="2300" b="1" dirty="0">
                <a:latin typeface="Cambria" panose="02040503050406030204" pitchFamily="18" charset="0"/>
                <a:ea typeface="Cambria" panose="02040503050406030204" pitchFamily="18" charset="0"/>
              </a:rPr>
              <a:t> line </a:t>
            </a:r>
            <a:r>
              <a:rPr lang="en-US" sz="2300" b="1" dirty="0" err="1">
                <a:latin typeface="Cambria" panose="02040503050406030204" pitchFamily="18" charset="0"/>
                <a:ea typeface="Cambria" panose="02040503050406030204" pitchFamily="18" charset="0"/>
              </a:rPr>
              <a:t>vty</a:t>
            </a:r>
            <a:r>
              <a:rPr lang="en-US" sz="2300" b="1" dirty="0">
                <a:latin typeface="Cambria" panose="02040503050406030204" pitchFamily="18" charset="0"/>
                <a:ea typeface="Cambria" panose="02040503050406030204" pitchFamily="18" charset="0"/>
              </a:rPr>
              <a:t> commands. What three additional configuration actions have to be performed to complete the SSH configuration? (Choose three.)</a:t>
            </a:r>
          </a:p>
        </p:txBody>
      </p:sp>
      <p:sp>
        <p:nvSpPr>
          <p:cNvPr id="6" name="Rectangle 5"/>
          <p:cNvSpPr/>
          <p:nvPr/>
        </p:nvSpPr>
        <p:spPr>
          <a:xfrm>
            <a:off x="232555" y="4703851"/>
            <a:ext cx="11737772" cy="646331"/>
          </a:xfrm>
          <a:prstGeom prst="rect">
            <a:avLst/>
          </a:prstGeom>
        </p:spPr>
        <p:txBody>
          <a:bodyPr wrap="square">
            <a:spAutoFit/>
          </a:bodyPr>
          <a:lstStyle/>
          <a:p>
            <a:pPr fontAlgn="base"/>
            <a:r>
              <a:rPr lang="en-US" b="1" dirty="0"/>
              <a:t>Explanation:</a:t>
            </a:r>
            <a:r>
              <a:rPr lang="en-US" dirty="0"/>
              <a:t> SSH is automatically enabled after the RSA keys are generated. Setting user privilege levels and configuring role-based CLI access are good security practices but are not a requirement of implementing SSH.</a:t>
            </a:r>
          </a:p>
        </p:txBody>
      </p:sp>
      <p:sp>
        <p:nvSpPr>
          <p:cNvPr id="3" name="Content Placeholder 2"/>
          <p:cNvSpPr>
            <a:spLocks noGrp="1"/>
          </p:cNvSpPr>
          <p:nvPr>
            <p:ph idx="1"/>
          </p:nvPr>
        </p:nvSpPr>
        <p:spPr>
          <a:xfrm>
            <a:off x="232555" y="1830996"/>
            <a:ext cx="11488387" cy="2408495"/>
          </a:xfrm>
        </p:spPr>
        <p:txBody>
          <a:bodyPr>
            <a:normAutofit fontScale="85000" lnSpcReduction="20000"/>
          </a:bodyPr>
          <a:lstStyle/>
          <a:p>
            <a:pPr fontAlgn="base"/>
            <a:r>
              <a:rPr lang="en-US" dirty="0"/>
              <a:t>Set the user privilege levels.</a:t>
            </a:r>
          </a:p>
          <a:p>
            <a:pPr fontAlgn="base"/>
            <a:r>
              <a:rPr lang="en-US" b="1" dirty="0"/>
              <a:t>Generate the asymmetric RSA keys.</a:t>
            </a:r>
            <a:endParaRPr lang="en-US" dirty="0"/>
          </a:p>
          <a:p>
            <a:pPr fontAlgn="base"/>
            <a:r>
              <a:rPr lang="en-US" b="1" dirty="0"/>
              <a:t>Configure the correct IP domain name.</a:t>
            </a:r>
            <a:endParaRPr lang="en-US" dirty="0"/>
          </a:p>
          <a:p>
            <a:pPr fontAlgn="base"/>
            <a:r>
              <a:rPr lang="en-US" dirty="0"/>
              <a:t>Configure role-based CLI access.</a:t>
            </a:r>
          </a:p>
          <a:p>
            <a:pPr fontAlgn="base"/>
            <a:r>
              <a:rPr lang="en-US" b="1" dirty="0"/>
              <a:t>Create a valid local username and password database.</a:t>
            </a:r>
            <a:endParaRPr lang="en-US" dirty="0"/>
          </a:p>
          <a:p>
            <a:pPr fontAlgn="base"/>
            <a:r>
              <a:rPr lang="en-US" dirty="0"/>
              <a:t>Manually enable SSH after the RSA keys are generated.</a:t>
            </a:r>
          </a:p>
        </p:txBody>
      </p:sp>
    </p:spTree>
    <p:extLst>
      <p:ext uri="{BB962C8B-B14F-4D97-AF65-F5344CB8AC3E}">
        <p14:creationId xmlns:p14="http://schemas.microsoft.com/office/powerpoint/2010/main" val="26596953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What is considered the most effective way to mitigate a worm attack?</a:t>
            </a:r>
          </a:p>
        </p:txBody>
      </p:sp>
      <p:sp>
        <p:nvSpPr>
          <p:cNvPr id="6" name="Rectangle 5"/>
          <p:cNvSpPr/>
          <p:nvPr/>
        </p:nvSpPr>
        <p:spPr>
          <a:xfrm>
            <a:off x="232555" y="4703851"/>
            <a:ext cx="11737772" cy="646331"/>
          </a:xfrm>
          <a:prstGeom prst="rect">
            <a:avLst/>
          </a:prstGeom>
        </p:spPr>
        <p:txBody>
          <a:bodyPr wrap="square">
            <a:spAutoFit/>
          </a:bodyPr>
          <a:lstStyle/>
          <a:p>
            <a:pPr fontAlgn="base"/>
            <a:r>
              <a:rPr lang="en-US" b="1" dirty="0"/>
              <a:t>Explanation:</a:t>
            </a:r>
            <a:r>
              <a:rPr lang="en-US" dirty="0"/>
              <a:t> Because worms take advantage of vulnerabilities in the system itself, the most effective way to mitigate worm attacks is to download security updates from the operating system vendor and patch all vulnerable systems.</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dirty="0"/>
              <a:t>Change system passwords every 30 days.</a:t>
            </a:r>
          </a:p>
          <a:p>
            <a:pPr fontAlgn="base"/>
            <a:r>
              <a:rPr lang="en-US" dirty="0"/>
              <a:t>Ensure that all systems have the most current virus definitions.</a:t>
            </a:r>
          </a:p>
          <a:p>
            <a:pPr fontAlgn="base"/>
            <a:r>
              <a:rPr lang="en-US" dirty="0"/>
              <a:t>Ensure that AAA is configured in the network.</a:t>
            </a:r>
          </a:p>
          <a:p>
            <a:pPr fontAlgn="base"/>
            <a:r>
              <a:rPr lang="en-US" b="1" dirty="0"/>
              <a:t>Download security updates from the operating system vendor and patch all vulnerable systems.</a:t>
            </a:r>
            <a:endParaRPr lang="en-US" dirty="0"/>
          </a:p>
        </p:txBody>
      </p:sp>
    </p:spTree>
    <p:extLst>
      <p:ext uri="{BB962C8B-B14F-4D97-AF65-F5344CB8AC3E}">
        <p14:creationId xmlns:p14="http://schemas.microsoft.com/office/powerpoint/2010/main" val="6060075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Which statement describes the ping and </a:t>
            </a:r>
            <a:r>
              <a:rPr lang="en-US" sz="2300" b="1" dirty="0" err="1">
                <a:latin typeface="Cambria" panose="02040503050406030204" pitchFamily="18" charset="0"/>
                <a:ea typeface="Cambria" panose="02040503050406030204" pitchFamily="18" charset="0"/>
              </a:rPr>
              <a:t>tracert</a:t>
            </a:r>
            <a:r>
              <a:rPr lang="en-US" sz="2300" b="1" dirty="0">
                <a:latin typeface="Cambria" panose="02040503050406030204" pitchFamily="18" charset="0"/>
                <a:ea typeface="Cambria" panose="02040503050406030204" pitchFamily="18" charset="0"/>
              </a:rPr>
              <a:t> commands?</a:t>
            </a:r>
          </a:p>
        </p:txBody>
      </p:sp>
      <p:sp>
        <p:nvSpPr>
          <p:cNvPr id="6" name="Rectangle 5"/>
          <p:cNvSpPr/>
          <p:nvPr/>
        </p:nvSpPr>
        <p:spPr>
          <a:xfrm>
            <a:off x="232555" y="4703851"/>
            <a:ext cx="11737772" cy="1200329"/>
          </a:xfrm>
          <a:prstGeom prst="rect">
            <a:avLst/>
          </a:prstGeom>
        </p:spPr>
        <p:txBody>
          <a:bodyPr wrap="square">
            <a:spAutoFit/>
          </a:bodyPr>
          <a:lstStyle/>
          <a:p>
            <a:pPr fontAlgn="base"/>
            <a:r>
              <a:rPr lang="en-US" b="1" dirty="0"/>
              <a:t>Explanation:</a:t>
            </a:r>
            <a:r>
              <a:rPr lang="en-US" dirty="0"/>
              <a:t> The </a:t>
            </a:r>
            <a:r>
              <a:rPr lang="en-US" b="1" dirty="0"/>
              <a:t>ping</a:t>
            </a:r>
            <a:r>
              <a:rPr lang="en-US" dirty="0"/>
              <a:t> utility tests end-to-end connectivity between the two hosts. However, if the message does not reach the destination, there is no way to determine where the problem is located. On the other hand, the </a:t>
            </a:r>
            <a:r>
              <a:rPr lang="en-US" b="1" dirty="0"/>
              <a:t>traceroute</a:t>
            </a:r>
            <a:r>
              <a:rPr lang="en-US" dirty="0"/>
              <a:t> utility (</a:t>
            </a:r>
            <a:r>
              <a:rPr lang="en-US" b="1" dirty="0" err="1"/>
              <a:t>tracert</a:t>
            </a:r>
            <a:r>
              <a:rPr lang="en-US" dirty="0"/>
              <a:t> in Windows) traces the route a message takes from its source to the destination. </a:t>
            </a:r>
            <a:r>
              <a:rPr lang="en-US" b="1" dirty="0"/>
              <a:t>Traceroute</a:t>
            </a:r>
            <a:r>
              <a:rPr lang="en-US" dirty="0"/>
              <a:t> displays each hop along the way and the time it takes for the message to get to that network and back.</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err="1"/>
              <a:t>Tracert</a:t>
            </a:r>
            <a:r>
              <a:rPr lang="en-US" b="1" dirty="0"/>
              <a:t> shows each hop, while ping shows a destination reply only.</a:t>
            </a:r>
            <a:endParaRPr lang="en-US" dirty="0"/>
          </a:p>
          <a:p>
            <a:pPr fontAlgn="base"/>
            <a:r>
              <a:rPr lang="en-US" dirty="0" err="1"/>
              <a:t>Tracert</a:t>
            </a:r>
            <a:r>
              <a:rPr lang="en-US" dirty="0"/>
              <a:t> uses IP addresses; ping does not.</a:t>
            </a:r>
          </a:p>
          <a:p>
            <a:pPr fontAlgn="base"/>
            <a:r>
              <a:rPr lang="en-US" dirty="0"/>
              <a:t>Both ping and </a:t>
            </a:r>
            <a:r>
              <a:rPr lang="en-US" dirty="0" err="1"/>
              <a:t>tracert</a:t>
            </a:r>
            <a:r>
              <a:rPr lang="en-US" dirty="0"/>
              <a:t> can show results in a graphical display.</a:t>
            </a:r>
          </a:p>
          <a:p>
            <a:pPr fontAlgn="base"/>
            <a:r>
              <a:rPr lang="en-US" dirty="0"/>
              <a:t>Ping shows whether the transmission is successful; </a:t>
            </a:r>
            <a:r>
              <a:rPr lang="en-US" dirty="0" err="1"/>
              <a:t>tracert</a:t>
            </a:r>
            <a:r>
              <a:rPr lang="en-US" dirty="0"/>
              <a:t> does not.</a:t>
            </a:r>
          </a:p>
        </p:txBody>
      </p:sp>
    </p:spTree>
    <p:extLst>
      <p:ext uri="{BB962C8B-B14F-4D97-AF65-F5344CB8AC3E}">
        <p14:creationId xmlns:p14="http://schemas.microsoft.com/office/powerpoint/2010/main" val="3084933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A technician is to document the current configurations of all network devices in a college, including those in off-site buildings. Which protocol would be best to use to securely access the network devices?</a:t>
            </a:r>
          </a:p>
        </p:txBody>
      </p:sp>
      <p:sp>
        <p:nvSpPr>
          <p:cNvPr id="6" name="Rectangle 5"/>
          <p:cNvSpPr/>
          <p:nvPr/>
        </p:nvSpPr>
        <p:spPr>
          <a:xfrm>
            <a:off x="232555" y="4703851"/>
            <a:ext cx="11737772" cy="646331"/>
          </a:xfrm>
          <a:prstGeom prst="rect">
            <a:avLst/>
          </a:prstGeom>
        </p:spPr>
        <p:txBody>
          <a:bodyPr wrap="square">
            <a:spAutoFit/>
          </a:bodyPr>
          <a:lstStyle/>
          <a:p>
            <a:pPr fontAlgn="base"/>
            <a:r>
              <a:rPr lang="en-US" b="1" dirty="0"/>
              <a:t>Explanation:</a:t>
            </a:r>
            <a:r>
              <a:rPr lang="en-US" dirty="0"/>
              <a:t> Telnet sends passwords and other information in clear text, while SSH encrypts its data. FTP and HTTP do not provide remote device access for configuration purposes.</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dirty="0"/>
              <a:t>FTP</a:t>
            </a:r>
          </a:p>
          <a:p>
            <a:pPr fontAlgn="base"/>
            <a:r>
              <a:rPr lang="en-US" dirty="0"/>
              <a:t>HTTP</a:t>
            </a:r>
          </a:p>
          <a:p>
            <a:pPr fontAlgn="base"/>
            <a:r>
              <a:rPr lang="en-US" b="1" dirty="0"/>
              <a:t>SSH</a:t>
            </a:r>
            <a:endParaRPr lang="en-US" dirty="0"/>
          </a:p>
          <a:p>
            <a:pPr fontAlgn="base"/>
            <a:r>
              <a:rPr lang="en-US" dirty="0"/>
              <a:t>Telnet</a:t>
            </a:r>
          </a:p>
        </p:txBody>
      </p:sp>
    </p:spTree>
    <p:extLst>
      <p:ext uri="{BB962C8B-B14F-4D97-AF65-F5344CB8AC3E}">
        <p14:creationId xmlns:p14="http://schemas.microsoft.com/office/powerpoint/2010/main" val="1973869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Open the PT Activity. Perform the tasks in the activity instructions and then answer the question. </a:t>
            </a:r>
            <a:br>
              <a:rPr lang="en-US" sz="2300" b="1" dirty="0">
                <a:latin typeface="Cambria" panose="02040503050406030204" pitchFamily="18" charset="0"/>
                <a:ea typeface="Cambria" panose="02040503050406030204" pitchFamily="18" charset="0"/>
              </a:rPr>
            </a:br>
            <a:r>
              <a:rPr lang="en-US" sz="2300" b="1" dirty="0">
                <a:latin typeface="Cambria" panose="02040503050406030204" pitchFamily="18" charset="0"/>
                <a:ea typeface="Cambria" panose="02040503050406030204" pitchFamily="18" charset="0"/>
              </a:rPr>
              <a:t>Which command has to be configured on the router to complete the SSH configuration?</a:t>
            </a:r>
          </a:p>
        </p:txBody>
      </p:sp>
      <p:sp>
        <p:nvSpPr>
          <p:cNvPr id="6" name="Rectangle 5"/>
          <p:cNvSpPr/>
          <p:nvPr/>
        </p:nvSpPr>
        <p:spPr>
          <a:xfrm>
            <a:off x="232555" y="4703851"/>
            <a:ext cx="11737772" cy="1200329"/>
          </a:xfrm>
          <a:prstGeom prst="rect">
            <a:avLst/>
          </a:prstGeom>
        </p:spPr>
        <p:txBody>
          <a:bodyPr wrap="square">
            <a:spAutoFit/>
          </a:bodyPr>
          <a:lstStyle/>
          <a:p>
            <a:pPr fontAlgn="base"/>
            <a:r>
              <a:rPr lang="en-US" b="1" dirty="0"/>
              <a:t>Explanation:</a:t>
            </a:r>
            <a:r>
              <a:rPr lang="en-US" dirty="0"/>
              <a:t> The missing command to complete the SSH configuration is </a:t>
            </a:r>
            <a:r>
              <a:rPr lang="en-US" b="1" dirty="0"/>
              <a:t>transport input </a:t>
            </a:r>
            <a:r>
              <a:rPr lang="en-US" b="1" dirty="0" err="1"/>
              <a:t>ssh</a:t>
            </a:r>
            <a:r>
              <a:rPr lang="en-US" dirty="0"/>
              <a:t> in </a:t>
            </a:r>
            <a:r>
              <a:rPr lang="en-US" b="1" dirty="0"/>
              <a:t>line </a:t>
            </a:r>
            <a:r>
              <a:rPr lang="en-US" b="1" dirty="0" err="1"/>
              <a:t>vty</a:t>
            </a:r>
            <a:r>
              <a:rPr lang="en-US" b="1" dirty="0"/>
              <a:t> 0 4</a:t>
            </a:r>
            <a:r>
              <a:rPr lang="en-US" dirty="0"/>
              <a:t> </a:t>
            </a:r>
            <a:r>
              <a:rPr lang="en-US" dirty="0" err="1"/>
              <a:t>mode.The</a:t>
            </a:r>
            <a:r>
              <a:rPr lang="en-US" dirty="0"/>
              <a:t> commands </a:t>
            </a:r>
            <a:r>
              <a:rPr lang="en-US" b="1" dirty="0"/>
              <a:t>service password-encryption</a:t>
            </a:r>
            <a:r>
              <a:rPr lang="en-US" dirty="0"/>
              <a:t> and </a:t>
            </a:r>
            <a:r>
              <a:rPr lang="en-US" b="1" dirty="0"/>
              <a:t>enable secret class</a:t>
            </a:r>
            <a:r>
              <a:rPr lang="en-US" dirty="0"/>
              <a:t> do configure secure features on the router, but are not required to configure SSH. The command </a:t>
            </a:r>
            <a:r>
              <a:rPr lang="en-US" b="1" dirty="0" err="1"/>
              <a:t>ip</a:t>
            </a:r>
            <a:r>
              <a:rPr lang="en-US" b="1" dirty="0"/>
              <a:t> domain-name cisco.com</a:t>
            </a:r>
            <a:r>
              <a:rPr lang="en-US" dirty="0"/>
              <a:t> is not required because the command </a:t>
            </a:r>
            <a:r>
              <a:rPr lang="en-US" dirty="0" err="1"/>
              <a:t>i</a:t>
            </a:r>
            <a:r>
              <a:rPr lang="en-US" b="1" dirty="0" err="1"/>
              <a:t>p</a:t>
            </a:r>
            <a:r>
              <a:rPr lang="en-US" b="1" dirty="0"/>
              <a:t> domain-name span.com</a:t>
            </a:r>
            <a:r>
              <a:rPr lang="en-US" dirty="0"/>
              <a:t> has been used.</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dirty="0"/>
              <a:t>service password-encryption</a:t>
            </a:r>
          </a:p>
          <a:p>
            <a:pPr fontAlgn="base"/>
            <a:r>
              <a:rPr lang="en-US" b="1" dirty="0"/>
              <a:t>transport input </a:t>
            </a:r>
            <a:r>
              <a:rPr lang="en-US" b="1" dirty="0" err="1"/>
              <a:t>ssh</a:t>
            </a:r>
            <a:endParaRPr lang="en-US" dirty="0"/>
          </a:p>
          <a:p>
            <a:pPr fontAlgn="base"/>
            <a:r>
              <a:rPr lang="en-US" dirty="0"/>
              <a:t>enable secret class</a:t>
            </a:r>
          </a:p>
          <a:p>
            <a:pPr fontAlgn="base"/>
            <a:r>
              <a:rPr lang="en-US" dirty="0" err="1"/>
              <a:t>ip</a:t>
            </a:r>
            <a:r>
              <a:rPr lang="en-US" dirty="0"/>
              <a:t> domain-name cisco.com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816" y="1587000"/>
            <a:ext cx="6388511" cy="2896485"/>
          </a:xfrm>
          <a:prstGeom prst="rect">
            <a:avLst/>
          </a:prstGeom>
        </p:spPr>
      </p:pic>
    </p:spTree>
    <p:extLst>
      <p:ext uri="{BB962C8B-B14F-4D97-AF65-F5344CB8AC3E}">
        <p14:creationId xmlns:p14="http://schemas.microsoft.com/office/powerpoint/2010/main" val="309340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An administrator decides to use “WhatAreyouwaiting4”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strong because it uses a passphrase.</a:t>
            </a:r>
            <a:endParaRPr lang="en-US" dirty="0"/>
          </a:p>
          <a:p>
            <a:pPr fontAlgn="base"/>
            <a:r>
              <a:rPr lang="en-US" dirty="0"/>
              <a:t>It is weak because it is often the default password on new devices.</a:t>
            </a:r>
          </a:p>
          <a:p>
            <a:pPr fontAlgn="base"/>
            <a:r>
              <a:rPr lang="en-US" dirty="0"/>
              <a:t>It is weak since it uses easily found personal information.</a:t>
            </a:r>
          </a:p>
          <a:p>
            <a:pPr fontAlgn="base"/>
            <a:r>
              <a:rPr lang="en-US" dirty="0"/>
              <a:t>It is weak since it is a word that is easily found in the dictionary.</a:t>
            </a:r>
          </a:p>
        </p:txBody>
      </p:sp>
    </p:spTree>
    <p:extLst>
      <p:ext uri="{BB962C8B-B14F-4D97-AF65-F5344CB8AC3E}">
        <p14:creationId xmlns:p14="http://schemas.microsoft.com/office/powerpoint/2010/main" val="3993498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What type of attack may involve the use of tools such as </a:t>
            </a:r>
            <a:r>
              <a:rPr lang="en-US" sz="2300" b="1" dirty="0" err="1">
                <a:latin typeface="Cambria" panose="02040503050406030204" pitchFamily="18" charset="0"/>
                <a:ea typeface="Cambria" panose="02040503050406030204" pitchFamily="18" charset="0"/>
              </a:rPr>
              <a:t>nslookup</a:t>
            </a:r>
            <a:r>
              <a:rPr lang="en-US" sz="2300" b="1" dirty="0">
                <a:latin typeface="Cambria" panose="02040503050406030204" pitchFamily="18" charset="0"/>
                <a:ea typeface="Cambria" panose="02040503050406030204" pitchFamily="18" charset="0"/>
              </a:rPr>
              <a:t> and </a:t>
            </a:r>
            <a:r>
              <a:rPr lang="en-US" sz="2300" b="1" dirty="0" err="1">
                <a:latin typeface="Cambria" panose="02040503050406030204" pitchFamily="18" charset="0"/>
                <a:ea typeface="Cambria" panose="02040503050406030204" pitchFamily="18" charset="0"/>
              </a:rPr>
              <a:t>fping</a:t>
            </a:r>
            <a:r>
              <a:rPr lang="en-US" sz="2300" b="1" dirty="0">
                <a:latin typeface="Cambria" panose="02040503050406030204" pitchFamily="18" charset="0"/>
                <a:ea typeface="Cambria" panose="02040503050406030204" pitchFamily="18" charset="0"/>
              </a:rPr>
              <a:t>?</a:t>
            </a:r>
          </a:p>
        </p:txBody>
      </p:sp>
      <p:sp>
        <p:nvSpPr>
          <p:cNvPr id="3" name="Content Placeholder 2"/>
          <p:cNvSpPr>
            <a:spLocks noGrp="1"/>
          </p:cNvSpPr>
          <p:nvPr>
            <p:ph idx="1"/>
          </p:nvPr>
        </p:nvSpPr>
        <p:spPr>
          <a:xfrm>
            <a:off x="451262" y="1825625"/>
            <a:ext cx="11293434" cy="2829502"/>
          </a:xfrm>
        </p:spPr>
        <p:txBody>
          <a:bodyPr/>
          <a:lstStyle/>
          <a:p>
            <a:pPr fontAlgn="base"/>
            <a:r>
              <a:rPr lang="en-US" dirty="0"/>
              <a:t>access attack</a:t>
            </a:r>
          </a:p>
          <a:p>
            <a:pPr fontAlgn="base"/>
            <a:r>
              <a:rPr lang="en-US" b="1" dirty="0"/>
              <a:t>reconnaissance attack</a:t>
            </a:r>
            <a:endParaRPr lang="en-US" dirty="0"/>
          </a:p>
          <a:p>
            <a:pPr fontAlgn="base"/>
            <a:r>
              <a:rPr lang="en-US" dirty="0"/>
              <a:t>denial of service attack</a:t>
            </a:r>
          </a:p>
          <a:p>
            <a:pPr fontAlgn="base"/>
            <a:r>
              <a:rPr lang="en-US" dirty="0"/>
              <a:t>worm attack</a:t>
            </a:r>
          </a:p>
        </p:txBody>
      </p:sp>
    </p:spTree>
    <p:extLst>
      <p:ext uri="{BB962C8B-B14F-4D97-AF65-F5344CB8AC3E}">
        <p14:creationId xmlns:p14="http://schemas.microsoft.com/office/powerpoint/2010/main" val="11174458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“pR3s!d7n&amp;0”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strong because it uses a minimum of 10 numbers, letters and special characters.</a:t>
            </a:r>
            <a:endParaRPr lang="en-US" dirty="0"/>
          </a:p>
          <a:p>
            <a:pPr fontAlgn="base"/>
            <a:r>
              <a:rPr lang="en-US" dirty="0"/>
              <a:t>It is weak because it is often the default password on new devices.</a:t>
            </a:r>
          </a:p>
          <a:p>
            <a:pPr fontAlgn="base"/>
            <a:r>
              <a:rPr lang="en-US" dirty="0"/>
              <a:t>It is weak since it uses easily found personal information.</a:t>
            </a:r>
          </a:p>
          <a:p>
            <a:pPr fontAlgn="base"/>
            <a:r>
              <a:rPr lang="en-US" dirty="0"/>
              <a:t>It is weak since it is a word that is easily found in the dictionary.</a:t>
            </a:r>
          </a:p>
        </p:txBody>
      </p:sp>
    </p:spTree>
    <p:extLst>
      <p:ext uri="{BB962C8B-B14F-4D97-AF65-F5344CB8AC3E}">
        <p14:creationId xmlns:p14="http://schemas.microsoft.com/office/powerpoint/2010/main" val="37304601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“5$7*4#033!”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strong because it contains 10 numbers and special characters.</a:t>
            </a:r>
            <a:endParaRPr lang="en-US" dirty="0"/>
          </a:p>
          <a:p>
            <a:pPr fontAlgn="base"/>
            <a:r>
              <a:rPr lang="en-US" dirty="0"/>
              <a:t>It is weak because it is often the default password on new devices.</a:t>
            </a:r>
          </a:p>
          <a:p>
            <a:pPr fontAlgn="base"/>
            <a:r>
              <a:rPr lang="en-US" dirty="0"/>
              <a:t>It is weak since it uses easily found personal information.</a:t>
            </a:r>
          </a:p>
          <a:p>
            <a:pPr fontAlgn="base"/>
            <a:r>
              <a:rPr lang="en-US" dirty="0"/>
              <a:t>It is strong because it uses a minimum of 10 numbers, letters and special characters.</a:t>
            </a:r>
          </a:p>
        </p:txBody>
      </p:sp>
    </p:spTree>
    <p:extLst>
      <p:ext uri="{BB962C8B-B14F-4D97-AF65-F5344CB8AC3E}">
        <p14:creationId xmlns:p14="http://schemas.microsoft.com/office/powerpoint/2010/main" val="2562631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“pR3s!d7n&amp;0”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strong because it uses a minimum of 10 numbers, letters and special characters.</a:t>
            </a:r>
            <a:endParaRPr lang="en-US" dirty="0"/>
          </a:p>
          <a:p>
            <a:pPr fontAlgn="base"/>
            <a:r>
              <a:rPr lang="en-US" dirty="0"/>
              <a:t>It is weak since it is a word that is easily found in the dictionary.</a:t>
            </a:r>
          </a:p>
          <a:p>
            <a:pPr fontAlgn="base"/>
            <a:r>
              <a:rPr lang="en-US" dirty="0"/>
              <a:t>It is strong because it uses a passphrase.</a:t>
            </a:r>
          </a:p>
          <a:p>
            <a:pPr fontAlgn="base"/>
            <a:r>
              <a:rPr lang="en-US" dirty="0"/>
              <a:t>It is strong because it contains 10 numbers and special characters.</a:t>
            </a:r>
          </a:p>
        </p:txBody>
      </p:sp>
    </p:spTree>
    <p:extLst>
      <p:ext uri="{BB962C8B-B14F-4D97-AF65-F5344CB8AC3E}">
        <p14:creationId xmlns:p14="http://schemas.microsoft.com/office/powerpoint/2010/main" val="15872532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“12345678!”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weak because it uses a series of numbers or letters.</a:t>
            </a:r>
            <a:endParaRPr lang="en-US" dirty="0"/>
          </a:p>
          <a:p>
            <a:pPr fontAlgn="base"/>
            <a:r>
              <a:rPr lang="en-US" dirty="0"/>
              <a:t>It is strong because it uses a passphrase.</a:t>
            </a:r>
          </a:p>
          <a:p>
            <a:pPr fontAlgn="base"/>
            <a:r>
              <a:rPr lang="en-US" dirty="0"/>
              <a:t>It is weak since it is a word that is easily found in the dictionary.</a:t>
            </a:r>
          </a:p>
          <a:p>
            <a:pPr fontAlgn="base"/>
            <a:r>
              <a:rPr lang="en-US" dirty="0"/>
              <a:t>It is strong because it uses a minimum of 10 numbers, letters and special characters.</a:t>
            </a:r>
          </a:p>
        </p:txBody>
      </p:sp>
    </p:spTree>
    <p:extLst>
      <p:ext uri="{BB962C8B-B14F-4D97-AF65-F5344CB8AC3E}">
        <p14:creationId xmlns:p14="http://schemas.microsoft.com/office/powerpoint/2010/main" val="39679805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“admin”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weak because it is often the default password on new devices.</a:t>
            </a:r>
            <a:endParaRPr lang="en-US" dirty="0"/>
          </a:p>
          <a:p>
            <a:pPr fontAlgn="base"/>
            <a:r>
              <a:rPr lang="en-US" dirty="0"/>
              <a:t>It is strong because it uses a passphrase.</a:t>
            </a:r>
          </a:p>
          <a:p>
            <a:pPr fontAlgn="base"/>
            <a:r>
              <a:rPr lang="en-US" dirty="0"/>
              <a:t>It is strong because it uses a minimum of 10 numbers, letters and special characters.</a:t>
            </a:r>
          </a:p>
          <a:p>
            <a:pPr fontAlgn="base"/>
            <a:r>
              <a:rPr lang="en-US" dirty="0"/>
              <a:t>It is strong because it contains 10 numbers and special characters.</a:t>
            </a:r>
          </a:p>
        </p:txBody>
      </p:sp>
    </p:spTree>
    <p:extLst>
      <p:ext uri="{BB962C8B-B14F-4D97-AF65-F5344CB8AC3E}">
        <p14:creationId xmlns:p14="http://schemas.microsoft.com/office/powerpoint/2010/main" val="679507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“Feb121978”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weak because it uses easily found personal information.</a:t>
            </a:r>
            <a:endParaRPr lang="en-US" dirty="0"/>
          </a:p>
          <a:p>
            <a:pPr fontAlgn="base"/>
            <a:r>
              <a:rPr lang="en-US" dirty="0"/>
              <a:t>It is strong because it uses a passphrase.</a:t>
            </a:r>
          </a:p>
          <a:p>
            <a:pPr fontAlgn="base"/>
            <a:r>
              <a:rPr lang="en-US" dirty="0"/>
              <a:t>It is weak since it is a word that is easily found in the dictionary.</a:t>
            </a:r>
          </a:p>
          <a:p>
            <a:pPr fontAlgn="base"/>
            <a:r>
              <a:rPr lang="en-US" dirty="0"/>
              <a:t>It is strong because it uses a minimum of 10 numbers, letters and special characters.</a:t>
            </a:r>
          </a:p>
        </p:txBody>
      </p:sp>
    </p:spTree>
    <p:extLst>
      <p:ext uri="{BB962C8B-B14F-4D97-AF65-F5344CB8AC3E}">
        <p14:creationId xmlns:p14="http://schemas.microsoft.com/office/powerpoint/2010/main" val="23601421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“password”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weak because it is a commonly used password.</a:t>
            </a:r>
            <a:endParaRPr lang="en-US" dirty="0"/>
          </a:p>
          <a:p>
            <a:pPr fontAlgn="base"/>
            <a:r>
              <a:rPr lang="en-US" dirty="0"/>
              <a:t>It is weak since it is a word that is easily found in the dictionary.</a:t>
            </a:r>
          </a:p>
          <a:p>
            <a:pPr fontAlgn="base"/>
            <a:r>
              <a:rPr lang="en-US" dirty="0"/>
              <a:t>It is strong because it uses a passphrase.</a:t>
            </a:r>
          </a:p>
          <a:p>
            <a:pPr fontAlgn="base"/>
            <a:r>
              <a:rPr lang="en-US" dirty="0"/>
              <a:t>It is strong because it uses a minimum of 10 numbers, letters and special characters.</a:t>
            </a:r>
          </a:p>
        </p:txBody>
      </p:sp>
    </p:spTree>
    <p:extLst>
      <p:ext uri="{BB962C8B-B14F-4D97-AF65-F5344CB8AC3E}">
        <p14:creationId xmlns:p14="http://schemas.microsoft.com/office/powerpoint/2010/main" val="41217659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a:t>
            </a:r>
            <a:r>
              <a:rPr lang="en-US" sz="2300" b="1" dirty="0" err="1">
                <a:latin typeface="Cambria" panose="02040503050406030204" pitchFamily="18" charset="0"/>
                <a:ea typeface="Cambria" panose="02040503050406030204" pitchFamily="18" charset="0"/>
              </a:rPr>
              <a:t>RobErT</a:t>
            </a:r>
            <a:r>
              <a:rPr lang="en-US" sz="2300" b="1" dirty="0">
                <a:latin typeface="Cambria" panose="02040503050406030204" pitchFamily="18" charset="0"/>
                <a:ea typeface="Cambria" panose="02040503050406030204" pitchFamily="18" charset="0"/>
              </a:rPr>
              <a:t>” as the password on a newly installed router. Which statement applies to the password choice?</a:t>
            </a:r>
          </a:p>
        </p:txBody>
      </p:sp>
      <p:sp>
        <p:nvSpPr>
          <p:cNvPr id="3" name="Content Placeholder 2"/>
          <p:cNvSpPr>
            <a:spLocks noGrp="1"/>
          </p:cNvSpPr>
          <p:nvPr>
            <p:ph idx="1"/>
          </p:nvPr>
        </p:nvSpPr>
        <p:spPr>
          <a:xfrm>
            <a:off x="232555" y="1830996"/>
            <a:ext cx="11488387" cy="2408495"/>
          </a:xfrm>
        </p:spPr>
        <p:txBody>
          <a:bodyPr>
            <a:normAutofit/>
          </a:bodyPr>
          <a:lstStyle/>
          <a:p>
            <a:pPr fontAlgn="base"/>
            <a:r>
              <a:rPr lang="en-US" b="1" dirty="0"/>
              <a:t>It is weak since it uses easily found personal information.</a:t>
            </a:r>
            <a:endParaRPr lang="en-US" dirty="0"/>
          </a:p>
          <a:p>
            <a:pPr fontAlgn="base"/>
            <a:r>
              <a:rPr lang="en-US" dirty="0"/>
              <a:t>It is strong because it uses a passphrase.</a:t>
            </a:r>
          </a:p>
          <a:p>
            <a:pPr fontAlgn="base"/>
            <a:r>
              <a:rPr lang="en-US" dirty="0"/>
              <a:t>It is strong because it uses a minimum of 10 numbers, letters and special characters.</a:t>
            </a:r>
          </a:p>
          <a:p>
            <a:pPr fontAlgn="base"/>
            <a:r>
              <a:rPr lang="en-US" dirty="0"/>
              <a:t>It is strong because it contains 10 numbers and special characters.</a:t>
            </a:r>
          </a:p>
        </p:txBody>
      </p:sp>
    </p:spTree>
    <p:extLst>
      <p:ext uri="{BB962C8B-B14F-4D97-AF65-F5344CB8AC3E}">
        <p14:creationId xmlns:p14="http://schemas.microsoft.com/office/powerpoint/2010/main" val="2472676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decides to use “Elizabeth” as the password on a newly installed router. Which statement applies to the password choice</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It is weak because it uses easily found personal information.</a:t>
            </a:r>
            <a:endParaRPr lang="en-US" dirty="0"/>
          </a:p>
          <a:p>
            <a:pPr fontAlgn="base"/>
            <a:r>
              <a:rPr lang="en-US" dirty="0"/>
              <a:t>It is strong because it uses a passphrase.</a:t>
            </a:r>
          </a:p>
          <a:p>
            <a:pPr fontAlgn="base"/>
            <a:r>
              <a:rPr lang="en-US" dirty="0"/>
              <a:t>It is weak since it is a word that is easily found in the dictionary.</a:t>
            </a:r>
          </a:p>
          <a:p>
            <a:pPr fontAlgn="base"/>
            <a:r>
              <a:rPr lang="en-US" dirty="0"/>
              <a:t>It is strong because it uses a minimum of 10 numbers, letters and special characters.</a:t>
            </a:r>
          </a:p>
        </p:txBody>
      </p:sp>
      <p:sp>
        <p:nvSpPr>
          <p:cNvPr id="4" name="Rectangle 3"/>
          <p:cNvSpPr/>
          <p:nvPr/>
        </p:nvSpPr>
        <p:spPr>
          <a:xfrm>
            <a:off x="4096988" y="3838515"/>
            <a:ext cx="6863937" cy="2862322"/>
          </a:xfrm>
          <a:prstGeom prst="rect">
            <a:avLst/>
          </a:prstGeom>
        </p:spPr>
        <p:txBody>
          <a:bodyPr wrap="square">
            <a:spAutoFit/>
          </a:bodyPr>
          <a:lstStyle/>
          <a:p>
            <a:r>
              <a:rPr lang="en-US" b="1" dirty="0">
                <a:solidFill>
                  <a:srgbClr val="155724"/>
                </a:solidFill>
                <a:latin typeface="Helvetica" panose="020B0604020202020204" pitchFamily="34" charset="0"/>
              </a:rPr>
              <a:t>Explanation:</a:t>
            </a:r>
            <a:r>
              <a:rPr lang="en-US" dirty="0">
                <a:solidFill>
                  <a:srgbClr val="155724"/>
                </a:solidFill>
                <a:latin typeface="Helvetica" panose="020B0604020202020204" pitchFamily="34" charset="0"/>
              </a:rPr>
              <a:t> Rules for strong passwords:</a:t>
            </a:r>
            <a:r>
              <a:rPr lang="en-US" dirty="0"/>
              <a:t/>
            </a:r>
            <a:br>
              <a:rPr lang="en-US" dirty="0"/>
            </a:br>
            <a:r>
              <a:rPr lang="en-US" dirty="0">
                <a:solidFill>
                  <a:srgbClr val="155724"/>
                </a:solidFill>
                <a:latin typeface="Helvetica" panose="020B0604020202020204" pitchFamily="34" charset="0"/>
              </a:rPr>
              <a:t>* minimum of 8 characters, preferably 10.</a:t>
            </a:r>
            <a:r>
              <a:rPr lang="en-US" dirty="0"/>
              <a:t/>
            </a:r>
            <a:br>
              <a:rPr lang="en-US" dirty="0"/>
            </a:br>
            <a:r>
              <a:rPr lang="en-US" dirty="0">
                <a:solidFill>
                  <a:srgbClr val="155724"/>
                </a:solidFill>
                <a:latin typeface="Helvetica" panose="020B0604020202020204" pitchFamily="34" charset="0"/>
              </a:rPr>
              <a:t>* use complex combinations of numbers, special characters, and upper and lower case letters.</a:t>
            </a:r>
            <a:r>
              <a:rPr lang="en-US" dirty="0"/>
              <a:t/>
            </a:r>
            <a:br>
              <a:rPr lang="en-US" dirty="0"/>
            </a:br>
            <a:r>
              <a:rPr lang="en-US" dirty="0">
                <a:solidFill>
                  <a:srgbClr val="155724"/>
                </a:solidFill>
                <a:latin typeface="Helvetica" panose="020B0604020202020204" pitchFamily="34" charset="0"/>
              </a:rPr>
              <a:t>* avoid repetition, common dictionary words, letter or number sequences.</a:t>
            </a:r>
            <a:r>
              <a:rPr lang="en-US" dirty="0"/>
              <a:t/>
            </a:r>
            <a:br>
              <a:rPr lang="en-US" dirty="0"/>
            </a:br>
            <a:r>
              <a:rPr lang="en-US" dirty="0">
                <a:solidFill>
                  <a:srgbClr val="155724"/>
                </a:solidFill>
                <a:latin typeface="Helvetica" panose="020B0604020202020204" pitchFamily="34" charset="0"/>
              </a:rPr>
              <a:t>* avoid names of children, relatives, pets, birthdays, or any easily identifiable personal information.</a:t>
            </a:r>
            <a:r>
              <a:rPr lang="en-US" dirty="0"/>
              <a:t/>
            </a:r>
            <a:br>
              <a:rPr lang="en-US" dirty="0"/>
            </a:br>
            <a:r>
              <a:rPr lang="en-US" dirty="0">
                <a:solidFill>
                  <a:srgbClr val="155724"/>
                </a:solidFill>
                <a:latin typeface="Helvetica" panose="020B0604020202020204" pitchFamily="34" charset="0"/>
              </a:rPr>
              <a:t>* can be created by misspelling words or replacing vowels with numbers or special characters.</a:t>
            </a:r>
            <a:endParaRPr lang="en-US" dirty="0"/>
          </a:p>
        </p:txBody>
      </p:sp>
    </p:spTree>
    <p:extLst>
      <p:ext uri="{BB962C8B-B14F-4D97-AF65-F5344CB8AC3E}">
        <p14:creationId xmlns:p14="http://schemas.microsoft.com/office/powerpoint/2010/main" val="20015517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network technician is troubleshooting an issue and needs to verify the IP addresses of all interfaces on a router.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show </a:t>
            </a:r>
            <a:r>
              <a:rPr lang="en-US" b="1" dirty="0" err="1"/>
              <a:t>ip</a:t>
            </a:r>
            <a:r>
              <a:rPr lang="en-US" b="1" dirty="0"/>
              <a:t> interface brief</a:t>
            </a:r>
            <a:endParaRPr lang="en-US" dirty="0"/>
          </a:p>
          <a:p>
            <a:pPr fontAlgn="base"/>
            <a:r>
              <a:rPr lang="en-US" dirty="0" err="1"/>
              <a:t>nslookup</a:t>
            </a:r>
            <a:endParaRPr lang="en-US" dirty="0"/>
          </a:p>
          <a:p>
            <a:pPr fontAlgn="base"/>
            <a:r>
              <a:rPr lang="en-US" dirty="0"/>
              <a:t>ipconfig </a:t>
            </a:r>
            <a:r>
              <a:rPr lang="en-US" dirty="0" err="1"/>
              <a:t>getifaddr</a:t>
            </a:r>
            <a:r>
              <a:rPr lang="en-US" dirty="0"/>
              <a:t> en0</a:t>
            </a:r>
          </a:p>
          <a:p>
            <a:pPr fontAlgn="base"/>
            <a:r>
              <a:rPr lang="en-US" dirty="0"/>
              <a:t>show </a:t>
            </a:r>
            <a:r>
              <a:rPr lang="en-US" dirty="0" err="1"/>
              <a:t>ip</a:t>
            </a:r>
            <a:r>
              <a:rPr lang="en-US" dirty="0"/>
              <a:t> route</a:t>
            </a:r>
          </a:p>
        </p:txBody>
      </p:sp>
    </p:spTree>
    <p:extLst>
      <p:ext uri="{BB962C8B-B14F-4D97-AF65-F5344CB8AC3E}">
        <p14:creationId xmlns:p14="http://schemas.microsoft.com/office/powerpoint/2010/main" val="4056128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Match each weakness with an example. (Not all options are used.)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32" y="1069124"/>
            <a:ext cx="11966368" cy="5788876"/>
          </a:xfrm>
        </p:spPr>
      </p:pic>
      <p:sp>
        <p:nvSpPr>
          <p:cNvPr id="6" name="Rectangle 5"/>
          <p:cNvSpPr/>
          <p:nvPr/>
        </p:nvSpPr>
        <p:spPr>
          <a:xfrm>
            <a:off x="225632" y="5205037"/>
            <a:ext cx="6096000" cy="1061829"/>
          </a:xfrm>
          <a:prstGeom prst="rect">
            <a:avLst/>
          </a:prstGeom>
        </p:spPr>
        <p:txBody>
          <a:bodyPr>
            <a:spAutoFit/>
          </a:bodyPr>
          <a:lstStyle/>
          <a:p>
            <a:r>
              <a:rPr lang="en-US" sz="2100" b="1" dirty="0">
                <a:solidFill>
                  <a:srgbClr val="155724"/>
                </a:solidFill>
                <a:latin typeface="Cambria" panose="02040503050406030204" pitchFamily="18" charset="0"/>
                <a:ea typeface="Cambria" panose="02040503050406030204" pitchFamily="18" charset="0"/>
              </a:rPr>
              <a:t>Explanation:</a:t>
            </a:r>
            <a:r>
              <a:rPr lang="en-US" sz="2100" dirty="0">
                <a:solidFill>
                  <a:srgbClr val="155724"/>
                </a:solidFill>
                <a:latin typeface="Cambria" panose="02040503050406030204" pitchFamily="18" charset="0"/>
                <a:ea typeface="Cambria" panose="02040503050406030204" pitchFamily="18" charset="0"/>
              </a:rPr>
              <a:t> An employee who is trying to guess the password of another user exemplifies not a weakness but an attack.</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911767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Students who are connected to the same switch are having slower than normal response times. The administrator suspects a duplex setting issue.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show interfaces</a:t>
            </a:r>
            <a:endParaRPr lang="en-US" dirty="0"/>
          </a:p>
          <a:p>
            <a:pPr fontAlgn="base"/>
            <a:r>
              <a:rPr lang="en-US" dirty="0"/>
              <a:t>ipconfig </a:t>
            </a:r>
            <a:r>
              <a:rPr lang="en-US" dirty="0" err="1"/>
              <a:t>getifaddr</a:t>
            </a:r>
            <a:r>
              <a:rPr lang="en-US" dirty="0"/>
              <a:t> en0</a:t>
            </a:r>
          </a:p>
          <a:p>
            <a:pPr fontAlgn="base"/>
            <a:r>
              <a:rPr lang="en-US" dirty="0"/>
              <a:t>copy running-</a:t>
            </a:r>
            <a:r>
              <a:rPr lang="en-US" dirty="0" err="1"/>
              <a:t>config</a:t>
            </a:r>
            <a:r>
              <a:rPr lang="en-US" dirty="0"/>
              <a:t> startup-</a:t>
            </a:r>
            <a:r>
              <a:rPr lang="en-US" dirty="0" err="1"/>
              <a:t>config</a:t>
            </a:r>
            <a:endParaRPr lang="en-US" dirty="0"/>
          </a:p>
          <a:p>
            <a:pPr fontAlgn="base"/>
            <a:r>
              <a:rPr lang="en-US" dirty="0"/>
              <a:t>show </a:t>
            </a:r>
            <a:r>
              <a:rPr lang="en-US" dirty="0" err="1"/>
              <a:t>ip</a:t>
            </a:r>
            <a:r>
              <a:rPr lang="en-US" dirty="0"/>
              <a:t> </a:t>
            </a:r>
            <a:r>
              <a:rPr lang="en-US" dirty="0" err="1"/>
              <a:t>nat</a:t>
            </a:r>
            <a:r>
              <a:rPr lang="en-US" dirty="0"/>
              <a:t> translations</a:t>
            </a:r>
          </a:p>
        </p:txBody>
      </p:sp>
    </p:spTree>
    <p:extLst>
      <p:ext uri="{BB962C8B-B14F-4D97-AF65-F5344CB8AC3E}">
        <p14:creationId xmlns:p14="http://schemas.microsoft.com/office/powerpoint/2010/main" val="16137133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A user wants to know the IP address of the PC.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ipconfig</a:t>
            </a:r>
            <a:endParaRPr lang="en-US" dirty="0"/>
          </a:p>
          <a:p>
            <a:pPr fontAlgn="base"/>
            <a:r>
              <a:rPr lang="en-US" dirty="0"/>
              <a:t>copy running-</a:t>
            </a:r>
            <a:r>
              <a:rPr lang="en-US" dirty="0" err="1"/>
              <a:t>config</a:t>
            </a:r>
            <a:r>
              <a:rPr lang="en-US" dirty="0"/>
              <a:t> startup-</a:t>
            </a:r>
            <a:r>
              <a:rPr lang="en-US" dirty="0" err="1"/>
              <a:t>config</a:t>
            </a:r>
            <a:endParaRPr lang="en-US" dirty="0"/>
          </a:p>
          <a:p>
            <a:pPr fontAlgn="base"/>
            <a:r>
              <a:rPr lang="en-US" dirty="0"/>
              <a:t>show interfaces</a:t>
            </a:r>
          </a:p>
          <a:p>
            <a:pPr fontAlgn="base"/>
            <a:r>
              <a:rPr lang="en-US" dirty="0"/>
              <a:t>show </a:t>
            </a:r>
            <a:r>
              <a:rPr lang="en-US" dirty="0" err="1"/>
              <a:t>ip</a:t>
            </a:r>
            <a:r>
              <a:rPr lang="en-US" dirty="0"/>
              <a:t> </a:t>
            </a:r>
            <a:r>
              <a:rPr lang="en-US" dirty="0" err="1"/>
              <a:t>nat</a:t>
            </a:r>
            <a:r>
              <a:rPr lang="en-US" dirty="0"/>
              <a:t> translations</a:t>
            </a:r>
          </a:p>
        </p:txBody>
      </p:sp>
    </p:spTree>
    <p:extLst>
      <p:ext uri="{BB962C8B-B14F-4D97-AF65-F5344CB8AC3E}">
        <p14:creationId xmlns:p14="http://schemas.microsoft.com/office/powerpoint/2010/main" val="34064057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student wants to save a router configuration to NVRAM.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copy running-</a:t>
            </a:r>
            <a:r>
              <a:rPr lang="en-US" b="1" dirty="0" err="1"/>
              <a:t>config</a:t>
            </a:r>
            <a:r>
              <a:rPr lang="en-US" b="1" dirty="0"/>
              <a:t> startup-</a:t>
            </a:r>
            <a:r>
              <a:rPr lang="en-US" b="1" dirty="0" err="1"/>
              <a:t>config</a:t>
            </a:r>
            <a:endParaRPr lang="en-US" dirty="0"/>
          </a:p>
          <a:p>
            <a:pPr fontAlgn="base"/>
            <a:r>
              <a:rPr lang="en-US" dirty="0"/>
              <a:t>show interfaces</a:t>
            </a:r>
          </a:p>
          <a:p>
            <a:pPr fontAlgn="base"/>
            <a:r>
              <a:rPr lang="en-US" dirty="0"/>
              <a:t>show </a:t>
            </a:r>
            <a:r>
              <a:rPr lang="en-US" dirty="0" err="1"/>
              <a:t>ip</a:t>
            </a:r>
            <a:r>
              <a:rPr lang="en-US" dirty="0"/>
              <a:t> </a:t>
            </a:r>
            <a:r>
              <a:rPr lang="en-US" dirty="0" err="1"/>
              <a:t>nat</a:t>
            </a:r>
            <a:r>
              <a:rPr lang="en-US" dirty="0"/>
              <a:t> translations</a:t>
            </a:r>
          </a:p>
          <a:p>
            <a:pPr fontAlgn="base"/>
            <a:r>
              <a:rPr lang="en-US" dirty="0"/>
              <a:t>show </a:t>
            </a:r>
            <a:r>
              <a:rPr lang="en-US" dirty="0" err="1"/>
              <a:t>ip</a:t>
            </a:r>
            <a:r>
              <a:rPr lang="en-US" dirty="0"/>
              <a:t> route</a:t>
            </a:r>
          </a:p>
        </p:txBody>
      </p:sp>
    </p:spTree>
    <p:extLst>
      <p:ext uri="{BB962C8B-B14F-4D97-AF65-F5344CB8AC3E}">
        <p14:creationId xmlns:p14="http://schemas.microsoft.com/office/powerpoint/2010/main" val="24618704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support technician needs to know the IP address of the wireless interface on a MAC.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ipconfig </a:t>
            </a:r>
            <a:r>
              <a:rPr lang="en-US" b="1" dirty="0" err="1"/>
              <a:t>getifaddr</a:t>
            </a:r>
            <a:r>
              <a:rPr lang="en-US" b="1" dirty="0"/>
              <a:t> en0</a:t>
            </a:r>
            <a:endParaRPr lang="en-US" dirty="0"/>
          </a:p>
          <a:p>
            <a:pPr fontAlgn="base"/>
            <a:r>
              <a:rPr lang="en-US" dirty="0"/>
              <a:t>copy running-</a:t>
            </a:r>
            <a:r>
              <a:rPr lang="en-US" dirty="0" err="1"/>
              <a:t>config</a:t>
            </a:r>
            <a:r>
              <a:rPr lang="en-US" dirty="0"/>
              <a:t> startup-</a:t>
            </a:r>
            <a:r>
              <a:rPr lang="en-US" dirty="0" err="1"/>
              <a:t>config</a:t>
            </a:r>
            <a:endParaRPr lang="en-US" dirty="0"/>
          </a:p>
          <a:p>
            <a:pPr fontAlgn="base"/>
            <a:r>
              <a:rPr lang="en-US" dirty="0"/>
              <a:t>show interfaces</a:t>
            </a:r>
          </a:p>
          <a:p>
            <a:pPr fontAlgn="base"/>
            <a:r>
              <a:rPr lang="en-US" dirty="0"/>
              <a:t>show </a:t>
            </a:r>
            <a:r>
              <a:rPr lang="en-US" dirty="0" err="1"/>
              <a:t>ip</a:t>
            </a:r>
            <a:r>
              <a:rPr lang="en-US" dirty="0"/>
              <a:t> </a:t>
            </a:r>
            <a:r>
              <a:rPr lang="en-US" dirty="0" err="1"/>
              <a:t>nat</a:t>
            </a:r>
            <a:r>
              <a:rPr lang="en-US" dirty="0"/>
              <a:t> translations</a:t>
            </a:r>
          </a:p>
        </p:txBody>
      </p:sp>
    </p:spTree>
    <p:extLst>
      <p:ext uri="{BB962C8B-B14F-4D97-AF65-F5344CB8AC3E}">
        <p14:creationId xmlns:p14="http://schemas.microsoft.com/office/powerpoint/2010/main" val="31886698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network technician is troubleshooting an issue and needs to verify all of the IPv6 interface addresses on a router.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show ipv6 interface</a:t>
            </a:r>
            <a:endParaRPr lang="en-US" dirty="0"/>
          </a:p>
          <a:p>
            <a:pPr fontAlgn="base"/>
            <a:r>
              <a:rPr lang="en-US" dirty="0"/>
              <a:t>show interfaces</a:t>
            </a:r>
          </a:p>
          <a:p>
            <a:pPr fontAlgn="base"/>
            <a:r>
              <a:rPr lang="en-US" dirty="0"/>
              <a:t>show </a:t>
            </a:r>
            <a:r>
              <a:rPr lang="en-US" dirty="0" err="1"/>
              <a:t>ip</a:t>
            </a:r>
            <a:r>
              <a:rPr lang="en-US" dirty="0"/>
              <a:t> </a:t>
            </a:r>
            <a:r>
              <a:rPr lang="en-US" dirty="0" err="1"/>
              <a:t>nat</a:t>
            </a:r>
            <a:r>
              <a:rPr lang="en-US" dirty="0"/>
              <a:t> translations</a:t>
            </a:r>
          </a:p>
          <a:p>
            <a:pPr fontAlgn="base"/>
            <a:r>
              <a:rPr lang="en-US" dirty="0"/>
              <a:t>show </a:t>
            </a:r>
            <a:r>
              <a:rPr lang="en-US" dirty="0" err="1"/>
              <a:t>ip</a:t>
            </a:r>
            <a:r>
              <a:rPr lang="en-US" dirty="0"/>
              <a:t> route</a:t>
            </a:r>
          </a:p>
        </p:txBody>
      </p:sp>
    </p:spTree>
    <p:extLst>
      <p:ext uri="{BB962C8B-B14F-4D97-AF65-F5344CB8AC3E}">
        <p14:creationId xmlns:p14="http://schemas.microsoft.com/office/powerpoint/2010/main" val="15428494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 teacher is having difficulties connecting his PC to the classroom network. He needs to verify that a default gateway is configured correctly.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ipconfig</a:t>
            </a:r>
            <a:endParaRPr lang="en-US" dirty="0"/>
          </a:p>
          <a:p>
            <a:pPr fontAlgn="base"/>
            <a:r>
              <a:rPr lang="en-US" dirty="0"/>
              <a:t>copy running-</a:t>
            </a:r>
            <a:r>
              <a:rPr lang="en-US" dirty="0" err="1"/>
              <a:t>config</a:t>
            </a:r>
            <a:r>
              <a:rPr lang="en-US" dirty="0"/>
              <a:t> startup-</a:t>
            </a:r>
            <a:r>
              <a:rPr lang="en-US" dirty="0" err="1"/>
              <a:t>config</a:t>
            </a:r>
            <a:endParaRPr lang="en-US" dirty="0"/>
          </a:p>
          <a:p>
            <a:pPr fontAlgn="base"/>
            <a:r>
              <a:rPr lang="en-US" dirty="0"/>
              <a:t>show interfaces</a:t>
            </a:r>
          </a:p>
          <a:p>
            <a:pPr fontAlgn="base"/>
            <a:r>
              <a:rPr lang="en-US" dirty="0"/>
              <a:t>show </a:t>
            </a:r>
            <a:r>
              <a:rPr lang="en-US" dirty="0" err="1"/>
              <a:t>ip</a:t>
            </a:r>
            <a:r>
              <a:rPr lang="en-US" dirty="0"/>
              <a:t> </a:t>
            </a:r>
            <a:r>
              <a:rPr lang="en-US" dirty="0" err="1"/>
              <a:t>nat</a:t>
            </a:r>
            <a:r>
              <a:rPr lang="en-US" dirty="0"/>
              <a:t> translations</a:t>
            </a:r>
          </a:p>
        </p:txBody>
      </p:sp>
    </p:spTree>
    <p:extLst>
      <p:ext uri="{BB962C8B-B14F-4D97-AF65-F5344CB8AC3E}">
        <p14:creationId xmlns:p14="http://schemas.microsoft.com/office/powerpoint/2010/main" val="15012191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Only employees connected to IPv6 interfaces are having difficulty connecting to remote networks. The analyst wants to verify that IPv6 routing has been enabled.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a:t>show running-</a:t>
            </a:r>
            <a:r>
              <a:rPr lang="en-US" b="1" dirty="0" err="1"/>
              <a:t>config</a:t>
            </a:r>
            <a:endParaRPr lang="en-US" dirty="0"/>
          </a:p>
          <a:p>
            <a:pPr fontAlgn="base"/>
            <a:r>
              <a:rPr lang="en-US" dirty="0"/>
              <a:t>show interfaces</a:t>
            </a:r>
          </a:p>
          <a:p>
            <a:pPr fontAlgn="base"/>
            <a:r>
              <a:rPr lang="en-US" dirty="0"/>
              <a:t>copy running-</a:t>
            </a:r>
            <a:r>
              <a:rPr lang="en-US" dirty="0" err="1"/>
              <a:t>config</a:t>
            </a:r>
            <a:r>
              <a:rPr lang="en-US" dirty="0"/>
              <a:t> startup-</a:t>
            </a:r>
            <a:r>
              <a:rPr lang="en-US" dirty="0" err="1"/>
              <a:t>config</a:t>
            </a:r>
            <a:endParaRPr lang="en-US" dirty="0"/>
          </a:p>
          <a:p>
            <a:pPr fontAlgn="base"/>
            <a:r>
              <a:rPr lang="en-US" dirty="0"/>
              <a:t>show </a:t>
            </a:r>
            <a:r>
              <a:rPr lang="en-US" dirty="0" err="1"/>
              <a:t>ip</a:t>
            </a:r>
            <a:r>
              <a:rPr lang="en-US" dirty="0"/>
              <a:t> </a:t>
            </a:r>
            <a:r>
              <a:rPr lang="en-US" dirty="0" err="1"/>
              <a:t>nat</a:t>
            </a:r>
            <a:r>
              <a:rPr lang="en-US" dirty="0"/>
              <a:t> translations</a:t>
            </a:r>
          </a:p>
        </p:txBody>
      </p:sp>
    </p:spTree>
    <p:extLst>
      <p:ext uri="{BB962C8B-B14F-4D97-AF65-F5344CB8AC3E}">
        <p14:creationId xmlns:p14="http://schemas.microsoft.com/office/powerpoint/2010/main" val="6868620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An administrator is troubleshooting connectivity issues and needs to determine the IP address of a website. What is the best command to use to accomplish the task?</a:t>
            </a:r>
          </a:p>
        </p:txBody>
      </p:sp>
      <p:sp>
        <p:nvSpPr>
          <p:cNvPr id="3" name="Content Placeholder 2"/>
          <p:cNvSpPr>
            <a:spLocks noGrp="1"/>
          </p:cNvSpPr>
          <p:nvPr>
            <p:ph idx="1"/>
          </p:nvPr>
        </p:nvSpPr>
        <p:spPr>
          <a:xfrm>
            <a:off x="0" y="1605365"/>
            <a:ext cx="11488387" cy="2408495"/>
          </a:xfrm>
        </p:spPr>
        <p:txBody>
          <a:bodyPr>
            <a:normAutofit/>
          </a:bodyPr>
          <a:lstStyle/>
          <a:p>
            <a:pPr fontAlgn="base"/>
            <a:r>
              <a:rPr lang="en-US" b="1" dirty="0" err="1"/>
              <a:t>nslookup</a:t>
            </a:r>
            <a:endParaRPr lang="en-US" dirty="0"/>
          </a:p>
          <a:p>
            <a:pPr fontAlgn="base"/>
            <a:r>
              <a:rPr lang="en-US" dirty="0"/>
              <a:t>show ipv6 route</a:t>
            </a:r>
          </a:p>
          <a:p>
            <a:pPr fontAlgn="base"/>
            <a:r>
              <a:rPr lang="en-US" dirty="0"/>
              <a:t>show ipv6 interface</a:t>
            </a:r>
          </a:p>
          <a:p>
            <a:pPr fontAlgn="base"/>
            <a:r>
              <a:rPr lang="en-US" dirty="0"/>
              <a:t>copy startup-</a:t>
            </a:r>
            <a:r>
              <a:rPr lang="en-US" dirty="0" err="1"/>
              <a:t>config</a:t>
            </a:r>
            <a:r>
              <a:rPr lang="en-US" dirty="0"/>
              <a:t> </a:t>
            </a:r>
            <a:r>
              <a:rPr lang="en-US" dirty="0" smtClean="0"/>
              <a:t>running-</a:t>
            </a:r>
            <a:r>
              <a:rPr lang="en-US" dirty="0" err="1" smtClean="0"/>
              <a:t>config</a:t>
            </a:r>
            <a:endParaRPr lang="en-US" dirty="0"/>
          </a:p>
        </p:txBody>
      </p:sp>
    </p:spTree>
    <p:extLst>
      <p:ext uri="{BB962C8B-B14F-4D97-AF65-F5344CB8AC3E}">
        <p14:creationId xmlns:p14="http://schemas.microsoft.com/office/powerpoint/2010/main" val="25434876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What is a characteristic of UDP?</a:t>
            </a:r>
          </a:p>
        </p:txBody>
      </p:sp>
      <p:sp>
        <p:nvSpPr>
          <p:cNvPr id="3" name="Content Placeholder 2"/>
          <p:cNvSpPr>
            <a:spLocks noGrp="1"/>
          </p:cNvSpPr>
          <p:nvPr>
            <p:ph idx="1"/>
          </p:nvPr>
        </p:nvSpPr>
        <p:spPr>
          <a:xfrm>
            <a:off x="0" y="1605365"/>
            <a:ext cx="11488387" cy="2408495"/>
          </a:xfrm>
        </p:spPr>
        <p:txBody>
          <a:bodyPr>
            <a:normAutofit fontScale="92500" lnSpcReduction="10000"/>
          </a:bodyPr>
          <a:lstStyle/>
          <a:p>
            <a:pPr fontAlgn="base"/>
            <a:r>
              <a:rPr lang="en-US" dirty="0"/>
              <a:t>UDP datagrams take the same path and arrive in the correct order at the destination.​</a:t>
            </a:r>
          </a:p>
          <a:p>
            <a:pPr fontAlgn="base"/>
            <a:r>
              <a:rPr lang="en-US" dirty="0"/>
              <a:t>Applications that use UDP are always considered unreliable.​</a:t>
            </a:r>
          </a:p>
          <a:p>
            <a:pPr fontAlgn="base"/>
            <a:r>
              <a:rPr lang="en-US" b="1" dirty="0"/>
              <a:t>UDP reassembles the received datagrams in the order they were received.</a:t>
            </a:r>
          </a:p>
          <a:p>
            <a:pPr fontAlgn="base"/>
            <a:r>
              <a:rPr lang="en-US" dirty="0"/>
              <a:t>UDP only passes data to the network when the destination is ready to receive the data.</a:t>
            </a:r>
          </a:p>
        </p:txBody>
      </p:sp>
      <p:sp>
        <p:nvSpPr>
          <p:cNvPr id="5" name="Rectangle 4"/>
          <p:cNvSpPr/>
          <p:nvPr/>
        </p:nvSpPr>
        <p:spPr>
          <a:xfrm>
            <a:off x="447303" y="4418895"/>
            <a:ext cx="11041083" cy="923330"/>
          </a:xfrm>
          <a:prstGeom prst="rect">
            <a:avLst/>
          </a:prstGeom>
        </p:spPr>
        <p:txBody>
          <a:bodyPr wrap="square">
            <a:spAutoFit/>
          </a:bodyPr>
          <a:lstStyle/>
          <a:p>
            <a:r>
              <a:rPr lang="en-US" dirty="0"/>
              <a:t>Explanation: </a:t>
            </a:r>
            <a:r>
              <a:rPr lang="en-US" b="1" dirty="0"/>
              <a:t>UDP has no way to reorder the datagrams into their transmission order, so UDP simply reassembles the data in the order it was received and forwards it to the application</a:t>
            </a:r>
            <a:r>
              <a:rPr lang="en-US" dirty="0"/>
              <a:t>.​</a:t>
            </a:r>
          </a:p>
          <a:p>
            <a:endParaRPr lang="en-US" dirty="0"/>
          </a:p>
        </p:txBody>
      </p:sp>
    </p:spTree>
    <p:extLst>
      <p:ext uri="{BB962C8B-B14F-4D97-AF65-F5344CB8AC3E}">
        <p14:creationId xmlns:p14="http://schemas.microsoft.com/office/powerpoint/2010/main" val="731435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32" y="1008291"/>
            <a:ext cx="11966368" cy="5689391"/>
          </a:xfrm>
        </p:spPr>
      </p:pic>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Match the type of information security threat to the scenario. (Not all options are used.)</a:t>
            </a:r>
          </a:p>
        </p:txBody>
      </p:sp>
      <p:sp>
        <p:nvSpPr>
          <p:cNvPr id="6" name="Rectangle 5"/>
          <p:cNvSpPr/>
          <p:nvPr/>
        </p:nvSpPr>
        <p:spPr>
          <a:xfrm>
            <a:off x="225632" y="3352486"/>
            <a:ext cx="6096000" cy="3000821"/>
          </a:xfrm>
          <a:prstGeom prst="rect">
            <a:avLst/>
          </a:prstGeom>
        </p:spPr>
        <p:txBody>
          <a:bodyPr>
            <a:spAutoFit/>
          </a:bodyPr>
          <a:lstStyle/>
          <a:p>
            <a:r>
              <a:rPr lang="en-US" sz="2100" b="1" dirty="0">
                <a:solidFill>
                  <a:srgbClr val="155724"/>
                </a:solidFill>
                <a:latin typeface="Cambria" panose="02040503050406030204" pitchFamily="18" charset="0"/>
                <a:ea typeface="Cambria" panose="02040503050406030204" pitchFamily="18" charset="0"/>
              </a:rPr>
              <a:t>Explanation:</a:t>
            </a:r>
          </a:p>
          <a:p>
            <a:r>
              <a:rPr lang="en-US" sz="2100" dirty="0">
                <a:solidFill>
                  <a:srgbClr val="155724"/>
                </a:solidFill>
                <a:latin typeface="Cambria" panose="02040503050406030204" pitchFamily="18" charset="0"/>
                <a:ea typeface="Cambria" panose="02040503050406030204" pitchFamily="18" charset="0"/>
              </a:rPr>
              <a:t>After an intruder gains access to a network, common network threats are as </a:t>
            </a:r>
            <a:r>
              <a:rPr lang="en-US" sz="2100" dirty="0" smtClean="0">
                <a:solidFill>
                  <a:srgbClr val="155724"/>
                </a:solidFill>
                <a:latin typeface="Cambria" panose="02040503050406030204" pitchFamily="18" charset="0"/>
                <a:ea typeface="Cambria" panose="02040503050406030204" pitchFamily="18" charset="0"/>
              </a:rPr>
              <a:t>follows</a:t>
            </a:r>
          </a:p>
          <a:p>
            <a:pPr marL="342900" indent="-342900">
              <a:buFont typeface="Arial" panose="020B0604020202020204" pitchFamily="34" charset="0"/>
              <a:buChar char="•"/>
            </a:pPr>
            <a:r>
              <a:rPr lang="en-US" sz="2100" dirty="0" smtClean="0">
                <a:latin typeface="Cambria" panose="02040503050406030204" pitchFamily="18" charset="0"/>
                <a:ea typeface="Cambria" panose="02040503050406030204" pitchFamily="18" charset="0"/>
              </a:rPr>
              <a:t>information </a:t>
            </a:r>
            <a:r>
              <a:rPr lang="en-US" sz="2100" dirty="0">
                <a:latin typeface="Cambria" panose="02040503050406030204" pitchFamily="18" charset="0"/>
                <a:ea typeface="Cambria" panose="02040503050406030204" pitchFamily="18" charset="0"/>
              </a:rPr>
              <a:t>theft</a:t>
            </a:r>
          </a:p>
          <a:p>
            <a:pPr marL="342900" indent="-342900">
              <a:buFont typeface="Arial" panose="020B0604020202020204" pitchFamily="34" charset="0"/>
              <a:buChar char="•"/>
            </a:pPr>
            <a:r>
              <a:rPr lang="en-US" sz="2100" dirty="0">
                <a:latin typeface="Cambria" panose="02040503050406030204" pitchFamily="18" charset="0"/>
                <a:ea typeface="Cambria" panose="02040503050406030204" pitchFamily="18" charset="0"/>
              </a:rPr>
              <a:t>Identity theft</a:t>
            </a:r>
          </a:p>
          <a:p>
            <a:pPr marL="342900" indent="-342900">
              <a:buFont typeface="Arial" panose="020B0604020202020204" pitchFamily="34" charset="0"/>
              <a:buChar char="•"/>
            </a:pPr>
            <a:r>
              <a:rPr lang="en-US" sz="2100" dirty="0">
                <a:latin typeface="Cambria" panose="02040503050406030204" pitchFamily="18" charset="0"/>
                <a:ea typeface="Cambria" panose="02040503050406030204" pitchFamily="18" charset="0"/>
              </a:rPr>
              <a:t>Data loss or manipulation</a:t>
            </a:r>
          </a:p>
          <a:p>
            <a:pPr marL="342900" indent="-342900">
              <a:buFont typeface="Arial" panose="020B0604020202020204" pitchFamily="34" charset="0"/>
              <a:buChar char="•"/>
            </a:pPr>
            <a:r>
              <a:rPr lang="en-US" sz="2100" dirty="0">
                <a:latin typeface="Cambria" panose="02040503050406030204" pitchFamily="18" charset="0"/>
                <a:ea typeface="Cambria" panose="02040503050406030204" pitchFamily="18" charset="0"/>
              </a:rPr>
              <a:t>Disruption of service</a:t>
            </a:r>
          </a:p>
          <a:p>
            <a:r>
              <a:rPr lang="en-US" sz="2100" dirty="0">
                <a:latin typeface="Cambria" panose="02040503050406030204" pitchFamily="18" charset="0"/>
                <a:ea typeface="Cambria" panose="02040503050406030204" pitchFamily="18" charset="0"/>
              </a:rPr>
              <a:t>Cracking the password for a known username is a type of access attack.</a:t>
            </a:r>
          </a:p>
        </p:txBody>
      </p:sp>
    </p:spTree>
    <p:extLst>
      <p:ext uri="{BB962C8B-B14F-4D97-AF65-F5344CB8AC3E}">
        <p14:creationId xmlns:p14="http://schemas.microsoft.com/office/powerpoint/2010/main" val="2612228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Which example of malicious code would be classified as a Trojan horse?</a:t>
            </a:r>
          </a:p>
        </p:txBody>
      </p:sp>
      <p:sp>
        <p:nvSpPr>
          <p:cNvPr id="6" name="Rectangle 5"/>
          <p:cNvSpPr/>
          <p:nvPr/>
        </p:nvSpPr>
        <p:spPr>
          <a:xfrm>
            <a:off x="232557" y="4155674"/>
            <a:ext cx="11488387" cy="1708160"/>
          </a:xfrm>
          <a:prstGeom prst="rect">
            <a:avLst/>
          </a:prstGeom>
        </p:spPr>
        <p:txBody>
          <a:bodyPr wrap="square">
            <a:spAutoFit/>
          </a:bodyPr>
          <a:lstStyle/>
          <a:p>
            <a:pPr algn="just"/>
            <a:r>
              <a:rPr lang="en-US" sz="2100" b="1" dirty="0">
                <a:solidFill>
                  <a:srgbClr val="155724"/>
                </a:solidFill>
                <a:latin typeface="Cambria" panose="02040503050406030204" pitchFamily="18" charset="0"/>
                <a:ea typeface="Cambria" panose="02040503050406030204" pitchFamily="18" charset="0"/>
              </a:rPr>
              <a:t>Explanation: </a:t>
            </a:r>
            <a:r>
              <a:rPr lang="en-US" sz="2100" dirty="0">
                <a:solidFill>
                  <a:srgbClr val="155724"/>
                </a:solidFill>
                <a:latin typeface="Cambria" panose="02040503050406030204" pitchFamily="18" charset="0"/>
                <a:ea typeface="Cambria" panose="02040503050406030204" pitchFamily="18" charset="0"/>
              </a:rPr>
              <a:t>A Trojan horse is malicious code that has been written specifically to look like a legitimate program. This is in contrast to a virus, which simply attaches itself to an actual legitimate program. Viruses require manual intervention from a user to spread from one system to another, while a worm is able to spread automatically between systems by exploiting vulnerabilities on those devices.</a:t>
            </a:r>
            <a:endParaRPr lang="en-US" sz="21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828812"/>
          </a:xfrm>
        </p:spPr>
        <p:txBody>
          <a:bodyPr/>
          <a:lstStyle/>
          <a:p>
            <a:pPr fontAlgn="base"/>
            <a:r>
              <a:rPr lang="en-US" b="1" dirty="0"/>
              <a:t>malware that was written to look like a video game</a:t>
            </a:r>
            <a:endParaRPr lang="en-US" dirty="0"/>
          </a:p>
          <a:p>
            <a:pPr fontAlgn="base"/>
            <a:r>
              <a:rPr lang="en-US" dirty="0"/>
              <a:t>malware that requires manual user intervention to spread between systems</a:t>
            </a:r>
          </a:p>
          <a:p>
            <a:pPr fontAlgn="base"/>
            <a:r>
              <a:rPr lang="en-US" dirty="0"/>
              <a:t>malware that attaches itself to a legitimate program and spreads to other programs when launched</a:t>
            </a:r>
          </a:p>
          <a:p>
            <a:pPr fontAlgn="base"/>
            <a:r>
              <a:rPr lang="en-US" dirty="0"/>
              <a:t>malware that can automatically spread from one system to another by exploiting a vulnerability in the target</a:t>
            </a:r>
          </a:p>
          <a:p>
            <a:endParaRPr lang="en-US" dirty="0"/>
          </a:p>
        </p:txBody>
      </p:sp>
    </p:spTree>
    <p:extLst>
      <p:ext uri="{BB962C8B-B14F-4D97-AF65-F5344CB8AC3E}">
        <p14:creationId xmlns:p14="http://schemas.microsoft.com/office/powerpoint/2010/main" val="227399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2300" b="1" dirty="0">
                <a:latin typeface="Cambria" panose="02040503050406030204" pitchFamily="18" charset="0"/>
                <a:ea typeface="Cambria" panose="02040503050406030204" pitchFamily="18" charset="0"/>
              </a:rPr>
              <a:t> What is the difference between a virus and a worm?</a:t>
            </a:r>
          </a:p>
        </p:txBody>
      </p:sp>
      <p:sp>
        <p:nvSpPr>
          <p:cNvPr id="6" name="Rectangle 5"/>
          <p:cNvSpPr/>
          <p:nvPr/>
        </p:nvSpPr>
        <p:spPr>
          <a:xfrm>
            <a:off x="232557" y="4155674"/>
            <a:ext cx="11488387" cy="738664"/>
          </a:xfrm>
          <a:prstGeom prst="rect">
            <a:avLst/>
          </a:prstGeom>
        </p:spPr>
        <p:txBody>
          <a:bodyPr wrap="square">
            <a:spAutoFit/>
          </a:bodyPr>
          <a:lstStyle/>
          <a:p>
            <a:pPr algn="just"/>
            <a:r>
              <a:rPr lang="en-US" sz="2100" b="1" dirty="0">
                <a:solidFill>
                  <a:srgbClr val="155724"/>
                </a:solidFill>
                <a:latin typeface="Cambria" panose="02040503050406030204" pitchFamily="18" charset="0"/>
                <a:ea typeface="Cambria" panose="02040503050406030204" pitchFamily="18" charset="0"/>
              </a:rPr>
              <a:t>Explanation: </a:t>
            </a:r>
            <a:r>
              <a:rPr lang="en-US" sz="2100" dirty="0">
                <a:solidFill>
                  <a:srgbClr val="155724"/>
                </a:solidFill>
                <a:latin typeface="Cambria" panose="02040503050406030204" pitchFamily="18" charset="0"/>
                <a:ea typeface="Cambria" panose="02040503050406030204" pitchFamily="18" charset="0"/>
              </a:rPr>
              <a:t>Worms are able to self-replicate and exploit vulnerabilities on computer networks without user participation.</a:t>
            </a:r>
            <a:endParaRPr lang="en-US" sz="21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2557" y="1136166"/>
            <a:ext cx="11488387" cy="2828812"/>
          </a:xfrm>
        </p:spPr>
        <p:txBody>
          <a:bodyPr/>
          <a:lstStyle/>
          <a:p>
            <a:pPr fontAlgn="base"/>
            <a:r>
              <a:rPr lang="en-US" dirty="0"/>
              <a:t>Viruses self-replicate but worms do not.</a:t>
            </a:r>
          </a:p>
          <a:p>
            <a:pPr fontAlgn="base"/>
            <a:r>
              <a:rPr lang="en-US" b="1" dirty="0"/>
              <a:t>Worms self-replicate but viruses do not.</a:t>
            </a:r>
            <a:endParaRPr lang="en-US" dirty="0"/>
          </a:p>
          <a:p>
            <a:pPr fontAlgn="base"/>
            <a:r>
              <a:rPr lang="en-US" dirty="0"/>
              <a:t>Worms require a host file but viruses do not.</a:t>
            </a:r>
          </a:p>
          <a:p>
            <a:pPr fontAlgn="base"/>
            <a:r>
              <a:rPr lang="en-US" dirty="0"/>
              <a:t>Viruses hide in legitimate programs but worms do not.</a:t>
            </a:r>
          </a:p>
        </p:txBody>
      </p:sp>
    </p:spTree>
    <p:extLst>
      <p:ext uri="{BB962C8B-B14F-4D97-AF65-F5344CB8AC3E}">
        <p14:creationId xmlns:p14="http://schemas.microsoft.com/office/powerpoint/2010/main" val="1571724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6129</Words>
  <Application>Microsoft Office PowerPoint</Application>
  <PresentationFormat>Widescreen</PresentationFormat>
  <Paragraphs>390</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Cambria</vt:lpstr>
      <vt:lpstr>Helvetica</vt:lpstr>
      <vt:lpstr>Office Theme</vt:lpstr>
      <vt:lpstr>Introduction to Networks ( Version 7.00) – Modules 16 – 17: Building and Securing a Small Network Exam</vt:lpstr>
      <vt:lpstr> Which component is designed to protect against unauthorized communications to and from a computer?</vt:lpstr>
      <vt:lpstr>Which command will block login attempts on RouterA for a period of 30 seconds if there are 2 failed login attempts within 10 seconds?</vt:lpstr>
      <vt:lpstr>What is the purpose of the network security accounting function? </vt:lpstr>
      <vt:lpstr>What type of attack may involve the use of tools such as nslookup and fping?</vt:lpstr>
      <vt:lpstr>Match each weakness with an example. (Not all options are used.)</vt:lpstr>
      <vt:lpstr>Match the type of information security threat to the scenario. (Not all options are used.)</vt:lpstr>
      <vt:lpstr> Which example of malicious code would be classified as a Trojan horse?</vt:lpstr>
      <vt:lpstr> What is the difference between a virus and a worm?</vt:lpstr>
      <vt:lpstr> Which attack involves a compromise of data that occurs between two end points?</vt:lpstr>
      <vt:lpstr>Which type of attack involves an adversary attempting to gather information about a network to identify vulnerabilities?</vt:lpstr>
      <vt:lpstr> Match the description to the type of firewall filtering. (Not all options are used.)</vt:lpstr>
      <vt:lpstr>What is the purpose of the network security authentication function?</vt:lpstr>
      <vt:lpstr>Which firewall feature is used to ensure that packets coming into a network are legitimate responses to requests initiated from internal hosts?</vt:lpstr>
      <vt:lpstr>When applied to a router, which command would help mitigate brute-force password attacks against the router?</vt:lpstr>
      <vt:lpstr> Identify the steps needed to configure a switch for SSH. The answer order does not matter. (Not all options are used.)</vt:lpstr>
      <vt:lpstr> What feature of SSH makes it more secure than Telnet for a device management connection?</vt:lpstr>
      <vt:lpstr> What is the advantage of using SSH over Telnet?</vt:lpstr>
      <vt:lpstr> What is the role of an IPS?</vt:lpstr>
      <vt:lpstr>A user is redesigning a network for a small company and wants to ensure security at a reasonable price. The user deploys a new application-aware firewall with intrusion detection capabilities on the ISP connection. The user installs a second firewall to separate the company network from the public network. Additionally, the user installs an IPS on the internal network of the company. What approach is the user implementing?</vt:lpstr>
      <vt:lpstr>What is an accurate description of redundancy?</vt:lpstr>
      <vt:lpstr>A network administrator is upgrading a small business network to give high priority to real-time applications traffic. What two types of network services is the network administrator trying to accommodate? (Choose two.)</vt:lpstr>
      <vt:lpstr>What is the purpose of a small company using a protocol analyzer utility to capture network traffic on the network segments where the company is considering a network upgrade?</vt:lpstr>
      <vt:lpstr> Refer to the exhibit. An administrator is testing connectivity to a remote device with the IP address 10.1.1.1. What does the output of this command indicate?</vt:lpstr>
      <vt:lpstr> Which method is used to send a ping message specifying the source address for the ping?</vt:lpstr>
      <vt:lpstr>A network engineer is analyzing reports from a recently performed network baseline. Which situation would depict a possible latency issue?</vt:lpstr>
      <vt:lpstr>Which statement is true about Cisco IOS ping indicators?​</vt:lpstr>
      <vt:lpstr>A user reports a lack of network connectivity. The technician takes control of the user machine and attempts to ping other computers on the network and these pings fail. The technician pings the default gateway and that also fails. What can be determined for sure by the results of these tests? </vt:lpstr>
      <vt:lpstr>A network technician issues the C:\&gt; tracert -6 www.cisco.com command on a Windows PC. What is the purpose of the -6 command option?</vt:lpstr>
      <vt:lpstr>Why would a network administrator use the tracert utility?</vt:lpstr>
      <vt:lpstr>A ping fails when performed from router R1 to directly connected router R2. The network administrator then proceeds to issue the show cdp neighbors command. Why would the network administrator issue this command if the ping failed between the two routers?</vt:lpstr>
      <vt:lpstr>A network engineer is troubleshooting connectivity issues among interconnected Cisco routers and switches. Which command should the engineer use to find the IP address information, host name, and IOS version of neighboring network devices?</vt:lpstr>
      <vt:lpstr>What information about a Cisco router can be verified using the show version command?</vt:lpstr>
      <vt:lpstr> Which command should be used on a Cisco router or switch to allow log messages to be displayed on remotely connected sessions using Telnet or SSH?</vt:lpstr>
      <vt:lpstr>Which command can an administrator issue on a Cisco router to send debug messages to the vty lines?</vt:lpstr>
      <vt:lpstr>By following a structured troubleshooting approach, a network administrator identified a network issue after a conversation with the user. What is the next step that the administrator should take?</vt:lpstr>
      <vt:lpstr>Users are complaining that they are unable to browse certain websites on the Internet. An administrator can successfully ping a web server via its IP address, but cannot browse to the domain name of the website. Which troubleshooting tool would be most useful in determining where the problem is?</vt:lpstr>
      <vt:lpstr>An employee complains that a Windows PC cannot connect to the Internet. A network technician issues the ipconfig command on the PC and is shown an IP address of 169.254.10.3. Which two conclusions can be drawn? (Choose two.)</vt:lpstr>
      <vt:lpstr> Refer to the exhibit. Host H3 is having trouble communicating with host H1. The network administrator suspects a problem exists with the H3 workstation and wants to prove that there is no problem with the R2 configuration. What tool could the network administrator use on router R2 to prove that communication exists to host H1 from the interface on R2, which is the interface that H3 uses when communicating with remote networks?</vt:lpstr>
      <vt:lpstr>Refer to the exhibit. Baseline documentation for a small company had ping round trip time statistics of 36/97/132 between hosts H1 and H3. Today the network administrator checked connectivity by pinging between hosts H1 and H3 that resulted in a round trip time of 1458/2390/6066. What does this indicate to the network administrator?</vt:lpstr>
      <vt:lpstr> Which network service automatically assigns IP addresses to devices on the network?</vt:lpstr>
      <vt:lpstr>Which command can an administrator execute to determine what interface a router will use to reach remote networks?</vt:lpstr>
      <vt:lpstr>On which two interfaces or ports can security be improved by configuring executive timeouts? (Choose two.)</vt:lpstr>
      <vt:lpstr> When configuring SSH on a router to implement secure network management, a network engineer has issued the login local and transport input ssh line vty commands. What three additional configuration actions have to be performed to complete the SSH configuration? (Choose three.)</vt:lpstr>
      <vt:lpstr> What is considered the most effective way to mitigate a worm attack?</vt:lpstr>
      <vt:lpstr>Which statement describes the ping and tracert commands?</vt:lpstr>
      <vt:lpstr> A technician is to document the current configurations of all network devices in a college, including those in off-site buildings. Which protocol would be best to use to securely access the network devices?</vt:lpstr>
      <vt:lpstr>Open the PT Activity. Perform the tasks in the activity instructions and then answer the question.  Which command has to be configured on the router to complete the SSH configuration?</vt:lpstr>
      <vt:lpstr> An administrator decides to use “WhatAreyouwaiting4” as the password on a newly installed router. Which statement applies to the password choice?</vt:lpstr>
      <vt:lpstr>An administrator decides to use “pR3s!d7n&amp;0” as the password on a newly installed router. Which statement applies to the password choice?</vt:lpstr>
      <vt:lpstr>An administrator decides to use “5$7*4#033!” as the password on a newly installed router. Which statement applies to the password choice?</vt:lpstr>
      <vt:lpstr>An administrator decides to use “pR3s!d7n&amp;0” as the password on a newly installed router. Which statement applies to the password choice?</vt:lpstr>
      <vt:lpstr>An administrator decides to use “12345678!” as the password on a newly installed router. Which statement applies to the password choice?</vt:lpstr>
      <vt:lpstr>An administrator decides to use “admin” as the password on a newly installed router. Which statement applies to the password choice?</vt:lpstr>
      <vt:lpstr>An administrator decides to use “Feb121978” as the password on a newly installed router. Which statement applies to the password choice?</vt:lpstr>
      <vt:lpstr>An administrator decides to use “password” as the password on a newly installed router. Which statement applies to the password choice?</vt:lpstr>
      <vt:lpstr>An administrator decides to use “RobErT” as the password on a newly installed router. Which statement applies to the password choice?</vt:lpstr>
      <vt:lpstr>An administrator decides to use “Elizabeth” as the password on a newly installed router. Which statement applies to the password choice</vt:lpstr>
      <vt:lpstr>A network technician is troubleshooting an issue and needs to verify the IP addresses of all interfaces on a router. What is the best command to use to accomplish the task?</vt:lpstr>
      <vt:lpstr>Students who are connected to the same switch are having slower than normal response times. The administrator suspects a duplex setting issue. What is the best command to use to accomplish the task?</vt:lpstr>
      <vt:lpstr> A user wants to know the IP address of the PC. What is the best command to use to accomplish the task?</vt:lpstr>
      <vt:lpstr>A student wants to save a router configuration to NVRAM. What is the best command to use to accomplish the task?</vt:lpstr>
      <vt:lpstr>A support technician needs to know the IP address of the wireless interface on a MAC. What is the best command to use to accomplish the task?</vt:lpstr>
      <vt:lpstr>A network technician is troubleshooting an issue and needs to verify all of the IPv6 interface addresses on a router. What is the best command to use to accomplish the task?</vt:lpstr>
      <vt:lpstr>A teacher is having difficulties connecting his PC to the classroom network. He needs to verify that a default gateway is configured correctly. What is the best command to use to accomplish the task?</vt:lpstr>
      <vt:lpstr>Only employees connected to IPv6 interfaces are having difficulty connecting to remote networks. The analyst wants to verify that IPv6 routing has been enabled. What is the best command to use to accomplish the task?</vt:lpstr>
      <vt:lpstr>An administrator is troubleshooting connectivity issues and needs to determine the IP address of a website. What is the best command to use to accomplish the task?</vt:lpstr>
      <vt:lpstr> What is a characteristic of UDP?</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Networks ( Version 7.00) – Modules 16 – 17: Building and Securing a Small Network Exam</dc:title>
  <dc:creator>narasimhulu</dc:creator>
  <cp:lastModifiedBy>narasimhulu</cp:lastModifiedBy>
  <cp:revision>48</cp:revision>
  <dcterms:created xsi:type="dcterms:W3CDTF">2023-06-07T01:59:48Z</dcterms:created>
  <dcterms:modified xsi:type="dcterms:W3CDTF">2023-06-07T14:31:19Z</dcterms:modified>
</cp:coreProperties>
</file>