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5" r:id="rId51"/>
    <p:sldId id="304"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7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884DED2-C3F3-4043-B53E-7CCC81E961F9}"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1960" y="458964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5DB6083-9AFB-4298-95BF-0943EE4ACCEA}"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842F644-BBDA-4D31-A80C-C1AF37415A00}"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196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8732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304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196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8732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304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F8DD6CF-0D21-4B75-B54F-4DE0730AD47E}"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56465EA-8FCF-4F95-9677-1C952598F6A3}"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1960" y="4589640"/>
            <a:ext cx="10515240" cy="1499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1316F264-D29E-431B-8948-5CD83303028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1960" y="4589640"/>
            <a:ext cx="1051524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236AC32-1F57-4A77-AB49-5C79715BC1E9}"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AE6C2B7-95A9-4410-88DE-5D2FFEC8E2B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434F3D1-7AFF-4861-81A3-F04C670B6EA0}"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1960" y="1709640"/>
            <a:ext cx="10515240" cy="132228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27DEA26-2300-490B-BA6D-F0B974C261A2}"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8400947-3A32-4DC6-A633-AD0AF6467FD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1960" y="4589640"/>
            <a:ext cx="10515240" cy="1499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32362F1-E779-4234-800A-9EAFE2D1074B}"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4874CEA-C758-408B-B364-9CD6C0C64486}"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2E5AA1B-C1B1-410F-9091-88F60F5D9BF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1960" y="458964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FCCA1B5-8FEE-4132-AEA1-F59FF942CFF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C3DBFB2E-5145-4EB2-8738-0EC7D9F14B55}"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196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8732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3040" y="458964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196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8732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3040" y="5373360"/>
            <a:ext cx="338580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A08BC87A-6E67-480A-93CD-F12B4BF56EAE}"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1960" y="4589640"/>
            <a:ext cx="1051524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DBA1E51-F43C-4E48-8E07-71AF9B3E8AD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3F353E5-0207-4294-934D-3DCB00F34B9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C1CFEF3-6712-403B-BED3-9E07E9F944F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1960" y="1709640"/>
            <a:ext cx="10515240" cy="132228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CABA0B1-ABF9-4B96-92A4-DC0A4B29593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008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196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DB163B4-45B3-4BE2-8A93-169A1302216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1960" y="4589640"/>
            <a:ext cx="5131080" cy="14997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0080" y="537336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D7F432B-02E3-4ABC-9559-715C7593FF2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1960" y="1709640"/>
            <a:ext cx="10515240" cy="285228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196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0080" y="4589640"/>
            <a:ext cx="513108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1960" y="5373360"/>
            <a:ext cx="10515240" cy="7153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AA32FFF-A452-464A-97BA-8DBDC5BADF2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IN"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D0C7FFC-6154-4F50-A441-F55CE1EE1A45}" type="slidenum">
              <a:rPr lang="en-US"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1960" y="1709640"/>
            <a:ext cx="10515240" cy="2852280"/>
          </a:xfrm>
          <a:prstGeom prst="rect">
            <a:avLst/>
          </a:prstGeom>
          <a:noFill/>
          <a:ln w="0">
            <a:noFill/>
          </a:ln>
        </p:spPr>
        <p:txBody>
          <a:bodyPr anchor="b">
            <a:noAutofit/>
          </a:bodyPr>
          <a:lstStyle/>
          <a:p>
            <a:pP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42" name="PlaceHolder 2"/>
          <p:cNvSpPr>
            <a:spLocks noGrp="1"/>
          </p:cNvSpPr>
          <p:nvPr>
            <p:ph type="body"/>
          </p:nvPr>
        </p:nvSpPr>
        <p:spPr>
          <a:xfrm>
            <a:off x="831960" y="4589640"/>
            <a:ext cx="10515240" cy="1499760"/>
          </a:xfrm>
          <a:prstGeom prst="rect">
            <a:avLst/>
          </a:prstGeom>
          <a:noFill/>
          <a:ln w="0">
            <a:noFill/>
          </a:ln>
        </p:spPr>
        <p:txBody>
          <a:bodyPr anchor="t">
            <a:noAutofit/>
          </a:bodyPr>
          <a:lstStyle/>
          <a:p>
            <a:pPr>
              <a:lnSpc>
                <a:spcPct val="90000"/>
              </a:lnSpc>
              <a:spcBef>
                <a:spcPts val="1001"/>
              </a:spcBef>
              <a:buNone/>
              <a:tabLst>
                <a:tab pos="0" algn="l"/>
              </a:tabLst>
            </a:pPr>
            <a:r>
              <a:rPr lang="en-US" sz="2400" b="0" strike="noStrike" spc="-1">
                <a:solidFill>
                  <a:srgbClr val="8B8B8B"/>
                </a:solidFill>
                <a:latin typeface="Calibri"/>
              </a:rPr>
              <a:t>Edit Master text styles</a:t>
            </a:r>
            <a:endParaRPr lang="en-US" sz="2400" b="0" strike="noStrike" spc="-1">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IN"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2DF34595-CB48-4E14-8F56-55FFF1092D73}" type="slidenum">
              <a:rPr lang="en-US"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rmAutofit fontScale="90000"/>
          </a:bodyPr>
          <a:lstStyle/>
          <a:p>
            <a:pPr algn="ctr">
              <a:lnSpc>
                <a:spcPct val="90000"/>
              </a:lnSpc>
              <a:buNone/>
            </a:pPr>
            <a:r>
              <a:rPr sz="6000" dirty="0"/>
              <a:t/>
            </a:r>
            <a:br>
              <a:rPr sz="6000" dirty="0"/>
            </a:br>
            <a:r>
              <a:rPr sz="6000" dirty="0"/>
              <a:t/>
            </a:r>
            <a:br>
              <a:rPr sz="6000" dirty="0"/>
            </a:br>
            <a:r>
              <a:rPr sz="6000" dirty="0"/>
              <a:t/>
            </a:r>
            <a:br>
              <a:rPr sz="6000" dirty="0"/>
            </a:br>
            <a:r>
              <a:rPr lang="fr-FR" sz="6000" b="0" strike="noStrike" spc="-1" dirty="0">
                <a:solidFill>
                  <a:srgbClr val="000000"/>
                </a:solidFill>
                <a:latin typeface="Calibri Light"/>
              </a:rPr>
              <a:t>CCNA 1 v7 Modules 4 – 7: Ethernet Concepts Exam</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algn="ctr">
              <a:buNone/>
            </a:pPr>
            <a:endParaRPr lang="en-IN"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213840" y="0"/>
            <a:ext cx="11886840" cy="1475640"/>
          </a:xfrm>
          <a:prstGeom prst="rect">
            <a:avLst/>
          </a:prstGeom>
          <a:noFill/>
          <a:ln w="0">
            <a:noFill/>
          </a:ln>
        </p:spPr>
        <p:txBody>
          <a:bodyPr anchor="b">
            <a:normAutofit/>
          </a:bodyPr>
          <a:lstStyle/>
          <a:p>
            <a:pPr>
              <a:lnSpc>
                <a:spcPct val="90000"/>
              </a:lnSpc>
              <a:buNone/>
            </a:pPr>
            <a:r>
              <a:rPr lang="en-US" sz="2800" b="1" strike="noStrike" spc="-1">
                <a:solidFill>
                  <a:srgbClr val="000000"/>
                </a:solidFill>
                <a:latin typeface="Cambria"/>
                <a:ea typeface="Cambria"/>
              </a:rPr>
              <a:t>With the use of unshielded twisted-pair copper wire in a network, what causes crosstalk within the cable pairs?</a:t>
            </a:r>
            <a:endParaRPr lang="en-US" sz="2800" b="0" strike="noStrike" spc="-1">
              <a:solidFill>
                <a:srgbClr val="000000"/>
              </a:solidFill>
              <a:latin typeface="Calibri"/>
            </a:endParaRPr>
          </a:p>
        </p:txBody>
      </p:sp>
      <p:sp>
        <p:nvSpPr>
          <p:cNvPr id="104" name="PlaceHolder 2"/>
          <p:cNvSpPr>
            <a:spLocks noGrp="1"/>
          </p:cNvSpPr>
          <p:nvPr>
            <p:ph/>
          </p:nvPr>
        </p:nvSpPr>
        <p:spPr>
          <a:xfrm>
            <a:off x="213840" y="1591200"/>
            <a:ext cx="11756160" cy="2980440"/>
          </a:xfrm>
          <a:prstGeom prst="rect">
            <a:avLst/>
          </a:prstGeom>
          <a:noFill/>
          <a:ln w="0">
            <a:noFill/>
          </a:ln>
        </p:spPr>
        <p:txBody>
          <a:bodyPr anchor="t">
            <a:normAutofit/>
          </a:bodyPr>
          <a:lstStyle/>
          <a:p>
            <a:pPr>
              <a:lnSpc>
                <a:spcPct val="90000"/>
              </a:lnSpc>
              <a:spcBef>
                <a:spcPts val="1001"/>
              </a:spcBef>
              <a:buNone/>
              <a:tabLst>
                <a:tab pos="0" algn="l"/>
              </a:tabLst>
            </a:pPr>
            <a:r>
              <a:rPr lang="en-US" sz="2400" b="1" strike="noStrike" spc="-1">
                <a:solidFill>
                  <a:srgbClr val="8B8B8B"/>
                </a:solidFill>
                <a:latin typeface="Calibri"/>
              </a:rPr>
              <a:t>he magnetic field around the adjacent pairs of wire</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 use of braided wire to shield the adjacent wire pairs</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 reflection of the electrical wave back from the far end of the cable</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 collision caused by two nodes trying to use the media simultaneousl</a:t>
            </a:r>
            <a:endParaRPr lang="en-US" sz="2400" b="0" strike="noStrike" spc="-1">
              <a:solidFill>
                <a:srgbClr val="000000"/>
              </a:solidFill>
              <a:latin typeface="Calibri"/>
            </a:endParaRPr>
          </a:p>
        </p:txBody>
      </p:sp>
      <p:sp>
        <p:nvSpPr>
          <p:cNvPr id="105" name="Rectangle 2"/>
          <p:cNvSpPr/>
          <p:nvPr/>
        </p:nvSpPr>
        <p:spPr>
          <a:xfrm>
            <a:off x="213840" y="4435920"/>
            <a:ext cx="11886840" cy="206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600" b="1" strike="noStrike" spc="-1">
                <a:solidFill>
                  <a:srgbClr val="155724"/>
                </a:solidFill>
                <a:latin typeface="Cambria"/>
                <a:ea typeface="Cambria"/>
              </a:rPr>
              <a:t>Explanation:</a:t>
            </a:r>
            <a:r>
              <a:rPr lang="en-US" sz="2600" b="0" strike="noStrike" spc="-1">
                <a:solidFill>
                  <a:srgbClr val="155724"/>
                </a:solidFill>
                <a:latin typeface="Cambria"/>
                <a:ea typeface="Cambria"/>
              </a:rPr>
              <a:t> Crosstalk is a type of noise, or interference that occurs when signal transmission on one wire interferes with another wire. When current flows through a wire a magnetic field is produced. The produced magnetic field will interface the signal carried in the adjacent wire.</a:t>
            </a:r>
            <a:endParaRPr lang="en-IN"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47564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Refer to the graphic. What type of cabling is shown?</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91200"/>
            <a:ext cx="11756160" cy="2980440"/>
          </a:xfrm>
          <a:prstGeom prst="rect">
            <a:avLst/>
          </a:prstGeom>
          <a:noFill/>
          <a:ln w="0">
            <a:noFill/>
          </a:ln>
        </p:spPr>
        <p:txBody>
          <a:bodyPr anchor="t">
            <a:normAutofit/>
          </a:bodyPr>
          <a:lstStyle/>
          <a:p>
            <a:pPr fontAlgn="base"/>
            <a:r>
              <a:rPr lang="en-US" dirty="0" smtClean="0"/>
              <a:t>STP</a:t>
            </a:r>
          </a:p>
          <a:p>
            <a:pPr fontAlgn="base"/>
            <a:r>
              <a:rPr lang="en-US" dirty="0" smtClean="0"/>
              <a:t>UTP</a:t>
            </a:r>
          </a:p>
          <a:p>
            <a:pPr fontAlgn="base"/>
            <a:r>
              <a:rPr lang="en-US" dirty="0" smtClean="0"/>
              <a:t>coax</a:t>
            </a:r>
          </a:p>
          <a:p>
            <a:pPr fontAlgn="base"/>
            <a:r>
              <a:rPr lang="en-US" b="1" dirty="0" smtClean="0"/>
              <a:t>fiber</a:t>
            </a:r>
            <a:endParaRPr lang="en-US" dirty="0"/>
          </a:p>
        </p:txBody>
      </p:sp>
      <p:sp>
        <p:nvSpPr>
          <p:cNvPr id="105" name="Rectangle 2"/>
          <p:cNvSpPr/>
          <p:nvPr/>
        </p:nvSpPr>
        <p:spPr>
          <a:xfrm>
            <a:off x="148500" y="3623120"/>
            <a:ext cx="11886840" cy="33533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000" b="1" strike="noStrike" spc="-1" dirty="0" smtClean="0">
                <a:solidFill>
                  <a:srgbClr val="155724"/>
                </a:solidFill>
                <a:latin typeface="Cambria"/>
                <a:ea typeface="Cambria"/>
              </a:rPr>
              <a:t>Explanation: Network cabling include different types of cables:</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UTP cable consists of four pairs of color-coded wires that have been twisted together and then encased in a flexible plastic sheath.</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STP cable uses four pairs of wires, each wrapped in a foil shield, which are then wrapped in an overall metallic braid or foil.</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Coaxial cable uses a copper conductor and a layer of flexible plastic insulation surrounds the copper conductor.</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Fiber cable is a flexible, extremely thin, transparent strand of glass surrounded by plastic insulation.</a:t>
            </a:r>
            <a:endParaRPr lang="en-IN" sz="240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684" y="1475640"/>
            <a:ext cx="3103316" cy="2408967"/>
          </a:xfrm>
          <a:prstGeom prst="rect">
            <a:avLst/>
          </a:prstGeom>
        </p:spPr>
      </p:pic>
    </p:spTree>
    <p:extLst>
      <p:ext uri="{BB962C8B-B14F-4D97-AF65-F5344CB8AC3E}">
        <p14:creationId xmlns:p14="http://schemas.microsoft.com/office/powerpoint/2010/main" val="4535987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47564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In addition to the cable length, what two factors could interfere with the communication carried over UTP cables? (Choose two.)</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91200"/>
            <a:ext cx="11756160" cy="2980440"/>
          </a:xfrm>
          <a:prstGeom prst="rect">
            <a:avLst/>
          </a:prstGeom>
          <a:noFill/>
          <a:ln w="0">
            <a:noFill/>
          </a:ln>
        </p:spPr>
        <p:txBody>
          <a:bodyPr anchor="t">
            <a:normAutofit/>
          </a:bodyPr>
          <a:lstStyle/>
          <a:p>
            <a:pPr fontAlgn="base"/>
            <a:r>
              <a:rPr lang="en-US" b="1" dirty="0"/>
              <a:t>crosstalk</a:t>
            </a:r>
            <a:endParaRPr lang="en-US" dirty="0"/>
          </a:p>
          <a:p>
            <a:pPr fontAlgn="base"/>
            <a:r>
              <a:rPr lang="en-US" dirty="0"/>
              <a:t>bandwidth</a:t>
            </a:r>
          </a:p>
          <a:p>
            <a:pPr fontAlgn="base"/>
            <a:r>
              <a:rPr lang="en-US" dirty="0"/>
              <a:t>size of the network</a:t>
            </a:r>
          </a:p>
          <a:p>
            <a:pPr fontAlgn="base"/>
            <a:r>
              <a:rPr lang="en-US" dirty="0"/>
              <a:t>signal modulation technique</a:t>
            </a:r>
          </a:p>
          <a:p>
            <a:pPr fontAlgn="base"/>
            <a:r>
              <a:rPr lang="en-US" b="1" dirty="0"/>
              <a:t>electromagnetic interference</a:t>
            </a:r>
            <a:endParaRPr lang="en-US" dirty="0"/>
          </a:p>
        </p:txBody>
      </p:sp>
      <p:sp>
        <p:nvSpPr>
          <p:cNvPr id="105" name="Rectangle 2"/>
          <p:cNvSpPr/>
          <p:nvPr/>
        </p:nvSpPr>
        <p:spPr>
          <a:xfrm>
            <a:off x="213840" y="4435920"/>
            <a:ext cx="11886840" cy="16913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600" b="1" strike="noStrike" spc="-1" dirty="0" smtClean="0">
                <a:solidFill>
                  <a:srgbClr val="155724"/>
                </a:solidFill>
                <a:latin typeface="Cambria"/>
                <a:ea typeface="Cambria"/>
              </a:rPr>
              <a:t>Explanation: </a:t>
            </a:r>
            <a:r>
              <a:rPr lang="en-US" sz="2600" strike="noStrike" spc="-1" dirty="0" smtClean="0">
                <a:solidFill>
                  <a:srgbClr val="155724"/>
                </a:solidFill>
                <a:latin typeface="Cambria"/>
                <a:ea typeface="Cambria"/>
              </a:rPr>
              <a:t>Copper media is widely used in network communications. However, copper media is limited by distance and signal interference. Data is transmitted on copper cables as electrical pulses. The electrical pulses are susceptible to interference from two sources:</a:t>
            </a:r>
            <a:endParaRPr lang="en-IN" sz="2600" strike="noStrike" spc="-1" dirty="0">
              <a:latin typeface="Arial"/>
            </a:endParaRPr>
          </a:p>
        </p:txBody>
      </p:sp>
    </p:spTree>
    <p:extLst>
      <p:ext uri="{BB962C8B-B14F-4D97-AF65-F5344CB8AC3E}">
        <p14:creationId xmlns:p14="http://schemas.microsoft.com/office/powerpoint/2010/main" val="157261200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47564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Refer to the graphic. What type of cabling is shown?</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91200"/>
            <a:ext cx="11756160" cy="2980440"/>
          </a:xfrm>
          <a:prstGeom prst="rect">
            <a:avLst/>
          </a:prstGeom>
          <a:noFill/>
          <a:ln w="0">
            <a:noFill/>
          </a:ln>
        </p:spPr>
        <p:txBody>
          <a:bodyPr anchor="t">
            <a:normAutofit/>
          </a:bodyPr>
          <a:lstStyle/>
          <a:p>
            <a:pPr fontAlgn="base"/>
            <a:r>
              <a:rPr lang="en-US" dirty="0"/>
              <a:t>STP</a:t>
            </a:r>
          </a:p>
          <a:p>
            <a:pPr fontAlgn="base"/>
            <a:r>
              <a:rPr lang="en-US" b="1" dirty="0"/>
              <a:t>UTP</a:t>
            </a:r>
            <a:endParaRPr lang="en-US" dirty="0"/>
          </a:p>
          <a:p>
            <a:pPr fontAlgn="base"/>
            <a:r>
              <a:rPr lang="en-US" dirty="0"/>
              <a:t>coax</a:t>
            </a:r>
          </a:p>
          <a:p>
            <a:pPr fontAlgn="base"/>
            <a:r>
              <a:rPr lang="en-US" dirty="0"/>
              <a:t>fiber</a:t>
            </a:r>
          </a:p>
        </p:txBody>
      </p:sp>
      <p:sp>
        <p:nvSpPr>
          <p:cNvPr id="105" name="Rectangle 2"/>
          <p:cNvSpPr/>
          <p:nvPr/>
        </p:nvSpPr>
        <p:spPr>
          <a:xfrm>
            <a:off x="148500" y="3623120"/>
            <a:ext cx="11886840" cy="33533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000" b="1" strike="noStrike" spc="-1" dirty="0" smtClean="0">
                <a:solidFill>
                  <a:srgbClr val="155724"/>
                </a:solidFill>
                <a:latin typeface="Cambria"/>
                <a:ea typeface="Cambria"/>
              </a:rPr>
              <a:t>Explanation: Network cabling include different types of cables:</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UTP cable consists of four pairs of color-coded wires that have been twisted together and then encased in a flexible plastic sheath.</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STP cable uses four pairs of wires, each wrapped in a foil shield, which are then wrapped in an overall metallic braid or foil.</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Coaxial cable uses a copper conductor and a layer of flexible plastic insulation surrounds the copper conductor.</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Fiber cable is a flexible, extremely thin, transparent strand of glass surrounded by plastic insulation.</a:t>
            </a:r>
            <a:endParaRPr lang="en-IN" sz="2400" strike="noStrike" spc="-1" dirty="0">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475640"/>
            <a:ext cx="4110540" cy="2308960"/>
          </a:xfrm>
          <a:prstGeom prst="rect">
            <a:avLst/>
          </a:prstGeom>
        </p:spPr>
      </p:pic>
    </p:spTree>
    <p:extLst>
      <p:ext uri="{BB962C8B-B14F-4D97-AF65-F5344CB8AC3E}">
        <p14:creationId xmlns:p14="http://schemas.microsoft.com/office/powerpoint/2010/main" val="165573668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47564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two devices commonly affect wireless networks? (Choose two.)</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91200"/>
            <a:ext cx="11756160" cy="2980440"/>
          </a:xfrm>
          <a:prstGeom prst="rect">
            <a:avLst/>
          </a:prstGeom>
          <a:noFill/>
          <a:ln w="0">
            <a:noFill/>
          </a:ln>
        </p:spPr>
        <p:txBody>
          <a:bodyPr anchor="t">
            <a:normAutofit lnSpcReduction="10000"/>
          </a:bodyPr>
          <a:lstStyle/>
          <a:p>
            <a:pPr fontAlgn="base"/>
            <a:r>
              <a:rPr lang="en-US" dirty="0"/>
              <a:t>Blu-ray players</a:t>
            </a:r>
          </a:p>
          <a:p>
            <a:pPr fontAlgn="base"/>
            <a:r>
              <a:rPr lang="en-US" dirty="0"/>
              <a:t>home theaters</a:t>
            </a:r>
          </a:p>
          <a:p>
            <a:pPr fontAlgn="base"/>
            <a:r>
              <a:rPr lang="en-US" b="1" dirty="0"/>
              <a:t>cordless phones</a:t>
            </a:r>
            <a:endParaRPr lang="en-US" dirty="0"/>
          </a:p>
          <a:p>
            <a:pPr fontAlgn="base"/>
            <a:r>
              <a:rPr lang="en-US" b="1" dirty="0"/>
              <a:t>microwaves</a:t>
            </a:r>
            <a:endParaRPr lang="en-US" dirty="0"/>
          </a:p>
          <a:p>
            <a:pPr fontAlgn="base"/>
            <a:r>
              <a:rPr lang="en-US" dirty="0"/>
              <a:t>incandescent light bulbs</a:t>
            </a:r>
          </a:p>
          <a:p>
            <a:pPr fontAlgn="base"/>
            <a:r>
              <a:rPr lang="en-US" dirty="0"/>
              <a:t>external hard drives</a:t>
            </a:r>
          </a:p>
        </p:txBody>
      </p:sp>
      <p:sp>
        <p:nvSpPr>
          <p:cNvPr id="105" name="Rectangle 2"/>
          <p:cNvSpPr/>
          <p:nvPr/>
        </p:nvSpPr>
        <p:spPr>
          <a:xfrm>
            <a:off x="213840" y="4435920"/>
            <a:ext cx="11886840" cy="12912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600" b="1" strike="noStrike" spc="-1" dirty="0" smtClean="0">
                <a:solidFill>
                  <a:srgbClr val="155724"/>
                </a:solidFill>
                <a:latin typeface="Cambria"/>
                <a:ea typeface="Cambria"/>
              </a:rPr>
              <a:t>Explanation: </a:t>
            </a:r>
            <a:r>
              <a:rPr lang="en-US" sz="2600" strike="noStrike" spc="-1" dirty="0" smtClean="0">
                <a:solidFill>
                  <a:srgbClr val="155724"/>
                </a:solidFill>
                <a:latin typeface="Cambria"/>
                <a:ea typeface="Cambria"/>
              </a:rPr>
              <a:t>Radio Frequency Interference (RFI) is the interference that is caused by radio transmitters and other devices that are transmitting in the same frequency.</a:t>
            </a:r>
            <a:endParaRPr lang="en-IN" sz="2600" strike="noStrike" spc="-1" dirty="0">
              <a:latin typeface="Arial"/>
            </a:endParaRPr>
          </a:p>
        </p:txBody>
      </p:sp>
    </p:spTree>
    <p:extLst>
      <p:ext uri="{BB962C8B-B14F-4D97-AF65-F5344CB8AC3E}">
        <p14:creationId xmlns:p14="http://schemas.microsoft.com/office/powerpoint/2010/main" val="11729365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Which two statements describe the services provided by the data link layer? (Choose two.)</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fontScale="85000" lnSpcReduction="20000"/>
          </a:bodyPr>
          <a:lstStyle/>
          <a:p>
            <a:pPr fontAlgn="base"/>
            <a:r>
              <a:rPr lang="en-US" dirty="0"/>
              <a:t>It defines the end-to-end delivery addressing scheme.</a:t>
            </a:r>
          </a:p>
          <a:p>
            <a:pPr fontAlgn="base"/>
            <a:r>
              <a:rPr lang="en-US" dirty="0"/>
              <a:t>It maintains the path between the source and destination devices during the data transmission.</a:t>
            </a:r>
          </a:p>
          <a:p>
            <a:pPr fontAlgn="base"/>
            <a:r>
              <a:rPr lang="en-US" b="1" dirty="0"/>
              <a:t>It manages the access of frames to the network media.</a:t>
            </a:r>
            <a:endParaRPr lang="en-US" dirty="0"/>
          </a:p>
          <a:p>
            <a:pPr fontAlgn="base"/>
            <a:r>
              <a:rPr lang="en-US" dirty="0"/>
              <a:t>It provides reliable delivery through link establishment and flow control.</a:t>
            </a:r>
          </a:p>
          <a:p>
            <a:pPr fontAlgn="base"/>
            <a:r>
              <a:rPr lang="en-US" dirty="0"/>
              <a:t>It ensures that application data will be transmitted according to the prioritization.</a:t>
            </a:r>
          </a:p>
          <a:p>
            <a:pPr fontAlgn="base"/>
            <a:r>
              <a:rPr lang="en-US" b="1" dirty="0"/>
              <a:t>It packages various Layer 3 PDUs into a frame format that is compatible with the network interface.</a:t>
            </a:r>
            <a:endParaRPr lang="en-US" dirty="0"/>
          </a:p>
        </p:txBody>
      </p:sp>
      <p:sp>
        <p:nvSpPr>
          <p:cNvPr id="105" name="Rectangle 2"/>
          <p:cNvSpPr/>
          <p:nvPr/>
        </p:nvSpPr>
        <p:spPr>
          <a:xfrm>
            <a:off x="213840" y="4296220"/>
            <a:ext cx="11886840" cy="267620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The data link layer is divided into two sub layers, namely Logical Link Control (LLC) and Media Access Control (MAC). LLC forms a frame from the network layer PDU into a format that conforms to the requirements of the network interface and media. A network layer PDU might be for IPv4 or IPv6. The MAC sub layer defines the media access processes performed by the hardware. It manages the frame access to the network media according to the physical signaling requirements (copper cable, fiber optic, wireless, etc.)</a:t>
            </a:r>
            <a:endParaRPr lang="en-IN" sz="2400" strike="noStrike" spc="-1" dirty="0">
              <a:latin typeface="Arial"/>
            </a:endParaRPr>
          </a:p>
        </p:txBody>
      </p:sp>
    </p:spTree>
    <p:extLst>
      <p:ext uri="{BB962C8B-B14F-4D97-AF65-F5344CB8AC3E}">
        <p14:creationId xmlns:p14="http://schemas.microsoft.com/office/powerpoint/2010/main" val="40710489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What is the function of the CRC value that is found in the FCS field of a frame?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b="1" dirty="0"/>
              <a:t>to verify the integrity of the received frame</a:t>
            </a:r>
            <a:endParaRPr lang="en-US" dirty="0"/>
          </a:p>
          <a:p>
            <a:pPr fontAlgn="base"/>
            <a:r>
              <a:rPr lang="en-US" dirty="0"/>
              <a:t>to verify the physical address in the frame</a:t>
            </a:r>
          </a:p>
          <a:p>
            <a:pPr fontAlgn="base"/>
            <a:r>
              <a:rPr lang="en-US" dirty="0"/>
              <a:t>to verify the logical address in the frame</a:t>
            </a:r>
          </a:p>
          <a:p>
            <a:pPr fontAlgn="base"/>
            <a:r>
              <a:rPr lang="en-US" dirty="0"/>
              <a:t>to compute the checksum header for the data field in the frame</a:t>
            </a:r>
          </a:p>
        </p:txBody>
      </p:sp>
      <p:sp>
        <p:nvSpPr>
          <p:cNvPr id="105" name="Rectangle 2"/>
          <p:cNvSpPr/>
          <p:nvPr/>
        </p:nvSpPr>
        <p:spPr>
          <a:xfrm>
            <a:off x="148500" y="3953320"/>
            <a:ext cx="1188684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The CRC value in the FCS field of the received frame is compared to the computed CRC value of that frame, in order to verify the integrity of the frame. If the two values do not match, then the frame is discarded.</a:t>
            </a:r>
            <a:endParaRPr lang="en-IN" sz="2400" strike="noStrike" spc="-1" dirty="0">
              <a:latin typeface="Arial"/>
            </a:endParaRPr>
          </a:p>
        </p:txBody>
      </p:sp>
    </p:spTree>
    <p:extLst>
      <p:ext uri="{BB962C8B-B14F-4D97-AF65-F5344CB8AC3E}">
        <p14:creationId xmlns:p14="http://schemas.microsoft.com/office/powerpoint/2010/main" val="256799845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What is contained in the trailer of a data-link frame?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dirty="0"/>
              <a:t>logical address</a:t>
            </a:r>
          </a:p>
          <a:p>
            <a:pPr fontAlgn="base"/>
            <a:r>
              <a:rPr lang="en-US" dirty="0"/>
              <a:t>physical address</a:t>
            </a:r>
          </a:p>
          <a:p>
            <a:pPr fontAlgn="base"/>
            <a:r>
              <a:rPr lang="en-US" dirty="0"/>
              <a:t>data</a:t>
            </a:r>
          </a:p>
          <a:p>
            <a:pPr fontAlgn="base"/>
            <a:r>
              <a:rPr lang="en-US" b="1" dirty="0"/>
              <a:t>error detection</a:t>
            </a:r>
            <a:endParaRPr lang="en-US" dirty="0"/>
          </a:p>
        </p:txBody>
      </p:sp>
      <p:sp>
        <p:nvSpPr>
          <p:cNvPr id="105" name="Rectangle 2"/>
          <p:cNvSpPr/>
          <p:nvPr/>
        </p:nvSpPr>
        <p:spPr>
          <a:xfrm>
            <a:off x="148500" y="3953320"/>
            <a:ext cx="11886840" cy="156820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The trailer in a data-link frame contains error detection information that is pertinent to the frame included in the FCS field. The header contains control information, such as the addressing, while the area that is indicated by the word “data” includes the data, transport layer PDU, and the IP header</a:t>
            </a:r>
            <a:endParaRPr lang="en-IN" sz="2400" strike="noStrike" spc="-1" dirty="0">
              <a:latin typeface="Arial"/>
            </a:endParaRPr>
          </a:p>
        </p:txBody>
      </p:sp>
    </p:spTree>
    <p:extLst>
      <p:ext uri="{BB962C8B-B14F-4D97-AF65-F5344CB8AC3E}">
        <p14:creationId xmlns:p14="http://schemas.microsoft.com/office/powerpoint/2010/main" val="386476137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Which statement describes a characteristic of the frame header fields of the data link layer?</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dirty="0"/>
              <a:t>They all include the flow control and logical connection fields.</a:t>
            </a:r>
          </a:p>
          <a:p>
            <a:pPr fontAlgn="base"/>
            <a:r>
              <a:rPr lang="en-US" dirty="0"/>
              <a:t>Ethernet frame header fields contain Layer 3 source and destination addresses.</a:t>
            </a:r>
          </a:p>
          <a:p>
            <a:pPr fontAlgn="base"/>
            <a:r>
              <a:rPr lang="en-US" b="1" dirty="0"/>
              <a:t>They vary depending on protocols.</a:t>
            </a:r>
            <a:endParaRPr lang="en-US" dirty="0"/>
          </a:p>
          <a:p>
            <a:pPr fontAlgn="base"/>
            <a:r>
              <a:rPr lang="en-US" dirty="0"/>
              <a:t>They include information on user applications.</a:t>
            </a:r>
          </a:p>
        </p:txBody>
      </p:sp>
      <p:sp>
        <p:nvSpPr>
          <p:cNvPr id="105" name="Rectangle 2"/>
          <p:cNvSpPr/>
          <p:nvPr/>
        </p:nvSpPr>
        <p:spPr>
          <a:xfrm>
            <a:off x="148500" y="3953320"/>
            <a:ext cx="1188684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All data link layer protocols encapsulate the Layer 3 PDU within the data field of the frame. However, the structure of the frame and the fields that are contained in the header vary according to the protocol. Different data link layer protocols may use different fields, like priority/quality of service, logical connection control, physical link control, flow control, and congestion control.</a:t>
            </a:r>
            <a:endParaRPr lang="en-IN" sz="2400" strike="noStrike" spc="-1" dirty="0">
              <a:latin typeface="Arial"/>
            </a:endParaRPr>
          </a:p>
        </p:txBody>
      </p:sp>
    </p:spTree>
    <p:extLst>
      <p:ext uri="{BB962C8B-B14F-4D97-AF65-F5344CB8AC3E}">
        <p14:creationId xmlns:p14="http://schemas.microsoft.com/office/powerpoint/2010/main" val="128601327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A network team is comparing physical WAN topologies for connecting remote sites to a headquarters building. Which topology provides high availability and connects some, but not all, remote sites?</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dirty="0"/>
              <a:t>mesh</a:t>
            </a:r>
          </a:p>
          <a:p>
            <a:pPr fontAlgn="base"/>
            <a:r>
              <a:rPr lang="en-US" b="1" dirty="0"/>
              <a:t>partial mesh</a:t>
            </a:r>
            <a:endParaRPr lang="en-US" dirty="0"/>
          </a:p>
          <a:p>
            <a:pPr fontAlgn="base"/>
            <a:r>
              <a:rPr lang="en-US" dirty="0"/>
              <a:t>hub and spoke</a:t>
            </a:r>
          </a:p>
          <a:p>
            <a:pPr fontAlgn="base"/>
            <a:r>
              <a:rPr lang="en-US" dirty="0"/>
              <a:t>point-to-point</a:t>
            </a:r>
          </a:p>
        </p:txBody>
      </p:sp>
      <p:sp>
        <p:nvSpPr>
          <p:cNvPr id="105" name="Rectangle 2"/>
          <p:cNvSpPr/>
          <p:nvPr/>
        </p:nvSpPr>
        <p:spPr>
          <a:xfrm>
            <a:off x="148500" y="3953320"/>
            <a:ext cx="11886840" cy="23068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Partial mesh topologies provide high availability by interconnecting multiple remote sites, but do not require a connection between all remote sites. A mesh topology requires point-to-point links with every system being connected to every other system. A point-to-point topology is where each device is connected to one other device. A hub and spoke uses a central device in a star topology that connects to other point-to-point devices.</a:t>
            </a:r>
            <a:endParaRPr lang="en-IN" sz="2400" strike="noStrike" spc="-1" dirty="0">
              <a:latin typeface="Arial"/>
            </a:endParaRPr>
          </a:p>
        </p:txBody>
      </p:sp>
    </p:spTree>
    <p:extLst>
      <p:ext uri="{BB962C8B-B14F-4D97-AF65-F5344CB8AC3E}">
        <p14:creationId xmlns:p14="http://schemas.microsoft.com/office/powerpoint/2010/main" val="8128231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13840" y="0"/>
            <a:ext cx="11886840" cy="1043640"/>
          </a:xfrm>
          <a:prstGeom prst="rect">
            <a:avLst/>
          </a:prstGeom>
          <a:noFill/>
          <a:ln w="0">
            <a:noFill/>
          </a:ln>
        </p:spPr>
        <p:txBody>
          <a:bodyPr anchor="b">
            <a:normAutofit/>
          </a:bodyPr>
          <a:lstStyle/>
          <a:p>
            <a:pPr>
              <a:lnSpc>
                <a:spcPct val="90000"/>
              </a:lnSpc>
              <a:buNone/>
            </a:pPr>
            <a:r>
              <a:rPr lang="en-US" sz="2800" b="1" strike="noStrike" spc="-1">
                <a:solidFill>
                  <a:srgbClr val="000000"/>
                </a:solidFill>
                <a:latin typeface="Cambria"/>
                <a:ea typeface="Cambria"/>
              </a:rPr>
              <a:t> What is the purpose of the OSI physical layer?</a:t>
            </a:r>
            <a:endParaRPr lang="en-US" sz="2800" b="0" strike="noStrike" spc="-1">
              <a:solidFill>
                <a:srgbClr val="000000"/>
              </a:solidFill>
              <a:latin typeface="Calibri"/>
            </a:endParaRPr>
          </a:p>
        </p:txBody>
      </p:sp>
      <p:sp>
        <p:nvSpPr>
          <p:cNvPr id="85" name="PlaceHolder 2"/>
          <p:cNvSpPr>
            <a:spLocks noGrp="1"/>
          </p:cNvSpPr>
          <p:nvPr>
            <p:ph/>
          </p:nvPr>
        </p:nvSpPr>
        <p:spPr>
          <a:xfrm>
            <a:off x="213840" y="2214360"/>
            <a:ext cx="11756160" cy="1989000"/>
          </a:xfrm>
          <a:prstGeom prst="rect">
            <a:avLst/>
          </a:prstGeom>
          <a:noFill/>
          <a:ln w="0">
            <a:noFill/>
          </a:ln>
        </p:spPr>
        <p:txBody>
          <a:bodyPr anchor="t">
            <a:normAutofit/>
          </a:bodyPr>
          <a:lstStyle/>
          <a:p>
            <a:pPr>
              <a:lnSpc>
                <a:spcPct val="90000"/>
              </a:lnSpc>
              <a:spcBef>
                <a:spcPts val="1001"/>
              </a:spcBef>
              <a:buNone/>
              <a:tabLst>
                <a:tab pos="0" algn="l"/>
              </a:tabLst>
            </a:pPr>
            <a:r>
              <a:rPr lang="en-US" sz="2400" b="0" strike="noStrike" spc="-1">
                <a:solidFill>
                  <a:srgbClr val="8B8B8B"/>
                </a:solidFill>
                <a:latin typeface="Calibri"/>
              </a:rPr>
              <a:t>controlling access to media</a:t>
            </a:r>
            <a:endParaRPr lang="en-US" sz="2400" b="0" strike="noStrike" spc="-1">
              <a:solidFill>
                <a:srgbClr val="000000"/>
              </a:solidFill>
              <a:latin typeface="Calibri"/>
            </a:endParaRPr>
          </a:p>
          <a:p>
            <a:pPr>
              <a:lnSpc>
                <a:spcPct val="90000"/>
              </a:lnSpc>
              <a:spcBef>
                <a:spcPts val="1001"/>
              </a:spcBef>
              <a:buNone/>
              <a:tabLst>
                <a:tab pos="0" algn="l"/>
              </a:tabLst>
            </a:pPr>
            <a:r>
              <a:rPr lang="en-US" sz="2400" b="1" strike="noStrike" spc="-1">
                <a:solidFill>
                  <a:srgbClr val="8B8B8B"/>
                </a:solidFill>
                <a:latin typeface="Calibri"/>
              </a:rPr>
              <a:t>transmitting bits across the local media</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performing error detection on received frames</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exchanging frames between nodes over physical network media</a:t>
            </a:r>
            <a:endParaRPr lang="en-US" sz="2400" b="0" strike="noStrike" spc="-1">
              <a:solidFill>
                <a:srgbClr val="000000"/>
              </a:solidFill>
              <a:latin typeface="Calibri"/>
            </a:endParaRPr>
          </a:p>
          <a:p>
            <a:pPr>
              <a:lnSpc>
                <a:spcPct val="90000"/>
              </a:lnSpc>
              <a:spcBef>
                <a:spcPts val="1001"/>
              </a:spcBef>
              <a:buNone/>
              <a:tabLst>
                <a:tab pos="0" algn="l"/>
              </a:tabLst>
            </a:pPr>
            <a:endParaRPr lang="en-US" sz="1800" b="0" strike="noStrike" spc="-1">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two fields or features does Ethernet examine to determine if a received frame is passed to the data link layer or discarded by the NIC? (Choose two.)</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dirty="0"/>
              <a:t>auto-MDIX</a:t>
            </a:r>
          </a:p>
          <a:p>
            <a:pPr fontAlgn="base"/>
            <a:r>
              <a:rPr lang="en-US" dirty="0"/>
              <a:t>CEF</a:t>
            </a:r>
          </a:p>
          <a:p>
            <a:pPr fontAlgn="base"/>
            <a:r>
              <a:rPr lang="en-US" b="1" dirty="0"/>
              <a:t>Frame Check Sequence</a:t>
            </a:r>
            <a:endParaRPr lang="en-US" dirty="0"/>
          </a:p>
          <a:p>
            <a:pPr fontAlgn="base"/>
            <a:r>
              <a:rPr lang="en-US" b="1" dirty="0"/>
              <a:t>minimum frame size</a:t>
            </a:r>
            <a:endParaRPr lang="en-US" dirty="0"/>
          </a:p>
          <a:p>
            <a:pPr fontAlgn="base"/>
            <a:r>
              <a:rPr lang="en-US" dirty="0"/>
              <a:t>source MAC address</a:t>
            </a:r>
          </a:p>
        </p:txBody>
      </p:sp>
      <p:sp>
        <p:nvSpPr>
          <p:cNvPr id="105" name="Rectangle 2"/>
          <p:cNvSpPr/>
          <p:nvPr/>
        </p:nvSpPr>
        <p:spPr>
          <a:xfrm>
            <a:off x="148500" y="3953320"/>
            <a:ext cx="11886840" cy="23068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An Ethernet frame is not processed and is discarded if it is smaller than the minimum (64 bytes) or if the calculated frame check sequence (FCS) value does not match the received FCS value. Auto-MDIX (automatic medium-dependent interface crossover) is Layer 1 technology that detects cable straight-through or crossover types. The source MAC address is not used to determine how the frame is received. CEF (Cisco Express Forwarding) is a technology used to expedite Layer 3 switching.</a:t>
            </a:r>
            <a:endParaRPr lang="en-IN" sz="2400" strike="noStrike" spc="-1" dirty="0">
              <a:latin typeface="Arial"/>
            </a:endParaRPr>
          </a:p>
        </p:txBody>
      </p:sp>
    </p:spTree>
    <p:extLst>
      <p:ext uri="{BB962C8B-B14F-4D97-AF65-F5344CB8AC3E}">
        <p14:creationId xmlns:p14="http://schemas.microsoft.com/office/powerpoint/2010/main" val="263515966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media communication type does not require media arbitration in the data link layer?</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dirty="0"/>
              <a:t>deterministic</a:t>
            </a:r>
          </a:p>
          <a:p>
            <a:pPr fontAlgn="base"/>
            <a:r>
              <a:rPr lang="en-US" dirty="0"/>
              <a:t>half-duplex</a:t>
            </a:r>
          </a:p>
          <a:p>
            <a:pPr fontAlgn="base"/>
            <a:r>
              <a:rPr lang="en-US" b="1" dirty="0"/>
              <a:t>full-duplex</a:t>
            </a:r>
            <a:endParaRPr lang="en-US" dirty="0"/>
          </a:p>
          <a:p>
            <a:pPr fontAlgn="base"/>
            <a:r>
              <a:rPr lang="en-US" dirty="0"/>
              <a:t>controlled access</a:t>
            </a:r>
          </a:p>
        </p:txBody>
      </p:sp>
      <p:sp>
        <p:nvSpPr>
          <p:cNvPr id="105" name="Rectangle 2"/>
          <p:cNvSpPr/>
          <p:nvPr/>
        </p:nvSpPr>
        <p:spPr>
          <a:xfrm>
            <a:off x="148500" y="3953320"/>
            <a:ext cx="11886840" cy="23068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Half-duplex communication occurs when both devices can both transmit and receive on the medium but cannot do so simultaneously. Full-duplex communication occurs when both devices can transmit and receive on the medium at the same time and therefore does not require media arbitration. Half-duplex communication is typically contention-based, whereas controlled (deterministic) access is applied in technologies where devices take turns to access the medium.</a:t>
            </a:r>
            <a:endParaRPr lang="en-IN" sz="2400" strike="noStrike" spc="-1" dirty="0">
              <a:latin typeface="Arial"/>
            </a:endParaRPr>
          </a:p>
        </p:txBody>
      </p:sp>
    </p:spTree>
    <p:extLst>
      <p:ext uri="{BB962C8B-B14F-4D97-AF65-F5344CB8AC3E}">
        <p14:creationId xmlns:p14="http://schemas.microsoft.com/office/powerpoint/2010/main" val="159500438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Which statement describes an extended star topology?</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fontScale="92500"/>
          </a:bodyPr>
          <a:lstStyle/>
          <a:p>
            <a:pPr fontAlgn="base"/>
            <a:r>
              <a:rPr lang="en-US" b="1" dirty="0"/>
              <a:t>End devices connect to a central intermediate device, which in turn connects to other central intermediate devices.</a:t>
            </a:r>
            <a:endParaRPr lang="en-US" dirty="0"/>
          </a:p>
          <a:p>
            <a:pPr fontAlgn="base"/>
            <a:r>
              <a:rPr lang="en-US" dirty="0"/>
              <a:t>End devices are connected together by a bus and each bus connects to a central intermediate device.</a:t>
            </a:r>
          </a:p>
          <a:p>
            <a:pPr fontAlgn="base"/>
            <a:r>
              <a:rPr lang="en-US" dirty="0"/>
              <a:t>Each end system is connected to its respective neighbor via an intermediate device.</a:t>
            </a:r>
          </a:p>
          <a:p>
            <a:pPr fontAlgn="base"/>
            <a:r>
              <a:rPr lang="en-US" dirty="0"/>
              <a:t>All end and intermediate devices are connected in a chain to each other.</a:t>
            </a:r>
          </a:p>
        </p:txBody>
      </p:sp>
      <p:sp>
        <p:nvSpPr>
          <p:cNvPr id="105" name="Rectangle 2"/>
          <p:cNvSpPr/>
          <p:nvPr/>
        </p:nvSpPr>
        <p:spPr>
          <a:xfrm>
            <a:off x="148500" y="4571640"/>
            <a:ext cx="1188684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In an extended star topology, central intermediate devices interconnect other star topologies.</a:t>
            </a:r>
            <a:endParaRPr lang="en-IN" sz="2400" strike="noStrike" spc="-1" dirty="0">
              <a:latin typeface="Arial"/>
            </a:endParaRPr>
          </a:p>
        </p:txBody>
      </p:sp>
    </p:spTree>
    <p:extLst>
      <p:ext uri="{BB962C8B-B14F-4D97-AF65-F5344CB8AC3E}">
        <p14:creationId xmlns:p14="http://schemas.microsoft.com/office/powerpoint/2010/main" val="290971276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What is a characteristic of the LLC sublayer?</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dirty="0"/>
              <a:t>It provides the logical addressing required that identifies the device.</a:t>
            </a:r>
          </a:p>
          <a:p>
            <a:pPr fontAlgn="base"/>
            <a:r>
              <a:rPr lang="en-US" dirty="0"/>
              <a:t>It provides delimitation of data according to the physical signaling requirements of the medium.</a:t>
            </a:r>
          </a:p>
          <a:p>
            <a:pPr fontAlgn="base"/>
            <a:r>
              <a:rPr lang="en-US" b="1" dirty="0"/>
              <a:t>It places information in the frame allowing multiple Layer 3 protocols to use the same network interface and media.</a:t>
            </a:r>
            <a:endParaRPr lang="en-US" dirty="0"/>
          </a:p>
          <a:p>
            <a:pPr fontAlgn="base"/>
            <a:r>
              <a:rPr lang="en-US" dirty="0"/>
              <a:t>It defines software processes that provide services to the physical layer.</a:t>
            </a:r>
          </a:p>
        </p:txBody>
      </p:sp>
      <p:sp>
        <p:nvSpPr>
          <p:cNvPr id="105" name="Rectangle 2"/>
          <p:cNvSpPr/>
          <p:nvPr/>
        </p:nvSpPr>
        <p:spPr>
          <a:xfrm>
            <a:off x="148500" y="4571640"/>
            <a:ext cx="1188684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The Logical Link Control (LLC) defines the software processes that provide services to the network layer protocols. The information is placed by LLC in the frame and identifies which network layer protocol is being used for the frame. This information allows multiple Layer 3 protocols, such as IPv4 and IPv6, to utilize the same network interface and media.</a:t>
            </a:r>
            <a:endParaRPr lang="en-IN" sz="2400" strike="noStrike" spc="-1" dirty="0">
              <a:latin typeface="Arial"/>
            </a:endParaRPr>
          </a:p>
        </p:txBody>
      </p:sp>
    </p:spTree>
    <p:extLst>
      <p:ext uri="{BB962C8B-B14F-4D97-AF65-F5344CB8AC3E}">
        <p14:creationId xmlns:p14="http://schemas.microsoft.com/office/powerpoint/2010/main" val="46168313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What are three ways that media access control is used in networking? (Choose three.)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fontScale="92500" lnSpcReduction="20000"/>
          </a:bodyPr>
          <a:lstStyle/>
          <a:p>
            <a:pPr fontAlgn="base"/>
            <a:r>
              <a:rPr lang="en-US" b="1" dirty="0"/>
              <a:t>Ethernet utilizes CSMA/CD.</a:t>
            </a:r>
            <a:endParaRPr lang="en-US" dirty="0"/>
          </a:p>
          <a:p>
            <a:pPr fontAlgn="base"/>
            <a:r>
              <a:rPr lang="en-US" b="1" dirty="0"/>
              <a:t>Media access control provides placement of data frames onto the media.</a:t>
            </a:r>
            <a:endParaRPr lang="en-US" dirty="0"/>
          </a:p>
          <a:p>
            <a:pPr fontAlgn="base"/>
            <a:r>
              <a:rPr lang="en-US" dirty="0"/>
              <a:t>Contention-based access is also known as deterministic.</a:t>
            </a:r>
          </a:p>
          <a:p>
            <a:pPr fontAlgn="base"/>
            <a:r>
              <a:rPr lang="en-US" dirty="0"/>
              <a:t>802.11 utilizes CSMA/CD.</a:t>
            </a:r>
          </a:p>
          <a:p>
            <a:pPr fontAlgn="base"/>
            <a:r>
              <a:rPr lang="en-US" b="1" dirty="0"/>
              <a:t>Data link layer protocols define the rules for access to different media.</a:t>
            </a:r>
            <a:endParaRPr lang="en-US" dirty="0"/>
          </a:p>
          <a:p>
            <a:pPr fontAlgn="base"/>
            <a:r>
              <a:rPr lang="en-US" dirty="0"/>
              <a:t>Networks with controlled access have reduced performance due to data collisions.</a:t>
            </a:r>
          </a:p>
        </p:txBody>
      </p:sp>
      <p:sp>
        <p:nvSpPr>
          <p:cNvPr id="105" name="Rectangle 2"/>
          <p:cNvSpPr/>
          <p:nvPr/>
        </p:nvSpPr>
        <p:spPr>
          <a:xfrm>
            <a:off x="148500" y="4571640"/>
            <a:ext cx="11886840" cy="23068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Wired Ethernet networks use CSMA/CD for media access control. IEEE 802.11 wireless networks use CSMA/CA, a similar method. Media access control defines the way data frames get placed on the media. The controlled access method is deterministic, not a contention-based access to networks. Because each device has its own time to use the medium, controlled access networks such as legacy Token Ring do not have collisions.</a:t>
            </a:r>
            <a:endParaRPr lang="en-IN" sz="2400" strike="noStrike" spc="-1" dirty="0">
              <a:latin typeface="Arial"/>
            </a:endParaRPr>
          </a:p>
        </p:txBody>
      </p:sp>
    </p:spTree>
    <p:extLst>
      <p:ext uri="{BB962C8B-B14F-4D97-AF65-F5344CB8AC3E}">
        <p14:creationId xmlns:p14="http://schemas.microsoft.com/office/powerpoint/2010/main" val="386850845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During the encapsulation process, what occurs at the data link layer for a PC connected to an Ethernet network?</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dirty="0"/>
              <a:t>An IP address is added.</a:t>
            </a:r>
          </a:p>
          <a:p>
            <a:pPr fontAlgn="base"/>
            <a:r>
              <a:rPr lang="en-US" dirty="0"/>
              <a:t>The logical address is added.</a:t>
            </a:r>
          </a:p>
          <a:p>
            <a:pPr fontAlgn="base"/>
            <a:r>
              <a:rPr lang="en-US" b="1" dirty="0"/>
              <a:t>The physical address is added.</a:t>
            </a:r>
            <a:endParaRPr lang="en-US" dirty="0"/>
          </a:p>
          <a:p>
            <a:pPr fontAlgn="base"/>
            <a:r>
              <a:rPr lang="en-US" dirty="0"/>
              <a:t>The process port number is added.</a:t>
            </a:r>
          </a:p>
        </p:txBody>
      </p:sp>
      <p:sp>
        <p:nvSpPr>
          <p:cNvPr id="105" name="Rectangle 2"/>
          <p:cNvSpPr/>
          <p:nvPr/>
        </p:nvSpPr>
        <p:spPr>
          <a:xfrm>
            <a:off x="148500" y="4571640"/>
            <a:ext cx="1188684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The Ethernet frame includes the source and destination physical address. The trailer includes a CRC value in the Frame Check Sequence field to allow the receiving device to determine if the frame has been changed (has errors) during the transmission.</a:t>
            </a:r>
            <a:endParaRPr lang="en-IN" sz="2400" strike="noStrike" spc="-1" dirty="0">
              <a:latin typeface="Arial"/>
            </a:endParaRPr>
          </a:p>
        </p:txBody>
      </p:sp>
    </p:spTree>
    <p:extLst>
      <p:ext uri="{BB962C8B-B14F-4D97-AF65-F5344CB8AC3E}">
        <p14:creationId xmlns:p14="http://schemas.microsoft.com/office/powerpoint/2010/main" val="18106925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What three items are contained in an Ethernet header and trailer? (Choose three.)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dirty="0"/>
              <a:t>source IP address</a:t>
            </a:r>
          </a:p>
          <a:p>
            <a:pPr fontAlgn="base"/>
            <a:r>
              <a:rPr lang="en-US" b="1" dirty="0"/>
              <a:t>source MAC address</a:t>
            </a:r>
            <a:endParaRPr lang="en-US" dirty="0"/>
          </a:p>
          <a:p>
            <a:pPr fontAlgn="base"/>
            <a:r>
              <a:rPr lang="en-US" dirty="0"/>
              <a:t>destination IP address</a:t>
            </a:r>
          </a:p>
          <a:p>
            <a:pPr fontAlgn="base"/>
            <a:r>
              <a:rPr lang="en-US" b="1" dirty="0"/>
              <a:t>destination MAC address</a:t>
            </a:r>
            <a:endParaRPr lang="en-US" dirty="0"/>
          </a:p>
          <a:p>
            <a:pPr fontAlgn="base"/>
            <a:r>
              <a:rPr lang="en-US" b="1" dirty="0"/>
              <a:t>error-checking information</a:t>
            </a:r>
            <a:endParaRPr lang="en-US" dirty="0"/>
          </a:p>
        </p:txBody>
      </p:sp>
      <p:sp>
        <p:nvSpPr>
          <p:cNvPr id="105" name="Rectangle 2"/>
          <p:cNvSpPr/>
          <p:nvPr/>
        </p:nvSpPr>
        <p:spPr>
          <a:xfrm>
            <a:off x="148500" y="4216040"/>
            <a:ext cx="11886840" cy="23068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Layer 2 headers contain the following:</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Frame start and stop indicator flags at the beginning and end of a frame</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Addressing – for Ethernet networks this part of the header contains source and destination MAC addresses</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Type field to indicate what Layer 3 protocol is being used</a:t>
            </a:r>
          </a:p>
          <a:p>
            <a:pPr marL="342900" indent="-342900" algn="just">
              <a:lnSpc>
                <a:spcPct val="100000"/>
              </a:lnSpc>
              <a:buFont typeface="Arial" panose="020B0604020202020204" pitchFamily="34" charset="0"/>
              <a:buChar char="•"/>
            </a:pPr>
            <a:r>
              <a:rPr lang="en-US" sz="2400" strike="noStrike" spc="-1" dirty="0" smtClean="0">
                <a:solidFill>
                  <a:srgbClr val="155724"/>
                </a:solidFill>
                <a:latin typeface="Cambria"/>
                <a:ea typeface="Cambria"/>
              </a:rPr>
              <a:t>Error detection to determine if the frame arrived without error</a:t>
            </a:r>
            <a:endParaRPr lang="en-IN" sz="2400" strike="noStrike" spc="-1" dirty="0">
              <a:latin typeface="Arial"/>
            </a:endParaRPr>
          </a:p>
        </p:txBody>
      </p:sp>
    </p:spTree>
    <p:extLst>
      <p:ext uri="{BB962C8B-B14F-4D97-AF65-F5344CB8AC3E}">
        <p14:creationId xmlns:p14="http://schemas.microsoft.com/office/powerpoint/2010/main" val="36087938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What type of communication rule would best describe CSMA/CD?</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3034940"/>
          </a:xfrm>
          <a:prstGeom prst="rect">
            <a:avLst/>
          </a:prstGeom>
          <a:noFill/>
          <a:ln w="0">
            <a:noFill/>
          </a:ln>
        </p:spPr>
        <p:txBody>
          <a:bodyPr anchor="t">
            <a:normAutofit/>
          </a:bodyPr>
          <a:lstStyle/>
          <a:p>
            <a:pPr fontAlgn="base"/>
            <a:r>
              <a:rPr lang="en-US" b="1" dirty="0"/>
              <a:t>access method</a:t>
            </a:r>
            <a:endParaRPr lang="en-US" dirty="0"/>
          </a:p>
          <a:p>
            <a:pPr fontAlgn="base"/>
            <a:r>
              <a:rPr lang="en-US" dirty="0"/>
              <a:t>flow control</a:t>
            </a:r>
          </a:p>
          <a:p>
            <a:pPr fontAlgn="base"/>
            <a:r>
              <a:rPr lang="en-US" dirty="0"/>
              <a:t>message encapsulation</a:t>
            </a:r>
          </a:p>
          <a:p>
            <a:pPr fontAlgn="base"/>
            <a:r>
              <a:rPr lang="en-US" dirty="0"/>
              <a:t>message encoding</a:t>
            </a:r>
          </a:p>
        </p:txBody>
      </p:sp>
      <p:sp>
        <p:nvSpPr>
          <p:cNvPr id="105" name="Rectangle 2"/>
          <p:cNvSpPr/>
          <p:nvPr/>
        </p:nvSpPr>
        <p:spPr>
          <a:xfrm>
            <a:off x="83160" y="3602871"/>
            <a:ext cx="11886840" cy="156820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Carrier sense multiple access collision detection (CSMA/CD) is the access method used with Ethernet. The access method rule of communication dictates how a network device is able to place a signal on the carrier. CSMA/CD dictates those rules on an Ethernet network and CSMA/CA dictates those rules on an 802.11 wireless LAN.</a:t>
            </a:r>
            <a:endParaRPr lang="en-IN" sz="2400" strike="noStrike" spc="-1" dirty="0">
              <a:latin typeface="Arial"/>
            </a:endParaRPr>
          </a:p>
        </p:txBody>
      </p:sp>
    </p:spTree>
    <p:extLst>
      <p:ext uri="{BB962C8B-B14F-4D97-AF65-F5344CB8AC3E}">
        <p14:creationId xmlns:p14="http://schemas.microsoft.com/office/powerpoint/2010/main" val="79504769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three basic parts are common to all frame types supported by the data link layer? (Choose three.)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36700"/>
            <a:ext cx="11756160" cy="2552700"/>
          </a:xfrm>
          <a:prstGeom prst="rect">
            <a:avLst/>
          </a:prstGeom>
          <a:noFill/>
          <a:ln w="0">
            <a:noFill/>
          </a:ln>
        </p:spPr>
        <p:txBody>
          <a:bodyPr anchor="t">
            <a:normAutofit fontScale="92500" lnSpcReduction="20000"/>
          </a:bodyPr>
          <a:lstStyle/>
          <a:p>
            <a:pPr fontAlgn="base"/>
            <a:r>
              <a:rPr lang="en-US" b="1" dirty="0"/>
              <a:t>header</a:t>
            </a:r>
            <a:endParaRPr lang="en-US" dirty="0"/>
          </a:p>
          <a:p>
            <a:pPr fontAlgn="base"/>
            <a:r>
              <a:rPr lang="en-US" dirty="0"/>
              <a:t>type field</a:t>
            </a:r>
          </a:p>
          <a:p>
            <a:pPr fontAlgn="base"/>
            <a:r>
              <a:rPr lang="en-US" dirty="0"/>
              <a:t>MTU size</a:t>
            </a:r>
          </a:p>
          <a:p>
            <a:pPr fontAlgn="base"/>
            <a:r>
              <a:rPr lang="en-US" b="1" dirty="0"/>
              <a:t>data</a:t>
            </a:r>
            <a:endParaRPr lang="en-US" dirty="0"/>
          </a:p>
          <a:p>
            <a:pPr fontAlgn="base"/>
            <a:r>
              <a:rPr lang="en-US" b="1" dirty="0"/>
              <a:t>trailer</a:t>
            </a:r>
            <a:endParaRPr lang="en-US" dirty="0"/>
          </a:p>
          <a:p>
            <a:pPr fontAlgn="base"/>
            <a:r>
              <a:rPr lang="en-US" dirty="0"/>
              <a:t>CRC value</a:t>
            </a:r>
          </a:p>
        </p:txBody>
      </p:sp>
      <p:sp>
        <p:nvSpPr>
          <p:cNvPr id="105" name="Rectangle 2"/>
          <p:cNvSpPr/>
          <p:nvPr/>
        </p:nvSpPr>
        <p:spPr>
          <a:xfrm>
            <a:off x="83160" y="4089400"/>
            <a:ext cx="11886840" cy="267620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400" b="1" strike="noStrike" spc="-1" dirty="0" smtClean="0">
                <a:solidFill>
                  <a:srgbClr val="155724"/>
                </a:solidFill>
                <a:latin typeface="Cambria"/>
                <a:ea typeface="Cambria"/>
              </a:rPr>
              <a:t>Explanation: </a:t>
            </a:r>
            <a:r>
              <a:rPr lang="en-US" sz="2400" strike="noStrike" spc="-1" dirty="0" smtClean="0">
                <a:solidFill>
                  <a:srgbClr val="155724"/>
                </a:solidFill>
                <a:latin typeface="Cambria"/>
                <a:ea typeface="Cambria"/>
              </a:rPr>
              <a:t>The data link protocol is responsible for NIC-to-NIC communications within the same network. Although there are many different data link layer protocols that describe data link layer frames, each frame type has three basic parts:</a:t>
            </a:r>
          </a:p>
          <a:p>
            <a:pPr algn="just">
              <a:lnSpc>
                <a:spcPct val="100000"/>
              </a:lnSpc>
              <a:buNone/>
            </a:pPr>
            <a:endParaRPr lang="en-US" sz="2400" b="1" strike="noStrike" spc="-1" dirty="0" smtClean="0">
              <a:solidFill>
                <a:srgbClr val="155724"/>
              </a:solidFill>
              <a:latin typeface="Cambria"/>
              <a:ea typeface="Cambria"/>
            </a:endParaRPr>
          </a:p>
          <a:p>
            <a:pPr marL="342900" indent="-342900" algn="just">
              <a:lnSpc>
                <a:spcPct val="100000"/>
              </a:lnSpc>
              <a:buFont typeface="Arial" panose="020B0604020202020204" pitchFamily="34" charset="0"/>
              <a:buChar char="•"/>
            </a:pPr>
            <a:r>
              <a:rPr lang="en-US" sz="2400" b="1" strike="noStrike" spc="-1" dirty="0" smtClean="0">
                <a:solidFill>
                  <a:srgbClr val="155724"/>
                </a:solidFill>
                <a:latin typeface="Cambria"/>
                <a:ea typeface="Cambria"/>
              </a:rPr>
              <a:t>Header</a:t>
            </a:r>
          </a:p>
          <a:p>
            <a:pPr marL="342900" indent="-342900" algn="just">
              <a:lnSpc>
                <a:spcPct val="100000"/>
              </a:lnSpc>
              <a:buFont typeface="Arial" panose="020B0604020202020204" pitchFamily="34" charset="0"/>
              <a:buChar char="•"/>
            </a:pPr>
            <a:r>
              <a:rPr lang="en-US" sz="2400" b="1" strike="noStrike" spc="-1" dirty="0" smtClean="0">
                <a:solidFill>
                  <a:srgbClr val="155724"/>
                </a:solidFill>
                <a:latin typeface="Cambria"/>
                <a:ea typeface="Cambria"/>
              </a:rPr>
              <a:t>Data</a:t>
            </a:r>
          </a:p>
          <a:p>
            <a:pPr marL="342900" indent="-342900" algn="just">
              <a:lnSpc>
                <a:spcPct val="100000"/>
              </a:lnSpc>
              <a:buFont typeface="Arial" panose="020B0604020202020204" pitchFamily="34" charset="0"/>
              <a:buChar char="•"/>
            </a:pPr>
            <a:r>
              <a:rPr lang="en-US" sz="2400" b="1" strike="noStrike" spc="-1" dirty="0" smtClean="0">
                <a:solidFill>
                  <a:srgbClr val="155724"/>
                </a:solidFill>
                <a:latin typeface="Cambria"/>
                <a:ea typeface="Cambria"/>
              </a:rPr>
              <a:t>Trailer</a:t>
            </a:r>
            <a:endParaRPr lang="en-IN" sz="2400" strike="noStrike" spc="-1" dirty="0">
              <a:latin typeface="Arial"/>
            </a:endParaRPr>
          </a:p>
        </p:txBody>
      </p:sp>
    </p:spTree>
    <p:extLst>
      <p:ext uri="{BB962C8B-B14F-4D97-AF65-F5344CB8AC3E}">
        <p14:creationId xmlns:p14="http://schemas.microsoft.com/office/powerpoint/2010/main" val="275235232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statement is true about the CSMA/CD access method that is used in Ethernet?</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fontScale="92500"/>
          </a:bodyPr>
          <a:lstStyle/>
          <a:p>
            <a:pPr fontAlgn="base"/>
            <a:r>
              <a:rPr lang="en-US" dirty="0"/>
              <a:t>When a device hears a carrier signal and transmits, a collision cannot occur.</a:t>
            </a:r>
          </a:p>
          <a:p>
            <a:pPr fontAlgn="base"/>
            <a:r>
              <a:rPr lang="en-US" dirty="0"/>
              <a:t>A jamming signal causes only devices that caused the collision to execute a </a:t>
            </a:r>
            <a:r>
              <a:rPr lang="en-US" dirty="0" err="1"/>
              <a:t>backoff</a:t>
            </a:r>
            <a:r>
              <a:rPr lang="en-US" dirty="0"/>
              <a:t> algorithm.</a:t>
            </a:r>
          </a:p>
          <a:p>
            <a:pPr fontAlgn="base"/>
            <a:r>
              <a:rPr lang="en-US" b="1" dirty="0"/>
              <a:t>All network devices must listen before transmitting.</a:t>
            </a:r>
            <a:endParaRPr lang="en-US" dirty="0"/>
          </a:p>
          <a:p>
            <a:pPr fontAlgn="base"/>
            <a:r>
              <a:rPr lang="en-US" dirty="0" smtClean="0"/>
              <a:t>Devices involved in a collision get priority to transmit after the </a:t>
            </a:r>
            <a:r>
              <a:rPr lang="en-US" dirty="0" err="1" smtClean="0"/>
              <a:t>backoff</a:t>
            </a:r>
            <a:r>
              <a:rPr lang="en-US" dirty="0" smtClean="0"/>
              <a:t> period.</a:t>
            </a:r>
            <a:endParaRPr lang="en-US" dirty="0"/>
          </a:p>
        </p:txBody>
      </p:sp>
      <p:sp>
        <p:nvSpPr>
          <p:cNvPr id="105" name="Rectangle 2"/>
          <p:cNvSpPr/>
          <p:nvPr/>
        </p:nvSpPr>
        <p:spPr>
          <a:xfrm>
            <a:off x="83160" y="3632200"/>
            <a:ext cx="11886840" cy="29224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Legacy bus-topology Ethernet LAN uses CSMA/CD as network media access control protocol. It works by detecting a collision in the medium and backing off (after transmitting a jam signal) as necessary. When one host wants to transmit a frame, it listens on the medium to check if the medium is busy. After it senses that no one else is transmitting, the host starts transmitting the frame, it also monitors the current level to detect a collision. If it detects a collision, it transmits a special jam signal so that all other hosts can know there was a collision. The other host will receive this jam signal and stop transmitting. After this, both hosts enter an exponential </a:t>
            </a:r>
            <a:r>
              <a:rPr lang="en-US" sz="2300" strike="noStrike" spc="-1" dirty="0" err="1" smtClean="0">
                <a:solidFill>
                  <a:srgbClr val="155724"/>
                </a:solidFill>
                <a:latin typeface="Cambria"/>
                <a:ea typeface="Cambria"/>
              </a:rPr>
              <a:t>backoff</a:t>
            </a:r>
            <a:r>
              <a:rPr lang="en-US" sz="2300" strike="noStrike" spc="-1" dirty="0" smtClean="0">
                <a:solidFill>
                  <a:srgbClr val="155724"/>
                </a:solidFill>
                <a:latin typeface="Cambria"/>
                <a:ea typeface="Cambria"/>
              </a:rPr>
              <a:t> phase and retry transmission.</a:t>
            </a:r>
            <a:endParaRPr lang="en-IN" sz="2300" strike="noStrike" spc="-1" dirty="0">
              <a:latin typeface="Arial"/>
            </a:endParaRPr>
          </a:p>
        </p:txBody>
      </p:sp>
    </p:spTree>
    <p:extLst>
      <p:ext uri="{BB962C8B-B14F-4D97-AF65-F5344CB8AC3E}">
        <p14:creationId xmlns:p14="http://schemas.microsoft.com/office/powerpoint/2010/main" val="250936714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13840" y="0"/>
            <a:ext cx="11886840" cy="1043640"/>
          </a:xfrm>
          <a:prstGeom prst="rect">
            <a:avLst/>
          </a:prstGeom>
          <a:noFill/>
          <a:ln w="0">
            <a:noFill/>
          </a:ln>
        </p:spPr>
        <p:txBody>
          <a:bodyPr anchor="b">
            <a:normAutofit/>
          </a:bodyPr>
          <a:lstStyle/>
          <a:p>
            <a:pPr>
              <a:lnSpc>
                <a:spcPct val="90000"/>
              </a:lnSpc>
              <a:buNone/>
            </a:pPr>
            <a:r>
              <a:rPr lang="en-US" sz="2800" b="1" strike="noStrike" spc="-1">
                <a:solidFill>
                  <a:srgbClr val="000000"/>
                </a:solidFill>
                <a:latin typeface="Cambria"/>
                <a:ea typeface="Cambria"/>
              </a:rPr>
              <a:t>Why are two strands of fiber used for a single fiber optic connection</a:t>
            </a:r>
            <a:endParaRPr lang="en-US" sz="2800" b="0" strike="noStrike" spc="-1">
              <a:solidFill>
                <a:srgbClr val="000000"/>
              </a:solidFill>
              <a:latin typeface="Calibri"/>
            </a:endParaRPr>
          </a:p>
        </p:txBody>
      </p:sp>
      <p:sp>
        <p:nvSpPr>
          <p:cNvPr id="87" name="PlaceHolder 2"/>
          <p:cNvSpPr>
            <a:spLocks noGrp="1"/>
          </p:cNvSpPr>
          <p:nvPr>
            <p:ph/>
          </p:nvPr>
        </p:nvSpPr>
        <p:spPr>
          <a:xfrm>
            <a:off x="213840" y="2214360"/>
            <a:ext cx="11756160" cy="1989000"/>
          </a:xfrm>
          <a:prstGeom prst="rect">
            <a:avLst/>
          </a:prstGeom>
          <a:noFill/>
          <a:ln w="0">
            <a:noFill/>
          </a:ln>
        </p:spPr>
        <p:txBody>
          <a:bodyPr anchor="t">
            <a:normAutofit fontScale="94000"/>
          </a:bodyPr>
          <a:lstStyle/>
          <a:p>
            <a:pPr>
              <a:lnSpc>
                <a:spcPct val="90000"/>
              </a:lnSpc>
              <a:spcBef>
                <a:spcPts val="1001"/>
              </a:spcBef>
              <a:buNone/>
              <a:tabLst>
                <a:tab pos="0" algn="l"/>
              </a:tabLst>
            </a:pPr>
            <a:r>
              <a:rPr lang="en-US" sz="2400" b="0" strike="noStrike" spc="-1">
                <a:solidFill>
                  <a:srgbClr val="8B8B8B"/>
                </a:solidFill>
                <a:latin typeface="Calibri"/>
              </a:rPr>
              <a:t>The two strands allow the data to travel for longer distances without degrading.</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They prevent crosstalk from causing interference on the connection.</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They increase the speed at which the data can travel.</a:t>
            </a:r>
            <a:endParaRPr lang="en-US" sz="2400" b="0" strike="noStrike" spc="-1">
              <a:solidFill>
                <a:srgbClr val="000000"/>
              </a:solidFill>
              <a:latin typeface="Calibri"/>
            </a:endParaRPr>
          </a:p>
          <a:p>
            <a:pPr>
              <a:lnSpc>
                <a:spcPct val="90000"/>
              </a:lnSpc>
              <a:spcBef>
                <a:spcPts val="1001"/>
              </a:spcBef>
              <a:buNone/>
              <a:tabLst>
                <a:tab pos="0" algn="l"/>
              </a:tabLst>
            </a:pPr>
            <a:r>
              <a:rPr lang="en-US" sz="2400" b="1" strike="noStrike" spc="-1">
                <a:solidFill>
                  <a:srgbClr val="8B8B8B"/>
                </a:solidFill>
                <a:latin typeface="Calibri"/>
              </a:rPr>
              <a:t>They allow for full-duplex connectivity.</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What is the auto-MDIX feature on a switch?</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fontScale="92500" lnSpcReduction="20000"/>
          </a:bodyPr>
          <a:lstStyle/>
          <a:p>
            <a:pPr fontAlgn="base"/>
            <a:r>
              <a:rPr lang="en-US" dirty="0"/>
              <a:t>the automatic configuration of an interface for 10/100/1000 Mb/s operation</a:t>
            </a:r>
          </a:p>
          <a:p>
            <a:pPr fontAlgn="base"/>
            <a:r>
              <a:rPr lang="en-US" b="1" dirty="0"/>
              <a:t>the automatic configuration of an interface for a straight-through or a crossover Ethernet cable connection</a:t>
            </a:r>
            <a:endParaRPr lang="en-US" dirty="0"/>
          </a:p>
          <a:p>
            <a:pPr fontAlgn="base"/>
            <a:r>
              <a:rPr lang="en-US" dirty="0"/>
              <a:t>the automatic configuration of full-duplex operation over a single Ethernet copper or optical cable</a:t>
            </a:r>
          </a:p>
          <a:p>
            <a:pPr fontAlgn="base"/>
            <a:r>
              <a:rPr lang="en-US" dirty="0"/>
              <a:t>the ability to turn a switch interface on or off accordingly if an active connection is detected</a:t>
            </a:r>
          </a:p>
        </p:txBody>
      </p:sp>
      <p:sp>
        <p:nvSpPr>
          <p:cNvPr id="105" name="Rectangle 2"/>
          <p:cNvSpPr/>
          <p:nvPr/>
        </p:nvSpPr>
        <p:spPr>
          <a:xfrm>
            <a:off x="83160" y="3759200"/>
            <a:ext cx="11886840" cy="11527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The auto-MDIX enables a switch to use a crossover or a straight-through Ethernet cable to connect to a device regardless of the device on the other end of the connection.</a:t>
            </a:r>
            <a:endParaRPr lang="en-IN" sz="2300" strike="noStrike" spc="-1" dirty="0">
              <a:latin typeface="Arial"/>
            </a:endParaRPr>
          </a:p>
        </p:txBody>
      </p:sp>
    </p:spTree>
    <p:extLst>
      <p:ext uri="{BB962C8B-B14F-4D97-AF65-F5344CB8AC3E}">
        <p14:creationId xmlns:p14="http://schemas.microsoft.com/office/powerpoint/2010/main" val="5150044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47564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Refer to the exhibit. What is the destination MAC address of the Ethernet frame as it leaves the web server if the final destination is PC1?</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213840" y="1591200"/>
            <a:ext cx="11756160" cy="2980440"/>
          </a:xfrm>
          <a:prstGeom prst="rect">
            <a:avLst/>
          </a:prstGeom>
          <a:noFill/>
          <a:ln w="0">
            <a:noFill/>
          </a:ln>
        </p:spPr>
        <p:txBody>
          <a:bodyPr anchor="t">
            <a:normAutofit/>
          </a:bodyPr>
          <a:lstStyle/>
          <a:p>
            <a:pPr fontAlgn="base"/>
            <a:r>
              <a:rPr lang="en-US" dirty="0"/>
              <a:t>00-60-2F-3A-07-AA</a:t>
            </a:r>
          </a:p>
          <a:p>
            <a:pPr fontAlgn="base"/>
            <a:r>
              <a:rPr lang="en-US" dirty="0"/>
              <a:t>00-60-2F-3A-07-BB</a:t>
            </a:r>
          </a:p>
          <a:p>
            <a:pPr fontAlgn="base"/>
            <a:r>
              <a:rPr lang="en-US" b="1" dirty="0"/>
              <a:t>00-60-2F-3A-07-CC</a:t>
            </a:r>
            <a:endParaRPr lang="en-US" dirty="0"/>
          </a:p>
          <a:p>
            <a:pPr fontAlgn="base"/>
            <a:r>
              <a:rPr lang="en-US" dirty="0"/>
              <a:t>00-60-2F-3A-07-DD</a:t>
            </a:r>
          </a:p>
        </p:txBody>
      </p:sp>
      <p:sp>
        <p:nvSpPr>
          <p:cNvPr id="105" name="Rectangle 2"/>
          <p:cNvSpPr/>
          <p:nvPr/>
        </p:nvSpPr>
        <p:spPr>
          <a:xfrm>
            <a:off x="148500" y="5337679"/>
            <a:ext cx="11886840" cy="11527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The destination MAC address is used for local delivery of Ethernet frames. The MAC (Layer 2) address changes at each network segment along the path. As the frame leaves the web server, it will be delivered by using the MAC address of the default gateway.</a:t>
            </a:r>
            <a:endParaRPr lang="en-IN" sz="2300" strike="noStrike" spc="-1" dirty="0">
              <a:latin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504" y="1475640"/>
            <a:ext cx="6402696" cy="3731551"/>
          </a:xfrm>
          <a:prstGeom prst="rect">
            <a:avLst/>
          </a:prstGeom>
        </p:spPr>
      </p:pic>
    </p:spTree>
    <p:extLst>
      <p:ext uri="{BB962C8B-B14F-4D97-AF65-F5344CB8AC3E}">
        <p14:creationId xmlns:p14="http://schemas.microsoft.com/office/powerpoint/2010/main" val="192728186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A Layer 2 switch is used to switch incoming frames from a 1000BASE-T port to a port connected to a 100Base-T network. Which method of memory buffering would work best for this task?</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dirty="0"/>
              <a:t>port-based buffering</a:t>
            </a:r>
          </a:p>
          <a:p>
            <a:pPr fontAlgn="base"/>
            <a:r>
              <a:rPr lang="en-US" dirty="0"/>
              <a:t>level 1 cache buffering</a:t>
            </a:r>
          </a:p>
          <a:p>
            <a:pPr fontAlgn="base"/>
            <a:r>
              <a:rPr lang="en-US" b="1" dirty="0"/>
              <a:t>shared memory buffering</a:t>
            </a:r>
            <a:endParaRPr lang="en-US" dirty="0"/>
          </a:p>
          <a:p>
            <a:pPr fontAlgn="base"/>
            <a:r>
              <a:rPr lang="en-US" dirty="0"/>
              <a:t>fixed configuration buffering</a:t>
            </a:r>
          </a:p>
        </p:txBody>
      </p:sp>
      <p:sp>
        <p:nvSpPr>
          <p:cNvPr id="105" name="Rectangle 2"/>
          <p:cNvSpPr/>
          <p:nvPr/>
        </p:nvSpPr>
        <p:spPr>
          <a:xfrm>
            <a:off x="83160" y="3492500"/>
            <a:ext cx="11886840" cy="32763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With shared memory buffering, the number of frames stored in the buffer is restricted only by the of the entire memory buffer and not limited to a single port buffer. This permits larger frames to be transmitted with fewer dropped frames. This is important to asymmetric switching, which applies to this scenario, where frames are being exchanged between ports of different rates. With port-based memory buffering, frames are stored in queues that are linked to specific incoming and outgoing ports making it possible for a single frame to delay the transmission of all the frames in memory because of a busy destination port. Level 1 cache is memory used in a CPU. Fixed configuration refers to the port arrangement in switch hardware.</a:t>
            </a:r>
          </a:p>
        </p:txBody>
      </p:sp>
    </p:spTree>
    <p:extLst>
      <p:ext uri="{BB962C8B-B14F-4D97-AF65-F5344CB8AC3E}">
        <p14:creationId xmlns:p14="http://schemas.microsoft.com/office/powerpoint/2010/main" val="283358773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What are two examples of the cut-through switching method? (Choose two.)</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dirty="0"/>
              <a:t>store-and-forward switching</a:t>
            </a:r>
          </a:p>
          <a:p>
            <a:pPr fontAlgn="base"/>
            <a:r>
              <a:rPr lang="en-US" b="1" dirty="0"/>
              <a:t>fast-forward switching</a:t>
            </a:r>
            <a:endParaRPr lang="en-US" dirty="0"/>
          </a:p>
          <a:p>
            <a:pPr fontAlgn="base"/>
            <a:r>
              <a:rPr lang="en-US" dirty="0"/>
              <a:t>CRC switching</a:t>
            </a:r>
          </a:p>
          <a:p>
            <a:pPr fontAlgn="base"/>
            <a:r>
              <a:rPr lang="en-US" b="1" dirty="0"/>
              <a:t>fragment-free switching</a:t>
            </a:r>
            <a:endParaRPr lang="en-US" dirty="0"/>
          </a:p>
          <a:p>
            <a:pPr fontAlgn="base"/>
            <a:r>
              <a:rPr lang="en-US" dirty="0"/>
              <a:t>QOS switching</a:t>
            </a:r>
          </a:p>
        </p:txBody>
      </p:sp>
      <p:sp>
        <p:nvSpPr>
          <p:cNvPr id="105" name="Rectangle 2"/>
          <p:cNvSpPr/>
          <p:nvPr/>
        </p:nvSpPr>
        <p:spPr>
          <a:xfrm>
            <a:off x="148500" y="3898900"/>
            <a:ext cx="11886840" cy="150665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Store-and forward switching accepts the entire frame and performs error checking using CRC before forwarding the frame. Store-and-forward is often required for QOS analysis. Fast-forward and fragment-free are both variations of the cut-through switching method where only part of the frame is received before the switch begins to forward it.</a:t>
            </a:r>
          </a:p>
        </p:txBody>
      </p:sp>
    </p:spTree>
    <p:extLst>
      <p:ext uri="{BB962C8B-B14F-4D97-AF65-F5344CB8AC3E}">
        <p14:creationId xmlns:p14="http://schemas.microsoft.com/office/powerpoint/2010/main" val="7572909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What is the purpose of the FCS field in a frame?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dirty="0"/>
              <a:t>to obtain the MAC address of the sending node</a:t>
            </a:r>
          </a:p>
          <a:p>
            <a:pPr fontAlgn="base"/>
            <a:r>
              <a:rPr lang="en-US" dirty="0"/>
              <a:t>to verify the logical address of the sending node</a:t>
            </a:r>
          </a:p>
          <a:p>
            <a:pPr fontAlgn="base"/>
            <a:r>
              <a:rPr lang="en-US" dirty="0"/>
              <a:t>to compute the CRC header for the data field</a:t>
            </a:r>
          </a:p>
          <a:p>
            <a:pPr fontAlgn="base"/>
            <a:r>
              <a:rPr lang="en-US" b="1" dirty="0"/>
              <a:t>to determine if errors occurred in the transmission and reception</a:t>
            </a:r>
            <a:endParaRPr lang="en-US" dirty="0"/>
          </a:p>
        </p:txBody>
      </p:sp>
      <p:sp>
        <p:nvSpPr>
          <p:cNvPr id="105" name="Rectangle 2"/>
          <p:cNvSpPr/>
          <p:nvPr/>
        </p:nvSpPr>
        <p:spPr>
          <a:xfrm>
            <a:off x="148500" y="3898900"/>
            <a:ext cx="11886840" cy="11527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a:t>
            </a:r>
            <a:r>
              <a:rPr lang="en-US" sz="2300" strike="noStrike" spc="-1" dirty="0" smtClean="0">
                <a:solidFill>
                  <a:srgbClr val="155724"/>
                </a:solidFill>
                <a:latin typeface="Cambria"/>
                <a:ea typeface="Cambria"/>
              </a:rPr>
              <a:t>: The FCS field in a frame is used to detect any errors in the transmission and receipt of a frame. This is done by comparing the CRC value within the frame against a computed CRC value of the frame. If the two values do not match, then the frame is discarded.</a:t>
            </a:r>
          </a:p>
        </p:txBody>
      </p:sp>
    </p:spTree>
    <p:extLst>
      <p:ext uri="{BB962C8B-B14F-4D97-AF65-F5344CB8AC3E}">
        <p14:creationId xmlns:p14="http://schemas.microsoft.com/office/powerpoint/2010/main" val="397252839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Which frame forwarding method receives the entire frame and performs a CRC check to detect errors before forwarding the frame?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dirty="0"/>
              <a:t>cut-through switching</a:t>
            </a:r>
          </a:p>
          <a:p>
            <a:pPr fontAlgn="base"/>
            <a:r>
              <a:rPr lang="en-US" b="1" dirty="0"/>
              <a:t>store-and-forward switching</a:t>
            </a:r>
            <a:endParaRPr lang="en-US" dirty="0"/>
          </a:p>
          <a:p>
            <a:pPr fontAlgn="base"/>
            <a:r>
              <a:rPr lang="en-US" dirty="0"/>
              <a:t>fragment-free switching</a:t>
            </a:r>
          </a:p>
          <a:p>
            <a:pPr fontAlgn="base"/>
            <a:r>
              <a:rPr lang="en-US" dirty="0"/>
              <a:t>fast-forward switching</a:t>
            </a:r>
          </a:p>
        </p:txBody>
      </p:sp>
      <p:sp>
        <p:nvSpPr>
          <p:cNvPr id="105" name="Rectangle 2"/>
          <p:cNvSpPr/>
          <p:nvPr/>
        </p:nvSpPr>
        <p:spPr>
          <a:xfrm>
            <a:off x="148500" y="3898900"/>
            <a:ext cx="11886840" cy="79876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a:t>
            </a:r>
            <a:r>
              <a:rPr lang="en-US" sz="2300" strike="noStrike" spc="-1" dirty="0" smtClean="0">
                <a:solidFill>
                  <a:srgbClr val="155724"/>
                </a:solidFill>
                <a:latin typeface="Cambria"/>
                <a:ea typeface="Cambria"/>
              </a:rPr>
              <a:t>: Fast-forward and fragment-free switching are variations of cut-through switching, which begins to forward the frame before the entire frame is received.</a:t>
            </a:r>
          </a:p>
        </p:txBody>
      </p:sp>
    </p:spTree>
    <p:extLst>
      <p:ext uri="{BB962C8B-B14F-4D97-AF65-F5344CB8AC3E}">
        <p14:creationId xmlns:p14="http://schemas.microsoft.com/office/powerpoint/2010/main" val="196847549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switching method has the lowest level of latency?</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dirty="0"/>
              <a:t>cut-through</a:t>
            </a:r>
          </a:p>
          <a:p>
            <a:pPr fontAlgn="base"/>
            <a:r>
              <a:rPr lang="en-US" dirty="0"/>
              <a:t>store-and-forward</a:t>
            </a:r>
          </a:p>
          <a:p>
            <a:pPr fontAlgn="base"/>
            <a:r>
              <a:rPr lang="en-US" dirty="0"/>
              <a:t>fragment-free</a:t>
            </a:r>
          </a:p>
          <a:p>
            <a:pPr fontAlgn="base"/>
            <a:r>
              <a:rPr lang="en-US" b="1" dirty="0"/>
              <a:t>fast-forward</a:t>
            </a:r>
            <a:endParaRPr lang="en-US" dirty="0"/>
          </a:p>
        </p:txBody>
      </p:sp>
      <p:sp>
        <p:nvSpPr>
          <p:cNvPr id="105" name="Rectangle 2"/>
          <p:cNvSpPr/>
          <p:nvPr/>
        </p:nvSpPr>
        <p:spPr>
          <a:xfrm>
            <a:off x="148500" y="3898900"/>
            <a:ext cx="11886840" cy="18605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Fast-forward switching begins to forward a frame after reading the destination MAC address, resulting in the lowest latency. Fragment-free reads the first 64 bytes before forwarding. Store-and-forward has the highest latency because it reads the entire frame before beginning to forward it. Both fragment-free and fast-forward are types of cut-through switching.</a:t>
            </a:r>
          </a:p>
        </p:txBody>
      </p:sp>
    </p:spTree>
    <p:extLst>
      <p:ext uri="{BB962C8B-B14F-4D97-AF65-F5344CB8AC3E}">
        <p14:creationId xmlns:p14="http://schemas.microsoft.com/office/powerpoint/2010/main" val="422608659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fontScale="90000"/>
          </a:bodyPr>
          <a:lstStyle/>
          <a:p>
            <a:r>
              <a:rPr lang="en-US" sz="2800" b="1" strike="noStrike" spc="-1" dirty="0" smtClean="0">
                <a:solidFill>
                  <a:srgbClr val="000000"/>
                </a:solidFill>
                <a:latin typeface="Cambria"/>
                <a:ea typeface="Cambria"/>
              </a:rPr>
              <a:t>A network administrator is connecting two modern switches using a straight-through cable. The switches are new and have never been configured. Which three statements are correct about the final result of the connection? (Choose three.)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fontScale="70000" lnSpcReduction="20000"/>
          </a:bodyPr>
          <a:lstStyle/>
          <a:p>
            <a:pPr fontAlgn="base"/>
            <a:r>
              <a:rPr lang="en-US" b="1" dirty="0"/>
              <a:t>The link between the switches will work at the fastest speed that is supported by both switches.</a:t>
            </a:r>
            <a:endParaRPr lang="en-US" dirty="0"/>
          </a:p>
          <a:p>
            <a:pPr fontAlgn="base"/>
            <a:r>
              <a:rPr lang="en-US" b="1" dirty="0"/>
              <a:t>The link between switches will work as full-duplex.</a:t>
            </a:r>
            <a:endParaRPr lang="en-US" dirty="0"/>
          </a:p>
          <a:p>
            <a:pPr fontAlgn="base"/>
            <a:r>
              <a:rPr lang="en-US" dirty="0"/>
              <a:t>If both switches support different speeds, they will each work at their own fastest speed.</a:t>
            </a:r>
          </a:p>
          <a:p>
            <a:pPr fontAlgn="base"/>
            <a:r>
              <a:rPr lang="en-US" b="1" dirty="0"/>
              <a:t>The auto-MDIX feature will configure the interfaces eliminating the need for a crossover cable.</a:t>
            </a:r>
            <a:endParaRPr lang="en-US" dirty="0"/>
          </a:p>
          <a:p>
            <a:pPr fontAlgn="base"/>
            <a:r>
              <a:rPr lang="en-US" dirty="0"/>
              <a:t>The connection will not be possible unless the administrator changes the cable to a crossover cable.</a:t>
            </a:r>
          </a:p>
          <a:p>
            <a:pPr fontAlgn="base"/>
            <a:r>
              <a:rPr lang="en-US" dirty="0"/>
              <a:t>The duplex capability has to be manually configured because it cannot be negotiated.</a:t>
            </a:r>
          </a:p>
        </p:txBody>
      </p:sp>
      <p:sp>
        <p:nvSpPr>
          <p:cNvPr id="105" name="Rectangle 2"/>
          <p:cNvSpPr/>
          <p:nvPr/>
        </p:nvSpPr>
        <p:spPr>
          <a:xfrm>
            <a:off x="148500" y="3898900"/>
            <a:ext cx="11886840" cy="11527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Modern switches can negotiate to work in full-duplex mode if both switches are capable. They will negotiate to work using the fastest possible speed and the auto-MDIX feature is enabled by default, so a cable change is not needed.</a:t>
            </a:r>
          </a:p>
        </p:txBody>
      </p:sp>
    </p:spTree>
    <p:extLst>
      <p:ext uri="{BB962C8B-B14F-4D97-AF65-F5344CB8AC3E}">
        <p14:creationId xmlns:p14="http://schemas.microsoft.com/office/powerpoint/2010/main" val="227297923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advantage does the store-and-forward switching method have compared with the cut-through switching method?</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dirty="0"/>
              <a:t>collision detecting</a:t>
            </a:r>
          </a:p>
          <a:p>
            <a:pPr fontAlgn="base"/>
            <a:r>
              <a:rPr lang="en-US" b="1" dirty="0"/>
              <a:t>frame error checking</a:t>
            </a:r>
            <a:endParaRPr lang="en-US" dirty="0"/>
          </a:p>
          <a:p>
            <a:pPr fontAlgn="base"/>
            <a:r>
              <a:rPr lang="en-US" dirty="0"/>
              <a:t>faster frame forwarding</a:t>
            </a:r>
          </a:p>
          <a:p>
            <a:pPr fontAlgn="base"/>
            <a:r>
              <a:rPr lang="en-US" dirty="0"/>
              <a:t>frame forwarding using IPv4 Layer 3 and 4 information</a:t>
            </a:r>
          </a:p>
        </p:txBody>
      </p:sp>
      <p:sp>
        <p:nvSpPr>
          <p:cNvPr id="105" name="Rectangle 2"/>
          <p:cNvSpPr/>
          <p:nvPr/>
        </p:nvSpPr>
        <p:spPr>
          <a:xfrm>
            <a:off x="83160" y="3429000"/>
            <a:ext cx="11886840" cy="32763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A switch using the store-and-forward switching method performs an error check on an incoming frame by comparing the FCS value against its own FCS calculations after the entire frame is received. In comparison, a switch using the cut-through switching method makes quick forwarding decisions and starts the forwarding process without waiting for the entire frame to be received. Thus a switch using cut-through switching may send invalid frames to the network. The performance of store-and-forward switching is slower compared to cut-through switching performance. Collision detection is monitored by the sending device. Store-and-forward switching does not use IPv4 Layer 3 and 4 information for its forwarding decisions.</a:t>
            </a:r>
          </a:p>
        </p:txBody>
      </p:sp>
    </p:spTree>
    <p:extLst>
      <p:ext uri="{BB962C8B-B14F-4D97-AF65-F5344CB8AC3E}">
        <p14:creationId xmlns:p14="http://schemas.microsoft.com/office/powerpoint/2010/main" val="378312305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When the store-and-forward method of switching is in use, what part of the Ethernet frame is used to perform an error check?</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b="1" dirty="0"/>
              <a:t>CRC in the trailer</a:t>
            </a:r>
            <a:endParaRPr lang="en-US" dirty="0"/>
          </a:p>
          <a:p>
            <a:pPr fontAlgn="base"/>
            <a:r>
              <a:rPr lang="en-US" dirty="0"/>
              <a:t>source MAC address in the header</a:t>
            </a:r>
          </a:p>
          <a:p>
            <a:pPr fontAlgn="base"/>
            <a:r>
              <a:rPr lang="en-US" dirty="0"/>
              <a:t>destination MAC address in the header</a:t>
            </a:r>
          </a:p>
          <a:p>
            <a:pPr fontAlgn="base"/>
            <a:r>
              <a:rPr lang="en-US" dirty="0"/>
              <a:t>protocol type in the header</a:t>
            </a:r>
          </a:p>
        </p:txBody>
      </p:sp>
      <p:sp>
        <p:nvSpPr>
          <p:cNvPr id="105" name="Rectangle 2"/>
          <p:cNvSpPr/>
          <p:nvPr/>
        </p:nvSpPr>
        <p:spPr>
          <a:xfrm>
            <a:off x="83160" y="3429000"/>
            <a:ext cx="11886840" cy="11527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The cyclic redundancy check (CRC) part of the trailer is used to determine if the frame has been modified during transit.​ If the integrity of the frame is verified, the frame is forwarded. If the integrity of the frame cannot be verified, then the frame is dropped</a:t>
            </a:r>
          </a:p>
        </p:txBody>
      </p:sp>
    </p:spTree>
    <p:extLst>
      <p:ext uri="{BB962C8B-B14F-4D97-AF65-F5344CB8AC3E}">
        <p14:creationId xmlns:p14="http://schemas.microsoft.com/office/powerpoint/2010/main" val="115750054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213840" y="0"/>
            <a:ext cx="11886840" cy="1043640"/>
          </a:xfrm>
          <a:prstGeom prst="rect">
            <a:avLst/>
          </a:prstGeom>
          <a:noFill/>
          <a:ln w="0">
            <a:noFill/>
          </a:ln>
        </p:spPr>
        <p:txBody>
          <a:bodyPr anchor="b">
            <a:normAutofit/>
          </a:bodyPr>
          <a:lstStyle/>
          <a:p>
            <a:pPr>
              <a:lnSpc>
                <a:spcPct val="90000"/>
              </a:lnSpc>
              <a:buNone/>
            </a:pPr>
            <a:r>
              <a:rPr lang="en-US" sz="2800" b="1" strike="noStrike" spc="-1">
                <a:solidFill>
                  <a:srgbClr val="000000"/>
                </a:solidFill>
                <a:latin typeface="Cambria"/>
                <a:ea typeface="Cambria"/>
              </a:rPr>
              <a:t>Which characteristic describes crosstalk?</a:t>
            </a:r>
            <a:endParaRPr lang="en-US" sz="2800" b="0" strike="noStrike" spc="-1">
              <a:solidFill>
                <a:srgbClr val="000000"/>
              </a:solidFill>
              <a:latin typeface="Calibri"/>
            </a:endParaRPr>
          </a:p>
        </p:txBody>
      </p:sp>
      <p:sp>
        <p:nvSpPr>
          <p:cNvPr id="89" name="PlaceHolder 2"/>
          <p:cNvSpPr>
            <a:spLocks noGrp="1"/>
          </p:cNvSpPr>
          <p:nvPr>
            <p:ph/>
          </p:nvPr>
        </p:nvSpPr>
        <p:spPr>
          <a:xfrm>
            <a:off x="213840" y="2214360"/>
            <a:ext cx="11756160" cy="1989000"/>
          </a:xfrm>
          <a:prstGeom prst="rect">
            <a:avLst/>
          </a:prstGeom>
          <a:noFill/>
          <a:ln w="0">
            <a:noFill/>
          </a:ln>
        </p:spPr>
        <p:txBody>
          <a:bodyPr anchor="t">
            <a:normAutofit fontScale="93000"/>
          </a:bodyPr>
          <a:lstStyle/>
          <a:p>
            <a:pPr>
              <a:lnSpc>
                <a:spcPct val="90000"/>
              </a:lnSpc>
              <a:spcBef>
                <a:spcPts val="1001"/>
              </a:spcBef>
              <a:buNone/>
              <a:tabLst>
                <a:tab pos="0" algn="l"/>
              </a:tabLst>
            </a:pPr>
            <a:r>
              <a:rPr lang="en-US" sz="2400" b="0" strike="noStrike" spc="-1">
                <a:solidFill>
                  <a:srgbClr val="8B8B8B"/>
                </a:solidFill>
                <a:latin typeface="Calibri"/>
              </a:rPr>
              <a:t>the distortion of the network signal from fluorescent lighting</a:t>
            </a:r>
            <a:endParaRPr lang="en-US" sz="2400" b="0" strike="noStrike" spc="-1">
              <a:solidFill>
                <a:srgbClr val="000000"/>
              </a:solidFill>
              <a:latin typeface="Calibri"/>
            </a:endParaRPr>
          </a:p>
          <a:p>
            <a:pPr>
              <a:lnSpc>
                <a:spcPct val="90000"/>
              </a:lnSpc>
              <a:spcBef>
                <a:spcPts val="1001"/>
              </a:spcBef>
              <a:buNone/>
              <a:tabLst>
                <a:tab pos="0" algn="l"/>
              </a:tabLst>
            </a:pPr>
            <a:r>
              <a:rPr lang="en-US" sz="2400" b="1" strike="noStrike" spc="-1">
                <a:solidFill>
                  <a:srgbClr val="8B8B8B"/>
                </a:solidFill>
                <a:latin typeface="Calibri"/>
              </a:rPr>
              <a:t>the distortion of the transmitted messages from signals carried in adjacent wires</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 weakening of the network signal over long cable lengths</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 loss of wireless signal over excessive distance from the access point</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switching method uses the CRC value in a frame?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dirty="0"/>
              <a:t>cut-through</a:t>
            </a:r>
          </a:p>
          <a:p>
            <a:pPr fontAlgn="base"/>
            <a:r>
              <a:rPr lang="en-US" dirty="0"/>
              <a:t>fast-forward</a:t>
            </a:r>
          </a:p>
          <a:p>
            <a:pPr fontAlgn="base"/>
            <a:r>
              <a:rPr lang="en-US" dirty="0"/>
              <a:t>fragment-free</a:t>
            </a:r>
          </a:p>
          <a:p>
            <a:pPr fontAlgn="base"/>
            <a:r>
              <a:rPr lang="en-US" b="1" dirty="0"/>
              <a:t>store-and-forward</a:t>
            </a:r>
            <a:endParaRPr lang="en-US" dirty="0"/>
          </a:p>
        </p:txBody>
      </p:sp>
      <p:sp>
        <p:nvSpPr>
          <p:cNvPr id="105" name="Rectangle 2"/>
          <p:cNvSpPr/>
          <p:nvPr/>
        </p:nvSpPr>
        <p:spPr>
          <a:xfrm>
            <a:off x="83160" y="3429000"/>
            <a:ext cx="11886840" cy="18605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When the store-and-forward switching method is used, the switch receives the complete frame before forwarding it on to the destination. The cyclic redundancy check (CRC) part of the trailer is used to determine if the frame has been modified during transit.​​ In contrast, a cut-through switch forwards the frame once the destination Layer 2 address is read. Two types of cut-through switching methods are fast-forward and fragment-free.</a:t>
            </a:r>
          </a:p>
        </p:txBody>
      </p:sp>
    </p:spTree>
    <p:extLst>
      <p:ext uri="{BB962C8B-B14F-4D97-AF65-F5344CB8AC3E}">
        <p14:creationId xmlns:p14="http://schemas.microsoft.com/office/powerpoint/2010/main" val="224777390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What are two actions performed by a Cisco switch? (Choose two.)</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fontScale="77500" lnSpcReduction="20000"/>
          </a:bodyPr>
          <a:lstStyle/>
          <a:p>
            <a:pPr fontAlgn="base"/>
            <a:r>
              <a:rPr lang="en-US" dirty="0"/>
              <a:t>building a routing table that is based on the first IP address in the frame header</a:t>
            </a:r>
          </a:p>
          <a:p>
            <a:pPr fontAlgn="base"/>
            <a:r>
              <a:rPr lang="en-US" b="1" dirty="0"/>
              <a:t>using the source MAC addresses of frames to build and maintain a MAC address table</a:t>
            </a:r>
            <a:endParaRPr lang="en-US" dirty="0"/>
          </a:p>
          <a:p>
            <a:pPr fontAlgn="base"/>
            <a:r>
              <a:rPr lang="en-US" dirty="0"/>
              <a:t>forwarding frames with unknown destination IP addresses to the default gateway</a:t>
            </a:r>
          </a:p>
          <a:p>
            <a:pPr fontAlgn="base"/>
            <a:r>
              <a:rPr lang="en-US" b="1" dirty="0"/>
              <a:t>utilizing the MAC address table to forward frames via the destination MAC address</a:t>
            </a:r>
            <a:endParaRPr lang="en-US" dirty="0"/>
          </a:p>
          <a:p>
            <a:pPr fontAlgn="base"/>
            <a:r>
              <a:rPr lang="en-US" dirty="0"/>
              <a:t>examining the destination MAC address to add new entries to the MAC address table</a:t>
            </a:r>
          </a:p>
        </p:txBody>
      </p:sp>
      <p:sp>
        <p:nvSpPr>
          <p:cNvPr id="105" name="Rectangle 2"/>
          <p:cNvSpPr/>
          <p:nvPr/>
        </p:nvSpPr>
        <p:spPr>
          <a:xfrm>
            <a:off x="83160" y="3429000"/>
            <a:ext cx="11886840" cy="256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Important actions that a switch performs are as follows:</a:t>
            </a:r>
          </a:p>
          <a:p>
            <a:pPr marL="342900" indent="-342900" algn="just">
              <a:lnSpc>
                <a:spcPct val="100000"/>
              </a:lnSpc>
              <a:buFont typeface="Arial" panose="020B0604020202020204" pitchFamily="34" charset="0"/>
              <a:buChar char="•"/>
            </a:pPr>
            <a:r>
              <a:rPr lang="en-US" sz="2300" strike="noStrike" spc="-1" dirty="0" smtClean="0">
                <a:solidFill>
                  <a:srgbClr val="155724"/>
                </a:solidFill>
                <a:latin typeface="Cambria"/>
                <a:ea typeface="Cambria"/>
              </a:rPr>
              <a:t>When a frame comes in, the switch examines the Layer 2 source address to build and maintain the Layer 2 MAC address table.</a:t>
            </a:r>
          </a:p>
          <a:p>
            <a:pPr marL="342900" indent="-342900" algn="just">
              <a:lnSpc>
                <a:spcPct val="100000"/>
              </a:lnSpc>
              <a:buFont typeface="Arial" panose="020B0604020202020204" pitchFamily="34" charset="0"/>
              <a:buChar char="•"/>
            </a:pPr>
            <a:r>
              <a:rPr lang="en-US" sz="2300" strike="noStrike" spc="-1" dirty="0" smtClean="0">
                <a:solidFill>
                  <a:srgbClr val="155724"/>
                </a:solidFill>
                <a:latin typeface="Cambria"/>
                <a:ea typeface="Cambria"/>
              </a:rPr>
              <a:t>It examines the Layer 2 destination address to determine how to forward the frame. When the destination address is in the MAC address table, then the frame is sent out a particular port. When the address is unknown, the frame is sent to all ports that have devices connected to that network</a:t>
            </a:r>
            <a:r>
              <a:rPr lang="en-US" sz="2300" b="1" strike="noStrike" spc="-1" dirty="0" smtClean="0">
                <a:solidFill>
                  <a:srgbClr val="155724"/>
                </a:solidFill>
                <a:latin typeface="Cambria"/>
                <a:ea typeface="Cambria"/>
              </a:rPr>
              <a:t>.</a:t>
            </a:r>
            <a:endParaRPr lang="en-US" sz="2300" strike="noStrike" spc="-1" dirty="0" smtClean="0">
              <a:solidFill>
                <a:srgbClr val="155724"/>
              </a:solidFill>
              <a:latin typeface="Cambria"/>
              <a:ea typeface="Cambria"/>
            </a:endParaRPr>
          </a:p>
        </p:txBody>
      </p:sp>
    </p:spTree>
    <p:extLst>
      <p:ext uri="{BB962C8B-B14F-4D97-AF65-F5344CB8AC3E}">
        <p14:creationId xmlns:p14="http://schemas.microsoft.com/office/powerpoint/2010/main" val="13201046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two statements describe features or functions of the logical link control sublayer in Ethernet standards? (Choose two.)</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fontScale="85000" lnSpcReduction="20000"/>
          </a:bodyPr>
          <a:lstStyle/>
          <a:p>
            <a:pPr fontAlgn="base"/>
            <a:r>
              <a:rPr lang="en-US" b="1" dirty="0"/>
              <a:t>Logical link control is implemented in software.</a:t>
            </a:r>
            <a:endParaRPr lang="en-US" dirty="0"/>
          </a:p>
          <a:p>
            <a:pPr fontAlgn="base"/>
            <a:r>
              <a:rPr lang="en-US" dirty="0"/>
              <a:t>Logical link control is specified in the IEEE 802.3 standard.</a:t>
            </a:r>
          </a:p>
          <a:p>
            <a:pPr fontAlgn="base"/>
            <a:r>
              <a:rPr lang="en-US" dirty="0"/>
              <a:t>The LLC sublayer adds a header and a trailer to the data.</a:t>
            </a:r>
          </a:p>
          <a:p>
            <a:pPr fontAlgn="base"/>
            <a:r>
              <a:rPr lang="en-US" b="1" dirty="0"/>
              <a:t>The data link layer uses LLC to communicate with the upper layers of the protocol suite.</a:t>
            </a:r>
            <a:endParaRPr lang="en-US" dirty="0"/>
          </a:p>
          <a:p>
            <a:pPr fontAlgn="base"/>
            <a:r>
              <a:rPr lang="en-US" dirty="0"/>
              <a:t>The LLC sublayer is responsible for the placement and retrieval of frames on and off the media.</a:t>
            </a:r>
          </a:p>
        </p:txBody>
      </p:sp>
      <p:sp>
        <p:nvSpPr>
          <p:cNvPr id="105" name="Rectangle 2"/>
          <p:cNvSpPr/>
          <p:nvPr/>
        </p:nvSpPr>
        <p:spPr>
          <a:xfrm>
            <a:off x="83160" y="3733800"/>
            <a:ext cx="11886840" cy="22145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Logical link control is implemented in software and enables the data link layer to communicate with the upper layers of the protocol suite. Logical link control is specified in the IEEE 802.2 standard. IEEE 802.3 is a suite of standards that define the different Ethernet types. The MAC (Media Access Control) sublayer is responsible for the placement and retrieval of frames on and off the media. The MAC sublayer is also responsible for adding a header and a trailer to the network layer protocol data unit (PDU).</a:t>
            </a:r>
          </a:p>
        </p:txBody>
      </p:sp>
    </p:spTree>
    <p:extLst>
      <p:ext uri="{BB962C8B-B14F-4D97-AF65-F5344CB8AC3E}">
        <p14:creationId xmlns:p14="http://schemas.microsoft.com/office/powerpoint/2010/main" val="191069789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What is the auto-MDIX feature?</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fontScale="92500" lnSpcReduction="10000"/>
          </a:bodyPr>
          <a:lstStyle/>
          <a:p>
            <a:pPr fontAlgn="base"/>
            <a:r>
              <a:rPr lang="en-US" b="1" dirty="0"/>
              <a:t>It enables a device to automatically configure an interface to use a straight-through or a crossover cable.</a:t>
            </a:r>
            <a:endParaRPr lang="en-US" dirty="0"/>
          </a:p>
          <a:p>
            <a:pPr fontAlgn="base"/>
            <a:r>
              <a:rPr lang="en-US" dirty="0"/>
              <a:t>It enables a device to automatically configure the duplex settings of a segment.</a:t>
            </a:r>
          </a:p>
          <a:p>
            <a:pPr fontAlgn="base"/>
            <a:r>
              <a:rPr lang="en-US" dirty="0"/>
              <a:t>It enables a device to automatically configure the speed of its interface.</a:t>
            </a:r>
          </a:p>
          <a:p>
            <a:pPr fontAlgn="base"/>
            <a:r>
              <a:rPr lang="en-US" dirty="0"/>
              <a:t>It enables a switch to dynamically select the forwarding method.</a:t>
            </a:r>
          </a:p>
        </p:txBody>
      </p:sp>
      <p:sp>
        <p:nvSpPr>
          <p:cNvPr id="105" name="Rectangle 2"/>
          <p:cNvSpPr/>
          <p:nvPr/>
        </p:nvSpPr>
        <p:spPr>
          <a:xfrm>
            <a:off x="83160" y="3733800"/>
            <a:ext cx="11886840" cy="18605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The auto-MDIX feature allows the device to configure its network port according to the cable type that is used (straight-through or crossover) and the type of device that is connected to that port. When a port of a switch is configured with auto-MDIX, this switch can be connected to another switch by the use of either a straight-through cable or a crossover cable.</a:t>
            </a:r>
          </a:p>
        </p:txBody>
      </p:sp>
    </p:spTree>
    <p:extLst>
      <p:ext uri="{BB962C8B-B14F-4D97-AF65-F5344CB8AC3E}">
        <p14:creationId xmlns:p14="http://schemas.microsoft.com/office/powerpoint/2010/main" val="118321630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What is one advantage of using the cut-through switching method instead of the store-and-forward switching method?</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fontScale="92500" lnSpcReduction="10000"/>
          </a:bodyPr>
          <a:lstStyle/>
          <a:p>
            <a:pPr fontAlgn="base"/>
            <a:r>
              <a:rPr lang="en-US" dirty="0"/>
              <a:t>has a positive impact on bandwidth by dropping most of the invalid frames</a:t>
            </a:r>
          </a:p>
          <a:p>
            <a:pPr fontAlgn="base"/>
            <a:r>
              <a:rPr lang="en-US" dirty="0"/>
              <a:t>makes a fast forwarding decision based on the source MAC address of the frame</a:t>
            </a:r>
          </a:p>
          <a:p>
            <a:pPr fontAlgn="base"/>
            <a:r>
              <a:rPr lang="en-US" b="1" dirty="0"/>
              <a:t>has a lower latency appropriate for high-performance computing applications​</a:t>
            </a:r>
            <a:endParaRPr lang="en-US" dirty="0"/>
          </a:p>
          <a:p>
            <a:pPr fontAlgn="base"/>
            <a:r>
              <a:rPr lang="en-US" dirty="0"/>
              <a:t>provides the flexibility to support any mix of Ethernet speeds</a:t>
            </a:r>
          </a:p>
        </p:txBody>
      </p:sp>
      <p:sp>
        <p:nvSpPr>
          <p:cNvPr id="105" name="Rectangle 2"/>
          <p:cNvSpPr/>
          <p:nvPr/>
        </p:nvSpPr>
        <p:spPr>
          <a:xfrm>
            <a:off x="83160" y="3733800"/>
            <a:ext cx="11886840" cy="150665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Cut-through switching provides lower latency switching for high-performance computing (HPC) applications. Cut-through switching allows more invalid frames to cross the network than store-and-forward switching. The cut-through switching method can make a forwarding decision as soon as it looks up the destination MAC address of the frame.</a:t>
            </a:r>
          </a:p>
        </p:txBody>
      </p:sp>
    </p:spTree>
    <p:extLst>
      <p:ext uri="{BB962C8B-B14F-4D97-AF65-F5344CB8AC3E}">
        <p14:creationId xmlns:p14="http://schemas.microsoft.com/office/powerpoint/2010/main" val="96557452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Which is a multicast MAC address?</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552700"/>
          </a:xfrm>
          <a:prstGeom prst="rect">
            <a:avLst/>
          </a:prstGeom>
          <a:noFill/>
          <a:ln w="0">
            <a:noFill/>
          </a:ln>
        </p:spPr>
        <p:txBody>
          <a:bodyPr anchor="t">
            <a:normAutofit/>
          </a:bodyPr>
          <a:lstStyle/>
          <a:p>
            <a:pPr fontAlgn="base"/>
            <a:r>
              <a:rPr lang="en-US" dirty="0"/>
              <a:t>FF-FF-FF-FF-FF-FF</a:t>
            </a:r>
          </a:p>
          <a:p>
            <a:pPr fontAlgn="base"/>
            <a:r>
              <a:rPr lang="en-US" dirty="0"/>
              <a:t>5C-26-0A-4B-19-3E</a:t>
            </a:r>
          </a:p>
          <a:p>
            <a:pPr fontAlgn="base"/>
            <a:r>
              <a:rPr lang="en-US" b="1" dirty="0"/>
              <a:t>01-00-5E-00-00-03</a:t>
            </a:r>
            <a:endParaRPr lang="en-US" dirty="0"/>
          </a:p>
          <a:p>
            <a:pPr fontAlgn="base"/>
            <a:r>
              <a:rPr lang="en-US" dirty="0"/>
              <a:t>00-26-0F-4B-00-3E</a:t>
            </a:r>
          </a:p>
        </p:txBody>
      </p:sp>
      <p:sp>
        <p:nvSpPr>
          <p:cNvPr id="105" name="Rectangle 2"/>
          <p:cNvSpPr/>
          <p:nvPr/>
        </p:nvSpPr>
        <p:spPr>
          <a:xfrm>
            <a:off x="83160" y="3733800"/>
            <a:ext cx="11886840" cy="44482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Multicast MAC addresses begin with the special value of 01-00-5E</a:t>
            </a:r>
            <a:r>
              <a:rPr lang="en-US" sz="2300" b="1" strike="noStrike" spc="-1" dirty="0" smtClean="0">
                <a:solidFill>
                  <a:srgbClr val="155724"/>
                </a:solidFill>
                <a:latin typeface="Cambria"/>
                <a:ea typeface="Cambria"/>
              </a:rPr>
              <a:t>.</a:t>
            </a:r>
            <a:endParaRPr lang="en-US" sz="2300" strike="noStrike" spc="-1" dirty="0" smtClean="0">
              <a:solidFill>
                <a:srgbClr val="155724"/>
              </a:solidFill>
              <a:latin typeface="Cambria"/>
              <a:ea typeface="Cambria"/>
            </a:endParaRPr>
          </a:p>
        </p:txBody>
      </p:sp>
    </p:spTree>
    <p:extLst>
      <p:ext uri="{BB962C8B-B14F-4D97-AF65-F5344CB8AC3E}">
        <p14:creationId xmlns:p14="http://schemas.microsoft.com/office/powerpoint/2010/main" val="4162250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 Refer to the exhibit. What is wrong with the displayed termination?</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dirty="0"/>
              <a:t>The woven copper braid should not have been removed.</a:t>
            </a:r>
          </a:p>
          <a:p>
            <a:pPr fontAlgn="base"/>
            <a:r>
              <a:rPr lang="en-US" dirty="0"/>
              <a:t>The wrong type of connector is being used.</a:t>
            </a:r>
          </a:p>
          <a:p>
            <a:pPr fontAlgn="base"/>
            <a:r>
              <a:rPr lang="en-US" b="1" dirty="0"/>
              <a:t>The untwisted length of each wire is too long.</a:t>
            </a:r>
            <a:endParaRPr lang="en-US" dirty="0"/>
          </a:p>
          <a:p>
            <a:pPr fontAlgn="base"/>
            <a:r>
              <a:rPr lang="en-US" dirty="0"/>
              <a:t>The wires are too thick for the connector that is used.</a:t>
            </a:r>
          </a:p>
        </p:txBody>
      </p:sp>
      <p:sp>
        <p:nvSpPr>
          <p:cNvPr id="105" name="Rectangle 2"/>
          <p:cNvSpPr/>
          <p:nvPr/>
        </p:nvSpPr>
        <p:spPr>
          <a:xfrm>
            <a:off x="148500" y="5201073"/>
            <a:ext cx="11886840" cy="150665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When a cable to an RJ-45 connector is terminated, it is important to ensure that the untwisted wires are not too long and that the flexible plastic sheath surrounding the wires is crimped down and not the bare wires. None of the colored wires should be visible from the bottom of the jack.</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1100" y="2451100"/>
            <a:ext cx="2997200" cy="2749973"/>
          </a:xfrm>
          <a:prstGeom prst="rect">
            <a:avLst/>
          </a:prstGeom>
        </p:spPr>
      </p:pic>
    </p:spTree>
    <p:extLst>
      <p:ext uri="{BB962C8B-B14F-4D97-AF65-F5344CB8AC3E}">
        <p14:creationId xmlns:p14="http://schemas.microsoft.com/office/powerpoint/2010/main" val="10305800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800" b="1" strike="noStrike" spc="-1" dirty="0" smtClean="0">
                <a:solidFill>
                  <a:srgbClr val="000000"/>
                </a:solidFill>
                <a:latin typeface="Cambria"/>
                <a:ea typeface="Cambria"/>
              </a:rPr>
              <a:t>Refer to the exhibit. The PC is connected to the console port of the switch. All the other connections are made through </a:t>
            </a:r>
            <a:r>
              <a:rPr lang="en-US" sz="2800" b="1" strike="noStrike" spc="-1" dirty="0" err="1" smtClean="0">
                <a:solidFill>
                  <a:srgbClr val="000000"/>
                </a:solidFill>
                <a:latin typeface="Cambria"/>
                <a:ea typeface="Cambria"/>
              </a:rPr>
              <a:t>FastEthernet</a:t>
            </a:r>
            <a:r>
              <a:rPr lang="en-US" sz="2800" b="1" strike="noStrike" spc="-1" dirty="0" smtClean="0">
                <a:solidFill>
                  <a:srgbClr val="000000"/>
                </a:solidFill>
                <a:latin typeface="Cambria"/>
                <a:ea typeface="Cambria"/>
              </a:rPr>
              <a:t> links. Which types of UTP cables can be used to connect the devices.</a:t>
            </a:r>
            <a:endParaRPr lang="en-US" sz="2800" b="0" strike="noStrike" spc="-1" dirty="0">
              <a:solidFill>
                <a:srgbClr val="000000"/>
              </a:solidFill>
              <a:latin typeface="Calibri"/>
            </a:endParaRP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dirty="0" smtClean="0"/>
              <a:t>1 - rollover, 2 - crossover, 3 - straight-through</a:t>
            </a:r>
          </a:p>
          <a:p>
            <a:pPr fontAlgn="base"/>
            <a:r>
              <a:rPr lang="en-US" b="1" dirty="0" smtClean="0"/>
              <a:t>1 - rollover, 2 - straight-through, 3 - crossover</a:t>
            </a:r>
          </a:p>
          <a:p>
            <a:pPr fontAlgn="base"/>
            <a:r>
              <a:rPr lang="en-US" dirty="0" smtClean="0"/>
              <a:t>1 - crossover, 2 - rollover, 3 - straight-through</a:t>
            </a:r>
          </a:p>
          <a:p>
            <a:pPr fontAlgn="base"/>
            <a:r>
              <a:rPr lang="en-US" dirty="0" smtClean="0"/>
              <a:t>1 - crossover, 2 - straight-through, 3 - rollover</a:t>
            </a:r>
            <a:endParaRPr lang="en-US" dirty="0"/>
          </a:p>
        </p:txBody>
      </p:sp>
      <p:sp>
        <p:nvSpPr>
          <p:cNvPr id="105" name="Rectangle 2"/>
          <p:cNvSpPr/>
          <p:nvPr/>
        </p:nvSpPr>
        <p:spPr>
          <a:xfrm>
            <a:off x="148500" y="5201073"/>
            <a:ext cx="11886840" cy="173748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100" strike="noStrike" spc="-1" dirty="0" smtClean="0">
                <a:solidFill>
                  <a:srgbClr val="155724"/>
                </a:solidFill>
                <a:latin typeface="Cambria"/>
                <a:ea typeface="Cambria"/>
              </a:rPr>
              <a:t>A straight-through cable is commonly used to interconnect a host to a switch and a switch to a router. A crossover cable is used to interconnect similar devices together like switch to a switch, a host to a host, or a router to a router. If a switch has the MDIX capability, a crossover could be used to connect the switch to the router; however, that option is not available. A rollover cable is used to connect to a router or switch console port.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934" y="3416300"/>
            <a:ext cx="7892766" cy="1647186"/>
          </a:xfrm>
          <a:prstGeom prst="rect">
            <a:avLst/>
          </a:prstGeom>
        </p:spPr>
      </p:pic>
    </p:spTree>
    <p:extLst>
      <p:ext uri="{BB962C8B-B14F-4D97-AF65-F5344CB8AC3E}">
        <p14:creationId xmlns:p14="http://schemas.microsoft.com/office/powerpoint/2010/main" val="16212244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Open the PT Activity. Perform the tasks in the activity instructions and then answer the question.</a:t>
            </a:r>
            <a:br>
              <a:rPr lang="en-US" sz="2300" b="1" strike="noStrike" spc="-1" dirty="0" smtClean="0">
                <a:solidFill>
                  <a:srgbClr val="000000"/>
                </a:solidFill>
                <a:latin typeface="Cambria"/>
                <a:ea typeface="Cambria"/>
              </a:rPr>
            </a:br>
            <a:r>
              <a:rPr lang="en-US" sz="2300" b="1" strike="noStrike" spc="-1" dirty="0" smtClean="0">
                <a:solidFill>
                  <a:srgbClr val="000000"/>
                </a:solidFill>
                <a:latin typeface="Cambria"/>
                <a:ea typeface="Cambria"/>
              </a:rPr>
              <a:t>Which port does Switch0 use to send frames to the host with the IPv4 address 10.1.1.5?</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dirty="0"/>
              <a:t>Fa0/1</a:t>
            </a:r>
          </a:p>
          <a:p>
            <a:pPr fontAlgn="base"/>
            <a:r>
              <a:rPr lang="en-US" dirty="0"/>
              <a:t>Fa0/5</a:t>
            </a:r>
          </a:p>
          <a:p>
            <a:pPr fontAlgn="base"/>
            <a:r>
              <a:rPr lang="en-US" dirty="0"/>
              <a:t>Fa0/9</a:t>
            </a:r>
          </a:p>
          <a:p>
            <a:pPr fontAlgn="base"/>
            <a:r>
              <a:rPr lang="en-US" b="1" dirty="0"/>
              <a:t>Fa0/11</a:t>
            </a:r>
            <a:endParaRPr lang="en-US" dirty="0"/>
          </a:p>
        </p:txBody>
      </p:sp>
      <p:sp>
        <p:nvSpPr>
          <p:cNvPr id="105" name="Rectangle 2"/>
          <p:cNvSpPr/>
          <p:nvPr/>
        </p:nvSpPr>
        <p:spPr>
          <a:xfrm>
            <a:off x="83160" y="3935577"/>
            <a:ext cx="11886840" cy="29224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Issuing the command ipconfig /all from the PC0 command prompt displays the IPv4 address and MAC address. When the IPv4 address 10.1.1.5 is pinged from PC0, the switch stores the source MAC address (from PC0) along with the port to which PC0 is connected. When the destination reply is received, the switch takes the destination MAC address and compares to MAC addresses stored in the MAC address table. Issuing the show mac-address-table on the PC0 Terminal application displays two dynamic MAC address entries. The MAC address and port entry that does not belong to PC0 must be the MAC address and port of the destination with the IPv4 address 10.1.1.5.</a:t>
            </a:r>
            <a:endParaRPr lang="en-US" sz="2100" strike="noStrike" spc="-1" dirty="0" smtClean="0">
              <a:solidFill>
                <a:srgbClr val="155724"/>
              </a:solidFill>
              <a:latin typeface="Cambria"/>
              <a:ea typeface="Cambri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4501" y="1346200"/>
            <a:ext cx="3336126" cy="2589377"/>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328892571"/>
              </p:ext>
            </p:extLst>
          </p:nvPr>
        </p:nvGraphicFramePr>
        <p:xfrm>
          <a:off x="2930965" y="3070225"/>
          <a:ext cx="2824163" cy="536575"/>
        </p:xfrm>
        <a:graphic>
          <a:graphicData uri="http://schemas.openxmlformats.org/presentationml/2006/ole">
            <mc:AlternateContent xmlns:mc="http://schemas.openxmlformats.org/markup-compatibility/2006">
              <mc:Choice xmlns:v="urn:schemas-microsoft-com:vml" Requires="v">
                <p:oleObj spid="_x0000_s2061" name="Packager Shell Object" showAsIcon="1" r:id="rId4" imgW="2824920" imgH="536040" progId="Package">
                  <p:embed/>
                </p:oleObj>
              </mc:Choice>
              <mc:Fallback>
                <p:oleObj name="Packager Shell Object" showAsIcon="1" r:id="rId4" imgW="2824920" imgH="536040" progId="Package">
                  <p:embed/>
                  <p:pic>
                    <p:nvPicPr>
                      <p:cNvPr id="0" name=""/>
                      <p:cNvPicPr/>
                      <p:nvPr/>
                    </p:nvPicPr>
                    <p:blipFill>
                      <a:blip r:embed="rId5"/>
                      <a:stretch>
                        <a:fillRect/>
                      </a:stretch>
                    </p:blipFill>
                    <p:spPr>
                      <a:xfrm>
                        <a:off x="2930965" y="3070225"/>
                        <a:ext cx="2824163" cy="536575"/>
                      </a:xfrm>
                      <a:prstGeom prst="rect">
                        <a:avLst/>
                      </a:prstGeom>
                    </p:spPr>
                  </p:pic>
                </p:oleObj>
              </mc:Fallback>
            </mc:AlternateContent>
          </a:graphicData>
        </a:graphic>
      </p:graphicFrame>
    </p:spTree>
    <p:extLst>
      <p:ext uri="{BB962C8B-B14F-4D97-AF65-F5344CB8AC3E}">
        <p14:creationId xmlns:p14="http://schemas.microsoft.com/office/powerpoint/2010/main" val="85335136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3200" b="1" strike="noStrike" spc="-1" dirty="0" smtClean="0">
                <a:solidFill>
                  <a:srgbClr val="000000"/>
                </a:solidFill>
                <a:latin typeface="Cambria"/>
                <a:ea typeface="Cambria"/>
              </a:rPr>
              <a:t>What does the term “attenuation” mean in data communication?</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loss of signal strength as distance increases</a:t>
            </a:r>
            <a:endParaRPr lang="en-US" dirty="0"/>
          </a:p>
          <a:p>
            <a:pPr fontAlgn="base"/>
            <a:r>
              <a:rPr lang="en-US" dirty="0"/>
              <a:t>time for a signal to reach its destination</a:t>
            </a:r>
          </a:p>
          <a:p>
            <a:pPr fontAlgn="base"/>
            <a:r>
              <a:rPr lang="en-US" dirty="0"/>
              <a:t>leakage of signals from one cable pair to another</a:t>
            </a:r>
          </a:p>
          <a:p>
            <a:pPr fontAlgn="base"/>
            <a:r>
              <a:rPr lang="en-US" dirty="0"/>
              <a:t>strengthening of a signal by a networking device</a:t>
            </a:r>
          </a:p>
        </p:txBody>
      </p:sp>
      <p:sp>
        <p:nvSpPr>
          <p:cNvPr id="105" name="Rectangle 2"/>
          <p:cNvSpPr/>
          <p:nvPr/>
        </p:nvSpPr>
        <p:spPr>
          <a:xfrm>
            <a:off x="83160" y="3935577"/>
            <a:ext cx="11886840" cy="150665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Data is transmitted on copper cables as electrical pulses. A detector in the network interface of a destination device must receive a signal that can be successfully decoded to match the signal sent. However, the farther the signal travels, the more it deteriorates. This is referred to as signal attenuation.</a:t>
            </a:r>
            <a:endParaRPr lang="en-US" sz="2100" strike="noStrike" spc="-1" dirty="0" smtClean="0">
              <a:solidFill>
                <a:srgbClr val="155724"/>
              </a:solidFill>
              <a:latin typeface="Cambria"/>
              <a:ea typeface="Cambria"/>
            </a:endParaRPr>
          </a:p>
        </p:txBody>
      </p:sp>
    </p:spTree>
    <p:extLst>
      <p:ext uri="{BB962C8B-B14F-4D97-AF65-F5344CB8AC3E}">
        <p14:creationId xmlns:p14="http://schemas.microsoft.com/office/powerpoint/2010/main" val="366541844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13840" y="0"/>
            <a:ext cx="11886840" cy="1043640"/>
          </a:xfrm>
          <a:prstGeom prst="rect">
            <a:avLst/>
          </a:prstGeom>
          <a:noFill/>
          <a:ln w="0">
            <a:noFill/>
          </a:ln>
        </p:spPr>
        <p:txBody>
          <a:bodyPr anchor="b">
            <a:normAutofit/>
          </a:bodyPr>
          <a:lstStyle/>
          <a:p>
            <a:pPr>
              <a:lnSpc>
                <a:spcPct val="90000"/>
              </a:lnSpc>
              <a:buNone/>
            </a:pPr>
            <a:r>
              <a:rPr lang="en-US" sz="2800" b="1" strike="noStrike" spc="-1">
                <a:solidFill>
                  <a:srgbClr val="000000"/>
                </a:solidFill>
                <a:latin typeface="Cambria"/>
                <a:ea typeface="Cambria"/>
              </a:rPr>
              <a:t>Which procedure is used to reduce the effect of crosstalk in copper cables?</a:t>
            </a:r>
            <a:endParaRPr lang="en-US" sz="2800" b="0" strike="noStrike" spc="-1">
              <a:solidFill>
                <a:srgbClr val="000000"/>
              </a:solidFill>
              <a:latin typeface="Calibri"/>
            </a:endParaRPr>
          </a:p>
        </p:txBody>
      </p:sp>
      <p:sp>
        <p:nvSpPr>
          <p:cNvPr id="91" name="PlaceHolder 2"/>
          <p:cNvSpPr>
            <a:spLocks noGrp="1"/>
          </p:cNvSpPr>
          <p:nvPr>
            <p:ph/>
          </p:nvPr>
        </p:nvSpPr>
        <p:spPr>
          <a:xfrm>
            <a:off x="213840" y="2214360"/>
            <a:ext cx="11756160" cy="2357280"/>
          </a:xfrm>
          <a:prstGeom prst="rect">
            <a:avLst/>
          </a:prstGeom>
          <a:noFill/>
          <a:ln w="0">
            <a:noFill/>
          </a:ln>
        </p:spPr>
        <p:txBody>
          <a:bodyPr anchor="t">
            <a:normAutofit/>
          </a:bodyPr>
          <a:lstStyle/>
          <a:p>
            <a:pPr>
              <a:lnSpc>
                <a:spcPct val="90000"/>
              </a:lnSpc>
              <a:spcBef>
                <a:spcPts val="1001"/>
              </a:spcBef>
              <a:buNone/>
              <a:tabLst>
                <a:tab pos="0" algn="l"/>
              </a:tabLst>
            </a:pPr>
            <a:r>
              <a:rPr lang="en-US" sz="2400" b="0" strike="noStrike" spc="-1">
                <a:solidFill>
                  <a:srgbClr val="8B8B8B"/>
                </a:solidFill>
                <a:latin typeface="Calibri"/>
              </a:rPr>
              <a:t>requiring proper grounding connections</a:t>
            </a:r>
            <a:endParaRPr lang="en-US" sz="2400" b="0" strike="noStrike" spc="-1">
              <a:solidFill>
                <a:srgbClr val="000000"/>
              </a:solidFill>
              <a:latin typeface="Calibri"/>
            </a:endParaRPr>
          </a:p>
          <a:p>
            <a:pPr>
              <a:lnSpc>
                <a:spcPct val="90000"/>
              </a:lnSpc>
              <a:spcBef>
                <a:spcPts val="1001"/>
              </a:spcBef>
              <a:buNone/>
              <a:tabLst>
                <a:tab pos="0" algn="l"/>
              </a:tabLst>
            </a:pPr>
            <a:r>
              <a:rPr lang="en-US" sz="2400" b="1" strike="noStrike" spc="-1">
                <a:solidFill>
                  <a:srgbClr val="8B8B8B"/>
                </a:solidFill>
                <a:latin typeface="Calibri"/>
              </a:rPr>
              <a:t>twisting opposing circuit wire pairs together</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wrapping the bundle of wires with metallic shielding</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designing a cable infrastructure to avoid crosstalk interference</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avoiding sharp bends during installation</a:t>
            </a:r>
            <a:endParaRPr lang="en-US" sz="2400" b="0" strike="noStrike" spc="-1">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makes fiber preferable to copper cabling for interconnecting buildings? (Choose three.)</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fontScale="77500" lnSpcReduction="20000"/>
          </a:bodyPr>
          <a:lstStyle/>
          <a:p>
            <a:pPr fontAlgn="base"/>
            <a:r>
              <a:rPr lang="en-US" b="1" dirty="0"/>
              <a:t>greater distances per cable run</a:t>
            </a:r>
            <a:endParaRPr lang="en-US" dirty="0"/>
          </a:p>
          <a:p>
            <a:pPr fontAlgn="base"/>
            <a:r>
              <a:rPr lang="en-US" dirty="0"/>
              <a:t>lower installation cost</a:t>
            </a:r>
          </a:p>
          <a:p>
            <a:pPr fontAlgn="base"/>
            <a:r>
              <a:rPr lang="en-US" b="1" dirty="0"/>
              <a:t>limited susceptibility to EMI/RFI</a:t>
            </a:r>
            <a:endParaRPr lang="en-US" dirty="0"/>
          </a:p>
          <a:p>
            <a:pPr fontAlgn="base"/>
            <a:r>
              <a:rPr lang="en-US" dirty="0"/>
              <a:t>durable connections</a:t>
            </a:r>
          </a:p>
          <a:p>
            <a:pPr fontAlgn="base"/>
            <a:r>
              <a:rPr lang="en-US" b="1" dirty="0"/>
              <a:t>greater bandwidth potential</a:t>
            </a:r>
            <a:endParaRPr lang="en-US" dirty="0"/>
          </a:p>
          <a:p>
            <a:pPr fontAlgn="base"/>
            <a:r>
              <a:rPr lang="en-US" dirty="0"/>
              <a:t>easily terminated</a:t>
            </a:r>
          </a:p>
        </p:txBody>
      </p:sp>
      <p:sp>
        <p:nvSpPr>
          <p:cNvPr id="105" name="Rectangle 2"/>
          <p:cNvSpPr/>
          <p:nvPr/>
        </p:nvSpPr>
        <p:spPr>
          <a:xfrm>
            <a:off x="83160" y="3935577"/>
            <a:ext cx="11886840" cy="11527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300" b="1" strike="noStrike" spc="-1" dirty="0" smtClean="0">
                <a:solidFill>
                  <a:srgbClr val="155724"/>
                </a:solidFill>
                <a:latin typeface="Cambria"/>
                <a:ea typeface="Cambria"/>
              </a:rPr>
              <a:t>Explanation: </a:t>
            </a:r>
            <a:r>
              <a:rPr lang="en-US" sz="2300" strike="noStrike" spc="-1" dirty="0" smtClean="0">
                <a:solidFill>
                  <a:srgbClr val="155724"/>
                </a:solidFill>
                <a:latin typeface="Cambria"/>
                <a:ea typeface="Cambria"/>
              </a:rPr>
              <a:t>Optical fiber cable transmits data over longer distances and at higher bandwidths than any other networking media. Unlike copper wires, fiber-optic cable can transmit signals with less attenuation and is completely immune to EMI and RFI.</a:t>
            </a:r>
            <a:endParaRPr lang="en-US" sz="2100" strike="noStrike" spc="-1" dirty="0" smtClean="0">
              <a:solidFill>
                <a:srgbClr val="155724"/>
              </a:solidFill>
              <a:latin typeface="Cambria"/>
              <a:ea typeface="Cambria"/>
            </a:endParaRPr>
          </a:p>
        </p:txBody>
      </p:sp>
    </p:spTree>
    <p:extLst>
      <p:ext uri="{BB962C8B-B14F-4D97-AF65-F5344CB8AC3E}">
        <p14:creationId xmlns:p14="http://schemas.microsoft.com/office/powerpoint/2010/main" val="345062743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OSI physical layer term describes the process by which one wave modifies another wave?</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modulation</a:t>
            </a:r>
            <a:endParaRPr lang="en-US" dirty="0"/>
          </a:p>
          <a:p>
            <a:pPr fontAlgn="base"/>
            <a:r>
              <a:rPr lang="en-US" dirty="0"/>
              <a:t>IEEE</a:t>
            </a:r>
          </a:p>
          <a:p>
            <a:pPr fontAlgn="base"/>
            <a:r>
              <a:rPr lang="en-US" dirty="0"/>
              <a:t>EIA/TIA</a:t>
            </a:r>
          </a:p>
          <a:p>
            <a:pPr fontAlgn="base"/>
            <a:r>
              <a:rPr lang="en-US" dirty="0"/>
              <a:t>air</a:t>
            </a:r>
          </a:p>
        </p:txBody>
      </p:sp>
    </p:spTree>
    <p:extLst>
      <p:ext uri="{BB962C8B-B14F-4D97-AF65-F5344CB8AC3E}">
        <p14:creationId xmlns:p14="http://schemas.microsoft.com/office/powerpoint/2010/main" val="412599255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OSI physical layer term describes the capacity at which a medium can carry data?</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bandwidth</a:t>
            </a:r>
            <a:endParaRPr lang="en-US" dirty="0"/>
          </a:p>
          <a:p>
            <a:pPr fontAlgn="base"/>
            <a:r>
              <a:rPr lang="en-US" dirty="0"/>
              <a:t>IEEE</a:t>
            </a:r>
          </a:p>
          <a:p>
            <a:pPr fontAlgn="base"/>
            <a:r>
              <a:rPr lang="en-US" dirty="0"/>
              <a:t>EIA/TIA</a:t>
            </a:r>
          </a:p>
          <a:p>
            <a:pPr fontAlgn="base"/>
            <a:r>
              <a:rPr lang="en-US" dirty="0"/>
              <a:t>air</a:t>
            </a:r>
          </a:p>
        </p:txBody>
      </p:sp>
    </p:spTree>
    <p:extLst>
      <p:ext uri="{BB962C8B-B14F-4D97-AF65-F5344CB8AC3E}">
        <p14:creationId xmlns:p14="http://schemas.microsoft.com/office/powerpoint/2010/main" val="426542500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 What OSI physical layer term describes the measure of the transfer of bits across a medium over a given period of time?</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throughput</a:t>
            </a:r>
            <a:endParaRPr lang="en-US" dirty="0"/>
          </a:p>
          <a:p>
            <a:pPr fontAlgn="base"/>
            <a:r>
              <a:rPr lang="en-US" dirty="0"/>
              <a:t>bandwidth</a:t>
            </a:r>
          </a:p>
          <a:p>
            <a:pPr fontAlgn="base"/>
            <a:r>
              <a:rPr lang="en-US" dirty="0"/>
              <a:t>latency</a:t>
            </a:r>
          </a:p>
          <a:p>
            <a:pPr fontAlgn="base"/>
            <a:r>
              <a:rPr lang="en-US" dirty="0" err="1"/>
              <a:t>goodput</a:t>
            </a:r>
            <a:endParaRPr lang="en-US" dirty="0"/>
          </a:p>
        </p:txBody>
      </p:sp>
    </p:spTree>
    <p:extLst>
      <p:ext uri="{BB962C8B-B14F-4D97-AF65-F5344CB8AC3E}">
        <p14:creationId xmlns:p14="http://schemas.microsoft.com/office/powerpoint/2010/main" val="242897623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 What OSI physical layer term describes the amount of time, including delays, for data to travel from one point to another?</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latency</a:t>
            </a:r>
            <a:endParaRPr lang="en-US" dirty="0"/>
          </a:p>
          <a:p>
            <a:pPr fontAlgn="base"/>
            <a:r>
              <a:rPr lang="en-US" dirty="0"/>
              <a:t>bandwidth</a:t>
            </a:r>
          </a:p>
          <a:p>
            <a:pPr fontAlgn="base"/>
            <a:r>
              <a:rPr lang="en-US" dirty="0"/>
              <a:t>throughput</a:t>
            </a:r>
          </a:p>
          <a:p>
            <a:pPr fontAlgn="base"/>
            <a:r>
              <a:rPr lang="en-US" dirty="0" err="1"/>
              <a:t>goodput</a:t>
            </a:r>
            <a:endParaRPr lang="en-US" dirty="0"/>
          </a:p>
        </p:txBody>
      </p:sp>
    </p:spTree>
    <p:extLst>
      <p:ext uri="{BB962C8B-B14F-4D97-AF65-F5344CB8AC3E}">
        <p14:creationId xmlns:p14="http://schemas.microsoft.com/office/powerpoint/2010/main" val="263814101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 What OSI physical layer term describes the amount of time, including delays, for data to travel from one point to another?</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latency</a:t>
            </a:r>
            <a:endParaRPr lang="en-US" dirty="0"/>
          </a:p>
          <a:p>
            <a:pPr fontAlgn="base"/>
            <a:r>
              <a:rPr lang="en-US" dirty="0"/>
              <a:t>fiber-optic cable</a:t>
            </a:r>
          </a:p>
          <a:p>
            <a:pPr fontAlgn="base"/>
            <a:r>
              <a:rPr lang="en-US" dirty="0"/>
              <a:t>air</a:t>
            </a:r>
          </a:p>
          <a:p>
            <a:pPr fontAlgn="base"/>
            <a:r>
              <a:rPr lang="en-US" dirty="0"/>
              <a:t>copper cable</a:t>
            </a:r>
          </a:p>
        </p:txBody>
      </p:sp>
    </p:spTree>
    <p:extLst>
      <p:ext uri="{BB962C8B-B14F-4D97-AF65-F5344CB8AC3E}">
        <p14:creationId xmlns:p14="http://schemas.microsoft.com/office/powerpoint/2010/main" val="265486341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OSI physical layer term describes the measure of usable data transferred over a given period of time?</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err="1"/>
              <a:t>goodput</a:t>
            </a:r>
            <a:endParaRPr lang="en-US" dirty="0"/>
          </a:p>
          <a:p>
            <a:pPr fontAlgn="base"/>
            <a:r>
              <a:rPr lang="en-US" dirty="0"/>
              <a:t>fiber-optic cable</a:t>
            </a:r>
          </a:p>
          <a:p>
            <a:pPr fontAlgn="base"/>
            <a:r>
              <a:rPr lang="en-US" dirty="0"/>
              <a:t>air</a:t>
            </a:r>
          </a:p>
          <a:p>
            <a:pPr fontAlgn="base"/>
            <a:r>
              <a:rPr lang="en-US" dirty="0"/>
              <a:t>copper cable</a:t>
            </a:r>
          </a:p>
        </p:txBody>
      </p:sp>
    </p:spTree>
    <p:extLst>
      <p:ext uri="{BB962C8B-B14F-4D97-AF65-F5344CB8AC3E}">
        <p14:creationId xmlns:p14="http://schemas.microsoft.com/office/powerpoint/2010/main" val="110434478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OSI physical layer term describes the physical medium which uses electrical pulses?</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copper cable</a:t>
            </a:r>
            <a:endParaRPr lang="en-US" dirty="0"/>
          </a:p>
          <a:p>
            <a:pPr fontAlgn="base"/>
            <a:r>
              <a:rPr lang="en-US" dirty="0"/>
              <a:t>fiber-optic cable</a:t>
            </a:r>
          </a:p>
          <a:p>
            <a:pPr fontAlgn="base"/>
            <a:r>
              <a:rPr lang="en-US" dirty="0"/>
              <a:t>air</a:t>
            </a:r>
          </a:p>
          <a:p>
            <a:pPr fontAlgn="base"/>
            <a:r>
              <a:rPr lang="en-US" dirty="0" err="1"/>
              <a:t>goodput</a:t>
            </a:r>
            <a:endParaRPr lang="en-US" dirty="0"/>
          </a:p>
        </p:txBody>
      </p:sp>
    </p:spTree>
    <p:extLst>
      <p:ext uri="{BB962C8B-B14F-4D97-AF65-F5344CB8AC3E}">
        <p14:creationId xmlns:p14="http://schemas.microsoft.com/office/powerpoint/2010/main" val="222194602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OSI physical layer term describes the physical medium that uses the propagation of light?</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fiber-optic cable</a:t>
            </a:r>
            <a:endParaRPr lang="en-US" dirty="0"/>
          </a:p>
          <a:p>
            <a:pPr fontAlgn="base"/>
            <a:r>
              <a:rPr lang="en-US" dirty="0" err="1"/>
              <a:t>goodput</a:t>
            </a:r>
            <a:endParaRPr lang="en-US" dirty="0"/>
          </a:p>
          <a:p>
            <a:pPr fontAlgn="base"/>
            <a:r>
              <a:rPr lang="en-US" dirty="0"/>
              <a:t>latency</a:t>
            </a:r>
          </a:p>
          <a:p>
            <a:pPr fontAlgn="base"/>
            <a:r>
              <a:rPr lang="en-US" dirty="0"/>
              <a:t>throughput</a:t>
            </a:r>
          </a:p>
        </p:txBody>
      </p:sp>
    </p:spTree>
    <p:extLst>
      <p:ext uri="{BB962C8B-B14F-4D97-AF65-F5344CB8AC3E}">
        <p14:creationId xmlns:p14="http://schemas.microsoft.com/office/powerpoint/2010/main" val="178814423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 What OSI physical layer term describes the physical medium for microwave transmissions?</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a:bodyPr>
          <a:lstStyle/>
          <a:p>
            <a:pPr fontAlgn="base"/>
            <a:r>
              <a:rPr lang="en-US" b="1" dirty="0"/>
              <a:t>air</a:t>
            </a:r>
            <a:endParaRPr lang="en-US" dirty="0"/>
          </a:p>
          <a:p>
            <a:pPr fontAlgn="base"/>
            <a:r>
              <a:rPr lang="en-US" dirty="0" err="1"/>
              <a:t>goodput</a:t>
            </a:r>
            <a:endParaRPr lang="en-US" dirty="0"/>
          </a:p>
          <a:p>
            <a:pPr fontAlgn="base"/>
            <a:r>
              <a:rPr lang="en-US" dirty="0"/>
              <a:t>latency</a:t>
            </a:r>
          </a:p>
          <a:p>
            <a:pPr fontAlgn="base"/>
            <a:r>
              <a:rPr lang="en-US" dirty="0"/>
              <a:t>throughput</a:t>
            </a:r>
          </a:p>
        </p:txBody>
      </p:sp>
    </p:spTree>
    <p:extLst>
      <p:ext uri="{BB962C8B-B14F-4D97-AF65-F5344CB8AC3E}">
        <p14:creationId xmlns:p14="http://schemas.microsoft.com/office/powerpoint/2010/main" val="274605441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13840" y="0"/>
            <a:ext cx="11886840" cy="647640"/>
          </a:xfrm>
          <a:prstGeom prst="rect">
            <a:avLst/>
          </a:prstGeom>
          <a:noFill/>
          <a:ln w="0">
            <a:noFill/>
          </a:ln>
        </p:spPr>
        <p:txBody>
          <a:bodyPr anchor="b">
            <a:normAutofit/>
          </a:bodyPr>
          <a:lstStyle/>
          <a:p>
            <a:pPr>
              <a:lnSpc>
                <a:spcPct val="90000"/>
              </a:lnSpc>
              <a:buNone/>
            </a:pPr>
            <a:r>
              <a:rPr lang="en-US" sz="2800" b="1" strike="noStrike" spc="-1">
                <a:solidFill>
                  <a:srgbClr val="000000"/>
                </a:solidFill>
                <a:latin typeface="Cambria"/>
                <a:ea typeface="Cambria"/>
              </a:rPr>
              <a:t>Match the situation with the appropriate use of network media.</a:t>
            </a:r>
            <a:endParaRPr lang="en-US" sz="2800" b="0" strike="noStrike" spc="-1">
              <a:solidFill>
                <a:srgbClr val="000000"/>
              </a:solidFill>
              <a:latin typeface="Calibri"/>
            </a:endParaRPr>
          </a:p>
        </p:txBody>
      </p:sp>
      <p:pic>
        <p:nvPicPr>
          <p:cNvPr id="93" name="Picture 2"/>
          <p:cNvPicPr/>
          <p:nvPr/>
        </p:nvPicPr>
        <p:blipFill>
          <a:blip r:embed="rId2"/>
          <a:stretch/>
        </p:blipFill>
        <p:spPr>
          <a:xfrm>
            <a:off x="120960" y="648000"/>
            <a:ext cx="11979360" cy="6073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Which two functions are performed at the MAC sublayer of the OSI data link layer? (Choose two.)</a:t>
            </a:r>
          </a:p>
        </p:txBody>
      </p:sp>
      <p:sp>
        <p:nvSpPr>
          <p:cNvPr id="104" name="PlaceHolder 2"/>
          <p:cNvSpPr>
            <a:spLocks noGrp="1"/>
          </p:cNvSpPr>
          <p:nvPr>
            <p:ph idx="4294967295"/>
          </p:nvPr>
        </p:nvSpPr>
        <p:spPr>
          <a:xfrm>
            <a:off x="148500" y="1346200"/>
            <a:ext cx="11756160" cy="2260600"/>
          </a:xfrm>
          <a:prstGeom prst="rect">
            <a:avLst/>
          </a:prstGeom>
          <a:noFill/>
          <a:ln w="0">
            <a:noFill/>
          </a:ln>
        </p:spPr>
        <p:txBody>
          <a:bodyPr anchor="t">
            <a:normAutofit fontScale="77500" lnSpcReduction="20000"/>
          </a:bodyPr>
          <a:lstStyle/>
          <a:p>
            <a:pPr fontAlgn="base"/>
            <a:r>
              <a:rPr lang="en-US" dirty="0"/>
              <a:t>Adds Layer 2 control information to network protocol data.</a:t>
            </a:r>
          </a:p>
          <a:p>
            <a:pPr fontAlgn="base"/>
            <a:r>
              <a:rPr lang="en-US" dirty="0"/>
              <a:t>Places information in the frame that identifies which network layer protocol is being used for the frame.</a:t>
            </a:r>
          </a:p>
          <a:p>
            <a:pPr fontAlgn="base"/>
            <a:r>
              <a:rPr lang="en-US" b="1" dirty="0"/>
              <a:t>Controls the NIC responsible for sending and receiving data on the physical medium.</a:t>
            </a:r>
          </a:p>
          <a:p>
            <a:pPr fontAlgn="base"/>
            <a:r>
              <a:rPr lang="en-US" b="1" dirty="0"/>
              <a:t>Implements a trailer to detect transmission errors.</a:t>
            </a:r>
          </a:p>
          <a:p>
            <a:pPr fontAlgn="base"/>
            <a:r>
              <a:rPr lang="en-US" dirty="0" smtClean="0"/>
              <a:t>Enables IPv4 and IPv6 to utilize the same network interface and media.</a:t>
            </a:r>
            <a:endParaRPr lang="en-US" dirty="0"/>
          </a:p>
        </p:txBody>
      </p:sp>
      <p:sp>
        <p:nvSpPr>
          <p:cNvPr id="4" name="TextBox 3"/>
          <p:cNvSpPr txBox="1"/>
          <p:nvPr/>
        </p:nvSpPr>
        <p:spPr>
          <a:xfrm>
            <a:off x="296500" y="3505200"/>
            <a:ext cx="11460160" cy="3554819"/>
          </a:xfrm>
          <a:prstGeom prst="rect">
            <a:avLst/>
          </a:prstGeom>
          <a:noFill/>
        </p:spPr>
        <p:txBody>
          <a:bodyPr wrap="square" rtlCol="0">
            <a:spAutoFit/>
          </a:bodyPr>
          <a:lstStyle/>
          <a:p>
            <a:pPr marL="342900" indent="-342900">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Provides synchronization between source and target nodes.</a:t>
            </a:r>
          </a:p>
          <a:p>
            <a:pPr marL="342900" indent="-342900">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Integrates various physical technologies.</a:t>
            </a:r>
          </a:p>
          <a:p>
            <a:pPr marL="342900" indent="-342900">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Implements a trailer to detect transmission errors.</a:t>
            </a:r>
          </a:p>
          <a:p>
            <a:pPr marL="342900" indent="-342900">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Integrates various physical technologies.</a:t>
            </a:r>
          </a:p>
          <a:p>
            <a:pPr marL="342900" indent="-342900">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Provides synchronization between source and target nodes.</a:t>
            </a:r>
          </a:p>
          <a:p>
            <a:pPr marL="342900" indent="-342900">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Integrates various physical technologies.</a:t>
            </a:r>
          </a:p>
          <a:p>
            <a:pPr marL="342900" indent="-342900">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Controls the NIC responsible for sending and receiving data on the physical medium</a:t>
            </a:r>
          </a:p>
          <a:p>
            <a:pPr marL="342900" indent="-342900">
              <a:buFont typeface="Arial" panose="020B0604020202020204" pitchFamily="34" charset="0"/>
              <a:buChar char="•"/>
            </a:pPr>
            <a:r>
              <a:rPr lang="en-US" sz="2300" dirty="0" smtClean="0">
                <a:latin typeface="Cambria" panose="02040503050406030204" pitchFamily="18" charset="0"/>
                <a:ea typeface="Cambria" panose="02040503050406030204" pitchFamily="18" charset="0"/>
              </a:rPr>
              <a:t>Provides a mechanism to allow multiple devices to communicate </a:t>
            </a:r>
            <a:r>
              <a:rPr lang="en-US" sz="2300" dirty="0" smtClean="0"/>
              <a:t>over a shared medium.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3644254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Which two functions are performed at the LLC sublayer of the OSI data link layer? (Choose two.)</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fontScale="85000" lnSpcReduction="20000"/>
          </a:bodyPr>
          <a:lstStyle/>
          <a:p>
            <a:pPr fontAlgn="base"/>
            <a:r>
              <a:rPr lang="en-US" b="1" dirty="0"/>
              <a:t>Enables IPv4 and IPv6 to utilize the same network interface and media.</a:t>
            </a:r>
            <a:endParaRPr lang="en-US" dirty="0"/>
          </a:p>
          <a:p>
            <a:pPr fontAlgn="base"/>
            <a:r>
              <a:rPr lang="en-US" b="1" dirty="0"/>
              <a:t>Places information in the frame that identifies which network layer protocol is being used for the frame.</a:t>
            </a:r>
            <a:endParaRPr lang="en-US" dirty="0"/>
          </a:p>
          <a:p>
            <a:pPr fontAlgn="base"/>
            <a:r>
              <a:rPr lang="en-US" dirty="0"/>
              <a:t>Integrates various physical technologies.</a:t>
            </a:r>
          </a:p>
          <a:p>
            <a:pPr fontAlgn="base"/>
            <a:r>
              <a:rPr lang="en-US" dirty="0"/>
              <a:t>Implements a process to delimit fields within a Layer 2 frame.</a:t>
            </a:r>
          </a:p>
          <a:p>
            <a:pPr fontAlgn="base"/>
            <a:r>
              <a:rPr lang="en-US" dirty="0"/>
              <a:t>Controls the NIC responsible for sending and receiving data on the physical medium.</a:t>
            </a:r>
          </a:p>
        </p:txBody>
      </p:sp>
    </p:spTree>
    <p:extLst>
      <p:ext uri="{BB962C8B-B14F-4D97-AF65-F5344CB8AC3E}">
        <p14:creationId xmlns:p14="http://schemas.microsoft.com/office/powerpoint/2010/main" val="275811741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Which two functions are performed at the LLC sublayer of the OSI data link layer? (Choose two.)</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fontScale="85000" lnSpcReduction="20000"/>
          </a:bodyPr>
          <a:lstStyle/>
          <a:p>
            <a:pPr fontAlgn="base"/>
            <a:r>
              <a:rPr lang="en-US" b="1" dirty="0"/>
              <a:t>Adds Layer 2 control information to network protocol data.</a:t>
            </a:r>
            <a:endParaRPr lang="en-US" dirty="0"/>
          </a:p>
          <a:p>
            <a:pPr fontAlgn="base"/>
            <a:r>
              <a:rPr lang="en-US" b="1" dirty="0"/>
              <a:t>Places information in the frame that identifies which network layer protocol is being used for the frame.</a:t>
            </a:r>
            <a:endParaRPr lang="en-US" dirty="0"/>
          </a:p>
          <a:p>
            <a:pPr fontAlgn="base"/>
            <a:r>
              <a:rPr lang="en-US" dirty="0"/>
              <a:t>Performs data encapsulation.</a:t>
            </a:r>
          </a:p>
          <a:p>
            <a:pPr fontAlgn="base"/>
            <a:r>
              <a:rPr lang="en-US" dirty="0"/>
              <a:t>Controls the NIC responsible for sending and receiving data on the physical medium.</a:t>
            </a:r>
          </a:p>
          <a:p>
            <a:pPr fontAlgn="base"/>
            <a:r>
              <a:rPr lang="en-US" dirty="0"/>
              <a:t>Integrates various physical technologies.</a:t>
            </a:r>
          </a:p>
        </p:txBody>
      </p:sp>
    </p:spTree>
    <p:extLst>
      <p:ext uri="{BB962C8B-B14F-4D97-AF65-F5344CB8AC3E}">
        <p14:creationId xmlns:p14="http://schemas.microsoft.com/office/powerpoint/2010/main" val="245357593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Which two functions are performed at the LLC sublayer of the OSI data link layer? (Choose two.)</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fontScale="92500"/>
          </a:bodyPr>
          <a:lstStyle/>
          <a:p>
            <a:pPr fontAlgn="base"/>
            <a:r>
              <a:rPr lang="en-US" b="1" dirty="0"/>
              <a:t>Adds Layer 2 control information to network protocol data.</a:t>
            </a:r>
            <a:endParaRPr lang="en-US" dirty="0"/>
          </a:p>
          <a:p>
            <a:pPr fontAlgn="base"/>
            <a:r>
              <a:rPr lang="en-US" b="1" dirty="0"/>
              <a:t>Enables IPv4 and IPv6 to utilize the same network interface and media.</a:t>
            </a:r>
            <a:endParaRPr lang="en-US" dirty="0"/>
          </a:p>
          <a:p>
            <a:pPr fontAlgn="base"/>
            <a:r>
              <a:rPr lang="en-US" dirty="0"/>
              <a:t>Provides data link layer addressing.</a:t>
            </a:r>
          </a:p>
          <a:p>
            <a:pPr fontAlgn="base"/>
            <a:r>
              <a:rPr lang="en-US" dirty="0"/>
              <a:t>Implements a trailer to detect transmission errors.</a:t>
            </a:r>
          </a:p>
          <a:p>
            <a:pPr fontAlgn="base"/>
            <a:r>
              <a:rPr lang="en-US" dirty="0"/>
              <a:t>Provides synchronization between source and target nodes.</a:t>
            </a:r>
          </a:p>
        </p:txBody>
      </p:sp>
    </p:spTree>
    <p:extLst>
      <p:ext uri="{BB962C8B-B14F-4D97-AF65-F5344CB8AC3E}">
        <p14:creationId xmlns:p14="http://schemas.microsoft.com/office/powerpoint/2010/main" val="317172790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Which two functions are performed at the LLC sublayer of the OSI data link layer? (Choose two.)</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fontScale="92500"/>
          </a:bodyPr>
          <a:lstStyle/>
          <a:p>
            <a:pPr fontAlgn="base"/>
            <a:r>
              <a:rPr lang="en-US" b="1" dirty="0"/>
              <a:t>Enables IPv4 and IPv6 to utilize the same network interface and media.</a:t>
            </a:r>
            <a:endParaRPr lang="en-US" dirty="0"/>
          </a:p>
          <a:p>
            <a:pPr fontAlgn="base"/>
            <a:r>
              <a:rPr lang="en-US" b="1" dirty="0"/>
              <a:t>Adds Layer 2 control information to network protocol data.</a:t>
            </a:r>
            <a:endParaRPr lang="en-US" dirty="0"/>
          </a:p>
          <a:p>
            <a:pPr fontAlgn="base"/>
            <a:r>
              <a:rPr lang="en-US" dirty="0"/>
              <a:t>Integrates various physical technologies.</a:t>
            </a:r>
          </a:p>
          <a:p>
            <a:pPr fontAlgn="base"/>
            <a:r>
              <a:rPr lang="en-US" dirty="0"/>
              <a:t>Implements a trailer to detect transmission errors.</a:t>
            </a:r>
          </a:p>
          <a:p>
            <a:pPr fontAlgn="base"/>
            <a:r>
              <a:rPr lang="en-US" dirty="0"/>
              <a:t>Provides synchronization between source and target nodes.</a:t>
            </a:r>
          </a:p>
        </p:txBody>
      </p:sp>
    </p:spTree>
    <p:extLst>
      <p:ext uri="{BB962C8B-B14F-4D97-AF65-F5344CB8AC3E}">
        <p14:creationId xmlns:p14="http://schemas.microsoft.com/office/powerpoint/2010/main" val="311458763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 What action will occur if a switch receives a frame with the destination MAC address FF:FF:FF:FF:FF:FF?</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lnSpcReduction="10000"/>
          </a:bodyPr>
          <a:lstStyle/>
          <a:p>
            <a:pPr fontAlgn="base"/>
            <a:r>
              <a:rPr lang="en-US" b="1" dirty="0"/>
              <a:t>The switch forwards it out all ports except the ingress port.</a:t>
            </a:r>
            <a:endParaRPr lang="en-US" dirty="0"/>
          </a:p>
          <a:p>
            <a:pPr fontAlgn="base"/>
            <a:r>
              <a:rPr lang="en-US" dirty="0"/>
              <a:t>The switch shares the MAC address table entry with any connected switches.</a:t>
            </a:r>
          </a:p>
          <a:p>
            <a:pPr fontAlgn="base"/>
            <a:r>
              <a:rPr lang="en-US" dirty="0"/>
              <a:t>The switch does not forward the frame.</a:t>
            </a:r>
          </a:p>
          <a:p>
            <a:pPr fontAlgn="base"/>
            <a:r>
              <a:rPr lang="en-US" dirty="0"/>
              <a:t>The switch sends the frame to a connected router because the destination MAC address is not local.</a:t>
            </a:r>
          </a:p>
        </p:txBody>
      </p:sp>
    </p:spTree>
    <p:extLst>
      <p:ext uri="{BB962C8B-B14F-4D97-AF65-F5344CB8AC3E}">
        <p14:creationId xmlns:p14="http://schemas.microsoft.com/office/powerpoint/2010/main" val="324516206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action will occur if a switch receives a frame with the destination MAC address 01:00:5E:00:00:D9?</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lnSpcReduction="10000"/>
          </a:bodyPr>
          <a:lstStyle/>
          <a:p>
            <a:pPr fontAlgn="base"/>
            <a:r>
              <a:rPr lang="en-US" b="1" dirty="0"/>
              <a:t>The switch forwards it out all ports except the ingress port.</a:t>
            </a:r>
            <a:endParaRPr lang="en-US" dirty="0"/>
          </a:p>
          <a:p>
            <a:pPr fontAlgn="base"/>
            <a:r>
              <a:rPr lang="en-US" dirty="0"/>
              <a:t>The switch does not forward the frame.</a:t>
            </a:r>
          </a:p>
          <a:p>
            <a:pPr fontAlgn="base"/>
            <a:r>
              <a:rPr lang="en-US" dirty="0"/>
              <a:t>The switch sends the frame to a connected router because the destination MAC address is not local.</a:t>
            </a:r>
          </a:p>
          <a:p>
            <a:pPr fontAlgn="base"/>
            <a:r>
              <a:rPr lang="en-US" dirty="0"/>
              <a:t>The switch shares the MAC address table entry with any connected switches.</a:t>
            </a:r>
          </a:p>
        </p:txBody>
      </p:sp>
    </p:spTree>
    <p:extLst>
      <p:ext uri="{BB962C8B-B14F-4D97-AF65-F5344CB8AC3E}">
        <p14:creationId xmlns:p14="http://schemas.microsoft.com/office/powerpoint/2010/main" val="227223815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action will occur if a host receives a frame with a destination MAC address of FF:FF:FF:FF:FF:FF?</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a:bodyPr>
          <a:lstStyle/>
          <a:p>
            <a:pPr fontAlgn="base"/>
            <a:r>
              <a:rPr lang="en-US" b="1" dirty="0"/>
              <a:t>The host will process the frame.</a:t>
            </a:r>
            <a:endParaRPr lang="en-US" dirty="0"/>
          </a:p>
          <a:p>
            <a:pPr fontAlgn="base"/>
            <a:r>
              <a:rPr lang="en-US" dirty="0"/>
              <a:t>The host forwards the frame to the router.</a:t>
            </a:r>
          </a:p>
          <a:p>
            <a:pPr fontAlgn="base"/>
            <a:r>
              <a:rPr lang="en-US" dirty="0"/>
              <a:t>The host sends the frame to the switch to update the MAC address table.</a:t>
            </a:r>
          </a:p>
          <a:p>
            <a:pPr fontAlgn="base"/>
            <a:r>
              <a:rPr lang="en-US" dirty="0"/>
              <a:t>The host forwards the frame to all other hosts.</a:t>
            </a:r>
          </a:p>
        </p:txBody>
      </p:sp>
    </p:spTree>
    <p:extLst>
      <p:ext uri="{BB962C8B-B14F-4D97-AF65-F5344CB8AC3E}">
        <p14:creationId xmlns:p14="http://schemas.microsoft.com/office/powerpoint/2010/main" val="32380315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action will occur if a switch receives a frame and does have the source MAC address in the MAC table?</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lnSpcReduction="10000"/>
          </a:bodyPr>
          <a:lstStyle/>
          <a:p>
            <a:pPr fontAlgn="base"/>
            <a:r>
              <a:rPr lang="en-US" b="1" dirty="0"/>
              <a:t>The switch refreshes the timer on that entry.</a:t>
            </a:r>
            <a:endParaRPr lang="en-US" dirty="0"/>
          </a:p>
          <a:p>
            <a:pPr fontAlgn="base"/>
            <a:r>
              <a:rPr lang="en-US" dirty="0"/>
              <a:t>The switch adds it to its MAC address table associated with the port number.</a:t>
            </a:r>
          </a:p>
          <a:p>
            <a:pPr fontAlgn="base"/>
            <a:r>
              <a:rPr lang="en-US" dirty="0"/>
              <a:t>The switch forwards the frame to the associated port.</a:t>
            </a:r>
          </a:p>
          <a:p>
            <a:pPr fontAlgn="base"/>
            <a:r>
              <a:rPr lang="en-US" dirty="0"/>
              <a:t>The switch sends the frame to a connected router because the destination MAC address is not local.</a:t>
            </a:r>
          </a:p>
        </p:txBody>
      </p:sp>
    </p:spTree>
    <p:extLst>
      <p:ext uri="{BB962C8B-B14F-4D97-AF65-F5344CB8AC3E}">
        <p14:creationId xmlns:p14="http://schemas.microsoft.com/office/powerpoint/2010/main" val="252907769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action will occur if a host receives a frame with a destination MAC address of FF:FF:FF:FF:FF:FF?</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a:bodyPr>
          <a:lstStyle/>
          <a:p>
            <a:pPr fontAlgn="base"/>
            <a:r>
              <a:rPr lang="en-US" b="1" dirty="0"/>
              <a:t>The host will process the frame.</a:t>
            </a:r>
            <a:endParaRPr lang="en-US" dirty="0"/>
          </a:p>
          <a:p>
            <a:pPr fontAlgn="base"/>
            <a:r>
              <a:rPr lang="en-US" dirty="0"/>
              <a:t>The host returns the frame to the switch.</a:t>
            </a:r>
          </a:p>
          <a:p>
            <a:pPr fontAlgn="base"/>
            <a:r>
              <a:rPr lang="en-US" dirty="0"/>
              <a:t>The host replies to the switch with its own IP address.</a:t>
            </a:r>
          </a:p>
          <a:p>
            <a:pPr fontAlgn="base"/>
            <a:r>
              <a:rPr lang="en-US" dirty="0"/>
              <a:t>The host forwards the frame to all other hosts.</a:t>
            </a:r>
          </a:p>
        </p:txBody>
      </p:sp>
    </p:spTree>
    <p:extLst>
      <p:ext uri="{BB962C8B-B14F-4D97-AF65-F5344CB8AC3E}">
        <p14:creationId xmlns:p14="http://schemas.microsoft.com/office/powerpoint/2010/main" val="12011127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13840" y="0"/>
            <a:ext cx="11886840" cy="1475640"/>
          </a:xfrm>
          <a:prstGeom prst="rect">
            <a:avLst/>
          </a:prstGeom>
          <a:noFill/>
          <a:ln w="0">
            <a:noFill/>
          </a:ln>
        </p:spPr>
        <p:txBody>
          <a:bodyPr anchor="b">
            <a:normAutofit fontScale="90000"/>
          </a:bodyPr>
          <a:lstStyle/>
          <a:p>
            <a:pPr>
              <a:lnSpc>
                <a:spcPct val="90000"/>
              </a:lnSpc>
              <a:buNone/>
            </a:pPr>
            <a:r>
              <a:rPr lang="en-US" sz="2800" b="1" strike="noStrike" spc="-1">
                <a:solidFill>
                  <a:srgbClr val="000000"/>
                </a:solidFill>
                <a:latin typeface="Cambria"/>
                <a:ea typeface="Cambria"/>
              </a:rPr>
              <a:t> A network administrator is measuring the transfer of bits across the company backbone for a mission critical financial application. The administrator notices that the network throughput appears lower than the bandwidth expected. Which three factors could influence the differences in throughput? (Choose three.)</a:t>
            </a:r>
            <a:endParaRPr lang="en-US" sz="2800" b="0" strike="noStrike" spc="-1">
              <a:solidFill>
                <a:srgbClr val="000000"/>
              </a:solidFill>
              <a:latin typeface="Calibri"/>
            </a:endParaRPr>
          </a:p>
        </p:txBody>
      </p:sp>
      <p:sp>
        <p:nvSpPr>
          <p:cNvPr id="95" name="PlaceHolder 2"/>
          <p:cNvSpPr>
            <a:spLocks noGrp="1"/>
          </p:cNvSpPr>
          <p:nvPr>
            <p:ph/>
          </p:nvPr>
        </p:nvSpPr>
        <p:spPr>
          <a:xfrm>
            <a:off x="213840" y="1591200"/>
            <a:ext cx="11756160" cy="2980440"/>
          </a:xfrm>
          <a:prstGeom prst="rect">
            <a:avLst/>
          </a:prstGeom>
          <a:noFill/>
          <a:ln w="0">
            <a:noFill/>
          </a:ln>
        </p:spPr>
        <p:txBody>
          <a:bodyPr anchor="t">
            <a:normAutofit fontScale="98000"/>
          </a:bodyPr>
          <a:lstStyle/>
          <a:p>
            <a:pPr>
              <a:lnSpc>
                <a:spcPct val="90000"/>
              </a:lnSpc>
              <a:spcBef>
                <a:spcPts val="1001"/>
              </a:spcBef>
              <a:buNone/>
              <a:tabLst>
                <a:tab pos="0" algn="l"/>
              </a:tabLst>
            </a:pPr>
            <a:r>
              <a:rPr lang="en-US" sz="2400" b="1" strike="noStrike" spc="-1">
                <a:solidFill>
                  <a:srgbClr val="8B8B8B"/>
                </a:solidFill>
                <a:latin typeface="Calibri"/>
              </a:rPr>
              <a:t>the amount of traffic that is currently crossing the network</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 sophistication of the encapsulation method applied to the data</a:t>
            </a:r>
            <a:endParaRPr lang="en-US" sz="2400" b="0" strike="noStrike" spc="-1">
              <a:solidFill>
                <a:srgbClr val="000000"/>
              </a:solidFill>
              <a:latin typeface="Calibri"/>
            </a:endParaRPr>
          </a:p>
          <a:p>
            <a:pPr>
              <a:lnSpc>
                <a:spcPct val="90000"/>
              </a:lnSpc>
              <a:spcBef>
                <a:spcPts val="1001"/>
              </a:spcBef>
              <a:buNone/>
              <a:tabLst>
                <a:tab pos="0" algn="l"/>
              </a:tabLst>
            </a:pPr>
            <a:r>
              <a:rPr lang="en-US" sz="2400" b="1" strike="noStrike" spc="-1">
                <a:solidFill>
                  <a:srgbClr val="8B8B8B"/>
                </a:solidFill>
                <a:latin typeface="Calibri"/>
              </a:rPr>
              <a:t>the type of traffic that is crossing the network</a:t>
            </a:r>
            <a:endParaRPr lang="en-US" sz="2400" b="0" strike="noStrike" spc="-1">
              <a:solidFill>
                <a:srgbClr val="000000"/>
              </a:solidFill>
              <a:latin typeface="Calibri"/>
            </a:endParaRPr>
          </a:p>
          <a:p>
            <a:pPr>
              <a:lnSpc>
                <a:spcPct val="90000"/>
              </a:lnSpc>
              <a:spcBef>
                <a:spcPts val="1001"/>
              </a:spcBef>
              <a:buNone/>
              <a:tabLst>
                <a:tab pos="0" algn="l"/>
              </a:tabLst>
            </a:pPr>
            <a:r>
              <a:rPr lang="en-US" sz="2400" b="1" strike="noStrike" spc="-1">
                <a:solidFill>
                  <a:srgbClr val="8B8B8B"/>
                </a:solidFill>
                <a:latin typeface="Calibri"/>
              </a:rPr>
              <a:t>the latency that is created by the number of network devices that the data is crossing</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 bandwidth of the WAN connection to the Internet</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the reliability of the gigabit Ethernet infrastructure of the backbone</a:t>
            </a:r>
            <a:endParaRPr lang="en-US" sz="2400" b="0" strike="noStrike" spc="-1">
              <a:solidFill>
                <a:srgbClr val="000000"/>
              </a:solidFill>
              <a:latin typeface="Calibri"/>
            </a:endParaRPr>
          </a:p>
        </p:txBody>
      </p:sp>
      <p:sp>
        <p:nvSpPr>
          <p:cNvPr id="96" name="Rectangle 1"/>
          <p:cNvSpPr/>
          <p:nvPr/>
        </p:nvSpPr>
        <p:spPr>
          <a:xfrm>
            <a:off x="213840" y="4435920"/>
            <a:ext cx="11886840" cy="167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600" b="1" strike="noStrike" spc="-1">
                <a:solidFill>
                  <a:srgbClr val="155724"/>
                </a:solidFill>
                <a:latin typeface="Cambria"/>
                <a:ea typeface="Cambria"/>
              </a:rPr>
              <a:t>Explanation:</a:t>
            </a:r>
            <a:r>
              <a:rPr lang="en-US" sz="2600" b="0" strike="noStrike" spc="-1">
                <a:solidFill>
                  <a:srgbClr val="155724"/>
                </a:solidFill>
                <a:latin typeface="Cambria"/>
                <a:ea typeface="Cambria"/>
              </a:rPr>
              <a:t> Throughput usually does not match the specified bandwidth of physical links due to multiple factors. These factors include, the amount of traffic, type of traffic, and latency created by the network devices the data has to cross.</a:t>
            </a:r>
            <a:endParaRPr lang="en-IN"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What action will occur if a host receives a frame with a destination MAC address it does not recognize?</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a:bodyPr>
          <a:lstStyle/>
          <a:p>
            <a:pPr fontAlgn="base"/>
            <a:r>
              <a:rPr lang="en-US" b="1" dirty="0"/>
              <a:t>The host will discard the frame.</a:t>
            </a:r>
            <a:endParaRPr lang="en-US" dirty="0"/>
          </a:p>
          <a:p>
            <a:pPr fontAlgn="base"/>
            <a:r>
              <a:rPr lang="en-US" dirty="0"/>
              <a:t>The host replies to the switch with its own IP address.</a:t>
            </a:r>
          </a:p>
          <a:p>
            <a:pPr fontAlgn="base"/>
            <a:r>
              <a:rPr lang="en-US" dirty="0"/>
              <a:t>The host forwards the frame to all other hosts.</a:t>
            </a:r>
          </a:p>
          <a:p>
            <a:pPr fontAlgn="base"/>
            <a:r>
              <a:rPr lang="en-US" dirty="0"/>
              <a:t>The host returns the frame to the switch.</a:t>
            </a:r>
          </a:p>
        </p:txBody>
      </p:sp>
    </p:spTree>
    <p:extLst>
      <p:ext uri="{BB962C8B-B14F-4D97-AF65-F5344CB8AC3E}">
        <p14:creationId xmlns:p14="http://schemas.microsoft.com/office/powerpoint/2010/main" val="550614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213840" y="0"/>
            <a:ext cx="11886840" cy="1346200"/>
          </a:xfrm>
          <a:prstGeom prst="rect">
            <a:avLst/>
          </a:prstGeom>
          <a:noFill/>
          <a:ln w="0">
            <a:noFill/>
          </a:ln>
        </p:spPr>
        <p:txBody>
          <a:bodyPr anchor="b">
            <a:normAutofit/>
          </a:bodyPr>
          <a:lstStyle/>
          <a:p>
            <a:r>
              <a:rPr lang="en-US" sz="2300" b="1" strike="noStrike" spc="-1" dirty="0" smtClean="0">
                <a:solidFill>
                  <a:srgbClr val="000000"/>
                </a:solidFill>
                <a:latin typeface="Cambria"/>
                <a:ea typeface="Cambria"/>
              </a:rPr>
              <a:t> Which type of UTP cable is used to connect a PC to a switch port?</a:t>
            </a:r>
          </a:p>
        </p:txBody>
      </p:sp>
      <p:sp>
        <p:nvSpPr>
          <p:cNvPr id="104" name="PlaceHolder 2"/>
          <p:cNvSpPr>
            <a:spLocks noGrp="1"/>
          </p:cNvSpPr>
          <p:nvPr>
            <p:ph idx="4294967295"/>
          </p:nvPr>
        </p:nvSpPr>
        <p:spPr>
          <a:xfrm>
            <a:off x="213840" y="1676400"/>
            <a:ext cx="11756160" cy="2641600"/>
          </a:xfrm>
          <a:prstGeom prst="rect">
            <a:avLst/>
          </a:prstGeom>
          <a:noFill/>
          <a:ln w="0">
            <a:noFill/>
          </a:ln>
        </p:spPr>
        <p:txBody>
          <a:bodyPr anchor="t">
            <a:normAutofit/>
          </a:bodyPr>
          <a:lstStyle/>
          <a:p>
            <a:pPr fontAlgn="base"/>
            <a:r>
              <a:rPr lang="en-US" dirty="0"/>
              <a:t>console</a:t>
            </a:r>
          </a:p>
          <a:p>
            <a:pPr fontAlgn="base"/>
            <a:r>
              <a:rPr lang="en-US" dirty="0"/>
              <a:t>rollover</a:t>
            </a:r>
          </a:p>
          <a:p>
            <a:pPr fontAlgn="base"/>
            <a:r>
              <a:rPr lang="en-US" dirty="0"/>
              <a:t>crossover</a:t>
            </a:r>
          </a:p>
          <a:p>
            <a:pPr fontAlgn="base"/>
            <a:r>
              <a:rPr lang="en-US" b="1" dirty="0"/>
              <a:t>straight-through</a:t>
            </a:r>
            <a:endParaRPr lang="en-US" dirty="0"/>
          </a:p>
        </p:txBody>
      </p:sp>
      <p:sp>
        <p:nvSpPr>
          <p:cNvPr id="2" name="TextBox 1"/>
          <p:cNvSpPr txBox="1"/>
          <p:nvPr/>
        </p:nvSpPr>
        <p:spPr>
          <a:xfrm>
            <a:off x="213840" y="4102100"/>
            <a:ext cx="11533660" cy="1862048"/>
          </a:xfrm>
          <a:prstGeom prst="rect">
            <a:avLst/>
          </a:prstGeom>
          <a:noFill/>
        </p:spPr>
        <p:txBody>
          <a:bodyPr wrap="square" rtlCol="0">
            <a:spAutoFit/>
          </a:bodyPr>
          <a:lstStyle/>
          <a:p>
            <a:pPr algn="just"/>
            <a:r>
              <a:rPr lang="en-US" sz="2300" b="1" dirty="0">
                <a:latin typeface="Cambria" panose="02040503050406030204" pitchFamily="18" charset="0"/>
                <a:ea typeface="Cambria" panose="02040503050406030204" pitchFamily="18" charset="0"/>
              </a:rPr>
              <a:t>Explanation:</a:t>
            </a:r>
            <a:r>
              <a:rPr lang="en-US" sz="2300" dirty="0">
                <a:latin typeface="Cambria" panose="02040503050406030204" pitchFamily="18" charset="0"/>
                <a:ea typeface="Cambria" panose="02040503050406030204" pitchFamily="18" charset="0"/>
              </a:rPr>
              <a:t> A rollover cable is a Cisco proprietary cable used to connect to a router or switch console port. A straight-through (also called patch) cable is usually used to interconnect a host to a switch and a switch to a router. A crossover cable is used to interconnect similar devices together, for example, between two switches, two routers, and two hosts.</a:t>
            </a:r>
          </a:p>
        </p:txBody>
      </p:sp>
    </p:spTree>
    <p:extLst>
      <p:ext uri="{BB962C8B-B14F-4D97-AF65-F5344CB8AC3E}">
        <p14:creationId xmlns:p14="http://schemas.microsoft.com/office/powerpoint/2010/main" val="20015494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13840" y="0"/>
            <a:ext cx="11886840" cy="1475640"/>
          </a:xfrm>
          <a:prstGeom prst="rect">
            <a:avLst/>
          </a:prstGeom>
          <a:noFill/>
          <a:ln w="0">
            <a:noFill/>
          </a:ln>
        </p:spPr>
        <p:txBody>
          <a:bodyPr anchor="b">
            <a:normAutofit/>
          </a:bodyPr>
          <a:lstStyle/>
          <a:p>
            <a:pPr>
              <a:lnSpc>
                <a:spcPct val="90000"/>
              </a:lnSpc>
              <a:buNone/>
            </a:pPr>
            <a:r>
              <a:rPr lang="en-US" sz="2800" b="1" strike="noStrike" spc="-1">
                <a:solidFill>
                  <a:srgbClr val="000000"/>
                </a:solidFill>
                <a:latin typeface="Cambria"/>
                <a:ea typeface="Cambria"/>
              </a:rPr>
              <a:t>What are two characteristics of fiber-optic cable? (Choose two.)</a:t>
            </a:r>
            <a:endParaRPr lang="en-US" sz="2800" b="0" strike="noStrike" spc="-1">
              <a:solidFill>
                <a:srgbClr val="000000"/>
              </a:solidFill>
              <a:latin typeface="Calibri"/>
            </a:endParaRPr>
          </a:p>
        </p:txBody>
      </p:sp>
      <p:sp>
        <p:nvSpPr>
          <p:cNvPr id="98" name="PlaceHolder 2"/>
          <p:cNvSpPr>
            <a:spLocks noGrp="1"/>
          </p:cNvSpPr>
          <p:nvPr>
            <p:ph/>
          </p:nvPr>
        </p:nvSpPr>
        <p:spPr>
          <a:xfrm>
            <a:off x="213840" y="1591200"/>
            <a:ext cx="11756160" cy="2980440"/>
          </a:xfrm>
          <a:prstGeom prst="rect">
            <a:avLst/>
          </a:prstGeom>
          <a:noFill/>
          <a:ln w="0">
            <a:noFill/>
          </a:ln>
        </p:spPr>
        <p:txBody>
          <a:bodyPr anchor="t">
            <a:normAutofit/>
          </a:bodyPr>
          <a:lstStyle/>
          <a:p>
            <a:pPr>
              <a:lnSpc>
                <a:spcPct val="90000"/>
              </a:lnSpc>
              <a:spcBef>
                <a:spcPts val="1001"/>
              </a:spcBef>
              <a:buNone/>
              <a:tabLst>
                <a:tab pos="0" algn="l"/>
              </a:tabLst>
            </a:pPr>
            <a:r>
              <a:rPr lang="en-US" sz="2400" b="1" strike="noStrike" spc="-1">
                <a:solidFill>
                  <a:srgbClr val="8B8B8B"/>
                </a:solidFill>
                <a:latin typeface="Calibri"/>
              </a:rPr>
              <a:t>It is not affected by EMI or RFI.</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Each pair of cables is wrapped in metallic foil.</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It combines the technique of cancellation, shielding, and twisting to protect data.</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It typically contains 4 pairs of fiber-optic wires.</a:t>
            </a:r>
            <a:endParaRPr lang="en-US" sz="2400" b="0" strike="noStrike" spc="-1">
              <a:solidFill>
                <a:srgbClr val="000000"/>
              </a:solidFill>
              <a:latin typeface="Calibri"/>
            </a:endParaRPr>
          </a:p>
          <a:p>
            <a:pPr>
              <a:lnSpc>
                <a:spcPct val="90000"/>
              </a:lnSpc>
              <a:spcBef>
                <a:spcPts val="1001"/>
              </a:spcBef>
              <a:buNone/>
              <a:tabLst>
                <a:tab pos="0" algn="l"/>
              </a:tabLst>
            </a:pPr>
            <a:r>
              <a:rPr lang="en-US" sz="2400" b="1" strike="noStrike" spc="-1">
                <a:solidFill>
                  <a:srgbClr val="8B8B8B"/>
                </a:solidFill>
                <a:latin typeface="Calibri"/>
              </a:rPr>
              <a:t>It is more expensive than UTP cabling is.</a:t>
            </a:r>
            <a:endParaRPr lang="en-US" sz="2400" b="0" strike="noStrike" spc="-1">
              <a:solidFill>
                <a:srgbClr val="000000"/>
              </a:solidFill>
              <a:latin typeface="Calibri"/>
            </a:endParaRPr>
          </a:p>
        </p:txBody>
      </p:sp>
      <p:sp>
        <p:nvSpPr>
          <p:cNvPr id="99" name="Rectangle 1"/>
          <p:cNvSpPr/>
          <p:nvPr/>
        </p:nvSpPr>
        <p:spPr>
          <a:xfrm>
            <a:off x="213840" y="4435920"/>
            <a:ext cx="11886840" cy="167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600" b="1" strike="noStrike" spc="-1">
                <a:solidFill>
                  <a:srgbClr val="155724"/>
                </a:solidFill>
                <a:latin typeface="Cambria"/>
                <a:ea typeface="Cambria"/>
              </a:rPr>
              <a:t>Explanation: </a:t>
            </a:r>
            <a:r>
              <a:rPr lang="en-US" sz="2600" b="0" strike="noStrike" spc="-1">
                <a:solidFill>
                  <a:srgbClr val="155724"/>
                </a:solidFill>
                <a:latin typeface="Cambria"/>
                <a:ea typeface="Cambria"/>
              </a:rPr>
              <a:t>Fiber-optic cabling supports higher bandwidth than UTP for longer distances. Fiber is immune to EMI and RFI, but costs more, requires more skill to install, and requires more safety precautions.</a:t>
            </a:r>
            <a:endParaRPr lang="en-IN"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13840" y="0"/>
            <a:ext cx="11886840" cy="1475640"/>
          </a:xfrm>
          <a:prstGeom prst="rect">
            <a:avLst/>
          </a:prstGeom>
          <a:noFill/>
          <a:ln w="0">
            <a:noFill/>
          </a:ln>
        </p:spPr>
        <p:txBody>
          <a:bodyPr anchor="b">
            <a:normAutofit/>
          </a:bodyPr>
          <a:lstStyle/>
          <a:p>
            <a:pPr>
              <a:lnSpc>
                <a:spcPct val="90000"/>
              </a:lnSpc>
              <a:buNone/>
            </a:pPr>
            <a:r>
              <a:rPr lang="en-US" sz="2800" b="1" strike="noStrike" spc="-1">
                <a:solidFill>
                  <a:srgbClr val="000000"/>
                </a:solidFill>
                <a:latin typeface="Cambria"/>
                <a:ea typeface="Cambria"/>
              </a:rPr>
              <a:t> What is a primary role of the Physical layer in transmitting data on the network?</a:t>
            </a:r>
            <a:endParaRPr lang="en-US" sz="2800" b="0" strike="noStrike" spc="-1">
              <a:solidFill>
                <a:srgbClr val="000000"/>
              </a:solidFill>
              <a:latin typeface="Calibri"/>
            </a:endParaRPr>
          </a:p>
        </p:txBody>
      </p:sp>
      <p:sp>
        <p:nvSpPr>
          <p:cNvPr id="101" name="PlaceHolder 2"/>
          <p:cNvSpPr>
            <a:spLocks noGrp="1"/>
          </p:cNvSpPr>
          <p:nvPr>
            <p:ph/>
          </p:nvPr>
        </p:nvSpPr>
        <p:spPr>
          <a:xfrm>
            <a:off x="213840" y="1591200"/>
            <a:ext cx="11756160" cy="2980440"/>
          </a:xfrm>
          <a:prstGeom prst="rect">
            <a:avLst/>
          </a:prstGeom>
          <a:noFill/>
          <a:ln w="0">
            <a:noFill/>
          </a:ln>
        </p:spPr>
        <p:txBody>
          <a:bodyPr anchor="t">
            <a:normAutofit/>
          </a:bodyPr>
          <a:lstStyle/>
          <a:p>
            <a:pPr>
              <a:lnSpc>
                <a:spcPct val="90000"/>
              </a:lnSpc>
              <a:spcBef>
                <a:spcPts val="1001"/>
              </a:spcBef>
              <a:buNone/>
              <a:tabLst>
                <a:tab pos="0" algn="l"/>
              </a:tabLst>
            </a:pPr>
            <a:r>
              <a:rPr lang="en-US" sz="2400" b="1" strike="noStrike" spc="-1">
                <a:solidFill>
                  <a:srgbClr val="8B8B8B"/>
                </a:solidFill>
                <a:latin typeface="Calibri"/>
              </a:rPr>
              <a:t>create the signals that represent the bits in each frame on to the media</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provide physical addressing to the devices</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determine the path packets take through the network</a:t>
            </a:r>
            <a:endParaRPr lang="en-US" sz="2400" b="0" strike="noStrike" spc="-1">
              <a:solidFill>
                <a:srgbClr val="000000"/>
              </a:solidFill>
              <a:latin typeface="Calibri"/>
            </a:endParaRPr>
          </a:p>
          <a:p>
            <a:pPr>
              <a:lnSpc>
                <a:spcPct val="90000"/>
              </a:lnSpc>
              <a:spcBef>
                <a:spcPts val="1001"/>
              </a:spcBef>
              <a:buNone/>
              <a:tabLst>
                <a:tab pos="0" algn="l"/>
              </a:tabLst>
            </a:pPr>
            <a:r>
              <a:rPr lang="en-US" sz="2400" b="0" strike="noStrike" spc="-1">
                <a:solidFill>
                  <a:srgbClr val="8B8B8B"/>
                </a:solidFill>
                <a:latin typeface="Calibri"/>
              </a:rPr>
              <a:t>control data access to the media</a:t>
            </a:r>
            <a:endParaRPr lang="en-US" sz="2400" b="0" strike="noStrike" spc="-1">
              <a:solidFill>
                <a:srgbClr val="000000"/>
              </a:solidFill>
              <a:latin typeface="Calibri"/>
            </a:endParaRPr>
          </a:p>
        </p:txBody>
      </p:sp>
      <p:sp>
        <p:nvSpPr>
          <p:cNvPr id="102" name="Rectangle 1"/>
          <p:cNvSpPr/>
          <p:nvPr/>
        </p:nvSpPr>
        <p:spPr>
          <a:xfrm>
            <a:off x="213840" y="4435920"/>
            <a:ext cx="11886840" cy="206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n-US" sz="2600" b="1" strike="noStrike" spc="-1">
                <a:solidFill>
                  <a:srgbClr val="155724"/>
                </a:solidFill>
                <a:latin typeface="Cambria"/>
                <a:ea typeface="Cambria"/>
              </a:rPr>
              <a:t>Explanation: </a:t>
            </a:r>
            <a:r>
              <a:rPr lang="en-US" sz="2600" b="0" strike="noStrike" spc="-1">
                <a:solidFill>
                  <a:srgbClr val="155724"/>
                </a:solidFill>
                <a:latin typeface="Cambria"/>
                <a:ea typeface="Cambria"/>
              </a:rPr>
              <a:t>The OSI physical layer provides the means to transport the bits that make up a frame across the network media. This layer accepts a complete frame from the data link layer and encodes it as a series of signals that are transmitted to the local media.</a:t>
            </a:r>
            <a:endParaRPr lang="en-IN"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6371</Words>
  <Application>Microsoft Office PowerPoint</Application>
  <PresentationFormat>Widescreen</PresentationFormat>
  <Paragraphs>445</Paragraphs>
  <Slides>71</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82" baseType="lpstr">
      <vt:lpstr>Arial</vt:lpstr>
      <vt:lpstr>Calibri</vt:lpstr>
      <vt:lpstr>Calibri Light</vt:lpstr>
      <vt:lpstr>Cambria</vt:lpstr>
      <vt:lpstr>DejaVu Sans</vt:lpstr>
      <vt:lpstr>Symbol</vt:lpstr>
      <vt:lpstr>Times New Roman</vt:lpstr>
      <vt:lpstr>Wingdings</vt:lpstr>
      <vt:lpstr>Office Theme</vt:lpstr>
      <vt:lpstr>Office Theme</vt:lpstr>
      <vt:lpstr>Package</vt:lpstr>
      <vt:lpstr>   CCNA 1 v7 Modules 4 – 7: Ethernet Concepts Exam</vt:lpstr>
      <vt:lpstr> What is the purpose of the OSI physical layer?</vt:lpstr>
      <vt:lpstr>Why are two strands of fiber used for a single fiber optic connection</vt:lpstr>
      <vt:lpstr>Which characteristic describes crosstalk?</vt:lpstr>
      <vt:lpstr>Which procedure is used to reduce the effect of crosstalk in copper cables?</vt:lpstr>
      <vt:lpstr>Match the situation with the appropriate use of network media.</vt:lpstr>
      <vt:lpstr> A network administrator is measuring the transfer of bits across the company backbone for a mission critical financial application. The administrator notices that the network throughput appears lower than the bandwidth expected. Which three factors could influence the differences in throughput? (Choose three.)</vt:lpstr>
      <vt:lpstr>What are two characteristics of fiber-optic cable? (Choose two.)</vt:lpstr>
      <vt:lpstr> What is a primary role of the Physical layer in transmitting data on the network?</vt:lpstr>
      <vt:lpstr>With the use of unshielded twisted-pair copper wire in a network, what causes crosstalk within the cable pairs?</vt:lpstr>
      <vt:lpstr> Refer to the graphic. What type of cabling is shown?</vt:lpstr>
      <vt:lpstr> In addition to the cable length, what two factors could interfere with the communication carried over UTP cables? (Choose two.)</vt:lpstr>
      <vt:lpstr>Refer to the graphic. What type of cabling is shown?</vt:lpstr>
      <vt:lpstr>Which two devices commonly affect wireless networks? (Choose two.)</vt:lpstr>
      <vt:lpstr> Which two statements describe the services provided by the data link layer? (Choose two.)</vt:lpstr>
      <vt:lpstr>What is the function of the CRC value that is found in the FCS field of a frame?</vt:lpstr>
      <vt:lpstr> What is contained in the trailer of a data-link frame?</vt:lpstr>
      <vt:lpstr> Which statement describes a characteristic of the frame header fields of the data link layer?</vt:lpstr>
      <vt:lpstr>A network team is comparing physical WAN topologies for connecting remote sites to a headquarters building. Which topology provides high availability and connects some, but not all, remote sites?</vt:lpstr>
      <vt:lpstr>Which two fields or features does Ethernet examine to determine if a received frame is passed to the data link layer or discarded by the NIC? (Choose two.)</vt:lpstr>
      <vt:lpstr>Which media communication type does not require media arbitration in the data link layer?</vt:lpstr>
      <vt:lpstr> Which statement describes an extended star topology?</vt:lpstr>
      <vt:lpstr>What is a characteristic of the LLC sublayer?</vt:lpstr>
      <vt:lpstr>What are three ways that media access control is used in networking? (Choose three.)</vt:lpstr>
      <vt:lpstr>During the encapsulation process, what occurs at the data link layer for a PC connected to an Ethernet network?</vt:lpstr>
      <vt:lpstr> What three items are contained in an Ethernet header and trailer? (Choose three.)</vt:lpstr>
      <vt:lpstr>What type of communication rule would best describe CSMA/CD?</vt:lpstr>
      <vt:lpstr>Which three basic parts are common to all frame types supported by the data link layer? (Choose three.)</vt:lpstr>
      <vt:lpstr>Which statement is true about the CSMA/CD access method that is used in Ethernet?</vt:lpstr>
      <vt:lpstr>What is the auto-MDIX feature on a switch?</vt:lpstr>
      <vt:lpstr> Refer to the exhibit. What is the destination MAC address of the Ethernet frame as it leaves the web server if the final destination is PC1?</vt:lpstr>
      <vt:lpstr> A Layer 2 switch is used to switch incoming frames from a 1000BASE-T port to a port connected to a 100Base-T network. Which method of memory buffering would work best for this task?</vt:lpstr>
      <vt:lpstr>What are two examples of the cut-through switching method? (Choose two.)</vt:lpstr>
      <vt:lpstr>What is the purpose of the FCS field in a frame?</vt:lpstr>
      <vt:lpstr> Which frame forwarding method receives the entire frame and performs a CRC check to detect errors before forwarding the frame?</vt:lpstr>
      <vt:lpstr>Which switching method has the lowest level of latency?</vt:lpstr>
      <vt:lpstr>A network administrator is connecting two modern switches using a straight-through cable. The switches are new and have never been configured. Which three statements are correct about the final result of the connection? (Choose three.)</vt:lpstr>
      <vt:lpstr>Which advantage does the store-and-forward switching method have compared with the cut-through switching method?</vt:lpstr>
      <vt:lpstr>When the store-and-forward method of switching is in use, what part of the Ethernet frame is used to perform an error check?</vt:lpstr>
      <vt:lpstr>Which switching method uses the CRC value in a frame?</vt:lpstr>
      <vt:lpstr>What are two actions performed by a Cisco switch? (Choose two.)</vt:lpstr>
      <vt:lpstr>Which two statements describe features or functions of the logical link control sublayer in Ethernet standards? (Choose two.)</vt:lpstr>
      <vt:lpstr> What is the auto-MDIX feature?</vt:lpstr>
      <vt:lpstr> What is one advantage of using the cut-through switching method instead of the store-and-forward switching method?</vt:lpstr>
      <vt:lpstr>Which is a multicast MAC address?</vt:lpstr>
      <vt:lpstr> Refer to the exhibit. What is wrong with the displayed termination?</vt:lpstr>
      <vt:lpstr>Refer to the exhibit. The PC is connected to the console port of the switch. All the other connections are made through FastEthernet links. Which types of UTP cables can be used to connect the devices.</vt:lpstr>
      <vt:lpstr>Open the PT Activity. Perform the tasks in the activity instructions and then answer the question. Which port does Switch0 use to send frames to the host with the IPv4 address 10.1.1.5?</vt:lpstr>
      <vt:lpstr>What does the term “attenuation” mean in data communication?</vt:lpstr>
      <vt:lpstr>What makes fiber preferable to copper cabling for interconnecting buildings? (Choose three.)</vt:lpstr>
      <vt:lpstr>What OSI physical layer term describes the process by which one wave modifies another wave?</vt:lpstr>
      <vt:lpstr>What OSI physical layer term describes the capacity at which a medium can carry data?</vt:lpstr>
      <vt:lpstr> What OSI physical layer term describes the measure of the transfer of bits across a medium over a given period of time?</vt:lpstr>
      <vt:lpstr> What OSI physical layer term describes the amount of time, including delays, for data to travel from one point to another?</vt:lpstr>
      <vt:lpstr> What OSI physical layer term describes the amount of time, including delays, for data to travel from one point to another?</vt:lpstr>
      <vt:lpstr>What OSI physical layer term describes the measure of usable data transferred over a given period of time?</vt:lpstr>
      <vt:lpstr>What OSI physical layer term describes the physical medium which uses electrical pulses?</vt:lpstr>
      <vt:lpstr>What OSI physical layer term describes the physical medium that uses the propagation of light?</vt:lpstr>
      <vt:lpstr> What OSI physical layer term describes the physical medium for microwave transmissions?</vt:lpstr>
      <vt:lpstr>Which two functions are performed at the MAC sublayer of the OSI data link layer? (Choose two.)</vt:lpstr>
      <vt:lpstr>Which two functions are performed at the LLC sublayer of the OSI data link layer? (Choose two.)</vt:lpstr>
      <vt:lpstr>Which two functions are performed at the LLC sublayer of the OSI data link layer? (Choose two.)</vt:lpstr>
      <vt:lpstr>Which two functions are performed at the LLC sublayer of the OSI data link layer? (Choose two.)</vt:lpstr>
      <vt:lpstr>Which two functions are performed at the LLC sublayer of the OSI data link layer? (Choose two.)</vt:lpstr>
      <vt:lpstr> What action will occur if a switch receives a frame with the destination MAC address FF:FF:FF:FF:FF:FF?</vt:lpstr>
      <vt:lpstr>What action will occur if a switch receives a frame with the destination MAC address 01:00:5E:00:00:D9?</vt:lpstr>
      <vt:lpstr>What action will occur if a host receives a frame with a destination MAC address of FF:FF:FF:FF:FF:FF?</vt:lpstr>
      <vt:lpstr>What action will occur if a switch receives a frame and does have the source MAC address in the MAC table?</vt:lpstr>
      <vt:lpstr>What action will occur if a host receives a frame with a destination MAC address of FF:FF:FF:FF:FF:FF?</vt:lpstr>
      <vt:lpstr>What action will occur if a host receives a frame with a destination MAC address it does not recognize?</vt:lpstr>
      <vt:lpstr> Which type of UTP cable is used to connect a PC to a switch port?</vt:lpstr>
    </vt:vector>
  </TitlesOfParts>
  <Company>srit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CCNA 1 v7 Modules 4 – 7: Ethernet Concepts Exam</dc:title>
  <dc:subject/>
  <dc:creator>narasimhulu</dc:creator>
  <dc:description/>
  <cp:lastModifiedBy>narasimhulu</cp:lastModifiedBy>
  <cp:revision>55</cp:revision>
  <dcterms:created xsi:type="dcterms:W3CDTF">2023-05-31T10:33:58Z</dcterms:created>
  <dcterms:modified xsi:type="dcterms:W3CDTF">2023-06-04T15:08:46Z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