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85"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 id="33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64132" autoAdjust="0"/>
  </p:normalViewPr>
  <p:slideViewPr>
    <p:cSldViewPr snapToGrid="0">
      <p:cViewPr varScale="1">
        <p:scale>
          <a:sx n="58" d="100"/>
          <a:sy n="58" d="100"/>
        </p:scale>
        <p:origin x="653" y="60"/>
      </p:cViewPr>
      <p:guideLst/>
    </p:cSldViewPr>
  </p:slideViewPr>
  <p:outlineViewPr>
    <p:cViewPr>
      <p:scale>
        <a:sx n="33" d="100"/>
        <a:sy n="33" d="100"/>
      </p:scale>
      <p:origin x="0" y="-14207"/>
    </p:cViewPr>
  </p:outlineViewPr>
  <p:notesTextViewPr>
    <p:cViewPr>
      <p:scale>
        <a:sx n="1" d="1"/>
        <a:sy n="1" d="1"/>
      </p:scale>
      <p:origin x="0" y="0"/>
    </p:cViewPr>
  </p:notesTextViewPr>
  <p:sorterViewPr>
    <p:cViewPr>
      <p:scale>
        <a:sx n="100" d="100"/>
        <a:sy n="100" d="100"/>
      </p:scale>
      <p:origin x="0" y="-585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9C3FB-F2AD-4507-A8DA-5C59C5B7ECB1}"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0423F-BB5D-4E3E-A28C-8261A884D18C}" type="slidenum">
              <a:rPr lang="en-US" smtClean="0"/>
              <a:t>‹#›</a:t>
            </a:fld>
            <a:endParaRPr lang="en-US"/>
          </a:p>
        </p:txBody>
      </p:sp>
    </p:spTree>
    <p:extLst>
      <p:ext uri="{BB962C8B-B14F-4D97-AF65-F5344CB8AC3E}">
        <p14:creationId xmlns:p14="http://schemas.microsoft.com/office/powerpoint/2010/main" val="189994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Explanation:</a:t>
            </a:r>
            <a:r>
              <a:rPr lang="en-US" sz="1200" b="0" i="0" kern="1200" dirty="0" smtClean="0">
                <a:solidFill>
                  <a:schemeClr val="tx1"/>
                </a:solidFill>
                <a:effectLst/>
                <a:latin typeface="+mn-lt"/>
                <a:ea typeface="+mn-ea"/>
                <a:cs typeface="+mn-cs"/>
              </a:rPr>
              <a:t> Telnet accesses a network device through the virtual interface configured with the line VTY command. The password configured under this is required to access the user EXEC mode. The password configured under the line console 0 command is required to gain entry through the console port, and the enable and enable secret passwords are used to allow entry into the privileged EXEC mode.</a:t>
            </a:r>
          </a:p>
        </p:txBody>
      </p:sp>
      <p:sp>
        <p:nvSpPr>
          <p:cNvPr id="4" name="Slide Number Placeholder 3"/>
          <p:cNvSpPr>
            <a:spLocks noGrp="1"/>
          </p:cNvSpPr>
          <p:nvPr>
            <p:ph type="sldNum" sz="quarter" idx="10"/>
          </p:nvPr>
        </p:nvSpPr>
        <p:spPr/>
        <p:txBody>
          <a:bodyPr/>
          <a:lstStyle/>
          <a:p>
            <a:fld id="{CA50423F-BB5D-4E3E-A28C-8261A884D18C}" type="slidenum">
              <a:rPr lang="en-US" smtClean="0"/>
              <a:t>19</a:t>
            </a:fld>
            <a:endParaRPr lang="en-US"/>
          </a:p>
        </p:txBody>
      </p:sp>
    </p:spTree>
    <p:extLst>
      <p:ext uri="{BB962C8B-B14F-4D97-AF65-F5344CB8AC3E}">
        <p14:creationId xmlns:p14="http://schemas.microsoft.com/office/powerpoint/2010/main" val="212049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Explanation:</a:t>
            </a:r>
            <a:r>
              <a:rPr lang="en-US" sz="1200" b="0" i="0" kern="1200" dirty="0" smtClean="0">
                <a:solidFill>
                  <a:schemeClr val="tx1"/>
                </a:solidFill>
                <a:effectLst/>
                <a:latin typeface="+mn-lt"/>
                <a:ea typeface="+mn-ea"/>
                <a:cs typeface="+mn-cs"/>
              </a:rPr>
              <a:t> The configuration mode that the administrator first encounters is user EXEC mode. After the </a:t>
            </a:r>
            <a:r>
              <a:rPr lang="en-US" sz="1200" b="1" i="0" kern="1200" dirty="0" smtClean="0">
                <a:solidFill>
                  <a:schemeClr val="tx1"/>
                </a:solidFill>
                <a:effectLst/>
                <a:latin typeface="+mn-lt"/>
                <a:ea typeface="+mn-ea"/>
                <a:cs typeface="+mn-cs"/>
              </a:rPr>
              <a:t>enable </a:t>
            </a:r>
            <a:r>
              <a:rPr lang="en-US" sz="1200" b="0" i="0" kern="1200" dirty="0" smtClean="0">
                <a:solidFill>
                  <a:schemeClr val="tx1"/>
                </a:solidFill>
                <a:effectLst/>
                <a:latin typeface="+mn-lt"/>
                <a:ea typeface="+mn-ea"/>
                <a:cs typeface="+mn-cs"/>
              </a:rPr>
              <a:t>command is entered, the next mode is privileged EXEC mode. From there, the</a:t>
            </a:r>
            <a:r>
              <a:rPr lang="en-US" sz="1200" b="1" i="0" kern="1200" dirty="0" smtClean="0">
                <a:solidFill>
                  <a:schemeClr val="tx1"/>
                </a:solidFill>
                <a:effectLst/>
                <a:latin typeface="+mn-lt"/>
                <a:ea typeface="+mn-ea"/>
                <a:cs typeface="+mn-cs"/>
              </a:rPr>
              <a:t> configure termina</a:t>
            </a:r>
            <a:r>
              <a:rPr lang="en-US" sz="1200" b="0" i="0" kern="1200" dirty="0" smtClean="0">
                <a:solidFill>
                  <a:schemeClr val="tx1"/>
                </a:solidFill>
                <a:effectLst/>
                <a:latin typeface="+mn-lt"/>
                <a:ea typeface="+mn-ea"/>
                <a:cs typeface="+mn-cs"/>
              </a:rPr>
              <a:t>l command is entered to move to global configuration mode. Finally, the administrator enters the</a:t>
            </a:r>
            <a:r>
              <a:rPr lang="en-US" sz="1200" b="1" i="0" kern="1200" dirty="0" smtClean="0">
                <a:solidFill>
                  <a:schemeClr val="tx1"/>
                </a:solidFill>
                <a:effectLst/>
                <a:latin typeface="+mn-lt"/>
                <a:ea typeface="+mn-ea"/>
                <a:cs typeface="+mn-cs"/>
              </a:rPr>
              <a:t> line console 0 </a:t>
            </a:r>
            <a:r>
              <a:rPr lang="en-US" sz="1200" b="0" i="0" kern="1200" dirty="0" smtClean="0">
                <a:solidFill>
                  <a:schemeClr val="tx1"/>
                </a:solidFill>
                <a:effectLst/>
                <a:latin typeface="+mn-lt"/>
                <a:ea typeface="+mn-ea"/>
                <a:cs typeface="+mn-cs"/>
              </a:rPr>
              <a:t>command to enter the mode in which the configuration will be entered.</a:t>
            </a:r>
            <a:endParaRPr lang="en-US" dirty="0"/>
          </a:p>
        </p:txBody>
      </p:sp>
      <p:sp>
        <p:nvSpPr>
          <p:cNvPr id="4" name="Slide Number Placeholder 3"/>
          <p:cNvSpPr>
            <a:spLocks noGrp="1"/>
          </p:cNvSpPr>
          <p:nvPr>
            <p:ph type="sldNum" sz="quarter" idx="10"/>
          </p:nvPr>
        </p:nvSpPr>
        <p:spPr/>
        <p:txBody>
          <a:bodyPr/>
          <a:lstStyle/>
          <a:p>
            <a:fld id="{CA50423F-BB5D-4E3E-A28C-8261A884D18C}" type="slidenum">
              <a:rPr lang="en-US" smtClean="0"/>
              <a:t>25</a:t>
            </a:fld>
            <a:endParaRPr lang="en-US"/>
          </a:p>
        </p:txBody>
      </p:sp>
    </p:spTree>
    <p:extLst>
      <p:ext uri="{BB962C8B-B14F-4D97-AF65-F5344CB8AC3E}">
        <p14:creationId xmlns:p14="http://schemas.microsoft.com/office/powerpoint/2010/main" val="2147669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Explanation:</a:t>
            </a:r>
            <a:r>
              <a:rPr lang="en-US" sz="1200" b="0" i="0" kern="1200" dirty="0" smtClean="0">
                <a:solidFill>
                  <a:schemeClr val="tx1"/>
                </a:solidFill>
                <a:effectLst/>
                <a:latin typeface="+mn-lt"/>
                <a:ea typeface="+mn-ea"/>
                <a:cs typeface="+mn-cs"/>
              </a:rPr>
              <a:t> The shortcuts with their functions are as follows:</a:t>
            </a:r>
            <a:r>
              <a:rPr lang="en-US" dirty="0" smtClean="0"/>
              <a:t/>
            </a:r>
            <a:br>
              <a:rPr lang="en-US" dirty="0" smtClean="0"/>
            </a:br>
            <a:r>
              <a:rPr lang="en-US" sz="1200" b="0" i="0" kern="1200" dirty="0" smtClean="0">
                <a:solidFill>
                  <a:schemeClr val="tx1"/>
                </a:solidFill>
                <a:effectLst/>
                <a:latin typeface="+mn-lt"/>
                <a:ea typeface="+mn-ea"/>
                <a:cs typeface="+mn-cs"/>
              </a:rPr>
              <a:t>– Tab – Completes the remainder of a partially typed command or keyword</a:t>
            </a:r>
            <a:r>
              <a:rPr lang="en-US" dirty="0" smtClean="0"/>
              <a:t/>
            </a:r>
            <a:br>
              <a:rPr lang="en-US" dirty="0" smtClean="0"/>
            </a:br>
            <a:r>
              <a:rPr lang="en-US" sz="1200" b="0" i="0" kern="1200" dirty="0" smtClean="0">
                <a:solidFill>
                  <a:schemeClr val="tx1"/>
                </a:solidFill>
                <a:effectLst/>
                <a:latin typeface="+mn-lt"/>
                <a:ea typeface="+mn-ea"/>
                <a:cs typeface="+mn-cs"/>
              </a:rPr>
              <a:t>– Space bar – displays the next screen</a:t>
            </a:r>
            <a:r>
              <a:rPr lang="en-US" dirty="0" smtClean="0"/>
              <a:t/>
            </a:r>
            <a:br>
              <a:rPr lang="en-US" dirty="0" smtClean="0"/>
            </a:br>
            <a:r>
              <a:rPr lang="en-US" sz="1200" b="0" i="0" kern="1200" dirty="0" smtClean="0">
                <a:solidFill>
                  <a:schemeClr val="tx1"/>
                </a:solidFill>
                <a:effectLst/>
                <a:latin typeface="+mn-lt"/>
                <a:ea typeface="+mn-ea"/>
                <a:cs typeface="+mn-cs"/>
              </a:rPr>
              <a:t>– ? – provides context-sensitive help</a:t>
            </a:r>
            <a:r>
              <a:rPr lang="en-US" dirty="0" smtClean="0"/>
              <a:t/>
            </a:r>
            <a:br>
              <a:rPr lang="en-US" dirty="0" smtClean="0"/>
            </a:br>
            <a:r>
              <a:rPr lang="en-US" sz="1200" b="0" i="0" kern="1200" dirty="0" smtClean="0">
                <a:solidFill>
                  <a:schemeClr val="tx1"/>
                </a:solidFill>
                <a:effectLst/>
                <a:latin typeface="+mn-lt"/>
                <a:ea typeface="+mn-ea"/>
                <a:cs typeface="+mn-cs"/>
              </a:rPr>
              <a:t>– Up Arrow – Allows user to scroll backward through former commands</a:t>
            </a:r>
            <a:r>
              <a:rPr lang="en-US" dirty="0" smtClean="0"/>
              <a:t/>
            </a:r>
            <a:br>
              <a:rPr lang="en-US" dirty="0" smtClean="0"/>
            </a:br>
            <a:r>
              <a:rPr lang="en-US" sz="1200" b="0" i="0" kern="1200" dirty="0" smtClean="0">
                <a:solidFill>
                  <a:schemeClr val="tx1"/>
                </a:solidFill>
                <a:effectLst/>
                <a:latin typeface="+mn-lt"/>
                <a:ea typeface="+mn-ea"/>
                <a:cs typeface="+mn-cs"/>
              </a:rPr>
              <a:t>– Ctrl-C – cancels any command currently being entered and returns directly to privileged EXEC mode</a:t>
            </a:r>
            <a:r>
              <a:rPr lang="en-US" dirty="0" smtClean="0"/>
              <a:t/>
            </a:r>
            <a:br>
              <a:rPr lang="en-US" dirty="0" smtClean="0"/>
            </a:br>
            <a:r>
              <a:rPr lang="en-US" sz="1200" b="0" i="0" kern="1200" dirty="0" smtClean="0">
                <a:solidFill>
                  <a:schemeClr val="tx1"/>
                </a:solidFill>
                <a:effectLst/>
                <a:latin typeface="+mn-lt"/>
                <a:ea typeface="+mn-ea"/>
                <a:cs typeface="+mn-cs"/>
              </a:rPr>
              <a:t>– Ctrl-Shift-6 – Allows the user to interrupt an IOS process such as ping or traceroute</a:t>
            </a:r>
            <a:endParaRPr lang="en-US" dirty="0"/>
          </a:p>
        </p:txBody>
      </p:sp>
      <p:sp>
        <p:nvSpPr>
          <p:cNvPr id="4" name="Slide Number Placeholder 3"/>
          <p:cNvSpPr>
            <a:spLocks noGrp="1"/>
          </p:cNvSpPr>
          <p:nvPr>
            <p:ph type="sldNum" sz="quarter" idx="10"/>
          </p:nvPr>
        </p:nvSpPr>
        <p:spPr/>
        <p:txBody>
          <a:bodyPr/>
          <a:lstStyle/>
          <a:p>
            <a:fld id="{CA50423F-BB5D-4E3E-A28C-8261A884D18C}" type="slidenum">
              <a:rPr lang="en-US" smtClean="0"/>
              <a:t>29</a:t>
            </a:fld>
            <a:endParaRPr lang="en-US"/>
          </a:p>
        </p:txBody>
      </p:sp>
    </p:spTree>
    <p:extLst>
      <p:ext uri="{BB962C8B-B14F-4D97-AF65-F5344CB8AC3E}">
        <p14:creationId xmlns:p14="http://schemas.microsoft.com/office/powerpoint/2010/main" val="196657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Explanation:</a:t>
            </a:r>
            <a:r>
              <a:rPr lang="en-US" sz="1200" b="0" i="0" kern="1200" dirty="0" smtClean="0">
                <a:solidFill>
                  <a:schemeClr val="tx1"/>
                </a:solidFill>
                <a:effectLst/>
                <a:latin typeface="+mn-lt"/>
                <a:ea typeface="+mn-ea"/>
                <a:cs typeface="+mn-cs"/>
              </a:rPr>
              <a:t> The EIA is an international standards and trade organization for electronics organizations. It is best known for its standards related to electrical wiring, connectors, and the 19-inch racks used to mount networking equipment.</a:t>
            </a:r>
            <a:endParaRPr lang="en-US" dirty="0"/>
          </a:p>
        </p:txBody>
      </p:sp>
      <p:sp>
        <p:nvSpPr>
          <p:cNvPr id="4" name="Slide Number Placeholder 3"/>
          <p:cNvSpPr>
            <a:spLocks noGrp="1"/>
          </p:cNvSpPr>
          <p:nvPr>
            <p:ph type="sldNum" sz="quarter" idx="10"/>
          </p:nvPr>
        </p:nvSpPr>
        <p:spPr/>
        <p:txBody>
          <a:bodyPr/>
          <a:lstStyle/>
          <a:p>
            <a:fld id="{CA50423F-BB5D-4E3E-A28C-8261A884D18C}" type="slidenum">
              <a:rPr lang="en-US" smtClean="0"/>
              <a:t>37</a:t>
            </a:fld>
            <a:endParaRPr lang="en-US"/>
          </a:p>
        </p:txBody>
      </p:sp>
    </p:spTree>
    <p:extLst>
      <p:ext uri="{BB962C8B-B14F-4D97-AF65-F5344CB8AC3E}">
        <p14:creationId xmlns:p14="http://schemas.microsoft.com/office/powerpoint/2010/main" val="3172120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Explanation:</a:t>
            </a:r>
            <a:r>
              <a:rPr lang="en-US" sz="1200" b="0" i="0" kern="1200" dirty="0" smtClean="0">
                <a:solidFill>
                  <a:schemeClr val="tx1"/>
                </a:solidFill>
                <a:effectLst/>
                <a:latin typeface="+mn-lt"/>
                <a:ea typeface="+mn-ea"/>
                <a:cs typeface="+mn-cs"/>
              </a:rPr>
              <a:t> The EIA is an international standards and trade organization for electronics organizations. It is best known for its standards related to electrical wiring, connectors, and the 19-inch racks used to mount networking equipment.</a:t>
            </a:r>
            <a:endParaRPr lang="en-US" dirty="0"/>
          </a:p>
        </p:txBody>
      </p:sp>
      <p:sp>
        <p:nvSpPr>
          <p:cNvPr id="4" name="Slide Number Placeholder 3"/>
          <p:cNvSpPr>
            <a:spLocks noGrp="1"/>
          </p:cNvSpPr>
          <p:nvPr>
            <p:ph type="sldNum" sz="quarter" idx="10"/>
          </p:nvPr>
        </p:nvSpPr>
        <p:spPr/>
        <p:txBody>
          <a:bodyPr/>
          <a:lstStyle/>
          <a:p>
            <a:fld id="{CA50423F-BB5D-4E3E-A28C-8261A884D18C}" type="slidenum">
              <a:rPr lang="en-US" smtClean="0"/>
              <a:t>44</a:t>
            </a:fld>
            <a:endParaRPr lang="en-US"/>
          </a:p>
        </p:txBody>
      </p:sp>
    </p:spTree>
    <p:extLst>
      <p:ext uri="{BB962C8B-B14F-4D97-AF65-F5344CB8AC3E}">
        <p14:creationId xmlns:p14="http://schemas.microsoft.com/office/powerpoint/2010/main" val="4091337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3BD638-4926-43E4-AF93-8A73778ABBA6}"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409695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BD638-4926-43E4-AF93-8A73778ABBA6}"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99408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BD638-4926-43E4-AF93-8A73778ABBA6}"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176137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BD638-4926-43E4-AF93-8A73778ABBA6}"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35431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3BD638-4926-43E4-AF93-8A73778ABBA6}"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114023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3BD638-4926-43E4-AF93-8A73778ABBA6}"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34845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3BD638-4926-43E4-AF93-8A73778ABBA6}"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158839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3BD638-4926-43E4-AF93-8A73778ABBA6}"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152779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BD638-4926-43E4-AF93-8A73778ABBA6}"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131009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3BD638-4926-43E4-AF93-8A73778ABBA6}"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164069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3BD638-4926-43E4-AF93-8A73778ABBA6}"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5A23E-6593-4E6D-B2D8-90E18EEF2E2D}" type="slidenum">
              <a:rPr lang="en-US" smtClean="0"/>
              <a:t>‹#›</a:t>
            </a:fld>
            <a:endParaRPr lang="en-US"/>
          </a:p>
        </p:txBody>
      </p:sp>
    </p:spTree>
    <p:extLst>
      <p:ext uri="{BB962C8B-B14F-4D97-AF65-F5344CB8AC3E}">
        <p14:creationId xmlns:p14="http://schemas.microsoft.com/office/powerpoint/2010/main" val="353883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BD638-4926-43E4-AF93-8A73778ABBA6}" type="datetimeFigureOut">
              <a:rPr lang="en-US" smtClean="0"/>
              <a:t>5/31/2023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5A23E-6593-4E6D-B2D8-90E18EEF2E2D}" type="slidenum">
              <a:rPr lang="en-US" smtClean="0"/>
              <a:t>‹#›</a:t>
            </a:fld>
            <a:endParaRPr lang="en-US"/>
          </a:p>
        </p:txBody>
      </p:sp>
    </p:spTree>
    <p:extLst>
      <p:ext uri="{BB962C8B-B14F-4D97-AF65-F5344CB8AC3E}">
        <p14:creationId xmlns:p14="http://schemas.microsoft.com/office/powerpoint/2010/main" val="116397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ms.netacad.com/mod/lti/view.php?id=7077467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435289"/>
          </a:xfrm>
        </p:spPr>
        <p:txBody>
          <a:bodyPr>
            <a:normAutofit/>
          </a:bodyPr>
          <a:lstStyle/>
          <a:p>
            <a:r>
              <a:rPr lang="en-US" dirty="0">
                <a:latin typeface="+mn-lt"/>
                <a:hlinkClick r:id="rId2"/>
              </a:rPr>
              <a:t>Modules 1 - 3: Basic Network Connectivity and Communications </a:t>
            </a:r>
            <a:r>
              <a:rPr lang="en-US" dirty="0" err="1">
                <a:latin typeface="+mn-lt"/>
                <a:hlinkClick r:id="rId2"/>
              </a:rPr>
              <a:t>ExamExternal</a:t>
            </a:r>
            <a:r>
              <a:rPr lang="en-US" dirty="0">
                <a:latin typeface="+mn-lt"/>
                <a:hlinkClick r:id="rId2"/>
              </a:rPr>
              <a:t> tool</a:t>
            </a:r>
            <a:endParaRPr lang="en-US" dirty="0">
              <a:latin typeface="+mn-lt"/>
            </a:endParaRPr>
          </a:p>
        </p:txBody>
      </p:sp>
    </p:spTree>
    <p:extLst>
      <p:ext uri="{BB962C8B-B14F-4D97-AF65-F5344CB8AC3E}">
        <p14:creationId xmlns:p14="http://schemas.microsoft.com/office/powerpoint/2010/main" val="396756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16000"/>
          </a:xfrm>
        </p:spPr>
        <p:txBody>
          <a:bodyPr>
            <a:normAutofit/>
          </a:bodyPr>
          <a:lstStyle/>
          <a:p>
            <a:pPr algn="just"/>
            <a:r>
              <a:rPr lang="en-US" sz="3200" b="1" dirty="0" smtClean="0">
                <a:latin typeface="Cambria" panose="02040503050406030204" pitchFamily="18" charset="0"/>
                <a:ea typeface="Cambria" panose="02040503050406030204" pitchFamily="18" charset="0"/>
              </a:rPr>
              <a:t>9. Match each characteristic to its corresponding Internet connectivity type. (Not all options are used.)</a:t>
            </a:r>
            <a:endParaRPr lang="en-US" sz="3200"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2"/>
          <a:stretch>
            <a:fillRect/>
          </a:stretch>
        </p:blipFill>
        <p:spPr>
          <a:xfrm>
            <a:off x="178130" y="1116001"/>
            <a:ext cx="12172208" cy="5705888"/>
          </a:xfrm>
          <a:prstGeom prst="rect">
            <a:avLst/>
          </a:prstGeom>
        </p:spPr>
      </p:pic>
    </p:spTree>
    <p:extLst>
      <p:ext uri="{BB962C8B-B14F-4D97-AF65-F5344CB8AC3E}">
        <p14:creationId xmlns:p14="http://schemas.microsoft.com/office/powerpoint/2010/main" val="935627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pPr algn="just"/>
            <a:r>
              <a:rPr lang="en-US" sz="3200" b="1" dirty="0" smtClean="0">
                <a:latin typeface="Cambria" panose="02040503050406030204" pitchFamily="18" charset="0"/>
                <a:ea typeface="Cambria" panose="02040503050406030204" pitchFamily="18" charset="0"/>
              </a:rPr>
              <a:t>10. What two criteria are used to help select a network medium from various network media? (Choose two.)</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296883" y="2446316"/>
            <a:ext cx="11578442" cy="1995055"/>
          </a:xfrm>
        </p:spPr>
        <p:txBody>
          <a:bodyPr>
            <a:normAutofit fontScale="92500" lnSpcReduction="10000"/>
          </a:bodyPr>
          <a:lstStyle/>
          <a:p>
            <a:pPr fontAlgn="base"/>
            <a:r>
              <a:rPr lang="en-US" dirty="0"/>
              <a:t>he types of data that need to be prioritized</a:t>
            </a:r>
          </a:p>
          <a:p>
            <a:pPr fontAlgn="base"/>
            <a:r>
              <a:rPr lang="en-US" dirty="0"/>
              <a:t>the cost of the end devices utilized in the network</a:t>
            </a:r>
          </a:p>
          <a:p>
            <a:pPr fontAlgn="base"/>
            <a:r>
              <a:rPr lang="en-US" b="1" dirty="0"/>
              <a:t>the distance the selected medium can successfully carry a signal</a:t>
            </a:r>
            <a:endParaRPr lang="en-US" dirty="0"/>
          </a:p>
          <a:p>
            <a:pPr fontAlgn="base"/>
            <a:r>
              <a:rPr lang="en-US" dirty="0"/>
              <a:t>the number of intermediate devices installed in the network</a:t>
            </a:r>
          </a:p>
          <a:p>
            <a:pPr fontAlgn="base"/>
            <a:r>
              <a:rPr lang="en-US" b="1" dirty="0" smtClean="0"/>
              <a:t>the environment where the selected medium is to be installed</a:t>
            </a:r>
            <a:endParaRPr lang="en-US" dirty="0"/>
          </a:p>
        </p:txBody>
      </p:sp>
      <p:sp>
        <p:nvSpPr>
          <p:cNvPr id="2" name="Rectangle 1"/>
          <p:cNvSpPr/>
          <p:nvPr/>
        </p:nvSpPr>
        <p:spPr>
          <a:xfrm>
            <a:off x="166253" y="4611231"/>
            <a:ext cx="11962411" cy="2246769"/>
          </a:xfrm>
          <a:prstGeom prst="rect">
            <a:avLst/>
          </a:prstGeom>
        </p:spPr>
        <p:txBody>
          <a:bodyPr wrap="square">
            <a:spAutoFit/>
          </a:bodyPr>
          <a:lstStyle/>
          <a:p>
            <a:pPr algn="just"/>
            <a:r>
              <a:rPr lang="en-US" sz="2800" b="1" i="0" dirty="0" smtClean="0">
                <a:solidFill>
                  <a:srgbClr val="155724"/>
                </a:solidFill>
                <a:effectLst/>
                <a:latin typeface="Cambria" panose="02040503050406030204" pitchFamily="18" charset="0"/>
                <a:ea typeface="Cambria" panose="02040503050406030204" pitchFamily="18" charset="0"/>
              </a:rPr>
              <a:t>Explanation:</a:t>
            </a:r>
            <a:r>
              <a:rPr lang="en-US" sz="2800" b="0" i="0" dirty="0" smtClean="0">
                <a:solidFill>
                  <a:srgbClr val="155724"/>
                </a:solidFill>
                <a:effectLst/>
                <a:latin typeface="Cambria" panose="02040503050406030204" pitchFamily="18" charset="0"/>
                <a:ea typeface="Cambria" panose="02040503050406030204" pitchFamily="18" charset="0"/>
              </a:rPr>
              <a:t> Criteria for choosing a network medium are the distance the selected medium can successfully carry a signal, the environment in which the selected medium is to be installed, the amount of data and the speed at which the data must be transmitted, and the cost of the medium and its installation.</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90879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pPr algn="just"/>
            <a:r>
              <a:rPr lang="en-US" sz="3200" b="1" dirty="0" smtClean="0">
                <a:latin typeface="Cambria" panose="02040503050406030204" pitchFamily="18" charset="0"/>
                <a:ea typeface="Cambria" panose="02040503050406030204" pitchFamily="18" charset="0"/>
              </a:rPr>
              <a:t> What type of network traffic requires </a:t>
            </a:r>
            <a:r>
              <a:rPr lang="en-US" sz="3200" b="1" dirty="0" err="1" smtClean="0">
                <a:latin typeface="Cambria" panose="02040503050406030204" pitchFamily="18" charset="0"/>
                <a:ea typeface="Cambria" panose="02040503050406030204" pitchFamily="18" charset="0"/>
              </a:rPr>
              <a:t>QoS</a:t>
            </a:r>
            <a:r>
              <a:rPr lang="en-US" sz="3200" b="1" dirty="0" smtClean="0">
                <a:latin typeface="Cambria" panose="02040503050406030204" pitchFamily="18" charset="0"/>
                <a:ea typeface="Cambria" panose="02040503050406030204" pitchFamily="18" charset="0"/>
              </a:rPr>
              <a:t>?</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296883" y="2446316"/>
            <a:ext cx="11578442" cy="1995055"/>
          </a:xfrm>
        </p:spPr>
        <p:txBody>
          <a:bodyPr>
            <a:normAutofit/>
          </a:bodyPr>
          <a:lstStyle/>
          <a:p>
            <a:pPr fontAlgn="base"/>
            <a:r>
              <a:rPr lang="en-US" dirty="0"/>
              <a:t>email</a:t>
            </a:r>
          </a:p>
          <a:p>
            <a:pPr fontAlgn="base"/>
            <a:r>
              <a:rPr lang="en-US" dirty="0"/>
              <a:t>on-line purchasing</a:t>
            </a:r>
          </a:p>
          <a:p>
            <a:pPr fontAlgn="base"/>
            <a:r>
              <a:rPr lang="en-US" b="1" dirty="0"/>
              <a:t>video conferencing</a:t>
            </a:r>
            <a:endParaRPr lang="en-US" dirty="0"/>
          </a:p>
          <a:p>
            <a:pPr fontAlgn="base"/>
            <a:r>
              <a:rPr lang="en-US" dirty="0"/>
              <a:t>wiki</a:t>
            </a:r>
          </a:p>
        </p:txBody>
      </p:sp>
    </p:spTree>
    <p:extLst>
      <p:ext uri="{BB962C8B-B14F-4D97-AF65-F5344CB8AC3E}">
        <p14:creationId xmlns:p14="http://schemas.microsoft.com/office/powerpoint/2010/main" val="716836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pPr algn="just"/>
            <a:r>
              <a:rPr lang="en-US" sz="3200" b="1" dirty="0" smtClean="0">
                <a:latin typeface="Cambria" panose="02040503050406030204" pitchFamily="18" charset="0"/>
                <a:ea typeface="Cambria" panose="02040503050406030204" pitchFamily="18" charset="0"/>
              </a:rPr>
              <a:t>A user is implementing security on a small office network. Which two actions would provide the minimum security requirements for this network? (Choose two.)</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fontScale="92500" lnSpcReduction="10000"/>
          </a:bodyPr>
          <a:lstStyle/>
          <a:p>
            <a:pPr fontAlgn="base"/>
            <a:r>
              <a:rPr lang="en-US" b="1" dirty="0"/>
              <a:t>implementing a firewall</a:t>
            </a:r>
            <a:endParaRPr lang="en-US" dirty="0"/>
          </a:p>
          <a:p>
            <a:pPr fontAlgn="base"/>
            <a:r>
              <a:rPr lang="en-US" dirty="0"/>
              <a:t>installing a wireless network</a:t>
            </a:r>
          </a:p>
          <a:p>
            <a:pPr fontAlgn="base"/>
            <a:r>
              <a:rPr lang="en-US" b="1" dirty="0"/>
              <a:t>installing antivirus software</a:t>
            </a:r>
            <a:endParaRPr lang="en-US" dirty="0"/>
          </a:p>
          <a:p>
            <a:pPr fontAlgn="base"/>
            <a:r>
              <a:rPr lang="en-US" dirty="0"/>
              <a:t>implementing an intrusion detection system</a:t>
            </a:r>
          </a:p>
          <a:p>
            <a:pPr fontAlgn="base"/>
            <a:r>
              <a:rPr lang="en-US" dirty="0"/>
              <a:t>adding a dedicated intrusion prevention device</a:t>
            </a:r>
          </a:p>
        </p:txBody>
      </p:sp>
      <p:sp>
        <p:nvSpPr>
          <p:cNvPr id="3" name="Rectangle 2"/>
          <p:cNvSpPr/>
          <p:nvPr/>
        </p:nvSpPr>
        <p:spPr>
          <a:xfrm>
            <a:off x="178130" y="4378311"/>
            <a:ext cx="11831782" cy="2492990"/>
          </a:xfrm>
          <a:prstGeom prst="rect">
            <a:avLst/>
          </a:prstGeom>
        </p:spPr>
        <p:txBody>
          <a:bodyPr wrap="square">
            <a:spAutoFit/>
          </a:bodyPr>
          <a:lstStyle/>
          <a:p>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Technically complex security measures such as intrusion prevention and intrusion prevention systems are usually associated with business networks rather than home networks. Installing antivirus software, antimalware software, and implementing a firewall will usually be the minimum requirements for home networks. Installing a home wireless network will not improve network security, and will require further security actions to be taken.</a:t>
            </a: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99824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pPr algn="just"/>
            <a:r>
              <a:rPr lang="en-US" sz="3200" b="1" dirty="0" smtClean="0">
                <a:latin typeface="Cambria" panose="02040503050406030204" pitchFamily="18" charset="0"/>
                <a:ea typeface="Cambria" panose="02040503050406030204" pitchFamily="18" charset="0"/>
              </a:rPr>
              <a:t>Passwords can be used to restrict access to all or parts of the Cisco IOS. Select the modes and interfaces that can be protected with passwords. (Choose three.)</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fontScale="77500" lnSpcReduction="20000"/>
          </a:bodyPr>
          <a:lstStyle/>
          <a:p>
            <a:pPr fontAlgn="base"/>
            <a:r>
              <a:rPr lang="fr-FR" b="1" dirty="0"/>
              <a:t>VTY interface</a:t>
            </a:r>
            <a:endParaRPr lang="fr-FR" dirty="0"/>
          </a:p>
          <a:p>
            <a:pPr fontAlgn="base"/>
            <a:r>
              <a:rPr lang="fr-FR" b="1" dirty="0"/>
              <a:t>console interface</a:t>
            </a:r>
            <a:endParaRPr lang="fr-FR" dirty="0"/>
          </a:p>
          <a:p>
            <a:pPr fontAlgn="base"/>
            <a:r>
              <a:rPr lang="fr-FR" dirty="0"/>
              <a:t>Ethernet interface</a:t>
            </a:r>
          </a:p>
          <a:p>
            <a:pPr fontAlgn="base"/>
            <a:r>
              <a:rPr lang="fr-FR" dirty="0"/>
              <a:t>boot IOS mode</a:t>
            </a:r>
          </a:p>
          <a:p>
            <a:pPr fontAlgn="base"/>
            <a:r>
              <a:rPr lang="fr-FR" b="1" dirty="0" err="1"/>
              <a:t>privileged</a:t>
            </a:r>
            <a:r>
              <a:rPr lang="fr-FR" b="1" dirty="0"/>
              <a:t> EXEC mode</a:t>
            </a:r>
            <a:endParaRPr lang="fr-FR" dirty="0"/>
          </a:p>
          <a:p>
            <a:pPr fontAlgn="base"/>
            <a:r>
              <a:rPr lang="fr-FR" dirty="0"/>
              <a:t>router configuration mode</a:t>
            </a:r>
          </a:p>
        </p:txBody>
      </p:sp>
      <p:sp>
        <p:nvSpPr>
          <p:cNvPr id="3" name="Rectangle 2"/>
          <p:cNvSpPr/>
          <p:nvPr/>
        </p:nvSpPr>
        <p:spPr>
          <a:xfrm>
            <a:off x="178130" y="4378311"/>
            <a:ext cx="11831782" cy="1292662"/>
          </a:xfrm>
          <a:prstGeom prst="rect">
            <a:avLst/>
          </a:prstGeom>
        </p:spPr>
        <p:txBody>
          <a:bodyPr wrap="square">
            <a:spAutoFit/>
          </a:bodyPr>
          <a:lstStyle/>
          <a:p>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Access to the VTY and console interfaces can be restricted using passwords. Out-of-band management of the router can be restricted in both user EXEC and privileged EXEC modes.</a:t>
            </a: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14287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pPr algn="just"/>
            <a:r>
              <a:rPr lang="en-US" sz="3200" b="1" dirty="0" smtClean="0">
                <a:latin typeface="Cambria" panose="02040503050406030204" pitchFamily="18" charset="0"/>
                <a:ea typeface="Cambria" panose="02040503050406030204" pitchFamily="18" charset="0"/>
              </a:rPr>
              <a:t>Which interface allows remote management of a Layer 2 switch?</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a:bodyPr>
          <a:lstStyle/>
          <a:p>
            <a:pPr fontAlgn="base"/>
            <a:r>
              <a:rPr lang="en-US" dirty="0"/>
              <a:t>the AUX interface</a:t>
            </a:r>
          </a:p>
          <a:p>
            <a:pPr fontAlgn="base"/>
            <a:r>
              <a:rPr lang="en-US" dirty="0"/>
              <a:t>the console port interface</a:t>
            </a:r>
          </a:p>
          <a:p>
            <a:pPr fontAlgn="base"/>
            <a:r>
              <a:rPr lang="en-US" b="1" dirty="0"/>
              <a:t>the switch virtual interface</a:t>
            </a:r>
            <a:endParaRPr lang="en-US" dirty="0"/>
          </a:p>
          <a:p>
            <a:pPr fontAlgn="base"/>
            <a:r>
              <a:rPr lang="en-US" dirty="0"/>
              <a:t>the first Ethernet port interface</a:t>
            </a:r>
          </a:p>
        </p:txBody>
      </p:sp>
      <p:sp>
        <p:nvSpPr>
          <p:cNvPr id="3" name="Rectangle 2"/>
          <p:cNvSpPr/>
          <p:nvPr/>
        </p:nvSpPr>
        <p:spPr>
          <a:xfrm>
            <a:off x="178130" y="4378311"/>
            <a:ext cx="11831782" cy="89255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a:t>
            </a:r>
            <a:r>
              <a:rPr lang="en-US" sz="2600" dirty="0" smtClean="0">
                <a:latin typeface="Cambria" panose="02040503050406030204" pitchFamily="18" charset="0"/>
                <a:ea typeface="Cambria" panose="02040503050406030204" pitchFamily="18" charset="0"/>
              </a:rPr>
              <a:t>:  In a Layer 2 switch, there is a switch virtual interface (SVI) that provides a means for remotely managing the device.</a:t>
            </a:r>
          </a:p>
        </p:txBody>
      </p:sp>
    </p:spTree>
    <p:extLst>
      <p:ext uri="{BB962C8B-B14F-4D97-AF65-F5344CB8AC3E}">
        <p14:creationId xmlns:p14="http://schemas.microsoft.com/office/powerpoint/2010/main" val="1252597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pPr algn="just"/>
            <a:r>
              <a:rPr lang="en-US" sz="3200" b="1" dirty="0" smtClean="0">
                <a:latin typeface="Cambria" panose="02040503050406030204" pitchFamily="18" charset="0"/>
                <a:ea typeface="Cambria" panose="02040503050406030204" pitchFamily="18" charset="0"/>
              </a:rPr>
              <a:t> What function does pressing the Tab key have when entering a command in IOS?</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a:bodyPr>
          <a:lstStyle/>
          <a:p>
            <a:pPr fontAlgn="base"/>
            <a:r>
              <a:rPr lang="en-US" dirty="0"/>
              <a:t>It aborts the current command and returns to configuration mode.</a:t>
            </a:r>
          </a:p>
          <a:p>
            <a:pPr fontAlgn="base"/>
            <a:r>
              <a:rPr lang="en-US" dirty="0"/>
              <a:t>It exits configuration mode and returns to user EXEC mode.</a:t>
            </a:r>
          </a:p>
          <a:p>
            <a:pPr fontAlgn="base"/>
            <a:r>
              <a:rPr lang="en-US" dirty="0"/>
              <a:t>It moves the cursor to the beginning of the next line.</a:t>
            </a:r>
          </a:p>
          <a:p>
            <a:pPr fontAlgn="base"/>
            <a:r>
              <a:rPr lang="en-US" b="1" dirty="0"/>
              <a:t>It completes the remainder of a partially typed word in a command.</a:t>
            </a:r>
            <a:endParaRPr lang="en-US" dirty="0"/>
          </a:p>
        </p:txBody>
      </p:sp>
      <p:sp>
        <p:nvSpPr>
          <p:cNvPr id="3" name="Rectangle 2"/>
          <p:cNvSpPr/>
          <p:nvPr/>
        </p:nvSpPr>
        <p:spPr>
          <a:xfrm>
            <a:off x="178130" y="4378311"/>
            <a:ext cx="11831782" cy="89255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a:t>
            </a:r>
            <a:r>
              <a:rPr lang="en-US" sz="2600" dirty="0" smtClean="0">
                <a:latin typeface="Cambria" panose="02040503050406030204" pitchFamily="18" charset="0"/>
                <a:ea typeface="Cambria" panose="02040503050406030204" pitchFamily="18" charset="0"/>
              </a:rPr>
              <a:t>: </a:t>
            </a:r>
            <a:r>
              <a:rPr lang="en-US" sz="2600" dirty="0">
                <a:latin typeface="Cambria" panose="02040503050406030204" pitchFamily="18" charset="0"/>
                <a:ea typeface="Cambria" panose="02040503050406030204" pitchFamily="18" charset="0"/>
              </a:rPr>
              <a:t>Pressing the Tab key after a command has been partially typed will cause the IOS to complete the rest of the command.</a:t>
            </a:r>
            <a:endParaRPr lang="en-US" sz="26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2963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fontScale="90000"/>
          </a:bodyPr>
          <a:lstStyle/>
          <a:p>
            <a:pPr algn="just"/>
            <a:r>
              <a:rPr lang="en-US" sz="3200" b="1" dirty="0" smtClean="0">
                <a:latin typeface="Cambria" panose="02040503050406030204" pitchFamily="18" charset="0"/>
                <a:ea typeface="Cambria" panose="02040503050406030204" pitchFamily="18" charset="0"/>
              </a:rPr>
              <a:t> While trying to solve a network issue, a technician made multiple changes to the current router configuration file. The changes did not solve the problem and were not saved. What action can the technician take to discard the changes and work with the file in NVRAM?</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a:bodyPr>
          <a:lstStyle/>
          <a:p>
            <a:pPr fontAlgn="base"/>
            <a:r>
              <a:rPr lang="en-US" b="1" dirty="0"/>
              <a:t>Issue the reload command without saving the running configuration.</a:t>
            </a:r>
            <a:endParaRPr lang="en-US" dirty="0"/>
          </a:p>
          <a:p>
            <a:pPr fontAlgn="base"/>
            <a:r>
              <a:rPr lang="en-US" dirty="0"/>
              <a:t>Delete the vlan.dat file and reboot the device.</a:t>
            </a:r>
          </a:p>
          <a:p>
            <a:pPr fontAlgn="base"/>
            <a:r>
              <a:rPr lang="en-US" dirty="0"/>
              <a:t>Close and reopen the terminal emulation software.</a:t>
            </a:r>
          </a:p>
          <a:p>
            <a:pPr fontAlgn="base"/>
            <a:r>
              <a:rPr lang="en-US" dirty="0"/>
              <a:t>Issue the copy startup-</a:t>
            </a:r>
            <a:r>
              <a:rPr lang="en-US" dirty="0" err="1"/>
              <a:t>config</a:t>
            </a:r>
            <a:r>
              <a:rPr lang="en-US" dirty="0"/>
              <a:t> running-</a:t>
            </a:r>
            <a:r>
              <a:rPr lang="en-US" dirty="0" err="1"/>
              <a:t>config</a:t>
            </a:r>
            <a:r>
              <a:rPr lang="en-US" dirty="0"/>
              <a:t> command.</a:t>
            </a:r>
          </a:p>
        </p:txBody>
      </p:sp>
      <p:sp>
        <p:nvSpPr>
          <p:cNvPr id="3" name="Rectangle 2"/>
          <p:cNvSpPr/>
          <p:nvPr/>
        </p:nvSpPr>
        <p:spPr>
          <a:xfrm>
            <a:off x="178130" y="4378311"/>
            <a:ext cx="11831782" cy="2492990"/>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a:t>
            </a:r>
            <a:r>
              <a:rPr lang="en-US" sz="2600" dirty="0" smtClean="0">
                <a:latin typeface="Cambria" panose="02040503050406030204" pitchFamily="18" charset="0"/>
                <a:ea typeface="Cambria" panose="02040503050406030204" pitchFamily="18" charset="0"/>
              </a:rPr>
              <a:t>: The technician does not want to make any mistakes trying to remove all the changes that were done to the running configuration file. The solution is to reboot the router without saving the running configuration. The copy startup-</a:t>
            </a:r>
            <a:r>
              <a:rPr lang="en-US" sz="2600" dirty="0" err="1" smtClean="0">
                <a:latin typeface="Cambria" panose="02040503050406030204" pitchFamily="18" charset="0"/>
                <a:ea typeface="Cambria" panose="02040503050406030204" pitchFamily="18" charset="0"/>
              </a:rPr>
              <a:t>config</a:t>
            </a:r>
            <a:r>
              <a:rPr lang="en-US" sz="2600" dirty="0" smtClean="0">
                <a:latin typeface="Cambria" panose="02040503050406030204" pitchFamily="18" charset="0"/>
                <a:ea typeface="Cambria" panose="02040503050406030204" pitchFamily="18" charset="0"/>
              </a:rPr>
              <a:t> running-</a:t>
            </a:r>
            <a:r>
              <a:rPr lang="en-US" sz="2600" dirty="0" err="1" smtClean="0">
                <a:latin typeface="Cambria" panose="02040503050406030204" pitchFamily="18" charset="0"/>
                <a:ea typeface="Cambria" panose="02040503050406030204" pitchFamily="18" charset="0"/>
              </a:rPr>
              <a:t>config</a:t>
            </a:r>
            <a:r>
              <a:rPr lang="en-US" sz="2600" dirty="0" smtClean="0">
                <a:latin typeface="Cambria" panose="02040503050406030204" pitchFamily="18" charset="0"/>
                <a:ea typeface="Cambria" panose="02040503050406030204" pitchFamily="18" charset="0"/>
              </a:rPr>
              <a:t> command does not overwrite the running configuration file with the configuration file stored in NVRAM, but rather it just has an additive effect.</a:t>
            </a:r>
          </a:p>
        </p:txBody>
      </p:sp>
    </p:spTree>
    <p:extLst>
      <p:ext uri="{BB962C8B-B14F-4D97-AF65-F5344CB8AC3E}">
        <p14:creationId xmlns:p14="http://schemas.microsoft.com/office/powerpoint/2010/main" val="357363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pPr algn="just"/>
            <a:r>
              <a:rPr lang="en-US" sz="3200" b="1" dirty="0" smtClean="0">
                <a:latin typeface="Cambria" panose="02040503050406030204" pitchFamily="18" charset="0"/>
                <a:ea typeface="Cambria" panose="02040503050406030204" pitchFamily="18" charset="0"/>
              </a:rPr>
              <a:t>An administrator uses the Ctrl-Shift-6 key combination on a switch after issuing the ping command. What is the purpose of using these keystrokes?</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a:bodyPr>
          <a:lstStyle/>
          <a:p>
            <a:pPr fontAlgn="base"/>
            <a:r>
              <a:rPr lang="en-US" dirty="0"/>
              <a:t>to restart the ping process</a:t>
            </a:r>
          </a:p>
          <a:p>
            <a:pPr fontAlgn="base"/>
            <a:r>
              <a:rPr lang="en-US" b="1" dirty="0"/>
              <a:t>to interrupt the ping process</a:t>
            </a:r>
            <a:endParaRPr lang="en-US" dirty="0"/>
          </a:p>
          <a:p>
            <a:pPr fontAlgn="base"/>
            <a:r>
              <a:rPr lang="en-US" dirty="0"/>
              <a:t>to exit to a different configuration mode</a:t>
            </a:r>
          </a:p>
          <a:p>
            <a:pPr fontAlgn="base"/>
            <a:r>
              <a:rPr lang="en-US" dirty="0"/>
              <a:t>to allow the user to complete the command</a:t>
            </a:r>
          </a:p>
        </p:txBody>
      </p:sp>
      <p:sp>
        <p:nvSpPr>
          <p:cNvPr id="3" name="Rectangle 2"/>
          <p:cNvSpPr/>
          <p:nvPr/>
        </p:nvSpPr>
        <p:spPr>
          <a:xfrm>
            <a:off x="178130" y="4378311"/>
            <a:ext cx="11831782" cy="209288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To interrupt an IOS process such as ping or traceroute, a user enters the Ctrl-Shift-6 key combination. Tab completes the remainder of parameters or arguments within a command. To exit from configuration mode to privileged mode use the Ctrl-Z keystroke. CTRL-R will redisplay the line just typed, thus making it easier for the user to press Enter and reissue the ping command.</a:t>
            </a:r>
          </a:p>
        </p:txBody>
      </p:sp>
    </p:spTree>
    <p:extLst>
      <p:ext uri="{BB962C8B-B14F-4D97-AF65-F5344CB8AC3E}">
        <p14:creationId xmlns:p14="http://schemas.microsoft.com/office/powerpoint/2010/main" val="1508637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0634" y="1448790"/>
            <a:ext cx="11210306" cy="3909023"/>
          </a:xfrm>
          <a:prstGeom prst="rect">
            <a:avLst/>
          </a:prstGeom>
        </p:spPr>
      </p:pic>
      <p:sp>
        <p:nvSpPr>
          <p:cNvPr id="4" name="Title 3"/>
          <p:cNvSpPr>
            <a:spLocks noGrp="1"/>
          </p:cNvSpPr>
          <p:nvPr>
            <p:ph type="title"/>
          </p:nvPr>
        </p:nvSpPr>
        <p:spPr>
          <a:xfrm>
            <a:off x="63335" y="0"/>
            <a:ext cx="12065330" cy="1656000"/>
          </a:xfrm>
        </p:spPr>
        <p:txBody>
          <a:bodyPr>
            <a:normAutofit/>
          </a:bodyPr>
          <a:lstStyle/>
          <a:p>
            <a:pPr algn="just"/>
            <a:r>
              <a:rPr lang="en-US" sz="2800" b="1" dirty="0" smtClean="0">
                <a:latin typeface="Cambria" panose="02040503050406030204" pitchFamily="18" charset="0"/>
                <a:ea typeface="Cambria" panose="02040503050406030204" pitchFamily="18" charset="0"/>
              </a:rPr>
              <a:t> Refer to the exhibit. A network administrator is configuring access control to switch SW1. If the administrator uses a console connection to connect to the switch, which password is needed to access user EXEC mode?</a:t>
            </a:r>
            <a:endParaRPr lang="en-US" sz="2800" dirty="0">
              <a:latin typeface="Cambria" panose="02040503050406030204" pitchFamily="18" charset="0"/>
              <a:ea typeface="Cambria" panose="02040503050406030204" pitchFamily="18" charset="0"/>
            </a:endParaRPr>
          </a:p>
        </p:txBody>
      </p:sp>
      <p:sp>
        <p:nvSpPr>
          <p:cNvPr id="2" name="Text Placeholder 1"/>
          <p:cNvSpPr>
            <a:spLocks noGrp="1"/>
          </p:cNvSpPr>
          <p:nvPr>
            <p:ph type="body" idx="1"/>
          </p:nvPr>
        </p:nvSpPr>
        <p:spPr>
          <a:xfrm>
            <a:off x="190005" y="5357813"/>
            <a:ext cx="11340935" cy="1500187"/>
          </a:xfrm>
        </p:spPr>
        <p:txBody>
          <a:bodyPr>
            <a:normAutofit fontScale="92500" lnSpcReduction="20000"/>
          </a:bodyPr>
          <a:lstStyle/>
          <a:p>
            <a:pPr fontAlgn="base"/>
            <a:r>
              <a:rPr lang="en-US" dirty="0" err="1"/>
              <a:t>letmein</a:t>
            </a:r>
            <a:endParaRPr lang="en-US" dirty="0"/>
          </a:p>
          <a:p>
            <a:pPr fontAlgn="base"/>
            <a:r>
              <a:rPr lang="en-US" dirty="0"/>
              <a:t>secretin</a:t>
            </a:r>
          </a:p>
          <a:p>
            <a:pPr fontAlgn="base"/>
            <a:r>
              <a:rPr lang="en-US" b="1" dirty="0" err="1"/>
              <a:t>lineconin</a:t>
            </a:r>
            <a:endParaRPr lang="en-US" dirty="0"/>
          </a:p>
          <a:p>
            <a:pPr fontAlgn="base"/>
            <a:r>
              <a:rPr lang="en-US" dirty="0" err="1"/>
              <a:t>linevtyin</a:t>
            </a:r>
            <a:endParaRPr lang="en-US" dirty="0"/>
          </a:p>
          <a:p>
            <a:endParaRPr lang="en-US" dirty="0"/>
          </a:p>
        </p:txBody>
      </p:sp>
    </p:spTree>
    <p:extLst>
      <p:ext uri="{BB962C8B-B14F-4D97-AF65-F5344CB8AC3E}">
        <p14:creationId xmlns:p14="http://schemas.microsoft.com/office/powerpoint/2010/main" val="3921841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670" y="308758"/>
            <a:ext cx="12065330" cy="1926462"/>
          </a:xfrm>
        </p:spPr>
        <p:txBody>
          <a:bodyPr>
            <a:normAutofit/>
          </a:bodyPr>
          <a:lstStyle/>
          <a:p>
            <a:pPr algn="just"/>
            <a:r>
              <a:rPr lang="en-US" sz="3200" b="1" dirty="0">
                <a:latin typeface="Cambria" panose="02040503050406030204" pitchFamily="18" charset="0"/>
                <a:ea typeface="Cambria" panose="02040503050406030204" pitchFamily="18" charset="0"/>
              </a:rPr>
              <a:t>During a routine inspection, a technician discovered that software that was installed on a computer was secretly collecting data about websites that were visited by users of the computer. Which type of threat is affecting this computer?</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296883" y="2446316"/>
            <a:ext cx="11578442" cy="1995055"/>
          </a:xfrm>
        </p:spPr>
        <p:txBody>
          <a:bodyPr/>
          <a:lstStyle/>
          <a:p>
            <a:pPr fontAlgn="base"/>
            <a:r>
              <a:rPr lang="en-US" dirty="0" err="1"/>
              <a:t>DoS</a:t>
            </a:r>
            <a:r>
              <a:rPr lang="en-US" dirty="0"/>
              <a:t> attack​</a:t>
            </a:r>
          </a:p>
          <a:p>
            <a:pPr fontAlgn="base"/>
            <a:r>
              <a:rPr lang="en-US" dirty="0"/>
              <a:t>identity theft</a:t>
            </a:r>
          </a:p>
          <a:p>
            <a:pPr fontAlgn="base"/>
            <a:r>
              <a:rPr lang="en-US" b="1" dirty="0"/>
              <a:t>spyware</a:t>
            </a:r>
            <a:endParaRPr lang="en-US" dirty="0"/>
          </a:p>
          <a:p>
            <a:pPr fontAlgn="base"/>
            <a:r>
              <a:rPr lang="en-US" dirty="0"/>
              <a:t>zero-day </a:t>
            </a:r>
            <a:r>
              <a:rPr lang="en-US" dirty="0" smtClean="0"/>
              <a:t>attack</a:t>
            </a:r>
            <a:endParaRPr lang="en-US" dirty="0"/>
          </a:p>
        </p:txBody>
      </p:sp>
    </p:spTree>
    <p:extLst>
      <p:ext uri="{BB962C8B-B14F-4D97-AF65-F5344CB8AC3E}">
        <p14:creationId xmlns:p14="http://schemas.microsoft.com/office/powerpoint/2010/main" val="1045410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fontScale="90000"/>
          </a:bodyPr>
          <a:lstStyle/>
          <a:p>
            <a:r>
              <a:rPr lang="en-US" sz="3200" b="1" dirty="0" smtClean="0">
                <a:latin typeface="Cambria" panose="02040503050406030204" pitchFamily="18" charset="0"/>
                <a:ea typeface="Cambria" panose="02040503050406030204" pitchFamily="18" charset="0"/>
              </a:rPr>
              <a:t>A technician configures a switch with these commands:</a:t>
            </a:r>
            <a:br>
              <a:rPr lang="en-US" sz="3200" b="1" dirty="0" smtClean="0">
                <a:latin typeface="Cambria" panose="02040503050406030204" pitchFamily="18" charset="0"/>
                <a:ea typeface="Cambria" panose="02040503050406030204" pitchFamily="18" charset="0"/>
              </a:rPr>
            </a:br>
            <a:r>
              <a:rPr lang="en-US" sz="3200" dirty="0" err="1" smtClean="0">
                <a:latin typeface="Cambria" panose="02040503050406030204" pitchFamily="18" charset="0"/>
                <a:ea typeface="Cambria" panose="02040503050406030204" pitchFamily="18" charset="0"/>
              </a:rPr>
              <a:t>SwitchA</a:t>
            </a:r>
            <a:r>
              <a:rPr lang="en-US" sz="3200" dirty="0" smtClean="0">
                <a:latin typeface="Cambria" panose="02040503050406030204" pitchFamily="18" charset="0"/>
                <a:ea typeface="Cambria" panose="02040503050406030204" pitchFamily="18" charset="0"/>
              </a:rPr>
              <a:t>(</a:t>
            </a:r>
            <a:r>
              <a:rPr lang="en-US" sz="3200" dirty="0" err="1" smtClean="0">
                <a:latin typeface="Cambria" panose="02040503050406030204" pitchFamily="18" charset="0"/>
                <a:ea typeface="Cambria" panose="02040503050406030204" pitchFamily="18" charset="0"/>
              </a:rPr>
              <a:t>config</a:t>
            </a:r>
            <a:r>
              <a:rPr lang="en-US" sz="3200" dirty="0" smtClean="0">
                <a:latin typeface="Cambria" panose="02040503050406030204" pitchFamily="18" charset="0"/>
                <a:ea typeface="Cambria" panose="02040503050406030204" pitchFamily="18" charset="0"/>
              </a:rPr>
              <a:t>)# interface </a:t>
            </a:r>
            <a:r>
              <a:rPr lang="en-US" sz="3200" dirty="0" err="1" smtClean="0">
                <a:latin typeface="Cambria" panose="02040503050406030204" pitchFamily="18" charset="0"/>
                <a:ea typeface="Cambria" panose="02040503050406030204" pitchFamily="18" charset="0"/>
              </a:rPr>
              <a:t>vlan</a:t>
            </a:r>
            <a:r>
              <a:rPr lang="en-US" sz="3200" dirty="0" smtClean="0">
                <a:latin typeface="Cambria" panose="02040503050406030204" pitchFamily="18" charset="0"/>
                <a:ea typeface="Cambria" panose="02040503050406030204" pitchFamily="18" charset="0"/>
              </a:rPr>
              <a:t> 1</a:t>
            </a:r>
            <a:br>
              <a:rPr lang="en-US" sz="3200" dirty="0" smtClean="0">
                <a:latin typeface="Cambria" panose="02040503050406030204" pitchFamily="18" charset="0"/>
                <a:ea typeface="Cambria" panose="02040503050406030204" pitchFamily="18" charset="0"/>
              </a:rPr>
            </a:br>
            <a:r>
              <a:rPr lang="en-US" sz="3200" dirty="0" err="1" smtClean="0">
                <a:latin typeface="Cambria" panose="02040503050406030204" pitchFamily="18" charset="0"/>
                <a:ea typeface="Cambria" panose="02040503050406030204" pitchFamily="18" charset="0"/>
              </a:rPr>
              <a:t>SwitchA</a:t>
            </a:r>
            <a:r>
              <a:rPr lang="en-US" sz="3200" dirty="0" smtClean="0">
                <a:latin typeface="Cambria" panose="02040503050406030204" pitchFamily="18" charset="0"/>
                <a:ea typeface="Cambria" panose="02040503050406030204" pitchFamily="18" charset="0"/>
              </a:rPr>
              <a:t>(</a:t>
            </a:r>
            <a:r>
              <a:rPr lang="en-US" sz="3200" dirty="0" err="1" smtClean="0">
                <a:latin typeface="Cambria" panose="02040503050406030204" pitchFamily="18" charset="0"/>
                <a:ea typeface="Cambria" panose="02040503050406030204" pitchFamily="18" charset="0"/>
              </a:rPr>
              <a:t>config</a:t>
            </a:r>
            <a:r>
              <a:rPr lang="en-US" sz="3200" dirty="0" smtClean="0">
                <a:latin typeface="Cambria" panose="02040503050406030204" pitchFamily="18" charset="0"/>
                <a:ea typeface="Cambria" panose="02040503050406030204" pitchFamily="18" charset="0"/>
              </a:rPr>
              <a:t>-if)# </a:t>
            </a:r>
            <a:r>
              <a:rPr lang="en-US" sz="3200" dirty="0" err="1" smtClean="0">
                <a:latin typeface="Cambria" panose="02040503050406030204" pitchFamily="18" charset="0"/>
                <a:ea typeface="Cambria" panose="02040503050406030204" pitchFamily="18" charset="0"/>
              </a:rPr>
              <a:t>ip</a:t>
            </a:r>
            <a:r>
              <a:rPr lang="en-US" sz="3200" dirty="0" smtClean="0">
                <a:latin typeface="Cambria" panose="02040503050406030204" pitchFamily="18" charset="0"/>
                <a:ea typeface="Cambria" panose="02040503050406030204" pitchFamily="18" charset="0"/>
              </a:rPr>
              <a:t> address 192.168.1.1 255.255.255.0</a:t>
            </a:r>
            <a:br>
              <a:rPr lang="en-US" sz="3200" dirty="0" smtClean="0">
                <a:latin typeface="Cambria" panose="02040503050406030204" pitchFamily="18" charset="0"/>
                <a:ea typeface="Cambria" panose="02040503050406030204" pitchFamily="18" charset="0"/>
              </a:rPr>
            </a:br>
            <a:r>
              <a:rPr lang="en-US" sz="3200" dirty="0" err="1" smtClean="0">
                <a:latin typeface="Cambria" panose="02040503050406030204" pitchFamily="18" charset="0"/>
                <a:ea typeface="Cambria" panose="02040503050406030204" pitchFamily="18" charset="0"/>
              </a:rPr>
              <a:t>SwitchA</a:t>
            </a:r>
            <a:r>
              <a:rPr lang="en-US" sz="3200" dirty="0" smtClean="0">
                <a:latin typeface="Cambria" panose="02040503050406030204" pitchFamily="18" charset="0"/>
                <a:ea typeface="Cambria" panose="02040503050406030204" pitchFamily="18" charset="0"/>
              </a:rPr>
              <a:t>(</a:t>
            </a:r>
            <a:r>
              <a:rPr lang="en-US" sz="3200" dirty="0" err="1" smtClean="0">
                <a:latin typeface="Cambria" panose="02040503050406030204" pitchFamily="18" charset="0"/>
                <a:ea typeface="Cambria" panose="02040503050406030204" pitchFamily="18" charset="0"/>
              </a:rPr>
              <a:t>config</a:t>
            </a:r>
            <a:r>
              <a:rPr lang="en-US" sz="3200" dirty="0" smtClean="0">
                <a:latin typeface="Cambria" panose="02040503050406030204" pitchFamily="18" charset="0"/>
                <a:ea typeface="Cambria" panose="02040503050406030204" pitchFamily="18" charset="0"/>
              </a:rPr>
              <a:t>-if)# no shutdown</a:t>
            </a:r>
            <a:br>
              <a:rPr lang="en-US" sz="3200" dirty="0" smtClean="0">
                <a:latin typeface="Cambria" panose="02040503050406030204" pitchFamily="18" charset="0"/>
                <a:ea typeface="Cambria" panose="02040503050406030204" pitchFamily="18" charset="0"/>
              </a:rPr>
            </a:br>
            <a:r>
              <a:rPr lang="en-US" sz="3200" b="1" dirty="0" smtClean="0">
                <a:latin typeface="Cambria" panose="02040503050406030204" pitchFamily="18" charset="0"/>
                <a:ea typeface="Cambria" panose="02040503050406030204" pitchFamily="18" charset="0"/>
              </a:rPr>
              <a:t>What is the technician configuring?</a:t>
            </a:r>
            <a:endParaRPr lang="en-US" sz="3200" b="1"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a:bodyPr>
          <a:lstStyle/>
          <a:p>
            <a:pPr fontAlgn="base"/>
            <a:r>
              <a:rPr lang="en-US" dirty="0"/>
              <a:t>Telnet access</a:t>
            </a:r>
          </a:p>
          <a:p>
            <a:pPr fontAlgn="base"/>
            <a:r>
              <a:rPr lang="en-US" b="1" dirty="0"/>
              <a:t>SVI</a:t>
            </a:r>
            <a:endParaRPr lang="en-US" dirty="0"/>
          </a:p>
          <a:p>
            <a:pPr fontAlgn="base"/>
            <a:r>
              <a:rPr lang="en-US" dirty="0"/>
              <a:t>password encryption</a:t>
            </a:r>
          </a:p>
          <a:p>
            <a:pPr fontAlgn="base"/>
            <a:r>
              <a:rPr lang="en-US" dirty="0"/>
              <a:t>physical </a:t>
            </a:r>
            <a:r>
              <a:rPr lang="en-US" dirty="0" err="1"/>
              <a:t>switchport</a:t>
            </a:r>
            <a:r>
              <a:rPr lang="en-US" dirty="0"/>
              <a:t> access</a:t>
            </a:r>
          </a:p>
        </p:txBody>
      </p:sp>
      <p:sp>
        <p:nvSpPr>
          <p:cNvPr id="3" name="Rectangle 2"/>
          <p:cNvSpPr/>
          <p:nvPr/>
        </p:nvSpPr>
        <p:spPr>
          <a:xfrm>
            <a:off x="178130" y="4378311"/>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Explanation: For a switch to have an IP address, a switch virtual interface must be configured. This allows the switch to be managed remotely over the network.</a:t>
            </a:r>
          </a:p>
        </p:txBody>
      </p:sp>
    </p:spTree>
    <p:extLst>
      <p:ext uri="{BB962C8B-B14F-4D97-AF65-F5344CB8AC3E}">
        <p14:creationId xmlns:p14="http://schemas.microsoft.com/office/powerpoint/2010/main" val="3362238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r>
              <a:rPr lang="en-US" sz="3200" b="1" dirty="0" smtClean="0">
                <a:latin typeface="Cambria" panose="02040503050406030204" pitchFamily="18" charset="0"/>
                <a:ea typeface="Cambria" panose="02040503050406030204" pitchFamily="18" charset="0"/>
              </a:rPr>
              <a:t> Which command or key combination allows a user to return to the previous level in the command hierarchy?</a:t>
            </a:r>
            <a:endParaRPr lang="en-US" sz="3200" b="1"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a:bodyPr>
          <a:lstStyle/>
          <a:p>
            <a:pPr fontAlgn="base"/>
            <a:r>
              <a:rPr lang="en-US" dirty="0"/>
              <a:t>end</a:t>
            </a:r>
          </a:p>
          <a:p>
            <a:pPr fontAlgn="base"/>
            <a:r>
              <a:rPr lang="en-US" b="1" dirty="0"/>
              <a:t>exit</a:t>
            </a:r>
            <a:endParaRPr lang="en-US" dirty="0"/>
          </a:p>
          <a:p>
            <a:pPr fontAlgn="base"/>
            <a:r>
              <a:rPr lang="en-US" dirty="0"/>
              <a:t>Ctrl-Z</a:t>
            </a:r>
          </a:p>
          <a:p>
            <a:pPr fontAlgn="base"/>
            <a:r>
              <a:rPr lang="en-US" dirty="0"/>
              <a:t>Ctrl-C</a:t>
            </a:r>
          </a:p>
        </p:txBody>
      </p:sp>
      <p:sp>
        <p:nvSpPr>
          <p:cNvPr id="3" name="Rectangle 2"/>
          <p:cNvSpPr/>
          <p:nvPr/>
        </p:nvSpPr>
        <p:spPr>
          <a:xfrm>
            <a:off x="178130" y="4378311"/>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End and CTRL-Z return the user to the privileged EXEC mode. Ctrl-C ends a command in process. The exit command returns the user to the previous level.</a:t>
            </a:r>
          </a:p>
        </p:txBody>
      </p:sp>
    </p:spTree>
    <p:extLst>
      <p:ext uri="{BB962C8B-B14F-4D97-AF65-F5344CB8AC3E}">
        <p14:creationId xmlns:p14="http://schemas.microsoft.com/office/powerpoint/2010/main" val="2615268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r>
              <a:rPr lang="en-US" sz="3200" b="1" dirty="0" smtClean="0">
                <a:latin typeface="Cambria" panose="02040503050406030204" pitchFamily="18" charset="0"/>
                <a:ea typeface="Cambria" panose="02040503050406030204" pitchFamily="18" charset="0"/>
              </a:rPr>
              <a:t>What are two characteristics of RAM on a Cisco device? (Choose two.)</a:t>
            </a:r>
            <a:endParaRPr lang="en-US" sz="3200" b="1"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fontScale="92500" lnSpcReduction="10000"/>
          </a:bodyPr>
          <a:lstStyle/>
          <a:p>
            <a:pPr fontAlgn="base"/>
            <a:r>
              <a:rPr lang="en-US" dirty="0"/>
              <a:t>RAM provides nonvolatile storage.</a:t>
            </a:r>
          </a:p>
          <a:p>
            <a:pPr fontAlgn="base"/>
            <a:r>
              <a:rPr lang="en-US" b="1" dirty="0"/>
              <a:t>The configuration that is actively running on the device is stored in RAM.</a:t>
            </a:r>
            <a:endParaRPr lang="en-US" dirty="0"/>
          </a:p>
          <a:p>
            <a:pPr fontAlgn="base"/>
            <a:r>
              <a:rPr lang="en-US" b="1" dirty="0"/>
              <a:t>The contents of RAM are lost during a power cycle.</a:t>
            </a:r>
            <a:endParaRPr lang="en-US" dirty="0"/>
          </a:p>
          <a:p>
            <a:pPr fontAlgn="base"/>
            <a:r>
              <a:rPr lang="en-US" dirty="0"/>
              <a:t>RAM is a component in Cisco switches but not in Cisco routers.</a:t>
            </a:r>
          </a:p>
          <a:p>
            <a:pPr fontAlgn="base"/>
            <a:r>
              <a:rPr lang="en-US" dirty="0"/>
              <a:t>RAM is able to store multiple versions of IOS and configuration files.</a:t>
            </a:r>
          </a:p>
        </p:txBody>
      </p:sp>
      <p:sp>
        <p:nvSpPr>
          <p:cNvPr id="3" name="Rectangle 2"/>
          <p:cNvSpPr/>
          <p:nvPr/>
        </p:nvSpPr>
        <p:spPr>
          <a:xfrm>
            <a:off x="178130" y="4378311"/>
            <a:ext cx="11831782" cy="2492990"/>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RAM stores data that is used by the device to support network operations. The running configuration is stored in RAM. This type of memory is considered volatile memory because data is lost during a power cycle. Flash memory stores the IOS and delivers a copy of the IOS into RAM when a device is powered on. Flash memory is nonvolatile since it retains stored contents during a loss of power.</a:t>
            </a:r>
          </a:p>
        </p:txBody>
      </p:sp>
    </p:spTree>
    <p:extLst>
      <p:ext uri="{BB962C8B-B14F-4D97-AF65-F5344CB8AC3E}">
        <p14:creationId xmlns:p14="http://schemas.microsoft.com/office/powerpoint/2010/main" val="1522414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a:bodyPr>
          <a:lstStyle/>
          <a:p>
            <a:r>
              <a:rPr lang="en-US" sz="3200" b="1" dirty="0" smtClean="0">
                <a:latin typeface="Cambria" panose="02040503050406030204" pitchFamily="18" charset="0"/>
                <a:ea typeface="Cambria" panose="02040503050406030204" pitchFamily="18" charset="0"/>
              </a:rPr>
              <a:t>Which two host names follow the guidelines for naming conventions on Cisco IOS devices? (Choose two.)</a:t>
            </a:r>
            <a:endParaRPr lang="en-US" sz="3200" b="1"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8130" y="2303310"/>
            <a:ext cx="11578442" cy="1995055"/>
          </a:xfrm>
        </p:spPr>
        <p:txBody>
          <a:bodyPr>
            <a:normAutofit fontScale="92500" lnSpcReduction="10000"/>
          </a:bodyPr>
          <a:lstStyle/>
          <a:p>
            <a:pPr fontAlgn="base"/>
            <a:r>
              <a:rPr lang="en-US" dirty="0"/>
              <a:t>Branch2!</a:t>
            </a:r>
          </a:p>
          <a:p>
            <a:pPr fontAlgn="base"/>
            <a:r>
              <a:rPr lang="en-US" b="1" dirty="0"/>
              <a:t>RM-3-Switch-2A4</a:t>
            </a:r>
            <a:endParaRPr lang="en-US" dirty="0"/>
          </a:p>
          <a:p>
            <a:pPr fontAlgn="base"/>
            <a:r>
              <a:rPr lang="en-US" dirty="0"/>
              <a:t>Floor(15)</a:t>
            </a:r>
          </a:p>
          <a:p>
            <a:pPr fontAlgn="base"/>
            <a:r>
              <a:rPr lang="en-US" dirty="0"/>
              <a:t>HO Floor 17</a:t>
            </a:r>
          </a:p>
          <a:p>
            <a:pPr fontAlgn="base"/>
            <a:r>
              <a:rPr lang="en-US" b="1" dirty="0"/>
              <a:t>SwBranch799</a:t>
            </a:r>
            <a:endParaRPr lang="en-US" dirty="0"/>
          </a:p>
        </p:txBody>
      </p:sp>
      <p:sp>
        <p:nvSpPr>
          <p:cNvPr id="3" name="Rectangle 2"/>
          <p:cNvSpPr/>
          <p:nvPr/>
        </p:nvSpPr>
        <p:spPr>
          <a:xfrm>
            <a:off x="178130" y="4378311"/>
            <a:ext cx="11831782" cy="2492990"/>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Some guidelines for naming conventions are that names should:</a:t>
            </a:r>
          </a:p>
          <a:p>
            <a:pPr algn="just"/>
            <a:r>
              <a:rPr lang="en-US" sz="2600" dirty="0" smtClean="0">
                <a:latin typeface="Cambria" panose="02040503050406030204" pitchFamily="18" charset="0"/>
                <a:ea typeface="Cambria" panose="02040503050406030204" pitchFamily="18" charset="0"/>
              </a:rPr>
              <a:t>Start with a letter</a:t>
            </a:r>
          </a:p>
          <a:p>
            <a:pPr algn="just"/>
            <a:r>
              <a:rPr lang="en-US" sz="2600" dirty="0" smtClean="0">
                <a:latin typeface="Cambria" panose="02040503050406030204" pitchFamily="18" charset="0"/>
                <a:ea typeface="Cambria" panose="02040503050406030204" pitchFamily="18" charset="0"/>
              </a:rPr>
              <a:t>Contain no spaces</a:t>
            </a:r>
          </a:p>
          <a:p>
            <a:pPr algn="just"/>
            <a:r>
              <a:rPr lang="en-US" sz="2600" dirty="0" smtClean="0">
                <a:latin typeface="Cambria" panose="02040503050406030204" pitchFamily="18" charset="0"/>
                <a:ea typeface="Cambria" panose="02040503050406030204" pitchFamily="18" charset="0"/>
              </a:rPr>
              <a:t>End with a letter or digit</a:t>
            </a:r>
          </a:p>
          <a:p>
            <a:pPr algn="just"/>
            <a:r>
              <a:rPr lang="en-US" sz="2600" dirty="0" smtClean="0">
                <a:latin typeface="Cambria" panose="02040503050406030204" pitchFamily="18" charset="0"/>
                <a:ea typeface="Cambria" panose="02040503050406030204" pitchFamily="18" charset="0"/>
              </a:rPr>
              <a:t>Use only letters, digits, and dashes</a:t>
            </a:r>
          </a:p>
          <a:p>
            <a:pPr algn="just"/>
            <a:r>
              <a:rPr lang="en-US" sz="2600" dirty="0" smtClean="0">
                <a:latin typeface="Cambria" panose="02040503050406030204" pitchFamily="18" charset="0"/>
                <a:ea typeface="Cambria" panose="02040503050406030204" pitchFamily="18" charset="0"/>
              </a:rPr>
              <a:t>Be less than 64 characters in length</a:t>
            </a:r>
          </a:p>
        </p:txBody>
      </p:sp>
    </p:spTree>
    <p:extLst>
      <p:ext uri="{BB962C8B-B14F-4D97-AF65-F5344CB8AC3E}">
        <p14:creationId xmlns:p14="http://schemas.microsoft.com/office/powerpoint/2010/main" val="265871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044000"/>
          </a:xfrm>
        </p:spPr>
        <p:txBody>
          <a:bodyPr>
            <a:normAutofit/>
          </a:bodyPr>
          <a:lstStyle/>
          <a:p>
            <a:r>
              <a:rPr lang="en-US" sz="3200" b="1" dirty="0" smtClean="0">
                <a:latin typeface="Cambria" panose="02040503050406030204" pitchFamily="18" charset="0"/>
                <a:ea typeface="Cambria" panose="02040503050406030204" pitchFamily="18" charset="0"/>
              </a:rPr>
              <a:t> How is SSH different from Telnet?</a:t>
            </a:r>
            <a:endParaRPr lang="en-US" sz="3200" b="1"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65250" y="1144212"/>
            <a:ext cx="11837859" cy="1995055"/>
          </a:xfrm>
        </p:spPr>
        <p:txBody>
          <a:bodyPr>
            <a:normAutofit fontScale="85000" lnSpcReduction="20000"/>
          </a:bodyPr>
          <a:lstStyle/>
          <a:p>
            <a:pPr fontAlgn="base"/>
            <a:r>
              <a:rPr lang="en-US" dirty="0"/>
              <a:t>SSH makes connections over the network, whereas Telnet is for out-of-band access.</a:t>
            </a:r>
          </a:p>
          <a:p>
            <a:pPr fontAlgn="base"/>
            <a:r>
              <a:rPr lang="en-US" b="1" dirty="0"/>
              <a:t>SSH provides security to remote sessions by encrypting messages and using user authentication. Telnet is considered insecure and sends messages in plaintext.</a:t>
            </a:r>
            <a:endParaRPr lang="en-US" dirty="0"/>
          </a:p>
          <a:p>
            <a:pPr fontAlgn="base"/>
            <a:r>
              <a:rPr lang="en-US" dirty="0"/>
              <a:t>SSH requires the use of the </a:t>
            </a:r>
            <a:r>
              <a:rPr lang="en-US" dirty="0" err="1"/>
              <a:t>PuTTY</a:t>
            </a:r>
            <a:r>
              <a:rPr lang="en-US" dirty="0"/>
              <a:t> terminal emulation program. </a:t>
            </a:r>
            <a:r>
              <a:rPr lang="en-US" dirty="0" err="1"/>
              <a:t>Tera</a:t>
            </a:r>
            <a:r>
              <a:rPr lang="en-US" dirty="0"/>
              <a:t> Term must be used to connect to devices through the use of Telnet.</a:t>
            </a:r>
          </a:p>
          <a:p>
            <a:pPr fontAlgn="base"/>
            <a:r>
              <a:rPr lang="en-US" dirty="0"/>
              <a:t>SSH must be configured over an active network connection, whereas Telnet is used to connect to a device from a console connection.</a:t>
            </a:r>
          </a:p>
        </p:txBody>
      </p:sp>
      <p:sp>
        <p:nvSpPr>
          <p:cNvPr id="3" name="Rectangle 2"/>
          <p:cNvSpPr/>
          <p:nvPr/>
        </p:nvSpPr>
        <p:spPr>
          <a:xfrm>
            <a:off x="165250" y="3239479"/>
            <a:ext cx="11831782" cy="209288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SSH is the preferred protocol for connecting to a device operating system over the network because it is much more secure than Telnet. Both SSH and Telnet are used to connect to devices over the network, and so are both used in-band. </a:t>
            </a:r>
            <a:r>
              <a:rPr lang="en-US" sz="2600" dirty="0" err="1" smtClean="0">
                <a:latin typeface="Cambria" panose="02040503050406030204" pitchFamily="18" charset="0"/>
                <a:ea typeface="Cambria" panose="02040503050406030204" pitchFamily="18" charset="0"/>
              </a:rPr>
              <a:t>PuTTY</a:t>
            </a:r>
            <a:r>
              <a:rPr lang="en-US" sz="2600" dirty="0" smtClean="0">
                <a:latin typeface="Cambria" panose="02040503050406030204" pitchFamily="18" charset="0"/>
                <a:ea typeface="Cambria" panose="02040503050406030204" pitchFamily="18" charset="0"/>
              </a:rPr>
              <a:t> and Terra Term can be used to make both SSH and Telnet connections.</a:t>
            </a:r>
          </a:p>
        </p:txBody>
      </p:sp>
    </p:spTree>
    <p:extLst>
      <p:ext uri="{BB962C8B-B14F-4D97-AF65-F5344CB8AC3E}">
        <p14:creationId xmlns:p14="http://schemas.microsoft.com/office/powerpoint/2010/main" val="3098249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692000"/>
          </a:xfrm>
        </p:spPr>
        <p:txBody>
          <a:bodyPr>
            <a:normAutofit fontScale="90000"/>
          </a:bodyPr>
          <a:lstStyle/>
          <a:p>
            <a:r>
              <a:rPr lang="en-US" sz="3200" b="1" dirty="0" smtClean="0">
                <a:latin typeface="Cambria" panose="02040503050406030204" pitchFamily="18" charset="0"/>
                <a:ea typeface="Cambria" panose="02040503050406030204" pitchFamily="18" charset="0"/>
              </a:rPr>
              <a:t>An administrator is configuring a switch console port with a password. In what order will the administrator travel through the IOS modes of operation in order to reach the mode in which the configuration commands will be entered? (Not all options are used.)</a:t>
            </a:r>
            <a:endParaRPr lang="en-US" sz="3200" b="1"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3"/>
          <a:stretch>
            <a:fillRect/>
          </a:stretch>
        </p:blipFill>
        <p:spPr>
          <a:xfrm>
            <a:off x="1839141" y="1588968"/>
            <a:ext cx="6313185" cy="4970149"/>
          </a:xfrm>
          <a:prstGeom prst="rect">
            <a:avLst/>
          </a:prstGeom>
        </p:spPr>
      </p:pic>
    </p:spTree>
    <p:extLst>
      <p:ext uri="{BB962C8B-B14F-4D97-AF65-F5344CB8AC3E}">
        <p14:creationId xmlns:p14="http://schemas.microsoft.com/office/powerpoint/2010/main" val="2526320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044000"/>
          </a:xfrm>
        </p:spPr>
        <p:txBody>
          <a:bodyPr>
            <a:normAutofit/>
          </a:bodyPr>
          <a:lstStyle/>
          <a:p>
            <a:r>
              <a:rPr lang="en-US" sz="3200" b="1" dirty="0" smtClean="0">
                <a:latin typeface="Cambria" panose="02040503050406030204" pitchFamily="18" charset="0"/>
                <a:ea typeface="Cambria" panose="02040503050406030204" pitchFamily="18" charset="0"/>
              </a:rPr>
              <a:t>What are three characteristics of an SVI?</a:t>
            </a:r>
            <a:endParaRPr lang="en-US" sz="3200" b="1"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65250" y="1144212"/>
            <a:ext cx="11837859" cy="1995055"/>
          </a:xfrm>
        </p:spPr>
        <p:txBody>
          <a:bodyPr>
            <a:normAutofit fontScale="77500" lnSpcReduction="20000"/>
          </a:bodyPr>
          <a:lstStyle/>
          <a:p>
            <a:pPr fontAlgn="base"/>
            <a:r>
              <a:rPr lang="en-US" dirty="0"/>
              <a:t>It is designed as a security protocol to protect switch ports.</a:t>
            </a:r>
          </a:p>
          <a:p>
            <a:pPr fontAlgn="base"/>
            <a:r>
              <a:rPr lang="en-US" b="1" dirty="0"/>
              <a:t>It is not associated with any physical interface on a switch.</a:t>
            </a:r>
            <a:endParaRPr lang="en-US" dirty="0"/>
          </a:p>
          <a:p>
            <a:pPr fontAlgn="base"/>
            <a:r>
              <a:rPr lang="en-US" dirty="0"/>
              <a:t>It is a special interface that allows connectivity by different types of media.</a:t>
            </a:r>
          </a:p>
          <a:p>
            <a:pPr fontAlgn="base"/>
            <a:r>
              <a:rPr lang="en-US" dirty="0"/>
              <a:t>It is required to allow connectivity by any device at any location.</a:t>
            </a:r>
          </a:p>
          <a:p>
            <a:pPr fontAlgn="base"/>
            <a:r>
              <a:rPr lang="en-US" b="1" dirty="0"/>
              <a:t>It provides a means to remotely manage a switch.</a:t>
            </a:r>
            <a:endParaRPr lang="en-US" dirty="0"/>
          </a:p>
          <a:p>
            <a:pPr fontAlgn="base"/>
            <a:r>
              <a:rPr lang="en-US" b="1" dirty="0"/>
              <a:t>It is associated with VLAN1 by default.</a:t>
            </a:r>
            <a:endParaRPr lang="en-US" dirty="0"/>
          </a:p>
        </p:txBody>
      </p:sp>
      <p:sp>
        <p:nvSpPr>
          <p:cNvPr id="3" name="Rectangle 2"/>
          <p:cNvSpPr/>
          <p:nvPr/>
        </p:nvSpPr>
        <p:spPr>
          <a:xfrm>
            <a:off x="165250" y="3239479"/>
            <a:ext cx="11831782" cy="209288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Switches have one or more switch virtual interfaces (SVIs). SVIs are created in software since there is no physical hardware associated with them. Virtual interfaces provide a means to remotely manage a switch over a network that is using IP. Each switch comes with one SVI appearing in the default configuration “out-of-the-box.” The default SVI interface is VLAN1.</a:t>
            </a:r>
          </a:p>
        </p:txBody>
      </p:sp>
    </p:spTree>
    <p:extLst>
      <p:ext uri="{BB962C8B-B14F-4D97-AF65-F5344CB8AC3E}">
        <p14:creationId xmlns:p14="http://schemas.microsoft.com/office/powerpoint/2010/main" val="441962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044000"/>
          </a:xfrm>
        </p:spPr>
        <p:txBody>
          <a:bodyPr>
            <a:normAutofit fontScale="90000"/>
          </a:bodyPr>
          <a:lstStyle/>
          <a:p>
            <a:r>
              <a:rPr lang="en-US" sz="3200" b="1" dirty="0" smtClean="0">
                <a:latin typeface="Cambria" panose="02040503050406030204" pitchFamily="18" charset="0"/>
                <a:ea typeface="Cambria" panose="02040503050406030204" pitchFamily="18" charset="0"/>
              </a:rPr>
              <a:t>What command is used to verify the condition of the switch interfaces, including the status of the interfaces and a configured IP address?</a:t>
            </a:r>
          </a:p>
        </p:txBody>
      </p:sp>
      <p:sp>
        <p:nvSpPr>
          <p:cNvPr id="6" name="Text Placeholder 5"/>
          <p:cNvSpPr>
            <a:spLocks noGrp="1"/>
          </p:cNvSpPr>
          <p:nvPr>
            <p:ph type="body" idx="1"/>
          </p:nvPr>
        </p:nvSpPr>
        <p:spPr>
          <a:xfrm>
            <a:off x="165250" y="1144212"/>
            <a:ext cx="11837859" cy="1995055"/>
          </a:xfrm>
        </p:spPr>
        <p:txBody>
          <a:bodyPr>
            <a:normAutofit/>
          </a:bodyPr>
          <a:lstStyle/>
          <a:p>
            <a:pPr fontAlgn="base"/>
            <a:r>
              <a:rPr lang="en-US" dirty="0" smtClean="0"/>
              <a:t>Ipconfig</a:t>
            </a:r>
          </a:p>
          <a:p>
            <a:pPr fontAlgn="base"/>
            <a:r>
              <a:rPr lang="en-US" dirty="0" smtClean="0"/>
              <a:t>Ping</a:t>
            </a:r>
          </a:p>
          <a:p>
            <a:pPr fontAlgn="base"/>
            <a:r>
              <a:rPr lang="en-US" dirty="0" smtClean="0"/>
              <a:t>Traceroute</a:t>
            </a:r>
          </a:p>
          <a:p>
            <a:pPr fontAlgn="base"/>
            <a:r>
              <a:rPr lang="en-US" b="1" dirty="0" smtClean="0"/>
              <a:t>Show </a:t>
            </a:r>
            <a:r>
              <a:rPr lang="en-US" b="1" dirty="0" err="1" smtClean="0"/>
              <a:t>ip</a:t>
            </a:r>
            <a:r>
              <a:rPr lang="en-US" b="1" dirty="0" smtClean="0"/>
              <a:t> interface brief</a:t>
            </a:r>
            <a:endParaRPr lang="en-US" b="1" dirty="0"/>
          </a:p>
        </p:txBody>
      </p:sp>
      <p:sp>
        <p:nvSpPr>
          <p:cNvPr id="3" name="Rectangle 2"/>
          <p:cNvSpPr/>
          <p:nvPr/>
        </p:nvSpPr>
        <p:spPr>
          <a:xfrm>
            <a:off x="165250" y="3239479"/>
            <a:ext cx="11831782" cy="209288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The show </a:t>
            </a:r>
            <a:r>
              <a:rPr lang="en-US" sz="2600" dirty="0" err="1" smtClean="0">
                <a:latin typeface="Cambria" panose="02040503050406030204" pitchFamily="18" charset="0"/>
                <a:ea typeface="Cambria" panose="02040503050406030204" pitchFamily="18" charset="0"/>
              </a:rPr>
              <a:t>ip</a:t>
            </a:r>
            <a:r>
              <a:rPr lang="en-US" sz="2600" dirty="0" smtClean="0">
                <a:latin typeface="Cambria" panose="02040503050406030204" pitchFamily="18" charset="0"/>
                <a:ea typeface="Cambria" panose="02040503050406030204" pitchFamily="18" charset="0"/>
              </a:rPr>
              <a:t> interface brief command is used to display a brief synopsis of the condition of the device interfaces. The ipconfig command is used to verify TCP/IP properties on a host. The ping command is used to verify Layer 3 connectivity. The traceroute command is used to trace the network path from source to destination.</a:t>
            </a:r>
          </a:p>
        </p:txBody>
      </p:sp>
    </p:spTree>
    <p:extLst>
      <p:ext uri="{BB962C8B-B14F-4D97-AF65-F5344CB8AC3E}">
        <p14:creationId xmlns:p14="http://schemas.microsoft.com/office/powerpoint/2010/main" val="1369526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044000"/>
          </a:xfrm>
        </p:spPr>
        <p:txBody>
          <a:bodyPr>
            <a:normAutofit/>
          </a:bodyPr>
          <a:lstStyle/>
          <a:p>
            <a:r>
              <a:rPr lang="en-US" sz="3200" b="1" dirty="0" smtClean="0">
                <a:latin typeface="Cambria" panose="02040503050406030204" pitchFamily="18" charset="0"/>
                <a:ea typeface="Cambria" panose="02040503050406030204" pitchFamily="18" charset="0"/>
              </a:rPr>
              <a:t> Match the description with the associated IOS mode. (Not all options are used.)</a:t>
            </a:r>
          </a:p>
        </p:txBody>
      </p:sp>
      <p:pic>
        <p:nvPicPr>
          <p:cNvPr id="9" name="Picture 8"/>
          <p:cNvPicPr>
            <a:picLocks noChangeAspect="1"/>
          </p:cNvPicPr>
          <p:nvPr/>
        </p:nvPicPr>
        <p:blipFill>
          <a:blip r:embed="rId2"/>
          <a:stretch>
            <a:fillRect/>
          </a:stretch>
        </p:blipFill>
        <p:spPr>
          <a:xfrm>
            <a:off x="905711" y="1044000"/>
            <a:ext cx="9358751" cy="5678772"/>
          </a:xfrm>
          <a:prstGeom prst="rect">
            <a:avLst/>
          </a:prstGeom>
        </p:spPr>
      </p:pic>
    </p:spTree>
    <p:extLst>
      <p:ext uri="{BB962C8B-B14F-4D97-AF65-F5344CB8AC3E}">
        <p14:creationId xmlns:p14="http://schemas.microsoft.com/office/powerpoint/2010/main" val="3669720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044000"/>
          </a:xfrm>
        </p:spPr>
        <p:txBody>
          <a:bodyPr>
            <a:normAutofit/>
          </a:bodyPr>
          <a:lstStyle/>
          <a:p>
            <a:r>
              <a:rPr lang="en-US" sz="3200" b="1" dirty="0" smtClean="0">
                <a:latin typeface="Cambria" panose="02040503050406030204" pitchFamily="18" charset="0"/>
                <a:ea typeface="Cambria" panose="02040503050406030204" pitchFamily="18" charset="0"/>
              </a:rPr>
              <a:t> Match the definitions to their respective CLI hot keys and shortcuts. (Not all options are used.)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69" y="1023581"/>
            <a:ext cx="10676586" cy="5551423"/>
          </a:xfrm>
          <a:prstGeom prst="rect">
            <a:avLst/>
          </a:prstGeom>
        </p:spPr>
      </p:pic>
    </p:spTree>
    <p:extLst>
      <p:ext uri="{BB962C8B-B14F-4D97-AF65-F5344CB8AC3E}">
        <p14:creationId xmlns:p14="http://schemas.microsoft.com/office/powerpoint/2010/main" val="3362456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670" y="308758"/>
            <a:ext cx="12065330" cy="1926462"/>
          </a:xfrm>
        </p:spPr>
        <p:txBody>
          <a:bodyPr>
            <a:normAutofit/>
          </a:bodyPr>
          <a:lstStyle/>
          <a:p>
            <a:pPr algn="just"/>
            <a:r>
              <a:rPr lang="en-US" sz="3200" b="1" dirty="0" smtClean="0">
                <a:latin typeface="Cambria" panose="02040503050406030204" pitchFamily="18" charset="0"/>
                <a:ea typeface="Cambria" panose="02040503050406030204" pitchFamily="18" charset="0"/>
              </a:rPr>
              <a:t>Which term refers to a network that provides secure access to the corporate offices by suppliers, customers and collaborators?</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296883" y="2446316"/>
            <a:ext cx="11578442" cy="1995055"/>
          </a:xfrm>
        </p:spPr>
        <p:txBody>
          <a:bodyPr/>
          <a:lstStyle/>
          <a:p>
            <a:pPr fontAlgn="base"/>
            <a:r>
              <a:rPr lang="en-US" dirty="0"/>
              <a:t>Internet</a:t>
            </a:r>
          </a:p>
          <a:p>
            <a:pPr fontAlgn="base"/>
            <a:r>
              <a:rPr lang="en-US" dirty="0"/>
              <a:t>intranet</a:t>
            </a:r>
          </a:p>
          <a:p>
            <a:pPr fontAlgn="base"/>
            <a:r>
              <a:rPr lang="en-US" b="1" dirty="0"/>
              <a:t>extranet</a:t>
            </a:r>
            <a:endParaRPr lang="en-US" dirty="0"/>
          </a:p>
          <a:p>
            <a:pPr fontAlgn="base"/>
            <a:r>
              <a:rPr lang="en-US" dirty="0" err="1"/>
              <a:t>extendedne</a:t>
            </a:r>
            <a:endParaRPr lang="en-US" dirty="0"/>
          </a:p>
        </p:txBody>
      </p:sp>
    </p:spTree>
    <p:extLst>
      <p:ext uri="{BB962C8B-B14F-4D97-AF65-F5344CB8AC3E}">
        <p14:creationId xmlns:p14="http://schemas.microsoft.com/office/powerpoint/2010/main" val="1710964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044000"/>
          </a:xfrm>
        </p:spPr>
        <p:txBody>
          <a:bodyPr>
            <a:normAutofit/>
          </a:bodyPr>
          <a:lstStyle/>
          <a:p>
            <a:r>
              <a:rPr lang="en-US" sz="3200" b="1" dirty="0" smtClean="0">
                <a:latin typeface="Cambria" panose="02040503050406030204" pitchFamily="18" charset="0"/>
                <a:ea typeface="Cambria" panose="02040503050406030204" pitchFamily="18" charset="0"/>
              </a:rPr>
              <a:t>In the show running-</a:t>
            </a:r>
            <a:r>
              <a:rPr lang="en-US" sz="3200" b="1" dirty="0" err="1" smtClean="0">
                <a:latin typeface="Cambria" panose="02040503050406030204" pitchFamily="18" charset="0"/>
                <a:ea typeface="Cambria" panose="02040503050406030204" pitchFamily="18" charset="0"/>
              </a:rPr>
              <a:t>config</a:t>
            </a:r>
            <a:r>
              <a:rPr lang="en-US" sz="3200" b="1" dirty="0" smtClean="0">
                <a:latin typeface="Cambria" panose="02040503050406030204" pitchFamily="18" charset="0"/>
                <a:ea typeface="Cambria" panose="02040503050406030204" pitchFamily="18" charset="0"/>
              </a:rPr>
              <a:t> command, which part of the syntax is represented by running-</a:t>
            </a:r>
            <a:r>
              <a:rPr lang="en-US" sz="3200" b="1" dirty="0" err="1" smtClean="0">
                <a:latin typeface="Cambria" panose="02040503050406030204" pitchFamily="18" charset="0"/>
                <a:ea typeface="Cambria" panose="02040503050406030204" pitchFamily="18" charset="0"/>
              </a:rPr>
              <a:t>config</a:t>
            </a:r>
            <a:r>
              <a:rPr lang="en-US" sz="3200" b="1" dirty="0" smtClean="0">
                <a:latin typeface="Cambria" panose="02040503050406030204" pitchFamily="18" charset="0"/>
                <a:ea typeface="Cambria" panose="02040503050406030204" pitchFamily="18" charset="0"/>
              </a:rPr>
              <a:t> ?</a:t>
            </a:r>
          </a:p>
        </p:txBody>
      </p:sp>
      <p:sp>
        <p:nvSpPr>
          <p:cNvPr id="6" name="Text Placeholder 5"/>
          <p:cNvSpPr>
            <a:spLocks noGrp="1"/>
          </p:cNvSpPr>
          <p:nvPr>
            <p:ph type="body" idx="1"/>
          </p:nvPr>
        </p:nvSpPr>
        <p:spPr>
          <a:xfrm>
            <a:off x="165250" y="1144212"/>
            <a:ext cx="11837859" cy="1995055"/>
          </a:xfrm>
        </p:spPr>
        <p:txBody>
          <a:bodyPr>
            <a:normAutofit/>
          </a:bodyPr>
          <a:lstStyle/>
          <a:p>
            <a:pPr fontAlgn="base"/>
            <a:r>
              <a:rPr lang="en-US" dirty="0"/>
              <a:t>the command</a:t>
            </a:r>
          </a:p>
          <a:p>
            <a:pPr fontAlgn="base"/>
            <a:r>
              <a:rPr lang="en-US" b="1" dirty="0"/>
              <a:t>a keyword</a:t>
            </a:r>
            <a:endParaRPr lang="en-US" dirty="0"/>
          </a:p>
          <a:p>
            <a:pPr fontAlgn="base"/>
            <a:r>
              <a:rPr lang="en-US" dirty="0"/>
              <a:t>a variable</a:t>
            </a:r>
          </a:p>
          <a:p>
            <a:pPr fontAlgn="base"/>
            <a:r>
              <a:rPr lang="en-US" dirty="0"/>
              <a:t>a prompt</a:t>
            </a:r>
          </a:p>
        </p:txBody>
      </p:sp>
      <p:sp>
        <p:nvSpPr>
          <p:cNvPr id="3" name="Rectangle 2"/>
          <p:cNvSpPr/>
          <p:nvPr/>
        </p:nvSpPr>
        <p:spPr>
          <a:xfrm>
            <a:off x="165250" y="3239479"/>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The first part of the syntax, show, is the command, and the second part of the syntax, running-</a:t>
            </a:r>
            <a:r>
              <a:rPr lang="en-US" sz="2600" dirty="0" err="1" smtClean="0">
                <a:latin typeface="Cambria" panose="02040503050406030204" pitchFamily="18" charset="0"/>
                <a:ea typeface="Cambria" panose="02040503050406030204" pitchFamily="18" charset="0"/>
              </a:rPr>
              <a:t>config</a:t>
            </a:r>
            <a:r>
              <a:rPr lang="en-US" sz="2600" dirty="0" smtClean="0">
                <a:latin typeface="Cambria" panose="02040503050406030204" pitchFamily="18" charset="0"/>
                <a:ea typeface="Cambria" panose="02040503050406030204" pitchFamily="18" charset="0"/>
              </a:rPr>
              <a:t>, is the keyword. The keyword specifies what should be displayed as the output of the show command.</a:t>
            </a:r>
          </a:p>
        </p:txBody>
      </p:sp>
    </p:spTree>
    <p:extLst>
      <p:ext uri="{BB962C8B-B14F-4D97-AF65-F5344CB8AC3E}">
        <p14:creationId xmlns:p14="http://schemas.microsoft.com/office/powerpoint/2010/main" val="489406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260000"/>
          </a:xfrm>
        </p:spPr>
        <p:txBody>
          <a:bodyPr>
            <a:normAutofit fontScale="90000"/>
          </a:bodyPr>
          <a:lstStyle/>
          <a:p>
            <a:r>
              <a:rPr lang="en-US" sz="3200" b="1" dirty="0" smtClean="0">
                <a:latin typeface="Cambria" panose="02040503050406030204" pitchFamily="18" charset="0"/>
                <a:ea typeface="Cambria" panose="02040503050406030204" pitchFamily="18" charset="0"/>
              </a:rPr>
              <a:t>After making configuration changes on a Cisco switch, a network administrator issues a copy running-</a:t>
            </a:r>
            <a:r>
              <a:rPr lang="en-US" sz="3200" b="1" dirty="0" err="1" smtClean="0">
                <a:latin typeface="Cambria" panose="02040503050406030204" pitchFamily="18" charset="0"/>
                <a:ea typeface="Cambria" panose="02040503050406030204" pitchFamily="18" charset="0"/>
              </a:rPr>
              <a:t>config</a:t>
            </a:r>
            <a:r>
              <a:rPr lang="en-US" sz="3200" b="1" dirty="0" smtClean="0">
                <a:latin typeface="Cambria" panose="02040503050406030204" pitchFamily="18" charset="0"/>
                <a:ea typeface="Cambria" panose="02040503050406030204" pitchFamily="18" charset="0"/>
              </a:rPr>
              <a:t> startup-</a:t>
            </a:r>
            <a:r>
              <a:rPr lang="en-US" sz="3200" b="1" dirty="0" err="1" smtClean="0">
                <a:latin typeface="Cambria" panose="02040503050406030204" pitchFamily="18" charset="0"/>
                <a:ea typeface="Cambria" panose="02040503050406030204" pitchFamily="18" charset="0"/>
              </a:rPr>
              <a:t>config</a:t>
            </a:r>
            <a:r>
              <a:rPr lang="en-US" sz="3200" b="1" dirty="0" smtClean="0">
                <a:latin typeface="Cambria" panose="02040503050406030204" pitchFamily="18" charset="0"/>
                <a:ea typeface="Cambria" panose="02040503050406030204" pitchFamily="18" charset="0"/>
              </a:rPr>
              <a:t> command. What is the result of issuing this command?</a:t>
            </a:r>
          </a:p>
        </p:txBody>
      </p:sp>
      <p:sp>
        <p:nvSpPr>
          <p:cNvPr id="6" name="Text Placeholder 5"/>
          <p:cNvSpPr>
            <a:spLocks noGrp="1"/>
          </p:cNvSpPr>
          <p:nvPr>
            <p:ph type="body" idx="1"/>
          </p:nvPr>
        </p:nvSpPr>
        <p:spPr>
          <a:xfrm>
            <a:off x="159173" y="1350274"/>
            <a:ext cx="11837859" cy="1995055"/>
          </a:xfrm>
        </p:spPr>
        <p:txBody>
          <a:bodyPr>
            <a:normAutofit/>
          </a:bodyPr>
          <a:lstStyle/>
          <a:p>
            <a:pPr fontAlgn="base"/>
            <a:r>
              <a:rPr lang="en-US" dirty="0"/>
              <a:t>The new configuration will be stored in flash memory.</a:t>
            </a:r>
          </a:p>
          <a:p>
            <a:pPr fontAlgn="base"/>
            <a:r>
              <a:rPr lang="en-US" b="1" dirty="0"/>
              <a:t>The new configuration will be loaded if the switch is restarted.</a:t>
            </a:r>
            <a:endParaRPr lang="en-US" dirty="0"/>
          </a:p>
          <a:p>
            <a:pPr fontAlgn="base"/>
            <a:r>
              <a:rPr lang="en-US" dirty="0"/>
              <a:t>The current IOS file will be replaced with the newly configured file.</a:t>
            </a:r>
          </a:p>
          <a:p>
            <a:pPr fontAlgn="base"/>
            <a:r>
              <a:rPr lang="en-US" dirty="0"/>
              <a:t>The configuration changes will be removed and the original configuration will be restored.</a:t>
            </a:r>
          </a:p>
        </p:txBody>
      </p:sp>
      <p:sp>
        <p:nvSpPr>
          <p:cNvPr id="3" name="Rectangle 2"/>
          <p:cNvSpPr/>
          <p:nvPr/>
        </p:nvSpPr>
        <p:spPr>
          <a:xfrm>
            <a:off x="165250" y="4283479"/>
            <a:ext cx="11831782" cy="169277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With the copy running-</a:t>
            </a:r>
            <a:r>
              <a:rPr lang="en-US" sz="2600" dirty="0" err="1" smtClean="0">
                <a:latin typeface="Cambria" panose="02040503050406030204" pitchFamily="18" charset="0"/>
                <a:ea typeface="Cambria" panose="02040503050406030204" pitchFamily="18" charset="0"/>
              </a:rPr>
              <a:t>config</a:t>
            </a:r>
            <a:r>
              <a:rPr lang="en-US" sz="2600" dirty="0" smtClean="0">
                <a:latin typeface="Cambria" panose="02040503050406030204" pitchFamily="18" charset="0"/>
                <a:ea typeface="Cambria" panose="02040503050406030204" pitchFamily="18" charset="0"/>
              </a:rPr>
              <a:t> startup-</a:t>
            </a:r>
            <a:r>
              <a:rPr lang="en-US" sz="2600" dirty="0" err="1" smtClean="0">
                <a:latin typeface="Cambria" panose="02040503050406030204" pitchFamily="18" charset="0"/>
                <a:ea typeface="Cambria" panose="02040503050406030204" pitchFamily="18" charset="0"/>
              </a:rPr>
              <a:t>config</a:t>
            </a:r>
            <a:r>
              <a:rPr lang="en-US" sz="2600" dirty="0" smtClean="0">
                <a:latin typeface="Cambria" panose="02040503050406030204" pitchFamily="18" charset="0"/>
                <a:ea typeface="Cambria" panose="02040503050406030204" pitchFamily="18" charset="0"/>
              </a:rPr>
              <a:t> command, the content of the current operating configuration replaces the startup configuration file stored in NVRAM. The configuration file saved in NVRAM will be loaded when the device is restarted.</a:t>
            </a:r>
          </a:p>
        </p:txBody>
      </p:sp>
    </p:spTree>
    <p:extLst>
      <p:ext uri="{BB962C8B-B14F-4D97-AF65-F5344CB8AC3E}">
        <p14:creationId xmlns:p14="http://schemas.microsoft.com/office/powerpoint/2010/main" val="918286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260000"/>
          </a:xfrm>
        </p:spPr>
        <p:txBody>
          <a:bodyPr>
            <a:normAutofit/>
          </a:bodyPr>
          <a:lstStyle/>
          <a:p>
            <a:r>
              <a:rPr lang="en-US" sz="3200" b="1" dirty="0" smtClean="0">
                <a:latin typeface="Cambria" panose="02040503050406030204" pitchFamily="18" charset="0"/>
                <a:ea typeface="Cambria" panose="02040503050406030204" pitchFamily="18" charset="0"/>
              </a:rPr>
              <a:t>What command will prevent all unencrypted passwords from displaying in plain text in a configuration file?</a:t>
            </a:r>
          </a:p>
        </p:txBody>
      </p:sp>
      <p:sp>
        <p:nvSpPr>
          <p:cNvPr id="6" name="Text Placeholder 5"/>
          <p:cNvSpPr>
            <a:spLocks noGrp="1"/>
          </p:cNvSpPr>
          <p:nvPr>
            <p:ph type="body" idx="1"/>
          </p:nvPr>
        </p:nvSpPr>
        <p:spPr>
          <a:xfrm>
            <a:off x="159173" y="1350274"/>
            <a:ext cx="11837859" cy="1995055"/>
          </a:xfrm>
        </p:spPr>
        <p:txBody>
          <a:bodyPr>
            <a:normAutofit fontScale="92500" lnSpcReduction="10000"/>
          </a:bodyPr>
          <a:lstStyle/>
          <a:p>
            <a:pPr fontAlgn="base"/>
            <a:r>
              <a:rPr lang="en-US" dirty="0"/>
              <a:t>(</a:t>
            </a:r>
            <a:r>
              <a:rPr lang="en-US" dirty="0" err="1"/>
              <a:t>config</a:t>
            </a:r>
            <a:r>
              <a:rPr lang="en-US" dirty="0"/>
              <a:t>)# enable password secret</a:t>
            </a:r>
          </a:p>
          <a:p>
            <a:pPr fontAlgn="base"/>
            <a:r>
              <a:rPr lang="en-US" dirty="0"/>
              <a:t>(</a:t>
            </a:r>
            <a:r>
              <a:rPr lang="en-US" dirty="0" err="1"/>
              <a:t>config</a:t>
            </a:r>
            <a:r>
              <a:rPr lang="en-US" dirty="0"/>
              <a:t>)# enable secret </a:t>
            </a:r>
            <a:r>
              <a:rPr lang="en-US" dirty="0" err="1"/>
              <a:t>Secret_Password</a:t>
            </a:r>
            <a:endParaRPr lang="en-US" dirty="0"/>
          </a:p>
          <a:p>
            <a:pPr fontAlgn="base"/>
            <a:r>
              <a:rPr lang="en-US" dirty="0"/>
              <a:t>(</a:t>
            </a:r>
            <a:r>
              <a:rPr lang="en-US" dirty="0" err="1"/>
              <a:t>config</a:t>
            </a:r>
            <a:r>
              <a:rPr lang="en-US" dirty="0"/>
              <a:t>-line)# password secret</a:t>
            </a:r>
          </a:p>
          <a:p>
            <a:pPr fontAlgn="base"/>
            <a:r>
              <a:rPr lang="en-US" b="1" dirty="0"/>
              <a:t>(</a:t>
            </a:r>
            <a:r>
              <a:rPr lang="en-US" b="1" dirty="0" err="1"/>
              <a:t>config</a:t>
            </a:r>
            <a:r>
              <a:rPr lang="en-US" b="1" dirty="0"/>
              <a:t>)# service password-encryption</a:t>
            </a:r>
            <a:endParaRPr lang="en-US" dirty="0"/>
          </a:p>
          <a:p>
            <a:pPr fontAlgn="base"/>
            <a:r>
              <a:rPr lang="en-US" dirty="0"/>
              <a:t>(</a:t>
            </a:r>
            <a:r>
              <a:rPr lang="en-US" dirty="0" err="1"/>
              <a:t>config</a:t>
            </a:r>
            <a:r>
              <a:rPr lang="en-US" dirty="0"/>
              <a:t>)# enable secret </a:t>
            </a:r>
            <a:r>
              <a:rPr lang="en-US" dirty="0" err="1"/>
              <a:t>Encrypted_Password</a:t>
            </a:r>
            <a:endParaRPr lang="en-US" dirty="0"/>
          </a:p>
        </p:txBody>
      </p:sp>
      <p:sp>
        <p:nvSpPr>
          <p:cNvPr id="3" name="Rectangle 2"/>
          <p:cNvSpPr/>
          <p:nvPr/>
        </p:nvSpPr>
        <p:spPr>
          <a:xfrm>
            <a:off x="165250" y="4283479"/>
            <a:ext cx="11831782" cy="169277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To prevent all configured passwords from appearing in plain text in configuration files, an administrator can execute the service password-encryption command. This command encrypts all configured passwords in the configuration file.</a:t>
            </a:r>
          </a:p>
        </p:txBody>
      </p:sp>
    </p:spTree>
    <p:extLst>
      <p:ext uri="{BB962C8B-B14F-4D97-AF65-F5344CB8AC3E}">
        <p14:creationId xmlns:p14="http://schemas.microsoft.com/office/powerpoint/2010/main" val="287241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260000"/>
          </a:xfrm>
        </p:spPr>
        <p:txBody>
          <a:bodyPr>
            <a:normAutofit fontScale="90000"/>
          </a:bodyPr>
          <a:lstStyle/>
          <a:p>
            <a:r>
              <a:rPr lang="en-US" sz="3200" b="1" dirty="0" smtClean="0">
                <a:latin typeface="Cambria" panose="02040503050406030204" pitchFamily="18" charset="0"/>
                <a:ea typeface="Cambria" panose="02040503050406030204" pitchFamily="18" charset="0"/>
              </a:rPr>
              <a:t>A network administrator enters the service password-encryption command into the configuration mode of a router. What does this command accomplish?</a:t>
            </a:r>
          </a:p>
        </p:txBody>
      </p:sp>
      <p:sp>
        <p:nvSpPr>
          <p:cNvPr id="6" name="Text Placeholder 5"/>
          <p:cNvSpPr>
            <a:spLocks noGrp="1"/>
          </p:cNvSpPr>
          <p:nvPr>
            <p:ph type="body" idx="1"/>
          </p:nvPr>
        </p:nvSpPr>
        <p:spPr>
          <a:xfrm>
            <a:off x="159173" y="1350274"/>
            <a:ext cx="11837859" cy="2255811"/>
          </a:xfrm>
        </p:spPr>
        <p:txBody>
          <a:bodyPr>
            <a:normAutofit fontScale="92500" lnSpcReduction="20000"/>
          </a:bodyPr>
          <a:lstStyle/>
          <a:p>
            <a:pPr fontAlgn="base"/>
            <a:r>
              <a:rPr lang="en-US" dirty="0"/>
              <a:t>This command encrypts passwords as they are transmitted across serial WAN links.</a:t>
            </a:r>
          </a:p>
          <a:p>
            <a:pPr fontAlgn="base"/>
            <a:r>
              <a:rPr lang="en-US" b="1" dirty="0"/>
              <a:t>This command prevents someone from viewing the running configuration passwords.</a:t>
            </a:r>
            <a:endParaRPr lang="en-US" dirty="0"/>
          </a:p>
          <a:p>
            <a:pPr fontAlgn="base"/>
            <a:r>
              <a:rPr lang="en-US" dirty="0"/>
              <a:t>This command enables a strong encryption algorithm for the enable secret password command.</a:t>
            </a:r>
          </a:p>
          <a:p>
            <a:pPr fontAlgn="base"/>
            <a:r>
              <a:rPr lang="en-US" dirty="0"/>
              <a:t>This command automatically encrypts passwords in configuration files that are currently stored in NVRAM.</a:t>
            </a:r>
          </a:p>
          <a:p>
            <a:pPr fontAlgn="base"/>
            <a:r>
              <a:rPr lang="en-US" dirty="0"/>
              <a:t>This command provides an exclusive encrypted password for external service personnel who are required to do router maintenance.</a:t>
            </a:r>
          </a:p>
        </p:txBody>
      </p:sp>
      <p:sp>
        <p:nvSpPr>
          <p:cNvPr id="3" name="Rectangle 2"/>
          <p:cNvSpPr/>
          <p:nvPr/>
        </p:nvSpPr>
        <p:spPr>
          <a:xfrm>
            <a:off x="165250" y="4283479"/>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The startup-</a:t>
            </a:r>
            <a:r>
              <a:rPr lang="en-US" sz="2600" dirty="0" err="1" smtClean="0">
                <a:latin typeface="Cambria" panose="02040503050406030204" pitchFamily="18" charset="0"/>
                <a:ea typeface="Cambria" panose="02040503050406030204" pitchFamily="18" charset="0"/>
              </a:rPr>
              <a:t>config</a:t>
            </a:r>
            <a:r>
              <a:rPr lang="en-US" sz="2600" dirty="0" smtClean="0">
                <a:latin typeface="Cambria" panose="02040503050406030204" pitchFamily="18" charset="0"/>
                <a:ea typeface="Cambria" panose="02040503050406030204" pitchFamily="18" charset="0"/>
              </a:rPr>
              <a:t> and running-</a:t>
            </a:r>
            <a:r>
              <a:rPr lang="en-US" sz="2600" dirty="0" err="1" smtClean="0">
                <a:latin typeface="Cambria" panose="02040503050406030204" pitchFamily="18" charset="0"/>
                <a:ea typeface="Cambria" panose="02040503050406030204" pitchFamily="18" charset="0"/>
              </a:rPr>
              <a:t>config</a:t>
            </a:r>
            <a:r>
              <a:rPr lang="en-US" sz="2600" dirty="0" smtClean="0">
                <a:latin typeface="Cambria" panose="02040503050406030204" pitchFamily="18" charset="0"/>
                <a:ea typeface="Cambria" panose="02040503050406030204" pitchFamily="18" charset="0"/>
              </a:rPr>
              <a:t> files display most passwords in plaintext. Use the service password-encryption global </a:t>
            </a:r>
            <a:r>
              <a:rPr lang="en-US" sz="2600" dirty="0" err="1" smtClean="0">
                <a:latin typeface="Cambria" panose="02040503050406030204" pitchFamily="18" charset="0"/>
                <a:ea typeface="Cambria" panose="02040503050406030204" pitchFamily="18" charset="0"/>
              </a:rPr>
              <a:t>config</a:t>
            </a:r>
            <a:r>
              <a:rPr lang="en-US" sz="2600" dirty="0" smtClean="0">
                <a:latin typeface="Cambria" panose="02040503050406030204" pitchFamily="18" charset="0"/>
                <a:ea typeface="Cambria" panose="02040503050406030204" pitchFamily="18" charset="0"/>
              </a:rPr>
              <a:t> command to encrypt all plaintext passwords in these files.</a:t>
            </a:r>
          </a:p>
        </p:txBody>
      </p:sp>
    </p:spTree>
    <p:extLst>
      <p:ext uri="{BB962C8B-B14F-4D97-AF65-F5344CB8AC3E}">
        <p14:creationId xmlns:p14="http://schemas.microsoft.com/office/powerpoint/2010/main" val="1738953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260000"/>
          </a:xfrm>
        </p:spPr>
        <p:txBody>
          <a:bodyPr>
            <a:normAutofit fontScale="90000"/>
          </a:bodyPr>
          <a:lstStyle/>
          <a:p>
            <a:r>
              <a:rPr lang="en-US" sz="3200" b="1" dirty="0" smtClean="0">
                <a:latin typeface="Cambria" panose="02040503050406030204" pitchFamily="18" charset="0"/>
                <a:ea typeface="Cambria" panose="02040503050406030204" pitchFamily="18" charset="0"/>
              </a:rPr>
              <a:t>What method can be used by two computers to ensure that packets are not dropped because too much data is being sent too quickly?</a:t>
            </a:r>
          </a:p>
        </p:txBody>
      </p:sp>
      <p:sp>
        <p:nvSpPr>
          <p:cNvPr id="6" name="Text Placeholder 5"/>
          <p:cNvSpPr>
            <a:spLocks noGrp="1"/>
          </p:cNvSpPr>
          <p:nvPr>
            <p:ph type="body" idx="1"/>
          </p:nvPr>
        </p:nvSpPr>
        <p:spPr>
          <a:xfrm>
            <a:off x="159173" y="1350274"/>
            <a:ext cx="11837859" cy="2255811"/>
          </a:xfrm>
        </p:spPr>
        <p:txBody>
          <a:bodyPr>
            <a:normAutofit/>
          </a:bodyPr>
          <a:lstStyle/>
          <a:p>
            <a:pPr fontAlgn="base"/>
            <a:r>
              <a:rPr lang="en-US" dirty="0"/>
              <a:t>encapsulation</a:t>
            </a:r>
          </a:p>
          <a:p>
            <a:pPr fontAlgn="base"/>
            <a:r>
              <a:rPr lang="en-US" b="1" dirty="0"/>
              <a:t>flow control</a:t>
            </a:r>
            <a:endParaRPr lang="en-US" dirty="0"/>
          </a:p>
          <a:p>
            <a:pPr fontAlgn="base"/>
            <a:r>
              <a:rPr lang="en-US" dirty="0"/>
              <a:t>access method</a:t>
            </a:r>
          </a:p>
          <a:p>
            <a:pPr fontAlgn="base"/>
            <a:r>
              <a:rPr lang="en-US" dirty="0"/>
              <a:t>response timeout</a:t>
            </a:r>
          </a:p>
        </p:txBody>
      </p:sp>
      <p:sp>
        <p:nvSpPr>
          <p:cNvPr id="3" name="Rectangle 2"/>
          <p:cNvSpPr/>
          <p:nvPr/>
        </p:nvSpPr>
        <p:spPr>
          <a:xfrm>
            <a:off x="165250" y="4283479"/>
            <a:ext cx="11831782" cy="169277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In order for two computers to be able to communicate effectively, there must be a mechanism that allows both the source and destination to set the timing of the transmission and receipt of data. Flow control allows for this by ensuring that data is not sent too fast for it to be received properly.</a:t>
            </a:r>
          </a:p>
        </p:txBody>
      </p:sp>
    </p:spTree>
    <p:extLst>
      <p:ext uri="{BB962C8B-B14F-4D97-AF65-F5344CB8AC3E}">
        <p14:creationId xmlns:p14="http://schemas.microsoft.com/office/powerpoint/2010/main" val="2019709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260000"/>
          </a:xfrm>
        </p:spPr>
        <p:txBody>
          <a:bodyPr>
            <a:normAutofit/>
          </a:bodyPr>
          <a:lstStyle/>
          <a:p>
            <a:r>
              <a:rPr lang="en-US" sz="3200" b="1" dirty="0" smtClean="0">
                <a:latin typeface="Cambria" panose="02040503050406030204" pitchFamily="18" charset="0"/>
                <a:ea typeface="Cambria" panose="02040503050406030204" pitchFamily="18" charset="0"/>
              </a:rPr>
              <a:t> Which statement accurately describes a TCP/IP encapsulation process when a PC is sending data to the network?</a:t>
            </a:r>
          </a:p>
        </p:txBody>
      </p:sp>
      <p:sp>
        <p:nvSpPr>
          <p:cNvPr id="6" name="Text Placeholder 5"/>
          <p:cNvSpPr>
            <a:spLocks noGrp="1"/>
          </p:cNvSpPr>
          <p:nvPr>
            <p:ph type="body" idx="1"/>
          </p:nvPr>
        </p:nvSpPr>
        <p:spPr>
          <a:xfrm>
            <a:off x="159173" y="1350274"/>
            <a:ext cx="11837859" cy="2255811"/>
          </a:xfrm>
        </p:spPr>
        <p:txBody>
          <a:bodyPr>
            <a:normAutofit/>
          </a:bodyPr>
          <a:lstStyle/>
          <a:p>
            <a:pPr fontAlgn="base"/>
            <a:r>
              <a:rPr lang="en-US" dirty="0"/>
              <a:t>Data is sent from the internet layer to the network access layer.</a:t>
            </a:r>
          </a:p>
          <a:p>
            <a:pPr fontAlgn="base"/>
            <a:r>
              <a:rPr lang="en-US" dirty="0"/>
              <a:t>Packets are sent from the network access layer to the transport layer.</a:t>
            </a:r>
          </a:p>
          <a:p>
            <a:pPr fontAlgn="base"/>
            <a:r>
              <a:rPr lang="en-US" b="1" dirty="0"/>
              <a:t>Segments are sent from the transport layer to the internet layer.</a:t>
            </a:r>
            <a:endParaRPr lang="en-US" dirty="0"/>
          </a:p>
          <a:p>
            <a:pPr fontAlgn="base"/>
            <a:r>
              <a:rPr lang="en-US" dirty="0"/>
              <a:t>Frames are sent from the network access layer to the internet layer.</a:t>
            </a:r>
          </a:p>
        </p:txBody>
      </p:sp>
      <p:sp>
        <p:nvSpPr>
          <p:cNvPr id="3" name="Rectangle 2"/>
          <p:cNvSpPr/>
          <p:nvPr/>
        </p:nvSpPr>
        <p:spPr>
          <a:xfrm>
            <a:off x="165250" y="4283479"/>
            <a:ext cx="11831782" cy="169277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When the data is traveling from the PC to the network, the transport layer sends segments to the internet layer. The internet layer sends packets to the network access layer, which creates frames and then converts the frames to bits. The bits are released to the network media.</a:t>
            </a:r>
          </a:p>
        </p:txBody>
      </p:sp>
    </p:spTree>
    <p:extLst>
      <p:ext uri="{BB962C8B-B14F-4D97-AF65-F5344CB8AC3E}">
        <p14:creationId xmlns:p14="http://schemas.microsoft.com/office/powerpoint/2010/main" val="2861574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260000"/>
          </a:xfrm>
        </p:spPr>
        <p:txBody>
          <a:bodyPr>
            <a:normAutofit/>
          </a:bodyPr>
          <a:lstStyle/>
          <a:p>
            <a:r>
              <a:rPr lang="en-US" sz="3200" b="1" dirty="0" smtClean="0">
                <a:latin typeface="Cambria" panose="02040503050406030204" pitchFamily="18" charset="0"/>
                <a:ea typeface="Cambria" panose="02040503050406030204" pitchFamily="18" charset="0"/>
              </a:rPr>
              <a:t>What three application layer protocols are part of the TCP/IP protocol suite? (Choose three.)</a:t>
            </a:r>
          </a:p>
        </p:txBody>
      </p:sp>
      <p:sp>
        <p:nvSpPr>
          <p:cNvPr id="6" name="Text Placeholder 5"/>
          <p:cNvSpPr>
            <a:spLocks noGrp="1"/>
          </p:cNvSpPr>
          <p:nvPr>
            <p:ph type="body" idx="1"/>
          </p:nvPr>
        </p:nvSpPr>
        <p:spPr>
          <a:xfrm>
            <a:off x="159173" y="1350274"/>
            <a:ext cx="11837859" cy="2255811"/>
          </a:xfrm>
        </p:spPr>
        <p:txBody>
          <a:bodyPr>
            <a:normAutofit fontScale="92500" lnSpcReduction="20000"/>
          </a:bodyPr>
          <a:lstStyle/>
          <a:p>
            <a:pPr fontAlgn="base"/>
            <a:r>
              <a:rPr lang="en-US" dirty="0"/>
              <a:t>ARP</a:t>
            </a:r>
          </a:p>
          <a:p>
            <a:pPr fontAlgn="base"/>
            <a:r>
              <a:rPr lang="en-US" b="1" dirty="0"/>
              <a:t>DHCP</a:t>
            </a:r>
            <a:endParaRPr lang="en-US" dirty="0"/>
          </a:p>
          <a:p>
            <a:pPr fontAlgn="base"/>
            <a:r>
              <a:rPr lang="en-US" b="1" dirty="0"/>
              <a:t>DNS</a:t>
            </a:r>
            <a:endParaRPr lang="en-US" dirty="0"/>
          </a:p>
          <a:p>
            <a:pPr fontAlgn="base"/>
            <a:r>
              <a:rPr lang="en-US" b="1" dirty="0"/>
              <a:t>FTP</a:t>
            </a:r>
            <a:endParaRPr lang="en-US" dirty="0"/>
          </a:p>
          <a:p>
            <a:pPr fontAlgn="base"/>
            <a:r>
              <a:rPr lang="en-US" dirty="0"/>
              <a:t>NAT</a:t>
            </a:r>
          </a:p>
          <a:p>
            <a:pPr fontAlgn="base"/>
            <a:r>
              <a:rPr lang="en-US" dirty="0"/>
              <a:t>PPP</a:t>
            </a:r>
          </a:p>
        </p:txBody>
      </p:sp>
      <p:sp>
        <p:nvSpPr>
          <p:cNvPr id="3" name="Rectangle 2"/>
          <p:cNvSpPr/>
          <p:nvPr/>
        </p:nvSpPr>
        <p:spPr>
          <a:xfrm>
            <a:off x="165250" y="4283479"/>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DNS, DHCP, and FTP are all application layer protocols in the TCP/IP protocol suite. ARP and PPP are network access layer protocols, and NAT is an internet layer protocol in the TCP/IP protocol suite.</a:t>
            </a:r>
          </a:p>
        </p:txBody>
      </p:sp>
    </p:spTree>
    <p:extLst>
      <p:ext uri="{BB962C8B-B14F-4D97-AF65-F5344CB8AC3E}">
        <p14:creationId xmlns:p14="http://schemas.microsoft.com/office/powerpoint/2010/main" val="3226421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044000"/>
          </a:xfrm>
        </p:spPr>
        <p:txBody>
          <a:bodyPr>
            <a:normAutofit/>
          </a:bodyPr>
          <a:lstStyle/>
          <a:p>
            <a:r>
              <a:rPr lang="en-US" sz="3200" b="1" dirty="0" smtClean="0">
                <a:latin typeface="Cambria" panose="02040503050406030204" pitchFamily="18" charset="0"/>
                <a:ea typeface="Cambria" panose="02040503050406030204" pitchFamily="18" charset="0"/>
              </a:rPr>
              <a:t>Match the description to the organization. (Not all options are used.)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887" y="522000"/>
            <a:ext cx="10737747" cy="6191334"/>
          </a:xfrm>
          <a:prstGeom prst="rect">
            <a:avLst/>
          </a:prstGeom>
        </p:spPr>
      </p:pic>
    </p:spTree>
    <p:extLst>
      <p:ext uri="{BB962C8B-B14F-4D97-AF65-F5344CB8AC3E}">
        <p14:creationId xmlns:p14="http://schemas.microsoft.com/office/powerpoint/2010/main" val="28211683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648000"/>
          </a:xfrm>
        </p:spPr>
        <p:txBody>
          <a:bodyPr>
            <a:normAutofit/>
          </a:bodyPr>
          <a:lstStyle/>
          <a:p>
            <a:r>
              <a:rPr lang="en-US" sz="3200" b="1" dirty="0" smtClean="0">
                <a:latin typeface="Cambria" panose="02040503050406030204" pitchFamily="18" charset="0"/>
                <a:ea typeface="Cambria" panose="02040503050406030204" pitchFamily="18" charset="0"/>
              </a:rPr>
              <a:t> Which name is assigned to the transport layer PDU?</a:t>
            </a:r>
          </a:p>
        </p:txBody>
      </p:sp>
      <p:sp>
        <p:nvSpPr>
          <p:cNvPr id="6" name="Text Placeholder 5"/>
          <p:cNvSpPr>
            <a:spLocks noGrp="1"/>
          </p:cNvSpPr>
          <p:nvPr>
            <p:ph type="body" idx="1"/>
          </p:nvPr>
        </p:nvSpPr>
        <p:spPr>
          <a:xfrm>
            <a:off x="177070" y="648000"/>
            <a:ext cx="11837859" cy="2255811"/>
          </a:xfrm>
        </p:spPr>
        <p:txBody>
          <a:bodyPr>
            <a:normAutofit/>
          </a:bodyPr>
          <a:lstStyle/>
          <a:p>
            <a:pPr fontAlgn="base"/>
            <a:r>
              <a:rPr lang="en-US" dirty="0"/>
              <a:t>bits</a:t>
            </a:r>
          </a:p>
          <a:p>
            <a:pPr fontAlgn="base"/>
            <a:r>
              <a:rPr lang="en-US" dirty="0"/>
              <a:t>data</a:t>
            </a:r>
          </a:p>
          <a:p>
            <a:pPr fontAlgn="base"/>
            <a:r>
              <a:rPr lang="en-US" dirty="0"/>
              <a:t>frame</a:t>
            </a:r>
          </a:p>
          <a:p>
            <a:pPr fontAlgn="base"/>
            <a:r>
              <a:rPr lang="en-US" dirty="0"/>
              <a:t>packet</a:t>
            </a:r>
          </a:p>
          <a:p>
            <a:pPr fontAlgn="base"/>
            <a:r>
              <a:rPr lang="en-US" b="1" dirty="0"/>
              <a:t>segment</a:t>
            </a:r>
            <a:endParaRPr lang="en-US" dirty="0"/>
          </a:p>
        </p:txBody>
      </p:sp>
      <p:sp>
        <p:nvSpPr>
          <p:cNvPr id="3" name="Rectangle 2"/>
          <p:cNvSpPr/>
          <p:nvPr/>
        </p:nvSpPr>
        <p:spPr>
          <a:xfrm>
            <a:off x="63334" y="2794716"/>
            <a:ext cx="11831782" cy="3816429"/>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400" dirty="0" smtClean="0">
                <a:latin typeface="Cambria" panose="02040503050406030204" pitchFamily="18" charset="0"/>
                <a:ea typeface="Cambria" panose="02040503050406030204" pitchFamily="18" charset="0"/>
              </a:rPr>
              <a:t>Application data is passed down the protocol stack on its way to be transmitted across the network media. During the process, various protocols add information to it at each level. At each stage of the process, a PDU (protocol data unit) has a different name to reflect its new functions. The PDUs are named according to the protocols of the TCP/IP suite:</a:t>
            </a:r>
          </a:p>
          <a:p>
            <a:pPr algn="just"/>
            <a:r>
              <a:rPr lang="en-US" sz="2400" dirty="0" smtClean="0">
                <a:latin typeface="Cambria" panose="02040503050406030204" pitchFamily="18" charset="0"/>
                <a:ea typeface="Cambria" panose="02040503050406030204" pitchFamily="18" charset="0"/>
              </a:rPr>
              <a:t>Data – The general term for the PDU used at the application layer.</a:t>
            </a:r>
          </a:p>
          <a:p>
            <a:pPr algn="just"/>
            <a:r>
              <a:rPr lang="en-US" sz="2400" dirty="0" smtClean="0">
                <a:latin typeface="Cambria" panose="02040503050406030204" pitchFamily="18" charset="0"/>
                <a:ea typeface="Cambria" panose="02040503050406030204" pitchFamily="18" charset="0"/>
              </a:rPr>
              <a:t>Segment – transport layer PDU</a:t>
            </a:r>
          </a:p>
          <a:p>
            <a:pPr algn="just"/>
            <a:r>
              <a:rPr lang="en-US" sz="2400" dirty="0" smtClean="0">
                <a:latin typeface="Cambria" panose="02040503050406030204" pitchFamily="18" charset="0"/>
                <a:ea typeface="Cambria" panose="02040503050406030204" pitchFamily="18" charset="0"/>
              </a:rPr>
              <a:t>Packet – network layer PDU</a:t>
            </a:r>
          </a:p>
          <a:p>
            <a:pPr algn="just"/>
            <a:r>
              <a:rPr lang="en-US" sz="2400" dirty="0" smtClean="0">
                <a:latin typeface="Cambria" panose="02040503050406030204" pitchFamily="18" charset="0"/>
                <a:ea typeface="Cambria" panose="02040503050406030204" pitchFamily="18" charset="0"/>
              </a:rPr>
              <a:t>Frame – data link layer PDU</a:t>
            </a:r>
          </a:p>
          <a:p>
            <a:pPr algn="just"/>
            <a:r>
              <a:rPr lang="en-US" sz="2400" dirty="0" smtClean="0">
                <a:latin typeface="Cambria" panose="02040503050406030204" pitchFamily="18" charset="0"/>
                <a:ea typeface="Cambria" panose="02040503050406030204" pitchFamily="18" charset="0"/>
              </a:rPr>
              <a:t>Bits – A physical layer PDU used when physically transmitting data over the medium</a:t>
            </a:r>
          </a:p>
        </p:txBody>
      </p:sp>
    </p:spTree>
    <p:extLst>
      <p:ext uri="{BB962C8B-B14F-4D97-AF65-F5344CB8AC3E}">
        <p14:creationId xmlns:p14="http://schemas.microsoft.com/office/powerpoint/2010/main" val="157841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smtClean="0">
                <a:latin typeface="Cambria" panose="02040503050406030204" pitchFamily="18" charset="0"/>
                <a:ea typeface="Cambria" panose="02040503050406030204" pitchFamily="18" charset="0"/>
              </a:rPr>
              <a:t>When IPv4 addressing is manually configured on a web server, which property of the IPv4 configuration identifies the network and host portion for an IPv4 address?</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dirty="0"/>
              <a:t>DNS server address</a:t>
            </a:r>
          </a:p>
          <a:p>
            <a:pPr fontAlgn="base"/>
            <a:r>
              <a:rPr lang="en-US" b="1" dirty="0"/>
              <a:t>subnet mask</a:t>
            </a:r>
            <a:endParaRPr lang="en-US" dirty="0"/>
          </a:p>
          <a:p>
            <a:pPr fontAlgn="base"/>
            <a:r>
              <a:rPr lang="en-US" dirty="0"/>
              <a:t>default gateway</a:t>
            </a:r>
          </a:p>
          <a:p>
            <a:pPr fontAlgn="base"/>
            <a:r>
              <a:rPr lang="en-US" dirty="0"/>
              <a:t>DHCP server address</a:t>
            </a:r>
          </a:p>
        </p:txBody>
      </p:sp>
      <p:sp>
        <p:nvSpPr>
          <p:cNvPr id="3" name="Rectangle 2"/>
          <p:cNvSpPr/>
          <p:nvPr/>
        </p:nvSpPr>
        <p:spPr>
          <a:xfrm>
            <a:off x="63334" y="2794716"/>
            <a:ext cx="11831782" cy="4093428"/>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There are several components that need to be entered when configuring IPv4 for an end device:</a:t>
            </a:r>
          </a:p>
          <a:p>
            <a:pPr algn="just"/>
            <a:r>
              <a:rPr lang="en-US" sz="2600" dirty="0" smtClean="0">
                <a:latin typeface="Cambria" panose="02040503050406030204" pitchFamily="18" charset="0"/>
                <a:ea typeface="Cambria" panose="02040503050406030204" pitchFamily="18" charset="0"/>
              </a:rPr>
              <a:t>IPv4 address – uniquely identifies an end device on the network</a:t>
            </a:r>
          </a:p>
          <a:p>
            <a:pPr algn="just"/>
            <a:r>
              <a:rPr lang="en-US" sz="2600" dirty="0" smtClean="0">
                <a:latin typeface="Cambria" panose="02040503050406030204" pitchFamily="18" charset="0"/>
                <a:ea typeface="Cambria" panose="02040503050406030204" pitchFamily="18" charset="0"/>
              </a:rPr>
              <a:t>Subnet mask – determines the network address portion and host portion for an IPv4 address</a:t>
            </a:r>
          </a:p>
          <a:p>
            <a:pPr algn="just"/>
            <a:r>
              <a:rPr lang="en-US" sz="2600" dirty="0" smtClean="0">
                <a:latin typeface="Cambria" panose="02040503050406030204" pitchFamily="18" charset="0"/>
                <a:ea typeface="Cambria" panose="02040503050406030204" pitchFamily="18" charset="0"/>
              </a:rPr>
              <a:t>Default gateway – the IP address of the router interface used for communicating with hosts in another network</a:t>
            </a:r>
          </a:p>
          <a:p>
            <a:pPr algn="just"/>
            <a:r>
              <a:rPr lang="en-US" sz="2600" dirty="0" smtClean="0">
                <a:latin typeface="Cambria" panose="02040503050406030204" pitchFamily="18" charset="0"/>
                <a:ea typeface="Cambria" panose="02040503050406030204" pitchFamily="18" charset="0"/>
              </a:rPr>
              <a:t>DNS server address – the IP address of the Domain Name System (DNS) server</a:t>
            </a:r>
          </a:p>
          <a:p>
            <a:pPr algn="just"/>
            <a:r>
              <a:rPr lang="en-US" sz="2600" dirty="0" smtClean="0">
                <a:latin typeface="Cambria" panose="02040503050406030204" pitchFamily="18" charset="0"/>
                <a:ea typeface="Cambria" panose="02040503050406030204" pitchFamily="18" charset="0"/>
              </a:rPr>
              <a:t>DHCP server address (if DHCP is used) is not configured manually on end devices. It will be provided by a DHCP server when an end device requests an IP address.</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32828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670" y="308758"/>
            <a:ext cx="12065330" cy="1926462"/>
          </a:xfrm>
        </p:spPr>
        <p:txBody>
          <a:bodyPr>
            <a:normAutofit/>
          </a:bodyPr>
          <a:lstStyle/>
          <a:p>
            <a:pPr algn="just"/>
            <a:r>
              <a:rPr lang="en-US" sz="3200" b="1" dirty="0" smtClean="0">
                <a:latin typeface="Cambria" panose="02040503050406030204" pitchFamily="18" charset="0"/>
                <a:ea typeface="Cambria" panose="02040503050406030204" pitchFamily="18" charset="0"/>
              </a:rPr>
              <a:t>A large corporation has modified its network to allow users to access network resources from their personal laptops and smart phones. Which networking trend does this describe?</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296883" y="2446316"/>
            <a:ext cx="11578442" cy="1995055"/>
          </a:xfrm>
        </p:spPr>
        <p:txBody>
          <a:bodyPr/>
          <a:lstStyle/>
          <a:p>
            <a:pPr fontAlgn="base"/>
            <a:r>
              <a:rPr lang="en-US" dirty="0"/>
              <a:t>cloud computing</a:t>
            </a:r>
          </a:p>
          <a:p>
            <a:pPr fontAlgn="base"/>
            <a:r>
              <a:rPr lang="en-US" dirty="0"/>
              <a:t>online collaboration</a:t>
            </a:r>
          </a:p>
          <a:p>
            <a:pPr fontAlgn="base"/>
            <a:r>
              <a:rPr lang="en-US" b="1" dirty="0"/>
              <a:t>bring your own device</a:t>
            </a:r>
            <a:endParaRPr lang="en-US" dirty="0"/>
          </a:p>
          <a:p>
            <a:pPr fontAlgn="base"/>
            <a:r>
              <a:rPr lang="en-US" dirty="0"/>
              <a:t>video conferencing</a:t>
            </a:r>
          </a:p>
        </p:txBody>
      </p:sp>
    </p:spTree>
    <p:extLst>
      <p:ext uri="{BB962C8B-B14F-4D97-AF65-F5344CB8AC3E}">
        <p14:creationId xmlns:p14="http://schemas.microsoft.com/office/powerpoint/2010/main" val="3548693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 What process involves placing one PDU inside of another PDU?</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b="1" dirty="0"/>
              <a:t>encapsulation</a:t>
            </a:r>
            <a:endParaRPr lang="en-US" dirty="0"/>
          </a:p>
          <a:p>
            <a:pPr fontAlgn="base"/>
            <a:r>
              <a:rPr lang="en-US" dirty="0"/>
              <a:t>encoding</a:t>
            </a:r>
          </a:p>
          <a:p>
            <a:pPr fontAlgn="base"/>
            <a:r>
              <a:rPr lang="en-US" dirty="0"/>
              <a:t>segmentation</a:t>
            </a:r>
          </a:p>
          <a:p>
            <a:pPr fontAlgn="base"/>
            <a:r>
              <a:rPr lang="en-US" dirty="0"/>
              <a:t>flow control</a:t>
            </a:r>
          </a:p>
        </p:txBody>
      </p:sp>
      <p:sp>
        <p:nvSpPr>
          <p:cNvPr id="3" name="Rectangle 2"/>
          <p:cNvSpPr/>
          <p:nvPr/>
        </p:nvSpPr>
        <p:spPr>
          <a:xfrm>
            <a:off x="63334" y="2794716"/>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When a message is placed inside of another message, this is known as encapsulation. On networks, encapsulation takes place when one protocol data unit is carried inside of the data field of the next lower protocol data unit.</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25481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 What layer is responsible for routing messages through an internetwork in the TCP/IP model?</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b="1" dirty="0"/>
              <a:t>internet</a:t>
            </a:r>
            <a:endParaRPr lang="en-US" dirty="0"/>
          </a:p>
          <a:p>
            <a:pPr fontAlgn="base"/>
            <a:r>
              <a:rPr lang="en-US" dirty="0"/>
              <a:t>transport</a:t>
            </a:r>
          </a:p>
          <a:p>
            <a:pPr fontAlgn="base"/>
            <a:r>
              <a:rPr lang="en-US" dirty="0"/>
              <a:t>network access</a:t>
            </a:r>
          </a:p>
          <a:p>
            <a:pPr fontAlgn="base"/>
            <a:r>
              <a:rPr lang="en-US" dirty="0"/>
              <a:t>session</a:t>
            </a:r>
          </a:p>
        </p:txBody>
      </p:sp>
      <p:sp>
        <p:nvSpPr>
          <p:cNvPr id="3" name="Rectangle 2"/>
          <p:cNvSpPr/>
          <p:nvPr/>
        </p:nvSpPr>
        <p:spPr>
          <a:xfrm>
            <a:off x="63334" y="2794716"/>
            <a:ext cx="11831782" cy="169277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The TCP/IP model consists of four layers: application, transport, internet, and network access. Of these four layers, it is the internet layer that is responsible for routing messages. The session layer is not part of the TCP/IP model but is rather part of the OSI model.</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687828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smtClean="0">
                <a:latin typeface="Cambria" panose="02040503050406030204" pitchFamily="18" charset="0"/>
                <a:ea typeface="Cambria" panose="02040503050406030204" pitchFamily="18" charset="0"/>
              </a:rPr>
              <a:t>41. For the TCP/IP protocol suite, what is the correct order of events when a Telnet message is being prepared to be sent over the network?</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dirty="0"/>
              <a:t>file</a:t>
            </a:r>
          </a:p>
          <a:p>
            <a:pPr fontAlgn="base"/>
            <a:r>
              <a:rPr lang="en-US" b="1" dirty="0"/>
              <a:t>frame</a:t>
            </a:r>
            <a:endParaRPr lang="en-US" dirty="0"/>
          </a:p>
          <a:p>
            <a:pPr fontAlgn="base"/>
            <a:r>
              <a:rPr lang="en-US" dirty="0"/>
              <a:t>packet</a:t>
            </a:r>
          </a:p>
          <a:p>
            <a:pPr fontAlgn="base"/>
            <a:r>
              <a:rPr lang="en-US" dirty="0"/>
              <a:t>segment</a:t>
            </a:r>
          </a:p>
        </p:txBody>
      </p:sp>
      <p:sp>
        <p:nvSpPr>
          <p:cNvPr id="3" name="Rectangle 2"/>
          <p:cNvSpPr/>
          <p:nvPr/>
        </p:nvSpPr>
        <p:spPr>
          <a:xfrm>
            <a:off x="63334" y="2794716"/>
            <a:ext cx="11831782" cy="169277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When received at the physical layer of a host, the bits are formatted into a frame at the data link layer. A packet is the PDU at the network layer. A segment is the PDU at the transport layer. A file is a data structure that may be used at the application layer.</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95676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smtClean="0">
                <a:latin typeface="Cambria" panose="02040503050406030204" pitchFamily="18" charset="0"/>
                <a:ea typeface="Cambria" panose="02040503050406030204" pitchFamily="18" charset="0"/>
              </a:rPr>
              <a:t>41. Refer to the exhibit. </a:t>
            </a:r>
            <a:r>
              <a:rPr lang="en-US" sz="3200" b="1" dirty="0" err="1" smtClean="0">
                <a:latin typeface="Cambria" panose="02040503050406030204" pitchFamily="18" charset="0"/>
                <a:ea typeface="Cambria" panose="02040503050406030204" pitchFamily="18" charset="0"/>
              </a:rPr>
              <a:t>ServerB</a:t>
            </a:r>
            <a:r>
              <a:rPr lang="en-US" sz="3200" b="1" dirty="0" smtClean="0">
                <a:latin typeface="Cambria" panose="02040503050406030204" pitchFamily="18" charset="0"/>
                <a:ea typeface="Cambria" panose="02040503050406030204" pitchFamily="18" charset="0"/>
              </a:rPr>
              <a:t> is attempting to contact </a:t>
            </a:r>
            <a:r>
              <a:rPr lang="en-US" sz="3200" b="1" dirty="0" err="1" smtClean="0">
                <a:latin typeface="Cambria" panose="02040503050406030204" pitchFamily="18" charset="0"/>
                <a:ea typeface="Cambria" panose="02040503050406030204" pitchFamily="18" charset="0"/>
              </a:rPr>
              <a:t>HostA</a:t>
            </a:r>
            <a:r>
              <a:rPr lang="en-US" sz="3200" b="1" dirty="0" smtClean="0">
                <a:latin typeface="Cambria" panose="02040503050406030204" pitchFamily="18" charset="0"/>
                <a:ea typeface="Cambria" panose="02040503050406030204" pitchFamily="18" charset="0"/>
              </a:rPr>
              <a:t>. Which two statements correctly identify the addressing that </a:t>
            </a:r>
            <a:r>
              <a:rPr lang="en-US" sz="3200" b="1" dirty="0" err="1" smtClean="0">
                <a:latin typeface="Cambria" panose="02040503050406030204" pitchFamily="18" charset="0"/>
                <a:ea typeface="Cambria" panose="02040503050406030204" pitchFamily="18" charset="0"/>
              </a:rPr>
              <a:t>ServerB</a:t>
            </a:r>
            <a:r>
              <a:rPr lang="en-US" sz="3200" b="1" dirty="0" smtClean="0">
                <a:latin typeface="Cambria" panose="02040503050406030204" pitchFamily="18" charset="0"/>
                <a:ea typeface="Cambria" panose="02040503050406030204" pitchFamily="18" charset="0"/>
              </a:rPr>
              <a:t> will generate in the process? (Choose two.)</a:t>
            </a:r>
          </a:p>
        </p:txBody>
      </p:sp>
      <p:sp>
        <p:nvSpPr>
          <p:cNvPr id="6" name="Text Placeholder 5"/>
          <p:cNvSpPr>
            <a:spLocks noGrp="1"/>
          </p:cNvSpPr>
          <p:nvPr>
            <p:ph type="body" idx="1"/>
          </p:nvPr>
        </p:nvSpPr>
        <p:spPr>
          <a:xfrm>
            <a:off x="177070" y="1188000"/>
            <a:ext cx="11837859" cy="3139301"/>
          </a:xfrm>
        </p:spPr>
        <p:txBody>
          <a:bodyPr>
            <a:normAutofit/>
          </a:bodyPr>
          <a:lstStyle/>
          <a:p>
            <a:pPr fontAlgn="base"/>
            <a:r>
              <a:rPr lang="en-US" dirty="0" err="1"/>
              <a:t>ServerB</a:t>
            </a:r>
            <a:r>
              <a:rPr lang="en-US" dirty="0"/>
              <a:t> will generate a packet with the destination IP address of </a:t>
            </a:r>
            <a:r>
              <a:rPr lang="en-US" dirty="0" err="1"/>
              <a:t>RouterB</a:t>
            </a:r>
            <a:r>
              <a:rPr lang="en-US" dirty="0"/>
              <a:t>.</a:t>
            </a:r>
          </a:p>
          <a:p>
            <a:pPr fontAlgn="base"/>
            <a:r>
              <a:rPr lang="en-US" dirty="0" err="1"/>
              <a:t>ServerB</a:t>
            </a:r>
            <a:r>
              <a:rPr lang="en-US" dirty="0"/>
              <a:t> will generate a frame with the destination MAC address of </a:t>
            </a:r>
            <a:r>
              <a:rPr lang="en-US" dirty="0" err="1"/>
              <a:t>SwitchB</a:t>
            </a:r>
            <a:r>
              <a:rPr lang="en-US" dirty="0"/>
              <a:t>.</a:t>
            </a:r>
          </a:p>
          <a:p>
            <a:pPr fontAlgn="base"/>
            <a:r>
              <a:rPr lang="en-US" dirty="0" err="1"/>
              <a:t>ServerB</a:t>
            </a:r>
            <a:r>
              <a:rPr lang="en-US" dirty="0"/>
              <a:t> will generate a packet with the destination IP address of </a:t>
            </a:r>
            <a:r>
              <a:rPr lang="en-US" dirty="0" err="1"/>
              <a:t>RouterA</a:t>
            </a:r>
            <a:r>
              <a:rPr lang="en-US" dirty="0"/>
              <a:t>.</a:t>
            </a:r>
          </a:p>
          <a:p>
            <a:pPr fontAlgn="base"/>
            <a:r>
              <a:rPr lang="en-US" b="1" dirty="0" err="1"/>
              <a:t>ServerB</a:t>
            </a:r>
            <a:r>
              <a:rPr lang="en-US" b="1" dirty="0"/>
              <a:t> will generate a frame with the destination MAC address of </a:t>
            </a:r>
            <a:r>
              <a:rPr lang="en-US" b="1" dirty="0" err="1"/>
              <a:t>RouterB</a:t>
            </a:r>
            <a:r>
              <a:rPr lang="en-US" b="1" dirty="0"/>
              <a:t>.</a:t>
            </a:r>
            <a:endParaRPr lang="en-US" dirty="0"/>
          </a:p>
          <a:p>
            <a:pPr fontAlgn="base"/>
            <a:r>
              <a:rPr lang="en-US" b="1" dirty="0" err="1"/>
              <a:t>ServerB</a:t>
            </a:r>
            <a:r>
              <a:rPr lang="en-US" b="1" dirty="0"/>
              <a:t> will generate a packet with the destination IP address of </a:t>
            </a:r>
            <a:r>
              <a:rPr lang="en-US" b="1" dirty="0" err="1"/>
              <a:t>HostA</a:t>
            </a:r>
            <a:r>
              <a:rPr lang="en-US" b="1" dirty="0"/>
              <a:t>.</a:t>
            </a:r>
            <a:endParaRPr lang="en-US" dirty="0"/>
          </a:p>
          <a:p>
            <a:pPr fontAlgn="base"/>
            <a:r>
              <a:rPr lang="en-US" dirty="0" err="1"/>
              <a:t>ServerB</a:t>
            </a:r>
            <a:r>
              <a:rPr lang="en-US" dirty="0"/>
              <a:t> will generate a frame with the destination MAC address of </a:t>
            </a:r>
            <a:r>
              <a:rPr lang="en-US" dirty="0" err="1"/>
              <a:t>RouterA</a:t>
            </a:r>
            <a:r>
              <a:rPr lang="en-US" dirty="0"/>
              <a:t>.</a:t>
            </a:r>
          </a:p>
        </p:txBody>
      </p:sp>
      <p:sp>
        <p:nvSpPr>
          <p:cNvPr id="3" name="Rectangle 2"/>
          <p:cNvSpPr/>
          <p:nvPr/>
        </p:nvSpPr>
        <p:spPr>
          <a:xfrm>
            <a:off x="63335" y="5165229"/>
            <a:ext cx="11831782" cy="169277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In order to send data to </a:t>
            </a:r>
            <a:r>
              <a:rPr lang="en-US" sz="2600" dirty="0" err="1" smtClean="0">
                <a:latin typeface="Cambria" panose="02040503050406030204" pitchFamily="18" charset="0"/>
                <a:ea typeface="Cambria" panose="02040503050406030204" pitchFamily="18" charset="0"/>
              </a:rPr>
              <a:t>HostA</a:t>
            </a:r>
            <a:r>
              <a:rPr lang="en-US" sz="2600" dirty="0" smtClean="0">
                <a:latin typeface="Cambria" panose="02040503050406030204" pitchFamily="18" charset="0"/>
                <a:ea typeface="Cambria" panose="02040503050406030204" pitchFamily="18" charset="0"/>
              </a:rPr>
              <a:t>, </a:t>
            </a:r>
            <a:r>
              <a:rPr lang="en-US" sz="2600" dirty="0" err="1" smtClean="0">
                <a:latin typeface="Cambria" panose="02040503050406030204" pitchFamily="18" charset="0"/>
                <a:ea typeface="Cambria" panose="02040503050406030204" pitchFamily="18" charset="0"/>
              </a:rPr>
              <a:t>ServerB</a:t>
            </a:r>
            <a:r>
              <a:rPr lang="en-US" sz="2600" dirty="0" smtClean="0">
                <a:latin typeface="Cambria" panose="02040503050406030204" pitchFamily="18" charset="0"/>
                <a:ea typeface="Cambria" panose="02040503050406030204" pitchFamily="18" charset="0"/>
              </a:rPr>
              <a:t> will generate a packet that contains the IP address of the destination device on the remote network and a frame that contains the MAC address of the default gateway device on the local network.</a:t>
            </a:r>
            <a:endParaRPr lang="en-US" sz="2400" dirty="0" smtClean="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2067" y="3165832"/>
            <a:ext cx="2456597" cy="1999397"/>
          </a:xfrm>
          <a:prstGeom prst="rect">
            <a:avLst/>
          </a:prstGeom>
        </p:spPr>
      </p:pic>
    </p:spTree>
    <p:extLst>
      <p:ext uri="{BB962C8B-B14F-4D97-AF65-F5344CB8AC3E}">
        <p14:creationId xmlns:p14="http://schemas.microsoft.com/office/powerpoint/2010/main" val="4090003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044000"/>
          </a:xfrm>
        </p:spPr>
        <p:txBody>
          <a:bodyPr>
            <a:normAutofit fontScale="90000"/>
          </a:bodyPr>
          <a:lstStyle/>
          <a:p>
            <a:r>
              <a:rPr lang="en-US" sz="3200" b="1" dirty="0" smtClean="0">
                <a:latin typeface="Cambria" panose="02040503050406030204" pitchFamily="18" charset="0"/>
                <a:ea typeface="Cambria" panose="02040503050406030204" pitchFamily="18" charset="0"/>
              </a:rPr>
              <a:t> For the TCP/IP protocol suite, what is the correct order of events when a Telnet message is being prepared to be sent over the network?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29" y="1172789"/>
            <a:ext cx="11600141" cy="5528851"/>
          </a:xfrm>
          <a:prstGeom prst="rect">
            <a:avLst/>
          </a:prstGeom>
        </p:spPr>
      </p:pic>
    </p:spTree>
    <p:extLst>
      <p:ext uri="{BB962C8B-B14F-4D97-AF65-F5344CB8AC3E}">
        <p14:creationId xmlns:p14="http://schemas.microsoft.com/office/powerpoint/2010/main" val="42112869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smtClean="0">
                <a:latin typeface="Cambria" panose="02040503050406030204" pitchFamily="18" charset="0"/>
                <a:ea typeface="Cambria" panose="02040503050406030204" pitchFamily="18" charset="0"/>
              </a:rPr>
              <a:t> Which method allows a computer to react accordingly when it requests data from a server and the server takes too long to respond?</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dirty="0"/>
              <a:t>encapsulation</a:t>
            </a:r>
          </a:p>
          <a:p>
            <a:pPr fontAlgn="base"/>
            <a:r>
              <a:rPr lang="en-US" dirty="0"/>
              <a:t>flow control</a:t>
            </a:r>
          </a:p>
          <a:p>
            <a:pPr fontAlgn="base"/>
            <a:r>
              <a:rPr lang="en-US" dirty="0"/>
              <a:t>access method</a:t>
            </a:r>
          </a:p>
          <a:p>
            <a:pPr fontAlgn="base"/>
            <a:r>
              <a:rPr lang="en-US" b="1" dirty="0"/>
              <a:t>response timeout</a:t>
            </a:r>
            <a:endParaRPr lang="en-US" dirty="0"/>
          </a:p>
        </p:txBody>
      </p:sp>
      <p:sp>
        <p:nvSpPr>
          <p:cNvPr id="3" name="Rectangle 2"/>
          <p:cNvSpPr/>
          <p:nvPr/>
        </p:nvSpPr>
        <p:spPr>
          <a:xfrm>
            <a:off x="63334" y="2794716"/>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If a computer makes a request and does not hear a response within an acceptable amount of time, the computer assumes that no answer is coming and reacts accordingly.</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7024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smtClean="0">
                <a:latin typeface="Cambria" panose="02040503050406030204" pitchFamily="18" charset="0"/>
                <a:ea typeface="Cambria" panose="02040503050406030204" pitchFamily="18" charset="0"/>
              </a:rPr>
              <a:t> A web client is receiving a response for a web page from a web server. From the perspective of the client, what is the correct order of the protocol stack that is used to decode the received transmission?</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b="1" dirty="0"/>
              <a:t>Ethernet, IP, TCP, HTTP</a:t>
            </a:r>
            <a:endParaRPr lang="en-US" dirty="0"/>
          </a:p>
          <a:p>
            <a:pPr fontAlgn="base"/>
            <a:r>
              <a:rPr lang="en-US" dirty="0"/>
              <a:t>HTTP, TCP, IP, Ethernet</a:t>
            </a:r>
          </a:p>
          <a:p>
            <a:pPr fontAlgn="base"/>
            <a:r>
              <a:rPr lang="en-US" dirty="0"/>
              <a:t>Ethernet, TCP, IP, HTTP</a:t>
            </a:r>
          </a:p>
          <a:p>
            <a:pPr fontAlgn="base"/>
            <a:r>
              <a:rPr lang="en-US" dirty="0"/>
              <a:t>HTTP, Ethernet, IP, TCP</a:t>
            </a:r>
          </a:p>
        </p:txBody>
      </p:sp>
      <p:sp>
        <p:nvSpPr>
          <p:cNvPr id="3" name="Rectangle 2"/>
          <p:cNvSpPr/>
          <p:nvPr/>
        </p:nvSpPr>
        <p:spPr>
          <a:xfrm>
            <a:off x="63334" y="2794716"/>
            <a:ext cx="11831782" cy="209288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a:t>
            </a:r>
          </a:p>
          <a:p>
            <a:pPr algn="just"/>
            <a:r>
              <a:rPr lang="en-US" sz="2600" b="1" dirty="0" smtClean="0">
                <a:latin typeface="Cambria" panose="02040503050406030204" pitchFamily="18" charset="0"/>
                <a:ea typeface="Cambria" panose="02040503050406030204" pitchFamily="18" charset="0"/>
              </a:rPr>
              <a:t>1. </a:t>
            </a:r>
            <a:r>
              <a:rPr lang="en-US" sz="2600" dirty="0" smtClean="0">
                <a:latin typeface="Cambria" panose="02040503050406030204" pitchFamily="18" charset="0"/>
                <a:ea typeface="Cambria" panose="02040503050406030204" pitchFamily="18" charset="0"/>
              </a:rPr>
              <a:t>HTTP governs the way that a web server and client interact.</a:t>
            </a:r>
          </a:p>
          <a:p>
            <a:pPr algn="just"/>
            <a:r>
              <a:rPr lang="en-US" sz="2600" dirty="0" smtClean="0">
                <a:latin typeface="Cambria" panose="02040503050406030204" pitchFamily="18" charset="0"/>
                <a:ea typeface="Cambria" panose="02040503050406030204" pitchFamily="18" charset="0"/>
              </a:rPr>
              <a:t>2. TCP manages individual conversations between web servers and clients.</a:t>
            </a:r>
          </a:p>
          <a:p>
            <a:pPr algn="just"/>
            <a:r>
              <a:rPr lang="en-US" sz="2600" dirty="0" smtClean="0">
                <a:latin typeface="Cambria" panose="02040503050406030204" pitchFamily="18" charset="0"/>
                <a:ea typeface="Cambria" panose="02040503050406030204" pitchFamily="18" charset="0"/>
              </a:rPr>
              <a:t>3. IP is responsible for delivery across the best path to the destination.</a:t>
            </a:r>
          </a:p>
          <a:p>
            <a:pPr algn="just"/>
            <a:r>
              <a:rPr lang="en-US" sz="2600" dirty="0" smtClean="0">
                <a:latin typeface="Cambria" panose="02040503050406030204" pitchFamily="18" charset="0"/>
                <a:ea typeface="Cambria" panose="02040503050406030204" pitchFamily="18" charset="0"/>
              </a:rPr>
              <a:t>4. Ethernet takes the packet from IP and formats it for transmission</a:t>
            </a:r>
            <a:r>
              <a:rPr lang="en-US" sz="2600" b="1" dirty="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75361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Which two OSI model layers have the same functionality as a single layer of the TCP/IP model? (Choose two.)</a:t>
            </a:r>
          </a:p>
        </p:txBody>
      </p:sp>
      <p:sp>
        <p:nvSpPr>
          <p:cNvPr id="6" name="Text Placeholder 5"/>
          <p:cNvSpPr>
            <a:spLocks noGrp="1"/>
          </p:cNvSpPr>
          <p:nvPr>
            <p:ph type="body" idx="1"/>
          </p:nvPr>
        </p:nvSpPr>
        <p:spPr>
          <a:xfrm>
            <a:off x="177070" y="1188000"/>
            <a:ext cx="11837859" cy="1715811"/>
          </a:xfrm>
        </p:spPr>
        <p:txBody>
          <a:bodyPr>
            <a:normAutofit fontScale="85000" lnSpcReduction="20000"/>
          </a:bodyPr>
          <a:lstStyle/>
          <a:p>
            <a:pPr fontAlgn="base"/>
            <a:r>
              <a:rPr lang="en-US" b="1" dirty="0"/>
              <a:t>data link</a:t>
            </a:r>
            <a:endParaRPr lang="en-US" dirty="0"/>
          </a:p>
          <a:p>
            <a:pPr fontAlgn="base"/>
            <a:r>
              <a:rPr lang="en-US" dirty="0"/>
              <a:t>network</a:t>
            </a:r>
          </a:p>
          <a:p>
            <a:pPr fontAlgn="base"/>
            <a:r>
              <a:rPr lang="en-US" b="1" dirty="0"/>
              <a:t>physical</a:t>
            </a:r>
            <a:endParaRPr lang="en-US" dirty="0"/>
          </a:p>
          <a:p>
            <a:pPr fontAlgn="base"/>
            <a:r>
              <a:rPr lang="en-US" dirty="0"/>
              <a:t>session</a:t>
            </a:r>
          </a:p>
          <a:p>
            <a:pPr fontAlgn="base"/>
            <a:r>
              <a:rPr lang="en-US" dirty="0"/>
              <a:t>transport</a:t>
            </a:r>
          </a:p>
        </p:txBody>
      </p:sp>
      <p:sp>
        <p:nvSpPr>
          <p:cNvPr id="3" name="Rectangle 2"/>
          <p:cNvSpPr/>
          <p:nvPr/>
        </p:nvSpPr>
        <p:spPr>
          <a:xfrm>
            <a:off x="63334" y="2794716"/>
            <a:ext cx="11831782" cy="209288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The OSI data link and physical layers together are equivalent to the TCP/IP network access layer. The OSI transport layer is functionally equivalent to the TCP/IP transport layer, and the OSI network layer is equivalent to the TCP/IP internet layer. The OSI application, presentation, and session layers are functionally equivalent to the application layer within the TCP/IP model.</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853025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47. At which layer of the OSI model would a logical address be added during encapsulation?</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dirty="0"/>
              <a:t>physical layer</a:t>
            </a:r>
          </a:p>
          <a:p>
            <a:pPr fontAlgn="base"/>
            <a:r>
              <a:rPr lang="en-US" dirty="0"/>
              <a:t>data link layer</a:t>
            </a:r>
          </a:p>
          <a:p>
            <a:pPr fontAlgn="base"/>
            <a:r>
              <a:rPr lang="en-US" b="1" dirty="0"/>
              <a:t>network layer</a:t>
            </a:r>
            <a:endParaRPr lang="en-US" dirty="0"/>
          </a:p>
          <a:p>
            <a:pPr fontAlgn="base"/>
            <a:r>
              <a:rPr lang="en-US" dirty="0"/>
              <a:t>transport layer</a:t>
            </a:r>
          </a:p>
        </p:txBody>
      </p:sp>
      <p:sp>
        <p:nvSpPr>
          <p:cNvPr id="3" name="Rectangle 2"/>
          <p:cNvSpPr/>
          <p:nvPr/>
        </p:nvSpPr>
        <p:spPr>
          <a:xfrm>
            <a:off x="63334" y="2794716"/>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a:t>
            </a:r>
            <a:r>
              <a:rPr lang="en-US" sz="2600" dirty="0" smtClean="0">
                <a:latin typeface="Cambria" panose="02040503050406030204" pitchFamily="18" charset="0"/>
                <a:ea typeface="Cambria" panose="02040503050406030204" pitchFamily="18" charset="0"/>
              </a:rPr>
              <a:t>: Logical addresses, also known as IP addresses, are added at the network layer. Physical addresses are </a:t>
            </a:r>
            <a:r>
              <a:rPr lang="en-US" sz="2600" dirty="0" err="1" smtClean="0">
                <a:latin typeface="Cambria" panose="02040503050406030204" pitchFamily="18" charset="0"/>
                <a:ea typeface="Cambria" panose="02040503050406030204" pitchFamily="18" charset="0"/>
              </a:rPr>
              <a:t>edded</a:t>
            </a:r>
            <a:r>
              <a:rPr lang="en-US" sz="2600" dirty="0" smtClean="0">
                <a:latin typeface="Cambria" panose="02040503050406030204" pitchFamily="18" charset="0"/>
                <a:ea typeface="Cambria" panose="02040503050406030204" pitchFamily="18" charset="0"/>
              </a:rPr>
              <a:t> at the data link layer. Port addresses are added at the transport layer. No addresses are added at the physical layer.</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029740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What is a characteristic of multicast messages?</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b="1" dirty="0"/>
              <a:t>They are sent to a select group of hosts.</a:t>
            </a:r>
            <a:endParaRPr lang="en-US" dirty="0"/>
          </a:p>
          <a:p>
            <a:pPr fontAlgn="base"/>
            <a:r>
              <a:rPr lang="en-US" dirty="0"/>
              <a:t>They are sent to all hosts on a network.</a:t>
            </a:r>
          </a:p>
          <a:p>
            <a:pPr fontAlgn="base"/>
            <a:r>
              <a:rPr lang="en-US" dirty="0"/>
              <a:t>They must be acknowledged.</a:t>
            </a:r>
          </a:p>
          <a:p>
            <a:pPr fontAlgn="base"/>
            <a:r>
              <a:rPr lang="en-US" dirty="0"/>
              <a:t>They are sent to a single destination.</a:t>
            </a:r>
          </a:p>
        </p:txBody>
      </p:sp>
      <p:sp>
        <p:nvSpPr>
          <p:cNvPr id="3" name="Rectangle 2"/>
          <p:cNvSpPr/>
          <p:nvPr/>
        </p:nvSpPr>
        <p:spPr>
          <a:xfrm>
            <a:off x="63334" y="2794716"/>
            <a:ext cx="11831782" cy="89255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Multicast is a one-to-many type of communication. Multicast messages are addressed to a specific multicast group.</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99678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648000"/>
          </a:xfrm>
        </p:spPr>
        <p:txBody>
          <a:bodyPr>
            <a:normAutofit/>
          </a:bodyPr>
          <a:lstStyle/>
          <a:p>
            <a:pPr algn="just"/>
            <a:r>
              <a:rPr lang="en-US" sz="3200" b="1" dirty="0" smtClean="0">
                <a:latin typeface="Cambria" panose="02040503050406030204" pitchFamily="18" charset="0"/>
                <a:ea typeface="Cambria" panose="02040503050406030204" pitchFamily="18" charset="0"/>
              </a:rPr>
              <a:t>What is an ISP?</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296883" y="2446316"/>
            <a:ext cx="11578442" cy="1995055"/>
          </a:xfrm>
        </p:spPr>
        <p:txBody>
          <a:bodyPr>
            <a:normAutofit lnSpcReduction="10000"/>
          </a:bodyPr>
          <a:lstStyle/>
          <a:p>
            <a:pPr fontAlgn="base"/>
            <a:r>
              <a:rPr lang="en-US" dirty="0"/>
              <a:t>It is a standards body that develops cabling and wiring standards for networking.</a:t>
            </a:r>
          </a:p>
          <a:p>
            <a:pPr fontAlgn="base"/>
            <a:r>
              <a:rPr lang="en-US" dirty="0"/>
              <a:t>It is a protocol that establishes how computers within a local network communicate.</a:t>
            </a:r>
          </a:p>
          <a:p>
            <a:pPr fontAlgn="base"/>
            <a:r>
              <a:rPr lang="en-US" b="1" dirty="0"/>
              <a:t>It is an organization that enables individuals and businesses to connect to the Internet.</a:t>
            </a:r>
            <a:endParaRPr lang="en-US" dirty="0"/>
          </a:p>
          <a:p>
            <a:pPr fontAlgn="base"/>
            <a:r>
              <a:rPr lang="en-US" dirty="0"/>
              <a:t>It is a networking device that combines the functionality of several different networking devices in one.</a:t>
            </a:r>
          </a:p>
        </p:txBody>
      </p:sp>
    </p:spTree>
    <p:extLst>
      <p:ext uri="{BB962C8B-B14F-4D97-AF65-F5344CB8AC3E}">
        <p14:creationId xmlns:p14="http://schemas.microsoft.com/office/powerpoint/2010/main" val="39575586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Which statement is correct about network protocols?</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dirty="0"/>
              <a:t>Network protocols define the type of hardware that is used and how it is mounted in racks.</a:t>
            </a:r>
          </a:p>
          <a:p>
            <a:pPr fontAlgn="base"/>
            <a:r>
              <a:rPr lang="en-US" b="1" dirty="0"/>
              <a:t>They define how messages are exchanged between the source and the destination.</a:t>
            </a:r>
            <a:endParaRPr lang="en-US" dirty="0"/>
          </a:p>
          <a:p>
            <a:pPr fontAlgn="base"/>
            <a:r>
              <a:rPr lang="en-US" dirty="0"/>
              <a:t>They all function in the network access layer of TCP/IP.</a:t>
            </a:r>
          </a:p>
          <a:p>
            <a:pPr fontAlgn="base"/>
            <a:r>
              <a:rPr lang="en-US" dirty="0"/>
              <a:t>They are only required for exchange of messages between devices on remote networks.</a:t>
            </a:r>
          </a:p>
        </p:txBody>
      </p:sp>
      <p:sp>
        <p:nvSpPr>
          <p:cNvPr id="3" name="Rectangle 2"/>
          <p:cNvSpPr/>
          <p:nvPr/>
        </p:nvSpPr>
        <p:spPr>
          <a:xfrm>
            <a:off x="63334" y="2794716"/>
            <a:ext cx="11831782" cy="209288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Network protocols are implemented in hardware, or software, or both. They interact with each other within different layers of a protocol stack. Protocols have nothing to do with the installation of the network equipment. Network protocols are required to exchange information between source and destination devices in both local and remote networks.</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91283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What is an advantage of network devices using open standard protocols?</a:t>
            </a:r>
          </a:p>
        </p:txBody>
      </p:sp>
      <p:sp>
        <p:nvSpPr>
          <p:cNvPr id="6" name="Text Placeholder 5"/>
          <p:cNvSpPr>
            <a:spLocks noGrp="1"/>
          </p:cNvSpPr>
          <p:nvPr>
            <p:ph type="body" idx="1"/>
          </p:nvPr>
        </p:nvSpPr>
        <p:spPr>
          <a:xfrm>
            <a:off x="177070" y="1188000"/>
            <a:ext cx="11837859" cy="1715811"/>
          </a:xfrm>
        </p:spPr>
        <p:txBody>
          <a:bodyPr>
            <a:normAutofit fontScale="92500"/>
          </a:bodyPr>
          <a:lstStyle/>
          <a:p>
            <a:pPr fontAlgn="base"/>
            <a:r>
              <a:rPr lang="en-US" dirty="0"/>
              <a:t>Network communications is confined to data transfers between devices from the same vendor.</a:t>
            </a:r>
          </a:p>
          <a:p>
            <a:pPr fontAlgn="base"/>
            <a:r>
              <a:rPr lang="en-US" b="1" dirty="0"/>
              <a:t>A client host and a server running different operating systems can successfully exchange data.</a:t>
            </a:r>
            <a:endParaRPr lang="en-US" dirty="0"/>
          </a:p>
          <a:p>
            <a:pPr fontAlgn="base"/>
            <a:r>
              <a:rPr lang="en-US" dirty="0"/>
              <a:t>Internet access can be controlled by a single ISP in each market.</a:t>
            </a:r>
          </a:p>
          <a:p>
            <a:pPr fontAlgn="base"/>
            <a:r>
              <a:rPr lang="en-US" dirty="0"/>
              <a:t>Competition and innovation are limited to specific types of products</a:t>
            </a:r>
          </a:p>
        </p:txBody>
      </p:sp>
      <p:sp>
        <p:nvSpPr>
          <p:cNvPr id="3" name="Rectangle 2"/>
          <p:cNvSpPr/>
          <p:nvPr/>
        </p:nvSpPr>
        <p:spPr>
          <a:xfrm>
            <a:off x="63334" y="2794716"/>
            <a:ext cx="11831782" cy="209288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An advantage of network devices implementing open standard protocols, such as from the TCP/IP suite, is that clients and servers running different operating systems can communicate with each other. Open standard protocols facilitate innovation and competition between vendors and across markets, and can reduce the occurrence of monopolies in networking markets.</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39760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Which device performs the function of determining the path that messages should take through internetworks?</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b="1" dirty="0"/>
              <a:t>a router</a:t>
            </a:r>
            <a:endParaRPr lang="en-US" dirty="0"/>
          </a:p>
          <a:p>
            <a:pPr fontAlgn="base"/>
            <a:r>
              <a:rPr lang="en-US" dirty="0"/>
              <a:t>a firewall</a:t>
            </a:r>
          </a:p>
          <a:p>
            <a:pPr fontAlgn="base"/>
            <a:r>
              <a:rPr lang="en-US" dirty="0"/>
              <a:t>a web server</a:t>
            </a:r>
          </a:p>
          <a:p>
            <a:pPr fontAlgn="base"/>
            <a:r>
              <a:rPr lang="en-US" dirty="0"/>
              <a:t>a DSL modem</a:t>
            </a:r>
          </a:p>
        </p:txBody>
      </p:sp>
      <p:sp>
        <p:nvSpPr>
          <p:cNvPr id="3" name="Rectangle 2"/>
          <p:cNvSpPr/>
          <p:nvPr/>
        </p:nvSpPr>
        <p:spPr>
          <a:xfrm>
            <a:off x="63334" y="2794716"/>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A router is used to determine the path that the messages should take through the network. A firewall is used to filter incoming and outgoing traffic. A DSL modem is used to provide Internet connection for a home or an organization.</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65270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smtClean="0">
                <a:latin typeface="Cambria" panose="02040503050406030204" pitchFamily="18" charset="0"/>
                <a:ea typeface="Cambria" panose="02040503050406030204" pitchFamily="18" charset="0"/>
              </a:rPr>
              <a:t>Open the PT Activity. Perform the tasks in the activity instructions and then answer the question.</a:t>
            </a:r>
            <a:br>
              <a:rPr lang="en-US" sz="3200" b="1" dirty="0" smtClean="0">
                <a:latin typeface="Cambria" panose="02040503050406030204" pitchFamily="18" charset="0"/>
                <a:ea typeface="Cambria" panose="02040503050406030204" pitchFamily="18" charset="0"/>
              </a:rPr>
            </a:br>
            <a:r>
              <a:rPr lang="en-US" sz="3200" b="1" dirty="0" smtClean="0">
                <a:latin typeface="Cambria" panose="02040503050406030204" pitchFamily="18" charset="0"/>
                <a:ea typeface="Cambria" panose="02040503050406030204" pitchFamily="18" charset="0"/>
              </a:rPr>
              <a:t>What is the IP address of the switch virtual interface (SVI) on Switch0?</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b="1" dirty="0"/>
              <a:t>192.168.5.10</a:t>
            </a:r>
            <a:endParaRPr lang="en-US" dirty="0"/>
          </a:p>
          <a:p>
            <a:pPr fontAlgn="base"/>
            <a:r>
              <a:rPr lang="en-US" dirty="0"/>
              <a:t>192.168.10.5</a:t>
            </a:r>
          </a:p>
          <a:p>
            <a:pPr fontAlgn="base"/>
            <a:r>
              <a:rPr lang="en-US" dirty="0"/>
              <a:t>192.168.10.1</a:t>
            </a:r>
          </a:p>
          <a:p>
            <a:pPr fontAlgn="base"/>
            <a:r>
              <a:rPr lang="en-US" dirty="0"/>
              <a:t>192.168.5.0</a:t>
            </a:r>
          </a:p>
        </p:txBody>
      </p:sp>
      <p:sp>
        <p:nvSpPr>
          <p:cNvPr id="3" name="Rectangle 2"/>
          <p:cNvSpPr/>
          <p:nvPr/>
        </p:nvSpPr>
        <p:spPr>
          <a:xfrm>
            <a:off x="63334" y="2794716"/>
            <a:ext cx="11831782" cy="1292662"/>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After the enable command is issued, the show running-configuration command or the show </a:t>
            </a:r>
            <a:r>
              <a:rPr lang="en-US" sz="2600" dirty="0" err="1" smtClean="0">
                <a:latin typeface="Cambria" panose="02040503050406030204" pitchFamily="18" charset="0"/>
                <a:ea typeface="Cambria" panose="02040503050406030204" pitchFamily="18" charset="0"/>
              </a:rPr>
              <a:t>ip</a:t>
            </a:r>
            <a:r>
              <a:rPr lang="en-US" sz="2600" dirty="0" smtClean="0">
                <a:latin typeface="Cambria" panose="02040503050406030204" pitchFamily="18" charset="0"/>
                <a:ea typeface="Cambria" panose="02040503050406030204" pitchFamily="18" charset="0"/>
              </a:rPr>
              <a:t> interfaces brief command will display the IP address of the switch virtual interface (SVI).</a:t>
            </a:r>
            <a:endParaRPr lang="en-US" sz="2400" dirty="0" smtClean="0">
              <a:latin typeface="Cambria" panose="02040503050406030204" pitchFamily="18" charset="0"/>
              <a:ea typeface="Cambria" panose="020405030504060302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940888265"/>
              </p:ext>
            </p:extLst>
          </p:nvPr>
        </p:nvGraphicFramePr>
        <p:xfrm>
          <a:off x="8168633" y="4704590"/>
          <a:ext cx="2824163" cy="536575"/>
        </p:xfrm>
        <a:graphic>
          <a:graphicData uri="http://schemas.openxmlformats.org/presentationml/2006/ole">
            <mc:AlternateContent xmlns:mc="http://schemas.openxmlformats.org/markup-compatibility/2006">
              <mc:Choice xmlns:v="urn:schemas-microsoft-com:vml" Requires="v">
                <p:oleObj spid="_x0000_s7178" name="Packager Shell Object" showAsIcon="1" r:id="rId3" imgW="2824920" imgH="536040" progId="Package">
                  <p:embed/>
                </p:oleObj>
              </mc:Choice>
              <mc:Fallback>
                <p:oleObj name="Packager Shell Object" showAsIcon="1" r:id="rId3" imgW="2824920" imgH="536040" progId="Package">
                  <p:embed/>
                  <p:pic>
                    <p:nvPicPr>
                      <p:cNvPr id="0" name=""/>
                      <p:cNvPicPr/>
                      <p:nvPr/>
                    </p:nvPicPr>
                    <p:blipFill>
                      <a:blip r:embed="rId4"/>
                      <a:stretch>
                        <a:fillRect/>
                      </a:stretch>
                    </p:blipFill>
                    <p:spPr>
                      <a:xfrm>
                        <a:off x="8168633" y="4704590"/>
                        <a:ext cx="2824163" cy="536575"/>
                      </a:xfrm>
                      <a:prstGeom prst="rect">
                        <a:avLst/>
                      </a:prstGeom>
                    </p:spPr>
                  </p:pic>
                </p:oleObj>
              </mc:Fallback>
            </mc:AlternateContent>
          </a:graphicData>
        </a:graphic>
      </p:graphicFrame>
    </p:spTree>
    <p:extLst>
      <p:ext uri="{BB962C8B-B14F-4D97-AF65-F5344CB8AC3E}">
        <p14:creationId xmlns:p14="http://schemas.microsoft.com/office/powerpoint/2010/main" val="6581327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Why would a Layer 2 switch need an IP address?</a:t>
            </a:r>
          </a:p>
        </p:txBody>
      </p:sp>
      <p:sp>
        <p:nvSpPr>
          <p:cNvPr id="6" name="Text Placeholder 5"/>
          <p:cNvSpPr>
            <a:spLocks noGrp="1"/>
          </p:cNvSpPr>
          <p:nvPr>
            <p:ph type="body" idx="1"/>
          </p:nvPr>
        </p:nvSpPr>
        <p:spPr>
          <a:xfrm>
            <a:off x="177070" y="1188000"/>
            <a:ext cx="11837859" cy="1715811"/>
          </a:xfrm>
        </p:spPr>
        <p:txBody>
          <a:bodyPr>
            <a:normAutofit lnSpcReduction="10000"/>
          </a:bodyPr>
          <a:lstStyle/>
          <a:p>
            <a:pPr fontAlgn="base"/>
            <a:r>
              <a:rPr lang="en-US" dirty="0"/>
              <a:t>o enable the switch to send broadcast frames to attached PCs</a:t>
            </a:r>
          </a:p>
          <a:p>
            <a:pPr fontAlgn="base"/>
            <a:r>
              <a:rPr lang="en-US" dirty="0"/>
              <a:t>to enable the switch to function as a default gateway</a:t>
            </a:r>
          </a:p>
          <a:p>
            <a:pPr fontAlgn="base"/>
            <a:r>
              <a:rPr lang="en-US" b="1" dirty="0"/>
              <a:t>to enable the switch to be managed remotely</a:t>
            </a:r>
            <a:endParaRPr lang="en-US" dirty="0"/>
          </a:p>
          <a:p>
            <a:pPr fontAlgn="base"/>
            <a:r>
              <a:rPr lang="en-US" dirty="0"/>
              <a:t>to enable the switch to receive frames from attached PCs</a:t>
            </a:r>
          </a:p>
        </p:txBody>
      </p:sp>
      <p:sp>
        <p:nvSpPr>
          <p:cNvPr id="3" name="Rectangle 2"/>
          <p:cNvSpPr/>
          <p:nvPr/>
        </p:nvSpPr>
        <p:spPr>
          <a:xfrm>
            <a:off x="63334" y="2794716"/>
            <a:ext cx="11831782" cy="2092881"/>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A switch, as a Layer 2 device, does not need an IP address to transmit frames to attached devices. However, when a switch is accessed remotely through the network, it must have a Layer 3 address. The IP address must be applied to a virtual interface rather than to a physical interface. Routers, not switches, function as default gateways.</a:t>
            </a:r>
            <a:endParaRPr lang="en-US" sz="24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6020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smtClean="0">
                <a:latin typeface="Cambria" panose="02040503050406030204" pitchFamily="18" charset="0"/>
                <a:ea typeface="Cambria" panose="02040503050406030204" pitchFamily="18" charset="0"/>
              </a:rPr>
              <a:t>Refer to the exhibit. An administrator is trying to configure the switch but receives the error message that is displayed in the exhibit. What is the problem?</a:t>
            </a:r>
          </a:p>
        </p:txBody>
      </p:sp>
      <p:sp>
        <p:nvSpPr>
          <p:cNvPr id="6" name="Text Placeholder 5"/>
          <p:cNvSpPr>
            <a:spLocks noGrp="1"/>
          </p:cNvSpPr>
          <p:nvPr>
            <p:ph type="body" idx="1"/>
          </p:nvPr>
        </p:nvSpPr>
        <p:spPr>
          <a:xfrm>
            <a:off x="63335" y="2649199"/>
            <a:ext cx="11837859" cy="1715811"/>
          </a:xfrm>
        </p:spPr>
        <p:txBody>
          <a:bodyPr>
            <a:normAutofit lnSpcReduction="10000"/>
          </a:bodyPr>
          <a:lstStyle/>
          <a:p>
            <a:pPr fontAlgn="base"/>
            <a:r>
              <a:rPr lang="en-US" dirty="0"/>
              <a:t>The entire command, configure terminal, must be used.</a:t>
            </a:r>
          </a:p>
          <a:p>
            <a:pPr fontAlgn="base"/>
            <a:r>
              <a:rPr lang="en-US" dirty="0"/>
              <a:t>The administrator is already in global configuration mode.</a:t>
            </a:r>
          </a:p>
          <a:p>
            <a:pPr fontAlgn="base"/>
            <a:r>
              <a:rPr lang="en-US" b="1" dirty="0"/>
              <a:t>The administrator must first enter privileged EXEC mode before issuing the command.</a:t>
            </a:r>
            <a:endParaRPr lang="en-US" dirty="0"/>
          </a:p>
          <a:p>
            <a:pPr fontAlgn="base"/>
            <a:r>
              <a:rPr lang="en-US" dirty="0"/>
              <a:t>The administrator must connect via the console port to access global configuration mode.</a:t>
            </a:r>
          </a:p>
        </p:txBody>
      </p:sp>
      <p:sp>
        <p:nvSpPr>
          <p:cNvPr id="3" name="Rectangle 2"/>
          <p:cNvSpPr/>
          <p:nvPr/>
        </p:nvSpPr>
        <p:spPr>
          <a:xfrm>
            <a:off x="177070" y="4365010"/>
            <a:ext cx="11831782" cy="2492990"/>
          </a:xfrm>
          <a:prstGeom prst="rect">
            <a:avLst/>
          </a:prstGeom>
        </p:spPr>
        <p:txBody>
          <a:bodyPr wrap="square">
            <a:spAutoFit/>
          </a:bodyPr>
          <a:lstStyle/>
          <a:p>
            <a:pPr algn="just"/>
            <a:r>
              <a:rPr lang="en-US" sz="2600" b="1" dirty="0" smtClean="0">
                <a:latin typeface="Cambria" panose="02040503050406030204" pitchFamily="18" charset="0"/>
                <a:ea typeface="Cambria" panose="02040503050406030204" pitchFamily="18" charset="0"/>
              </a:rPr>
              <a:t>Explanation: </a:t>
            </a:r>
            <a:r>
              <a:rPr lang="en-US" sz="2600" dirty="0" smtClean="0">
                <a:latin typeface="Cambria" panose="02040503050406030204" pitchFamily="18" charset="0"/>
                <a:ea typeface="Cambria" panose="02040503050406030204" pitchFamily="18" charset="0"/>
              </a:rPr>
              <a:t>In order to enter global configuration mode, the command configure terminal, or a shortened version such as </a:t>
            </a:r>
            <a:r>
              <a:rPr lang="en-US" sz="2600" dirty="0" err="1" smtClean="0">
                <a:latin typeface="Cambria" panose="02040503050406030204" pitchFamily="18" charset="0"/>
                <a:ea typeface="Cambria" panose="02040503050406030204" pitchFamily="18" charset="0"/>
              </a:rPr>
              <a:t>config</a:t>
            </a:r>
            <a:r>
              <a:rPr lang="en-US" sz="2600" dirty="0" smtClean="0">
                <a:latin typeface="Cambria" panose="02040503050406030204" pitchFamily="18" charset="0"/>
                <a:ea typeface="Cambria" panose="02040503050406030204" pitchFamily="18" charset="0"/>
              </a:rPr>
              <a:t> t, must be entered from privileged EXEC mode. In this scenario the administrator is in user EXEC mode, as indicated by the &gt; symbol after the hostname. The administrator would need to use the enable command to move into privileged EXEC mode before entering the configure terminal command.</a:t>
            </a:r>
            <a:endParaRPr lang="en-US" sz="2400" dirty="0" smtClean="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2"/>
          <a:stretch>
            <a:fillRect/>
          </a:stretch>
        </p:blipFill>
        <p:spPr>
          <a:xfrm>
            <a:off x="3178343" y="1030310"/>
            <a:ext cx="6900400" cy="1300766"/>
          </a:xfrm>
          <a:prstGeom prst="rect">
            <a:avLst/>
          </a:prstGeom>
        </p:spPr>
      </p:pic>
    </p:spTree>
    <p:extLst>
      <p:ext uri="{BB962C8B-B14F-4D97-AF65-F5344CB8AC3E}">
        <p14:creationId xmlns:p14="http://schemas.microsoft.com/office/powerpoint/2010/main" val="4297133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smtClean="0">
                <a:latin typeface="Cambria" panose="02040503050406030204" pitchFamily="18" charset="0"/>
                <a:ea typeface="Cambria" panose="02040503050406030204" pitchFamily="18" charset="0"/>
              </a:rPr>
              <a:t> What term describes a network owned by one organization that provides safe and secure access to individuals who work for a different organization?</a:t>
            </a: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extranet</a:t>
            </a:r>
            <a:endParaRPr lang="en-US" dirty="0"/>
          </a:p>
          <a:p>
            <a:pPr fontAlgn="base"/>
            <a:r>
              <a:rPr lang="en-US" dirty="0"/>
              <a:t>cloud</a:t>
            </a:r>
          </a:p>
          <a:p>
            <a:pPr fontAlgn="base"/>
            <a:r>
              <a:rPr lang="en-US" dirty="0"/>
              <a:t>BYOD</a:t>
            </a:r>
          </a:p>
          <a:p>
            <a:pPr fontAlgn="base"/>
            <a:r>
              <a:rPr lang="en-US" dirty="0"/>
              <a:t>quality of service</a:t>
            </a:r>
          </a:p>
        </p:txBody>
      </p:sp>
    </p:spTree>
    <p:extLst>
      <p:ext uri="{BB962C8B-B14F-4D97-AF65-F5344CB8AC3E}">
        <p14:creationId xmlns:p14="http://schemas.microsoft.com/office/powerpoint/2010/main" val="12508556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a:latin typeface="Cambria" panose="02040503050406030204" pitchFamily="18" charset="0"/>
                <a:ea typeface="Cambria" panose="02040503050406030204" pitchFamily="18" charset="0"/>
              </a:rPr>
              <a:t> What term describes storing personal files on servers over the internet to provide access anywhere, anytime, and on any device?</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cloud</a:t>
            </a:r>
            <a:endParaRPr lang="en-US" dirty="0"/>
          </a:p>
          <a:p>
            <a:pPr fontAlgn="base"/>
            <a:r>
              <a:rPr lang="en-US" dirty="0"/>
              <a:t>BYOD</a:t>
            </a:r>
          </a:p>
          <a:p>
            <a:pPr fontAlgn="base"/>
            <a:r>
              <a:rPr lang="en-US" dirty="0"/>
              <a:t>quality of service</a:t>
            </a:r>
          </a:p>
          <a:p>
            <a:pPr fontAlgn="base"/>
            <a:r>
              <a:rPr lang="en-US" dirty="0"/>
              <a:t>converged network</a:t>
            </a:r>
          </a:p>
        </p:txBody>
      </p:sp>
    </p:spTree>
    <p:extLst>
      <p:ext uri="{BB962C8B-B14F-4D97-AF65-F5344CB8AC3E}">
        <p14:creationId xmlns:p14="http://schemas.microsoft.com/office/powerpoint/2010/main" val="9095671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What term describes a network where one computer can be both client and server?</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peer-to-peer</a:t>
            </a:r>
            <a:endParaRPr lang="en-US" dirty="0"/>
          </a:p>
          <a:p>
            <a:pPr fontAlgn="base"/>
            <a:r>
              <a:rPr lang="en-US" dirty="0"/>
              <a:t>cloud</a:t>
            </a:r>
          </a:p>
          <a:p>
            <a:pPr fontAlgn="base"/>
            <a:r>
              <a:rPr lang="en-US" dirty="0"/>
              <a:t>BYOD</a:t>
            </a:r>
          </a:p>
          <a:p>
            <a:pPr fontAlgn="base"/>
            <a:r>
              <a:rPr lang="en-US" dirty="0"/>
              <a:t>quality of service</a:t>
            </a:r>
          </a:p>
        </p:txBody>
      </p:sp>
    </p:spTree>
    <p:extLst>
      <p:ext uri="{BB962C8B-B14F-4D97-AF65-F5344CB8AC3E}">
        <p14:creationId xmlns:p14="http://schemas.microsoft.com/office/powerpoint/2010/main" val="19450699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What term describes a type of network used by people who work from home or from a small remote office?</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SOHO network</a:t>
            </a:r>
            <a:endParaRPr lang="en-US" dirty="0"/>
          </a:p>
          <a:p>
            <a:pPr fontAlgn="base"/>
            <a:r>
              <a:rPr lang="en-US" dirty="0"/>
              <a:t>BYOD</a:t>
            </a:r>
          </a:p>
          <a:p>
            <a:pPr fontAlgn="base"/>
            <a:r>
              <a:rPr lang="en-US" dirty="0"/>
              <a:t>quality of service</a:t>
            </a:r>
          </a:p>
          <a:p>
            <a:pPr fontAlgn="base"/>
            <a:r>
              <a:rPr lang="en-US" dirty="0"/>
              <a:t>converged network</a:t>
            </a:r>
          </a:p>
        </p:txBody>
      </p:sp>
    </p:spTree>
    <p:extLst>
      <p:ext uri="{BB962C8B-B14F-4D97-AF65-F5344CB8AC3E}">
        <p14:creationId xmlns:p14="http://schemas.microsoft.com/office/powerpoint/2010/main" val="1875439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2503"/>
            <a:ext cx="12065330" cy="1044000"/>
          </a:xfrm>
        </p:spPr>
        <p:txBody>
          <a:bodyPr>
            <a:normAutofit/>
          </a:bodyPr>
          <a:lstStyle/>
          <a:p>
            <a:pPr algn="just"/>
            <a:r>
              <a:rPr lang="en-US" sz="3200" b="1" dirty="0" smtClean="0">
                <a:latin typeface="Cambria" panose="02040503050406030204" pitchFamily="18" charset="0"/>
                <a:ea typeface="Cambria" panose="02040503050406030204" pitchFamily="18" charset="0"/>
              </a:rPr>
              <a:t>Match the requirements of a reliable network with the supporting network architecture. (Not all options are used.)</a:t>
            </a:r>
            <a:endParaRPr lang="en-US" sz="3200"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2"/>
          <a:stretch>
            <a:fillRect/>
          </a:stretch>
        </p:blipFill>
        <p:spPr>
          <a:xfrm>
            <a:off x="178130" y="1186503"/>
            <a:ext cx="11887200" cy="5558681"/>
          </a:xfrm>
          <a:prstGeom prst="rect">
            <a:avLst/>
          </a:prstGeom>
        </p:spPr>
      </p:pic>
      <p:sp>
        <p:nvSpPr>
          <p:cNvPr id="6" name="Text Placeholder 5"/>
          <p:cNvSpPr>
            <a:spLocks noGrp="1"/>
          </p:cNvSpPr>
          <p:nvPr>
            <p:ph type="body" idx="1"/>
          </p:nvPr>
        </p:nvSpPr>
        <p:spPr>
          <a:xfrm>
            <a:off x="296883" y="2446316"/>
            <a:ext cx="11578442" cy="1995055"/>
          </a:xfrm>
        </p:spPr>
        <p:txBody>
          <a:bodyPr>
            <a:normAutofit/>
          </a:bodyPr>
          <a:lstStyle/>
          <a:p>
            <a:pPr fontAlgn="base"/>
            <a:endParaRPr lang="en-US" dirty="0"/>
          </a:p>
        </p:txBody>
      </p:sp>
    </p:spTree>
    <p:extLst>
      <p:ext uri="{BB962C8B-B14F-4D97-AF65-F5344CB8AC3E}">
        <p14:creationId xmlns:p14="http://schemas.microsoft.com/office/powerpoint/2010/main" val="23779313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What term describes a computing model where server software runs on dedicated computers?</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client/server</a:t>
            </a:r>
            <a:endParaRPr lang="en-US" dirty="0"/>
          </a:p>
          <a:p>
            <a:pPr fontAlgn="base"/>
            <a:r>
              <a:rPr lang="en-US" dirty="0"/>
              <a:t>internet</a:t>
            </a:r>
          </a:p>
          <a:p>
            <a:pPr fontAlgn="base"/>
            <a:r>
              <a:rPr lang="en-US" dirty="0"/>
              <a:t>intranet</a:t>
            </a:r>
          </a:p>
          <a:p>
            <a:pPr fontAlgn="base"/>
            <a:r>
              <a:rPr lang="en-US" dirty="0"/>
              <a:t>extranet</a:t>
            </a:r>
          </a:p>
        </p:txBody>
      </p:sp>
    </p:spTree>
    <p:extLst>
      <p:ext uri="{BB962C8B-B14F-4D97-AF65-F5344CB8AC3E}">
        <p14:creationId xmlns:p14="http://schemas.microsoft.com/office/powerpoint/2010/main" val="11527661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What term describes a technology that allows devices to connect to the LAN using an electrical outlet?</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err="1"/>
              <a:t>powerline</a:t>
            </a:r>
            <a:r>
              <a:rPr lang="en-US" b="1" dirty="0"/>
              <a:t> networking</a:t>
            </a:r>
            <a:endParaRPr lang="en-US" dirty="0"/>
          </a:p>
          <a:p>
            <a:pPr fontAlgn="base"/>
            <a:r>
              <a:rPr lang="en-US" dirty="0"/>
              <a:t>internet</a:t>
            </a:r>
          </a:p>
          <a:p>
            <a:pPr fontAlgn="base"/>
            <a:r>
              <a:rPr lang="en-US" dirty="0"/>
              <a:t>intranet</a:t>
            </a:r>
          </a:p>
          <a:p>
            <a:pPr fontAlgn="base"/>
            <a:r>
              <a:rPr lang="en-US" dirty="0"/>
              <a:t>extranet</a:t>
            </a:r>
          </a:p>
        </p:txBody>
      </p:sp>
    </p:spTree>
    <p:extLst>
      <p:ext uri="{BB962C8B-B14F-4D97-AF65-F5344CB8AC3E}">
        <p14:creationId xmlns:p14="http://schemas.microsoft.com/office/powerpoint/2010/main" val="11185801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What term describes a policy that allows network devices to manage the flow of data to give priority to voice and video?</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quality of service</a:t>
            </a:r>
            <a:endParaRPr lang="en-US" dirty="0"/>
          </a:p>
          <a:p>
            <a:pPr fontAlgn="base"/>
            <a:r>
              <a:rPr lang="en-US" dirty="0"/>
              <a:t>internet</a:t>
            </a:r>
          </a:p>
          <a:p>
            <a:pPr fontAlgn="base"/>
            <a:r>
              <a:rPr lang="en-US" dirty="0"/>
              <a:t>intranet</a:t>
            </a:r>
          </a:p>
          <a:p>
            <a:pPr fontAlgn="base"/>
            <a:r>
              <a:rPr lang="en-US" dirty="0"/>
              <a:t>extranet</a:t>
            </a:r>
          </a:p>
        </p:txBody>
      </p:sp>
    </p:spTree>
    <p:extLst>
      <p:ext uri="{BB962C8B-B14F-4D97-AF65-F5344CB8AC3E}">
        <p14:creationId xmlns:p14="http://schemas.microsoft.com/office/powerpoint/2010/main" val="37050971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smtClean="0">
                <a:latin typeface="Cambria" panose="02040503050406030204" pitchFamily="18" charset="0"/>
                <a:ea typeface="Cambria" panose="02040503050406030204" pitchFamily="18" charset="0"/>
              </a:rPr>
              <a:t>What </a:t>
            </a:r>
            <a:r>
              <a:rPr lang="en-US" sz="3200" b="1" dirty="0">
                <a:latin typeface="Cambria" panose="02040503050406030204" pitchFamily="18" charset="0"/>
                <a:ea typeface="Cambria" panose="02040503050406030204" pitchFamily="18" charset="0"/>
              </a:rPr>
              <a:t>term describes a private collection of LANs and WANs that belongs to an organization?</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intranet</a:t>
            </a:r>
            <a:endParaRPr lang="en-US" dirty="0"/>
          </a:p>
          <a:p>
            <a:pPr fontAlgn="base"/>
            <a:r>
              <a:rPr lang="en-US" dirty="0"/>
              <a:t>internet</a:t>
            </a:r>
          </a:p>
          <a:p>
            <a:pPr fontAlgn="base"/>
            <a:r>
              <a:rPr lang="en-US" dirty="0"/>
              <a:t>extranet</a:t>
            </a:r>
          </a:p>
          <a:p>
            <a:pPr fontAlgn="base"/>
            <a:r>
              <a:rPr lang="en-US" dirty="0"/>
              <a:t>peer-to-peer</a:t>
            </a:r>
          </a:p>
        </p:txBody>
      </p:sp>
    </p:spTree>
    <p:extLst>
      <p:ext uri="{BB962C8B-B14F-4D97-AF65-F5344CB8AC3E}">
        <p14:creationId xmlns:p14="http://schemas.microsoft.com/office/powerpoint/2010/main" val="6198000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What term describes the ability to use personal devices across a business or campus network?</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BYOD</a:t>
            </a:r>
            <a:endParaRPr lang="en-US" dirty="0"/>
          </a:p>
          <a:p>
            <a:pPr fontAlgn="base"/>
            <a:r>
              <a:rPr lang="en-US" dirty="0"/>
              <a:t>internet</a:t>
            </a:r>
          </a:p>
          <a:p>
            <a:pPr fontAlgn="base"/>
            <a:r>
              <a:rPr lang="en-US" dirty="0"/>
              <a:t>intranet</a:t>
            </a:r>
          </a:p>
          <a:p>
            <a:pPr fontAlgn="base"/>
            <a:r>
              <a:rPr lang="en-US" dirty="0"/>
              <a:t>extranet</a:t>
            </a:r>
          </a:p>
        </p:txBody>
      </p:sp>
    </p:spTree>
    <p:extLst>
      <p:ext uri="{BB962C8B-B14F-4D97-AF65-F5344CB8AC3E}">
        <p14:creationId xmlns:p14="http://schemas.microsoft.com/office/powerpoint/2010/main" val="25205680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At which OSI layer is a source IP address added to a PDU during the encapsulation process?</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network layer</a:t>
            </a:r>
            <a:endParaRPr lang="en-US" dirty="0"/>
          </a:p>
          <a:p>
            <a:pPr fontAlgn="base"/>
            <a:r>
              <a:rPr lang="en-US" dirty="0"/>
              <a:t>data link layer</a:t>
            </a:r>
          </a:p>
          <a:p>
            <a:pPr fontAlgn="base"/>
            <a:r>
              <a:rPr lang="en-US" dirty="0"/>
              <a:t>transport layer</a:t>
            </a:r>
          </a:p>
          <a:p>
            <a:pPr fontAlgn="base"/>
            <a:r>
              <a:rPr lang="en-US" dirty="0"/>
              <a:t>application layer</a:t>
            </a:r>
          </a:p>
          <a:p>
            <a:endParaRPr lang="en-US" dirty="0"/>
          </a:p>
        </p:txBody>
      </p:sp>
    </p:spTree>
    <p:extLst>
      <p:ext uri="{BB962C8B-B14F-4D97-AF65-F5344CB8AC3E}">
        <p14:creationId xmlns:p14="http://schemas.microsoft.com/office/powerpoint/2010/main" val="428412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At which OSI layer is a destination port number added to a PDU during the encapsulation process?</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transport layer</a:t>
            </a:r>
            <a:endParaRPr lang="en-US" dirty="0"/>
          </a:p>
          <a:p>
            <a:pPr fontAlgn="base"/>
            <a:r>
              <a:rPr lang="en-US" dirty="0"/>
              <a:t>data link layer</a:t>
            </a:r>
          </a:p>
          <a:p>
            <a:pPr fontAlgn="base"/>
            <a:r>
              <a:rPr lang="en-US" dirty="0"/>
              <a:t>network layer</a:t>
            </a:r>
          </a:p>
          <a:p>
            <a:pPr fontAlgn="base"/>
            <a:r>
              <a:rPr lang="en-US" dirty="0"/>
              <a:t>application layer</a:t>
            </a:r>
          </a:p>
        </p:txBody>
      </p:sp>
    </p:spTree>
    <p:extLst>
      <p:ext uri="{BB962C8B-B14F-4D97-AF65-F5344CB8AC3E}">
        <p14:creationId xmlns:p14="http://schemas.microsoft.com/office/powerpoint/2010/main" val="20636267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At which OSI layer is data added to a PDU during the encapsulation process?</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application layer</a:t>
            </a:r>
            <a:endParaRPr lang="en-US" dirty="0"/>
          </a:p>
          <a:p>
            <a:pPr fontAlgn="base"/>
            <a:r>
              <a:rPr lang="en-US" dirty="0"/>
              <a:t>data link layer</a:t>
            </a:r>
          </a:p>
          <a:p>
            <a:pPr fontAlgn="base"/>
            <a:r>
              <a:rPr lang="en-US" dirty="0"/>
              <a:t>network layer</a:t>
            </a:r>
          </a:p>
          <a:p>
            <a:pPr fontAlgn="base"/>
            <a:r>
              <a:rPr lang="en-US" dirty="0"/>
              <a:t>transport layer</a:t>
            </a:r>
          </a:p>
        </p:txBody>
      </p:sp>
    </p:spTree>
    <p:extLst>
      <p:ext uri="{BB962C8B-B14F-4D97-AF65-F5344CB8AC3E}">
        <p14:creationId xmlns:p14="http://schemas.microsoft.com/office/powerpoint/2010/main" val="36649336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At which OSI layer is a source IP address added to a PDU during the encapsulation process?</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network layer</a:t>
            </a:r>
            <a:endParaRPr lang="en-US" dirty="0"/>
          </a:p>
          <a:p>
            <a:pPr fontAlgn="base"/>
            <a:r>
              <a:rPr lang="en-US" dirty="0"/>
              <a:t>data link layer</a:t>
            </a:r>
          </a:p>
          <a:p>
            <a:pPr fontAlgn="base"/>
            <a:r>
              <a:rPr lang="en-US" dirty="0"/>
              <a:t>application layer</a:t>
            </a:r>
          </a:p>
          <a:p>
            <a:pPr fontAlgn="base"/>
            <a:r>
              <a:rPr lang="en-US" dirty="0"/>
              <a:t>presentation layer</a:t>
            </a:r>
          </a:p>
        </p:txBody>
      </p:sp>
    </p:spTree>
    <p:extLst>
      <p:ext uri="{BB962C8B-B14F-4D97-AF65-F5344CB8AC3E}">
        <p14:creationId xmlns:p14="http://schemas.microsoft.com/office/powerpoint/2010/main" val="10607785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fontScale="90000"/>
          </a:bodyPr>
          <a:lstStyle/>
          <a:p>
            <a:r>
              <a:rPr lang="en-US" sz="3200" b="1" dirty="0">
                <a:latin typeface="Cambria" panose="02040503050406030204" pitchFamily="18" charset="0"/>
                <a:ea typeface="Cambria" panose="02040503050406030204" pitchFamily="18" charset="0"/>
              </a:rPr>
              <a:t> Which of the following is the name for all computers connected to a network that participate directly in network communication?</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dirty="0"/>
              <a:t>Servers</a:t>
            </a:r>
          </a:p>
          <a:p>
            <a:pPr fontAlgn="base"/>
            <a:r>
              <a:rPr lang="en-US" dirty="0"/>
              <a:t>Intermediary device</a:t>
            </a:r>
          </a:p>
          <a:p>
            <a:pPr fontAlgn="base"/>
            <a:r>
              <a:rPr lang="en-US" b="1" dirty="0"/>
              <a:t>Host</a:t>
            </a:r>
            <a:endParaRPr lang="en-US" dirty="0"/>
          </a:p>
          <a:p>
            <a:pPr fontAlgn="base"/>
            <a:r>
              <a:rPr lang="en-US" dirty="0"/>
              <a:t>media</a:t>
            </a:r>
          </a:p>
        </p:txBody>
      </p:sp>
    </p:spTree>
    <p:extLst>
      <p:ext uri="{BB962C8B-B14F-4D97-AF65-F5344CB8AC3E}">
        <p14:creationId xmlns:p14="http://schemas.microsoft.com/office/powerpoint/2010/main" val="1606378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065330" cy="1692000"/>
          </a:xfrm>
        </p:spPr>
        <p:txBody>
          <a:bodyPr>
            <a:normAutofit fontScale="90000"/>
          </a:bodyPr>
          <a:lstStyle/>
          <a:p>
            <a:pPr algn="just"/>
            <a:r>
              <a:rPr lang="en-US" sz="3200" b="1" dirty="0" smtClean="0">
                <a:latin typeface="Cambria" panose="02040503050406030204" pitchFamily="18" charset="0"/>
                <a:ea typeface="Cambria" panose="02040503050406030204" pitchFamily="18" charset="0"/>
              </a:rPr>
              <a:t> An employee at a branch office is creating a quote for a customer. In order to do this, the employee needs to access confidential pricing information from internal servers at the Head Office. What type of network would the employee access?</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296883" y="2446316"/>
            <a:ext cx="11578442" cy="1995055"/>
          </a:xfrm>
        </p:spPr>
        <p:txBody>
          <a:bodyPr>
            <a:normAutofit/>
          </a:bodyPr>
          <a:lstStyle/>
          <a:p>
            <a:pPr fontAlgn="base"/>
            <a:r>
              <a:rPr lang="en-US" b="1" dirty="0"/>
              <a:t>an intranet</a:t>
            </a:r>
            <a:endParaRPr lang="en-US" dirty="0"/>
          </a:p>
          <a:p>
            <a:pPr fontAlgn="base"/>
            <a:r>
              <a:rPr lang="en-US" dirty="0"/>
              <a:t>the Internet</a:t>
            </a:r>
          </a:p>
          <a:p>
            <a:pPr fontAlgn="base"/>
            <a:r>
              <a:rPr lang="en-US" dirty="0"/>
              <a:t>an extranet</a:t>
            </a:r>
          </a:p>
          <a:p>
            <a:pPr fontAlgn="base"/>
            <a:r>
              <a:rPr lang="en-US" dirty="0"/>
              <a:t>a local area network</a:t>
            </a:r>
          </a:p>
        </p:txBody>
      </p:sp>
    </p:spTree>
    <p:extLst>
      <p:ext uri="{BB962C8B-B14F-4D97-AF65-F5344CB8AC3E}">
        <p14:creationId xmlns:p14="http://schemas.microsoft.com/office/powerpoint/2010/main" val="19465779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At which OSI layer is a destination IP address added to a PDU during the encapsulation process?</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network layer</a:t>
            </a:r>
            <a:endParaRPr lang="en-US" dirty="0"/>
          </a:p>
          <a:p>
            <a:pPr fontAlgn="base"/>
            <a:r>
              <a:rPr lang="en-US" dirty="0"/>
              <a:t>application layer</a:t>
            </a:r>
          </a:p>
          <a:p>
            <a:pPr fontAlgn="base"/>
            <a:r>
              <a:rPr lang="en-US" dirty="0"/>
              <a:t>transport layer</a:t>
            </a:r>
          </a:p>
          <a:p>
            <a:pPr fontAlgn="base"/>
            <a:r>
              <a:rPr lang="en-US" dirty="0"/>
              <a:t>presentation layer</a:t>
            </a:r>
          </a:p>
        </p:txBody>
      </p:sp>
    </p:spTree>
    <p:extLst>
      <p:ext uri="{BB962C8B-B14F-4D97-AF65-F5344CB8AC3E}">
        <p14:creationId xmlns:p14="http://schemas.microsoft.com/office/powerpoint/2010/main" val="28179422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At which OSI layer is a source MAC address added to a PDU during the encapsulation process?</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1715811"/>
          </a:xfrm>
        </p:spPr>
        <p:txBody>
          <a:bodyPr>
            <a:normAutofit lnSpcReduction="10000"/>
          </a:bodyPr>
          <a:lstStyle/>
          <a:p>
            <a:pPr fontAlgn="base"/>
            <a:r>
              <a:rPr lang="en-US" b="1" dirty="0"/>
              <a:t>data link layer</a:t>
            </a:r>
            <a:endParaRPr lang="en-US" dirty="0"/>
          </a:p>
          <a:p>
            <a:pPr fontAlgn="base"/>
            <a:r>
              <a:rPr lang="en-US" dirty="0"/>
              <a:t>application layer</a:t>
            </a:r>
          </a:p>
          <a:p>
            <a:pPr fontAlgn="base"/>
            <a:r>
              <a:rPr lang="en-US" dirty="0"/>
              <a:t>transport layer</a:t>
            </a:r>
          </a:p>
          <a:p>
            <a:pPr fontAlgn="base"/>
            <a:r>
              <a:rPr lang="en-US" dirty="0"/>
              <a:t>presentation layer</a:t>
            </a:r>
          </a:p>
        </p:txBody>
      </p:sp>
    </p:spTree>
    <p:extLst>
      <p:ext uri="{BB962C8B-B14F-4D97-AF65-F5344CB8AC3E}">
        <p14:creationId xmlns:p14="http://schemas.microsoft.com/office/powerpoint/2010/main" val="42738951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At which OSI layer is a source port number added to a PDU during the encapsulation process?</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2264510"/>
          </a:xfrm>
        </p:spPr>
        <p:txBody>
          <a:bodyPr>
            <a:normAutofit/>
          </a:bodyPr>
          <a:lstStyle/>
          <a:p>
            <a:pPr fontAlgn="base"/>
            <a:r>
              <a:rPr lang="en-US" b="1"/>
              <a:t>transport layer</a:t>
            </a:r>
            <a:endParaRPr lang="en-US"/>
          </a:p>
          <a:p>
            <a:pPr fontAlgn="base"/>
            <a:r>
              <a:rPr lang="en-US"/>
              <a:t>application layer</a:t>
            </a:r>
          </a:p>
          <a:p>
            <a:pPr fontAlgn="base"/>
            <a:r>
              <a:rPr lang="en-US"/>
              <a:t>network layer</a:t>
            </a:r>
          </a:p>
          <a:p>
            <a:pPr fontAlgn="base"/>
            <a:r>
              <a:rPr lang="en-US"/>
              <a:t>presentation layer</a:t>
            </a:r>
          </a:p>
          <a:p>
            <a:pPr fontAlgn="base"/>
            <a:r>
              <a:rPr lang="en-US"/>
              <a:t>data link layer</a:t>
            </a:r>
          </a:p>
        </p:txBody>
      </p:sp>
    </p:spTree>
    <p:extLst>
      <p:ext uri="{BB962C8B-B14F-4D97-AF65-F5344CB8AC3E}">
        <p14:creationId xmlns:p14="http://schemas.microsoft.com/office/powerpoint/2010/main" val="5933995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At which OSI layer is a destination MAC address added to a PDU during the encapsulation process?</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2264510"/>
          </a:xfrm>
        </p:spPr>
        <p:txBody>
          <a:bodyPr>
            <a:normAutofit/>
          </a:bodyPr>
          <a:lstStyle/>
          <a:p>
            <a:pPr fontAlgn="base"/>
            <a:r>
              <a:rPr lang="en-US" b="1" dirty="0"/>
              <a:t>data link layer</a:t>
            </a:r>
            <a:endParaRPr lang="en-US" dirty="0"/>
          </a:p>
          <a:p>
            <a:pPr fontAlgn="base"/>
            <a:r>
              <a:rPr lang="en-US" dirty="0"/>
              <a:t>transport layer</a:t>
            </a:r>
          </a:p>
          <a:p>
            <a:pPr fontAlgn="base"/>
            <a:r>
              <a:rPr lang="en-US" dirty="0"/>
              <a:t>application layer</a:t>
            </a:r>
          </a:p>
          <a:p>
            <a:pPr fontAlgn="base"/>
            <a:r>
              <a:rPr lang="en-US" dirty="0"/>
              <a:t>network layer</a:t>
            </a:r>
          </a:p>
        </p:txBody>
      </p:sp>
    </p:spTree>
    <p:extLst>
      <p:ext uri="{BB962C8B-B14F-4D97-AF65-F5344CB8AC3E}">
        <p14:creationId xmlns:p14="http://schemas.microsoft.com/office/powerpoint/2010/main" val="1672011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When data is encoded as pulses of light, which media is being used to transmit the data?</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2264510"/>
          </a:xfrm>
        </p:spPr>
        <p:txBody>
          <a:bodyPr>
            <a:normAutofit/>
          </a:bodyPr>
          <a:lstStyle/>
          <a:p>
            <a:pPr fontAlgn="base"/>
            <a:r>
              <a:rPr lang="en-US" dirty="0"/>
              <a:t>Wireless</a:t>
            </a:r>
          </a:p>
          <a:p>
            <a:pPr fontAlgn="base"/>
            <a:r>
              <a:rPr lang="en-US" b="1" dirty="0"/>
              <a:t>Fire optic cable</a:t>
            </a:r>
            <a:endParaRPr lang="en-US" dirty="0"/>
          </a:p>
          <a:p>
            <a:pPr fontAlgn="base"/>
            <a:r>
              <a:rPr lang="en-US" dirty="0"/>
              <a:t>Copper cable</a:t>
            </a:r>
          </a:p>
        </p:txBody>
      </p:sp>
    </p:spTree>
    <p:extLst>
      <p:ext uri="{BB962C8B-B14F-4D97-AF65-F5344CB8AC3E}">
        <p14:creationId xmlns:p14="http://schemas.microsoft.com/office/powerpoint/2010/main" val="17550259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1188000"/>
          </a:xfrm>
        </p:spPr>
        <p:txBody>
          <a:bodyPr>
            <a:normAutofit/>
          </a:bodyPr>
          <a:lstStyle/>
          <a:p>
            <a:r>
              <a:rPr lang="en-US" sz="3200" b="1" dirty="0">
                <a:latin typeface="Cambria" panose="02040503050406030204" pitchFamily="18" charset="0"/>
                <a:ea typeface="Cambria" panose="02040503050406030204" pitchFamily="18" charset="0"/>
              </a:rPr>
              <a:t> Which two devices are intermediary devices? (Choose two)</a:t>
            </a:r>
            <a:endParaRPr lang="en-US" sz="3200" b="1" dirty="0" smtClean="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77070" y="1464342"/>
            <a:ext cx="11837859" cy="2264510"/>
          </a:xfrm>
        </p:spPr>
        <p:txBody>
          <a:bodyPr>
            <a:normAutofit/>
          </a:bodyPr>
          <a:lstStyle/>
          <a:p>
            <a:pPr fontAlgn="base"/>
            <a:r>
              <a:rPr lang="en-US" dirty="0"/>
              <a:t>Host</a:t>
            </a:r>
          </a:p>
          <a:p>
            <a:pPr fontAlgn="base"/>
            <a:r>
              <a:rPr lang="en-US" b="1" dirty="0"/>
              <a:t>Router</a:t>
            </a:r>
            <a:endParaRPr lang="en-US" dirty="0"/>
          </a:p>
          <a:p>
            <a:pPr fontAlgn="base"/>
            <a:r>
              <a:rPr lang="en-US" b="1" dirty="0"/>
              <a:t>Switch</a:t>
            </a:r>
            <a:endParaRPr lang="en-US" dirty="0"/>
          </a:p>
          <a:p>
            <a:pPr fontAlgn="base"/>
            <a:r>
              <a:rPr lang="en-US" dirty="0"/>
              <a:t>Servers</a:t>
            </a:r>
          </a:p>
        </p:txBody>
      </p:sp>
    </p:spTree>
    <p:extLst>
      <p:ext uri="{BB962C8B-B14F-4D97-AF65-F5344CB8AC3E}">
        <p14:creationId xmlns:p14="http://schemas.microsoft.com/office/powerpoint/2010/main" val="2196976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065330" cy="1692000"/>
          </a:xfrm>
        </p:spPr>
        <p:txBody>
          <a:bodyPr>
            <a:normAutofit/>
          </a:bodyPr>
          <a:lstStyle/>
          <a:p>
            <a:pPr algn="just"/>
            <a:r>
              <a:rPr lang="en-US" sz="3200" b="1" dirty="0" smtClean="0">
                <a:latin typeface="Cambria" panose="02040503050406030204" pitchFamily="18" charset="0"/>
                <a:ea typeface="Cambria" panose="02040503050406030204" pitchFamily="18" charset="0"/>
              </a:rPr>
              <a:t> Which statement describes the use of </a:t>
            </a:r>
            <a:r>
              <a:rPr lang="en-US" sz="3200" b="1" dirty="0" err="1" smtClean="0">
                <a:latin typeface="Cambria" panose="02040503050406030204" pitchFamily="18" charset="0"/>
                <a:ea typeface="Cambria" panose="02040503050406030204" pitchFamily="18" charset="0"/>
              </a:rPr>
              <a:t>powerline</a:t>
            </a:r>
            <a:r>
              <a:rPr lang="en-US" sz="3200" b="1" dirty="0" smtClean="0">
                <a:latin typeface="Cambria" panose="02040503050406030204" pitchFamily="18" charset="0"/>
                <a:ea typeface="Cambria" panose="02040503050406030204" pitchFamily="18" charset="0"/>
              </a:rPr>
              <a:t> networking technology?</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296883" y="2446316"/>
            <a:ext cx="11578442" cy="1995055"/>
          </a:xfrm>
        </p:spPr>
        <p:txBody>
          <a:bodyPr>
            <a:normAutofit lnSpcReduction="10000"/>
          </a:bodyPr>
          <a:lstStyle/>
          <a:p>
            <a:pPr fontAlgn="base"/>
            <a:r>
              <a:rPr lang="en-US" dirty="0"/>
              <a:t>New “smart” electrical cabling is used to extend an existing home LAN.</a:t>
            </a:r>
          </a:p>
          <a:p>
            <a:pPr fontAlgn="base"/>
            <a:r>
              <a:rPr lang="en-US" dirty="0"/>
              <a:t>A home LAN is installed without the use of physical cabling.</a:t>
            </a:r>
          </a:p>
          <a:p>
            <a:pPr fontAlgn="base"/>
            <a:r>
              <a:rPr lang="en-US" b="1" dirty="0"/>
              <a:t>A device connects to an existing home LAN using an adapter and an existing electrical outlet.</a:t>
            </a:r>
            <a:endParaRPr lang="en-US" dirty="0"/>
          </a:p>
          <a:p>
            <a:pPr fontAlgn="base"/>
            <a:r>
              <a:rPr lang="en-US" dirty="0"/>
              <a:t>Wireless access points use </a:t>
            </a:r>
            <a:r>
              <a:rPr lang="en-US" dirty="0" err="1"/>
              <a:t>powerline</a:t>
            </a:r>
            <a:r>
              <a:rPr lang="en-US" dirty="0"/>
              <a:t> adapters to distribute data through the home LAN.</a:t>
            </a:r>
          </a:p>
        </p:txBody>
      </p:sp>
    </p:spTree>
    <p:extLst>
      <p:ext uri="{BB962C8B-B14F-4D97-AF65-F5344CB8AC3E}">
        <p14:creationId xmlns:p14="http://schemas.microsoft.com/office/powerpoint/2010/main" val="4282127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 y="0"/>
            <a:ext cx="12065330" cy="2052000"/>
          </a:xfrm>
        </p:spPr>
        <p:txBody>
          <a:bodyPr>
            <a:normAutofit fontScale="90000"/>
          </a:bodyPr>
          <a:lstStyle/>
          <a:p>
            <a:pPr algn="just"/>
            <a:r>
              <a:rPr lang="en-US" sz="3200" b="1" dirty="0" smtClean="0">
                <a:latin typeface="Cambria" panose="02040503050406030204" pitchFamily="18" charset="0"/>
                <a:ea typeface="Cambria" panose="02040503050406030204" pitchFamily="18" charset="0"/>
              </a:rPr>
              <a:t>A networking technician is working on the wireless network at a medical clinic. The technician accidentally sets up the wireless network so that patients can see the medical records data of other patients. Which of the four network characteristics has been violated in this situation?</a:t>
            </a:r>
            <a:endParaRPr lang="en-US" sz="32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296883" y="2446316"/>
            <a:ext cx="11578442" cy="1995055"/>
          </a:xfrm>
        </p:spPr>
        <p:txBody>
          <a:bodyPr>
            <a:normAutofit fontScale="92500" lnSpcReduction="10000"/>
          </a:bodyPr>
          <a:lstStyle/>
          <a:p>
            <a:pPr fontAlgn="base"/>
            <a:r>
              <a:rPr lang="en-US" dirty="0"/>
              <a:t>fault tolerance</a:t>
            </a:r>
          </a:p>
          <a:p>
            <a:pPr fontAlgn="base"/>
            <a:r>
              <a:rPr lang="en-US" dirty="0"/>
              <a:t>scalability</a:t>
            </a:r>
          </a:p>
          <a:p>
            <a:pPr fontAlgn="base"/>
            <a:r>
              <a:rPr lang="en-US" b="1" dirty="0"/>
              <a:t>security</a:t>
            </a:r>
            <a:endParaRPr lang="en-US" dirty="0"/>
          </a:p>
          <a:p>
            <a:pPr fontAlgn="base"/>
            <a:r>
              <a:rPr lang="en-US" dirty="0"/>
              <a:t>Quality of Service (</a:t>
            </a:r>
            <a:r>
              <a:rPr lang="en-US" dirty="0" err="1"/>
              <a:t>QoS</a:t>
            </a:r>
            <a:r>
              <a:rPr lang="en-US" dirty="0"/>
              <a:t>)</a:t>
            </a:r>
          </a:p>
          <a:p>
            <a:pPr fontAlgn="base"/>
            <a:r>
              <a:rPr lang="en-US" dirty="0"/>
              <a:t>reliability</a:t>
            </a:r>
          </a:p>
        </p:txBody>
      </p:sp>
    </p:spTree>
    <p:extLst>
      <p:ext uri="{BB962C8B-B14F-4D97-AF65-F5344CB8AC3E}">
        <p14:creationId xmlns:p14="http://schemas.microsoft.com/office/powerpoint/2010/main" val="869430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5332</Words>
  <Application>Microsoft Office PowerPoint</Application>
  <PresentationFormat>Widescreen</PresentationFormat>
  <Paragraphs>427</Paragraphs>
  <Slides>75</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1" baseType="lpstr">
      <vt:lpstr>Arial</vt:lpstr>
      <vt:lpstr>Calibri</vt:lpstr>
      <vt:lpstr>Calibri Light</vt:lpstr>
      <vt:lpstr>Cambria</vt:lpstr>
      <vt:lpstr>Office Theme</vt:lpstr>
      <vt:lpstr>Packager Shell Object</vt:lpstr>
      <vt:lpstr>Modules 1 - 3: Basic Network Connectivity and Communications ExamExternal tool</vt:lpstr>
      <vt:lpstr>During a routine inspection, a technician discovered that software that was installed on a computer was secretly collecting data about websites that were visited by users of the computer. Which type of threat is affecting this computer?</vt:lpstr>
      <vt:lpstr>Which term refers to a network that provides secure access to the corporate offices by suppliers, customers and collaborators?</vt:lpstr>
      <vt:lpstr>A large corporation has modified its network to allow users to access network resources from their personal laptops and smart phones. Which networking trend does this describe?</vt:lpstr>
      <vt:lpstr>What is an ISP?</vt:lpstr>
      <vt:lpstr>Match the requirements of a reliable network with the supporting network architecture. (Not all options are used.)</vt:lpstr>
      <vt:lpstr> An employee at a branch office is creating a quote for a customer. In order to do this, the employee needs to access confidential pricing information from internal servers at the Head Office. What type of network would the employee access?</vt:lpstr>
      <vt:lpstr> Which statement describes the use of powerline networking technology?</vt:lpstr>
      <vt:lpstr>A networking technician is working on the wireless network at a medical clinic. The technician accidentally sets up the wireless network so that patients can see the medical records data of other patients. Which of the four network characteristics has been violated in this situation?</vt:lpstr>
      <vt:lpstr>9. Match each characteristic to its corresponding Internet connectivity type. (Not all options are used.)</vt:lpstr>
      <vt:lpstr>10. What two criteria are used to help select a network medium from various network media? (Choose two.)</vt:lpstr>
      <vt:lpstr> What type of network traffic requires QoS?</vt:lpstr>
      <vt:lpstr>A user is implementing security on a small office network. Which two actions would provide the minimum security requirements for this network? (Choose two.)</vt:lpstr>
      <vt:lpstr>Passwords can be used to restrict access to all or parts of the Cisco IOS. Select the modes and interfaces that can be protected with passwords. (Choose three.)</vt:lpstr>
      <vt:lpstr>Which interface allows remote management of a Layer 2 switch?</vt:lpstr>
      <vt:lpstr> What function does pressing the Tab key have when entering a command in IOS?</vt:lpstr>
      <vt:lpstr> While trying to solve a network issue, a technician made multiple changes to the current router configuration file. The changes did not solve the problem and were not saved. What action can the technician take to discard the changes and work with the file in NVRAM?</vt:lpstr>
      <vt:lpstr>An administrator uses the Ctrl-Shift-6 key combination on a switch after issuing the ping command. What is the purpose of using these keystrokes?</vt:lpstr>
      <vt:lpstr> Refer to the exhibit. A network administrator is configuring access control to switch SW1. If the administrator uses a console connection to connect to the switch, which password is needed to access user EXEC mode?</vt:lpstr>
      <vt:lpstr>A technician configures a switch with these commands: SwitchA(config)# interface vlan 1 SwitchA(config-if)# ip address 192.168.1.1 255.255.255.0 SwitchA(config-if)# no shutdown What is the technician configuring?</vt:lpstr>
      <vt:lpstr> Which command or key combination allows a user to return to the previous level in the command hierarchy?</vt:lpstr>
      <vt:lpstr>What are two characteristics of RAM on a Cisco device? (Choose two.)</vt:lpstr>
      <vt:lpstr>Which two host names follow the guidelines for naming conventions on Cisco IOS devices? (Choose two.)</vt:lpstr>
      <vt:lpstr> How is SSH different from Telnet?</vt:lpstr>
      <vt:lpstr>An administrator is configuring a switch console port with a password. In what order will the administrator travel through the IOS modes of operation in order to reach the mode in which the configuration commands will be entered? (Not all options are used.)</vt:lpstr>
      <vt:lpstr>What are three characteristics of an SVI?</vt:lpstr>
      <vt:lpstr>What command is used to verify the condition of the switch interfaces, including the status of the interfaces and a configured IP address?</vt:lpstr>
      <vt:lpstr> Match the description with the associated IOS mode. (Not all options are used.)</vt:lpstr>
      <vt:lpstr> Match the definitions to their respective CLI hot keys and shortcuts. (Not all options are used.)</vt:lpstr>
      <vt:lpstr>In the show running-config command, which part of the syntax is represented by running-config ?</vt:lpstr>
      <vt:lpstr>After making configuration changes on a Cisco switch, a network administrator issues a copy running-config startup-config command. What is the result of issuing this command?</vt:lpstr>
      <vt:lpstr>What command will prevent all unencrypted passwords from displaying in plain text in a configuration file?</vt:lpstr>
      <vt:lpstr>A network administrator enters the service password-encryption command into the configuration mode of a router. What does this command accomplish?</vt:lpstr>
      <vt:lpstr>What method can be used by two computers to ensure that packets are not dropped because too much data is being sent too quickly?</vt:lpstr>
      <vt:lpstr> Which statement accurately describes a TCP/IP encapsulation process when a PC is sending data to the network?</vt:lpstr>
      <vt:lpstr>What three application layer protocols are part of the TCP/IP protocol suite? (Choose three.)</vt:lpstr>
      <vt:lpstr>Match the description to the organization. (Not all options are used.)</vt:lpstr>
      <vt:lpstr> Which name is assigned to the transport layer PDU?</vt:lpstr>
      <vt:lpstr>When IPv4 addressing is manually configured on a web server, which property of the IPv4 configuration identifies the network and host portion for an IPv4 address?</vt:lpstr>
      <vt:lpstr> What process involves placing one PDU inside of another PDU?</vt:lpstr>
      <vt:lpstr> What layer is responsible for routing messages through an internetwork in the TCP/IP model?</vt:lpstr>
      <vt:lpstr>41. For the TCP/IP protocol suite, what is the correct order of events when a Telnet message is being prepared to be sent over the network?</vt:lpstr>
      <vt:lpstr>41. Refer to the exhibit. ServerB is attempting to contact HostA. Which two statements correctly identify the addressing that ServerB will generate in the process? (Choose two.)</vt:lpstr>
      <vt:lpstr> For the TCP/IP protocol suite, what is the correct order of events when a Telnet message is being prepared to be sent over the network?</vt:lpstr>
      <vt:lpstr> Which method allows a computer to react accordingly when it requests data from a server and the server takes too long to respond?</vt:lpstr>
      <vt:lpstr> A web client is receiving a response for a web page from a web server. From the perspective of the client, what is the correct order of the protocol stack that is used to decode the received transmission?</vt:lpstr>
      <vt:lpstr>Which two OSI model layers have the same functionality as a single layer of the TCP/IP model? (Choose two.)</vt:lpstr>
      <vt:lpstr>47. At which layer of the OSI model would a logical address be added during encapsulation?</vt:lpstr>
      <vt:lpstr>What is a characteristic of multicast messages?</vt:lpstr>
      <vt:lpstr>Which statement is correct about network protocols?</vt:lpstr>
      <vt:lpstr>What is an advantage of network devices using open standard protocols?</vt:lpstr>
      <vt:lpstr>Which device performs the function of determining the path that messages should take through internetworks?</vt:lpstr>
      <vt:lpstr>Open the PT Activity. Perform the tasks in the activity instructions and then answer the question. What is the IP address of the switch virtual interface (SVI) on Switch0?</vt:lpstr>
      <vt:lpstr>Why would a Layer 2 switch need an IP address?</vt:lpstr>
      <vt:lpstr>Refer to the exhibit. An administrator is trying to configure the switch but receives the error message that is displayed in the exhibit. What is the problem?</vt:lpstr>
      <vt:lpstr> What term describes a network owned by one organization that provides safe and secure access to individuals who work for a different organization?</vt:lpstr>
      <vt:lpstr> What term describes storing personal files on servers over the internet to provide access anywhere, anytime, and on any device?</vt:lpstr>
      <vt:lpstr> What term describes a network where one computer can be both client and server?</vt:lpstr>
      <vt:lpstr>What term describes a type of network used by people who work from home or from a small remote office?</vt:lpstr>
      <vt:lpstr> What term describes a computing model where server software runs on dedicated computers?</vt:lpstr>
      <vt:lpstr>What term describes a technology that allows devices to connect to the LAN using an electrical outlet?</vt:lpstr>
      <vt:lpstr> What term describes a policy that allows network devices to manage the flow of data to give priority to voice and video?</vt:lpstr>
      <vt:lpstr>What term describes a private collection of LANs and WANs that belongs to an organization?</vt:lpstr>
      <vt:lpstr>What term describes the ability to use personal devices across a business or campus network?</vt:lpstr>
      <vt:lpstr> At which OSI layer is a source IP address added to a PDU during the encapsulation process?</vt:lpstr>
      <vt:lpstr> At which OSI layer is a destination port number added to a PDU during the encapsulation process?</vt:lpstr>
      <vt:lpstr>At which OSI layer is data added to a PDU during the encapsulation process?</vt:lpstr>
      <vt:lpstr> At which OSI layer is a source IP address added to a PDU during the encapsulation process?</vt:lpstr>
      <vt:lpstr> Which of the following is the name for all computers connected to a network that participate directly in network communication?</vt:lpstr>
      <vt:lpstr> At which OSI layer is a destination IP address added to a PDU during the encapsulation process?</vt:lpstr>
      <vt:lpstr>At which OSI layer is a source MAC address added to a PDU during the encapsulation process?</vt:lpstr>
      <vt:lpstr>At which OSI layer is a source port number added to a PDU during the encapsulation process?</vt:lpstr>
      <vt:lpstr> At which OSI layer is a destination MAC address added to a PDU during the encapsulation process?</vt:lpstr>
      <vt:lpstr> When data is encoded as pulses of light, which media is being used to transmit the data?</vt:lpstr>
      <vt:lpstr> Which two devices are intermediary devices? (Choose two)</vt:lpstr>
    </vt:vector>
  </TitlesOfParts>
  <Company>srit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 1 - 3: Basic Network Connectivity and Communications ExamExternal tool</dc:title>
  <dc:creator>narasimhulu</dc:creator>
  <cp:lastModifiedBy>narasimhulu</cp:lastModifiedBy>
  <cp:revision>58</cp:revision>
  <dcterms:created xsi:type="dcterms:W3CDTF">2023-05-31T05:08:49Z</dcterms:created>
  <dcterms:modified xsi:type="dcterms:W3CDTF">2023-05-31T10:31:17Z</dcterms:modified>
</cp:coreProperties>
</file>