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6" r:id="rId2"/>
    <p:sldId id="265" r:id="rId3"/>
    <p:sldId id="257" r:id="rId4"/>
    <p:sldId id="267" r:id="rId5"/>
    <p:sldId id="269" r:id="rId6"/>
    <p:sldId id="268" r:id="rId7"/>
    <p:sldId id="270" r:id="rId8"/>
    <p:sldId id="271" r:id="rId9"/>
    <p:sldId id="272"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74" r:id="rId29"/>
    <p:sldId id="354" r:id="rId30"/>
    <p:sldId id="434" r:id="rId31"/>
    <p:sldId id="435" r:id="rId32"/>
    <p:sldId id="436" r:id="rId33"/>
    <p:sldId id="437" r:id="rId34"/>
    <p:sldId id="438" r:id="rId35"/>
    <p:sldId id="439" r:id="rId36"/>
    <p:sldId id="440" r:id="rId37"/>
    <p:sldId id="375" r:id="rId38"/>
    <p:sldId id="376" r:id="rId39"/>
    <p:sldId id="377" r:id="rId40"/>
    <p:sldId id="378" r:id="rId41"/>
    <p:sldId id="380" r:id="rId42"/>
    <p:sldId id="379" r:id="rId43"/>
    <p:sldId id="381" r:id="rId44"/>
    <p:sldId id="382" r:id="rId45"/>
    <p:sldId id="383" r:id="rId46"/>
    <p:sldId id="384" r:id="rId47"/>
    <p:sldId id="385" r:id="rId48"/>
    <p:sldId id="386" r:id="rId49"/>
    <p:sldId id="387" r:id="rId50"/>
    <p:sldId id="389" r:id="rId51"/>
    <p:sldId id="388" r:id="rId52"/>
    <p:sldId id="390" r:id="rId53"/>
    <p:sldId id="391" r:id="rId54"/>
    <p:sldId id="392" r:id="rId55"/>
    <p:sldId id="393" r:id="rId56"/>
    <p:sldId id="433" r:id="rId57"/>
    <p:sldId id="396" r:id="rId58"/>
    <p:sldId id="397" r:id="rId59"/>
    <p:sldId id="398" r:id="rId60"/>
    <p:sldId id="399" r:id="rId61"/>
    <p:sldId id="400" r:id="rId62"/>
    <p:sldId id="401" r:id="rId63"/>
    <p:sldId id="395" r:id="rId64"/>
    <p:sldId id="402" r:id="rId65"/>
    <p:sldId id="403" r:id="rId66"/>
    <p:sldId id="404" r:id="rId67"/>
    <p:sldId id="405" r:id="rId68"/>
    <p:sldId id="410" r:id="rId69"/>
    <p:sldId id="406" r:id="rId70"/>
    <p:sldId id="407" r:id="rId71"/>
    <p:sldId id="408" r:id="rId72"/>
    <p:sldId id="409" r:id="rId73"/>
    <p:sldId id="411" r:id="rId74"/>
    <p:sldId id="412" r:id="rId75"/>
    <p:sldId id="413" r:id="rId76"/>
    <p:sldId id="414" r:id="rId77"/>
    <p:sldId id="420" r:id="rId78"/>
    <p:sldId id="421" r:id="rId79"/>
    <p:sldId id="422" r:id="rId80"/>
    <p:sldId id="423" r:id="rId81"/>
    <p:sldId id="424" r:id="rId82"/>
    <p:sldId id="425" r:id="rId83"/>
    <p:sldId id="426" r:id="rId84"/>
    <p:sldId id="427" r:id="rId85"/>
    <p:sldId id="428" r:id="rId86"/>
    <p:sldId id="429" r:id="rId87"/>
    <p:sldId id="430" r:id="rId88"/>
    <p:sldId id="431" r:id="rId89"/>
    <p:sldId id="432" r:id="rId90"/>
    <p:sldId id="419" r:id="rId91"/>
    <p:sldId id="415" r:id="rId92"/>
    <p:sldId id="416" r:id="rId93"/>
    <p:sldId id="417" r:id="rId94"/>
    <p:sldId id="418" r:id="rId9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7B10C883-FB0D-41F0-A8E8-26FAF6694436}">
          <p14:sldIdLst>
            <p14:sldId id="256"/>
            <p14:sldId id="265"/>
            <p14:sldId id="257"/>
            <p14:sldId id="267"/>
            <p14:sldId id="269"/>
            <p14:sldId id="268"/>
            <p14:sldId id="270"/>
            <p14:sldId id="271"/>
            <p14:sldId id="272"/>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74"/>
            <p14:sldId id="354"/>
            <p14:sldId id="434"/>
            <p14:sldId id="435"/>
            <p14:sldId id="436"/>
            <p14:sldId id="437"/>
            <p14:sldId id="438"/>
            <p14:sldId id="439"/>
            <p14:sldId id="440"/>
            <p14:sldId id="375"/>
            <p14:sldId id="376"/>
            <p14:sldId id="377"/>
            <p14:sldId id="378"/>
            <p14:sldId id="380"/>
            <p14:sldId id="379"/>
            <p14:sldId id="381"/>
            <p14:sldId id="382"/>
            <p14:sldId id="383"/>
            <p14:sldId id="384"/>
            <p14:sldId id="385"/>
            <p14:sldId id="386"/>
            <p14:sldId id="387"/>
            <p14:sldId id="389"/>
            <p14:sldId id="388"/>
            <p14:sldId id="390"/>
            <p14:sldId id="391"/>
            <p14:sldId id="392"/>
            <p14:sldId id="393"/>
            <p14:sldId id="433"/>
            <p14:sldId id="396"/>
            <p14:sldId id="397"/>
            <p14:sldId id="398"/>
            <p14:sldId id="399"/>
            <p14:sldId id="400"/>
            <p14:sldId id="401"/>
            <p14:sldId id="395"/>
            <p14:sldId id="402"/>
            <p14:sldId id="403"/>
            <p14:sldId id="404"/>
            <p14:sldId id="405"/>
            <p14:sldId id="410"/>
            <p14:sldId id="406"/>
            <p14:sldId id="407"/>
            <p14:sldId id="408"/>
            <p14:sldId id="409"/>
            <p14:sldId id="411"/>
            <p14:sldId id="412"/>
            <p14:sldId id="413"/>
            <p14:sldId id="414"/>
            <p14:sldId id="420"/>
            <p14:sldId id="421"/>
            <p14:sldId id="422"/>
            <p14:sldId id="423"/>
            <p14:sldId id="424"/>
            <p14:sldId id="425"/>
            <p14:sldId id="426"/>
            <p14:sldId id="427"/>
            <p14:sldId id="428"/>
            <p14:sldId id="429"/>
            <p14:sldId id="430"/>
            <p14:sldId id="431"/>
            <p14:sldId id="432"/>
            <p14:sldId id="419"/>
            <p14:sldId id="415"/>
            <p14:sldId id="416"/>
            <p14:sldId id="417"/>
            <p14:sldId id="418"/>
          </p14:sldIdLst>
        </p14:section>
        <p14:section name="Untitled Section" id="{1A864738-A5F9-4B37-8A9D-CF2D925624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65" autoAdjust="0"/>
    <p:restoredTop sz="87934" autoAdjust="0"/>
  </p:normalViewPr>
  <p:slideViewPr>
    <p:cSldViewPr>
      <p:cViewPr varScale="1">
        <p:scale>
          <a:sx n="51" d="100"/>
          <a:sy n="51" d="100"/>
        </p:scale>
        <p:origin x="1204" y="43"/>
      </p:cViewPr>
      <p:guideLst>
        <p:guide orient="horz" pos="2160"/>
        <p:guide pos="2880"/>
      </p:guideLst>
    </p:cSldViewPr>
  </p:slideViewPr>
  <p:notesTextViewPr>
    <p:cViewPr>
      <p:scale>
        <a:sx n="3" d="2"/>
        <a:sy n="3" d="2"/>
      </p:scale>
      <p:origin x="0" y="0"/>
    </p:cViewPr>
  </p:notesTextViewPr>
  <p:sorterViewPr>
    <p:cViewPr>
      <p:scale>
        <a:sx n="100" d="100"/>
        <a:sy n="100" d="100"/>
      </p:scale>
      <p:origin x="0" y="-158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3FC36-253A-4273-9CA3-8AB1015AF212}" type="datetimeFigureOut">
              <a:rPr lang="en-US" smtClean="0"/>
              <a:t>4/11/2023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905FE-5BC7-43FA-9B7E-B36B684873B1}" type="slidenum">
              <a:rPr lang="en-US" smtClean="0"/>
              <a:t>‹#›</a:t>
            </a:fld>
            <a:endParaRPr lang="en-US"/>
          </a:p>
        </p:txBody>
      </p:sp>
    </p:spTree>
    <p:extLst>
      <p:ext uri="{BB962C8B-B14F-4D97-AF65-F5344CB8AC3E}">
        <p14:creationId xmlns:p14="http://schemas.microsoft.com/office/powerpoint/2010/main" val="1947046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905FE-5BC7-43FA-9B7E-B36B684873B1}" type="slidenum">
              <a:rPr lang="en-US" smtClean="0"/>
              <a:t>1</a:t>
            </a:fld>
            <a:endParaRPr lang="en-US"/>
          </a:p>
        </p:txBody>
      </p:sp>
    </p:spTree>
    <p:extLst>
      <p:ext uri="{BB962C8B-B14F-4D97-AF65-F5344CB8AC3E}">
        <p14:creationId xmlns:p14="http://schemas.microsoft.com/office/powerpoint/2010/main" val="986384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905FE-5BC7-43FA-9B7E-B36B684873B1}" type="slidenum">
              <a:rPr lang="en-US" smtClean="0"/>
              <a:t>87</a:t>
            </a:fld>
            <a:endParaRPr lang="en-US"/>
          </a:p>
        </p:txBody>
      </p:sp>
    </p:spTree>
    <p:extLst>
      <p:ext uri="{BB962C8B-B14F-4D97-AF65-F5344CB8AC3E}">
        <p14:creationId xmlns:p14="http://schemas.microsoft.com/office/powerpoint/2010/main" val="3657063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905FE-5BC7-43FA-9B7E-B36B684873B1}" type="slidenum">
              <a:rPr lang="en-US" smtClean="0"/>
              <a:t>88</a:t>
            </a:fld>
            <a:endParaRPr lang="en-US"/>
          </a:p>
        </p:txBody>
      </p:sp>
    </p:spTree>
    <p:extLst>
      <p:ext uri="{BB962C8B-B14F-4D97-AF65-F5344CB8AC3E}">
        <p14:creationId xmlns:p14="http://schemas.microsoft.com/office/powerpoint/2010/main" val="4038818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905FE-5BC7-43FA-9B7E-B36B684873B1}" type="slidenum">
              <a:rPr lang="en-US" smtClean="0"/>
              <a:t>89</a:t>
            </a:fld>
            <a:endParaRPr lang="en-US"/>
          </a:p>
        </p:txBody>
      </p:sp>
    </p:spTree>
    <p:extLst>
      <p:ext uri="{BB962C8B-B14F-4D97-AF65-F5344CB8AC3E}">
        <p14:creationId xmlns:p14="http://schemas.microsoft.com/office/powerpoint/2010/main" val="592958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905FE-5BC7-43FA-9B7E-B36B684873B1}" type="slidenum">
              <a:rPr lang="en-US" smtClean="0"/>
              <a:t>79</a:t>
            </a:fld>
            <a:endParaRPr lang="en-US"/>
          </a:p>
        </p:txBody>
      </p:sp>
    </p:spTree>
    <p:extLst>
      <p:ext uri="{BB962C8B-B14F-4D97-AF65-F5344CB8AC3E}">
        <p14:creationId xmlns:p14="http://schemas.microsoft.com/office/powerpoint/2010/main" val="359329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905FE-5BC7-43FA-9B7E-B36B684873B1}" type="slidenum">
              <a:rPr lang="en-US" smtClean="0"/>
              <a:t>80</a:t>
            </a:fld>
            <a:endParaRPr lang="en-US"/>
          </a:p>
        </p:txBody>
      </p:sp>
    </p:spTree>
    <p:extLst>
      <p:ext uri="{BB962C8B-B14F-4D97-AF65-F5344CB8AC3E}">
        <p14:creationId xmlns:p14="http://schemas.microsoft.com/office/powerpoint/2010/main" val="3280022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905FE-5BC7-43FA-9B7E-B36B684873B1}" type="slidenum">
              <a:rPr lang="en-US" smtClean="0"/>
              <a:t>81</a:t>
            </a:fld>
            <a:endParaRPr lang="en-US"/>
          </a:p>
        </p:txBody>
      </p:sp>
    </p:spTree>
    <p:extLst>
      <p:ext uri="{BB962C8B-B14F-4D97-AF65-F5344CB8AC3E}">
        <p14:creationId xmlns:p14="http://schemas.microsoft.com/office/powerpoint/2010/main" val="2631751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905FE-5BC7-43FA-9B7E-B36B684873B1}" type="slidenum">
              <a:rPr lang="en-US" smtClean="0"/>
              <a:t>82</a:t>
            </a:fld>
            <a:endParaRPr lang="en-US"/>
          </a:p>
        </p:txBody>
      </p:sp>
    </p:spTree>
    <p:extLst>
      <p:ext uri="{BB962C8B-B14F-4D97-AF65-F5344CB8AC3E}">
        <p14:creationId xmlns:p14="http://schemas.microsoft.com/office/powerpoint/2010/main" val="2136376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905FE-5BC7-43FA-9B7E-B36B684873B1}" type="slidenum">
              <a:rPr lang="en-US" smtClean="0"/>
              <a:t>83</a:t>
            </a:fld>
            <a:endParaRPr lang="en-US"/>
          </a:p>
        </p:txBody>
      </p:sp>
    </p:spTree>
    <p:extLst>
      <p:ext uri="{BB962C8B-B14F-4D97-AF65-F5344CB8AC3E}">
        <p14:creationId xmlns:p14="http://schemas.microsoft.com/office/powerpoint/2010/main" val="3767029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905FE-5BC7-43FA-9B7E-B36B684873B1}" type="slidenum">
              <a:rPr lang="en-US" smtClean="0"/>
              <a:t>84</a:t>
            </a:fld>
            <a:endParaRPr lang="en-US"/>
          </a:p>
        </p:txBody>
      </p:sp>
    </p:spTree>
    <p:extLst>
      <p:ext uri="{BB962C8B-B14F-4D97-AF65-F5344CB8AC3E}">
        <p14:creationId xmlns:p14="http://schemas.microsoft.com/office/powerpoint/2010/main" val="3656706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905FE-5BC7-43FA-9B7E-B36B684873B1}" type="slidenum">
              <a:rPr lang="en-US" smtClean="0"/>
              <a:t>85</a:t>
            </a:fld>
            <a:endParaRPr lang="en-US"/>
          </a:p>
        </p:txBody>
      </p:sp>
    </p:spTree>
    <p:extLst>
      <p:ext uri="{BB962C8B-B14F-4D97-AF65-F5344CB8AC3E}">
        <p14:creationId xmlns:p14="http://schemas.microsoft.com/office/powerpoint/2010/main" val="3366739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905FE-5BC7-43FA-9B7E-B36B684873B1}" type="slidenum">
              <a:rPr lang="en-US" smtClean="0"/>
              <a:t>86</a:t>
            </a:fld>
            <a:endParaRPr lang="en-US"/>
          </a:p>
        </p:txBody>
      </p:sp>
    </p:spTree>
    <p:extLst>
      <p:ext uri="{BB962C8B-B14F-4D97-AF65-F5344CB8AC3E}">
        <p14:creationId xmlns:p14="http://schemas.microsoft.com/office/powerpoint/2010/main" val="2539953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A638D579-DDF5-4D91-883F-738870C13CF1}" type="datetimeFigureOut">
              <a:rPr lang="en-US"/>
              <a:pPr>
                <a:defRPr/>
              </a:pPr>
              <a:t>4/11/2023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36798E-EBFF-48CB-9460-E9C10D4AF569}" type="slidenum">
              <a:rPr lang="en-US"/>
              <a:pPr>
                <a:defRPr/>
              </a:pPr>
              <a:t>‹#›</a:t>
            </a:fld>
            <a:endParaRPr lang="en-US"/>
          </a:p>
        </p:txBody>
      </p:sp>
      <p:pic>
        <p:nvPicPr>
          <p:cNvPr id="7" name="Picture 3" descr="logo_final.jpg"/>
          <p:cNvPicPr>
            <a:picLocks noChangeAspect="1"/>
          </p:cNvPicPr>
          <p:nvPr userDrawn="1"/>
        </p:nvPicPr>
        <p:blipFill>
          <a:blip r:embed="rId2"/>
          <a:srcRect/>
          <a:stretch>
            <a:fillRect/>
          </a:stretch>
        </p:blipFill>
        <p:spPr bwMode="auto">
          <a:xfrm>
            <a:off x="7609114" y="21771"/>
            <a:ext cx="1524000" cy="1524000"/>
          </a:xfrm>
          <a:prstGeom prst="rect">
            <a:avLst/>
          </a:prstGeom>
          <a:noFill/>
          <a:ln w="9525">
            <a:noFill/>
            <a:miter lim="800000"/>
            <a:headEnd/>
            <a:tailEnd/>
          </a:ln>
        </p:spPr>
      </p:pic>
      <p:cxnSp>
        <p:nvCxnSpPr>
          <p:cNvPr id="8" name="Straight Connector 7"/>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458200" cy="914400"/>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pPr>
              <a:defRPr/>
            </a:pPr>
            <a:fld id="{435BD05A-2426-44A0-A216-D788B0C1EEDE}" type="datetimeFigureOut">
              <a:rPr lang="en-US" smtClean="0"/>
              <a:pPr>
                <a:defRPr/>
              </a:pPr>
              <a:t>4/11/2023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BD5881B-771D-40BF-9C85-A1E1DB384046}" type="slidenum">
              <a:rPr lang="en-US" smtClean="0"/>
              <a:pPr>
                <a:defRPr/>
              </a:pPr>
              <a:t>‹#›</a:t>
            </a:fld>
            <a:endParaRPr lang="en-US"/>
          </a:p>
        </p:txBody>
      </p:sp>
      <p:cxnSp>
        <p:nvCxnSpPr>
          <p:cNvPr id="6" name="Straight Connector 5"/>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1911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3" descr="logo_final.jpg"/>
          <p:cNvPicPr>
            <a:picLocks noChangeAspect="1"/>
          </p:cNvPicPr>
          <p:nvPr userDrawn="1"/>
        </p:nvPicPr>
        <p:blipFill>
          <a:blip r:embed="rId2"/>
          <a:srcRect/>
          <a:stretch>
            <a:fillRect/>
          </a:stretch>
        </p:blipFill>
        <p:spPr bwMode="auto">
          <a:xfrm>
            <a:off x="0" y="21771"/>
            <a:ext cx="762000" cy="762000"/>
          </a:xfrm>
          <a:prstGeom prst="rect">
            <a:avLst/>
          </a:prstGeom>
          <a:noFill/>
          <a:ln w="9525">
            <a:noFill/>
            <a:miter lim="800000"/>
            <a:headEnd/>
            <a:tailEnd/>
          </a:ln>
        </p:spPr>
      </p:pic>
      <p:sp>
        <p:nvSpPr>
          <p:cNvPr id="2" name="Title 1"/>
          <p:cNvSpPr>
            <a:spLocks noGrp="1"/>
          </p:cNvSpPr>
          <p:nvPr>
            <p:ph type="title"/>
          </p:nvPr>
        </p:nvSpPr>
        <p:spPr>
          <a:xfrm>
            <a:off x="990600" y="152400"/>
            <a:ext cx="76200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435BD05A-2426-44A0-A216-D788B0C1EEDE}" type="datetimeFigureOut">
              <a:rPr lang="en-US" smtClean="0"/>
              <a:pPr>
                <a:defRPr/>
              </a:pPr>
              <a:t>4/11/2023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BD5881B-771D-40BF-9C85-A1E1DB384046}" type="slidenum">
              <a:rPr lang="en-US" smtClean="0"/>
              <a:pPr>
                <a:defRPr/>
              </a:pPr>
              <a:t>‹#›</a:t>
            </a:fld>
            <a:endParaRPr lang="en-US"/>
          </a:p>
        </p:txBody>
      </p:sp>
      <p:cxnSp>
        <p:nvCxnSpPr>
          <p:cNvPr id="7" name="Straight Connector 6"/>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403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lvl1pPr>
              <a:defRPr>
                <a:latin typeface="Cambria" panose="02040503050406030204" pitchFamily="18" charset="0"/>
                <a:ea typeface="Cambria" panose="020405030504060302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700881"/>
            <a:ext cx="8915400" cy="5655469"/>
          </a:xfrm>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52400" y="6381348"/>
            <a:ext cx="2133600" cy="365125"/>
          </a:xfrm>
        </p:spPr>
        <p:txBody>
          <a:bodyPr/>
          <a:lstStyle>
            <a:lvl1pPr>
              <a:defRPr/>
            </a:lvl1pPr>
          </a:lstStyle>
          <a:p>
            <a:pPr>
              <a:defRPr/>
            </a:pPr>
            <a:fld id="{051E2BC4-378B-491E-8284-894486D787C4}" type="datetimeFigureOut">
              <a:rPr lang="en-US"/>
              <a:pPr>
                <a:defRPr/>
              </a:pPr>
              <a:t>4/11/2023</a:t>
            </a:fld>
            <a:endParaRPr lang="en-US"/>
          </a:p>
        </p:txBody>
      </p:sp>
      <p:sp>
        <p:nvSpPr>
          <p:cNvPr id="5" name="Footer Placeholder 4"/>
          <p:cNvSpPr>
            <a:spLocks noGrp="1"/>
          </p:cNvSpPr>
          <p:nvPr>
            <p:ph type="ftr" sz="quarter" idx="11"/>
          </p:nvPr>
        </p:nvSpPr>
        <p:spPr>
          <a:xfrm>
            <a:off x="2971800" y="6383197"/>
            <a:ext cx="2895600" cy="365125"/>
          </a:xfr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934200" y="6380694"/>
            <a:ext cx="2133600" cy="365125"/>
          </a:xfrm>
        </p:spPr>
        <p:txBody>
          <a:bodyPr/>
          <a:lstStyle>
            <a:lvl1pPr>
              <a:defRPr/>
            </a:lvl1pPr>
          </a:lstStyle>
          <a:p>
            <a:pPr>
              <a:defRPr/>
            </a:pPr>
            <a:fld id="{BB40E9F2-C194-4BA7-89BA-8496FFCEC416}" type="slidenum">
              <a:rPr lang="en-US"/>
              <a:pPr>
                <a:defRPr/>
              </a:pPr>
              <a:t>‹#›</a:t>
            </a:fld>
            <a:endParaRPr lang="en-US"/>
          </a:p>
        </p:txBody>
      </p:sp>
      <p:pic>
        <p:nvPicPr>
          <p:cNvPr id="7" name="Picture 3" descr="logo_final.jpg"/>
          <p:cNvPicPr>
            <a:picLocks noChangeAspect="1"/>
          </p:cNvPicPr>
          <p:nvPr userDrawn="1"/>
        </p:nvPicPr>
        <p:blipFill>
          <a:blip r:embed="rId2"/>
          <a:srcRect/>
          <a:stretch>
            <a:fillRect/>
          </a:stretch>
        </p:blipFill>
        <p:spPr bwMode="auto">
          <a:xfrm>
            <a:off x="21771" y="-15081"/>
            <a:ext cx="700881" cy="700881"/>
          </a:xfrm>
          <a:prstGeom prst="rect">
            <a:avLst/>
          </a:prstGeom>
          <a:noFill/>
          <a:ln w="9525">
            <a:noFill/>
            <a:miter lim="800000"/>
            <a:headEnd/>
            <a:tailEnd/>
          </a:ln>
        </p:spPr>
      </p:pic>
      <p:cxnSp>
        <p:nvCxnSpPr>
          <p:cNvPr id="9" name="Straight Connector 8"/>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C611D2C-1645-4750-8435-695A9B8FCAA8}" type="datetimeFigureOut">
              <a:rPr lang="en-US"/>
              <a:pPr>
                <a:defRPr/>
              </a:pPr>
              <a:t>4/11/2023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6354D76-CDA4-4917-9E2C-32A8E807CE72}" type="slidenum">
              <a:rPr lang="en-US"/>
              <a:pPr>
                <a:defRPr/>
              </a:pPr>
              <a:t>‹#›</a:t>
            </a:fld>
            <a:endParaRPr lang="en-US"/>
          </a:p>
        </p:txBody>
      </p:sp>
      <p:pic>
        <p:nvPicPr>
          <p:cNvPr id="8" name="Picture 3" descr="logo_final.jpg"/>
          <p:cNvPicPr>
            <a:picLocks noChangeAspect="1"/>
          </p:cNvPicPr>
          <p:nvPr userDrawn="1"/>
        </p:nvPicPr>
        <p:blipFill>
          <a:blip r:embed="rId2"/>
          <a:srcRect/>
          <a:stretch>
            <a:fillRect/>
          </a:stretch>
        </p:blipFill>
        <p:spPr bwMode="auto">
          <a:xfrm>
            <a:off x="21771" y="-15081"/>
            <a:ext cx="587829" cy="587829"/>
          </a:xfrm>
          <a:prstGeom prst="rect">
            <a:avLst/>
          </a:prstGeom>
          <a:noFill/>
          <a:ln w="9525">
            <a:noFill/>
            <a:miter lim="800000"/>
            <a:headEnd/>
            <a:tailEnd/>
          </a:ln>
        </p:spPr>
      </p:pic>
      <p:cxnSp>
        <p:nvCxnSpPr>
          <p:cNvPr id="9" name="Straight Connector 8"/>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1CC28F3-31AF-4209-8800-487F898BABEE}" type="datetimeFigureOut">
              <a:rPr lang="en-US"/>
              <a:pPr>
                <a:defRPr/>
              </a:pPr>
              <a:t>4/11/2023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519A481-F768-4D2A-8DA8-3C318632C836}" type="slidenum">
              <a:rPr lang="en-US"/>
              <a:pPr>
                <a:defRPr/>
              </a:pPr>
              <a:t>‹#›</a:t>
            </a:fld>
            <a:endParaRPr lang="en-US"/>
          </a:p>
        </p:txBody>
      </p:sp>
      <p:pic>
        <p:nvPicPr>
          <p:cNvPr id="10" name="Picture 3" descr="logo_final.jpg"/>
          <p:cNvPicPr>
            <a:picLocks noChangeAspect="1"/>
          </p:cNvPicPr>
          <p:nvPr userDrawn="1"/>
        </p:nvPicPr>
        <p:blipFill>
          <a:blip r:embed="rId2"/>
          <a:srcRect/>
          <a:stretch>
            <a:fillRect/>
          </a:stretch>
        </p:blipFill>
        <p:spPr bwMode="auto">
          <a:xfrm>
            <a:off x="21771" y="-15081"/>
            <a:ext cx="587829" cy="587829"/>
          </a:xfrm>
          <a:prstGeom prst="rect">
            <a:avLst/>
          </a:prstGeom>
          <a:noFill/>
          <a:ln w="9525">
            <a:noFill/>
            <a:miter lim="800000"/>
            <a:headEnd/>
            <a:tailEnd/>
          </a:ln>
        </p:spPr>
      </p:pic>
      <p:cxnSp>
        <p:nvCxnSpPr>
          <p:cNvPr id="11" name="Straight Connector 10"/>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3FD283B-B275-4790-A4F2-A665E3CD1813}" type="datetimeFigureOut">
              <a:rPr lang="en-US"/>
              <a:pPr>
                <a:defRPr/>
              </a:pPr>
              <a:t>4/11/2023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FC87A1A-B625-449A-AA05-699AFEB4B970}" type="slidenum">
              <a:rPr lang="en-US"/>
              <a:pPr>
                <a:defRPr/>
              </a:pPr>
              <a:t>‹#›</a:t>
            </a:fld>
            <a:endParaRPr lang="en-US"/>
          </a:p>
        </p:txBody>
      </p:sp>
      <p:pic>
        <p:nvPicPr>
          <p:cNvPr id="5" name="Picture 3" descr="logo_final.jpg"/>
          <p:cNvPicPr>
            <a:picLocks noChangeAspect="1"/>
          </p:cNvPicPr>
          <p:nvPr userDrawn="1"/>
        </p:nvPicPr>
        <p:blipFill>
          <a:blip r:embed="rId2"/>
          <a:srcRect/>
          <a:stretch>
            <a:fillRect/>
          </a:stretch>
        </p:blipFill>
        <p:spPr bwMode="auto">
          <a:xfrm>
            <a:off x="21771" y="-15081"/>
            <a:ext cx="700881" cy="700881"/>
          </a:xfrm>
          <a:prstGeom prst="rect">
            <a:avLst/>
          </a:prstGeom>
          <a:noFill/>
          <a:ln w="9525">
            <a:noFill/>
            <a:miter lim="800000"/>
            <a:headEnd/>
            <a:tailEnd/>
          </a:ln>
        </p:spPr>
      </p:pic>
      <p:cxnSp>
        <p:nvCxnSpPr>
          <p:cNvPr id="6" name="Straight Connector 5"/>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A74C744-00BB-4A6B-95FD-A444304B8B9D}" type="datetimeFigureOut">
              <a:rPr lang="en-US"/>
              <a:pPr>
                <a:defRPr/>
              </a:pPr>
              <a:t>4/11/2023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F14A51-4CEB-4105-9502-422755A7DC32}" type="slidenum">
              <a:rPr lang="en-US"/>
              <a:pPr>
                <a:defRPr/>
              </a:pPr>
              <a:t>‹#›</a:t>
            </a:fld>
            <a:endParaRPr lang="en-US"/>
          </a:p>
        </p:txBody>
      </p:sp>
      <p:pic>
        <p:nvPicPr>
          <p:cNvPr id="8" name="Picture 3" descr="logo_final.jpg"/>
          <p:cNvPicPr>
            <a:picLocks noChangeAspect="1"/>
          </p:cNvPicPr>
          <p:nvPr userDrawn="1"/>
        </p:nvPicPr>
        <p:blipFill>
          <a:blip r:embed="rId2"/>
          <a:srcRect/>
          <a:stretch>
            <a:fillRect/>
          </a:stretch>
        </p:blipFill>
        <p:spPr bwMode="auto">
          <a:xfrm>
            <a:off x="21771" y="-15081"/>
            <a:ext cx="664029" cy="664029"/>
          </a:xfrm>
          <a:prstGeom prst="rect">
            <a:avLst/>
          </a:prstGeom>
          <a:noFill/>
          <a:ln w="9525">
            <a:noFill/>
            <a:miter lim="800000"/>
            <a:headEnd/>
            <a:tailEnd/>
          </a:ln>
        </p:spPr>
      </p:pic>
      <p:cxnSp>
        <p:nvCxnSpPr>
          <p:cNvPr id="9" name="Straight Connector 8"/>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85800" y="0"/>
            <a:ext cx="8458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152400" y="1158082"/>
            <a:ext cx="8991600" cy="5198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54566" y="6422562"/>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435BD05A-2426-44A0-A216-D788B0C1EEDE}" type="datetimeFigureOut">
              <a:rPr lang="en-US"/>
              <a:pPr>
                <a:defRPr/>
              </a:pPr>
              <a:t>4/11/2023</a:t>
            </a:fld>
            <a:endParaRPr lang="en-US"/>
          </a:p>
        </p:txBody>
      </p:sp>
      <p:sp>
        <p:nvSpPr>
          <p:cNvPr id="5" name="Footer Placeholder 4"/>
          <p:cNvSpPr>
            <a:spLocks noGrp="1"/>
          </p:cNvSpPr>
          <p:nvPr>
            <p:ph type="ftr" sz="quarter" idx="3"/>
          </p:nvPr>
        </p:nvSpPr>
        <p:spPr>
          <a:xfrm>
            <a:off x="2514600" y="6422562"/>
            <a:ext cx="4267199"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960240" y="6463505"/>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FBD5881B-771D-40BF-9C85-A1E1DB384046}" type="slidenum">
              <a:rPr lang="en-US"/>
              <a:pPr>
                <a:defRPr/>
              </a:pPr>
              <a:t>‹#›</a:t>
            </a:fld>
            <a:endParaRPr lang="en-US"/>
          </a:p>
        </p:txBody>
      </p:sp>
      <p:pic>
        <p:nvPicPr>
          <p:cNvPr id="7" name="Picture 3" descr="logo_final.jpg"/>
          <p:cNvPicPr>
            <a:picLocks noChangeAspect="1"/>
          </p:cNvPicPr>
          <p:nvPr userDrawn="1"/>
        </p:nvPicPr>
        <p:blipFill>
          <a:blip r:embed="rId10"/>
          <a:srcRect/>
          <a:stretch>
            <a:fillRect/>
          </a:stretch>
        </p:blipFill>
        <p:spPr bwMode="auto">
          <a:xfrm>
            <a:off x="21771" y="-15081"/>
            <a:ext cx="700881" cy="700881"/>
          </a:xfrm>
          <a:prstGeom prst="rect">
            <a:avLst/>
          </a:prstGeom>
          <a:noFill/>
          <a:ln w="9525">
            <a:noFill/>
            <a:miter lim="800000"/>
            <a:headEnd/>
            <a:tailEnd/>
          </a:ln>
        </p:spPr>
      </p:pic>
      <p:cxnSp>
        <p:nvCxnSpPr>
          <p:cNvPr id="8" name="Straight Connector 7"/>
          <p:cNvCxnSpPr/>
          <p:nvPr userDrawn="1"/>
        </p:nvCxnSpPr>
        <p:spPr>
          <a:xfrm>
            <a:off x="0" y="0"/>
            <a:ext cx="0" cy="6858000"/>
          </a:xfrm>
          <a:prstGeom prst="line">
            <a:avLst/>
          </a:prstGeom>
          <a:ln w="161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73" r:id="rId2"/>
    <p:sldLayoutId id="2147483660" r:id="rId3"/>
    <p:sldLayoutId id="2147483650" r:id="rId4"/>
    <p:sldLayoutId id="2147483652" r:id="rId5"/>
    <p:sldLayoutId id="2147483653" r:id="rId6"/>
    <p:sldLayoutId id="2147483655" r:id="rId7"/>
    <p:sldLayoutId id="2147483656" r:id="rId8"/>
  </p:sldLayoutIdLs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Cambria" panose="02040503050406030204" pitchFamily="18" charset="0"/>
          <a:ea typeface="Cambria" panose="02040503050406030204" pitchFamily="18" charset="0"/>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Cambria" panose="02040503050406030204" pitchFamily="18" charset="0"/>
          <a:ea typeface="Cambria" panose="02040503050406030204" pitchFamily="18" charset="0"/>
          <a:cs typeface="+mn-cs"/>
        </a:defRPr>
      </a:lvl1pPr>
      <a:lvl2pPr marL="742950" indent="-285750" algn="l" rtl="0" fontAlgn="base">
        <a:spcBef>
          <a:spcPct val="20000"/>
        </a:spcBef>
        <a:spcAft>
          <a:spcPct val="0"/>
        </a:spcAft>
        <a:buFont typeface="Arial" charset="0"/>
        <a:buChar char="–"/>
        <a:defRPr sz="2800" kern="1200">
          <a:solidFill>
            <a:schemeClr val="tx1"/>
          </a:solidFill>
          <a:latin typeface="Cambria" panose="02040503050406030204" pitchFamily="18" charset="0"/>
          <a:ea typeface="Cambria" panose="02040503050406030204" pitchFamily="18" charset="0"/>
          <a:cs typeface="+mn-cs"/>
        </a:defRPr>
      </a:lvl2pPr>
      <a:lvl3pPr marL="1143000" indent="-228600" algn="l" rtl="0" fontAlgn="base">
        <a:spcBef>
          <a:spcPct val="20000"/>
        </a:spcBef>
        <a:spcAft>
          <a:spcPct val="0"/>
        </a:spcAft>
        <a:buFont typeface="Arial" charset="0"/>
        <a:buChar char="•"/>
        <a:defRPr sz="2400" kern="1200">
          <a:solidFill>
            <a:schemeClr val="tx1"/>
          </a:solidFill>
          <a:latin typeface="Cambria" panose="02040503050406030204" pitchFamily="18" charset="0"/>
          <a:ea typeface="Cambria" panose="02040503050406030204" pitchFamily="18" charset="0"/>
          <a:cs typeface="+mn-cs"/>
        </a:defRPr>
      </a:lvl3pPr>
      <a:lvl4pPr marL="1600200" indent="-228600" algn="l" rtl="0" fontAlgn="base">
        <a:spcBef>
          <a:spcPct val="20000"/>
        </a:spcBef>
        <a:spcAft>
          <a:spcPct val="0"/>
        </a:spcAft>
        <a:buFont typeface="Arial" charset="0"/>
        <a:buChar char="–"/>
        <a:defRPr sz="2000" kern="1200">
          <a:solidFill>
            <a:schemeClr val="tx1"/>
          </a:solidFill>
          <a:latin typeface="Cambria" panose="02040503050406030204" pitchFamily="18" charset="0"/>
          <a:ea typeface="Cambria" panose="02040503050406030204" pitchFamily="18" charset="0"/>
          <a:cs typeface="+mn-cs"/>
        </a:defRPr>
      </a:lvl4pPr>
      <a:lvl5pPr marL="2057400" indent="-228600" algn="l" rtl="0" fontAlgn="base">
        <a:spcBef>
          <a:spcPct val="20000"/>
        </a:spcBef>
        <a:spcAft>
          <a:spcPct val="0"/>
        </a:spcAft>
        <a:buFont typeface="Arial" charset="0"/>
        <a:buChar char="»"/>
        <a:defRPr sz="20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0.JPG"/><Relationship Id="rId4" Type="http://schemas.openxmlformats.org/officeDocument/2006/relationships/image" Target="../media/image19.JPG"/></Relationships>
</file>

<file path=ppt/slides/_rels/slide2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4.xml"/><Relationship Id="rId5" Type="http://schemas.openxmlformats.org/officeDocument/2006/relationships/image" Target="../media/image42.emf"/><Relationship Id="rId4" Type="http://schemas.openxmlformats.org/officeDocument/2006/relationships/image" Target="../media/image41.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31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530.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6.emf"/></Relationships>
</file>

<file path=ppt/slides/_rels/slide87.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9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05000"/>
            <a:ext cx="7772400" cy="22860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defRPr/>
            </a:pPr>
            <a:r>
              <a:rPr lang="en-IN" sz="4800" kern="0" dirty="0">
                <a:solidFill>
                  <a:srgbClr val="006633"/>
                </a:solidFill>
                <a:latin typeface="Cambria" pitchFamily="18" charset="0"/>
                <a:ea typeface="Verdana" pitchFamily="34" charset="0"/>
                <a:cs typeface="Verdana" pitchFamily="34" charset="0"/>
              </a:rPr>
              <a:t>Discrete Mathematics</a:t>
            </a:r>
            <a:br>
              <a:rPr lang="en-IN" sz="4800" kern="0" dirty="0">
                <a:solidFill>
                  <a:srgbClr val="006633"/>
                </a:solidFill>
                <a:latin typeface="Cambria" pitchFamily="18" charset="0"/>
                <a:ea typeface="Verdana" pitchFamily="34" charset="0"/>
                <a:cs typeface="Verdana" pitchFamily="34" charset="0"/>
              </a:rPr>
            </a:br>
            <a:r>
              <a:rPr lang="en-IN" sz="4800" kern="0" dirty="0">
                <a:solidFill>
                  <a:srgbClr val="006633"/>
                </a:solidFill>
                <a:latin typeface="Cambria" pitchFamily="18" charset="0"/>
                <a:ea typeface="Verdana" pitchFamily="34" charset="0"/>
                <a:cs typeface="Verdana" pitchFamily="34" charset="0"/>
              </a:rPr>
              <a:t>R204GA05401</a:t>
            </a:r>
            <a:endParaRPr lang="en-US" dirty="0">
              <a:latin typeface="Cambria" pitchFamily="18" charset="0"/>
              <a:ea typeface="Verdana" pitchFamily="34" charset="0"/>
              <a:cs typeface="Verdana" pitchFamily="34" charset="0"/>
            </a:endParaRP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700881"/>
            <a:ext cx="8915400" cy="6157119"/>
          </a:xfrm>
        </p:spPr>
        <p:txBody>
          <a:bodyPr/>
          <a:lstStyle/>
          <a:p>
            <a:pPr marL="0" indent="0">
              <a:buNone/>
            </a:pPr>
            <a:r>
              <a:rPr lang="en-US" sz="2400" b="1" dirty="0" smtClean="0"/>
              <a:t>Types of Sets: </a:t>
            </a:r>
          </a:p>
          <a:p>
            <a:pPr marL="457200" indent="-457200">
              <a:buFont typeface="+mj-lt"/>
              <a:buAutoNum type="arabicPeriod"/>
            </a:pPr>
            <a:r>
              <a:rPr lang="en-US" sz="2400" dirty="0"/>
              <a:t>Finite </a:t>
            </a:r>
            <a:r>
              <a:rPr lang="en-US" sz="2400" dirty="0" smtClean="0"/>
              <a:t>Set</a:t>
            </a:r>
          </a:p>
          <a:p>
            <a:pPr marL="457200" indent="-457200">
              <a:buFont typeface="+mj-lt"/>
              <a:buAutoNum type="arabicPeriod"/>
            </a:pPr>
            <a:r>
              <a:rPr lang="en-US" sz="2400" dirty="0"/>
              <a:t>Infinite </a:t>
            </a:r>
            <a:r>
              <a:rPr lang="en-US" sz="2400" dirty="0" smtClean="0"/>
              <a:t>Set</a:t>
            </a:r>
          </a:p>
          <a:p>
            <a:pPr marL="457200" indent="-457200">
              <a:buFont typeface="+mj-lt"/>
              <a:buAutoNum type="arabicPeriod"/>
            </a:pPr>
            <a:r>
              <a:rPr lang="en-US" sz="2400" dirty="0" smtClean="0"/>
              <a:t>Subset</a:t>
            </a:r>
          </a:p>
          <a:p>
            <a:pPr marL="457200" indent="-457200">
              <a:buFont typeface="+mj-lt"/>
              <a:buAutoNum type="arabicPeriod"/>
            </a:pPr>
            <a:r>
              <a:rPr lang="en-US" sz="2400" dirty="0" smtClean="0"/>
              <a:t>Proper Subset</a:t>
            </a:r>
          </a:p>
          <a:p>
            <a:pPr marL="457200" indent="-457200">
              <a:buFont typeface="+mj-lt"/>
              <a:buAutoNum type="arabicPeriod"/>
            </a:pPr>
            <a:r>
              <a:rPr lang="en-US" sz="2400" dirty="0" smtClean="0"/>
              <a:t>Universal set</a:t>
            </a:r>
          </a:p>
          <a:p>
            <a:pPr marL="457200" indent="-457200">
              <a:buFont typeface="+mj-lt"/>
              <a:buAutoNum type="arabicPeriod"/>
            </a:pPr>
            <a:r>
              <a:rPr lang="en-US" sz="2400" dirty="0" smtClean="0"/>
              <a:t>Empty or null set</a:t>
            </a:r>
          </a:p>
          <a:p>
            <a:pPr marL="457200" indent="-457200">
              <a:buFont typeface="+mj-lt"/>
              <a:buAutoNum type="arabicPeriod"/>
            </a:pPr>
            <a:r>
              <a:rPr lang="en-US" sz="2400" dirty="0" smtClean="0"/>
              <a:t>Singleton or Unit set</a:t>
            </a:r>
          </a:p>
          <a:p>
            <a:pPr marL="457200" indent="-457200">
              <a:buFont typeface="+mj-lt"/>
              <a:buAutoNum type="arabicPeriod"/>
            </a:pPr>
            <a:r>
              <a:rPr lang="en-US" sz="2400" dirty="0" smtClean="0"/>
              <a:t>Equal set</a:t>
            </a:r>
          </a:p>
          <a:p>
            <a:pPr marL="457200" indent="-457200">
              <a:buFont typeface="+mj-lt"/>
              <a:buAutoNum type="arabicPeriod"/>
            </a:pPr>
            <a:r>
              <a:rPr lang="en-US" sz="2400" dirty="0" smtClean="0"/>
              <a:t>Equivalent set</a:t>
            </a:r>
          </a:p>
          <a:p>
            <a:pPr marL="457200" indent="-457200">
              <a:buFont typeface="+mj-lt"/>
              <a:buAutoNum type="arabicPeriod"/>
            </a:pPr>
            <a:r>
              <a:rPr lang="en-US" sz="2400" dirty="0"/>
              <a:t> </a:t>
            </a:r>
            <a:r>
              <a:rPr lang="en-US" sz="2400" dirty="0" smtClean="0"/>
              <a:t>Overlapping set</a:t>
            </a:r>
          </a:p>
          <a:p>
            <a:pPr marL="0" indent="0">
              <a:buNone/>
            </a:pPr>
            <a:endParaRPr lang="en-US" sz="2400" dirty="0"/>
          </a:p>
        </p:txBody>
      </p:sp>
    </p:spTree>
    <p:extLst>
      <p:ext uri="{BB962C8B-B14F-4D97-AF65-F5344CB8AC3E}">
        <p14:creationId xmlns:p14="http://schemas.microsoft.com/office/powerpoint/2010/main" val="814368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700881"/>
            <a:ext cx="8915400" cy="6157119"/>
          </a:xfrm>
        </p:spPr>
        <p:txBody>
          <a:bodyPr/>
          <a:lstStyle/>
          <a:p>
            <a:pPr marL="0" indent="0">
              <a:buNone/>
            </a:pPr>
            <a:r>
              <a:rPr lang="en-US" sz="2400" b="1" dirty="0" smtClean="0"/>
              <a:t>Types of Sets: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29" y="1219200"/>
            <a:ext cx="8727141" cy="5638800"/>
          </a:xfrm>
          <a:prstGeom prst="rect">
            <a:avLst/>
          </a:prstGeom>
        </p:spPr>
      </p:pic>
    </p:spTree>
    <p:extLst>
      <p:ext uri="{BB962C8B-B14F-4D97-AF65-F5344CB8AC3E}">
        <p14:creationId xmlns:p14="http://schemas.microsoft.com/office/powerpoint/2010/main" val="696568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700881"/>
            <a:ext cx="8915400" cy="6157119"/>
          </a:xfrm>
        </p:spPr>
        <p:txBody>
          <a:bodyPr/>
          <a:lstStyle/>
          <a:p>
            <a:pPr marL="0" indent="0">
              <a:buNone/>
            </a:pPr>
            <a:r>
              <a:rPr lang="en-US" sz="2400" b="1" dirty="0" smtClean="0"/>
              <a:t>Types of Sets: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143000"/>
            <a:ext cx="8915400" cy="5562600"/>
          </a:xfrm>
          <a:prstGeom prst="rect">
            <a:avLst/>
          </a:prstGeom>
        </p:spPr>
      </p:pic>
    </p:spTree>
    <p:extLst>
      <p:ext uri="{BB962C8B-B14F-4D97-AF65-F5344CB8AC3E}">
        <p14:creationId xmlns:p14="http://schemas.microsoft.com/office/powerpoint/2010/main" val="1842519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700881"/>
            <a:ext cx="8915400" cy="6157119"/>
          </a:xfrm>
        </p:spPr>
        <p:txBody>
          <a:bodyPr/>
          <a:lstStyle/>
          <a:p>
            <a:pPr marL="0" indent="0">
              <a:buNone/>
            </a:pPr>
            <a:r>
              <a:rPr lang="en-US" sz="2400" b="1" dirty="0" smtClean="0"/>
              <a:t>Types of Sets: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58" y="1143000"/>
            <a:ext cx="8803342" cy="5638800"/>
          </a:xfrm>
          <a:prstGeom prst="rect">
            <a:avLst/>
          </a:prstGeom>
        </p:spPr>
      </p:pic>
    </p:spTree>
    <p:extLst>
      <p:ext uri="{BB962C8B-B14F-4D97-AF65-F5344CB8AC3E}">
        <p14:creationId xmlns:p14="http://schemas.microsoft.com/office/powerpoint/2010/main" val="2519545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700881"/>
            <a:ext cx="8915400" cy="6157119"/>
          </a:xfrm>
        </p:spPr>
        <p:txBody>
          <a:bodyPr/>
          <a:lstStyle/>
          <a:p>
            <a:pPr marL="0" indent="0">
              <a:buNone/>
            </a:pPr>
            <a:r>
              <a:rPr lang="en-US" sz="2400" b="1" dirty="0" smtClean="0"/>
              <a:t>Types of Sets: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143000"/>
            <a:ext cx="8839200" cy="5638800"/>
          </a:xfrm>
          <a:prstGeom prst="rect">
            <a:avLst/>
          </a:prstGeom>
        </p:spPr>
      </p:pic>
    </p:spTree>
    <p:extLst>
      <p:ext uri="{BB962C8B-B14F-4D97-AF65-F5344CB8AC3E}">
        <p14:creationId xmlns:p14="http://schemas.microsoft.com/office/powerpoint/2010/main" val="180627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700881"/>
            <a:ext cx="8915400" cy="6157119"/>
          </a:xfrm>
        </p:spPr>
        <p:txBody>
          <a:bodyPr/>
          <a:lstStyle/>
          <a:p>
            <a:pPr marL="0" indent="0">
              <a:buNone/>
            </a:pPr>
            <a:r>
              <a:rPr lang="en-US" sz="2400" b="1" dirty="0" smtClean="0"/>
              <a:t>Types of Sets: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19200"/>
            <a:ext cx="8686800" cy="5410200"/>
          </a:xfrm>
          <a:prstGeom prst="rect">
            <a:avLst/>
          </a:prstGeom>
        </p:spPr>
      </p:pic>
    </p:spTree>
    <p:extLst>
      <p:ext uri="{BB962C8B-B14F-4D97-AF65-F5344CB8AC3E}">
        <p14:creationId xmlns:p14="http://schemas.microsoft.com/office/powerpoint/2010/main" val="477091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700881"/>
            <a:ext cx="8915400" cy="6157119"/>
          </a:xfrm>
        </p:spPr>
        <p:txBody>
          <a:bodyPr/>
          <a:lstStyle/>
          <a:p>
            <a:pPr marL="0" indent="0">
              <a:buNone/>
            </a:pPr>
            <a:r>
              <a:rPr lang="en-US" sz="2400" b="1" dirty="0" smtClean="0"/>
              <a:t>Operations on Binary sets: </a:t>
            </a:r>
            <a:endParaRPr lang="en-US" sz="2400" b="1" dirty="0"/>
          </a:p>
          <a:p>
            <a:pPr marL="457200" indent="-457200">
              <a:buFont typeface="+mj-lt"/>
              <a:buAutoNum type="arabicPeriod"/>
            </a:pPr>
            <a:r>
              <a:rPr lang="en-US" sz="2400" b="1" dirty="0" smtClean="0"/>
              <a:t>Union</a:t>
            </a:r>
          </a:p>
          <a:p>
            <a:pPr marL="457200" indent="-457200">
              <a:buFont typeface="+mj-lt"/>
              <a:buAutoNum type="arabicPeriod"/>
            </a:pPr>
            <a:r>
              <a:rPr lang="en-US" sz="2400" b="1" dirty="0" smtClean="0"/>
              <a:t>Intersection</a:t>
            </a:r>
          </a:p>
          <a:p>
            <a:pPr marL="457200" indent="-457200">
              <a:buFont typeface="+mj-lt"/>
              <a:buAutoNum type="arabicPeriod"/>
            </a:pPr>
            <a:r>
              <a:rPr lang="en-US" sz="2400" b="1" dirty="0" smtClean="0"/>
              <a:t>Difference</a:t>
            </a:r>
          </a:p>
          <a:p>
            <a:pPr marL="457200" indent="-457200">
              <a:buFont typeface="+mj-lt"/>
              <a:buAutoNum type="arabicPeriod"/>
            </a:pPr>
            <a:r>
              <a:rPr lang="en-US" sz="2400" b="1" dirty="0" smtClean="0"/>
              <a:t>Complement</a:t>
            </a:r>
          </a:p>
          <a:p>
            <a:pPr marL="457200" indent="-457200">
              <a:buFont typeface="+mj-lt"/>
              <a:buAutoNum type="arabicPeriod"/>
            </a:pPr>
            <a:r>
              <a:rPr lang="en-US" sz="2400" b="1" dirty="0" smtClean="0"/>
              <a:t>Cartesian product</a:t>
            </a:r>
          </a:p>
        </p:txBody>
      </p:sp>
    </p:spTree>
    <p:extLst>
      <p:ext uri="{BB962C8B-B14F-4D97-AF65-F5344CB8AC3E}">
        <p14:creationId xmlns:p14="http://schemas.microsoft.com/office/powerpoint/2010/main" val="3003622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700881"/>
            <a:ext cx="8915400" cy="6157119"/>
          </a:xfrm>
        </p:spPr>
        <p:txBody>
          <a:bodyPr/>
          <a:lstStyle/>
          <a:p>
            <a:pPr marL="0" indent="0">
              <a:buNone/>
            </a:pPr>
            <a:r>
              <a:rPr lang="en-US" sz="2400" b="1" dirty="0" smtClean="0"/>
              <a:t>Operations on Binary sets: </a:t>
            </a:r>
          </a:p>
          <a:p>
            <a:pPr marL="0" indent="0">
              <a:buNone/>
            </a:pPr>
            <a:endParaRPr lang="en-US" sz="2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94" y="1219200"/>
            <a:ext cx="8659906" cy="5505081"/>
          </a:xfrm>
          <a:prstGeom prst="rect">
            <a:avLst/>
          </a:prstGeom>
        </p:spPr>
      </p:pic>
    </p:spTree>
    <p:extLst>
      <p:ext uri="{BB962C8B-B14F-4D97-AF65-F5344CB8AC3E}">
        <p14:creationId xmlns:p14="http://schemas.microsoft.com/office/powerpoint/2010/main" val="11498191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700881"/>
            <a:ext cx="8915400" cy="6157119"/>
          </a:xfrm>
        </p:spPr>
        <p:txBody>
          <a:bodyPr/>
          <a:lstStyle/>
          <a:p>
            <a:pPr marL="0" indent="0">
              <a:buNone/>
            </a:pPr>
            <a:r>
              <a:rPr lang="en-US" sz="2400" b="1" dirty="0" smtClean="0"/>
              <a:t>Operations on Binary sets: </a:t>
            </a:r>
          </a:p>
          <a:p>
            <a:pPr marL="0" indent="0">
              <a:buNone/>
            </a:pPr>
            <a:endParaRPr lang="en-US"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325" y="1295400"/>
            <a:ext cx="8663750" cy="5410200"/>
          </a:xfrm>
          <a:prstGeom prst="rect">
            <a:avLst/>
          </a:prstGeom>
        </p:spPr>
      </p:pic>
    </p:spTree>
    <p:extLst>
      <p:ext uri="{BB962C8B-B14F-4D97-AF65-F5344CB8AC3E}">
        <p14:creationId xmlns:p14="http://schemas.microsoft.com/office/powerpoint/2010/main" val="3690753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700881"/>
            <a:ext cx="8915400" cy="6157119"/>
          </a:xfrm>
        </p:spPr>
        <p:txBody>
          <a:bodyPr/>
          <a:lstStyle/>
          <a:p>
            <a:pPr marL="0" indent="0">
              <a:buNone/>
            </a:pPr>
            <a:r>
              <a:rPr lang="en-US" sz="2400" b="1" dirty="0" smtClean="0"/>
              <a:t>Operations on Binary sets: </a:t>
            </a:r>
          </a:p>
          <a:p>
            <a:pPr marL="0" indent="0">
              <a:buNone/>
            </a:pPr>
            <a:endParaRPr lang="en-US" sz="2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92" y="1264024"/>
            <a:ext cx="8482008" cy="5517776"/>
          </a:xfrm>
          <a:prstGeom prst="rect">
            <a:avLst/>
          </a:prstGeom>
        </p:spPr>
      </p:pic>
    </p:spTree>
    <p:extLst>
      <p:ext uri="{BB962C8B-B14F-4D97-AF65-F5344CB8AC3E}">
        <p14:creationId xmlns:p14="http://schemas.microsoft.com/office/powerpoint/2010/main" val="1519620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09800"/>
            <a:ext cx="7772400" cy="1470025"/>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defRPr/>
            </a:pPr>
            <a:r>
              <a:rPr lang="en-US" dirty="0">
                <a:latin typeface="Cambria" pitchFamily="18" charset="0"/>
              </a:rPr>
              <a:t>Objectives</a:t>
            </a:r>
            <a:endParaRPr lang="en-US" dirty="0">
              <a:latin typeface="Cambria" pitchFamily="18" charset="0"/>
              <a:ea typeface="Verdana" pitchFamily="34" charset="0"/>
              <a:cs typeface="Verdana" pitchFamily="34" charset="0"/>
            </a:endParaRP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extLst>
      <p:ext uri="{BB962C8B-B14F-4D97-AF65-F5344CB8AC3E}">
        <p14:creationId xmlns:p14="http://schemas.microsoft.com/office/powerpoint/2010/main" val="2081351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700881"/>
            <a:ext cx="8915400" cy="6157119"/>
          </a:xfrm>
        </p:spPr>
        <p:txBody>
          <a:bodyPr/>
          <a:lstStyle/>
          <a:p>
            <a:pPr marL="0" indent="0">
              <a:buNone/>
            </a:pPr>
            <a:r>
              <a:rPr lang="en-US" sz="2400" b="1" dirty="0" smtClean="0"/>
              <a:t>Operations on Binary sets: </a:t>
            </a:r>
          </a:p>
          <a:p>
            <a:pPr marL="0" indent="0">
              <a:buNone/>
            </a:pPr>
            <a:endParaRPr lang="en-US"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64024"/>
            <a:ext cx="8839200" cy="5585011"/>
          </a:xfrm>
          <a:prstGeom prst="rect">
            <a:avLst/>
          </a:prstGeom>
        </p:spPr>
      </p:pic>
    </p:spTree>
    <p:extLst>
      <p:ext uri="{BB962C8B-B14F-4D97-AF65-F5344CB8AC3E}">
        <p14:creationId xmlns:p14="http://schemas.microsoft.com/office/powerpoint/2010/main" val="15043430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700881"/>
            <a:ext cx="8915400" cy="6157119"/>
          </a:xfrm>
        </p:spPr>
        <p:txBody>
          <a:bodyPr/>
          <a:lstStyle/>
          <a:p>
            <a:pPr marL="0" indent="0">
              <a:buNone/>
            </a:pPr>
            <a:r>
              <a:rPr lang="en-US" sz="2400" b="1" dirty="0" smtClean="0"/>
              <a:t>Operations on Binary sets: </a:t>
            </a:r>
          </a:p>
          <a:p>
            <a:pPr marL="0" indent="0">
              <a:buNone/>
            </a:pPr>
            <a:endParaRPr lang="en-US" sz="2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5" y="1143000"/>
            <a:ext cx="9021511" cy="5555060"/>
          </a:xfrm>
          <a:prstGeom prst="rect">
            <a:avLst/>
          </a:prstGeom>
        </p:spPr>
      </p:pic>
    </p:spTree>
    <p:extLst>
      <p:ext uri="{BB962C8B-B14F-4D97-AF65-F5344CB8AC3E}">
        <p14:creationId xmlns:p14="http://schemas.microsoft.com/office/powerpoint/2010/main" val="918593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6157119"/>
          </a:xfrm>
        </p:spPr>
        <p:txBody>
          <a:bodyPr/>
          <a:lstStyle/>
          <a:p>
            <a:pPr marL="0" indent="0">
              <a:buNone/>
            </a:pPr>
            <a:r>
              <a:rPr lang="en-US" sz="2400" b="1" dirty="0" smtClean="0"/>
              <a:t>Principle of Inclusion and Exclusion:</a:t>
            </a:r>
            <a:endParaRPr lang="en-US" sz="2400" b="1" dirty="0"/>
          </a:p>
        </p:txBody>
      </p:sp>
      <p:pic>
        <p:nvPicPr>
          <p:cNvPr id="5" name="Picture 4"/>
          <p:cNvPicPr>
            <a:picLocks noChangeAspect="1"/>
          </p:cNvPicPr>
          <p:nvPr/>
        </p:nvPicPr>
        <p:blipFill>
          <a:blip r:embed="rId2"/>
          <a:stretch>
            <a:fillRect/>
          </a:stretch>
        </p:blipFill>
        <p:spPr>
          <a:xfrm>
            <a:off x="266700" y="1287859"/>
            <a:ext cx="8763000" cy="5257800"/>
          </a:xfrm>
          <a:prstGeom prst="rect">
            <a:avLst/>
          </a:prstGeom>
        </p:spPr>
      </p:pic>
    </p:spTree>
    <p:extLst>
      <p:ext uri="{BB962C8B-B14F-4D97-AF65-F5344CB8AC3E}">
        <p14:creationId xmlns:p14="http://schemas.microsoft.com/office/powerpoint/2010/main" val="4407000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6157119"/>
          </a:xfrm>
        </p:spPr>
        <p:txBody>
          <a:bodyPr/>
          <a:lstStyle/>
          <a:p>
            <a:pPr marL="0" indent="0">
              <a:buNone/>
            </a:pPr>
            <a:r>
              <a:rPr lang="en-US" sz="2400" b="1" dirty="0" smtClean="0"/>
              <a:t>Principle of Inclusion and Exclusion:</a:t>
            </a:r>
            <a:endParaRPr lang="en-US" sz="2400" b="1" dirty="0"/>
          </a:p>
        </p:txBody>
      </p:sp>
      <p:pic>
        <p:nvPicPr>
          <p:cNvPr id="2" name="Picture 1"/>
          <p:cNvPicPr>
            <a:picLocks noChangeAspect="1"/>
          </p:cNvPicPr>
          <p:nvPr/>
        </p:nvPicPr>
        <p:blipFill>
          <a:blip r:embed="rId2"/>
          <a:stretch>
            <a:fillRect/>
          </a:stretch>
        </p:blipFill>
        <p:spPr>
          <a:xfrm>
            <a:off x="152400" y="1371600"/>
            <a:ext cx="8686800" cy="5410200"/>
          </a:xfrm>
          <a:prstGeom prst="rect">
            <a:avLst/>
          </a:prstGeom>
        </p:spPr>
      </p:pic>
    </p:spTree>
    <p:extLst>
      <p:ext uri="{BB962C8B-B14F-4D97-AF65-F5344CB8AC3E}">
        <p14:creationId xmlns:p14="http://schemas.microsoft.com/office/powerpoint/2010/main" val="17994539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838200"/>
                <a:ext cx="8915400" cy="6157119"/>
              </a:xfrm>
            </p:spPr>
            <p:txBody>
              <a:bodyPr/>
              <a:lstStyle/>
              <a:p>
                <a:pPr marL="0" indent="0">
                  <a:buNone/>
                </a:pPr>
                <a:r>
                  <a:rPr lang="en-US" sz="2400" b="1" dirty="0" smtClean="0"/>
                  <a:t>Relations:</a:t>
                </a:r>
              </a:p>
              <a:p>
                <a:pPr algn="just"/>
                <a:r>
                  <a:rPr lang="en-US" sz="2400" dirty="0" smtClean="0"/>
                  <a:t>A relation is mostly suitable in comparing the objects which are related to one another.</a:t>
                </a:r>
              </a:p>
              <a:p>
                <a:pPr algn="just"/>
                <a:r>
                  <a:rPr lang="en-US" sz="2400" dirty="0" smtClean="0"/>
                  <a:t>Examples : father to son, mother to son, less than , greater than, parents and child, coincidence of three lines.</a:t>
                </a:r>
              </a:p>
              <a:p>
                <a:pPr marL="0" indent="0" algn="just">
                  <a:buNone/>
                </a:pPr>
                <a:r>
                  <a:rPr lang="en-US" b="1" dirty="0"/>
                  <a:t>Definition and </a:t>
                </a:r>
                <a:r>
                  <a:rPr lang="en-US" b="1" dirty="0" smtClean="0"/>
                  <a:t>Properties:</a:t>
                </a:r>
              </a:p>
              <a:p>
                <a:pPr algn="just"/>
                <a:r>
                  <a:rPr lang="en-US" dirty="0"/>
                  <a:t>Let P and Q be two non- empty sets. A binary relation R is defined to be a subset of P x Q from a set P to Q. If (a, b) </a:t>
                </a:r>
                <a14:m>
                  <m:oMath xmlns:m="http://schemas.openxmlformats.org/officeDocument/2006/math">
                    <m:r>
                      <a:rPr lang="en-US" b="0" i="1" smtClean="0">
                        <a:latin typeface="Cambria Math" panose="02040503050406030204" pitchFamily="18" charset="0"/>
                      </a:rPr>
                      <m:t>∈</m:t>
                    </m:r>
                  </m:oMath>
                </a14:m>
                <a:r>
                  <a:rPr lang="en-US" dirty="0" smtClean="0"/>
                  <a:t>  </a:t>
                </a:r>
                <a:r>
                  <a:rPr lang="en-US" dirty="0"/>
                  <a:t>R and R </a:t>
                </a:r>
                <a14:m>
                  <m:oMath xmlns:m="http://schemas.openxmlformats.org/officeDocument/2006/math">
                    <m:r>
                      <a:rPr lang="en-US" b="0" i="1" smtClean="0">
                        <a:latin typeface="Cambria Math" panose="02040503050406030204" pitchFamily="18" charset="0"/>
                      </a:rPr>
                      <m:t>⊆</m:t>
                    </m:r>
                  </m:oMath>
                </a14:m>
                <a:r>
                  <a:rPr lang="en-US" dirty="0" smtClean="0"/>
                  <a:t> </a:t>
                </a:r>
                <a:r>
                  <a:rPr lang="en-US" dirty="0"/>
                  <a:t>P x Q then a is related to b by R i.e., </a:t>
                </a:r>
                <a:r>
                  <a:rPr lang="en-US" dirty="0" err="1"/>
                  <a:t>aRb</a:t>
                </a:r>
                <a:r>
                  <a:rPr lang="en-US" dirty="0"/>
                  <a:t>. If sets P and Q are equal, then we say R ⊆ P x P is a relation on </a:t>
                </a:r>
                <a:r>
                  <a:rPr lang="en-US" dirty="0" smtClean="0"/>
                  <a:t>P.</a:t>
                </a:r>
                <a:endParaRPr lang="en-US" dirty="0"/>
              </a:p>
              <a:p>
                <a:pPr marL="0" indent="0" algn="just">
                  <a:buNone/>
                </a:pPr>
                <a:endParaRPr lang="en-US" sz="2400" dirty="0" smtClean="0"/>
              </a:p>
              <a:p>
                <a:pPr algn="just"/>
                <a:endParaRPr lang="en-US" sz="2400"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838200"/>
                <a:ext cx="8915400" cy="6157119"/>
              </a:xfrm>
              <a:blipFill>
                <a:blip r:embed="rId2"/>
                <a:stretch>
                  <a:fillRect l="-1709" t="-792" r="-1640"/>
                </a:stretch>
              </a:blipFill>
            </p:spPr>
            <p:txBody>
              <a:bodyPr/>
              <a:lstStyle/>
              <a:p>
                <a:r>
                  <a:rPr lang="en-US">
                    <a:noFill/>
                  </a:rPr>
                  <a:t> </a:t>
                </a:r>
              </a:p>
            </p:txBody>
          </p:sp>
        </mc:Fallback>
      </mc:AlternateContent>
    </p:spTree>
    <p:extLst>
      <p:ext uri="{BB962C8B-B14F-4D97-AF65-F5344CB8AC3E}">
        <p14:creationId xmlns:p14="http://schemas.microsoft.com/office/powerpoint/2010/main" val="988488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6157119"/>
          </a:xfrm>
        </p:spPr>
        <p:txBody>
          <a:bodyPr/>
          <a:lstStyle/>
          <a:p>
            <a:pPr marL="0" indent="0" algn="just">
              <a:buNone/>
            </a:pPr>
            <a:r>
              <a:rPr lang="en-US" sz="2400" dirty="0" smtClean="0"/>
              <a:t>Examples:</a:t>
            </a:r>
          </a:p>
          <a:p>
            <a:pPr marL="0" indent="0" algn="just">
              <a:buNone/>
            </a:pP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47800"/>
            <a:ext cx="7696200" cy="4343400"/>
          </a:xfrm>
          <a:prstGeom prst="rect">
            <a:avLst/>
          </a:prstGeom>
        </p:spPr>
      </p:pic>
    </p:spTree>
    <p:extLst>
      <p:ext uri="{BB962C8B-B14F-4D97-AF65-F5344CB8AC3E}">
        <p14:creationId xmlns:p14="http://schemas.microsoft.com/office/powerpoint/2010/main" val="5009385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6157119"/>
          </a:xfrm>
        </p:spPr>
        <p:txBody>
          <a:bodyPr/>
          <a:lstStyle/>
          <a:p>
            <a:pPr marL="0" indent="0" algn="just">
              <a:buNone/>
            </a:pPr>
            <a:r>
              <a:rPr lang="en-US" sz="2400" b="1" dirty="0" smtClean="0"/>
              <a:t>Domain and Range of Relation:</a:t>
            </a:r>
          </a:p>
          <a:p>
            <a:pPr algn="just"/>
            <a:r>
              <a:rPr lang="en-US" sz="2400" dirty="0"/>
              <a:t> The Domain of relation R is the set of elements in P which are related to some elements in Q, or it is the set of all first entries of the ordered pairs in R. It is denoted by DOM (R</a:t>
            </a:r>
            <a:r>
              <a:rPr lang="en-US" sz="2400" dirty="0" smtClean="0"/>
              <a:t>).</a:t>
            </a:r>
          </a:p>
          <a:p>
            <a:pPr algn="just"/>
            <a:r>
              <a:rPr lang="en-US" sz="2400" dirty="0"/>
              <a:t>The range of relation R is the set of elements in Q which are related to some element in P, or it is the set of all second entries of the ordered pairs in R. It is denoted by RAN (R).</a:t>
            </a:r>
            <a:endParaRPr lang="en-US" sz="2400" dirty="0" smtClean="0"/>
          </a:p>
          <a:p>
            <a:pPr marL="0" indent="0" algn="just">
              <a:buNone/>
            </a:pPr>
            <a:endParaRPr lang="en-US" sz="2400" dirty="0"/>
          </a:p>
        </p:txBody>
      </p:sp>
    </p:spTree>
    <p:extLst>
      <p:ext uri="{BB962C8B-B14F-4D97-AF65-F5344CB8AC3E}">
        <p14:creationId xmlns:p14="http://schemas.microsoft.com/office/powerpoint/2010/main" val="21653245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6157119"/>
          </a:xfrm>
        </p:spPr>
        <p:txBody>
          <a:bodyPr/>
          <a:lstStyle/>
          <a:p>
            <a:pPr marL="0" indent="0" algn="just">
              <a:buNone/>
            </a:pPr>
            <a:r>
              <a:rPr lang="en-US" sz="2400" b="1" dirty="0" smtClean="0"/>
              <a:t>Domain and Range of Relation:</a:t>
            </a:r>
          </a:p>
          <a:p>
            <a:pPr marL="0" indent="0" algn="just">
              <a:buNone/>
            </a:pPr>
            <a:endParaRPr lang="en-US" sz="2400" b="1"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95400"/>
            <a:ext cx="8915399" cy="5562600"/>
          </a:xfrm>
          <a:prstGeom prst="rect">
            <a:avLst/>
          </a:prstGeom>
        </p:spPr>
      </p:pic>
    </p:spTree>
    <p:extLst>
      <p:ext uri="{BB962C8B-B14F-4D97-AF65-F5344CB8AC3E}">
        <p14:creationId xmlns:p14="http://schemas.microsoft.com/office/powerpoint/2010/main" val="2570848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838200"/>
                <a:ext cx="8915400" cy="6157119"/>
              </a:xfrm>
            </p:spPr>
            <p:txBody>
              <a:bodyPr/>
              <a:lstStyle/>
              <a:p>
                <a:pPr marL="0" indent="0" algn="just">
                  <a:buNone/>
                </a:pPr>
                <a:r>
                  <a:rPr lang="en-US" sz="2400" b="1" dirty="0" smtClean="0"/>
                  <a:t>Properties of a binary Relation:</a:t>
                </a:r>
              </a:p>
              <a:p>
                <a:pPr algn="just"/>
                <a:r>
                  <a:rPr lang="en-US" sz="2400" dirty="0"/>
                  <a:t>A relation R on set A is called </a:t>
                </a:r>
                <a:r>
                  <a:rPr lang="en-US" sz="2400" b="1" dirty="0"/>
                  <a:t>Reflexive</a:t>
                </a:r>
                <a:r>
                  <a:rPr lang="en-US" sz="2400" dirty="0"/>
                  <a:t> if </a:t>
                </a:r>
                <a14:m>
                  <m:oMath xmlns:m="http://schemas.openxmlformats.org/officeDocument/2006/math">
                    <m:r>
                      <a:rPr lang="en-US" sz="2400" b="0" i="1" smtClean="0">
                        <a:latin typeface="Cambria Math" panose="02040503050406030204" pitchFamily="18" charset="0"/>
                      </a:rPr>
                      <m:t>∀</m:t>
                    </m:r>
                  </m:oMath>
                </a14:m>
                <a:r>
                  <a:rPr lang="en-US" sz="2400" dirty="0" smtClean="0"/>
                  <a:t>a </a:t>
                </a:r>
                <a14:m>
                  <m:oMath xmlns:m="http://schemas.openxmlformats.org/officeDocument/2006/math">
                    <m:r>
                      <a:rPr lang="en-US" sz="2400" b="0" i="1" smtClean="0">
                        <a:latin typeface="Cambria Math" panose="02040503050406030204" pitchFamily="18" charset="0"/>
                      </a:rPr>
                      <m:t>∈</m:t>
                    </m:r>
                  </m:oMath>
                </a14:m>
                <a:r>
                  <a:rPr lang="en-US" sz="2400" dirty="0" smtClean="0"/>
                  <a:t>A </a:t>
                </a:r>
                <a:r>
                  <a:rPr lang="en-US" sz="2400" dirty="0"/>
                  <a:t>is related to a (</a:t>
                </a:r>
                <a:r>
                  <a:rPr lang="en-US" sz="2400" dirty="0" err="1"/>
                  <a:t>aRa</a:t>
                </a:r>
                <a:r>
                  <a:rPr lang="en-US" sz="2400" dirty="0"/>
                  <a:t> holds</a:t>
                </a:r>
                <a:r>
                  <a:rPr lang="en-US" sz="2400" dirty="0" smtClean="0"/>
                  <a:t>).</a:t>
                </a:r>
              </a:p>
              <a:p>
                <a:pPr marL="0" indent="0" algn="just">
                  <a:buNone/>
                </a:pPr>
                <a:endParaRPr lang="en-US" sz="2400" dirty="0" smtClean="0"/>
              </a:p>
              <a:p>
                <a:pPr algn="just"/>
                <a:endParaRPr lang="en-US" sz="2400" dirty="0" smtClean="0"/>
              </a:p>
              <a:p>
                <a:pPr algn="just"/>
                <a:r>
                  <a:rPr lang="en-US" sz="2400" dirty="0" smtClean="0"/>
                  <a:t>A </a:t>
                </a:r>
                <a:r>
                  <a:rPr lang="en-US" sz="2400" dirty="0"/>
                  <a:t>relation R on set A is called </a:t>
                </a:r>
                <a:r>
                  <a:rPr lang="en-US" sz="2400" b="1" dirty="0"/>
                  <a:t>Irreflexive </a:t>
                </a:r>
                <a:r>
                  <a:rPr lang="en-US" sz="2400" dirty="0"/>
                  <a:t>if no </a:t>
                </a:r>
                <a:r>
                  <a:rPr lang="en-US" sz="2400" dirty="0" err="1"/>
                  <a:t>a∈A</a:t>
                </a:r>
                <a:r>
                  <a:rPr lang="en-US" sz="2400" dirty="0"/>
                  <a:t> is related to a (</a:t>
                </a:r>
                <a:r>
                  <a:rPr lang="en-US" sz="2400" dirty="0" err="1"/>
                  <a:t>aRa</a:t>
                </a:r>
                <a:r>
                  <a:rPr lang="en-US" sz="2400" dirty="0"/>
                  <a:t> does not hold</a:t>
                </a:r>
                <a:r>
                  <a:rPr lang="en-US" sz="2400" dirty="0" smtClean="0"/>
                  <a:t>).</a:t>
                </a:r>
              </a:p>
              <a:p>
                <a:pPr algn="just"/>
                <a:endParaRPr lang="en-US" sz="2400" dirty="0" smtClean="0"/>
              </a:p>
              <a:p>
                <a:pPr marL="0" indent="0" algn="just">
                  <a:buNone/>
                </a:pPr>
                <a:endParaRPr lang="en-US" sz="2400" dirty="0" smtClean="0"/>
              </a:p>
              <a:p>
                <a:pPr algn="just"/>
                <a:r>
                  <a:rPr lang="en-US" sz="2400" dirty="0" smtClean="0"/>
                  <a:t>A </a:t>
                </a:r>
                <a:r>
                  <a:rPr lang="en-US" sz="2400" dirty="0"/>
                  <a:t>relation R on set A is called </a:t>
                </a:r>
                <a:r>
                  <a:rPr lang="en-US" sz="2400" b="1" dirty="0" smtClean="0"/>
                  <a:t>Symmetric</a:t>
                </a:r>
                <a:r>
                  <a:rPr lang="en-US" sz="2400" dirty="0" smtClean="0"/>
                  <a:t> </a:t>
                </a:r>
                <a:r>
                  <a:rPr lang="en-US" sz="2400" dirty="0"/>
                  <a:t>if </a:t>
                </a:r>
                <a:r>
                  <a:rPr lang="en-US" sz="2400" dirty="0" err="1"/>
                  <a:t>xRy</a:t>
                </a:r>
                <a:r>
                  <a:rPr lang="en-US" sz="2400" dirty="0"/>
                  <a:t> implies </a:t>
                </a:r>
                <a:r>
                  <a:rPr lang="en-US" sz="2400" dirty="0" err="1"/>
                  <a:t>yRx</a:t>
                </a:r>
                <a:r>
                  <a:rPr lang="en-US" sz="2400" dirty="0"/>
                  <a:t>, </a:t>
                </a:r>
                <a:r>
                  <a:rPr lang="en-US" sz="2400" dirty="0" smtClean="0"/>
                  <a:t>∀ x ∈ A </a:t>
                </a:r>
                <a:r>
                  <a:rPr lang="en-US" sz="2400" dirty="0"/>
                  <a:t>and ∀</a:t>
                </a:r>
                <a:r>
                  <a:rPr lang="en-US" sz="2400" dirty="0" smtClean="0"/>
                  <a:t>y ∈ A.</a:t>
                </a:r>
              </a:p>
              <a:p>
                <a:pPr algn="just"/>
                <a:endParaRPr lang="en-US" sz="2400" dirty="0" smtClean="0"/>
              </a:p>
              <a:p>
                <a:pPr algn="just"/>
                <a:endParaRPr lang="en-US" sz="2400" dirty="0" smtClean="0"/>
              </a:p>
              <a:p>
                <a:pPr algn="just"/>
                <a:endParaRPr lang="en-US" sz="2400"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838200"/>
                <a:ext cx="8915400" cy="6157119"/>
              </a:xfrm>
              <a:blipFill>
                <a:blip r:embed="rId2"/>
                <a:stretch>
                  <a:fillRect l="-1025" t="-792" r="-957"/>
                </a:stretch>
              </a:blipFill>
            </p:spPr>
            <p:txBody>
              <a:bodyPr/>
              <a:lstStyle/>
              <a:p>
                <a:r>
                  <a:rPr lang="en-US">
                    <a:noFill/>
                  </a:rPr>
                  <a:t> </a:t>
                </a:r>
              </a:p>
            </p:txBody>
          </p:sp>
        </mc:Fallback>
      </mc:AlternateContent>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2133599"/>
            <a:ext cx="8763000" cy="8314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95" y="3886200"/>
            <a:ext cx="9052805" cy="838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 y="5486400"/>
            <a:ext cx="8877300" cy="1219201"/>
          </a:xfrm>
          <a:prstGeom prst="rect">
            <a:avLst/>
          </a:prstGeom>
        </p:spPr>
      </p:pic>
    </p:spTree>
    <p:extLst>
      <p:ext uri="{BB962C8B-B14F-4D97-AF65-F5344CB8AC3E}">
        <p14:creationId xmlns:p14="http://schemas.microsoft.com/office/powerpoint/2010/main" val="26167476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9799"/>
            <a:ext cx="8686800" cy="1371601"/>
          </a:xfrm>
          <a:prstGeom prst="rect">
            <a:avLst/>
          </a:prstGeom>
        </p:spPr>
      </p:pic>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6157119"/>
          </a:xfrm>
        </p:spPr>
        <p:txBody>
          <a:bodyPr/>
          <a:lstStyle/>
          <a:p>
            <a:pPr marL="0" indent="0" algn="just">
              <a:buNone/>
            </a:pPr>
            <a:r>
              <a:rPr lang="en-US" sz="2400" b="1" dirty="0" smtClean="0"/>
              <a:t>Properties of a binary Relation:</a:t>
            </a:r>
          </a:p>
          <a:p>
            <a:pPr algn="just"/>
            <a:r>
              <a:rPr lang="en-US" sz="2400" dirty="0" smtClean="0"/>
              <a:t>A </a:t>
            </a:r>
            <a:r>
              <a:rPr lang="en-US" sz="2400" dirty="0"/>
              <a:t>relation R on set A is called </a:t>
            </a:r>
            <a:r>
              <a:rPr lang="en-US" sz="2400" b="1" dirty="0"/>
              <a:t>Anti-Symmetric</a:t>
            </a:r>
            <a:r>
              <a:rPr lang="en-US" sz="2400" dirty="0"/>
              <a:t> if </a:t>
            </a:r>
            <a:r>
              <a:rPr lang="en-US" sz="2400" dirty="0" err="1"/>
              <a:t>xRy</a:t>
            </a:r>
            <a:r>
              <a:rPr lang="en-US" sz="2400" dirty="0"/>
              <a:t> and </a:t>
            </a:r>
            <a:r>
              <a:rPr lang="en-US" sz="2400" dirty="0" err="1"/>
              <a:t>yRx</a:t>
            </a:r>
            <a:r>
              <a:rPr lang="en-US" sz="2400" dirty="0"/>
              <a:t> implies </a:t>
            </a:r>
            <a:r>
              <a:rPr lang="en-US" sz="2400" dirty="0" smtClean="0"/>
              <a:t>x=y ∀ x∈ A </a:t>
            </a:r>
            <a:r>
              <a:rPr lang="en-US" sz="2400" dirty="0"/>
              <a:t>and ∀</a:t>
            </a:r>
            <a:r>
              <a:rPr lang="en-US" sz="2400" dirty="0" smtClean="0"/>
              <a:t>y ∈ A.</a:t>
            </a:r>
          </a:p>
          <a:p>
            <a:pPr marL="0" indent="0" algn="just">
              <a:buNone/>
            </a:pPr>
            <a:endParaRPr lang="en-US" sz="2400" dirty="0"/>
          </a:p>
          <a:p>
            <a:pPr marL="0" indent="0" algn="just">
              <a:buNone/>
            </a:pPr>
            <a:endParaRPr lang="en-US" sz="2400" dirty="0" smtClean="0"/>
          </a:p>
          <a:p>
            <a:pPr marL="0" indent="0" algn="just">
              <a:buNone/>
            </a:pPr>
            <a:endParaRPr lang="en-US" sz="2400" dirty="0" smtClean="0"/>
          </a:p>
          <a:p>
            <a:pPr algn="just"/>
            <a:r>
              <a:rPr lang="en-US" sz="2400" dirty="0" smtClean="0"/>
              <a:t>An </a:t>
            </a:r>
            <a:r>
              <a:rPr lang="en-US" sz="2400" b="1" dirty="0"/>
              <a:t>asymmetric binary relation </a:t>
            </a:r>
            <a:r>
              <a:rPr lang="en-US" sz="2400" dirty="0"/>
              <a:t>is similar to antisymmetric relation. The difference is that an asymmetric relation </a:t>
            </a:r>
            <a:r>
              <a:rPr lang="en-US" sz="2400" dirty="0" smtClean="0"/>
              <a:t>  </a:t>
            </a:r>
            <a:r>
              <a:rPr lang="en-US" sz="2400" dirty="0"/>
              <a:t>never has both elements </a:t>
            </a:r>
            <a:r>
              <a:rPr lang="en-US" sz="2400" dirty="0" smtClean="0"/>
              <a:t> </a:t>
            </a:r>
            <a:r>
              <a:rPr lang="en-US" sz="2400" dirty="0" err="1" smtClean="0"/>
              <a:t>aRb</a:t>
            </a:r>
            <a:r>
              <a:rPr lang="en-US" sz="2400" dirty="0" smtClean="0"/>
              <a:t>  </a:t>
            </a:r>
            <a:r>
              <a:rPr lang="en-US" sz="2400" dirty="0"/>
              <a:t>and </a:t>
            </a:r>
            <a:r>
              <a:rPr lang="en-US" sz="2400" dirty="0" smtClean="0"/>
              <a:t> </a:t>
            </a:r>
            <a:r>
              <a:rPr lang="en-US" sz="2400" dirty="0" err="1" smtClean="0"/>
              <a:t>bRa</a:t>
            </a:r>
            <a:r>
              <a:rPr lang="en-US" sz="2400" dirty="0" smtClean="0"/>
              <a:t> even if  a=b.</a:t>
            </a:r>
          </a:p>
          <a:p>
            <a:pPr algn="just"/>
            <a:r>
              <a:rPr lang="en-US" sz="2400" dirty="0"/>
              <a:t>Every asymmetric relation is also antisymmetric. The converse is not true. If an antisymmetric relation contains an element of kind </a:t>
            </a:r>
            <a:r>
              <a:rPr lang="en-US" sz="2400" dirty="0" smtClean="0"/>
              <a:t>(</a:t>
            </a:r>
            <a:r>
              <a:rPr lang="en-US" sz="2400" dirty="0" err="1" smtClean="0"/>
              <a:t>a,a</a:t>
            </a:r>
            <a:r>
              <a:rPr lang="en-US" sz="2400" dirty="0" smtClean="0"/>
              <a:t>),</a:t>
            </a:r>
            <a:r>
              <a:rPr lang="en-US" sz="2400" dirty="0"/>
              <a:t> it cannot be asymmetric. Thus, a binary relation </a:t>
            </a:r>
            <a:r>
              <a:rPr lang="en-US" sz="2400" dirty="0" smtClean="0"/>
              <a:t>R</a:t>
            </a:r>
            <a:r>
              <a:rPr lang="en-US" sz="2400" dirty="0"/>
              <a:t> is asymmetric if and only if it is both antisymmetric and </a:t>
            </a:r>
            <a:r>
              <a:rPr lang="en-US" sz="2400" dirty="0" err="1"/>
              <a:t>irreflexive</a:t>
            </a:r>
            <a:r>
              <a:rPr lang="en-US" sz="2400" dirty="0"/>
              <a:t>.</a:t>
            </a:r>
          </a:p>
          <a:p>
            <a:pPr algn="just"/>
            <a:endParaRPr lang="en-US" sz="2400" dirty="0"/>
          </a:p>
          <a:p>
            <a:pPr marL="0" indent="0" algn="just">
              <a:buNone/>
            </a:pPr>
            <a:r>
              <a:rPr lang="en-US" sz="2400" dirty="0"/>
              <a:t> </a:t>
            </a:r>
            <a:endParaRPr lang="en-US" sz="2400" dirty="0" smtClean="0"/>
          </a:p>
        </p:txBody>
      </p:sp>
    </p:spTree>
    <p:extLst>
      <p:ext uri="{BB962C8B-B14F-4D97-AF65-F5344CB8AC3E}">
        <p14:creationId xmlns:p14="http://schemas.microsoft.com/office/powerpoint/2010/main" val="2587258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Objectives</a:t>
            </a:r>
          </a:p>
        </p:txBody>
      </p:sp>
      <p:sp>
        <p:nvSpPr>
          <p:cNvPr id="4" name="Content Placeholder 3"/>
          <p:cNvSpPr>
            <a:spLocks noGrp="1"/>
          </p:cNvSpPr>
          <p:nvPr>
            <p:ph idx="1"/>
          </p:nvPr>
        </p:nvSpPr>
        <p:spPr/>
        <p:txBody>
          <a:bodyPr/>
          <a:lstStyle/>
          <a:p>
            <a:pPr algn="just">
              <a:buFont typeface="Wingdings" panose="05000000000000000000" pitchFamily="2" charset="2"/>
              <a:buChar char="Ø"/>
            </a:pPr>
            <a:r>
              <a:rPr lang="en-US" dirty="0"/>
              <a:t>This course will introduce and illustrate in the elementary discrete mathematics for </a:t>
            </a:r>
            <a:r>
              <a:rPr lang="en-US" dirty="0" smtClean="0"/>
              <a:t>computer science </a:t>
            </a:r>
            <a:r>
              <a:rPr lang="en-US" dirty="0"/>
              <a:t>and engineering students</a:t>
            </a:r>
            <a:r>
              <a:rPr lang="en-US" dirty="0" smtClean="0"/>
              <a:t>. </a:t>
            </a:r>
          </a:p>
          <a:p>
            <a:pPr algn="just">
              <a:buFont typeface="Wingdings" panose="05000000000000000000" pitchFamily="2" charset="2"/>
              <a:buChar char="Ø"/>
            </a:pPr>
            <a:r>
              <a:rPr lang="en-US" dirty="0" smtClean="0"/>
              <a:t>To </a:t>
            </a:r>
            <a:r>
              <a:rPr lang="en-US" dirty="0"/>
              <a:t>equip the students with standard concepts like formal logic notation, methods </a:t>
            </a:r>
            <a:r>
              <a:rPr lang="en-US" dirty="0" smtClean="0"/>
              <a:t>of proof</a:t>
            </a:r>
            <a:r>
              <a:rPr lang="en-US" dirty="0"/>
              <a:t>, induction, sets, relations, graph theory, permutations and combinations, </a:t>
            </a:r>
            <a:r>
              <a:rPr lang="en-US" dirty="0" smtClean="0"/>
              <a:t>counting principles</a:t>
            </a:r>
            <a:r>
              <a:rPr lang="en-US" dirty="0"/>
              <a:t>.</a:t>
            </a:r>
          </a:p>
        </p:txBody>
      </p:sp>
    </p:spTree>
    <p:extLst>
      <p:ext uri="{BB962C8B-B14F-4D97-AF65-F5344CB8AC3E}">
        <p14:creationId xmlns:p14="http://schemas.microsoft.com/office/powerpoint/2010/main" val="5269412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724400"/>
            <a:ext cx="8458200" cy="1676399"/>
          </a:xfrm>
          <a:prstGeom prst="rect">
            <a:avLst/>
          </a:prstGeom>
        </p:spPr>
      </p:pic>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6157119"/>
          </a:xfrm>
        </p:spPr>
        <p:txBody>
          <a:bodyPr/>
          <a:lstStyle/>
          <a:p>
            <a:pPr marL="0" indent="0" algn="just">
              <a:buNone/>
            </a:pPr>
            <a:r>
              <a:rPr lang="en-US" sz="2400" b="1" dirty="0" smtClean="0"/>
              <a:t>Properties of a binary Relation:</a:t>
            </a:r>
          </a:p>
          <a:p>
            <a:pPr algn="just"/>
            <a:r>
              <a:rPr lang="en-US" sz="2400" dirty="0"/>
              <a:t>Examples of asymmetric relations</a:t>
            </a:r>
            <a:r>
              <a:rPr lang="en-US" sz="2400" dirty="0" smtClean="0"/>
              <a:t>:</a:t>
            </a:r>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r>
              <a:rPr lang="en-US" sz="2400" dirty="0" smtClean="0"/>
              <a:t>A </a:t>
            </a:r>
            <a:r>
              <a:rPr lang="en-US" sz="2400" dirty="0"/>
              <a:t>relation R on set A is called </a:t>
            </a:r>
            <a:r>
              <a:rPr lang="en-US" sz="2400" b="1" dirty="0"/>
              <a:t>Transitive</a:t>
            </a:r>
            <a:r>
              <a:rPr lang="en-US" sz="2400" dirty="0"/>
              <a:t> if </a:t>
            </a:r>
            <a:r>
              <a:rPr lang="en-US" sz="2400" dirty="0" err="1"/>
              <a:t>xRy</a:t>
            </a:r>
            <a:r>
              <a:rPr lang="en-US" sz="2400" dirty="0"/>
              <a:t> and </a:t>
            </a:r>
            <a:r>
              <a:rPr lang="en-US" sz="2400" dirty="0" err="1"/>
              <a:t>yRz</a:t>
            </a:r>
            <a:r>
              <a:rPr lang="en-US" sz="2400" dirty="0"/>
              <a:t> implies </a:t>
            </a:r>
            <a:r>
              <a:rPr lang="en-US" sz="2400" dirty="0" err="1"/>
              <a:t>xRz</a:t>
            </a:r>
            <a:r>
              <a:rPr lang="en-US" sz="2400" dirty="0" smtClean="0"/>
              <a:t>, ∀ x, y, z ∈ A.</a:t>
            </a:r>
          </a:p>
          <a:p>
            <a:pPr marL="0" indent="0" algn="just">
              <a:buNone/>
            </a:pPr>
            <a:endParaRPr lang="en-US" sz="2400" dirty="0" smtClean="0"/>
          </a:p>
          <a:p>
            <a:pPr algn="just"/>
            <a:endParaRPr lang="en-US" sz="2400" dirty="0" smtClean="0"/>
          </a:p>
        </p:txBody>
      </p:sp>
      <p:pic>
        <p:nvPicPr>
          <p:cNvPr id="6" name="Picture 5"/>
          <p:cNvPicPr>
            <a:picLocks noChangeAspect="1"/>
          </p:cNvPicPr>
          <p:nvPr/>
        </p:nvPicPr>
        <p:blipFill>
          <a:blip r:embed="rId3"/>
          <a:stretch>
            <a:fillRect/>
          </a:stretch>
        </p:blipFill>
        <p:spPr>
          <a:xfrm>
            <a:off x="416859" y="1866900"/>
            <a:ext cx="7620000" cy="1828800"/>
          </a:xfrm>
          <a:prstGeom prst="rect">
            <a:avLst/>
          </a:prstGeom>
        </p:spPr>
      </p:pic>
    </p:spTree>
    <p:extLst>
      <p:ext uri="{BB962C8B-B14F-4D97-AF65-F5344CB8AC3E}">
        <p14:creationId xmlns:p14="http://schemas.microsoft.com/office/powerpoint/2010/main" val="9698443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on Sets</a:t>
            </a:r>
          </a:p>
        </p:txBody>
      </p:sp>
      <p:sp>
        <p:nvSpPr>
          <p:cNvPr id="3" name="Content Placeholder 2"/>
          <p:cNvSpPr>
            <a:spLocks noGrp="1"/>
          </p:cNvSpPr>
          <p:nvPr>
            <p:ph idx="1"/>
          </p:nvPr>
        </p:nvSpPr>
        <p:spPr>
          <a:xfrm>
            <a:off x="152400" y="700881"/>
            <a:ext cx="8915400" cy="6157119"/>
          </a:xfrm>
        </p:spPr>
        <p:txBody>
          <a:bodyPr/>
          <a:lstStyle/>
          <a:p>
            <a:pPr marL="0" indent="0">
              <a:buNone/>
            </a:pPr>
            <a:r>
              <a:rPr lang="en-US" b="1" dirty="0"/>
              <a:t>Examples of reflexive relations</a:t>
            </a:r>
            <a:r>
              <a:rPr lang="en-US" b="1" dirty="0" smtClean="0"/>
              <a:t>:</a:t>
            </a:r>
          </a:p>
          <a:p>
            <a:pPr marL="0" indent="0">
              <a:buNone/>
            </a:pPr>
            <a:endParaRPr lang="en-US" b="1" dirty="0"/>
          </a:p>
        </p:txBody>
      </p:sp>
      <p:pic>
        <p:nvPicPr>
          <p:cNvPr id="4" name="Picture 3"/>
          <p:cNvPicPr>
            <a:picLocks noChangeAspect="1"/>
          </p:cNvPicPr>
          <p:nvPr/>
        </p:nvPicPr>
        <p:blipFill>
          <a:blip r:embed="rId2"/>
          <a:stretch>
            <a:fillRect/>
          </a:stretch>
        </p:blipFill>
        <p:spPr>
          <a:xfrm>
            <a:off x="35859" y="1295400"/>
            <a:ext cx="9020175" cy="1866900"/>
          </a:xfrm>
          <a:prstGeom prst="rect">
            <a:avLst/>
          </a:prstGeom>
        </p:spPr>
      </p:pic>
      <p:pic>
        <p:nvPicPr>
          <p:cNvPr id="5" name="Picture 4"/>
          <p:cNvPicPr>
            <a:picLocks noChangeAspect="1"/>
          </p:cNvPicPr>
          <p:nvPr/>
        </p:nvPicPr>
        <p:blipFill>
          <a:blip r:embed="rId3"/>
          <a:stretch>
            <a:fillRect/>
          </a:stretch>
        </p:blipFill>
        <p:spPr>
          <a:xfrm>
            <a:off x="304800" y="3177381"/>
            <a:ext cx="7362825" cy="3476625"/>
          </a:xfrm>
          <a:prstGeom prst="rect">
            <a:avLst/>
          </a:prstGeom>
        </p:spPr>
      </p:pic>
    </p:spTree>
    <p:extLst>
      <p:ext uri="{BB962C8B-B14F-4D97-AF65-F5344CB8AC3E}">
        <p14:creationId xmlns:p14="http://schemas.microsoft.com/office/powerpoint/2010/main" val="35316197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on Sets</a:t>
            </a:r>
          </a:p>
        </p:txBody>
      </p:sp>
      <p:sp>
        <p:nvSpPr>
          <p:cNvPr id="3" name="Content Placeholder 2"/>
          <p:cNvSpPr>
            <a:spLocks noGrp="1"/>
          </p:cNvSpPr>
          <p:nvPr>
            <p:ph idx="1"/>
          </p:nvPr>
        </p:nvSpPr>
        <p:spPr>
          <a:xfrm>
            <a:off x="152400" y="700881"/>
            <a:ext cx="8915400" cy="6157119"/>
          </a:xfrm>
        </p:spPr>
        <p:txBody>
          <a:bodyPr/>
          <a:lstStyle/>
          <a:p>
            <a:pPr marL="0" indent="0">
              <a:buNone/>
            </a:pPr>
            <a:r>
              <a:rPr lang="en-US" b="1" dirty="0"/>
              <a:t>Examples of </a:t>
            </a:r>
            <a:r>
              <a:rPr lang="en-US" b="1" dirty="0" err="1"/>
              <a:t>irreflexive</a:t>
            </a:r>
            <a:r>
              <a:rPr lang="en-US" b="1" dirty="0"/>
              <a:t> relations:</a:t>
            </a:r>
          </a:p>
          <a:p>
            <a:pPr marL="0" indent="0">
              <a:buNone/>
            </a:pPr>
            <a:endParaRPr lang="en-US" b="1" dirty="0"/>
          </a:p>
        </p:txBody>
      </p:sp>
      <p:pic>
        <p:nvPicPr>
          <p:cNvPr id="6" name="Picture 5"/>
          <p:cNvPicPr>
            <a:picLocks noChangeAspect="1"/>
          </p:cNvPicPr>
          <p:nvPr/>
        </p:nvPicPr>
        <p:blipFill>
          <a:blip r:embed="rId2"/>
          <a:stretch>
            <a:fillRect/>
          </a:stretch>
        </p:blipFill>
        <p:spPr>
          <a:xfrm>
            <a:off x="152400" y="1219200"/>
            <a:ext cx="8886825" cy="1847850"/>
          </a:xfrm>
          <a:prstGeom prst="rect">
            <a:avLst/>
          </a:prstGeom>
        </p:spPr>
      </p:pic>
      <p:pic>
        <p:nvPicPr>
          <p:cNvPr id="7" name="Picture 6"/>
          <p:cNvPicPr>
            <a:picLocks noChangeAspect="1"/>
          </p:cNvPicPr>
          <p:nvPr/>
        </p:nvPicPr>
        <p:blipFill>
          <a:blip r:embed="rId3"/>
          <a:stretch>
            <a:fillRect/>
          </a:stretch>
        </p:blipFill>
        <p:spPr>
          <a:xfrm>
            <a:off x="533400" y="3200400"/>
            <a:ext cx="7153275" cy="2819400"/>
          </a:xfrm>
          <a:prstGeom prst="rect">
            <a:avLst/>
          </a:prstGeom>
        </p:spPr>
      </p:pic>
    </p:spTree>
    <p:extLst>
      <p:ext uri="{BB962C8B-B14F-4D97-AF65-F5344CB8AC3E}">
        <p14:creationId xmlns:p14="http://schemas.microsoft.com/office/powerpoint/2010/main" val="33479120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on Sets</a:t>
            </a:r>
          </a:p>
        </p:txBody>
      </p:sp>
      <p:sp>
        <p:nvSpPr>
          <p:cNvPr id="3" name="Content Placeholder 2"/>
          <p:cNvSpPr>
            <a:spLocks noGrp="1"/>
          </p:cNvSpPr>
          <p:nvPr>
            <p:ph idx="1"/>
          </p:nvPr>
        </p:nvSpPr>
        <p:spPr>
          <a:xfrm>
            <a:off x="152400" y="700881"/>
            <a:ext cx="8915400" cy="6157119"/>
          </a:xfrm>
        </p:spPr>
        <p:txBody>
          <a:bodyPr/>
          <a:lstStyle/>
          <a:p>
            <a:r>
              <a:rPr lang="en-US" b="1" dirty="0"/>
              <a:t>Examples of symmetric relations:</a:t>
            </a:r>
          </a:p>
          <a:p>
            <a:pPr marL="0" indent="0">
              <a:buNone/>
            </a:pPr>
            <a:endParaRPr lang="en-US" b="1" dirty="0"/>
          </a:p>
        </p:txBody>
      </p:sp>
      <p:pic>
        <p:nvPicPr>
          <p:cNvPr id="4" name="Picture 3"/>
          <p:cNvPicPr>
            <a:picLocks noChangeAspect="1"/>
          </p:cNvPicPr>
          <p:nvPr/>
        </p:nvPicPr>
        <p:blipFill>
          <a:blip r:embed="rId2"/>
          <a:stretch>
            <a:fillRect/>
          </a:stretch>
        </p:blipFill>
        <p:spPr>
          <a:xfrm>
            <a:off x="200025" y="1295400"/>
            <a:ext cx="8943975" cy="1847850"/>
          </a:xfrm>
          <a:prstGeom prst="rect">
            <a:avLst/>
          </a:prstGeom>
        </p:spPr>
      </p:pic>
      <p:pic>
        <p:nvPicPr>
          <p:cNvPr id="5" name="Picture 4"/>
          <p:cNvPicPr>
            <a:picLocks noChangeAspect="1"/>
          </p:cNvPicPr>
          <p:nvPr/>
        </p:nvPicPr>
        <p:blipFill>
          <a:blip r:embed="rId3"/>
          <a:stretch>
            <a:fillRect/>
          </a:stretch>
        </p:blipFill>
        <p:spPr>
          <a:xfrm>
            <a:off x="381000" y="3352800"/>
            <a:ext cx="7696200" cy="3123237"/>
          </a:xfrm>
          <a:prstGeom prst="rect">
            <a:avLst/>
          </a:prstGeom>
        </p:spPr>
      </p:pic>
    </p:spTree>
    <p:extLst>
      <p:ext uri="{BB962C8B-B14F-4D97-AF65-F5344CB8AC3E}">
        <p14:creationId xmlns:p14="http://schemas.microsoft.com/office/powerpoint/2010/main" val="42439568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on Sets</a:t>
            </a:r>
          </a:p>
        </p:txBody>
      </p:sp>
      <p:sp>
        <p:nvSpPr>
          <p:cNvPr id="3" name="Content Placeholder 2"/>
          <p:cNvSpPr>
            <a:spLocks noGrp="1"/>
          </p:cNvSpPr>
          <p:nvPr>
            <p:ph idx="1"/>
          </p:nvPr>
        </p:nvSpPr>
        <p:spPr>
          <a:xfrm>
            <a:off x="152400" y="700881"/>
            <a:ext cx="8915400" cy="6157119"/>
          </a:xfrm>
        </p:spPr>
        <p:txBody>
          <a:bodyPr/>
          <a:lstStyle/>
          <a:p>
            <a:r>
              <a:rPr lang="en-US" b="1" dirty="0"/>
              <a:t>Examples of antisymmetric relations:</a:t>
            </a:r>
          </a:p>
          <a:p>
            <a:pPr marL="0" indent="0">
              <a:buNone/>
            </a:pPr>
            <a:endParaRPr lang="en-US" b="1" dirty="0"/>
          </a:p>
        </p:txBody>
      </p:sp>
      <p:pic>
        <p:nvPicPr>
          <p:cNvPr id="7" name="Picture 6"/>
          <p:cNvPicPr>
            <a:picLocks noChangeAspect="1"/>
          </p:cNvPicPr>
          <p:nvPr/>
        </p:nvPicPr>
        <p:blipFill>
          <a:blip r:embed="rId2"/>
          <a:stretch>
            <a:fillRect/>
          </a:stretch>
        </p:blipFill>
        <p:spPr>
          <a:xfrm>
            <a:off x="166687" y="1246252"/>
            <a:ext cx="8963025" cy="1733550"/>
          </a:xfrm>
          <a:prstGeom prst="rect">
            <a:avLst/>
          </a:prstGeom>
        </p:spPr>
      </p:pic>
      <p:pic>
        <p:nvPicPr>
          <p:cNvPr id="8" name="Picture 7"/>
          <p:cNvPicPr>
            <a:picLocks noChangeAspect="1"/>
          </p:cNvPicPr>
          <p:nvPr/>
        </p:nvPicPr>
        <p:blipFill>
          <a:blip r:embed="rId3"/>
          <a:stretch>
            <a:fillRect/>
          </a:stretch>
        </p:blipFill>
        <p:spPr>
          <a:xfrm>
            <a:off x="762000" y="3124200"/>
            <a:ext cx="7419975" cy="3327139"/>
          </a:xfrm>
          <a:prstGeom prst="rect">
            <a:avLst/>
          </a:prstGeom>
        </p:spPr>
      </p:pic>
    </p:spTree>
    <p:extLst>
      <p:ext uri="{BB962C8B-B14F-4D97-AF65-F5344CB8AC3E}">
        <p14:creationId xmlns:p14="http://schemas.microsoft.com/office/powerpoint/2010/main" val="15033671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1400175"/>
            <a:ext cx="7772400" cy="1952625"/>
          </a:xfrm>
          <a:prstGeom prst="rect">
            <a:avLst/>
          </a:prstGeom>
        </p:spPr>
      </p:pic>
      <p:sp>
        <p:nvSpPr>
          <p:cNvPr id="2" name="Title 1"/>
          <p:cNvSpPr>
            <a:spLocks noGrp="1"/>
          </p:cNvSpPr>
          <p:nvPr>
            <p:ph type="title"/>
          </p:nvPr>
        </p:nvSpPr>
        <p:spPr/>
        <p:txBody>
          <a:bodyPr/>
          <a:lstStyle/>
          <a:p>
            <a:r>
              <a:rPr lang="en-US" dirty="0"/>
              <a:t>Introduction on Sets</a:t>
            </a:r>
          </a:p>
        </p:txBody>
      </p:sp>
      <p:sp>
        <p:nvSpPr>
          <p:cNvPr id="3" name="Content Placeholder 2"/>
          <p:cNvSpPr>
            <a:spLocks noGrp="1"/>
          </p:cNvSpPr>
          <p:nvPr>
            <p:ph idx="1"/>
          </p:nvPr>
        </p:nvSpPr>
        <p:spPr>
          <a:xfrm>
            <a:off x="152400" y="700881"/>
            <a:ext cx="8915400" cy="6157119"/>
          </a:xfrm>
        </p:spPr>
        <p:txBody>
          <a:bodyPr/>
          <a:lstStyle/>
          <a:p>
            <a:r>
              <a:rPr lang="en-US" b="1" dirty="0"/>
              <a:t>Examples of asymmetric relations:</a:t>
            </a:r>
          </a:p>
          <a:p>
            <a:pPr marL="0" indent="0">
              <a:buNone/>
            </a:pPr>
            <a:endParaRPr lang="en-US" b="1" dirty="0"/>
          </a:p>
        </p:txBody>
      </p:sp>
      <p:pic>
        <p:nvPicPr>
          <p:cNvPr id="5" name="Picture 4"/>
          <p:cNvPicPr>
            <a:picLocks noChangeAspect="1"/>
          </p:cNvPicPr>
          <p:nvPr/>
        </p:nvPicPr>
        <p:blipFill>
          <a:blip r:embed="rId3"/>
          <a:stretch>
            <a:fillRect/>
          </a:stretch>
        </p:blipFill>
        <p:spPr>
          <a:xfrm>
            <a:off x="1062037" y="3462337"/>
            <a:ext cx="7172325" cy="3028950"/>
          </a:xfrm>
          <a:prstGeom prst="rect">
            <a:avLst/>
          </a:prstGeom>
        </p:spPr>
      </p:pic>
    </p:spTree>
    <p:extLst>
      <p:ext uri="{BB962C8B-B14F-4D97-AF65-F5344CB8AC3E}">
        <p14:creationId xmlns:p14="http://schemas.microsoft.com/office/powerpoint/2010/main" val="1149034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on Sets</a:t>
            </a:r>
          </a:p>
        </p:txBody>
      </p:sp>
      <p:sp>
        <p:nvSpPr>
          <p:cNvPr id="3" name="Content Placeholder 2"/>
          <p:cNvSpPr>
            <a:spLocks noGrp="1"/>
          </p:cNvSpPr>
          <p:nvPr>
            <p:ph idx="1"/>
          </p:nvPr>
        </p:nvSpPr>
        <p:spPr>
          <a:xfrm>
            <a:off x="152400" y="700881"/>
            <a:ext cx="8915400" cy="6157119"/>
          </a:xfrm>
        </p:spPr>
        <p:txBody>
          <a:bodyPr/>
          <a:lstStyle/>
          <a:p>
            <a:r>
              <a:rPr lang="en-US" b="1" dirty="0"/>
              <a:t>Examples of transitive relations:</a:t>
            </a:r>
          </a:p>
          <a:p>
            <a:pPr marL="0" indent="0">
              <a:buNone/>
            </a:pPr>
            <a:endParaRPr lang="en-US" b="1" dirty="0"/>
          </a:p>
        </p:txBody>
      </p:sp>
      <p:pic>
        <p:nvPicPr>
          <p:cNvPr id="6" name="Picture 5"/>
          <p:cNvPicPr>
            <a:picLocks noChangeAspect="1"/>
          </p:cNvPicPr>
          <p:nvPr/>
        </p:nvPicPr>
        <p:blipFill>
          <a:blip r:embed="rId2"/>
          <a:stretch>
            <a:fillRect/>
          </a:stretch>
        </p:blipFill>
        <p:spPr>
          <a:xfrm>
            <a:off x="209550" y="1219200"/>
            <a:ext cx="8934450" cy="1924050"/>
          </a:xfrm>
          <a:prstGeom prst="rect">
            <a:avLst/>
          </a:prstGeom>
        </p:spPr>
      </p:pic>
      <p:pic>
        <p:nvPicPr>
          <p:cNvPr id="7" name="Picture 6"/>
          <p:cNvPicPr>
            <a:picLocks noChangeAspect="1"/>
          </p:cNvPicPr>
          <p:nvPr/>
        </p:nvPicPr>
        <p:blipFill>
          <a:blip r:embed="rId3"/>
          <a:stretch>
            <a:fillRect/>
          </a:stretch>
        </p:blipFill>
        <p:spPr>
          <a:xfrm>
            <a:off x="609600" y="3143250"/>
            <a:ext cx="7696200" cy="3181350"/>
          </a:xfrm>
          <a:prstGeom prst="rect">
            <a:avLst/>
          </a:prstGeom>
        </p:spPr>
      </p:pic>
    </p:spTree>
    <p:extLst>
      <p:ext uri="{BB962C8B-B14F-4D97-AF65-F5344CB8AC3E}">
        <p14:creationId xmlns:p14="http://schemas.microsoft.com/office/powerpoint/2010/main" val="12160218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6157119"/>
          </a:xfrm>
        </p:spPr>
        <p:txBody>
          <a:bodyPr/>
          <a:lstStyle/>
          <a:p>
            <a:pPr marL="0" indent="0" algn="just">
              <a:buNone/>
            </a:pPr>
            <a:r>
              <a:rPr lang="en-US" sz="2400" b="1" dirty="0" smtClean="0"/>
              <a:t>Relation matrix and Digraph:</a:t>
            </a:r>
          </a:p>
          <a:p>
            <a:pPr marL="0" indent="0" algn="just">
              <a:buNone/>
            </a:pPr>
            <a:r>
              <a:rPr lang="en-US" sz="2400" dirty="0"/>
              <a:t>Let P = [</a:t>
            </a:r>
            <a:r>
              <a:rPr lang="en-US" sz="2400" dirty="0" smtClean="0"/>
              <a:t>a</a:t>
            </a:r>
            <a:r>
              <a:rPr lang="en-US" sz="2400" baseline="-25000" dirty="0" smtClean="0"/>
              <a:t>1</a:t>
            </a:r>
            <a:r>
              <a:rPr lang="en-US" sz="2400" dirty="0" smtClean="0"/>
              <a:t>,a</a:t>
            </a:r>
            <a:r>
              <a:rPr lang="en-US" sz="2400" baseline="-25000" dirty="0" smtClean="0"/>
              <a:t>2</a:t>
            </a:r>
            <a:r>
              <a:rPr lang="en-US" sz="2400" dirty="0" smtClean="0"/>
              <a:t>,a</a:t>
            </a:r>
            <a:r>
              <a:rPr lang="en-US" sz="2400" baseline="-25000" dirty="0" smtClean="0"/>
              <a:t>3</a:t>
            </a:r>
            <a:r>
              <a:rPr lang="en-US" sz="2400" dirty="0" smtClean="0"/>
              <a:t>, . . . a</a:t>
            </a:r>
            <a:r>
              <a:rPr lang="en-US" sz="2400" baseline="-25000" dirty="0" smtClean="0"/>
              <a:t>m</a:t>
            </a:r>
            <a:r>
              <a:rPr lang="en-US" sz="2400" dirty="0"/>
              <a:t>] and Q = [</a:t>
            </a:r>
            <a:r>
              <a:rPr lang="en-US" sz="2400" dirty="0" smtClean="0"/>
              <a:t>b</a:t>
            </a:r>
            <a:r>
              <a:rPr lang="en-US" sz="2400" baseline="-25000" dirty="0" smtClean="0"/>
              <a:t>1</a:t>
            </a:r>
            <a:r>
              <a:rPr lang="en-US" sz="2400" dirty="0" smtClean="0"/>
              <a:t>,b</a:t>
            </a:r>
            <a:r>
              <a:rPr lang="en-US" sz="2400" baseline="-25000" dirty="0" smtClean="0"/>
              <a:t>2</a:t>
            </a:r>
            <a:r>
              <a:rPr lang="en-US" sz="2400" dirty="0" smtClean="0"/>
              <a:t>,b</a:t>
            </a:r>
            <a:r>
              <a:rPr lang="en-US" sz="2400" baseline="-25000" dirty="0" smtClean="0"/>
              <a:t>3,</a:t>
            </a:r>
            <a:r>
              <a:rPr lang="en-US" sz="2400" dirty="0" smtClean="0"/>
              <a:t> . . . </a:t>
            </a:r>
            <a:r>
              <a:rPr lang="en-US" sz="2400" dirty="0" err="1" smtClean="0"/>
              <a:t>b</a:t>
            </a:r>
            <a:r>
              <a:rPr lang="en-US" sz="2400" baseline="-25000" dirty="0" err="1" smtClean="0"/>
              <a:t>n</a:t>
            </a:r>
            <a:r>
              <a:rPr lang="en-US" sz="2400" dirty="0"/>
              <a:t>] are finite sets, containing m and n number of elements respectively. R is a relation from P to Q. The relation R can be represented by m x n matrix M = [</a:t>
            </a:r>
            <a:r>
              <a:rPr lang="en-US" sz="2400" dirty="0" err="1"/>
              <a:t>M</a:t>
            </a:r>
            <a:r>
              <a:rPr lang="en-US" sz="2400" baseline="-25000" dirty="0" err="1"/>
              <a:t>ij</a:t>
            </a:r>
            <a:r>
              <a:rPr lang="en-US" sz="2400" dirty="0"/>
              <a:t>], defined </a:t>
            </a:r>
            <a:r>
              <a:rPr lang="en-US" sz="2400" dirty="0" smtClean="0"/>
              <a:t>as</a:t>
            </a:r>
          </a:p>
          <a:p>
            <a:pPr marL="0" indent="0" algn="just">
              <a:buNone/>
            </a:pPr>
            <a:endParaRPr lang="en-US" sz="2400" dirty="0" smtClean="0"/>
          </a:p>
          <a:p>
            <a:pPr marL="0" indent="0" algn="just">
              <a:buNone/>
            </a:pPr>
            <a:r>
              <a:rPr lang="en-US" dirty="0" err="1" smtClean="0"/>
              <a:t>M</a:t>
            </a:r>
            <a:r>
              <a:rPr lang="en-US" baseline="-25000" dirty="0" err="1" smtClean="0"/>
              <a:t>ij</a:t>
            </a:r>
            <a:r>
              <a:rPr lang="en-US" baseline="-25000" dirty="0" smtClean="0"/>
              <a:t> </a:t>
            </a:r>
            <a:r>
              <a:rPr lang="en-US" dirty="0"/>
              <a:t>= 0      if  (</a:t>
            </a:r>
            <a:r>
              <a:rPr lang="en-US" dirty="0" err="1"/>
              <a:t>a</a:t>
            </a:r>
            <a:r>
              <a:rPr lang="en-US" baseline="-25000" dirty="0" err="1"/>
              <a:t>i</a:t>
            </a:r>
            <a:r>
              <a:rPr lang="en-US" dirty="0" err="1"/>
              <a:t>,b</a:t>
            </a:r>
            <a:r>
              <a:rPr lang="en-US" baseline="-25000" dirty="0" err="1"/>
              <a:t>j</a:t>
            </a:r>
            <a:r>
              <a:rPr lang="en-US" dirty="0"/>
              <a:t>) ∉ R</a:t>
            </a:r>
          </a:p>
          <a:p>
            <a:pPr marL="0" indent="0" algn="just">
              <a:buNone/>
            </a:pPr>
            <a:r>
              <a:rPr lang="en-US" dirty="0"/>
              <a:t>      </a:t>
            </a:r>
            <a:r>
              <a:rPr lang="en-US" dirty="0" smtClean="0"/>
              <a:t>     </a:t>
            </a:r>
            <a:r>
              <a:rPr lang="en-US" dirty="0"/>
              <a:t>1     if   (</a:t>
            </a:r>
            <a:r>
              <a:rPr lang="en-US" dirty="0" err="1"/>
              <a:t>a</a:t>
            </a:r>
            <a:r>
              <a:rPr lang="en-US" baseline="-25000" dirty="0" err="1"/>
              <a:t>i</a:t>
            </a:r>
            <a:r>
              <a:rPr lang="en-US" dirty="0" err="1"/>
              <a:t>,b</a:t>
            </a:r>
            <a:r>
              <a:rPr lang="en-US" baseline="-25000" dirty="0" err="1"/>
              <a:t>j</a:t>
            </a:r>
            <a:r>
              <a:rPr lang="en-US" dirty="0"/>
              <a:t> )∈ R</a:t>
            </a:r>
          </a:p>
          <a:p>
            <a:pPr marL="0" indent="0" algn="just">
              <a:buNone/>
            </a:pPr>
            <a:endParaRPr lang="en-US" dirty="0" smtClean="0"/>
          </a:p>
          <a:p>
            <a:pPr marL="0" indent="0" algn="just">
              <a:buNone/>
            </a:pPr>
            <a:r>
              <a:rPr lang="en-US" dirty="0" smtClean="0"/>
              <a:t>Let     </a:t>
            </a:r>
            <a:r>
              <a:rPr lang="en-US" dirty="0"/>
              <a:t>P = {1, 2, 3, 4}, Q = {a, b, c, d}  </a:t>
            </a:r>
          </a:p>
          <a:p>
            <a:pPr marL="0" indent="0" algn="just">
              <a:buNone/>
            </a:pPr>
            <a:r>
              <a:rPr lang="en-US" dirty="0"/>
              <a:t>and     R = {(1, a), (1, b), (1, c), (2, b), (2, c), (2, d)}. </a:t>
            </a:r>
            <a:endParaRPr lang="en-US" dirty="0" smtClean="0"/>
          </a:p>
        </p:txBody>
      </p:sp>
    </p:spTree>
    <p:extLst>
      <p:ext uri="{BB962C8B-B14F-4D97-AF65-F5344CB8AC3E}">
        <p14:creationId xmlns:p14="http://schemas.microsoft.com/office/powerpoint/2010/main" val="20918455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6157119"/>
          </a:xfrm>
        </p:spPr>
        <p:txBody>
          <a:bodyPr/>
          <a:lstStyle/>
          <a:p>
            <a:pPr marL="0" indent="0" algn="just">
              <a:buNone/>
            </a:pPr>
            <a:r>
              <a:rPr lang="en-US" sz="2400" b="1" dirty="0" smtClean="0"/>
              <a:t>Relation matrix and Digraph:</a:t>
            </a:r>
          </a:p>
          <a:p>
            <a:pPr algn="just"/>
            <a:r>
              <a:rPr lang="en-US" sz="2400" dirty="0" smtClean="0"/>
              <a:t>The Relation matrix reflects some properties of a relation in a set.</a:t>
            </a:r>
          </a:p>
          <a:p>
            <a:pPr marL="457200" indent="-457200" algn="just">
              <a:buFont typeface="+mj-lt"/>
              <a:buAutoNum type="arabicPeriod"/>
            </a:pPr>
            <a:r>
              <a:rPr lang="en-US" sz="2400" dirty="0" smtClean="0"/>
              <a:t>Reflexive = if all diagonal entries is ‘1’.</a:t>
            </a:r>
          </a:p>
          <a:p>
            <a:pPr marL="457200" indent="-457200" algn="just">
              <a:buFont typeface="+mj-lt"/>
              <a:buAutoNum type="arabicPeriod"/>
            </a:pPr>
            <a:r>
              <a:rPr lang="en-US" sz="2400" dirty="0" smtClean="0"/>
              <a:t>Irreflexive = if all diagonal entries is ‘0’.</a:t>
            </a:r>
          </a:p>
          <a:p>
            <a:pPr marL="457200" indent="-457200" algn="just">
              <a:buFont typeface="+mj-lt"/>
              <a:buAutoNum type="arabicPeriod"/>
            </a:pPr>
            <a:r>
              <a:rPr lang="en-US" sz="2400" dirty="0" smtClean="0"/>
              <a:t>Symmetric = </a:t>
            </a:r>
            <a:r>
              <a:rPr lang="en-US" sz="2400" dirty="0" err="1" smtClean="0"/>
              <a:t>M</a:t>
            </a:r>
            <a:r>
              <a:rPr lang="en-US" sz="2400" baseline="-25000" dirty="0" err="1" smtClean="0"/>
              <a:t>ij</a:t>
            </a:r>
            <a:r>
              <a:rPr lang="en-US" sz="2400" dirty="0" smtClean="0"/>
              <a:t> = 1 and </a:t>
            </a:r>
            <a:r>
              <a:rPr lang="en-US" sz="2400" dirty="0" err="1" smtClean="0"/>
              <a:t>M</a:t>
            </a:r>
            <a:r>
              <a:rPr lang="en-US" sz="2400" baseline="-25000" dirty="0" err="1" smtClean="0"/>
              <a:t>ji</a:t>
            </a:r>
            <a:r>
              <a:rPr lang="en-US" sz="2400" baseline="-25000" dirty="0" smtClean="0"/>
              <a:t> </a:t>
            </a:r>
            <a:r>
              <a:rPr lang="en-US" sz="2400" dirty="0" smtClean="0"/>
              <a:t> = 1 for all </a:t>
            </a:r>
            <a:r>
              <a:rPr lang="en-US" sz="2400" dirty="0" err="1" smtClean="0"/>
              <a:t>i</a:t>
            </a:r>
            <a:r>
              <a:rPr lang="en-US" sz="2400" dirty="0" smtClean="0"/>
              <a:t>, j  </a:t>
            </a:r>
            <a:r>
              <a:rPr lang="en-US" sz="2400" dirty="0" err="1" smtClean="0"/>
              <a:t>i</a:t>
            </a:r>
            <a:r>
              <a:rPr lang="en-US" sz="2400" dirty="0" smtClean="0"/>
              <a:t> is not equal to j.</a:t>
            </a:r>
          </a:p>
          <a:p>
            <a:pPr marL="457200" indent="-457200" algn="just">
              <a:buFont typeface="+mj-lt"/>
              <a:buAutoNum type="arabicPeriod"/>
            </a:pPr>
            <a:r>
              <a:rPr lang="en-US" sz="2400" dirty="0" smtClean="0"/>
              <a:t>Anti-Symmetric </a:t>
            </a:r>
            <a:r>
              <a:rPr lang="en-US" sz="2400" dirty="0"/>
              <a:t>= </a:t>
            </a:r>
            <a:r>
              <a:rPr lang="en-US" sz="2400" dirty="0" err="1"/>
              <a:t>M</a:t>
            </a:r>
            <a:r>
              <a:rPr lang="en-US" sz="2400" baseline="-25000" dirty="0" err="1"/>
              <a:t>ij</a:t>
            </a:r>
            <a:r>
              <a:rPr lang="en-US" sz="2400" dirty="0"/>
              <a:t> = 1 and </a:t>
            </a:r>
            <a:r>
              <a:rPr lang="en-US" sz="2400" dirty="0" err="1"/>
              <a:t>M</a:t>
            </a:r>
            <a:r>
              <a:rPr lang="en-US" sz="2400" baseline="-25000" dirty="0" err="1"/>
              <a:t>ji</a:t>
            </a:r>
            <a:r>
              <a:rPr lang="en-US" sz="2400" baseline="-25000" dirty="0"/>
              <a:t> </a:t>
            </a:r>
            <a:r>
              <a:rPr lang="en-US" sz="2400" dirty="0"/>
              <a:t> = </a:t>
            </a:r>
            <a:r>
              <a:rPr lang="en-US" sz="2400" dirty="0" smtClean="0"/>
              <a:t>0 </a:t>
            </a:r>
            <a:r>
              <a:rPr lang="en-US" sz="2400" dirty="0"/>
              <a:t>for all </a:t>
            </a:r>
            <a:r>
              <a:rPr lang="en-US" sz="2400" dirty="0" err="1"/>
              <a:t>i</a:t>
            </a:r>
            <a:r>
              <a:rPr lang="en-US" sz="2400" dirty="0"/>
              <a:t>, </a:t>
            </a:r>
            <a:r>
              <a:rPr lang="en-US" sz="2400" dirty="0" smtClean="0"/>
              <a:t>j  </a:t>
            </a:r>
            <a:r>
              <a:rPr lang="en-US" sz="2400" dirty="0" err="1" smtClean="0"/>
              <a:t>i</a:t>
            </a:r>
            <a:r>
              <a:rPr lang="en-US" sz="2400" dirty="0" smtClean="0"/>
              <a:t> is not equal to j.</a:t>
            </a:r>
          </a:p>
          <a:p>
            <a:pPr marL="0" indent="0" algn="just">
              <a:buNone/>
            </a:pPr>
            <a:endParaRPr lang="en-US" sz="2400" b="1" dirty="0" smtClean="0"/>
          </a:p>
        </p:txBody>
      </p:sp>
    </p:spTree>
    <p:extLst>
      <p:ext uri="{BB962C8B-B14F-4D97-AF65-F5344CB8AC3E}">
        <p14:creationId xmlns:p14="http://schemas.microsoft.com/office/powerpoint/2010/main" val="34430638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838201"/>
                <a:ext cx="8915400" cy="5715000"/>
              </a:xfrm>
            </p:spPr>
            <p:txBody>
              <a:bodyPr/>
              <a:lstStyle/>
              <a:p>
                <a:pPr marL="0" indent="0" algn="just">
                  <a:buNone/>
                </a:pPr>
                <a:r>
                  <a:rPr lang="en-US" sz="2400" b="1" dirty="0" smtClean="0"/>
                  <a:t>Relation matrix and Digraph:</a:t>
                </a:r>
              </a:p>
              <a:p>
                <a:pPr marL="0" indent="0" algn="just">
                  <a:buNone/>
                </a:pPr>
                <a:r>
                  <a:rPr lang="en-US" sz="2400" b="1" dirty="0" smtClean="0"/>
                  <a:t>Transitive Algorithm:</a:t>
                </a:r>
              </a:p>
              <a:p>
                <a:pPr marL="0" indent="0" algn="just">
                  <a:buNone/>
                </a:pPr>
                <a:r>
                  <a:rPr lang="en-US" sz="2400" dirty="0" smtClean="0"/>
                  <a:t>Given </a:t>
                </a:r>
                <a:r>
                  <a:rPr lang="en-US" sz="2400" dirty="0"/>
                  <a:t>a relation matrix R which </a:t>
                </a:r>
                <a:r>
                  <a:rPr lang="en-US" sz="2400" dirty="0" smtClean="0"/>
                  <a:t>represent a Symmetric and </a:t>
                </a:r>
                <a:r>
                  <a:rPr lang="en-US" sz="2400" dirty="0"/>
                  <a:t>reflexive relation, it is required to </a:t>
                </a:r>
                <a:r>
                  <a:rPr lang="en-US" sz="2400" dirty="0" smtClean="0"/>
                  <a:t>determine  if this relation is transitive.</a:t>
                </a:r>
                <a:endParaRPr lang="en-US" sz="2400" dirty="0"/>
              </a:p>
              <a:p>
                <a:pPr marL="0" indent="0" algn="just">
                  <a:buNone/>
                </a:pPr>
                <a:r>
                  <a:rPr lang="en-US" sz="2400" dirty="0"/>
                  <a:t>The relation is in the set {1, 2</a:t>
                </a:r>
                <a:r>
                  <a:rPr lang="en-US" sz="2400" dirty="0" smtClean="0"/>
                  <a:t>. … , n</a:t>
                </a:r>
                <a:r>
                  <a:rPr lang="en-US" sz="2400" dirty="0"/>
                  <a:t>}. If it is </a:t>
                </a:r>
                <a:r>
                  <a:rPr lang="en-US" sz="2400" dirty="0" smtClean="0"/>
                  <a:t>transitive then FLAG, which is  initially </a:t>
                </a:r>
                <a:r>
                  <a:rPr lang="en-US" sz="2400" dirty="0"/>
                  <a:t>false, is set to true.</a:t>
                </a:r>
              </a:p>
              <a:p>
                <a:pPr marL="457200" indent="-457200" algn="just">
                  <a:buFont typeface="+mj-lt"/>
                  <a:buAutoNum type="arabicPeriod"/>
                </a:pPr>
                <a:r>
                  <a:rPr lang="en-US" sz="2400" dirty="0" smtClean="0"/>
                  <a:t> [Scan </a:t>
                </a:r>
                <a:r>
                  <a:rPr lang="en-US" sz="2400" dirty="0"/>
                  <a:t>each row.] Repeat steps 2 and 3 for </a:t>
                </a:r>
                <a:r>
                  <a:rPr lang="en-US" sz="2400" dirty="0" err="1"/>
                  <a:t>i</a:t>
                </a:r>
                <a:r>
                  <a:rPr lang="en-US" sz="2400" dirty="0"/>
                  <a:t> = 1,2, </a:t>
                </a:r>
                <a:r>
                  <a:rPr lang="en-US" sz="2400" dirty="0" smtClean="0"/>
                  <a:t>. . . , n-2.</a:t>
                </a:r>
              </a:p>
              <a:p>
                <a:pPr marL="457200" indent="-457200" algn="just">
                  <a:buFont typeface="+mj-lt"/>
                  <a:buAutoNum type="arabicPeriod"/>
                </a:pPr>
                <a:r>
                  <a:rPr lang="en-US" sz="2400" dirty="0"/>
                  <a:t>[</a:t>
                </a:r>
                <a:r>
                  <a:rPr lang="en-US" sz="2400" dirty="0" smtClean="0"/>
                  <a:t>Scan </a:t>
                </a:r>
                <a:r>
                  <a:rPr lang="en-US" sz="2400" dirty="0"/>
                  <a:t>to right of </a:t>
                </a:r>
                <a:r>
                  <a:rPr lang="en-US" sz="2400" dirty="0" smtClean="0"/>
                  <a:t> diagonal] </a:t>
                </a:r>
                <a:r>
                  <a:rPr lang="en-US" sz="2400" dirty="0"/>
                  <a:t>Repeat step 3 </a:t>
                </a:r>
                <a:r>
                  <a:rPr lang="en-US" sz="2400" dirty="0" smtClean="0"/>
                  <a:t>for </a:t>
                </a:r>
                <a:r>
                  <a:rPr lang="en-US" sz="2400" dirty="0" err="1" smtClean="0"/>
                  <a:t>i</a:t>
                </a:r>
                <a:r>
                  <a:rPr lang="en-US" sz="2400" dirty="0" smtClean="0"/>
                  <a:t> </a:t>
                </a:r>
                <a:r>
                  <a:rPr lang="en-US" sz="2400" dirty="0"/>
                  <a:t>= i+1, </a:t>
                </a:r>
                <a:r>
                  <a:rPr lang="en-US" sz="2400" dirty="0" smtClean="0"/>
                  <a:t>i+2, . . . , n-1.</a:t>
                </a:r>
              </a:p>
              <a:p>
                <a:pPr marL="457200" indent="-457200" algn="just">
                  <a:buFont typeface="+mj-lt"/>
                  <a:buAutoNum type="arabicPeriod"/>
                </a:pPr>
                <a:r>
                  <a:rPr lang="en-US" sz="2400" dirty="0" smtClean="0"/>
                  <a:t>[Transitive</a:t>
                </a:r>
                <a:r>
                  <a:rPr lang="en-US" sz="2400" dirty="0"/>
                  <a:t>?] If </a:t>
                </a:r>
                <a:r>
                  <a:rPr lang="en-US" sz="2400" dirty="0" smtClean="0"/>
                  <a:t>R[</a:t>
                </a:r>
                <a:r>
                  <a:rPr lang="en-US" sz="2400" dirty="0" err="1" smtClean="0"/>
                  <a:t>i,j</a:t>
                </a:r>
                <a:r>
                  <a:rPr lang="en-US" sz="2400" dirty="0" smtClean="0"/>
                  <a:t> </a:t>
                </a:r>
                <a:r>
                  <a:rPr lang="en-US" sz="2400" dirty="0"/>
                  <a:t>] = T then repeat for </a:t>
                </a:r>
                <a:r>
                  <a:rPr lang="en-US" sz="2400" dirty="0" smtClean="0"/>
                  <a:t>k </a:t>
                </a:r>
                <a:r>
                  <a:rPr lang="en-US" sz="2400" dirty="0"/>
                  <a:t>= j+ 1</a:t>
                </a:r>
                <a:r>
                  <a:rPr lang="en-US" sz="2400" dirty="0" smtClean="0"/>
                  <a:t>, j+2, . . . , n.</a:t>
                </a:r>
                <a:endParaRPr lang="en-US" sz="2400" dirty="0"/>
              </a:p>
              <a:p>
                <a:pPr marL="0" indent="0" algn="just">
                  <a:buNone/>
                </a:pPr>
                <a:r>
                  <a:rPr lang="en-US" sz="2400" dirty="0" smtClean="0"/>
                  <a:t>	If </a:t>
                </a:r>
                <a:r>
                  <a:rPr lang="en-US" sz="2400" dirty="0"/>
                  <a:t>R[</a:t>
                </a:r>
                <a:r>
                  <a:rPr lang="en-US" sz="2400" dirty="0" err="1"/>
                  <a:t>i</a:t>
                </a:r>
                <a:r>
                  <a:rPr lang="en-US" sz="2400" dirty="0"/>
                  <a:t>, k] = </a:t>
                </a:r>
                <a:r>
                  <a:rPr lang="en-US" sz="2400" dirty="0" smtClean="0"/>
                  <a:t>T and R[j, k ] </a:t>
                </a:r>
                <a:r>
                  <a:rPr lang="en-US" sz="2400" dirty="0"/>
                  <a:t>= F then Exit.</a:t>
                </a:r>
              </a:p>
              <a:p>
                <a:pPr marL="0" indent="0" algn="just">
                  <a:buNone/>
                </a:pPr>
                <a:r>
                  <a:rPr lang="en-US" sz="2400" dirty="0"/>
                  <a:t>4 [Successful test.] Set </a:t>
                </a:r>
                <a:r>
                  <a:rPr lang="en-US" sz="2400" dirty="0" smtClean="0"/>
                  <a:t>FLAG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oMath>
                </a14:m>
                <a:r>
                  <a:rPr lang="en-US" sz="2400" dirty="0" smtClean="0"/>
                  <a:t>T </a:t>
                </a:r>
                <a:r>
                  <a:rPr lang="en-US" sz="2400" dirty="0"/>
                  <a:t>and </a:t>
                </a:r>
                <a:r>
                  <a:rPr lang="en-US" sz="2400" dirty="0" smtClean="0"/>
                  <a:t>Exit.</a:t>
                </a:r>
              </a:p>
              <a:p>
                <a:pPr marL="0" indent="0" algn="just">
                  <a:buNone/>
                </a:pPr>
                <a:endParaRPr lang="en-US" sz="2400" b="1"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838201"/>
                <a:ext cx="8915400" cy="5715000"/>
              </a:xfrm>
              <a:blipFill>
                <a:blip r:embed="rId2"/>
                <a:stretch>
                  <a:fillRect l="-1025" t="-854" r="-957"/>
                </a:stretch>
              </a:blipFill>
            </p:spPr>
            <p:txBody>
              <a:bodyPr/>
              <a:lstStyle/>
              <a:p>
                <a:r>
                  <a:rPr lang="en-US">
                    <a:noFill/>
                  </a:rPr>
                  <a:t> </a:t>
                </a:r>
              </a:p>
            </p:txBody>
          </p:sp>
        </mc:Fallback>
      </mc:AlternateContent>
    </p:spTree>
    <p:extLst>
      <p:ext uri="{BB962C8B-B14F-4D97-AF65-F5344CB8AC3E}">
        <p14:creationId xmlns:p14="http://schemas.microsoft.com/office/powerpoint/2010/main" val="128652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09800"/>
            <a:ext cx="7772400" cy="1470025"/>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defRPr/>
            </a:pPr>
            <a:r>
              <a:rPr lang="en-US" dirty="0">
                <a:latin typeface="Cambria" pitchFamily="18" charset="0"/>
              </a:rPr>
              <a:t>Course </a:t>
            </a:r>
            <a:r>
              <a:rPr lang="en-US" dirty="0" smtClean="0">
                <a:latin typeface="Cambria" pitchFamily="18" charset="0"/>
              </a:rPr>
              <a:t>Outcomes</a:t>
            </a:r>
            <a:endParaRPr lang="en-US" dirty="0">
              <a:latin typeface="Cambria" pitchFamily="18" charset="0"/>
              <a:ea typeface="Verdana" pitchFamily="34" charset="0"/>
              <a:cs typeface="Verdana" pitchFamily="34" charset="0"/>
            </a:endParaRP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extLst>
      <p:ext uri="{BB962C8B-B14F-4D97-AF65-F5344CB8AC3E}">
        <p14:creationId xmlns:p14="http://schemas.microsoft.com/office/powerpoint/2010/main" val="22515916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838201"/>
                <a:ext cx="8915400" cy="5715000"/>
              </a:xfrm>
            </p:spPr>
            <p:txBody>
              <a:bodyPr/>
              <a:lstStyle/>
              <a:p>
                <a:pPr marL="0" indent="0" algn="just">
                  <a:buNone/>
                </a:pPr>
                <a:r>
                  <a:rPr lang="en-US" sz="2400" b="1" dirty="0" smtClean="0"/>
                  <a:t>Relation matrix and Digraph:</a:t>
                </a:r>
              </a:p>
              <a:p>
                <a:pPr algn="just"/>
                <a:r>
                  <a:rPr lang="en-US" sz="2400" dirty="0" smtClean="0"/>
                  <a:t>A relation can also be represented pictorially by drawing the graph.</a:t>
                </a:r>
              </a:p>
              <a:p>
                <a:pPr algn="just"/>
                <a:r>
                  <a:rPr lang="en-US" sz="2400" dirty="0" smtClean="0"/>
                  <a:t>Let R be a relation in a set X = { x</a:t>
                </a:r>
                <a:r>
                  <a:rPr lang="en-US" sz="2400" baseline="-25000" dirty="0" smtClean="0"/>
                  <a:t>1</a:t>
                </a:r>
                <a:r>
                  <a:rPr lang="en-US" sz="2400" dirty="0" smtClean="0"/>
                  <a:t>,</a:t>
                </a:r>
                <a:r>
                  <a:rPr lang="en-US" sz="2400" baseline="-25000" dirty="0" smtClean="0"/>
                  <a:t> </a:t>
                </a:r>
                <a:r>
                  <a:rPr lang="en-US" sz="2400" dirty="0" smtClean="0"/>
                  <a:t> x</a:t>
                </a:r>
                <a:r>
                  <a:rPr lang="en-US" sz="2400" baseline="-25000" dirty="0" smtClean="0"/>
                  <a:t>2</a:t>
                </a:r>
                <a:r>
                  <a:rPr lang="en-US" sz="2400" dirty="0" smtClean="0"/>
                  <a:t>,  . . . , </a:t>
                </a:r>
                <a:r>
                  <a:rPr lang="en-US" sz="2400" dirty="0" err="1" smtClean="0"/>
                  <a:t>x</a:t>
                </a:r>
                <a:r>
                  <a:rPr lang="en-US" sz="2400" baseline="-25000" dirty="0" err="1" smtClean="0"/>
                  <a:t>m</a:t>
                </a:r>
                <a:r>
                  <a:rPr lang="en-US" sz="2400" dirty="0" smtClean="0"/>
                  <a:t> }. The elements of X are represented by points or circles called nodes.  The nodes corresponds to x</a:t>
                </a:r>
                <a:r>
                  <a:rPr lang="en-US" sz="2400" baseline="-25000" dirty="0" smtClean="0"/>
                  <a:t>i</a:t>
                </a:r>
                <a:r>
                  <a:rPr lang="en-US" sz="2400" dirty="0" smtClean="0"/>
                  <a:t> and </a:t>
                </a:r>
                <a:r>
                  <a:rPr lang="en-US" sz="2400" dirty="0" err="1" smtClean="0"/>
                  <a:t>x</a:t>
                </a:r>
                <a:r>
                  <a:rPr lang="en-US" sz="2400" baseline="-25000" dirty="0" err="1" smtClean="0"/>
                  <a:t>j</a:t>
                </a:r>
                <a:r>
                  <a:rPr lang="en-US" sz="2400" dirty="0" smtClean="0"/>
                  <a:t> are </a:t>
                </a:r>
                <a:r>
                  <a:rPr lang="en-US" sz="2400" dirty="0"/>
                  <a:t>labelled x</a:t>
                </a:r>
                <a:r>
                  <a:rPr lang="en-US" sz="2400" baseline="-25000" dirty="0"/>
                  <a:t>i</a:t>
                </a:r>
                <a:r>
                  <a:rPr lang="en-US" sz="2400" dirty="0"/>
                  <a:t> and </a:t>
                </a:r>
                <a:r>
                  <a:rPr lang="en-US" sz="2400" dirty="0" err="1"/>
                  <a:t>x</a:t>
                </a:r>
                <a:r>
                  <a:rPr lang="en-US" sz="2400" baseline="-25000" dirty="0" err="1"/>
                  <a:t>j</a:t>
                </a:r>
                <a:r>
                  <a:rPr lang="en-US" sz="2400" dirty="0"/>
                  <a:t> </a:t>
                </a:r>
                <a:r>
                  <a:rPr lang="en-US" sz="2400" dirty="0" smtClean="0"/>
                  <a:t>.</a:t>
                </a:r>
              </a:p>
              <a:p>
                <a:pPr algn="just"/>
                <a:r>
                  <a:rPr lang="en-US" sz="2400" dirty="0" smtClean="0"/>
                  <a:t>If x</a:t>
                </a:r>
                <a:r>
                  <a:rPr lang="en-US" sz="2400" baseline="-25000" dirty="0" smtClean="0"/>
                  <a:t>i </a:t>
                </a:r>
                <a:r>
                  <a:rPr lang="en-US" sz="2400" dirty="0" smtClean="0"/>
                  <a:t>R </a:t>
                </a:r>
                <a:r>
                  <a:rPr lang="en-US" sz="2400" dirty="0" err="1" smtClean="0"/>
                  <a:t>x</a:t>
                </a:r>
                <a:r>
                  <a:rPr lang="en-US" sz="2400" baseline="-25000" dirty="0" err="1" smtClean="0"/>
                  <a:t>j</a:t>
                </a:r>
                <a:r>
                  <a:rPr lang="en-US" sz="2400" baseline="-25000" dirty="0" smtClean="0"/>
                  <a:t>  </a:t>
                </a:r>
                <a:r>
                  <a:rPr lang="en-US" sz="2400" dirty="0" smtClean="0"/>
                  <a:t> , that is , if  ( x</a:t>
                </a:r>
                <a:r>
                  <a:rPr lang="en-US" sz="2400" baseline="-25000" dirty="0" smtClean="0"/>
                  <a:t>i</a:t>
                </a:r>
                <a:r>
                  <a:rPr lang="en-US" sz="2400" dirty="0" smtClean="0"/>
                  <a:t> , </a:t>
                </a:r>
                <a:r>
                  <a:rPr lang="en-US" sz="2400" dirty="0" err="1" smtClean="0"/>
                  <a:t>x</a:t>
                </a:r>
                <a:r>
                  <a:rPr lang="en-US" sz="2400" baseline="-25000" dirty="0" err="1" smtClean="0"/>
                  <a:t>j</a:t>
                </a:r>
                <a:r>
                  <a:rPr lang="en-US" sz="2400" dirty="0" smtClean="0"/>
                  <a:t> )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  </m:t>
                    </m:r>
                  </m:oMath>
                </a14:m>
                <a:r>
                  <a:rPr lang="en-US" sz="2400" dirty="0" smtClean="0"/>
                  <a:t>then we connect node x</a:t>
                </a:r>
                <a:r>
                  <a:rPr lang="en-US" sz="2400" baseline="-25000" dirty="0" smtClean="0"/>
                  <a:t>i </a:t>
                </a:r>
                <a:r>
                  <a:rPr lang="en-US" sz="2400" dirty="0" smtClean="0"/>
                  <a:t> and </a:t>
                </a:r>
                <a:r>
                  <a:rPr lang="en-US" sz="2400" dirty="0" err="1" smtClean="0"/>
                  <a:t>x</a:t>
                </a:r>
                <a:r>
                  <a:rPr lang="en-US" sz="2400" baseline="-25000" dirty="0" err="1" smtClean="0"/>
                  <a:t>j</a:t>
                </a:r>
                <a:r>
                  <a:rPr lang="en-US" sz="2400" dirty="0" smtClean="0"/>
                  <a:t> by means of an arc and put an arrow on the arc in the direction from x</a:t>
                </a:r>
                <a:r>
                  <a:rPr lang="en-US" sz="2400" baseline="-25000" dirty="0" smtClean="0"/>
                  <a:t>i</a:t>
                </a:r>
                <a:r>
                  <a:rPr lang="en-US" sz="2400" dirty="0" smtClean="0"/>
                  <a:t>  to </a:t>
                </a:r>
                <a:r>
                  <a:rPr lang="en-US" sz="2400" dirty="0" err="1" smtClean="0"/>
                  <a:t>x</a:t>
                </a:r>
                <a:r>
                  <a:rPr lang="en-US" sz="2400" baseline="-25000" dirty="0" err="1" smtClean="0"/>
                  <a:t>j</a:t>
                </a:r>
                <a:r>
                  <a:rPr lang="en-US" sz="2400" dirty="0" smtClean="0"/>
                  <a:t>.</a:t>
                </a:r>
              </a:p>
              <a:p>
                <a:pPr algn="just"/>
                <a:r>
                  <a:rPr lang="en-US" sz="2400" dirty="0"/>
                  <a:t>If x</a:t>
                </a:r>
                <a:r>
                  <a:rPr lang="en-US" sz="2400" baseline="-25000" dirty="0"/>
                  <a:t>i </a:t>
                </a:r>
                <a:r>
                  <a:rPr lang="en-US" sz="2400" dirty="0"/>
                  <a:t>R </a:t>
                </a:r>
                <a:r>
                  <a:rPr lang="en-US" sz="2400" dirty="0" err="1" smtClean="0"/>
                  <a:t>x</a:t>
                </a:r>
                <a:r>
                  <a:rPr lang="en-US" sz="2400" baseline="-25000" dirty="0" err="1" smtClean="0"/>
                  <a:t>j</a:t>
                </a:r>
                <a:r>
                  <a:rPr lang="en-US" sz="2400" baseline="-25000" dirty="0" smtClean="0"/>
                  <a:t> </a:t>
                </a:r>
                <a:r>
                  <a:rPr lang="en-US" sz="2400" dirty="0" smtClean="0"/>
                  <a:t>and </a:t>
                </a:r>
                <a:r>
                  <a:rPr lang="en-US" sz="2400" dirty="0" err="1" smtClean="0"/>
                  <a:t>x</a:t>
                </a:r>
                <a:r>
                  <a:rPr lang="en-US" sz="2400" baseline="-25000" dirty="0" err="1" smtClean="0"/>
                  <a:t>j</a:t>
                </a:r>
                <a:r>
                  <a:rPr lang="en-US" sz="2400" dirty="0" err="1" smtClean="0"/>
                  <a:t>R</a:t>
                </a:r>
                <a:r>
                  <a:rPr lang="en-US" sz="2400" dirty="0" smtClean="0"/>
                  <a:t> x</a:t>
                </a:r>
                <a:r>
                  <a:rPr lang="en-US" sz="2400" baseline="-25000" dirty="0" smtClean="0"/>
                  <a:t>i </a:t>
                </a:r>
                <a:r>
                  <a:rPr lang="en-US" sz="2400" dirty="0" smtClean="0"/>
                  <a:t> then we have to draw two arc between </a:t>
                </a:r>
                <a:r>
                  <a:rPr lang="en-US" sz="2400" dirty="0"/>
                  <a:t>x</a:t>
                </a:r>
                <a:r>
                  <a:rPr lang="en-US" sz="2400" baseline="-25000" dirty="0"/>
                  <a:t>i </a:t>
                </a:r>
                <a:r>
                  <a:rPr lang="en-US" sz="2400" dirty="0"/>
                  <a:t> and </a:t>
                </a:r>
                <a:r>
                  <a:rPr lang="en-US" sz="2400" dirty="0" err="1"/>
                  <a:t>x</a:t>
                </a:r>
                <a:r>
                  <a:rPr lang="en-US" sz="2400" baseline="-25000" dirty="0" err="1"/>
                  <a:t>j</a:t>
                </a:r>
                <a:r>
                  <a:rPr lang="en-US" sz="2400" dirty="0"/>
                  <a:t> </a:t>
                </a:r>
                <a:r>
                  <a:rPr lang="en-US" sz="2400" dirty="0" smtClean="0"/>
                  <a:t>.</a:t>
                </a:r>
              </a:p>
              <a:p>
                <a:pPr algn="just"/>
                <a:r>
                  <a:rPr lang="en-US" sz="2400" dirty="0" smtClean="0"/>
                  <a:t>For the sake of simplicity, we may replace the two arcs by one arc with arrows pointing in both directions.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838201"/>
                <a:ext cx="8915400" cy="5715000"/>
              </a:xfrm>
              <a:blipFill>
                <a:blip r:embed="rId2"/>
                <a:stretch>
                  <a:fillRect l="-1025" t="-854" r="-957"/>
                </a:stretch>
              </a:blipFill>
            </p:spPr>
            <p:txBody>
              <a:bodyPr/>
              <a:lstStyle/>
              <a:p>
                <a:r>
                  <a:rPr lang="en-US">
                    <a:noFill/>
                  </a:rPr>
                  <a:t> </a:t>
                </a:r>
              </a:p>
            </p:txBody>
          </p:sp>
        </mc:Fallback>
      </mc:AlternateContent>
    </p:spTree>
    <p:extLst>
      <p:ext uri="{BB962C8B-B14F-4D97-AF65-F5344CB8AC3E}">
        <p14:creationId xmlns:p14="http://schemas.microsoft.com/office/powerpoint/2010/main" val="18055654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1"/>
            <a:ext cx="8915400" cy="5715000"/>
          </a:xfrm>
        </p:spPr>
        <p:txBody>
          <a:bodyPr/>
          <a:lstStyle/>
          <a:p>
            <a:pPr marL="0" indent="0" algn="just">
              <a:buNone/>
            </a:pPr>
            <a:r>
              <a:rPr lang="en-US" sz="2400" b="1" dirty="0" smtClean="0"/>
              <a:t>Relation matrix and Digraph:</a:t>
            </a:r>
          </a:p>
          <a:p>
            <a:pPr algn="just"/>
            <a:r>
              <a:rPr lang="en-US" sz="2400" b="1" dirty="0" smtClean="0"/>
              <a:t>From the graph, </a:t>
            </a:r>
            <a:r>
              <a:rPr lang="en-US" sz="2400" dirty="0" smtClean="0"/>
              <a:t>It is possible to observe some of its properties.</a:t>
            </a:r>
          </a:p>
          <a:p>
            <a:pPr algn="just"/>
            <a:r>
              <a:rPr lang="en-US" sz="2400" b="1" dirty="0" smtClean="0"/>
              <a:t>Reflexive: </a:t>
            </a:r>
            <a:r>
              <a:rPr lang="en-US" sz="2400" dirty="0" smtClean="0"/>
              <a:t> a loop at each node.</a:t>
            </a:r>
          </a:p>
          <a:p>
            <a:pPr algn="just"/>
            <a:r>
              <a:rPr lang="en-US" sz="2400" b="1" dirty="0" err="1" smtClean="0"/>
              <a:t>Irreflexive</a:t>
            </a:r>
            <a:r>
              <a:rPr lang="en-US" sz="2400" b="1" dirty="0" smtClean="0"/>
              <a:t>:  </a:t>
            </a:r>
            <a:r>
              <a:rPr lang="en-US" sz="2400" dirty="0" smtClean="0"/>
              <a:t>no loop at any node.</a:t>
            </a:r>
          </a:p>
          <a:p>
            <a:pPr algn="just"/>
            <a:r>
              <a:rPr lang="en-US" sz="2400" b="1" dirty="0" smtClean="0"/>
              <a:t>Symmetric: </a:t>
            </a:r>
            <a:r>
              <a:rPr lang="en-US" sz="2400" dirty="0" smtClean="0"/>
              <a:t> if one node is connected to another, then there is return arc from second node to first node.</a:t>
            </a:r>
          </a:p>
          <a:p>
            <a:pPr algn="just"/>
            <a:endParaRPr lang="en-US" sz="2400" dirty="0" smtClean="0"/>
          </a:p>
          <a:p>
            <a:pPr algn="just"/>
            <a:endParaRPr lang="en-US" sz="2400" dirty="0"/>
          </a:p>
          <a:p>
            <a:pPr marL="0" indent="0" algn="just">
              <a:buNone/>
            </a:pPr>
            <a:endParaRPr lang="en-US" sz="2400" dirty="0" smtClean="0"/>
          </a:p>
          <a:p>
            <a:pPr algn="just"/>
            <a:endParaRPr lang="en-US" sz="2400" dirty="0" smtClean="0"/>
          </a:p>
          <a:p>
            <a:pPr algn="just"/>
            <a:r>
              <a:rPr lang="en-US" sz="2400" b="1" dirty="0" smtClean="0"/>
              <a:t>Transitive: </a:t>
            </a:r>
            <a:r>
              <a:rPr lang="en-US" sz="2400" dirty="0" smtClean="0"/>
              <a:t> the graph contain loops of  the following</a:t>
            </a:r>
          </a:p>
          <a:p>
            <a:pPr marL="0" indent="0" algn="just">
              <a:buNone/>
            </a:pPr>
            <a:endParaRPr lang="en-US" sz="2400" b="1" dirty="0" smtClean="0"/>
          </a:p>
        </p:txBody>
      </p:sp>
      <p:pic>
        <p:nvPicPr>
          <p:cNvPr id="2" name="Picture 1"/>
          <p:cNvPicPr>
            <a:picLocks noChangeAspect="1"/>
          </p:cNvPicPr>
          <p:nvPr/>
        </p:nvPicPr>
        <p:blipFill>
          <a:blip r:embed="rId2"/>
          <a:stretch>
            <a:fillRect/>
          </a:stretch>
        </p:blipFill>
        <p:spPr>
          <a:xfrm>
            <a:off x="1981200" y="3429000"/>
            <a:ext cx="2362200" cy="1647316"/>
          </a:xfrm>
          <a:prstGeom prst="rect">
            <a:avLst/>
          </a:prstGeom>
        </p:spPr>
      </p:pic>
    </p:spTree>
    <p:extLst>
      <p:ext uri="{BB962C8B-B14F-4D97-AF65-F5344CB8AC3E}">
        <p14:creationId xmlns:p14="http://schemas.microsoft.com/office/powerpoint/2010/main" val="18884319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1"/>
            <a:ext cx="8915400" cy="5715000"/>
          </a:xfrm>
        </p:spPr>
        <p:txBody>
          <a:bodyPr/>
          <a:lstStyle/>
          <a:p>
            <a:pPr marL="0" indent="0" algn="just">
              <a:buNone/>
            </a:pPr>
            <a:r>
              <a:rPr lang="en-US" sz="2400" b="1" dirty="0" smtClean="0"/>
              <a:t>Relation matrix and Digraph:</a:t>
            </a:r>
          </a:p>
          <a:p>
            <a:pPr algn="just"/>
            <a:r>
              <a:rPr lang="en-US" sz="2400" b="1" dirty="0" smtClean="0"/>
              <a:t>Anti-Symmetric: </a:t>
            </a:r>
            <a:r>
              <a:rPr lang="en-US" sz="2400" dirty="0" smtClean="0"/>
              <a:t> No direct path exist from one node to another node. Refer the following diagram.</a:t>
            </a:r>
          </a:p>
          <a:p>
            <a:pPr algn="just"/>
            <a:endParaRPr lang="en-US" sz="2400" dirty="0" smtClean="0"/>
          </a:p>
          <a:p>
            <a:pPr algn="just"/>
            <a:endParaRPr lang="en-US" sz="2400" dirty="0"/>
          </a:p>
          <a:p>
            <a:pPr marL="0" indent="0" algn="just">
              <a:buNone/>
            </a:pPr>
            <a:endParaRPr lang="en-US" sz="2400" dirty="0" smtClean="0"/>
          </a:p>
          <a:p>
            <a:pPr algn="just"/>
            <a:endParaRPr lang="en-US" sz="2400" dirty="0" smtClean="0"/>
          </a:p>
          <a:p>
            <a:pPr marL="0" indent="0" algn="just">
              <a:buNone/>
            </a:pPr>
            <a:endParaRPr lang="en-US" sz="2400" b="1" dirty="0" smtClean="0"/>
          </a:p>
        </p:txBody>
      </p:sp>
      <p:grpSp>
        <p:nvGrpSpPr>
          <p:cNvPr id="9" name="Group 8"/>
          <p:cNvGrpSpPr/>
          <p:nvPr/>
        </p:nvGrpSpPr>
        <p:grpSpPr>
          <a:xfrm>
            <a:off x="2286000" y="2286000"/>
            <a:ext cx="5334000" cy="4343400"/>
            <a:chOff x="2286000" y="2286000"/>
            <a:chExt cx="5334000" cy="4343400"/>
          </a:xfrm>
        </p:grpSpPr>
        <p:pic>
          <p:nvPicPr>
            <p:cNvPr id="7" name="Picture 6"/>
            <p:cNvPicPr>
              <a:picLocks noChangeAspect="1"/>
            </p:cNvPicPr>
            <p:nvPr/>
          </p:nvPicPr>
          <p:blipFill>
            <a:blip r:embed="rId2"/>
            <a:stretch>
              <a:fillRect/>
            </a:stretch>
          </p:blipFill>
          <p:spPr>
            <a:xfrm>
              <a:off x="2286000" y="2286000"/>
              <a:ext cx="4343400" cy="3840828"/>
            </a:xfrm>
            <a:prstGeom prst="rect">
              <a:avLst/>
            </a:prstGeom>
          </p:spPr>
        </p:pic>
        <p:sp>
          <p:nvSpPr>
            <p:cNvPr id="8" name="TextBox 7"/>
            <p:cNvSpPr txBox="1"/>
            <p:nvPr/>
          </p:nvSpPr>
          <p:spPr>
            <a:xfrm>
              <a:off x="4572000" y="6248400"/>
              <a:ext cx="3048000" cy="381000"/>
            </a:xfrm>
            <a:prstGeom prst="rect">
              <a:avLst/>
            </a:prstGeom>
            <a:noFill/>
          </p:spPr>
          <p:txBody>
            <a:bodyPr wrap="square" rtlCol="0">
              <a:spAutoFit/>
            </a:bodyPr>
            <a:lstStyle/>
            <a:p>
              <a:r>
                <a:rPr lang="en-US" dirty="0" smtClean="0"/>
                <a:t>Anti-Symmetric</a:t>
              </a:r>
              <a:endParaRPr lang="en-US" dirty="0"/>
            </a:p>
          </p:txBody>
        </p:sp>
      </p:grpSp>
    </p:spTree>
    <p:extLst>
      <p:ext uri="{BB962C8B-B14F-4D97-AF65-F5344CB8AC3E}">
        <p14:creationId xmlns:p14="http://schemas.microsoft.com/office/powerpoint/2010/main" val="25111756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1"/>
            <a:ext cx="8915400" cy="5715000"/>
          </a:xfrm>
        </p:spPr>
        <p:txBody>
          <a:bodyPr/>
          <a:lstStyle/>
          <a:p>
            <a:pPr marL="0" indent="0" algn="just">
              <a:buNone/>
            </a:pPr>
            <a:r>
              <a:rPr lang="en-US" sz="2400" b="1" dirty="0" smtClean="0"/>
              <a:t>Relation matrix and Digraph:</a:t>
            </a:r>
          </a:p>
          <a:p>
            <a:pPr algn="just"/>
            <a:r>
              <a:rPr lang="en-US" sz="2400" b="1" dirty="0" smtClean="0"/>
              <a:t>Transitive: </a:t>
            </a:r>
            <a:r>
              <a:rPr lang="en-US" sz="2400" dirty="0" smtClean="0"/>
              <a:t> the graph contain loops of  the following</a:t>
            </a:r>
          </a:p>
          <a:p>
            <a:pPr marL="0" indent="0" algn="just">
              <a:buNone/>
            </a:pPr>
            <a:endParaRPr lang="en-US" sz="2400" b="1" dirty="0" smtClean="0"/>
          </a:p>
        </p:txBody>
      </p:sp>
      <p:grpSp>
        <p:nvGrpSpPr>
          <p:cNvPr id="10" name="Group 9"/>
          <p:cNvGrpSpPr/>
          <p:nvPr/>
        </p:nvGrpSpPr>
        <p:grpSpPr>
          <a:xfrm>
            <a:off x="152400" y="1828800"/>
            <a:ext cx="8534400" cy="4876802"/>
            <a:chOff x="152400" y="1828800"/>
            <a:chExt cx="8077200" cy="4876802"/>
          </a:xfrm>
        </p:grpSpPr>
        <p:pic>
          <p:nvPicPr>
            <p:cNvPr id="5" name="Picture 4"/>
            <p:cNvPicPr>
              <a:picLocks noChangeAspect="1"/>
            </p:cNvPicPr>
            <p:nvPr/>
          </p:nvPicPr>
          <p:blipFill rotWithShape="1">
            <a:blip r:embed="rId2"/>
            <a:srcRect l="16733" t="8197" r="65550" b="67213"/>
            <a:stretch/>
          </p:blipFill>
          <p:spPr>
            <a:xfrm>
              <a:off x="800100" y="1981200"/>
              <a:ext cx="1371600" cy="1143000"/>
            </a:xfrm>
            <a:prstGeom prst="rect">
              <a:avLst/>
            </a:prstGeom>
          </p:spPr>
        </p:pic>
        <p:pic>
          <p:nvPicPr>
            <p:cNvPr id="6" name="Picture 5"/>
            <p:cNvPicPr>
              <a:picLocks noChangeAspect="1"/>
            </p:cNvPicPr>
            <p:nvPr/>
          </p:nvPicPr>
          <p:blipFill rotWithShape="1">
            <a:blip r:embed="rId2"/>
            <a:srcRect l="42841" r="11524" b="59228"/>
            <a:stretch/>
          </p:blipFill>
          <p:spPr>
            <a:xfrm>
              <a:off x="2432721" y="1981200"/>
              <a:ext cx="2438401" cy="1828800"/>
            </a:xfrm>
            <a:prstGeom prst="rect">
              <a:avLst/>
            </a:prstGeom>
          </p:spPr>
        </p:pic>
        <p:pic>
          <p:nvPicPr>
            <p:cNvPr id="7" name="Picture 6"/>
            <p:cNvPicPr>
              <a:picLocks noChangeAspect="1"/>
            </p:cNvPicPr>
            <p:nvPr/>
          </p:nvPicPr>
          <p:blipFill rotWithShape="1">
            <a:blip r:embed="rId2"/>
            <a:srcRect l="2575" t="50923" r="67001" b="3860"/>
            <a:stretch/>
          </p:blipFill>
          <p:spPr>
            <a:xfrm>
              <a:off x="4956135" y="1828800"/>
              <a:ext cx="2550459" cy="2933700"/>
            </a:xfrm>
            <a:prstGeom prst="rect">
              <a:avLst/>
            </a:prstGeom>
          </p:spPr>
        </p:pic>
        <p:pic>
          <p:nvPicPr>
            <p:cNvPr id="8" name="Picture 7"/>
            <p:cNvPicPr>
              <a:picLocks noChangeAspect="1"/>
            </p:cNvPicPr>
            <p:nvPr/>
          </p:nvPicPr>
          <p:blipFill rotWithShape="1">
            <a:blip r:embed="rId2"/>
            <a:srcRect l="37473" t="55537"/>
            <a:stretch/>
          </p:blipFill>
          <p:spPr>
            <a:xfrm>
              <a:off x="152400" y="4086306"/>
              <a:ext cx="3798644" cy="2619296"/>
            </a:xfrm>
            <a:prstGeom prst="rect">
              <a:avLst/>
            </a:prstGeom>
          </p:spPr>
        </p:pic>
        <p:sp>
          <p:nvSpPr>
            <p:cNvPr id="9" name="TextBox 8"/>
            <p:cNvSpPr txBox="1"/>
            <p:nvPr/>
          </p:nvSpPr>
          <p:spPr>
            <a:xfrm>
              <a:off x="5029200" y="5638800"/>
              <a:ext cx="3200400" cy="369332"/>
            </a:xfrm>
            <a:prstGeom prst="rect">
              <a:avLst/>
            </a:prstGeom>
            <a:noFill/>
          </p:spPr>
          <p:txBody>
            <a:bodyPr wrap="square" rtlCol="0">
              <a:spAutoFit/>
            </a:bodyPr>
            <a:lstStyle/>
            <a:p>
              <a:r>
                <a:rPr lang="en-US" b="1" dirty="0" smtClean="0"/>
                <a:t>Transitive Relations</a:t>
              </a:r>
              <a:endParaRPr lang="en-US" b="1" dirty="0"/>
            </a:p>
          </p:txBody>
        </p:sp>
      </p:grpSp>
    </p:spTree>
    <p:extLst>
      <p:ext uri="{BB962C8B-B14F-4D97-AF65-F5344CB8AC3E}">
        <p14:creationId xmlns:p14="http://schemas.microsoft.com/office/powerpoint/2010/main" val="41938851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1"/>
            <a:ext cx="8915400" cy="5715000"/>
          </a:xfrm>
        </p:spPr>
        <p:txBody>
          <a:bodyPr/>
          <a:lstStyle/>
          <a:p>
            <a:pPr marL="0" indent="0" algn="just">
              <a:buNone/>
            </a:pPr>
            <a:r>
              <a:rPr lang="en-US" sz="2400" b="1" dirty="0" smtClean="0"/>
              <a:t>Relation matrix and Digraph:</a:t>
            </a:r>
          </a:p>
          <a:p>
            <a:pPr algn="just"/>
            <a:r>
              <a:rPr lang="en-US" sz="2400" b="1" dirty="0" smtClean="0"/>
              <a:t>Example 1:  </a:t>
            </a:r>
            <a:r>
              <a:rPr lang="en-US" sz="2400" dirty="0" smtClean="0"/>
              <a:t>Let X = { 1, 2, 3, 4 } and R = { (x, y)  | x &gt; y }. Draw the graph  of R and also give its matrix. Also specify the type of relation.</a:t>
            </a:r>
          </a:p>
          <a:p>
            <a:pPr algn="just"/>
            <a:r>
              <a:rPr lang="en-US" sz="2400" b="1" dirty="0" smtClean="0"/>
              <a:t>Example 2: </a:t>
            </a:r>
            <a:r>
              <a:rPr lang="en-US" sz="2400" dirty="0" smtClean="0"/>
              <a:t>Determine the properties of the relation given by the following graphs and also write the corresponding  relation matrices.</a:t>
            </a:r>
            <a:endParaRPr lang="en-US" sz="2400" b="1" dirty="0" smtClean="0"/>
          </a:p>
        </p:txBody>
      </p:sp>
    </p:spTree>
    <p:extLst>
      <p:ext uri="{BB962C8B-B14F-4D97-AF65-F5344CB8AC3E}">
        <p14:creationId xmlns:p14="http://schemas.microsoft.com/office/powerpoint/2010/main" val="29191814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1"/>
            <a:ext cx="8915400" cy="5715000"/>
          </a:xfrm>
        </p:spPr>
        <p:txBody>
          <a:bodyPr/>
          <a:lstStyle/>
          <a:p>
            <a:pPr marL="0" indent="0" algn="just">
              <a:buNone/>
            </a:pPr>
            <a:r>
              <a:rPr lang="en-US" sz="2400" b="1" dirty="0" smtClean="0"/>
              <a:t>Relation matrix and Digraph:</a:t>
            </a:r>
          </a:p>
          <a:p>
            <a:pPr algn="just"/>
            <a:r>
              <a:rPr lang="en-US" sz="2400" b="1" dirty="0" smtClean="0"/>
              <a:t>Example 2: </a:t>
            </a:r>
            <a:r>
              <a:rPr lang="en-US" sz="2400" dirty="0" smtClean="0"/>
              <a:t>Determine the properties of the relation given by the following graphs and also write the corresponding  relation matrices.</a:t>
            </a:r>
            <a:endParaRPr lang="en-US" sz="2400" b="1" dirty="0" smtClean="0"/>
          </a:p>
        </p:txBody>
      </p:sp>
      <p:pic>
        <p:nvPicPr>
          <p:cNvPr id="2" name="Picture 1"/>
          <p:cNvPicPr>
            <a:picLocks noChangeAspect="1"/>
          </p:cNvPicPr>
          <p:nvPr/>
        </p:nvPicPr>
        <p:blipFill rotWithShape="1">
          <a:blip r:embed="rId2"/>
          <a:srcRect l="6582" t="5464" r="15781" b="17628"/>
          <a:stretch/>
        </p:blipFill>
        <p:spPr>
          <a:xfrm>
            <a:off x="420560" y="2590800"/>
            <a:ext cx="2064902" cy="2123079"/>
          </a:xfrm>
          <a:prstGeom prst="rect">
            <a:avLst/>
          </a:prstGeom>
        </p:spPr>
      </p:pic>
      <p:pic>
        <p:nvPicPr>
          <p:cNvPr id="11" name="Picture 10"/>
          <p:cNvPicPr>
            <a:picLocks noChangeAspect="1"/>
          </p:cNvPicPr>
          <p:nvPr/>
        </p:nvPicPr>
        <p:blipFill>
          <a:blip r:embed="rId3"/>
          <a:stretch>
            <a:fillRect/>
          </a:stretch>
        </p:blipFill>
        <p:spPr>
          <a:xfrm>
            <a:off x="3071314" y="2448729"/>
            <a:ext cx="2093693" cy="1836740"/>
          </a:xfrm>
          <a:prstGeom prst="rect">
            <a:avLst/>
          </a:prstGeom>
        </p:spPr>
      </p:pic>
      <p:pic>
        <p:nvPicPr>
          <p:cNvPr id="5" name="Picture 4"/>
          <p:cNvPicPr>
            <a:picLocks noChangeAspect="1"/>
          </p:cNvPicPr>
          <p:nvPr/>
        </p:nvPicPr>
        <p:blipFill>
          <a:blip r:embed="rId4"/>
          <a:stretch>
            <a:fillRect/>
          </a:stretch>
        </p:blipFill>
        <p:spPr>
          <a:xfrm>
            <a:off x="5715000" y="2448729"/>
            <a:ext cx="2925421" cy="2057647"/>
          </a:xfrm>
          <a:prstGeom prst="rect">
            <a:avLst/>
          </a:prstGeom>
        </p:spPr>
      </p:pic>
      <p:pic>
        <p:nvPicPr>
          <p:cNvPr id="6" name="Picture 5"/>
          <p:cNvPicPr>
            <a:picLocks noChangeAspect="1"/>
          </p:cNvPicPr>
          <p:nvPr/>
        </p:nvPicPr>
        <p:blipFill>
          <a:blip r:embed="rId5"/>
          <a:stretch>
            <a:fillRect/>
          </a:stretch>
        </p:blipFill>
        <p:spPr>
          <a:xfrm>
            <a:off x="3142964" y="4561478"/>
            <a:ext cx="2585483" cy="1991723"/>
          </a:xfrm>
          <a:prstGeom prst="rect">
            <a:avLst/>
          </a:prstGeom>
        </p:spPr>
      </p:pic>
    </p:spTree>
    <p:extLst>
      <p:ext uri="{BB962C8B-B14F-4D97-AF65-F5344CB8AC3E}">
        <p14:creationId xmlns:p14="http://schemas.microsoft.com/office/powerpoint/2010/main" val="28790563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1"/>
            <a:ext cx="8915400" cy="5715000"/>
          </a:xfrm>
        </p:spPr>
        <p:txBody>
          <a:bodyPr/>
          <a:lstStyle/>
          <a:p>
            <a:pPr marL="0" indent="0" algn="just">
              <a:buNone/>
            </a:pPr>
            <a:r>
              <a:rPr lang="en-US" sz="2400" b="1" dirty="0"/>
              <a:t>Operations on </a:t>
            </a:r>
            <a:r>
              <a:rPr lang="en-US" sz="2400" b="1" dirty="0" smtClean="0"/>
              <a:t>Relations:</a:t>
            </a:r>
          </a:p>
          <a:p>
            <a:pPr marL="457200" indent="-457200" algn="just">
              <a:buFont typeface="+mj-lt"/>
              <a:buAutoNum type="arabicPeriod"/>
            </a:pPr>
            <a:r>
              <a:rPr lang="en-US" sz="2400" dirty="0"/>
              <a:t>Intersection of </a:t>
            </a:r>
            <a:r>
              <a:rPr lang="en-US" sz="2400" dirty="0" smtClean="0"/>
              <a:t>Relations</a:t>
            </a:r>
          </a:p>
          <a:p>
            <a:pPr marL="457200" indent="-457200" algn="just">
              <a:buFont typeface="+mj-lt"/>
              <a:buAutoNum type="arabicPeriod"/>
            </a:pPr>
            <a:r>
              <a:rPr lang="en-US" sz="2400" dirty="0"/>
              <a:t>Union of </a:t>
            </a:r>
            <a:r>
              <a:rPr lang="en-US" sz="2400" dirty="0" smtClean="0"/>
              <a:t>Relations</a:t>
            </a:r>
          </a:p>
          <a:p>
            <a:pPr marL="457200" indent="-457200" algn="just">
              <a:buFont typeface="+mj-lt"/>
              <a:buAutoNum type="arabicPeriod"/>
            </a:pPr>
            <a:r>
              <a:rPr lang="en-US" sz="2400" dirty="0"/>
              <a:t>Difference of </a:t>
            </a:r>
            <a:r>
              <a:rPr lang="en-US" sz="2400" dirty="0" smtClean="0"/>
              <a:t>Relations</a:t>
            </a:r>
          </a:p>
          <a:p>
            <a:pPr marL="457200" indent="-457200" algn="just">
              <a:buFont typeface="+mj-lt"/>
              <a:buAutoNum type="arabicPeriod"/>
            </a:pPr>
            <a:r>
              <a:rPr lang="en-US" sz="2400" dirty="0"/>
              <a:t>Symmetric Difference of </a:t>
            </a:r>
            <a:r>
              <a:rPr lang="en-US" sz="2400" dirty="0" smtClean="0"/>
              <a:t>Relations</a:t>
            </a:r>
          </a:p>
          <a:p>
            <a:pPr marL="457200" indent="-457200" algn="just">
              <a:buFont typeface="+mj-lt"/>
              <a:buAutoNum type="arabicPeriod"/>
            </a:pPr>
            <a:r>
              <a:rPr lang="en-US" sz="2400" dirty="0"/>
              <a:t>Complement of a Binary </a:t>
            </a:r>
            <a:r>
              <a:rPr lang="en-US" sz="2400" dirty="0" smtClean="0"/>
              <a:t>Relation</a:t>
            </a:r>
          </a:p>
          <a:p>
            <a:pPr marL="457200" indent="-457200" algn="just">
              <a:buFont typeface="+mj-lt"/>
              <a:buAutoNum type="arabicPeriod"/>
            </a:pPr>
            <a:r>
              <a:rPr lang="en-US" sz="2400" dirty="0"/>
              <a:t>Converse of a Binary Relation</a:t>
            </a:r>
            <a:endParaRPr lang="en-US" sz="2400" dirty="0" smtClean="0"/>
          </a:p>
        </p:txBody>
      </p:sp>
    </p:spTree>
    <p:extLst>
      <p:ext uri="{BB962C8B-B14F-4D97-AF65-F5344CB8AC3E}">
        <p14:creationId xmlns:p14="http://schemas.microsoft.com/office/powerpoint/2010/main" val="8686820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838200"/>
                <a:ext cx="8915400" cy="5867399"/>
              </a:xfrm>
            </p:spPr>
            <p:txBody>
              <a:bodyPr/>
              <a:lstStyle/>
              <a:p>
                <a:pPr marL="0" indent="0" algn="just">
                  <a:buNone/>
                </a:pPr>
                <a:r>
                  <a:rPr lang="en-US" sz="2400" b="1" dirty="0" smtClean="0"/>
                  <a:t>Intersection of Relations:</a:t>
                </a:r>
              </a:p>
              <a:p>
                <a:pPr algn="just"/>
                <a:r>
                  <a:rPr lang="en-US" sz="2400" dirty="0" smtClean="0"/>
                  <a:t>The intersection of </a:t>
                </a:r>
                <a:r>
                  <a:rPr lang="en-US" sz="2400" dirty="0"/>
                  <a:t>the </a:t>
                </a:r>
                <a:r>
                  <a:rPr lang="en-US" sz="2400" dirty="0" smtClean="0"/>
                  <a:t>relations </a:t>
                </a:r>
                <a14:m>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𝑆</m:t>
                    </m:r>
                    <m:r>
                      <a:rPr lang="en-US" sz="2400" b="0" i="1" smtClean="0">
                        <a:latin typeface="Cambria Math" panose="02040503050406030204" pitchFamily="18" charset="0"/>
                      </a:rPr>
                      <m:t> </m:t>
                    </m:r>
                  </m:oMath>
                </a14:m>
                <a:r>
                  <a:rPr lang="en-US" sz="2400" dirty="0" smtClean="0"/>
                  <a:t> is </a:t>
                </a:r>
                <a:r>
                  <a:rPr lang="en-US" sz="2400" dirty="0"/>
                  <a:t>defined </a:t>
                </a:r>
                <a:r>
                  <a:rPr lang="en-US" sz="2400" dirty="0" smtClean="0"/>
                  <a:t>by                        R ∩ S = {(a, b) ∣ </a:t>
                </a:r>
                <a:r>
                  <a:rPr lang="en-US" sz="2400" dirty="0" err="1" smtClean="0"/>
                  <a:t>aRb</a:t>
                </a:r>
                <a:r>
                  <a:rPr lang="en-US" sz="2400" dirty="0" smtClean="0"/>
                  <a:t> and </a:t>
                </a:r>
                <a:r>
                  <a:rPr lang="en-US" sz="2400" dirty="0" err="1" smtClean="0"/>
                  <a:t>aSb</a:t>
                </a:r>
                <a:r>
                  <a:rPr lang="en-US" sz="2400" dirty="0" smtClean="0"/>
                  <a:t>},  where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𝑎𝑛𝑑</m:t>
                    </m:r>
                    <m:r>
                      <a:rPr lang="en-US" sz="2400" b="0" i="1" smtClean="0">
                        <a:latin typeface="Cambria Math" panose="02040503050406030204" pitchFamily="18" charset="0"/>
                      </a:rPr>
                      <m:t> </m:t>
                    </m:r>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oMath>
                </a14:m>
                <a:endParaRPr lang="en-US" sz="2400" dirty="0" smtClean="0"/>
              </a:p>
              <a:p>
                <a:pPr algn="just"/>
                <a:r>
                  <a:rPr lang="en-US" sz="2400" dirty="0"/>
                  <a:t>If the </a:t>
                </a:r>
                <a:r>
                  <a:rPr lang="en-US" sz="2400" dirty="0" smtClean="0"/>
                  <a:t>relations and are </a:t>
                </a:r>
                <a:r>
                  <a:rPr lang="en-US" sz="2400" dirty="0"/>
                  <a:t>defined by matrices  M</a:t>
                </a:r>
                <a:r>
                  <a:rPr lang="en-US" sz="2400" baseline="-25000" dirty="0"/>
                  <a:t>R</a:t>
                </a:r>
                <a:r>
                  <a:rPr lang="en-US" sz="2400" dirty="0"/>
                  <a:t> = [</a:t>
                </a:r>
                <a:r>
                  <a:rPr lang="en-US" sz="2400" dirty="0" err="1"/>
                  <a:t>a</a:t>
                </a:r>
                <a:r>
                  <a:rPr lang="en-US" sz="2400" baseline="-25000" dirty="0" err="1"/>
                  <a:t>ij</a:t>
                </a:r>
                <a:r>
                  <a:rPr lang="en-US" sz="2400" dirty="0"/>
                  <a:t>] and M</a:t>
                </a:r>
                <a:r>
                  <a:rPr lang="en-US" sz="2400" baseline="-25000" dirty="0"/>
                  <a:t>S</a:t>
                </a:r>
                <a:r>
                  <a:rPr lang="en-US" sz="2400" dirty="0"/>
                  <a:t> = [</a:t>
                </a:r>
                <a:r>
                  <a:rPr lang="en-US" sz="2400" dirty="0" err="1" smtClean="0"/>
                  <a:t>b</a:t>
                </a:r>
                <a:r>
                  <a:rPr lang="en-US" sz="2400" baseline="-25000" dirty="0" err="1" smtClean="0"/>
                  <a:t>ij</a:t>
                </a:r>
                <a:r>
                  <a:rPr lang="en-US" sz="2400" dirty="0" smtClean="0"/>
                  <a:t>], the matrix o f </a:t>
                </a:r>
                <a:r>
                  <a:rPr lang="en-US" sz="2400" dirty="0"/>
                  <a:t>their </a:t>
                </a:r>
                <a:r>
                  <a:rPr lang="en-US" sz="2400" dirty="0" smtClean="0"/>
                  <a:t>intersection is </a:t>
                </a:r>
                <a:r>
                  <a:rPr lang="en-US" sz="2400" dirty="0"/>
                  <a:t>given </a:t>
                </a:r>
                <a:r>
                  <a:rPr lang="en-US" sz="2400" dirty="0" smtClean="0"/>
                  <a:t>by</a:t>
                </a:r>
              </a:p>
              <a:p>
                <a:pPr marL="0" indent="0" algn="just">
                  <a:buNone/>
                </a:pPr>
                <a:r>
                  <a:rPr lang="en-US" sz="2400" dirty="0" smtClean="0"/>
                  <a:t>	</a:t>
                </a:r>
                <a:r>
                  <a:rPr lang="en-US" dirty="0"/>
                  <a:t>M</a:t>
                </a:r>
                <a:r>
                  <a:rPr lang="en-US" baseline="-25000" dirty="0"/>
                  <a:t>R∩S</a:t>
                </a:r>
                <a:r>
                  <a:rPr lang="en-US" dirty="0"/>
                  <a:t> = M</a:t>
                </a:r>
                <a:r>
                  <a:rPr lang="en-US" baseline="-25000" dirty="0"/>
                  <a:t>R</a:t>
                </a:r>
                <a:r>
                  <a:rPr lang="en-US" dirty="0"/>
                  <a:t> </a:t>
                </a:r>
                <a:r>
                  <a:rPr lang="en-US" dirty="0" smtClean="0"/>
                  <a:t>∗ M</a:t>
                </a:r>
                <a:r>
                  <a:rPr lang="en-US" baseline="-25000" dirty="0" smtClean="0"/>
                  <a:t>S</a:t>
                </a:r>
                <a:r>
                  <a:rPr lang="en-US" dirty="0" smtClean="0"/>
                  <a:t> </a:t>
                </a:r>
                <a:r>
                  <a:rPr lang="en-US" dirty="0"/>
                  <a:t>= [</a:t>
                </a:r>
                <a:r>
                  <a:rPr lang="en-US" dirty="0" err="1"/>
                  <a:t>a</a:t>
                </a:r>
                <a:r>
                  <a:rPr lang="en-US" baseline="-25000" dirty="0" err="1"/>
                  <a:t>ij</a:t>
                </a:r>
                <a:r>
                  <a:rPr lang="en-US" dirty="0"/>
                  <a:t> ∗ </a:t>
                </a:r>
                <a:r>
                  <a:rPr lang="en-US" dirty="0" err="1"/>
                  <a:t>b</a:t>
                </a:r>
                <a:r>
                  <a:rPr lang="en-US" baseline="-25000" dirty="0" err="1"/>
                  <a:t>ij</a:t>
                </a:r>
                <a:r>
                  <a:rPr lang="en-US" dirty="0" smtClean="0"/>
                  <a:t>]</a:t>
                </a:r>
              </a:p>
              <a:p>
                <a:pPr algn="just"/>
                <a:r>
                  <a:rPr lang="en-US" sz="2400" dirty="0" smtClean="0"/>
                  <a:t>Where the product operation is performed as element-wise multiplication.</a:t>
                </a:r>
              </a:p>
              <a:p>
                <a:pPr marL="0" indent="0">
                  <a:buNone/>
                </a:pPr>
                <a:r>
                  <a:rPr lang="en-US" sz="2400" b="1" dirty="0" smtClean="0"/>
                  <a:t>Union </a:t>
                </a:r>
                <a:r>
                  <a:rPr lang="en-US" sz="2400" b="1" dirty="0"/>
                  <a:t>of </a:t>
                </a:r>
                <a:r>
                  <a:rPr lang="en-US" sz="2400" b="1" dirty="0" smtClean="0"/>
                  <a:t>Relations:</a:t>
                </a:r>
              </a:p>
              <a:p>
                <a:pPr algn="just"/>
                <a:r>
                  <a:rPr lang="en-US" sz="2400" dirty="0"/>
                  <a:t>The intersection of the relations </a:t>
                </a:r>
                <a14:m>
                  <m:oMath xmlns:m="http://schemas.openxmlformats.org/officeDocument/2006/math">
                    <m:r>
                      <a:rPr lang="en-US" sz="2400" i="1">
                        <a:latin typeface="Cambria Math" panose="02040503050406030204" pitchFamily="18" charset="0"/>
                      </a:rPr>
                      <m:t>𝑅</m:t>
                    </m:r>
                    <m:r>
                      <a:rPr lang="en-US" sz="2400" b="0" i="1" smtClean="0">
                        <a:latin typeface="Cambria Math" panose="02040503050406030204" pitchFamily="18" charset="0"/>
                      </a:rPr>
                      <m:t>∪</m:t>
                    </m:r>
                    <m:r>
                      <a:rPr lang="en-US" sz="2400" i="1">
                        <a:latin typeface="Cambria Math" panose="02040503050406030204" pitchFamily="18" charset="0"/>
                      </a:rPr>
                      <m:t>𝑆</m:t>
                    </m:r>
                    <m:r>
                      <a:rPr lang="en-US" sz="2400" i="1">
                        <a:latin typeface="Cambria Math" panose="02040503050406030204" pitchFamily="18" charset="0"/>
                      </a:rPr>
                      <m:t> </m:t>
                    </m:r>
                  </m:oMath>
                </a14:m>
                <a:r>
                  <a:rPr lang="en-US" sz="2400" dirty="0"/>
                  <a:t> is defined by                        </a:t>
                </a:r>
                <a14:m>
                  <m:oMath xmlns:m="http://schemas.openxmlformats.org/officeDocument/2006/math">
                    <m:r>
                      <a:rPr lang="en-US" sz="2400" i="1" dirty="0" smtClean="0">
                        <a:latin typeface="Cambria Math" panose="02040503050406030204" pitchFamily="18" charset="0"/>
                      </a:rPr>
                      <m:t>𝑅</m:t>
                    </m:r>
                    <m:r>
                      <a:rPr lang="en-US" sz="2400" i="1" dirty="0" smtClean="0">
                        <a:latin typeface="Cambria Math" panose="02040503050406030204" pitchFamily="18" charset="0"/>
                      </a:rPr>
                      <m:t> ∪ </m:t>
                    </m:r>
                    <m:r>
                      <a:rPr lang="en-US" sz="2400" i="1" dirty="0">
                        <a:latin typeface="Cambria Math" panose="02040503050406030204" pitchFamily="18" charset="0"/>
                      </a:rPr>
                      <m:t>𝑆</m:t>
                    </m:r>
                    <m:r>
                      <a:rPr lang="en-US" sz="2400" i="1" dirty="0">
                        <a:latin typeface="Cambria Math" panose="02040503050406030204" pitchFamily="18" charset="0"/>
                      </a:rPr>
                      <m:t> </m:t>
                    </m:r>
                  </m:oMath>
                </a14:m>
                <a:r>
                  <a:rPr lang="en-US" sz="2400" dirty="0"/>
                  <a:t>= {(a, b) ∣ </a:t>
                </a:r>
                <a:r>
                  <a:rPr lang="en-US" sz="2400" dirty="0" err="1"/>
                  <a:t>aRb</a:t>
                </a:r>
                <a:r>
                  <a:rPr lang="en-US" sz="2400" dirty="0"/>
                  <a:t>  </a:t>
                </a:r>
                <a:r>
                  <a:rPr lang="en-US" sz="2400" dirty="0" smtClean="0"/>
                  <a:t>or </a:t>
                </a:r>
                <a:r>
                  <a:rPr lang="en-US" sz="2400" dirty="0" err="1"/>
                  <a:t>aSb</a:t>
                </a:r>
                <a:r>
                  <a:rPr lang="en-US" sz="2400" dirty="0"/>
                  <a:t>},  where  </a:t>
                </a:r>
                <a14:m>
                  <m:oMath xmlns:m="http://schemas.openxmlformats.org/officeDocument/2006/math">
                    <m:r>
                      <a:rPr lang="en-US" sz="2400" i="1">
                        <a:latin typeface="Cambria Math" panose="02040503050406030204" pitchFamily="18" charset="0"/>
                      </a:rPr>
                      <m:t>𝑎</m:t>
                    </m:r>
                    <m: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rPr>
                      <m:t> </m:t>
                    </m:r>
                    <m:r>
                      <a:rPr lang="en-US" sz="2400" i="1">
                        <a:latin typeface="Cambria Math" panose="02040503050406030204" pitchFamily="18" charset="0"/>
                      </a:rPr>
                      <m:t>𝑎𝑛𝑑</m:t>
                    </m:r>
                    <m:r>
                      <a:rPr lang="en-US" sz="2400" i="1">
                        <a:latin typeface="Cambria Math" panose="02040503050406030204" pitchFamily="18" charset="0"/>
                      </a:rPr>
                      <m:t> </m:t>
                    </m:r>
                    <m:r>
                      <a:rPr lang="en-US" sz="2400" i="1">
                        <a:latin typeface="Cambria Math" panose="02040503050406030204" pitchFamily="18" charset="0"/>
                      </a:rPr>
                      <m:t>𝑏</m:t>
                    </m:r>
                    <m:r>
                      <a:rPr lang="en-US" sz="2400" i="1">
                        <a:latin typeface="Cambria Math" panose="02040503050406030204" pitchFamily="18" charset="0"/>
                      </a:rPr>
                      <m:t>∈</m:t>
                    </m:r>
                    <m:r>
                      <a:rPr lang="en-US" sz="2400" i="1">
                        <a:latin typeface="Cambria Math" panose="02040503050406030204" pitchFamily="18" charset="0"/>
                      </a:rPr>
                      <m:t>𝐵</m:t>
                    </m:r>
                    <m:r>
                      <a:rPr lang="en-US" sz="2400" i="1">
                        <a:latin typeface="Cambria Math" panose="02040503050406030204" pitchFamily="18" charset="0"/>
                      </a:rPr>
                      <m:t>.</m:t>
                    </m:r>
                  </m:oMath>
                </a14:m>
                <a:endParaRPr lang="en-US" sz="2400" dirty="0"/>
              </a:p>
              <a:p>
                <a:pPr marL="0" indent="0">
                  <a:buNone/>
                </a:pPr>
                <a:endParaRPr lang="en-US" sz="2400" b="1"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838200"/>
                <a:ext cx="8915400" cy="5867399"/>
              </a:xfrm>
              <a:blipFill>
                <a:blip r:embed="rId2"/>
                <a:stretch>
                  <a:fillRect l="-1025" t="-832" r="-957"/>
                </a:stretch>
              </a:blipFill>
            </p:spPr>
            <p:txBody>
              <a:bodyPr/>
              <a:lstStyle/>
              <a:p>
                <a:r>
                  <a:rPr lang="en-US">
                    <a:noFill/>
                  </a:rPr>
                  <a:t> </a:t>
                </a:r>
              </a:p>
            </p:txBody>
          </p:sp>
        </mc:Fallback>
      </mc:AlternateContent>
    </p:spTree>
    <p:extLst>
      <p:ext uri="{BB962C8B-B14F-4D97-AF65-F5344CB8AC3E}">
        <p14:creationId xmlns:p14="http://schemas.microsoft.com/office/powerpoint/2010/main" val="31477727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Union </a:t>
                </a:r>
                <a:r>
                  <a:rPr lang="en-US" sz="2400" b="1" dirty="0"/>
                  <a:t>of </a:t>
                </a:r>
                <a:r>
                  <a:rPr lang="en-US" sz="2400" b="1" dirty="0" smtClean="0"/>
                  <a:t>Relations:</a:t>
                </a:r>
              </a:p>
              <a:p>
                <a:pPr algn="just"/>
                <a:r>
                  <a:rPr lang="en-US" sz="2400" dirty="0"/>
                  <a:t>The intersection of the relations </a:t>
                </a:r>
                <a14:m>
                  <m:oMath xmlns:m="http://schemas.openxmlformats.org/officeDocument/2006/math">
                    <m:r>
                      <a:rPr lang="en-US" sz="2400" i="1">
                        <a:latin typeface="Cambria Math" panose="02040503050406030204" pitchFamily="18" charset="0"/>
                      </a:rPr>
                      <m:t>𝑅</m:t>
                    </m:r>
                    <m:r>
                      <a:rPr lang="en-US" sz="2400" b="0" i="1" smtClean="0">
                        <a:latin typeface="Cambria Math" panose="02040503050406030204" pitchFamily="18" charset="0"/>
                      </a:rPr>
                      <m:t>∪</m:t>
                    </m:r>
                    <m:r>
                      <a:rPr lang="en-US" sz="2400" i="1">
                        <a:latin typeface="Cambria Math" panose="02040503050406030204" pitchFamily="18" charset="0"/>
                      </a:rPr>
                      <m:t>𝑆</m:t>
                    </m:r>
                    <m:r>
                      <a:rPr lang="en-US" sz="2400" i="1">
                        <a:latin typeface="Cambria Math" panose="02040503050406030204" pitchFamily="18" charset="0"/>
                      </a:rPr>
                      <m:t> </m:t>
                    </m:r>
                  </m:oMath>
                </a14:m>
                <a:r>
                  <a:rPr lang="en-US" sz="2400" dirty="0"/>
                  <a:t> is defined by                        </a:t>
                </a:r>
                <a14:m>
                  <m:oMath xmlns:m="http://schemas.openxmlformats.org/officeDocument/2006/math">
                    <m:r>
                      <a:rPr lang="en-US" sz="2400" i="1" dirty="0" smtClean="0">
                        <a:latin typeface="Cambria Math" panose="02040503050406030204" pitchFamily="18" charset="0"/>
                      </a:rPr>
                      <m:t>𝑅</m:t>
                    </m:r>
                    <m:r>
                      <a:rPr lang="en-US" sz="2400" i="1" dirty="0" smtClean="0">
                        <a:latin typeface="Cambria Math" panose="02040503050406030204" pitchFamily="18" charset="0"/>
                      </a:rPr>
                      <m:t> ∪ </m:t>
                    </m:r>
                    <m:r>
                      <a:rPr lang="en-US" sz="2400" i="1" dirty="0">
                        <a:latin typeface="Cambria Math" panose="02040503050406030204" pitchFamily="18" charset="0"/>
                      </a:rPr>
                      <m:t>𝑆</m:t>
                    </m:r>
                    <m:r>
                      <a:rPr lang="en-US" sz="2400" i="1" dirty="0">
                        <a:latin typeface="Cambria Math" panose="02040503050406030204" pitchFamily="18" charset="0"/>
                      </a:rPr>
                      <m:t> </m:t>
                    </m:r>
                  </m:oMath>
                </a14:m>
                <a:r>
                  <a:rPr lang="en-US" sz="2400" dirty="0"/>
                  <a:t>= {(a, b) ∣ </a:t>
                </a:r>
                <a:r>
                  <a:rPr lang="en-US" sz="2400" dirty="0" err="1"/>
                  <a:t>aRb</a:t>
                </a:r>
                <a:r>
                  <a:rPr lang="en-US" sz="2400" dirty="0"/>
                  <a:t>  </a:t>
                </a:r>
                <a:r>
                  <a:rPr lang="en-US" sz="2400" dirty="0" smtClean="0"/>
                  <a:t>or </a:t>
                </a:r>
                <a:r>
                  <a:rPr lang="en-US" sz="2400" dirty="0" err="1"/>
                  <a:t>aSb</a:t>
                </a:r>
                <a:r>
                  <a:rPr lang="en-US" sz="2400" dirty="0"/>
                  <a:t>},  where  </a:t>
                </a:r>
                <a14:m>
                  <m:oMath xmlns:m="http://schemas.openxmlformats.org/officeDocument/2006/math">
                    <m:r>
                      <a:rPr lang="en-US" sz="2400" i="1">
                        <a:latin typeface="Cambria Math" panose="02040503050406030204" pitchFamily="18" charset="0"/>
                      </a:rPr>
                      <m:t>𝑎</m:t>
                    </m:r>
                    <m: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rPr>
                      <m:t> </m:t>
                    </m:r>
                    <m:r>
                      <a:rPr lang="en-US" sz="2400" i="1">
                        <a:latin typeface="Cambria Math" panose="02040503050406030204" pitchFamily="18" charset="0"/>
                      </a:rPr>
                      <m:t>𝑎𝑛𝑑</m:t>
                    </m:r>
                    <m:r>
                      <a:rPr lang="en-US" sz="2400" i="1">
                        <a:latin typeface="Cambria Math" panose="02040503050406030204" pitchFamily="18" charset="0"/>
                      </a:rPr>
                      <m:t> </m:t>
                    </m:r>
                    <m:r>
                      <a:rPr lang="en-US" sz="2400" i="1">
                        <a:latin typeface="Cambria Math" panose="02040503050406030204" pitchFamily="18" charset="0"/>
                      </a:rPr>
                      <m:t>𝑏</m:t>
                    </m:r>
                    <m:r>
                      <a:rPr lang="en-US" sz="2400" i="1">
                        <a:latin typeface="Cambria Math" panose="02040503050406030204" pitchFamily="18" charset="0"/>
                      </a:rPr>
                      <m:t>∈</m:t>
                    </m:r>
                    <m:r>
                      <a:rPr lang="en-US" sz="2400" i="1">
                        <a:latin typeface="Cambria Math" panose="02040503050406030204" pitchFamily="18" charset="0"/>
                      </a:rPr>
                      <m:t>𝐵</m:t>
                    </m:r>
                    <m:r>
                      <a:rPr lang="en-US" sz="2400" i="1">
                        <a:latin typeface="Cambria Math" panose="02040503050406030204" pitchFamily="18" charset="0"/>
                      </a:rPr>
                      <m:t>.</m:t>
                    </m:r>
                  </m:oMath>
                </a14:m>
                <a:endParaRPr lang="en-US" sz="2400" dirty="0" smtClean="0"/>
              </a:p>
              <a:p>
                <a:pPr algn="just"/>
                <a:r>
                  <a:rPr lang="en-US" sz="2400" dirty="0"/>
                  <a:t>If the </a:t>
                </a:r>
                <a:r>
                  <a:rPr lang="en-US" sz="2400" dirty="0" smtClean="0"/>
                  <a:t>relations R and S are </a:t>
                </a:r>
                <a:r>
                  <a:rPr lang="en-US" sz="2400" dirty="0"/>
                  <a:t>defined by matrices  M</a:t>
                </a:r>
                <a:r>
                  <a:rPr lang="en-US" sz="2400" baseline="-25000" dirty="0"/>
                  <a:t>R</a:t>
                </a:r>
                <a:r>
                  <a:rPr lang="en-US" sz="2400" dirty="0"/>
                  <a:t> = [</a:t>
                </a:r>
                <a:r>
                  <a:rPr lang="en-US" sz="2400" dirty="0" err="1"/>
                  <a:t>a</a:t>
                </a:r>
                <a:r>
                  <a:rPr lang="en-US" sz="2400" baseline="-25000" dirty="0" err="1"/>
                  <a:t>ij</a:t>
                </a:r>
                <a:r>
                  <a:rPr lang="en-US" sz="2400" dirty="0"/>
                  <a:t>] and M</a:t>
                </a:r>
                <a:r>
                  <a:rPr lang="en-US" sz="2400" baseline="-25000" dirty="0"/>
                  <a:t>S </a:t>
                </a:r>
                <a:r>
                  <a:rPr lang="en-US" sz="2400" dirty="0"/>
                  <a:t>= [</a:t>
                </a:r>
                <a:r>
                  <a:rPr lang="en-US" sz="2400" dirty="0" err="1" smtClean="0"/>
                  <a:t>b</a:t>
                </a:r>
                <a:r>
                  <a:rPr lang="en-US" sz="2400" baseline="-25000" dirty="0" err="1" smtClean="0"/>
                  <a:t>ij</a:t>
                </a:r>
                <a:r>
                  <a:rPr lang="en-US" sz="2400" dirty="0" smtClean="0"/>
                  <a:t>] the union of </a:t>
                </a:r>
                <a:r>
                  <a:rPr lang="en-US" sz="2400" dirty="0"/>
                  <a:t>the </a:t>
                </a:r>
                <a:r>
                  <a:rPr lang="en-US" sz="2400" dirty="0" smtClean="0"/>
                  <a:t>relations is </a:t>
                </a:r>
                <a:r>
                  <a:rPr lang="en-US" sz="2400" dirty="0"/>
                  <a:t>given by the following matrix:</a:t>
                </a:r>
              </a:p>
              <a:p>
                <a:pPr marL="0" indent="0">
                  <a:buNone/>
                </a:pPr>
                <a:endParaRPr lang="en-US" sz="2400" b="1"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838200"/>
                <a:ext cx="8915400" cy="5867399"/>
              </a:xfrm>
              <a:blipFill>
                <a:blip r:embed="rId2"/>
                <a:stretch>
                  <a:fillRect l="-1025" t="-832" r="-957"/>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609600" y="3124200"/>
            <a:ext cx="7696199" cy="2057400"/>
          </a:xfrm>
          <a:prstGeom prst="rect">
            <a:avLst/>
          </a:prstGeom>
        </p:spPr>
      </p:pic>
    </p:spTree>
    <p:extLst>
      <p:ext uri="{BB962C8B-B14F-4D97-AF65-F5344CB8AC3E}">
        <p14:creationId xmlns:p14="http://schemas.microsoft.com/office/powerpoint/2010/main" val="9127222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a:t>Difference of </a:t>
            </a:r>
            <a:r>
              <a:rPr lang="en-US" sz="2400" b="1" dirty="0" smtClean="0"/>
              <a:t>Relations:</a:t>
            </a:r>
          </a:p>
          <a:p>
            <a:pPr marL="0" indent="0">
              <a:buNone/>
            </a:pPr>
            <a:endParaRPr lang="en-US" sz="2400" b="1" dirty="0" smtClean="0"/>
          </a:p>
        </p:txBody>
      </p:sp>
      <p:pic>
        <p:nvPicPr>
          <p:cNvPr id="5" name="Picture 4"/>
          <p:cNvPicPr>
            <a:picLocks noChangeAspect="1"/>
          </p:cNvPicPr>
          <p:nvPr/>
        </p:nvPicPr>
        <p:blipFill>
          <a:blip r:embed="rId2"/>
          <a:stretch>
            <a:fillRect/>
          </a:stretch>
        </p:blipFill>
        <p:spPr>
          <a:xfrm>
            <a:off x="228600" y="1295401"/>
            <a:ext cx="8915400" cy="5410198"/>
          </a:xfrm>
          <a:prstGeom prst="rect">
            <a:avLst/>
          </a:prstGeom>
        </p:spPr>
      </p:pic>
    </p:spTree>
    <p:extLst>
      <p:ext uri="{BB962C8B-B14F-4D97-AF65-F5344CB8AC3E}">
        <p14:creationId xmlns:p14="http://schemas.microsoft.com/office/powerpoint/2010/main" val="1656383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Course Outcomes</a:t>
            </a:r>
            <a:endParaRPr lang="en-US" dirty="0"/>
          </a:p>
        </p:txBody>
      </p:sp>
      <p:sp>
        <p:nvSpPr>
          <p:cNvPr id="4" name="Content Placeholder 3"/>
          <p:cNvSpPr>
            <a:spLocks noGrp="1"/>
          </p:cNvSpPr>
          <p:nvPr>
            <p:ph idx="1"/>
          </p:nvPr>
        </p:nvSpPr>
        <p:spPr>
          <a:xfrm>
            <a:off x="152400" y="700881"/>
            <a:ext cx="8915400" cy="6157119"/>
          </a:xfrm>
        </p:spPr>
        <p:txBody>
          <a:bodyPr/>
          <a:lstStyle/>
          <a:p>
            <a:pPr marL="457200" indent="-457200" algn="just">
              <a:buFont typeface="+mj-lt"/>
              <a:buAutoNum type="arabicPeriod"/>
            </a:pPr>
            <a:r>
              <a:rPr lang="en-US" sz="2400" dirty="0"/>
              <a:t>Illustrate discrete mathematic components like statements, logic, sets, structures, numbers and combinatorics.</a:t>
            </a:r>
          </a:p>
          <a:p>
            <a:pPr marL="457200" indent="-457200" algn="just">
              <a:buFont typeface="+mj-lt"/>
              <a:buAutoNum type="arabicPeriod"/>
            </a:pPr>
            <a:r>
              <a:rPr lang="en-US" sz="2400" dirty="0"/>
              <a:t>Evaluate and simplify propositional and predicate calculus using inference theory.</a:t>
            </a:r>
          </a:p>
          <a:p>
            <a:pPr marL="457200" indent="-457200" algn="just">
              <a:buFont typeface="+mj-lt"/>
              <a:buAutoNum type="arabicPeriod"/>
            </a:pPr>
            <a:r>
              <a:rPr lang="en-US" sz="2400" dirty="0"/>
              <a:t>Perform the operations on Sets, Relations and functions and their properties.</a:t>
            </a:r>
          </a:p>
          <a:p>
            <a:pPr marL="457200" indent="-457200" algn="just">
              <a:buFont typeface="+mj-lt"/>
              <a:buAutoNum type="arabicPeriod"/>
            </a:pPr>
            <a:r>
              <a:rPr lang="en-US" sz="2400" dirty="0"/>
              <a:t>Identify algebraic systems and use general properties on number theory.</a:t>
            </a:r>
          </a:p>
          <a:p>
            <a:pPr marL="457200" indent="-457200" algn="just">
              <a:buFont typeface="+mj-lt"/>
              <a:buAutoNum type="arabicPeriod"/>
            </a:pPr>
            <a:r>
              <a:rPr lang="en-US" sz="2400" dirty="0"/>
              <a:t>Use combinatorics solving the counting problems.</a:t>
            </a:r>
          </a:p>
          <a:p>
            <a:pPr marL="457200" indent="-457200" algn="just">
              <a:buFont typeface="+mj-lt"/>
              <a:buAutoNum type="arabicPeriod"/>
            </a:pPr>
            <a:r>
              <a:rPr lang="en-US" sz="2400" dirty="0"/>
              <a:t>Use graph algorithms for representing, identifying, generating and evaluating the Graphs.</a:t>
            </a:r>
          </a:p>
        </p:txBody>
      </p:sp>
    </p:spTree>
    <p:extLst>
      <p:ext uri="{BB962C8B-B14F-4D97-AF65-F5344CB8AC3E}">
        <p14:creationId xmlns:p14="http://schemas.microsoft.com/office/powerpoint/2010/main" val="21398872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a:t>Symmetric Difference of Relations</a:t>
            </a:r>
            <a:endParaRPr lang="en-US" sz="2400" b="1" dirty="0" smtClean="0"/>
          </a:p>
        </p:txBody>
      </p:sp>
      <p:pic>
        <p:nvPicPr>
          <p:cNvPr id="2" name="Picture 1"/>
          <p:cNvPicPr>
            <a:picLocks noChangeAspect="1"/>
          </p:cNvPicPr>
          <p:nvPr/>
        </p:nvPicPr>
        <p:blipFill>
          <a:blip r:embed="rId2"/>
          <a:stretch>
            <a:fillRect/>
          </a:stretch>
        </p:blipFill>
        <p:spPr>
          <a:xfrm>
            <a:off x="152400" y="1371600"/>
            <a:ext cx="8839200" cy="3733800"/>
          </a:xfrm>
          <a:prstGeom prst="rect">
            <a:avLst/>
          </a:prstGeom>
        </p:spPr>
      </p:pic>
    </p:spTree>
    <p:extLst>
      <p:ext uri="{BB962C8B-B14F-4D97-AF65-F5344CB8AC3E}">
        <p14:creationId xmlns:p14="http://schemas.microsoft.com/office/powerpoint/2010/main" val="7166489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a:t>Complement of a Binary Relation</a:t>
            </a:r>
            <a:endParaRPr lang="en-US" sz="2400" b="1" dirty="0" smtClean="0"/>
          </a:p>
        </p:txBody>
      </p:sp>
      <p:grpSp>
        <p:nvGrpSpPr>
          <p:cNvPr id="8" name="Group 7"/>
          <p:cNvGrpSpPr/>
          <p:nvPr/>
        </p:nvGrpSpPr>
        <p:grpSpPr>
          <a:xfrm>
            <a:off x="342900" y="1311086"/>
            <a:ext cx="8534400" cy="5318314"/>
            <a:chOff x="342900" y="1311086"/>
            <a:chExt cx="8534400" cy="5318314"/>
          </a:xfrm>
        </p:grpSpPr>
        <p:pic>
          <p:nvPicPr>
            <p:cNvPr id="6" name="Picture 5"/>
            <p:cNvPicPr>
              <a:picLocks noChangeAspect="1"/>
            </p:cNvPicPr>
            <p:nvPr/>
          </p:nvPicPr>
          <p:blipFill>
            <a:blip r:embed="rId2"/>
            <a:stretch>
              <a:fillRect/>
            </a:stretch>
          </p:blipFill>
          <p:spPr>
            <a:xfrm>
              <a:off x="342900" y="1311086"/>
              <a:ext cx="8534400" cy="2498913"/>
            </a:xfrm>
            <a:prstGeom prst="rect">
              <a:avLst/>
            </a:prstGeom>
          </p:spPr>
        </p:pic>
        <p:pic>
          <p:nvPicPr>
            <p:cNvPr id="7" name="Picture 6"/>
            <p:cNvPicPr>
              <a:picLocks noChangeAspect="1"/>
            </p:cNvPicPr>
            <p:nvPr/>
          </p:nvPicPr>
          <p:blipFill>
            <a:blip r:embed="rId3"/>
            <a:stretch>
              <a:fillRect/>
            </a:stretch>
          </p:blipFill>
          <p:spPr>
            <a:xfrm>
              <a:off x="342900" y="3971364"/>
              <a:ext cx="8534400" cy="2658036"/>
            </a:xfrm>
            <a:prstGeom prst="rect">
              <a:avLst/>
            </a:prstGeom>
          </p:spPr>
        </p:pic>
      </p:grpSp>
    </p:spTree>
    <p:extLst>
      <p:ext uri="{BB962C8B-B14F-4D97-AF65-F5344CB8AC3E}">
        <p14:creationId xmlns:p14="http://schemas.microsoft.com/office/powerpoint/2010/main" val="39943514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a:t>Converse of a Binary Relation</a:t>
            </a:r>
            <a:endParaRPr lang="en-US" sz="2400" b="1" dirty="0" smtClean="0"/>
          </a:p>
        </p:txBody>
      </p:sp>
      <p:grpSp>
        <p:nvGrpSpPr>
          <p:cNvPr id="9" name="Group 8"/>
          <p:cNvGrpSpPr/>
          <p:nvPr/>
        </p:nvGrpSpPr>
        <p:grpSpPr>
          <a:xfrm>
            <a:off x="152400" y="1240971"/>
            <a:ext cx="8915400" cy="5464628"/>
            <a:chOff x="152400" y="1240971"/>
            <a:chExt cx="8915400" cy="5464628"/>
          </a:xfrm>
        </p:grpSpPr>
        <p:pic>
          <p:nvPicPr>
            <p:cNvPr id="2" name="Picture 1"/>
            <p:cNvPicPr>
              <a:picLocks noChangeAspect="1"/>
            </p:cNvPicPr>
            <p:nvPr/>
          </p:nvPicPr>
          <p:blipFill>
            <a:blip r:embed="rId2"/>
            <a:stretch>
              <a:fillRect/>
            </a:stretch>
          </p:blipFill>
          <p:spPr>
            <a:xfrm>
              <a:off x="152400" y="1240971"/>
              <a:ext cx="8915400" cy="2416629"/>
            </a:xfrm>
            <a:prstGeom prst="rect">
              <a:avLst/>
            </a:prstGeom>
          </p:spPr>
        </p:pic>
        <p:pic>
          <p:nvPicPr>
            <p:cNvPr id="5" name="Picture 4"/>
            <p:cNvPicPr>
              <a:picLocks noChangeAspect="1"/>
            </p:cNvPicPr>
            <p:nvPr/>
          </p:nvPicPr>
          <p:blipFill>
            <a:blip r:embed="rId3"/>
            <a:stretch>
              <a:fillRect/>
            </a:stretch>
          </p:blipFill>
          <p:spPr>
            <a:xfrm>
              <a:off x="152400" y="3886200"/>
              <a:ext cx="8915400" cy="2819399"/>
            </a:xfrm>
            <a:prstGeom prst="rect">
              <a:avLst/>
            </a:prstGeom>
          </p:spPr>
        </p:pic>
      </p:grpSp>
    </p:spTree>
    <p:extLst>
      <p:ext uri="{BB962C8B-B14F-4D97-AF65-F5344CB8AC3E}">
        <p14:creationId xmlns:p14="http://schemas.microsoft.com/office/powerpoint/2010/main" val="7724425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Other Types of Relations </a:t>
            </a:r>
            <a:r>
              <a:rPr lang="en-US" sz="2400" b="1" dirty="0"/>
              <a:t>: </a:t>
            </a:r>
            <a:endParaRPr lang="en-US" sz="2400" b="1" dirty="0" smtClean="0"/>
          </a:p>
          <a:p>
            <a:pPr marL="0" indent="0">
              <a:buNone/>
            </a:pPr>
            <a:r>
              <a:rPr lang="en-US" sz="2400" b="1" dirty="0" smtClean="0"/>
              <a:t>Empty</a:t>
            </a:r>
            <a:r>
              <a:rPr lang="en-US" sz="2400" b="1" dirty="0"/>
              <a:t>, Universal and Identity </a:t>
            </a:r>
            <a:r>
              <a:rPr lang="en-US" sz="2400" b="1" dirty="0" smtClean="0"/>
              <a:t> Relations:</a:t>
            </a:r>
          </a:p>
          <a:p>
            <a:pPr marL="0" indent="0">
              <a:buNone/>
            </a:pPr>
            <a:endParaRPr lang="en-US" sz="2400" b="1" dirty="0" smtClean="0"/>
          </a:p>
        </p:txBody>
      </p:sp>
      <p:grpSp>
        <p:nvGrpSpPr>
          <p:cNvPr id="8" name="Group 7"/>
          <p:cNvGrpSpPr/>
          <p:nvPr/>
        </p:nvGrpSpPr>
        <p:grpSpPr>
          <a:xfrm>
            <a:off x="152400" y="1828800"/>
            <a:ext cx="8915400" cy="4724400"/>
            <a:chOff x="152400" y="1828800"/>
            <a:chExt cx="8915400" cy="4114800"/>
          </a:xfrm>
        </p:grpSpPr>
        <p:pic>
          <p:nvPicPr>
            <p:cNvPr id="6" name="Picture 5"/>
            <p:cNvPicPr>
              <a:picLocks noChangeAspect="1"/>
            </p:cNvPicPr>
            <p:nvPr/>
          </p:nvPicPr>
          <p:blipFill>
            <a:blip r:embed="rId2"/>
            <a:stretch>
              <a:fillRect/>
            </a:stretch>
          </p:blipFill>
          <p:spPr>
            <a:xfrm>
              <a:off x="152400" y="1828800"/>
              <a:ext cx="8915400" cy="838200"/>
            </a:xfrm>
            <a:prstGeom prst="rect">
              <a:avLst/>
            </a:prstGeom>
          </p:spPr>
        </p:pic>
        <p:pic>
          <p:nvPicPr>
            <p:cNvPr id="7" name="Picture 6"/>
            <p:cNvPicPr>
              <a:picLocks noChangeAspect="1"/>
            </p:cNvPicPr>
            <p:nvPr/>
          </p:nvPicPr>
          <p:blipFill>
            <a:blip r:embed="rId3"/>
            <a:stretch>
              <a:fillRect/>
            </a:stretch>
          </p:blipFill>
          <p:spPr>
            <a:xfrm>
              <a:off x="152400" y="2971800"/>
              <a:ext cx="8915400" cy="2971800"/>
            </a:xfrm>
            <a:prstGeom prst="rect">
              <a:avLst/>
            </a:prstGeom>
          </p:spPr>
        </p:pic>
      </p:grpSp>
    </p:spTree>
    <p:extLst>
      <p:ext uri="{BB962C8B-B14F-4D97-AF65-F5344CB8AC3E}">
        <p14:creationId xmlns:p14="http://schemas.microsoft.com/office/powerpoint/2010/main" val="42635658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Properties of Combined Relations:</a:t>
            </a:r>
          </a:p>
          <a:p>
            <a:pPr marL="0" indent="0">
              <a:buNone/>
            </a:pPr>
            <a:endParaRPr lang="en-US" sz="2400" b="1" dirty="0" smtClean="0"/>
          </a:p>
        </p:txBody>
      </p:sp>
      <p:pic>
        <p:nvPicPr>
          <p:cNvPr id="2" name="Picture 1"/>
          <p:cNvPicPr>
            <a:picLocks noChangeAspect="1"/>
          </p:cNvPicPr>
          <p:nvPr/>
        </p:nvPicPr>
        <p:blipFill>
          <a:blip r:embed="rId2"/>
          <a:stretch>
            <a:fillRect/>
          </a:stretch>
        </p:blipFill>
        <p:spPr>
          <a:xfrm>
            <a:off x="266700" y="1374490"/>
            <a:ext cx="8686800" cy="5483509"/>
          </a:xfrm>
          <a:prstGeom prst="rect">
            <a:avLst/>
          </a:prstGeom>
        </p:spPr>
      </p:pic>
    </p:spTree>
    <p:extLst>
      <p:ext uri="{BB962C8B-B14F-4D97-AF65-F5344CB8AC3E}">
        <p14:creationId xmlns:p14="http://schemas.microsoft.com/office/powerpoint/2010/main" val="21795131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Partition and Covering of a set:</a:t>
                </a:r>
              </a:p>
              <a:p>
                <a:pPr marL="0" indent="0">
                  <a:buNone/>
                </a:pPr>
                <a:r>
                  <a:rPr lang="en-US" sz="2400" b="1" dirty="0" smtClean="0"/>
                  <a:t>Partition </a:t>
                </a:r>
                <a:r>
                  <a:rPr lang="en-US" sz="2400" b="1" dirty="0"/>
                  <a:t>on Set </a:t>
                </a:r>
                <a:r>
                  <a:rPr lang="en-US" sz="2400" b="1" dirty="0" smtClean="0"/>
                  <a:t>A:</a:t>
                </a:r>
              </a:p>
              <a:p>
                <a:pPr marL="0" indent="0" algn="just">
                  <a:buNone/>
                </a:pPr>
                <a:r>
                  <a:rPr lang="en-US" sz="2400" dirty="0" smtClean="0"/>
                  <a:t>It </a:t>
                </a:r>
                <a:r>
                  <a:rPr lang="en-US" sz="2400" dirty="0"/>
                  <a:t>is defined to be a set of non-empty subsets Ai, which are pairwise disjoint as there is no intersection and whose union yields to original set A. This means that the two condition that are to be satisfied are</a:t>
                </a:r>
                <a:r>
                  <a:rPr lang="en-US" sz="2400" dirty="0" smtClean="0"/>
                  <a:t>:</a:t>
                </a:r>
              </a:p>
              <a:p>
                <a:pPr marL="0" indent="0" algn="just">
                  <a:buNone/>
                </a:pPr>
                <a:endParaRPr lang="en-US" sz="2400" dirty="0"/>
              </a:p>
              <a:p>
                <a:pPr marL="0" indent="0" algn="just">
                  <a:buNone/>
                </a:pPr>
                <a:endParaRPr lang="en-US" sz="2400" dirty="0" smtClean="0"/>
              </a:p>
              <a:p>
                <a:pPr marL="0" indent="0" algn="just">
                  <a:buNone/>
                </a:pPr>
                <a:endParaRPr lang="en-US" sz="2400" dirty="0"/>
              </a:p>
              <a:p>
                <a:pPr marL="0" indent="0" algn="just">
                  <a:buNone/>
                </a:pPr>
                <a:endParaRPr lang="en-US" sz="2400" dirty="0" smtClean="0"/>
              </a:p>
              <a:p>
                <a:pPr marL="0" indent="0" algn="just">
                  <a:buNone/>
                </a:pPr>
                <a:endParaRPr lang="en-US" sz="2400" dirty="0"/>
              </a:p>
              <a:p>
                <a:r>
                  <a:rPr lang="en-US" dirty="0"/>
                  <a:t>Partition on Set A is indicated as given below:</a:t>
                </a:r>
              </a:p>
              <a:p>
                <a:pPr marL="0" indent="0" algn="ctr">
                  <a:buNone/>
                </a:pPr>
                <a:r>
                  <a:rPr lang="en-US" sz="2400" dirty="0" smtClean="0"/>
                  <a:t>                            </a:t>
                </a:r>
                <a14:m>
                  <m:oMath xmlns:m="http://schemas.openxmlformats.org/officeDocument/2006/math">
                    <m:r>
                      <a:rPr lang="en-US" sz="3600" b="0" i="0" smtClean="0">
                        <a:latin typeface="Cambria Math" panose="02040503050406030204" pitchFamily="18" charset="0"/>
                        <a:ea typeface="Cambria Math" panose="02040503050406030204" pitchFamily="18" charset="0"/>
                      </a:rPr>
                      <m:t> </m:t>
                    </m:r>
                    <m:r>
                      <a:rPr lang="en-US" sz="3600" i="1" smtClean="0">
                        <a:latin typeface="Cambria Math" panose="02040503050406030204" pitchFamily="18" charset="0"/>
                        <a:ea typeface="Cambria Math" panose="02040503050406030204" pitchFamily="18" charset="0"/>
                      </a:rPr>
                      <m:t>𝜋</m:t>
                    </m:r>
                    <m:r>
                      <a:rPr lang="en-US" sz="3600" b="0" i="1" smtClean="0">
                        <a:latin typeface="Cambria Math" panose="02040503050406030204" pitchFamily="18" charset="0"/>
                        <a:ea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𝐴</m:t>
                    </m:r>
                    <m:r>
                      <a:rPr lang="en-US" sz="3600" b="0" i="1" smtClean="0">
                        <a:latin typeface="Cambria Math" panose="02040503050406030204" pitchFamily="18" charset="0"/>
                        <a:ea typeface="Cambria Math" panose="02040503050406030204" pitchFamily="18" charset="0"/>
                      </a:rPr>
                      <m:t>)</m:t>
                    </m:r>
                  </m:oMath>
                </a14:m>
                <a:endParaRPr lang="en-US" sz="3600" dirty="0" smtClean="0"/>
              </a:p>
              <a:p>
                <a:pPr marL="0" indent="0" algn="just">
                  <a:buNone/>
                </a:pPr>
                <a:endParaRPr lang="en-US" sz="2400" dirty="0" smtClean="0"/>
              </a:p>
              <a:p>
                <a:pPr marL="0" indent="0" algn="just">
                  <a:buNone/>
                </a:pPr>
                <a:endParaRPr lang="en-US" sz="2400"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838200"/>
                <a:ext cx="8915400" cy="5867399"/>
              </a:xfrm>
              <a:blipFill>
                <a:blip r:embed="rId2"/>
                <a:stretch>
                  <a:fillRect l="-1572" t="-832" r="-957"/>
                </a:stretch>
              </a:blipFill>
            </p:spPr>
            <p:txBody>
              <a:bodyPr/>
              <a:lstStyle/>
              <a:p>
                <a:r>
                  <a:rPr lang="en-US">
                    <a:noFill/>
                  </a:rPr>
                  <a:t> </a:t>
                </a:r>
              </a:p>
            </p:txBody>
          </p:sp>
        </mc:Fallback>
      </mc:AlternateContent>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3048000"/>
            <a:ext cx="5371390" cy="2286000"/>
          </a:xfrm>
          <a:prstGeom prst="rect">
            <a:avLst/>
          </a:prstGeom>
        </p:spPr>
      </p:pic>
    </p:spTree>
    <p:extLst>
      <p:ext uri="{BB962C8B-B14F-4D97-AF65-F5344CB8AC3E}">
        <p14:creationId xmlns:p14="http://schemas.microsoft.com/office/powerpoint/2010/main" val="38008755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Partition and Covering of a set:</a:t>
            </a:r>
          </a:p>
          <a:p>
            <a:pPr marL="0" indent="0">
              <a:buNone/>
            </a:pPr>
            <a:r>
              <a:rPr lang="en-US" b="1" u="sng" dirty="0"/>
              <a:t>Covering on Set </a:t>
            </a:r>
            <a:r>
              <a:rPr lang="en-US" b="1" u="sng" dirty="0" smtClean="0"/>
              <a:t>A: </a:t>
            </a:r>
            <a:endParaRPr lang="en-US" b="1" dirty="0"/>
          </a:p>
          <a:p>
            <a:pPr marL="0" indent="0" algn="just">
              <a:buNone/>
            </a:pPr>
            <a:r>
              <a:rPr lang="en-US" dirty="0"/>
              <a:t>It is defined as a set on non-empty subsets A</a:t>
            </a:r>
            <a:r>
              <a:rPr lang="en-US" baseline="-25000" dirty="0"/>
              <a:t>i</a:t>
            </a:r>
            <a:r>
              <a:rPr lang="en-US" dirty="0"/>
              <a:t>, whose union leads to the original set A and which are need not be pairwise disjoint. Here are the two conditions that are to be satisfied:</a:t>
            </a:r>
          </a:p>
          <a:p>
            <a:pPr marL="0" indent="0">
              <a:buNone/>
            </a:pPr>
            <a:endParaRPr lang="en-US" sz="2400"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356" y="4191000"/>
            <a:ext cx="7492409" cy="2133600"/>
          </a:xfrm>
          <a:prstGeom prst="rect">
            <a:avLst/>
          </a:prstGeom>
        </p:spPr>
      </p:pic>
    </p:spTree>
    <p:extLst>
      <p:ext uri="{BB962C8B-B14F-4D97-AF65-F5344CB8AC3E}">
        <p14:creationId xmlns:p14="http://schemas.microsoft.com/office/powerpoint/2010/main" val="23024085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Transitive Closure:</a:t>
            </a:r>
          </a:p>
          <a:p>
            <a:r>
              <a:rPr lang="en-US" sz="2400" dirty="0" smtClean="0"/>
              <a:t>Before to discuss about Transitive closure. Let we discuss first </a:t>
            </a:r>
            <a:r>
              <a:rPr lang="en-US" sz="2400" b="1" dirty="0" smtClean="0"/>
              <a:t>what is closure of a relation.</a:t>
            </a:r>
          </a:p>
          <a:p>
            <a:r>
              <a:rPr lang="en-US" sz="2400" dirty="0"/>
              <a:t>The closure of a relation R with respect </a:t>
            </a:r>
            <a:r>
              <a:rPr lang="en-US" sz="2400" dirty="0" smtClean="0"/>
              <a:t>to property </a:t>
            </a:r>
            <a:r>
              <a:rPr lang="en-US" sz="2400" dirty="0"/>
              <a:t>P is the relation obtained by adding the </a:t>
            </a:r>
            <a:r>
              <a:rPr lang="en-US" sz="2400" dirty="0" smtClean="0"/>
              <a:t>minimum number </a:t>
            </a:r>
            <a:r>
              <a:rPr lang="en-US" sz="2400" dirty="0"/>
              <a:t>of ordered pairs to R to obtain </a:t>
            </a:r>
            <a:r>
              <a:rPr lang="en-US" sz="2400" b="1" dirty="0"/>
              <a:t>property P</a:t>
            </a:r>
            <a:r>
              <a:rPr lang="en-US" sz="2400" b="1" dirty="0" smtClean="0"/>
              <a:t>.</a:t>
            </a:r>
          </a:p>
          <a:p>
            <a:r>
              <a:rPr lang="en-US" sz="2400" dirty="0"/>
              <a:t>In terms </a:t>
            </a:r>
            <a:r>
              <a:rPr lang="en-US" sz="2400" b="1" dirty="0"/>
              <a:t>of the digraph representation of </a:t>
            </a:r>
            <a:r>
              <a:rPr lang="en-US" sz="2400" b="1" dirty="0" smtClean="0"/>
              <a:t>R:</a:t>
            </a:r>
          </a:p>
          <a:p>
            <a:pPr marL="457200" indent="-457200" algn="just">
              <a:buFont typeface="+mj-lt"/>
              <a:buAutoNum type="arabicPeriod"/>
            </a:pPr>
            <a:r>
              <a:rPr lang="en-US" sz="2400" dirty="0"/>
              <a:t>To find the reflexive closure - add </a:t>
            </a:r>
            <a:r>
              <a:rPr lang="en-US" sz="2400" dirty="0" smtClean="0"/>
              <a:t>loops</a:t>
            </a:r>
          </a:p>
          <a:p>
            <a:pPr marL="457200" indent="-457200" algn="just">
              <a:buFont typeface="+mj-lt"/>
              <a:buAutoNum type="arabicPeriod"/>
            </a:pPr>
            <a:r>
              <a:rPr lang="en-US" sz="2400" dirty="0"/>
              <a:t>To find the symmetric closure - </a:t>
            </a:r>
            <a:r>
              <a:rPr lang="en-US" sz="2400" b="1" dirty="0"/>
              <a:t>add arcs in </a:t>
            </a:r>
            <a:r>
              <a:rPr lang="en-US" sz="2400" b="1" dirty="0" smtClean="0"/>
              <a:t>the opposite  direction.</a:t>
            </a:r>
          </a:p>
          <a:p>
            <a:pPr marL="457200" indent="-457200" algn="just">
              <a:buFont typeface="+mj-lt"/>
              <a:buAutoNum type="arabicPeriod"/>
            </a:pPr>
            <a:r>
              <a:rPr lang="en-US" sz="2400" dirty="0"/>
              <a:t>To find the transitive closure - </a:t>
            </a:r>
            <a:r>
              <a:rPr lang="en-US" sz="2400" b="1" dirty="0"/>
              <a:t>if there is a path </a:t>
            </a:r>
            <a:r>
              <a:rPr lang="en-US" sz="2400" b="1" dirty="0" smtClean="0"/>
              <a:t>from a </a:t>
            </a:r>
            <a:r>
              <a:rPr lang="en-US" sz="2400" b="1" dirty="0"/>
              <a:t>to b, </a:t>
            </a:r>
            <a:r>
              <a:rPr lang="en-US" sz="2400" dirty="0"/>
              <a:t>add an arc from a to b.</a:t>
            </a:r>
            <a:endParaRPr lang="en-US" sz="2400" dirty="0" smtClean="0"/>
          </a:p>
          <a:p>
            <a:pPr marL="0" indent="0">
              <a:buNone/>
            </a:pPr>
            <a:endParaRPr lang="en-US" sz="2400" b="1" dirty="0" smtClean="0"/>
          </a:p>
        </p:txBody>
      </p:sp>
    </p:spTree>
    <p:extLst>
      <p:ext uri="{BB962C8B-B14F-4D97-AF65-F5344CB8AC3E}">
        <p14:creationId xmlns:p14="http://schemas.microsoft.com/office/powerpoint/2010/main" val="24598291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Transitive Closure:</a:t>
            </a:r>
          </a:p>
          <a:p>
            <a:pPr algn="just"/>
            <a:r>
              <a:rPr lang="en-US" sz="2400" dirty="0" smtClean="0"/>
              <a:t>To find the </a:t>
            </a:r>
            <a:r>
              <a:rPr lang="en-US" sz="2400" dirty="0"/>
              <a:t>transitive closure of a relation is equivalent to determining </a:t>
            </a:r>
            <a:r>
              <a:rPr lang="en-US" sz="2400" dirty="0" smtClean="0"/>
              <a:t>which pairs </a:t>
            </a:r>
            <a:r>
              <a:rPr lang="en-US" sz="2400" dirty="0"/>
              <a:t>of vertices in the associated directed graph are connected by a </a:t>
            </a:r>
            <a:r>
              <a:rPr lang="en-US" sz="2400" dirty="0" smtClean="0"/>
              <a:t>path.</a:t>
            </a:r>
          </a:p>
          <a:p>
            <a:pPr algn="just"/>
            <a:r>
              <a:rPr lang="en-US" sz="2400" dirty="0"/>
              <a:t>Let R be a relation on a set A. The connectivity relation R</a:t>
            </a:r>
            <a:r>
              <a:rPr lang="en-US" sz="2400" baseline="30000" dirty="0"/>
              <a:t>∗</a:t>
            </a:r>
            <a:r>
              <a:rPr lang="en-US" sz="2400" dirty="0"/>
              <a:t> consists of the pairs (a, b) </a:t>
            </a:r>
            <a:r>
              <a:rPr lang="en-US" sz="2400" dirty="0" smtClean="0"/>
              <a:t>such  that </a:t>
            </a:r>
            <a:r>
              <a:rPr lang="en-US" sz="2400" dirty="0"/>
              <a:t>there is a path of length at least one from a to b in R</a:t>
            </a:r>
            <a:r>
              <a:rPr lang="en-US" sz="2400" dirty="0" smtClean="0"/>
              <a:t>.  </a:t>
            </a:r>
            <a:r>
              <a:rPr lang="en-US" sz="2400" b="1" dirty="0" smtClean="0"/>
              <a:t>Therefore the transitive </a:t>
            </a:r>
            <a:r>
              <a:rPr lang="en-US" sz="2400" b="1" dirty="0"/>
              <a:t>closure of a relation R equals the connectivity relation </a:t>
            </a:r>
            <a:r>
              <a:rPr lang="en-US" sz="2400" b="1" dirty="0" smtClean="0"/>
              <a:t>R</a:t>
            </a:r>
            <a:r>
              <a:rPr lang="en-US" sz="2400" b="1" baseline="30000" dirty="0" smtClean="0"/>
              <a:t>*.</a:t>
            </a:r>
            <a:endParaRPr lang="en-US" sz="2400" b="1" dirty="0" smtClean="0"/>
          </a:p>
          <a:p>
            <a:pPr algn="just"/>
            <a:endParaRPr lang="en-US" sz="2400" b="1" baseline="30000" dirty="0" smtClean="0"/>
          </a:p>
          <a:p>
            <a:pPr marL="0" indent="0" algn="just">
              <a:buNone/>
            </a:pPr>
            <a:endParaRPr lang="en-US" sz="2400" b="1" dirty="0"/>
          </a:p>
        </p:txBody>
      </p:sp>
      <p:pic>
        <p:nvPicPr>
          <p:cNvPr id="2" name="Picture 1"/>
          <p:cNvPicPr>
            <a:picLocks noChangeAspect="1"/>
          </p:cNvPicPr>
          <p:nvPr/>
        </p:nvPicPr>
        <p:blipFill>
          <a:blip r:embed="rId2"/>
          <a:stretch>
            <a:fillRect/>
          </a:stretch>
        </p:blipFill>
        <p:spPr>
          <a:xfrm>
            <a:off x="361950" y="4191000"/>
            <a:ext cx="8572500" cy="2667000"/>
          </a:xfrm>
          <a:prstGeom prst="rect">
            <a:avLst/>
          </a:prstGeom>
        </p:spPr>
      </p:pic>
    </p:spTree>
    <p:extLst>
      <p:ext uri="{BB962C8B-B14F-4D97-AF65-F5344CB8AC3E}">
        <p14:creationId xmlns:p14="http://schemas.microsoft.com/office/powerpoint/2010/main" val="20554783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Transitive Closure:</a:t>
            </a:r>
          </a:p>
          <a:p>
            <a:pPr marL="0" indent="0">
              <a:buNone/>
            </a:pPr>
            <a:endParaRPr lang="en-US" sz="2400" b="1" dirty="0" smtClean="0"/>
          </a:p>
          <a:p>
            <a:pPr marL="0" indent="0" algn="just">
              <a:buNone/>
            </a:pPr>
            <a:endParaRPr lang="en-US" sz="2400" b="1" dirty="0"/>
          </a:p>
        </p:txBody>
      </p:sp>
      <p:pic>
        <p:nvPicPr>
          <p:cNvPr id="5" name="Picture 4"/>
          <p:cNvPicPr>
            <a:picLocks noChangeAspect="1"/>
          </p:cNvPicPr>
          <p:nvPr/>
        </p:nvPicPr>
        <p:blipFill>
          <a:blip r:embed="rId2"/>
          <a:stretch>
            <a:fillRect/>
          </a:stretch>
        </p:blipFill>
        <p:spPr>
          <a:xfrm>
            <a:off x="533400" y="1447799"/>
            <a:ext cx="8001000" cy="5257799"/>
          </a:xfrm>
          <a:prstGeom prst="rect">
            <a:avLst/>
          </a:prstGeom>
        </p:spPr>
      </p:pic>
    </p:spTree>
    <p:extLst>
      <p:ext uri="{BB962C8B-B14F-4D97-AF65-F5344CB8AC3E}">
        <p14:creationId xmlns:p14="http://schemas.microsoft.com/office/powerpoint/2010/main" val="441594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09800"/>
            <a:ext cx="7772400" cy="1470025"/>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defRPr/>
            </a:pPr>
            <a:r>
              <a:rPr lang="en-US" dirty="0">
                <a:latin typeface="Cambria" pitchFamily="18" charset="0"/>
                <a:ea typeface="Verdana" pitchFamily="34" charset="0"/>
                <a:cs typeface="Verdana" pitchFamily="34" charset="0"/>
              </a:rPr>
              <a:t>Unit II Set Theory</a:t>
            </a: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extLst>
      <p:ext uri="{BB962C8B-B14F-4D97-AF65-F5344CB8AC3E}">
        <p14:creationId xmlns:p14="http://schemas.microsoft.com/office/powerpoint/2010/main" val="20582776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Transitive Closure:</a:t>
            </a:r>
          </a:p>
          <a:p>
            <a:pPr marL="0" indent="0">
              <a:buNone/>
            </a:pPr>
            <a:r>
              <a:rPr lang="en-US" sz="2400" dirty="0" smtClean="0"/>
              <a:t>Calculate Transitive Closure of the following digraph.</a:t>
            </a:r>
          </a:p>
          <a:p>
            <a:pPr marL="0" indent="0">
              <a:buNone/>
            </a:pPr>
            <a:endParaRPr lang="en-US" sz="2400" dirty="0" smtClean="0"/>
          </a:p>
          <a:p>
            <a:pPr marL="0" indent="0">
              <a:buNone/>
            </a:pPr>
            <a:endParaRPr lang="en-US" sz="2400" b="1" dirty="0" smtClean="0"/>
          </a:p>
          <a:p>
            <a:pPr marL="0" indent="0" algn="just">
              <a:buNone/>
            </a:pPr>
            <a:endParaRPr lang="en-US" sz="2400" b="1" dirty="0"/>
          </a:p>
        </p:txBody>
      </p:sp>
      <p:pic>
        <p:nvPicPr>
          <p:cNvPr id="2" name="Picture 1"/>
          <p:cNvPicPr>
            <a:picLocks noChangeAspect="1"/>
          </p:cNvPicPr>
          <p:nvPr/>
        </p:nvPicPr>
        <p:blipFill>
          <a:blip r:embed="rId2"/>
          <a:stretch>
            <a:fillRect/>
          </a:stretch>
        </p:blipFill>
        <p:spPr>
          <a:xfrm>
            <a:off x="838200" y="1981200"/>
            <a:ext cx="5791200" cy="4267201"/>
          </a:xfrm>
          <a:prstGeom prst="rect">
            <a:avLst/>
          </a:prstGeom>
        </p:spPr>
      </p:pic>
    </p:spTree>
    <p:extLst>
      <p:ext uri="{BB962C8B-B14F-4D97-AF65-F5344CB8AC3E}">
        <p14:creationId xmlns:p14="http://schemas.microsoft.com/office/powerpoint/2010/main" val="13802772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Transitive Closure:</a:t>
            </a:r>
          </a:p>
          <a:p>
            <a:r>
              <a:rPr lang="en-US" sz="2800" dirty="0"/>
              <a:t>find the transitive closures of </a:t>
            </a:r>
            <a:r>
              <a:rPr lang="en-US" sz="2800" dirty="0" smtClean="0"/>
              <a:t>these relations </a:t>
            </a:r>
            <a:r>
              <a:rPr lang="en-US" sz="2800" dirty="0"/>
              <a:t>on {1</a:t>
            </a:r>
            <a:r>
              <a:rPr lang="en-US" sz="2800" i="1" dirty="0"/>
              <a:t>, </a:t>
            </a:r>
            <a:r>
              <a:rPr lang="en-US" sz="2800" dirty="0"/>
              <a:t>2</a:t>
            </a:r>
            <a:r>
              <a:rPr lang="en-US" sz="2800" i="1" dirty="0"/>
              <a:t>, </a:t>
            </a:r>
            <a:r>
              <a:rPr lang="en-US" sz="2800" dirty="0"/>
              <a:t>3</a:t>
            </a:r>
            <a:r>
              <a:rPr lang="en-US" sz="2800" i="1" dirty="0"/>
              <a:t>, </a:t>
            </a:r>
            <a:r>
              <a:rPr lang="en-US" sz="2800" dirty="0"/>
              <a:t>4</a:t>
            </a:r>
            <a:r>
              <a:rPr lang="en-US" sz="2800" dirty="0" smtClean="0"/>
              <a:t>}.</a:t>
            </a:r>
          </a:p>
          <a:p>
            <a:endParaRPr lang="en-US" sz="2000" dirty="0" smtClean="0"/>
          </a:p>
          <a:p>
            <a:pPr marL="0" indent="0">
              <a:buNone/>
            </a:pPr>
            <a:endParaRPr lang="en-US" sz="2400" dirty="0" smtClean="0"/>
          </a:p>
          <a:p>
            <a:pPr marL="0" indent="0">
              <a:buNone/>
            </a:pPr>
            <a:endParaRPr lang="en-US" sz="2400" b="1" dirty="0" smtClean="0"/>
          </a:p>
          <a:p>
            <a:pPr marL="0" indent="0" algn="just">
              <a:buNone/>
            </a:pPr>
            <a:endParaRPr lang="en-US" sz="2400" b="1" dirty="0"/>
          </a:p>
        </p:txBody>
      </p:sp>
      <p:pic>
        <p:nvPicPr>
          <p:cNvPr id="5" name="Picture 4"/>
          <p:cNvPicPr>
            <a:picLocks noChangeAspect="1"/>
          </p:cNvPicPr>
          <p:nvPr/>
        </p:nvPicPr>
        <p:blipFill>
          <a:blip r:embed="rId2"/>
          <a:stretch>
            <a:fillRect/>
          </a:stretch>
        </p:blipFill>
        <p:spPr>
          <a:xfrm>
            <a:off x="381000" y="2438400"/>
            <a:ext cx="8077200" cy="2362200"/>
          </a:xfrm>
          <a:prstGeom prst="rect">
            <a:avLst/>
          </a:prstGeom>
        </p:spPr>
      </p:pic>
    </p:spTree>
    <p:extLst>
      <p:ext uri="{BB962C8B-B14F-4D97-AF65-F5344CB8AC3E}">
        <p14:creationId xmlns:p14="http://schemas.microsoft.com/office/powerpoint/2010/main" val="7821549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Transitive Closure:</a:t>
            </a:r>
          </a:p>
          <a:p>
            <a:r>
              <a:rPr lang="en-US" sz="2800" dirty="0"/>
              <a:t>find the transitive closures of </a:t>
            </a:r>
            <a:r>
              <a:rPr lang="en-US" sz="2800" dirty="0" smtClean="0"/>
              <a:t>these relations </a:t>
            </a:r>
            <a:r>
              <a:rPr lang="en-US" sz="2800" dirty="0"/>
              <a:t>on {a, b, c, d, e</a:t>
            </a:r>
            <a:r>
              <a:rPr lang="en-US" sz="2800" dirty="0" smtClean="0"/>
              <a:t>}.</a:t>
            </a:r>
          </a:p>
          <a:p>
            <a:pPr marL="0" indent="0">
              <a:buNone/>
            </a:pPr>
            <a:endParaRPr lang="en-US" sz="2000" dirty="0" smtClean="0"/>
          </a:p>
          <a:p>
            <a:pPr marL="0" indent="0">
              <a:buNone/>
            </a:pPr>
            <a:endParaRPr lang="en-US" sz="2400" dirty="0" smtClean="0"/>
          </a:p>
          <a:p>
            <a:pPr marL="0" indent="0">
              <a:buNone/>
            </a:pPr>
            <a:endParaRPr lang="en-US" sz="2400" b="1" dirty="0" smtClean="0"/>
          </a:p>
          <a:p>
            <a:pPr marL="0" indent="0" algn="just">
              <a:buNone/>
            </a:pPr>
            <a:endParaRPr lang="en-US" sz="2400" b="1" dirty="0"/>
          </a:p>
        </p:txBody>
      </p:sp>
      <p:pic>
        <p:nvPicPr>
          <p:cNvPr id="2" name="Picture 1"/>
          <p:cNvPicPr>
            <a:picLocks noChangeAspect="1"/>
          </p:cNvPicPr>
          <p:nvPr/>
        </p:nvPicPr>
        <p:blipFill>
          <a:blip r:embed="rId2"/>
          <a:stretch>
            <a:fillRect/>
          </a:stretch>
        </p:blipFill>
        <p:spPr>
          <a:xfrm>
            <a:off x="304800" y="2400299"/>
            <a:ext cx="8610600" cy="4305299"/>
          </a:xfrm>
          <a:prstGeom prst="rect">
            <a:avLst/>
          </a:prstGeom>
        </p:spPr>
      </p:pic>
    </p:spTree>
    <p:extLst>
      <p:ext uri="{BB962C8B-B14F-4D97-AF65-F5344CB8AC3E}">
        <p14:creationId xmlns:p14="http://schemas.microsoft.com/office/powerpoint/2010/main" val="8703708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Equivalence Relation:</a:t>
            </a:r>
          </a:p>
          <a:p>
            <a:pPr algn="just"/>
            <a:r>
              <a:rPr lang="en-US" sz="2400" dirty="0" smtClean="0"/>
              <a:t>A Relation R in a set X is called an equivalence relation if it is reflexive, symmetric and transitive.</a:t>
            </a:r>
          </a:p>
          <a:p>
            <a:pPr algn="just"/>
            <a:r>
              <a:rPr lang="en-US" sz="2400" dirty="0" smtClean="0"/>
              <a:t>Examples:</a:t>
            </a:r>
          </a:p>
          <a:p>
            <a:pPr marL="457200" indent="-457200" algn="just">
              <a:buFont typeface="+mj-lt"/>
              <a:buAutoNum type="arabicPeriod"/>
            </a:pPr>
            <a:r>
              <a:rPr lang="en-US" sz="2400" dirty="0" smtClean="0"/>
              <a:t>Equality of numbers on a set of real numbers.</a:t>
            </a:r>
          </a:p>
          <a:p>
            <a:pPr marL="457200" indent="-457200" algn="just">
              <a:buFont typeface="+mj-lt"/>
              <a:buAutoNum type="arabicPeriod"/>
            </a:pPr>
            <a:r>
              <a:rPr lang="en-US" sz="2400" dirty="0" smtClean="0"/>
              <a:t>Equality of subsets of a universal set.</a:t>
            </a:r>
          </a:p>
          <a:p>
            <a:pPr marL="457200" indent="-457200" algn="just">
              <a:buFont typeface="+mj-lt"/>
              <a:buAutoNum type="arabicPeriod"/>
            </a:pPr>
            <a:r>
              <a:rPr lang="en-US" sz="2400" dirty="0" smtClean="0"/>
              <a:t>Similarity of  lines  being parallel on a set of lines in a plane.</a:t>
            </a:r>
          </a:p>
          <a:p>
            <a:pPr marL="457200" indent="-457200" algn="just">
              <a:buFont typeface="+mj-lt"/>
              <a:buAutoNum type="arabicPeriod"/>
            </a:pPr>
            <a:r>
              <a:rPr lang="en-US" sz="2400" dirty="0" smtClean="0"/>
              <a:t>Similarity of triangles on the set of triangles.</a:t>
            </a:r>
          </a:p>
          <a:p>
            <a:pPr marL="0" indent="0" algn="just">
              <a:buNone/>
            </a:pPr>
            <a:r>
              <a:rPr lang="en-US" sz="2400" b="1" dirty="0" smtClean="0"/>
              <a:t>Example 1:</a:t>
            </a:r>
          </a:p>
          <a:p>
            <a:pPr marL="0" indent="0" algn="just">
              <a:buNone/>
            </a:pPr>
            <a:r>
              <a:rPr lang="en-US" sz="2400" dirty="0" smtClean="0"/>
              <a:t>Let X = { 1, 2, 3, 4 } and R = { (1,1), (1,4), (4,1), (4,4), (2,2), (2,3), (3,2), (3,3) } find the relation is equivalence or not.</a:t>
            </a:r>
          </a:p>
          <a:p>
            <a:pPr marL="0" indent="0" algn="just">
              <a:buNone/>
            </a:pPr>
            <a:r>
              <a:rPr lang="en-US" sz="2400" b="1" dirty="0" smtClean="0"/>
              <a:t>Example 2:</a:t>
            </a:r>
          </a:p>
          <a:p>
            <a:pPr marL="0" indent="0" algn="just">
              <a:buNone/>
            </a:pPr>
            <a:r>
              <a:rPr lang="en-US" sz="2400" dirty="0"/>
              <a:t>Let X = { 1, 2, </a:t>
            </a:r>
            <a:r>
              <a:rPr lang="en-US" sz="2400" dirty="0" smtClean="0"/>
              <a:t>… , 7} </a:t>
            </a:r>
            <a:r>
              <a:rPr lang="en-US" sz="2400" dirty="0"/>
              <a:t>and R = { </a:t>
            </a:r>
            <a:r>
              <a:rPr lang="en-US" sz="2400" dirty="0" smtClean="0"/>
              <a:t>(x, y) | x – y is divisible by 3 </a:t>
            </a:r>
            <a:r>
              <a:rPr lang="en-US" sz="2400" dirty="0"/>
              <a:t>} find the relation is equivalence or not.</a:t>
            </a:r>
          </a:p>
          <a:p>
            <a:pPr marL="0" indent="0" algn="just">
              <a:buNone/>
            </a:pPr>
            <a:endParaRPr lang="en-US" sz="2400" dirty="0" smtClean="0"/>
          </a:p>
          <a:p>
            <a:pPr algn="just"/>
            <a:endParaRPr lang="en-US" sz="2400" dirty="0" smtClean="0"/>
          </a:p>
        </p:txBody>
      </p:sp>
    </p:spTree>
    <p:extLst>
      <p:ext uri="{BB962C8B-B14F-4D97-AF65-F5344CB8AC3E}">
        <p14:creationId xmlns:p14="http://schemas.microsoft.com/office/powerpoint/2010/main" val="281998427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Compatibility Relation:</a:t>
                </a:r>
              </a:p>
              <a:p>
                <a:pPr algn="just"/>
                <a:r>
                  <a:rPr lang="en-US" sz="2400" dirty="0" smtClean="0"/>
                  <a:t>A Relation R in a set X is called an Compatibility relation if it is reflexive and symmetric.</a:t>
                </a:r>
              </a:p>
              <a:p>
                <a:pPr algn="just"/>
                <a:r>
                  <a:rPr lang="en-US" sz="2400" dirty="0" smtClean="0"/>
                  <a:t>All Equivalence Relations are compatibility relations.</a:t>
                </a:r>
              </a:p>
              <a:p>
                <a:pPr marL="0" indent="0" algn="just">
                  <a:buNone/>
                </a:pPr>
                <a:r>
                  <a:rPr lang="en-US" sz="2400" b="1" dirty="0" smtClean="0"/>
                  <a:t>Example 1:</a:t>
                </a:r>
              </a:p>
              <a:p>
                <a:pPr marL="0" indent="0" algn="just">
                  <a:buNone/>
                </a:pPr>
                <a:r>
                  <a:rPr lang="en-US" sz="2400" dirty="0" smtClean="0"/>
                  <a:t>Let X = { ball, bed, dog, let, egg} and let the relation R be given by </a:t>
                </a:r>
                <a14:m>
                  <m:oMath xmlns:m="http://schemas.openxmlformats.org/officeDocument/2006/math">
                    <m:r>
                      <a:rPr lang="en-US" sz="2200" b="1" i="0" smtClean="0">
                        <a:latin typeface="Cambria Math" panose="02040503050406030204" pitchFamily="18" charset="0"/>
                      </a:rPr>
                      <m:t>𝐑</m:t>
                    </m:r>
                    <m:r>
                      <a:rPr lang="en-US" sz="2200" b="1" i="0" smtClean="0">
                        <a:latin typeface="Cambria Math" panose="02040503050406030204" pitchFamily="18" charset="0"/>
                      </a:rPr>
                      <m:t>=</m:t>
                    </m:r>
                    <m:d>
                      <m:dPr>
                        <m:begChr m:val="{"/>
                        <m:endChr m:val="|"/>
                        <m:ctrlPr>
                          <a:rPr lang="en-US" sz="2200" b="1" i="1" smtClean="0">
                            <a:latin typeface="Cambria Math" panose="02040503050406030204" pitchFamily="18" charset="0"/>
                          </a:rPr>
                        </m:ctrlPr>
                      </m:dPr>
                      <m:e>
                        <m:r>
                          <a:rPr lang="en-US" sz="2200" b="1" i="0" smtClean="0">
                            <a:latin typeface="Cambria Math" panose="02040503050406030204" pitchFamily="18" charset="0"/>
                          </a:rPr>
                          <m:t> </m:t>
                        </m:r>
                        <m:d>
                          <m:dPr>
                            <m:begChr m:val="⟨"/>
                            <m:endChr m:val="⟩"/>
                            <m:ctrlPr>
                              <a:rPr lang="en-US" sz="2200" b="1" i="1" smtClean="0">
                                <a:latin typeface="Cambria Math" panose="02040503050406030204" pitchFamily="18" charset="0"/>
                              </a:rPr>
                            </m:ctrlPr>
                          </m:dPr>
                          <m:e>
                            <m:r>
                              <a:rPr lang="en-US" sz="2200" b="1" i="0" smtClean="0">
                                <a:latin typeface="Cambria Math" panose="02040503050406030204" pitchFamily="18" charset="0"/>
                              </a:rPr>
                              <m:t>𝐱</m:t>
                            </m:r>
                            <m:r>
                              <a:rPr lang="en-US" sz="2200" b="1" i="0" smtClean="0">
                                <a:latin typeface="Cambria Math" panose="02040503050406030204" pitchFamily="18" charset="0"/>
                              </a:rPr>
                              <m:t>, </m:t>
                            </m:r>
                            <m:r>
                              <a:rPr lang="en-US" sz="2200" b="1" i="0" smtClean="0">
                                <a:latin typeface="Cambria Math" panose="02040503050406030204" pitchFamily="18" charset="0"/>
                              </a:rPr>
                              <m:t>𝐲</m:t>
                            </m:r>
                          </m:e>
                        </m:d>
                        <m:r>
                          <a:rPr lang="en-US" sz="2200" b="1" i="0" smtClean="0">
                            <a:latin typeface="Cambria Math" panose="02040503050406030204" pitchFamily="18" charset="0"/>
                          </a:rPr>
                          <m:t> </m:t>
                        </m:r>
                      </m:e>
                    </m:d>
                    <m:r>
                      <a:rPr lang="en-US" sz="2200" b="1" i="0" smtClean="0">
                        <a:latin typeface="Cambria Math" panose="02040503050406030204" pitchFamily="18" charset="0"/>
                      </a:rPr>
                      <m:t> </m:t>
                    </m:r>
                    <m:r>
                      <a:rPr lang="en-US" sz="2200" b="1" i="0" smtClean="0">
                        <a:latin typeface="Cambria Math" panose="02040503050406030204" pitchFamily="18" charset="0"/>
                      </a:rPr>
                      <m:t>𝐱</m:t>
                    </m:r>
                    <m:r>
                      <a:rPr lang="en-US" sz="2200" b="1" i="0" smtClean="0">
                        <a:latin typeface="Cambria Math" panose="02040503050406030204" pitchFamily="18" charset="0"/>
                      </a:rPr>
                      <m:t>, </m:t>
                    </m:r>
                    <m:r>
                      <a:rPr lang="en-US" sz="2200" b="1" i="0" smtClean="0">
                        <a:latin typeface="Cambria Math" panose="02040503050406030204" pitchFamily="18" charset="0"/>
                      </a:rPr>
                      <m:t>𝐲</m:t>
                    </m:r>
                    <m:r>
                      <a:rPr lang="en-US" sz="2200" b="1" i="0" smtClean="0">
                        <a:latin typeface="Cambria Math" panose="02040503050406030204" pitchFamily="18" charset="0"/>
                      </a:rPr>
                      <m:t>∈</m:t>
                    </m:r>
                    <m:r>
                      <a:rPr lang="en-US" sz="2200" b="1" i="0" smtClean="0">
                        <a:latin typeface="Cambria Math" panose="02040503050406030204" pitchFamily="18" charset="0"/>
                      </a:rPr>
                      <m:t>𝐗</m:t>
                    </m:r>
                    <m:r>
                      <a:rPr lang="en-US" sz="2200" b="1" i="0" smtClean="0">
                        <a:latin typeface="Cambria Math" panose="02040503050406030204" pitchFamily="18" charset="0"/>
                      </a:rPr>
                      <m:t> ∧</m:t>
                    </m:r>
                    <m:r>
                      <a:rPr lang="en-US" sz="2200" b="1" i="0" smtClean="0">
                        <a:latin typeface="Cambria Math" panose="02040503050406030204" pitchFamily="18" charset="0"/>
                        <a:ea typeface="Cambria Math" panose="02040503050406030204" pitchFamily="18" charset="0"/>
                      </a:rPr>
                      <m:t>𝐱</m:t>
                    </m:r>
                    <m:r>
                      <a:rPr lang="en-US" sz="2200" b="1" i="0" smtClean="0">
                        <a:latin typeface="Cambria Math" panose="02040503050406030204" pitchFamily="18" charset="0"/>
                        <a:ea typeface="Cambria Math" panose="02040503050406030204" pitchFamily="18" charset="0"/>
                      </a:rPr>
                      <m:t> </m:t>
                    </m:r>
                    <m:r>
                      <a:rPr lang="en-US" sz="2200" b="1" i="0" smtClean="0">
                        <a:latin typeface="Cambria Math" panose="02040503050406030204" pitchFamily="18" charset="0"/>
                        <a:ea typeface="Cambria Math" panose="02040503050406030204" pitchFamily="18" charset="0"/>
                      </a:rPr>
                      <m:t>𝐑</m:t>
                    </m:r>
                    <m:r>
                      <a:rPr lang="en-US" sz="2200" b="1" i="0" smtClean="0">
                        <a:latin typeface="Cambria Math" panose="02040503050406030204" pitchFamily="18" charset="0"/>
                        <a:ea typeface="Cambria Math" panose="02040503050406030204" pitchFamily="18" charset="0"/>
                      </a:rPr>
                      <m:t> </m:t>
                    </m:r>
                    <m:r>
                      <a:rPr lang="en-US" sz="2200" b="1" i="0" smtClean="0">
                        <a:latin typeface="Cambria Math" panose="02040503050406030204" pitchFamily="18" charset="0"/>
                        <a:ea typeface="Cambria Math" panose="02040503050406030204" pitchFamily="18" charset="0"/>
                      </a:rPr>
                      <m:t>𝐲</m:t>
                    </m:r>
                    <m:r>
                      <a:rPr lang="en-US" sz="2200" b="1" i="0" smtClean="0">
                        <a:latin typeface="Cambria Math" panose="02040503050406030204" pitchFamily="18" charset="0"/>
                        <a:ea typeface="Cambria Math" panose="02040503050406030204" pitchFamily="18" charset="0"/>
                      </a:rPr>
                      <m:t> </m:t>
                    </m:r>
                    <m:r>
                      <a:rPr lang="en-US" sz="2200" b="1" i="0" smtClean="0">
                        <a:latin typeface="Cambria Math" panose="02040503050406030204" pitchFamily="18" charset="0"/>
                        <a:ea typeface="Cambria Math" panose="02040503050406030204" pitchFamily="18" charset="0"/>
                      </a:rPr>
                      <m:t>𝐢𝐟</m:t>
                    </m:r>
                    <m:r>
                      <a:rPr lang="en-US" sz="2200" b="1" i="0" smtClean="0">
                        <a:latin typeface="Cambria Math" panose="02040503050406030204" pitchFamily="18" charset="0"/>
                        <a:ea typeface="Cambria Math" panose="02040503050406030204" pitchFamily="18" charset="0"/>
                      </a:rPr>
                      <m:t> </m:t>
                    </m:r>
                    <m:r>
                      <a:rPr lang="en-US" sz="2200" b="1" i="0" smtClean="0">
                        <a:latin typeface="Cambria Math" panose="02040503050406030204" pitchFamily="18" charset="0"/>
                        <a:ea typeface="Cambria Math" panose="02040503050406030204" pitchFamily="18" charset="0"/>
                      </a:rPr>
                      <m:t>𝐱</m:t>
                    </m:r>
                    <m:r>
                      <a:rPr lang="en-US" sz="2200" b="1" i="0" smtClean="0">
                        <a:latin typeface="Cambria Math" panose="02040503050406030204" pitchFamily="18" charset="0"/>
                        <a:ea typeface="Cambria Math" panose="02040503050406030204" pitchFamily="18" charset="0"/>
                      </a:rPr>
                      <m:t> </m:t>
                    </m:r>
                    <m:r>
                      <a:rPr lang="en-US" sz="2200" b="1" i="0" smtClean="0">
                        <a:latin typeface="Cambria Math" panose="02040503050406030204" pitchFamily="18" charset="0"/>
                        <a:ea typeface="Cambria Math" panose="02040503050406030204" pitchFamily="18" charset="0"/>
                      </a:rPr>
                      <m:t>𝐚𝐧𝐝</m:t>
                    </m:r>
                    <m:r>
                      <a:rPr lang="en-US" sz="2200" b="1" i="0" smtClean="0">
                        <a:latin typeface="Cambria Math" panose="02040503050406030204" pitchFamily="18" charset="0"/>
                        <a:ea typeface="Cambria Math" panose="02040503050406030204" pitchFamily="18" charset="0"/>
                      </a:rPr>
                      <m:t> </m:t>
                    </m:r>
                    <m:r>
                      <a:rPr lang="en-US" sz="2200" b="1" i="0" smtClean="0">
                        <a:latin typeface="Cambria Math" panose="02040503050406030204" pitchFamily="18" charset="0"/>
                        <a:ea typeface="Cambria Math" panose="02040503050406030204" pitchFamily="18" charset="0"/>
                      </a:rPr>
                      <m:t>𝐲</m:t>
                    </m:r>
                    <m:r>
                      <a:rPr lang="en-US" sz="2200" b="1" i="0" smtClean="0">
                        <a:latin typeface="Cambria Math" panose="02040503050406030204" pitchFamily="18" charset="0"/>
                        <a:ea typeface="Cambria Math" panose="02040503050406030204" pitchFamily="18" charset="0"/>
                      </a:rPr>
                      <m:t> </m:t>
                    </m:r>
                    <m:r>
                      <a:rPr lang="en-US" sz="2200" b="1" i="0" smtClean="0">
                        <a:latin typeface="Cambria Math" panose="02040503050406030204" pitchFamily="18" charset="0"/>
                        <a:ea typeface="Cambria Math" panose="02040503050406030204" pitchFamily="18" charset="0"/>
                      </a:rPr>
                      <m:t>𝐜𝐨𝐧𝐭𝐚𝐢𝐧</m:t>
                    </m:r>
                    <m:r>
                      <a:rPr lang="en-US" sz="2200" b="1" i="0" smtClean="0">
                        <a:latin typeface="Cambria Math" panose="02040503050406030204" pitchFamily="18" charset="0"/>
                        <a:ea typeface="Cambria Math" panose="02040503050406030204" pitchFamily="18" charset="0"/>
                      </a:rPr>
                      <m:t> </m:t>
                    </m:r>
                    <m:r>
                      <a:rPr lang="en-US" sz="2200" b="1" i="0" smtClean="0">
                        <a:latin typeface="Cambria Math" panose="02040503050406030204" pitchFamily="18" charset="0"/>
                        <a:ea typeface="Cambria Math" panose="02040503050406030204" pitchFamily="18" charset="0"/>
                      </a:rPr>
                      <m:t>𝐬𝐨𝐦𝐞</m:t>
                    </m:r>
                    <m:r>
                      <a:rPr lang="en-US" sz="2200" b="1" i="0" smtClean="0">
                        <a:latin typeface="Cambria Math" panose="02040503050406030204" pitchFamily="18" charset="0"/>
                        <a:ea typeface="Cambria Math" panose="02040503050406030204" pitchFamily="18" charset="0"/>
                      </a:rPr>
                      <m:t> </m:t>
                    </m:r>
                    <m:r>
                      <a:rPr lang="en-US" sz="2200" b="1" i="0" smtClean="0">
                        <a:latin typeface="Cambria Math" panose="02040503050406030204" pitchFamily="18" charset="0"/>
                        <a:ea typeface="Cambria Math" panose="02040503050406030204" pitchFamily="18" charset="0"/>
                      </a:rPr>
                      <m:t>𝐜𝐨𝐦𝐦𝐨𝐧</m:t>
                    </m:r>
                    <m:r>
                      <a:rPr lang="en-US" sz="2200" b="1" i="0" smtClean="0">
                        <a:latin typeface="Cambria Math" panose="02040503050406030204" pitchFamily="18" charset="0"/>
                        <a:ea typeface="Cambria Math" panose="02040503050406030204" pitchFamily="18" charset="0"/>
                      </a:rPr>
                      <m:t> </m:t>
                    </m:r>
                    <m:r>
                      <a:rPr lang="en-US" sz="2200" b="1" i="0" smtClean="0">
                        <a:latin typeface="Cambria Math" panose="02040503050406030204" pitchFamily="18" charset="0"/>
                        <a:ea typeface="Cambria Math" panose="02040503050406030204" pitchFamily="18" charset="0"/>
                      </a:rPr>
                      <m:t>𝐥𝐞𝐭𝐭𝐞𝐫</m:t>
                    </m:r>
                    <m:r>
                      <a:rPr lang="en-US" sz="2200" b="1" i="0" smtClean="0">
                        <a:latin typeface="Cambria Math" panose="02040503050406030204" pitchFamily="18" charset="0"/>
                        <a:ea typeface="Cambria Math" panose="02040503050406030204" pitchFamily="18" charset="0"/>
                      </a:rPr>
                      <m:t>}</m:t>
                    </m:r>
                  </m:oMath>
                </a14:m>
                <a:endParaRPr lang="en-US" sz="2200" b="1" dirty="0" smtClean="0">
                  <a:ea typeface="Cambria Math" panose="02040503050406030204" pitchFamily="18" charset="0"/>
                </a:endParaRPr>
              </a:p>
              <a:p>
                <a:pPr algn="just"/>
                <a:r>
                  <a:rPr lang="en-US" sz="2200" dirty="0" smtClean="0"/>
                  <a:t>R is a compatibility relations, and x, y are called compatible if x R y. A compatibility relation is sometime denoted by </a:t>
                </a:r>
                <a14:m>
                  <m:oMath xmlns:m="http://schemas.openxmlformats.org/officeDocument/2006/math">
                    <m:r>
                      <a:rPr lang="en-US" sz="2200" b="1" i="1" smtClean="0">
                        <a:latin typeface="Cambria Math" panose="02040503050406030204" pitchFamily="18" charset="0"/>
                        <a:ea typeface="Cambria Math" panose="02040503050406030204" pitchFamily="18" charset="0"/>
                      </a:rPr>
                      <m:t>≈ .</m:t>
                    </m:r>
                  </m:oMath>
                </a14:m>
                <a:endParaRPr lang="en-US" sz="2200" b="1"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838200"/>
                <a:ext cx="8915400" cy="5867399"/>
              </a:xfrm>
              <a:blipFill>
                <a:blip r:embed="rId2"/>
                <a:stretch>
                  <a:fillRect l="-1025" t="-832" r="-957"/>
                </a:stretch>
              </a:blipFill>
            </p:spPr>
            <p:txBody>
              <a:bodyPr/>
              <a:lstStyle/>
              <a:p>
                <a:r>
                  <a:rPr lang="en-US">
                    <a:noFill/>
                  </a:rPr>
                  <a:t> </a:t>
                </a:r>
              </a:p>
            </p:txBody>
          </p:sp>
        </mc:Fallback>
      </mc:AlternateContent>
    </p:spTree>
    <p:extLst>
      <p:ext uri="{BB962C8B-B14F-4D97-AF65-F5344CB8AC3E}">
        <p14:creationId xmlns:p14="http://schemas.microsoft.com/office/powerpoint/2010/main" val="19479823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Partial Ordering:</a:t>
                </a:r>
              </a:p>
              <a:p>
                <a:r>
                  <a:rPr lang="en-US" sz="2400" dirty="0" smtClean="0"/>
                  <a:t>A binary Relation R in a set P is called a partial order relation or a partial ordering in P if R is Reflexive, antisymmetric and transitive.</a:t>
                </a:r>
              </a:p>
              <a:p>
                <a:r>
                  <a:rPr lang="en-US" sz="2400" dirty="0" smtClean="0"/>
                  <a:t>It is conventional to denote  a partial ordering by the symbol </a:t>
                </a:r>
                <a14:m>
                  <m:oMath xmlns:m="http://schemas.openxmlformats.org/officeDocument/2006/math">
                    <m:r>
                      <a:rPr lang="en-US" sz="2400" b="0" i="1" smtClean="0">
                        <a:latin typeface="Cambria Math" panose="02040503050406030204" pitchFamily="18" charset="0"/>
                      </a:rPr>
                      <m:t>≤.</m:t>
                    </m:r>
                  </m:oMath>
                </a14:m>
                <a:endParaRPr lang="en-US" sz="2400" b="0" dirty="0" smtClean="0"/>
              </a:p>
              <a:p>
                <a:r>
                  <a:rPr lang="en-US" sz="2400" dirty="0" smtClean="0"/>
                  <a:t>If </a:t>
                </a:r>
                <a14:m>
                  <m:oMath xmlns:m="http://schemas.openxmlformats.org/officeDocument/2006/math">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is</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a</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partial</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ordering</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on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then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the</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Ordered</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pair</m:t>
                    </m:r>
                    <m:r>
                      <a:rPr lang="en-US" sz="2400" b="0" i="0"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P</m:t>
                        </m:r>
                        <m:r>
                          <a:rPr lang="en-US" sz="2400" b="0" i="0" smtClean="0">
                            <a:latin typeface="Cambria Math" panose="02040503050406030204" pitchFamily="18" charset="0"/>
                          </a:rPr>
                          <m:t>, ≤</m:t>
                        </m:r>
                      </m:e>
                    </m:d>
                    <m:r>
                      <a:rPr lang="en-US" sz="2400" b="0" i="0" smtClean="0">
                        <a:latin typeface="Cambria Math" panose="02040503050406030204" pitchFamily="18" charset="0"/>
                      </a:rPr>
                      <m:t> </m:t>
                    </m:r>
                  </m:oMath>
                </a14:m>
                <a:r>
                  <a:rPr lang="en-US" sz="2400" b="0" dirty="0" smtClean="0">
                    <a:latin typeface="Cambria Math" panose="02040503050406030204" pitchFamily="18" charset="0"/>
                  </a:rPr>
                  <a:t> is  called a partial ordered set or a poset.</a:t>
                </a:r>
              </a:p>
              <a:p>
                <a:r>
                  <a:rPr lang="en-US" sz="2400" dirty="0" smtClean="0">
                    <a:latin typeface="Cambria Math" panose="02040503050406030204" pitchFamily="18" charset="0"/>
                  </a:rPr>
                  <a:t>Let  </a:t>
                </a:r>
                <a14:m>
                  <m:oMath xmlns:m="http://schemas.openxmlformats.org/officeDocument/2006/math">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𝑃</m:t>
                        </m:r>
                        <m:r>
                          <a:rPr lang="en-US" sz="2400" b="0" i="1" smtClean="0">
                            <a:latin typeface="Cambria Math" panose="02040503050406030204" pitchFamily="18" charset="0"/>
                          </a:rPr>
                          <m:t>, ≤</m:t>
                        </m:r>
                      </m:e>
                    </m:d>
                  </m:oMath>
                </a14:m>
                <a:r>
                  <a:rPr lang="en-US" sz="2400" b="0" dirty="0" smtClean="0">
                    <a:latin typeface="Cambria Math" panose="02040503050406030204" pitchFamily="18" charset="0"/>
                  </a:rPr>
                  <a:t> be a partially ordered set. If for every </a:t>
                </a:r>
              </a:p>
              <a:p>
                <a:r>
                  <a:rPr lang="en-US" sz="2400" b="0" dirty="0" smtClean="0">
                    <a:latin typeface="Cambria Math" panose="02040503050406030204" pitchFamily="18" charset="0"/>
                  </a:rPr>
                  <a:t> x, y </a:t>
                </a:r>
                <a14:m>
                  <m:oMath xmlns:m="http://schemas.openxmlformats.org/officeDocument/2006/math">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we</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have</m:t>
                    </m:r>
                  </m:oMath>
                </a14:m>
                <a:r>
                  <a:rPr lang="en-US" sz="2400" b="0" dirty="0" smtClean="0">
                    <a:latin typeface="Cambria Math" panose="02040503050406030204" pitchFamily="18" charset="0"/>
                  </a:rPr>
                  <a:t> </a:t>
                </a:r>
                <a14:m>
                  <m:oMath xmlns:m="http://schemas.openxmlformats.org/officeDocument/2006/math">
                    <m:r>
                      <m:rPr>
                        <m:sty m:val="p"/>
                      </m:rPr>
                      <a:rPr lang="en-US" sz="2400" b="0" i="0" smtClean="0">
                        <a:latin typeface="Cambria Math" panose="02040503050406030204" pitchFamily="18" charset="0"/>
                      </a:rPr>
                      <m:t>x</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y</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y</m:t>
                    </m:r>
                    <m:r>
                      <a:rPr lang="en-US" sz="2400" b="0" i="0" smtClean="0">
                        <a:latin typeface="Cambria Math" panose="02040503050406030204" pitchFamily="18" charset="0"/>
                      </a:rPr>
                      <m:t> ≤</m:t>
                    </m:r>
                    <m:r>
                      <m:rPr>
                        <m:sty m:val="p"/>
                      </m:rPr>
                      <a:rPr lang="en-US" sz="2400" b="0" i="0" smtClean="0">
                        <a:latin typeface="Cambria Math" panose="02040503050406030204" pitchFamily="18" charset="0"/>
                        <a:ea typeface="Cambria Math" panose="02040503050406030204" pitchFamily="18" charset="0"/>
                      </a:rPr>
                      <m:t>x</m:t>
                    </m:r>
                    <m:r>
                      <a:rPr lang="en-US" sz="2400" b="0" i="0" smtClean="0">
                        <a:latin typeface="Cambria Math" panose="02040503050406030204" pitchFamily="18" charset="0"/>
                        <a:ea typeface="Cambria Math" panose="02040503050406030204" pitchFamily="18" charset="0"/>
                      </a:rPr>
                      <m:t> </m:t>
                    </m:r>
                    <m:r>
                      <m:rPr>
                        <m:sty m:val="p"/>
                      </m:rPr>
                      <a:rPr lang="en-US" sz="2400" b="0" i="0" smtClean="0">
                        <a:latin typeface="Cambria Math" panose="02040503050406030204" pitchFamily="18" charset="0"/>
                        <a:ea typeface="Cambria Math" panose="02040503050406030204" pitchFamily="18" charset="0"/>
                      </a:rPr>
                      <m:t>then</m:t>
                    </m:r>
                  </m:oMath>
                </a14:m>
                <a:r>
                  <a:rPr lang="en-US" sz="2400" dirty="0">
                    <a:latin typeface="Cambria Math" panose="02040503050406030204" pitchFamily="18" charset="0"/>
                    <a:ea typeface="Cambria Math" panose="02040503050406030204" pitchFamily="18" charset="0"/>
                  </a:rPr>
                  <a:t> ≤   is called a simple ordering  </a:t>
                </a:r>
                <a:r>
                  <a:rPr lang="en-US" sz="2400" b="0" dirty="0" smtClean="0">
                    <a:latin typeface="Cambria Math" panose="02040503050406030204" pitchFamily="18" charset="0"/>
                  </a:rPr>
                  <a:t>on P, and  </a:t>
                </a:r>
                <a14:m>
                  <m:oMath xmlns:m="http://schemas.openxmlformats.org/officeDocument/2006/math">
                    <m:d>
                      <m:dPr>
                        <m:begChr m:val="⟨"/>
                        <m:endChr m:val="⟩"/>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P</m:t>
                        </m:r>
                        <m:r>
                          <a:rPr lang="en-US" sz="2400" b="0" i="0" smtClean="0">
                            <a:latin typeface="Cambria Math" panose="02040503050406030204" pitchFamily="18" charset="0"/>
                          </a:rPr>
                          <m:t>, </m:t>
                        </m:r>
                        <m:r>
                          <a:rPr lang="en-US" sz="2400" b="0" i="1" smtClean="0">
                            <a:latin typeface="Cambria Math" panose="02040503050406030204" pitchFamily="18" charset="0"/>
                          </a:rPr>
                          <m:t>≤</m:t>
                        </m:r>
                      </m:e>
                    </m:d>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is</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called</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totally</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ordered</m:t>
                    </m:r>
                  </m:oMath>
                </a14:m>
                <a:r>
                  <a:rPr lang="en-US" sz="2400" dirty="0"/>
                  <a:t> or simply ordered set or a chain</a:t>
                </a:r>
                <a:r>
                  <a:rPr lang="en-US" sz="2400" dirty="0" smtClean="0"/>
                  <a:t>.</a:t>
                </a:r>
              </a:p>
              <a:p>
                <a:r>
                  <a:rPr lang="en-US" sz="2400" dirty="0" smtClean="0"/>
                  <a:t>Converse of a partial ordered set is also a partially ordered set.</a:t>
                </a:r>
              </a:p>
              <a:p>
                <a:endParaRPr lang="en-US" sz="2400" dirty="0"/>
              </a:p>
              <a:p>
                <a:endParaRPr lang="en-US" sz="2400" dirty="0"/>
              </a:p>
              <a:p>
                <a:endParaRPr lang="en-US" sz="2400"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838200"/>
                <a:ext cx="8915400" cy="5867399"/>
              </a:xfrm>
              <a:blipFill>
                <a:blip r:embed="rId2"/>
                <a:stretch>
                  <a:fillRect l="-1025" t="-832"/>
                </a:stretch>
              </a:blipFill>
            </p:spPr>
            <p:txBody>
              <a:bodyPr/>
              <a:lstStyle/>
              <a:p>
                <a:r>
                  <a:rPr lang="en-US">
                    <a:noFill/>
                  </a:rPr>
                  <a:t> </a:t>
                </a:r>
              </a:p>
            </p:txBody>
          </p:sp>
        </mc:Fallback>
      </mc:AlternateContent>
    </p:spTree>
    <p:extLst>
      <p:ext uri="{BB962C8B-B14F-4D97-AF65-F5344CB8AC3E}">
        <p14:creationId xmlns:p14="http://schemas.microsoft.com/office/powerpoint/2010/main" val="3061130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Partial Ordering:</a:t>
            </a:r>
          </a:p>
          <a:p>
            <a:r>
              <a:rPr lang="en-US" sz="2400" dirty="0" smtClean="0"/>
              <a:t>Examples:</a:t>
            </a:r>
          </a:p>
          <a:p>
            <a:pPr marL="457200" indent="-457200">
              <a:buFont typeface="+mj-lt"/>
              <a:buAutoNum type="arabicPeriod"/>
            </a:pPr>
            <a:r>
              <a:rPr lang="en-US" sz="2400" dirty="0" smtClean="0"/>
              <a:t>Less than or Equal to, Greater than or equal to</a:t>
            </a:r>
          </a:p>
          <a:p>
            <a:pPr marL="457200" indent="-457200">
              <a:buFont typeface="+mj-lt"/>
              <a:buAutoNum type="arabicPeriod"/>
            </a:pPr>
            <a:r>
              <a:rPr lang="en-US" sz="2400" dirty="0" smtClean="0"/>
              <a:t>Inclusion</a:t>
            </a:r>
          </a:p>
          <a:p>
            <a:pPr marL="457200" indent="-457200">
              <a:buFont typeface="+mj-lt"/>
              <a:buAutoNum type="arabicPeriod"/>
            </a:pPr>
            <a:r>
              <a:rPr lang="en-US" sz="2400" dirty="0" smtClean="0"/>
              <a:t>Divides and Integral multiple.</a:t>
            </a:r>
          </a:p>
          <a:p>
            <a:pPr marL="457200" indent="-457200">
              <a:buFont typeface="+mj-lt"/>
              <a:buAutoNum type="arabicPeriod"/>
            </a:pPr>
            <a:r>
              <a:rPr lang="en-US" sz="2400" dirty="0" smtClean="0"/>
              <a:t>Lexicographic </a:t>
            </a:r>
            <a:r>
              <a:rPr lang="en-US" sz="2400" dirty="0" err="1" smtClean="0"/>
              <a:t>Odering</a:t>
            </a:r>
            <a:endParaRPr lang="en-US" sz="2400" dirty="0"/>
          </a:p>
          <a:p>
            <a:endParaRPr lang="en-US" sz="2400" dirty="0" smtClean="0"/>
          </a:p>
        </p:txBody>
      </p:sp>
    </p:spTree>
    <p:extLst>
      <p:ext uri="{BB962C8B-B14F-4D97-AF65-F5344CB8AC3E}">
        <p14:creationId xmlns:p14="http://schemas.microsoft.com/office/powerpoint/2010/main" val="14630498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Hasse Diagram:</a:t>
                </a:r>
              </a:p>
              <a:p>
                <a:r>
                  <a:rPr lang="en-US" sz="2400" dirty="0" smtClean="0"/>
                  <a:t>A partial ordering set </a:t>
                </a:r>
                <a14:m>
                  <m:oMath xmlns:m="http://schemas.openxmlformats.org/officeDocument/2006/math">
                    <m:r>
                      <a:rPr lang="en-US" sz="2400" b="0" i="1" smtClean="0">
                        <a:latin typeface="Cambria Math" panose="02040503050406030204" pitchFamily="18" charset="0"/>
                      </a:rPr>
                      <m:t>≤</m:t>
                    </m:r>
                  </m:oMath>
                </a14:m>
                <a:r>
                  <a:rPr lang="en-US" sz="2400" dirty="0" smtClean="0"/>
                  <a:t> on a set P can be represented by means of a diagram known as a </a:t>
                </a:r>
                <a:r>
                  <a:rPr lang="en-US" sz="2400" dirty="0" err="1" smtClean="0"/>
                  <a:t>Hasse</a:t>
                </a:r>
                <a:r>
                  <a:rPr lang="en-US" sz="2400" dirty="0" smtClean="0"/>
                  <a:t> Diagram or a Partially ordered set diagram of </a:t>
                </a:r>
                <a14:m>
                  <m:oMath xmlns:m="http://schemas.openxmlformats.org/officeDocument/2006/math">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𝑃</m:t>
                        </m:r>
                        <m:r>
                          <a:rPr lang="en-US" sz="2400" b="0" i="1" smtClean="0">
                            <a:latin typeface="Cambria Math" panose="02040503050406030204" pitchFamily="18" charset="0"/>
                          </a:rPr>
                          <m:t>, ≤</m:t>
                        </m:r>
                      </m:e>
                    </m:d>
                  </m:oMath>
                </a14:m>
                <a:r>
                  <a:rPr lang="en-US" sz="2400" dirty="0" smtClean="0"/>
                  <a:t>.</a:t>
                </a:r>
              </a:p>
              <a:p>
                <a:r>
                  <a:rPr lang="en-US" sz="2400" dirty="0" smtClean="0"/>
                  <a:t>In such a diagram, Such element is represented by a small circle or a dot. </a:t>
                </a:r>
              </a:p>
              <a:p>
                <a:r>
                  <a:rPr lang="en-US" sz="2400" dirty="0" smtClean="0"/>
                  <a:t>The circle for x </a:t>
                </a:r>
                <a14:m>
                  <m:oMath xmlns:m="http://schemas.openxmlformats.org/officeDocument/2006/math">
                    <m:r>
                      <a:rPr lang="en-US" sz="2400" b="0" i="1" smtClean="0">
                        <a:latin typeface="Cambria Math" panose="02040503050406030204" pitchFamily="18" charset="0"/>
                      </a:rPr>
                      <m:t>∈</m:t>
                    </m:r>
                  </m:oMath>
                </a14:m>
                <a:r>
                  <a:rPr lang="en-US" sz="2400" dirty="0" smtClean="0"/>
                  <a:t> P is drawn below the circle for y </a:t>
                </a:r>
                <a14:m>
                  <m:oMath xmlns:m="http://schemas.openxmlformats.org/officeDocument/2006/math">
                    <m:r>
                      <a:rPr lang="en-US" sz="2400" b="0" i="1" smtClean="0">
                        <a:latin typeface="Cambria Math" panose="02040503050406030204" pitchFamily="18" charset="0"/>
                      </a:rPr>
                      <m:t>∈</m:t>
                    </m:r>
                  </m:oMath>
                </a14:m>
                <a:r>
                  <a:rPr lang="en-US" sz="2400" dirty="0" smtClean="0"/>
                  <a:t> P if x &lt; y, and a line is drawn between x and y, if y covers x. if x &lt; y but does not cover x then x and y are not connected directly by a single line. However they are connected through one or more elements of P.</a:t>
                </a:r>
              </a:p>
              <a:p>
                <a:pPr marL="0" indent="0">
                  <a:buNone/>
                </a:pPr>
                <a:r>
                  <a:rPr lang="en-US" sz="2400" b="1" dirty="0" smtClean="0"/>
                  <a:t>Example 1: </a:t>
                </a:r>
                <a:r>
                  <a:rPr lang="en-US" sz="2400" dirty="0" smtClean="0"/>
                  <a:t>Let X = { 2, 3, 6, 12, 24, 36 } and the relations </a:t>
                </a:r>
                <a14:m>
                  <m:oMath xmlns:m="http://schemas.openxmlformats.org/officeDocument/2006/math">
                    <m:r>
                      <a:rPr lang="en-US" sz="2400" b="0" i="1" smtClean="0">
                        <a:latin typeface="Cambria Math" panose="02040503050406030204" pitchFamily="18" charset="0"/>
                      </a:rPr>
                      <m:t>≤ </m:t>
                    </m:r>
                  </m:oMath>
                </a14:m>
                <a:r>
                  <a:rPr lang="en-US" sz="2400" dirty="0" smtClean="0"/>
                  <a:t>be such that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 </m:t>
                    </m:r>
                    <m:r>
                      <a:rPr lang="en-US" sz="2400" b="0" i="1" smtClean="0">
                        <a:latin typeface="Cambria Math" panose="02040503050406030204" pitchFamily="18" charset="0"/>
                      </a:rPr>
                      <m:t>𝑖𝑓</m:t>
                    </m:r>
                    <m:r>
                      <a:rPr lang="en-US" sz="2400" b="0" i="1" smtClean="0">
                        <a:latin typeface="Cambria Math" panose="02040503050406030204" pitchFamily="18" charset="0"/>
                      </a:rPr>
                      <m:t> </m:t>
                    </m:r>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𝑑𝑖𝑣𝑖𝑑𝑒𝑠</m:t>
                    </m:r>
                    <m:r>
                      <a:rPr lang="en-US" sz="2400" b="0" i="1" smtClean="0">
                        <a:latin typeface="Cambria Math" panose="02040503050406030204" pitchFamily="18" charset="0"/>
                      </a:rPr>
                      <m:t> </m:t>
                    </m:r>
                    <m:r>
                      <a:rPr lang="en-US" sz="2400" b="0" i="1" smtClean="0">
                        <a:latin typeface="Cambria Math" panose="02040503050406030204" pitchFamily="18" charset="0"/>
                      </a:rPr>
                      <m:t>𝑦</m:t>
                    </m:r>
                    <m:r>
                      <a:rPr lang="en-US" sz="2400" b="0" i="1" smtClean="0">
                        <a:latin typeface="Cambria Math" panose="02040503050406030204" pitchFamily="18" charset="0"/>
                      </a:rPr>
                      <m:t> . </m:t>
                    </m:r>
                  </m:oMath>
                </a14:m>
                <a:r>
                  <a:rPr lang="en-US" sz="2400" dirty="0" smtClean="0"/>
                  <a:t> Draw the </a:t>
                </a:r>
                <a:r>
                  <a:rPr lang="en-US" sz="2400" dirty="0" err="1" smtClean="0"/>
                  <a:t>Hasse</a:t>
                </a:r>
                <a:r>
                  <a:rPr lang="en-US" sz="2400" dirty="0" smtClean="0"/>
                  <a:t> diagram of </a:t>
                </a:r>
                <a14:m>
                  <m:oMath xmlns:m="http://schemas.openxmlformats.org/officeDocument/2006/math">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 ≤</m:t>
                        </m:r>
                      </m:e>
                    </m:d>
                  </m:oMath>
                </a14:m>
                <a:r>
                  <a:rPr lang="en-US" sz="2400" dirty="0" smtClean="0"/>
                  <a:t>.</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838200"/>
                <a:ext cx="8915400" cy="5867399"/>
              </a:xfrm>
              <a:blipFill>
                <a:blip r:embed="rId2"/>
                <a:stretch>
                  <a:fillRect l="-1025" t="-832" r="-1367"/>
                </a:stretch>
              </a:blipFill>
            </p:spPr>
            <p:txBody>
              <a:bodyPr/>
              <a:lstStyle/>
              <a:p>
                <a:r>
                  <a:rPr lang="en-US">
                    <a:noFill/>
                  </a:rPr>
                  <a:t> </a:t>
                </a:r>
              </a:p>
            </p:txBody>
          </p:sp>
        </mc:Fallback>
      </mc:AlternateContent>
    </p:spTree>
    <p:extLst>
      <p:ext uri="{BB962C8B-B14F-4D97-AF65-F5344CB8AC3E}">
        <p14:creationId xmlns:p14="http://schemas.microsoft.com/office/powerpoint/2010/main" val="19003079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Hasse Diagram:</a:t>
            </a:r>
          </a:p>
          <a:p>
            <a:pPr marL="457200" indent="-457200">
              <a:buFont typeface="+mj-lt"/>
              <a:buAutoNum type="arabicPeriod"/>
            </a:pPr>
            <a:r>
              <a:rPr lang="en-US" sz="2400" dirty="0" smtClean="0"/>
              <a:t>Draw the </a:t>
            </a:r>
            <a:r>
              <a:rPr lang="en-US" sz="2400" dirty="0" err="1" smtClean="0"/>
              <a:t>Hasse</a:t>
            </a:r>
            <a:r>
              <a:rPr lang="en-US" sz="2400" dirty="0" smtClean="0"/>
              <a:t> diagram of the following sets under the partial ordering relation “divides” and indicate those which are totally ordered.</a:t>
            </a:r>
          </a:p>
          <a:p>
            <a:pPr marL="400050" lvl="1" indent="0">
              <a:buNone/>
            </a:pPr>
            <a:r>
              <a:rPr lang="en-US" sz="2000" dirty="0" smtClean="0"/>
              <a:t>{2, 6, 24}	{ 3, 5, 15} 	{1,2,3,6, 12}	{2, 4, 8, 16}	{3, 9, 27, 54}</a:t>
            </a:r>
          </a:p>
        </p:txBody>
      </p:sp>
    </p:spTree>
    <p:extLst>
      <p:ext uri="{BB962C8B-B14F-4D97-AF65-F5344CB8AC3E}">
        <p14:creationId xmlns:p14="http://schemas.microsoft.com/office/powerpoint/2010/main" val="4672765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Introduction:</a:t>
                </a:r>
              </a:p>
              <a:p>
                <a:r>
                  <a:rPr lang="en-US" sz="2400" dirty="0" smtClean="0"/>
                  <a:t>Let X and B any two sets  be  any two sets. A relation </a:t>
                </a:r>
                <a:r>
                  <a:rPr lang="en-US" sz="2400" i="1" dirty="0" smtClean="0"/>
                  <a:t>f </a:t>
                </a:r>
                <a:r>
                  <a:rPr lang="en-US" sz="2400" dirty="0" smtClean="0"/>
                  <a:t> from X to Y is called a function if  for every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𝑋</m:t>
                    </m:r>
                  </m:oMath>
                </a14:m>
                <a:r>
                  <a:rPr lang="en-US" sz="2400" dirty="0" smtClean="0"/>
                  <a:t> there is a unique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𝑌</m:t>
                    </m:r>
                  </m:oMath>
                </a14:m>
                <a:r>
                  <a:rPr lang="en-US" sz="2400" dirty="0" smtClean="0"/>
                  <a:t> such that </a:t>
                </a:r>
                <a14:m>
                  <m:oMath xmlns:m="http://schemas.openxmlformats.org/officeDocument/2006/math">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oMath>
                </a14:m>
                <a:endParaRPr lang="en-US" sz="2400" dirty="0" smtClean="0"/>
              </a:p>
              <a:p>
                <a:r>
                  <a:rPr lang="en-US" sz="2400" dirty="0" smtClean="0"/>
                  <a:t>Terms such as “transformation”, “map” (or “mapping”), “correspondence”, and “operations”  are used as synonyms for “functions”.</a:t>
                </a:r>
              </a:p>
              <a:p>
                <a:r>
                  <a:rPr lang="en-US" sz="2400" dirty="0" smtClean="0"/>
                  <a:t>The </a:t>
                </a:r>
                <a:r>
                  <a:rPr lang="en-US" sz="2400" dirty="0" err="1" smtClean="0"/>
                  <a:t>notatons</a:t>
                </a:r>
                <a:r>
                  <a:rPr lang="en-US" sz="2400" dirty="0" smtClean="0"/>
                  <a:t>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 →</m:t>
                    </m:r>
                    <m:r>
                      <a:rPr lang="en-US" sz="2400" b="0" i="1" smtClean="0">
                        <a:latin typeface="Cambria Math" panose="02040503050406030204" pitchFamily="18" charset="0"/>
                      </a:rPr>
                      <m:t>𝑌</m:t>
                    </m:r>
                    <m:r>
                      <a:rPr lang="en-US" sz="2400" b="0" i="1" smtClean="0">
                        <a:latin typeface="Cambria Math" panose="02040503050406030204" pitchFamily="18" charset="0"/>
                      </a:rPr>
                      <m:t> </m:t>
                    </m:r>
                    <m:r>
                      <a:rPr lang="en-US" sz="2400" b="0" i="1" smtClean="0">
                        <a:latin typeface="Cambria Math" panose="02040503050406030204" pitchFamily="18" charset="0"/>
                      </a:rPr>
                      <m:t>𝑜𝑟</m:t>
                    </m:r>
                    <m:r>
                      <a:rPr lang="en-US" sz="2400" b="0" i="1" smtClean="0">
                        <a:latin typeface="Cambria Math" panose="02040503050406030204" pitchFamily="18" charset="0"/>
                      </a:rPr>
                      <m:t> </m:t>
                    </m:r>
                    <m:r>
                      <a:rPr lang="en-US" sz="2400" b="0" i="1" smtClean="0">
                        <a:latin typeface="Cambria Math" panose="02040503050406030204" pitchFamily="18" charset="0"/>
                      </a:rPr>
                      <m:t>𝑋</m:t>
                    </m:r>
                    <m:r>
                      <a:rPr lang="en-US" sz="2400" b="0" i="1" smtClean="0">
                        <a:latin typeface="Cambria Math" panose="02040503050406030204" pitchFamily="18" charset="0"/>
                      </a:rPr>
                      <m:t> </m:t>
                    </m:r>
                    <m:groupChr>
                      <m:groupChrPr>
                        <m:chr m:val="→"/>
                        <m:vertJc m:val="bot"/>
                        <m:ctrlPr>
                          <a:rPr lang="en-US" sz="2400" b="0" i="1" smtClean="0">
                            <a:latin typeface="Cambria Math" panose="02040503050406030204" pitchFamily="18" charset="0"/>
                          </a:rPr>
                        </m:ctrlPr>
                      </m:groupChrPr>
                      <m:e>
                        <m:r>
                          <m:rPr>
                            <m:brk m:alnAt="2"/>
                          </m:rPr>
                          <a:rPr lang="en-US" sz="2400" b="0" i="1" smtClean="0">
                            <a:latin typeface="Cambria Math" panose="02040503050406030204" pitchFamily="18" charset="0"/>
                          </a:rPr>
                          <m:t>𝑓</m:t>
                        </m:r>
                      </m:e>
                    </m:groupCh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Y</m:t>
                    </m:r>
                    <m:r>
                      <a:rPr lang="en-US" sz="2400" b="0" i="0" smtClean="0">
                        <a:latin typeface="Cambria Math" panose="02040503050406030204" pitchFamily="18" charset="0"/>
                      </a:rPr>
                      <m:t> </m:t>
                    </m:r>
                  </m:oMath>
                </a14:m>
                <a:r>
                  <a:rPr lang="en-US" sz="2400" dirty="0" smtClean="0"/>
                  <a:t>are used to express f as a function from X to Y..</a:t>
                </a:r>
              </a:p>
              <a:p>
                <a:r>
                  <a:rPr lang="en-US" sz="2400" dirty="0" smtClean="0"/>
                  <a:t>If </a:t>
                </a:r>
                <a14:m>
                  <m:oMath xmlns:m="http://schemas.openxmlformats.org/officeDocument/2006/math">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 </m:t>
                    </m:r>
                  </m:oMath>
                </a14:m>
                <a:r>
                  <a:rPr lang="en-US" sz="2400" dirty="0" smtClean="0"/>
                  <a:t> then x is called an </a:t>
                </a:r>
                <a:r>
                  <a:rPr lang="en-US" sz="2400" b="1" dirty="0" smtClean="0"/>
                  <a:t>argument</a:t>
                </a:r>
                <a:r>
                  <a:rPr lang="en-US" sz="2400" dirty="0" smtClean="0"/>
                  <a:t> and y is called an </a:t>
                </a:r>
                <a:r>
                  <a:rPr lang="en-US" sz="2400" b="1" dirty="0" smtClean="0"/>
                  <a:t>image</a:t>
                </a:r>
                <a:r>
                  <a:rPr lang="en-US" sz="2400" dirty="0" smtClean="0"/>
                  <a:t> of x under </a:t>
                </a:r>
                <a:r>
                  <a:rPr lang="en-US" sz="2400" i="1" dirty="0" smtClean="0"/>
                  <a:t>f.</a:t>
                </a:r>
              </a:p>
              <a:p>
                <a:r>
                  <a:rPr lang="en-US" sz="2400" dirty="0" smtClean="0"/>
                  <a:t>The range of y is defined as follows:</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m:t>
                          </m:r>
                          <m:r>
                            <a:rPr lang="en-US" sz="2400" b="0" i="1" smtClean="0">
                              <a:latin typeface="Cambria Math" panose="02040503050406030204" pitchFamily="18" charset="0"/>
                            </a:rPr>
                            <m:t>𝑦</m:t>
                          </m:r>
                          <m:r>
                            <a:rPr lang="en-US" sz="2400" b="0" i="1" smtClean="0">
                              <a:latin typeface="Cambria Math" panose="02040503050406030204" pitchFamily="18" charset="0"/>
                            </a:rPr>
                            <m:t> </m:t>
                          </m:r>
                        </m:e>
                      </m:d>
                      <m:r>
                        <a:rPr lang="en-US" sz="2400" b="0" i="1" smtClean="0">
                          <a:latin typeface="Cambria Math" panose="02040503050406030204" pitchFamily="18" charset="0"/>
                        </a:rPr>
                        <m:t> ∃</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oMath>
                  </m:oMathPara>
                </a14:m>
                <a:endParaRPr lang="en-US" sz="2400"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838200"/>
                <a:ext cx="8915400" cy="5867399"/>
              </a:xfrm>
              <a:blipFill>
                <a:blip r:embed="rId2"/>
                <a:stretch>
                  <a:fillRect l="-1025" t="-832"/>
                </a:stretch>
              </a:blipFill>
            </p:spPr>
            <p:txBody>
              <a:bodyPr/>
              <a:lstStyle/>
              <a:p>
                <a:r>
                  <a:rPr lang="en-US">
                    <a:noFill/>
                  </a:rPr>
                  <a:t> </a:t>
                </a:r>
              </a:p>
            </p:txBody>
          </p:sp>
        </mc:Fallback>
      </mc:AlternateContent>
    </p:spTree>
    <p:extLst>
      <p:ext uri="{BB962C8B-B14F-4D97-AF65-F5344CB8AC3E}">
        <p14:creationId xmlns:p14="http://schemas.microsoft.com/office/powerpoint/2010/main" val="1539721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Verdana" pitchFamily="34" charset="0"/>
                <a:cs typeface="Verdana" pitchFamily="34" charset="0"/>
              </a:rPr>
              <a:t>Unit II Set Theory</a:t>
            </a:r>
            <a:endParaRPr lang="en-US" dirty="0"/>
          </a:p>
        </p:txBody>
      </p:sp>
      <p:sp>
        <p:nvSpPr>
          <p:cNvPr id="4" name="Content Placeholder 3"/>
          <p:cNvSpPr>
            <a:spLocks noGrp="1"/>
          </p:cNvSpPr>
          <p:nvPr>
            <p:ph idx="1"/>
          </p:nvPr>
        </p:nvSpPr>
        <p:spPr>
          <a:xfrm>
            <a:off x="152400" y="700881"/>
            <a:ext cx="8915400" cy="6157119"/>
          </a:xfrm>
        </p:spPr>
        <p:txBody>
          <a:bodyPr/>
          <a:lstStyle/>
          <a:p>
            <a:pPr marL="0" indent="0" algn="just">
              <a:buNone/>
            </a:pPr>
            <a:r>
              <a:rPr lang="en-US" sz="2400" dirty="0"/>
              <a:t>Introduction, Operations on Binary Sets, Principle of Inclusion and Exclusion, </a:t>
            </a:r>
            <a:endParaRPr lang="en-US" sz="2400" dirty="0" smtClean="0"/>
          </a:p>
          <a:p>
            <a:pPr marL="0" indent="0" algn="just">
              <a:buNone/>
            </a:pPr>
            <a:r>
              <a:rPr lang="en-US" sz="2400" b="1" dirty="0" smtClean="0"/>
              <a:t>Relations: </a:t>
            </a:r>
            <a:r>
              <a:rPr lang="en-US" sz="2400" dirty="0" smtClean="0"/>
              <a:t>Properties </a:t>
            </a:r>
            <a:r>
              <a:rPr lang="en-US" sz="2400" dirty="0"/>
              <a:t>of Binary Relations, Relation Matrix and Digraph, Operations on Relations, </a:t>
            </a:r>
            <a:r>
              <a:rPr lang="en-US" sz="2400" dirty="0" smtClean="0"/>
              <a:t>Partition and </a:t>
            </a:r>
            <a:r>
              <a:rPr lang="en-US" sz="2400" dirty="0"/>
              <a:t>Covering, Transitive Closure, Equivalence, Compatibility and Partial Ordering Relations</a:t>
            </a:r>
            <a:r>
              <a:rPr lang="en-US" sz="2400" dirty="0" smtClean="0"/>
              <a:t>, </a:t>
            </a:r>
            <a:r>
              <a:rPr lang="en-US" sz="2400" dirty="0" err="1" smtClean="0"/>
              <a:t>Hasse</a:t>
            </a:r>
            <a:r>
              <a:rPr lang="en-US" sz="2400" dirty="0" smtClean="0"/>
              <a:t> </a:t>
            </a:r>
            <a:r>
              <a:rPr lang="en-US" sz="2400" dirty="0"/>
              <a:t>Diagrams, </a:t>
            </a:r>
            <a:endParaRPr lang="en-US" sz="2400" dirty="0" smtClean="0"/>
          </a:p>
          <a:p>
            <a:pPr marL="0" indent="0" algn="just">
              <a:buNone/>
            </a:pPr>
            <a:r>
              <a:rPr lang="en-US" sz="2400" b="1" dirty="0" smtClean="0"/>
              <a:t>Functions</a:t>
            </a:r>
            <a:r>
              <a:rPr lang="en-US" sz="2400" b="1" dirty="0"/>
              <a:t>: </a:t>
            </a:r>
            <a:r>
              <a:rPr lang="en-US" sz="2400" dirty="0"/>
              <a:t>Bijective Functions, Composition of Functions, Inverse Functions</a:t>
            </a:r>
            <a:r>
              <a:rPr lang="en-US" sz="2400" dirty="0" smtClean="0"/>
              <a:t>, Permutation </a:t>
            </a:r>
            <a:r>
              <a:rPr lang="en-US" sz="2400" dirty="0"/>
              <a:t>Functions, Recursive Functions, Lattice and its Properties.</a:t>
            </a:r>
            <a:endParaRPr lang="en-US" sz="1800" dirty="0"/>
          </a:p>
        </p:txBody>
      </p:sp>
    </p:spTree>
    <p:extLst>
      <p:ext uri="{BB962C8B-B14F-4D97-AF65-F5344CB8AC3E}">
        <p14:creationId xmlns:p14="http://schemas.microsoft.com/office/powerpoint/2010/main" val="38225925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Introduction: (Bijective Function)</a:t>
                </a:r>
              </a:p>
              <a:p>
                <a:r>
                  <a:rPr lang="en-US" sz="2400" dirty="0" smtClean="0"/>
                  <a:t>If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 →</m:t>
                    </m:r>
                    <m:r>
                      <a:rPr lang="en-US" sz="2400" b="0" i="1" smtClean="0">
                        <a:latin typeface="Cambria Math" panose="02040503050406030204" pitchFamily="18" charset="0"/>
                      </a:rPr>
                      <m:t>𝑌</m:t>
                    </m:r>
                    <m:r>
                      <a:rPr lang="en-US" sz="2400" b="0" i="1" smtClean="0">
                        <a:latin typeface="Cambria Math" panose="02040503050406030204" pitchFamily="18" charset="0"/>
                      </a:rPr>
                      <m:t> </m:t>
                    </m:r>
                  </m:oMath>
                </a14:m>
                <a:r>
                  <a:rPr lang="en-US" sz="2400" dirty="0" smtClean="0"/>
                  <a:t> and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 </m:t>
                    </m:r>
                  </m:oMath>
                </a14:m>
                <a:r>
                  <a:rPr lang="en-US" sz="2400" dirty="0" smtClean="0"/>
                  <a:t> then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𝑋</m:t>
                        </m:r>
                        <m:r>
                          <a:rPr lang="en-US" sz="2400" b="0" i="1" smtClean="0">
                            <a:latin typeface="Cambria Math" panose="02040503050406030204" pitchFamily="18" charset="0"/>
                          </a:rPr>
                          <m:t> </m:t>
                        </m:r>
                        <m:r>
                          <a:rPr lang="en-US" sz="2400" b="0" i="1" smtClean="0">
                            <a:latin typeface="Cambria Math" panose="02040503050406030204" pitchFamily="18" charset="0"/>
                          </a:rPr>
                          <m:t>𝑌</m:t>
                        </m:r>
                      </m:e>
                    </m:d>
                  </m:oMath>
                </a14:m>
                <a:r>
                  <a:rPr lang="en-US" sz="2400" dirty="0" smtClean="0"/>
                  <a:t> is a function from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𝑌</m:t>
                    </m:r>
                    <m:r>
                      <a:rPr lang="en-US" sz="2400" b="0" i="1" smtClean="0">
                        <a:latin typeface="Cambria Math" panose="02040503050406030204" pitchFamily="18" charset="0"/>
                      </a:rPr>
                      <m:t> </m:t>
                    </m:r>
                  </m:oMath>
                </a14:m>
                <a:r>
                  <a:rPr lang="en-US" sz="2400" dirty="0" smtClean="0"/>
                  <a:t>called the restriction of </a:t>
                </a:r>
                <a:r>
                  <a:rPr lang="en-US" sz="2400" i="1" dirty="0" smtClean="0"/>
                  <a:t> f to A </a:t>
                </a:r>
                <a:r>
                  <a:rPr lang="en-US" sz="2400" dirty="0"/>
                  <a:t> </a:t>
                </a:r>
                <a:r>
                  <a:rPr lang="en-US" sz="2400" dirty="0" smtClean="0"/>
                  <a:t>and some times written as </a:t>
                </a:r>
                <a:r>
                  <a:rPr lang="en-US" sz="2400" i="1" dirty="0" smtClean="0"/>
                  <a:t>f/A.</a:t>
                </a:r>
              </a:p>
              <a:p>
                <a:r>
                  <a:rPr lang="en-US" sz="2400" i="1" dirty="0" smtClean="0"/>
                  <a:t>If g is a restriction of f, then f is called the extension of g.</a:t>
                </a:r>
              </a:p>
              <a:p>
                <a:r>
                  <a:rPr lang="en-US" sz="2400" dirty="0" smtClean="0"/>
                  <a:t>We know that not all possible subsets of </a:t>
                </a:r>
                <a14:m>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𝑌</m:t>
                    </m:r>
                    <m:r>
                      <a:rPr lang="en-US" sz="2400" b="0" i="1" smtClean="0">
                        <a:latin typeface="Cambria Math" panose="02040503050406030204" pitchFamily="18" charset="0"/>
                        <a:ea typeface="Cambria Math" panose="02040503050406030204" pitchFamily="18" charset="0"/>
                      </a:rPr>
                      <m:t> </m:t>
                    </m:r>
                  </m:oMath>
                </a14:m>
                <a:r>
                  <a:rPr lang="en-US" sz="2400" dirty="0" smtClean="0"/>
                  <a:t>are functions from X to Y. The collection of all those subsets of </a:t>
                </a:r>
                <a14:m>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𝑌</m:t>
                    </m:r>
                    <m:r>
                      <a:rPr lang="en-US" sz="2400" b="0" i="1" smtClean="0">
                        <a:latin typeface="Cambria Math" panose="02040503050406030204" pitchFamily="18" charset="0"/>
                      </a:rPr>
                      <m:t> </m:t>
                    </m:r>
                  </m:oMath>
                </a14:m>
                <a:r>
                  <a:rPr lang="en-US" sz="2400" dirty="0" smtClean="0"/>
                  <a:t>which define a function </a:t>
                </a:r>
                <a14:m>
                  <m:oMath xmlns:m="http://schemas.openxmlformats.org/officeDocument/2006/math">
                    <m:r>
                      <a:rPr lang="en-US" sz="2400" b="0" i="1" smtClean="0">
                        <a:latin typeface="Cambria Math" panose="02040503050406030204" pitchFamily="18" charset="0"/>
                      </a:rPr>
                      <m:t>𝑏𝑦</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r>
                          <a:rPr lang="en-US" sz="2400" b="0" i="1" smtClean="0">
                            <a:latin typeface="Cambria Math" panose="02040503050406030204" pitchFamily="18" charset="0"/>
                          </a:rPr>
                          <m:t>𝑥</m:t>
                        </m:r>
                      </m:sup>
                    </m:sSup>
                  </m:oMath>
                </a14:m>
                <a:r>
                  <a:rPr lang="en-US" sz="2400" dirty="0" smtClean="0"/>
                  <a:t>.</a:t>
                </a:r>
              </a:p>
              <a:p>
                <a:r>
                  <a:rPr lang="en-US" sz="2400" dirty="0" smtClean="0"/>
                  <a:t>A mapping of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 →</m:t>
                    </m:r>
                    <m:r>
                      <a:rPr lang="en-US" sz="2400" b="0" i="1" smtClean="0">
                        <a:latin typeface="Cambria Math" panose="02040503050406030204" pitchFamily="18" charset="0"/>
                      </a:rPr>
                      <m:t>𝑌</m:t>
                    </m:r>
                    <m:r>
                      <a:rPr lang="en-US" sz="2400" b="0" i="1" smtClean="0">
                        <a:latin typeface="Cambria Math" panose="02040503050406030204" pitchFamily="18" charset="0"/>
                      </a:rPr>
                      <m:t> </m:t>
                    </m:r>
                  </m:oMath>
                </a14:m>
                <a:r>
                  <a:rPr lang="en-US" sz="2400" dirty="0" smtClean="0"/>
                  <a:t> is called </a:t>
                </a:r>
                <a:r>
                  <a:rPr lang="en-US" sz="2400" b="1" dirty="0" smtClean="0"/>
                  <a:t>onto</a:t>
                </a:r>
                <a:r>
                  <a:rPr lang="en-US" sz="2400" dirty="0" smtClean="0"/>
                  <a:t> ( surjective,  a surjection ) if the range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𝑓</m:t>
                        </m:r>
                      </m:sub>
                    </m:sSub>
                    <m:r>
                      <a:rPr lang="en-US" sz="2400" b="0" i="1" smtClean="0">
                        <a:latin typeface="Cambria Math" panose="02040503050406030204" pitchFamily="18" charset="0"/>
                      </a:rPr>
                      <m:t>=</m:t>
                    </m:r>
                    <m:r>
                      <a:rPr lang="en-US" sz="2400" b="0" i="1" smtClean="0">
                        <a:latin typeface="Cambria Math" panose="02040503050406030204" pitchFamily="18" charset="0"/>
                      </a:rPr>
                      <m:t>𝑌</m:t>
                    </m:r>
                    <m:r>
                      <a:rPr lang="en-US" sz="2400" b="0" i="1" smtClean="0">
                        <a:latin typeface="Cambria Math" panose="02040503050406030204" pitchFamily="18" charset="0"/>
                      </a:rPr>
                      <m:t> </m:t>
                    </m:r>
                    <m:r>
                      <a:rPr lang="en-US" sz="2400" b="0" i="1" smtClean="0">
                        <a:latin typeface="Cambria Math" panose="02040503050406030204" pitchFamily="18" charset="0"/>
                      </a:rPr>
                      <m:t>𝑜𝑡h𝑒𝑟</m:t>
                    </m:r>
                    <m:r>
                      <a:rPr lang="en-US" sz="2400" b="0" i="1" smtClean="0">
                        <a:latin typeface="Cambria Math" panose="02040503050406030204" pitchFamily="18" charset="0"/>
                      </a:rPr>
                      <m:t> </m:t>
                    </m:r>
                    <m:r>
                      <a:rPr lang="en-US" sz="2400" b="0" i="1" smtClean="0">
                        <a:latin typeface="Cambria Math" panose="02040503050406030204" pitchFamily="18" charset="0"/>
                      </a:rPr>
                      <m:t>𝑤𝑖𝑠𝑒</m:t>
                    </m:r>
                    <m:r>
                      <a:rPr lang="en-US" sz="2400" b="0" i="1" smtClean="0">
                        <a:latin typeface="Cambria Math" panose="02040503050406030204" pitchFamily="18" charset="0"/>
                      </a:rPr>
                      <m:t> </m:t>
                    </m:r>
                    <m:r>
                      <a:rPr lang="en-US" sz="2400" b="0" i="1" smtClean="0">
                        <a:latin typeface="Cambria Math" panose="02040503050406030204" pitchFamily="18" charset="0"/>
                      </a:rPr>
                      <m:t>𝑖𝑡</m:t>
                    </m:r>
                    <m:r>
                      <a:rPr lang="en-US" sz="2400" b="0" i="1" smtClean="0">
                        <a:latin typeface="Cambria Math" panose="02040503050406030204" pitchFamily="18" charset="0"/>
                      </a:rPr>
                      <m:t> </m:t>
                    </m:r>
                    <m:r>
                      <a:rPr lang="en-US" sz="2400" b="0" i="1" smtClean="0">
                        <a:latin typeface="Cambria Math" panose="02040503050406030204" pitchFamily="18" charset="0"/>
                      </a:rPr>
                      <m:t>𝑖𝑠</m:t>
                    </m:r>
                    <m:r>
                      <a:rPr lang="en-US" sz="2400" b="0" i="1" smtClean="0">
                        <a:latin typeface="Cambria Math" panose="02040503050406030204" pitchFamily="18" charset="0"/>
                      </a:rPr>
                      <m:t> </m:t>
                    </m:r>
                    <m:r>
                      <a:rPr lang="en-US" sz="2400" b="0" i="1" smtClean="0">
                        <a:latin typeface="Cambria Math" panose="02040503050406030204" pitchFamily="18" charset="0"/>
                      </a:rPr>
                      <m:t>𝑐𝑎𝑙𝑙𝑒𝑑</m:t>
                    </m:r>
                    <m:r>
                      <a:rPr lang="en-US" sz="2400" b="0" i="1" smtClean="0">
                        <a:latin typeface="Cambria Math" panose="02040503050406030204" pitchFamily="18" charset="0"/>
                      </a:rPr>
                      <m:t> </m:t>
                    </m:r>
                  </m:oMath>
                </a14:m>
                <a:r>
                  <a:rPr lang="en-US" sz="2400" dirty="0" smtClean="0"/>
                  <a:t> </a:t>
                </a:r>
                <a:r>
                  <a:rPr lang="en-US" sz="2400" b="1" dirty="0" smtClean="0"/>
                  <a:t>into.</a:t>
                </a:r>
              </a:p>
              <a:p>
                <a:endParaRPr lang="en-US" sz="2400" b="1"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838200"/>
                <a:ext cx="8915400" cy="5867399"/>
              </a:xfrm>
              <a:blipFill>
                <a:blip r:embed="rId2"/>
                <a:stretch>
                  <a:fillRect l="-1025" t="-832" r="-684"/>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609600" y="4800600"/>
            <a:ext cx="3252436" cy="1904999"/>
          </a:xfrm>
          <a:prstGeom prst="rect">
            <a:avLst/>
          </a:prstGeom>
        </p:spPr>
      </p:pic>
    </p:spTree>
    <p:extLst>
      <p:ext uri="{BB962C8B-B14F-4D97-AF65-F5344CB8AC3E}">
        <p14:creationId xmlns:p14="http://schemas.microsoft.com/office/powerpoint/2010/main" val="42271121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Introduction:</a:t>
                </a:r>
              </a:p>
              <a:p>
                <a:pPr algn="just"/>
                <a:r>
                  <a:rPr lang="en-US" sz="2400" dirty="0"/>
                  <a:t> </a:t>
                </a:r>
                <a:r>
                  <a:rPr lang="en-US" sz="2400" dirty="0" smtClean="0"/>
                  <a:t>A mapping </a:t>
                </a:r>
                <a14:m>
                  <m:oMath xmlns:m="http://schemas.openxmlformats.org/officeDocument/2006/math">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 →</m:t>
                    </m:r>
                    <m:r>
                      <a:rPr lang="en-US" sz="2400" b="0" i="1" smtClean="0">
                        <a:latin typeface="Cambria Math" panose="02040503050406030204" pitchFamily="18" charset="0"/>
                      </a:rPr>
                      <m:t>𝑌</m:t>
                    </m:r>
                    <m:r>
                      <a:rPr lang="en-US" sz="2400" b="0" i="1" smtClean="0">
                        <a:latin typeface="Cambria Math" panose="02040503050406030204" pitchFamily="18" charset="0"/>
                      </a:rPr>
                      <m:t> </m:t>
                    </m:r>
                    <m:r>
                      <a:rPr lang="en-US" sz="2400" b="1" i="0" smtClean="0">
                        <a:latin typeface="Cambria Math" panose="02040503050406030204" pitchFamily="18" charset="0"/>
                      </a:rPr>
                      <m:t> </m:t>
                    </m:r>
                  </m:oMath>
                </a14:m>
                <a:r>
                  <a:rPr lang="en-US" sz="2400" dirty="0" smtClean="0"/>
                  <a:t>is called </a:t>
                </a:r>
                <a:r>
                  <a:rPr lang="en-US" sz="2400" b="1" dirty="0" smtClean="0"/>
                  <a:t>one-to-one function </a:t>
                </a:r>
                <a:r>
                  <a:rPr lang="en-US" sz="2400" dirty="0" smtClean="0"/>
                  <a:t>( injective , 1-1) if distinct elements of X are mapped into distinct elements of Y. </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algn="just"/>
                <a:r>
                  <a:rPr lang="en-US" sz="2400" dirty="0"/>
                  <a:t>A mapping </a:t>
                </a:r>
                <a14:m>
                  <m:oMath xmlns:m="http://schemas.openxmlformats.org/officeDocument/2006/math">
                    <m:r>
                      <a:rPr lang="en-US" sz="2400" i="1">
                        <a:latin typeface="Cambria Math" panose="02040503050406030204" pitchFamily="18" charset="0"/>
                      </a:rPr>
                      <m:t>𝑜𝑓</m:t>
                    </m:r>
                    <m:r>
                      <a:rPr lang="en-US" sz="2400" i="1">
                        <a:latin typeface="Cambria Math" panose="02040503050406030204" pitchFamily="18" charset="0"/>
                      </a:rPr>
                      <m:t> </m:t>
                    </m:r>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𝑋</m:t>
                    </m:r>
                    <m:r>
                      <a:rPr lang="en-US" sz="2400" i="1">
                        <a:latin typeface="Cambria Math" panose="02040503050406030204" pitchFamily="18" charset="0"/>
                      </a:rPr>
                      <m:t> →</m:t>
                    </m:r>
                    <m:r>
                      <a:rPr lang="en-US" sz="2400" i="1">
                        <a:latin typeface="Cambria Math" panose="02040503050406030204" pitchFamily="18" charset="0"/>
                      </a:rPr>
                      <m:t>𝑌</m:t>
                    </m:r>
                    <m:r>
                      <a:rPr lang="en-US" sz="2400" i="1">
                        <a:latin typeface="Cambria Math" panose="02040503050406030204" pitchFamily="18" charset="0"/>
                      </a:rPr>
                      <m:t> </m:t>
                    </m:r>
                    <m:r>
                      <a:rPr lang="en-US" sz="2400" b="1">
                        <a:latin typeface="Cambria Math" panose="02040503050406030204" pitchFamily="18" charset="0"/>
                      </a:rPr>
                      <m:t> </m:t>
                    </m:r>
                  </m:oMath>
                </a14:m>
                <a:r>
                  <a:rPr lang="en-US" sz="2400" dirty="0"/>
                  <a:t>is called </a:t>
                </a:r>
                <a:r>
                  <a:rPr lang="en-US" sz="2400" b="1" dirty="0"/>
                  <a:t>one-to-one </a:t>
                </a:r>
                <a:r>
                  <a:rPr lang="en-US" sz="2400" b="1" dirty="0" smtClean="0"/>
                  <a:t>onto function </a:t>
                </a:r>
                <a:r>
                  <a:rPr lang="en-US" sz="2400" b="1" dirty="0"/>
                  <a:t>( </a:t>
                </a:r>
                <a:r>
                  <a:rPr lang="en-US" sz="2400" b="1" dirty="0" smtClean="0"/>
                  <a:t>bijective) </a:t>
                </a:r>
                <a:r>
                  <a:rPr lang="en-US" sz="2400" dirty="0" smtClean="0"/>
                  <a:t>if  it is both one-to-one and onto.  Such a mapping is also called one-to-one correspondence between X and Y. </a:t>
                </a:r>
                <a:endParaRPr lang="en-US" sz="2400" dirty="0"/>
              </a:p>
              <a:p>
                <a:pPr marL="0" indent="0">
                  <a:buNone/>
                </a:pPr>
                <a:endParaRPr lang="en-US" sz="2400" dirty="0"/>
              </a:p>
              <a:p>
                <a:endParaRPr lang="en-US" sz="2400"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838200"/>
                <a:ext cx="8915400" cy="5867399"/>
              </a:xfrm>
              <a:blipFill>
                <a:blip r:embed="rId2"/>
                <a:stretch>
                  <a:fillRect l="-1025" t="-832" r="-957" b="-2391"/>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1066800" y="2590800"/>
            <a:ext cx="4038600" cy="2905319"/>
          </a:xfrm>
          <a:prstGeom prst="rect">
            <a:avLst/>
          </a:prstGeom>
        </p:spPr>
      </p:pic>
    </p:spTree>
    <p:extLst>
      <p:ext uri="{BB962C8B-B14F-4D97-AF65-F5344CB8AC3E}">
        <p14:creationId xmlns:p14="http://schemas.microsoft.com/office/powerpoint/2010/main" val="232011812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a:t>
            </a:r>
            <a:endParaRPr lang="en-US" dirty="0"/>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Introduction: Bijective</a:t>
            </a:r>
          </a:p>
          <a:p>
            <a:pPr marL="0" indent="0">
              <a:buNone/>
            </a:pPr>
            <a:endParaRPr lang="en-US" sz="2400" dirty="0" smtClean="0"/>
          </a:p>
        </p:txBody>
      </p:sp>
      <p:pic>
        <p:nvPicPr>
          <p:cNvPr id="2" name="Picture 1"/>
          <p:cNvPicPr>
            <a:picLocks noChangeAspect="1"/>
          </p:cNvPicPr>
          <p:nvPr/>
        </p:nvPicPr>
        <p:blipFill>
          <a:blip r:embed="rId2"/>
          <a:stretch>
            <a:fillRect/>
          </a:stretch>
        </p:blipFill>
        <p:spPr>
          <a:xfrm>
            <a:off x="125506" y="1371600"/>
            <a:ext cx="8942294" cy="4724400"/>
          </a:xfrm>
          <a:prstGeom prst="rect">
            <a:avLst/>
          </a:prstGeom>
        </p:spPr>
      </p:pic>
    </p:spTree>
    <p:extLst>
      <p:ext uri="{BB962C8B-B14F-4D97-AF65-F5344CB8AC3E}">
        <p14:creationId xmlns:p14="http://schemas.microsoft.com/office/powerpoint/2010/main" val="18721463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a:t>
            </a:r>
            <a:endParaRPr lang="en-US" dirty="0"/>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Composition of functions:</a:t>
            </a:r>
          </a:p>
          <a:p>
            <a:pPr marL="0" indent="0">
              <a:buNone/>
            </a:pPr>
            <a:endParaRPr lang="en-US" sz="2400" dirty="0" smtClean="0"/>
          </a:p>
        </p:txBody>
      </p:sp>
      <p:pic>
        <p:nvPicPr>
          <p:cNvPr id="2" name="Picture 1"/>
          <p:cNvPicPr>
            <a:picLocks noChangeAspect="1"/>
          </p:cNvPicPr>
          <p:nvPr/>
        </p:nvPicPr>
        <p:blipFill>
          <a:blip r:embed="rId2"/>
          <a:stretch>
            <a:fillRect/>
          </a:stretch>
        </p:blipFill>
        <p:spPr>
          <a:xfrm>
            <a:off x="304800" y="1471611"/>
            <a:ext cx="8153400" cy="5278944"/>
          </a:xfrm>
          <a:prstGeom prst="rect">
            <a:avLst/>
          </a:prstGeom>
        </p:spPr>
      </p:pic>
    </p:spTree>
    <p:extLst>
      <p:ext uri="{BB962C8B-B14F-4D97-AF65-F5344CB8AC3E}">
        <p14:creationId xmlns:p14="http://schemas.microsoft.com/office/powerpoint/2010/main" val="34339300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a:t>
            </a:r>
            <a:endParaRPr lang="en-US" dirty="0"/>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Composition of functions:</a:t>
            </a:r>
          </a:p>
          <a:p>
            <a:pPr marL="0" indent="0">
              <a:buNone/>
            </a:pPr>
            <a:endParaRPr lang="en-US" sz="2400" dirty="0" smtClean="0"/>
          </a:p>
        </p:txBody>
      </p:sp>
      <p:pic>
        <p:nvPicPr>
          <p:cNvPr id="5" name="Picture 4"/>
          <p:cNvPicPr>
            <a:picLocks noChangeAspect="1"/>
          </p:cNvPicPr>
          <p:nvPr/>
        </p:nvPicPr>
        <p:blipFill>
          <a:blip r:embed="rId2"/>
          <a:stretch>
            <a:fillRect/>
          </a:stretch>
        </p:blipFill>
        <p:spPr>
          <a:xfrm>
            <a:off x="381000" y="1524000"/>
            <a:ext cx="8686800" cy="4876800"/>
          </a:xfrm>
          <a:prstGeom prst="rect">
            <a:avLst/>
          </a:prstGeom>
        </p:spPr>
      </p:pic>
    </p:spTree>
    <p:extLst>
      <p:ext uri="{BB962C8B-B14F-4D97-AF65-F5344CB8AC3E}">
        <p14:creationId xmlns:p14="http://schemas.microsoft.com/office/powerpoint/2010/main" val="3728280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822" y="0"/>
            <a:ext cx="8991600" cy="685800"/>
          </a:xfrm>
        </p:spPr>
        <p:txBody>
          <a:bodyPr/>
          <a:lstStyle/>
          <a:p>
            <a:r>
              <a:rPr lang="en-US" dirty="0" smtClean="0"/>
              <a:t>Functions</a:t>
            </a:r>
            <a:endParaRPr lang="en-US" dirty="0"/>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Inverse Function:</a:t>
            </a:r>
          </a:p>
          <a:p>
            <a:pPr marL="0" indent="0">
              <a:buNone/>
            </a:pPr>
            <a:endParaRPr lang="en-US" sz="2400" dirty="0" smtClean="0"/>
          </a:p>
        </p:txBody>
      </p:sp>
      <p:pic>
        <p:nvPicPr>
          <p:cNvPr id="2" name="Picture 1"/>
          <p:cNvPicPr>
            <a:picLocks noChangeAspect="1"/>
          </p:cNvPicPr>
          <p:nvPr/>
        </p:nvPicPr>
        <p:blipFill>
          <a:blip r:embed="rId2"/>
          <a:stretch>
            <a:fillRect/>
          </a:stretch>
        </p:blipFill>
        <p:spPr>
          <a:xfrm>
            <a:off x="228599" y="1371600"/>
            <a:ext cx="8704179" cy="5181600"/>
          </a:xfrm>
          <a:prstGeom prst="rect">
            <a:avLst/>
          </a:prstGeom>
        </p:spPr>
      </p:pic>
    </p:spTree>
    <p:extLst>
      <p:ext uri="{BB962C8B-B14F-4D97-AF65-F5344CB8AC3E}">
        <p14:creationId xmlns:p14="http://schemas.microsoft.com/office/powerpoint/2010/main" val="151232424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822" y="0"/>
            <a:ext cx="8991600" cy="685800"/>
          </a:xfrm>
        </p:spPr>
        <p:txBody>
          <a:bodyPr/>
          <a:lstStyle/>
          <a:p>
            <a:r>
              <a:rPr lang="en-US" dirty="0" smtClean="0"/>
              <a:t>Functions</a:t>
            </a:r>
            <a:endParaRPr lang="en-US" dirty="0"/>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Recursive functions:</a:t>
            </a:r>
          </a:p>
          <a:p>
            <a:pPr algn="just"/>
            <a:r>
              <a:rPr lang="en-US" sz="2400" dirty="0" smtClean="0"/>
              <a:t>A function </a:t>
            </a:r>
            <a:r>
              <a:rPr lang="en-US" sz="2400" dirty="0"/>
              <a:t>is said to be recursively defined if the function definition refers to itself. In order for the </a:t>
            </a:r>
            <a:r>
              <a:rPr lang="en-US" sz="2400" dirty="0" smtClean="0"/>
              <a:t>definition not </a:t>
            </a:r>
            <a:r>
              <a:rPr lang="en-US" sz="2400" dirty="0"/>
              <a:t>to be circular, the function definition must have the following two </a:t>
            </a:r>
            <a:r>
              <a:rPr lang="en-US" sz="2400" dirty="0" smtClean="0"/>
              <a:t>properties.</a:t>
            </a:r>
          </a:p>
          <a:p>
            <a:pPr marL="457200" indent="-457200" algn="just">
              <a:buFont typeface="+mj-lt"/>
              <a:buAutoNum type="arabicPeriod"/>
            </a:pPr>
            <a:r>
              <a:rPr lang="en-US" sz="2400" dirty="0"/>
              <a:t>There must be certain arguments, called base values, for which the function does not refer to itself</a:t>
            </a:r>
            <a:r>
              <a:rPr lang="en-US" sz="2400" dirty="0" smtClean="0"/>
              <a:t>.</a:t>
            </a:r>
          </a:p>
          <a:p>
            <a:pPr marL="457200" indent="-457200" algn="just">
              <a:buFont typeface="+mj-lt"/>
              <a:buAutoNum type="arabicPeriod"/>
            </a:pPr>
            <a:r>
              <a:rPr lang="en-US" sz="2400" dirty="0"/>
              <a:t>Each time the function does refer to itself, the argument of the function must be closer to a base value.</a:t>
            </a:r>
            <a:endParaRPr lang="en-US" sz="2400" dirty="0" smtClean="0"/>
          </a:p>
        </p:txBody>
      </p:sp>
    </p:spTree>
    <p:extLst>
      <p:ext uri="{BB962C8B-B14F-4D97-AF65-F5344CB8AC3E}">
        <p14:creationId xmlns:p14="http://schemas.microsoft.com/office/powerpoint/2010/main" val="10547584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822" y="0"/>
            <a:ext cx="8991600" cy="685800"/>
          </a:xfrm>
        </p:spPr>
        <p:txBody>
          <a:bodyPr/>
          <a:lstStyle/>
          <a:p>
            <a:r>
              <a:rPr lang="en-US" dirty="0" smtClean="0"/>
              <a:t>Functions</a:t>
            </a:r>
            <a:endParaRPr lang="en-US" dirty="0"/>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Recursive functions:</a:t>
            </a:r>
            <a:endParaRPr lang="en-US" sz="2400" dirty="0" smtClean="0"/>
          </a:p>
          <a:p>
            <a:pPr algn="just"/>
            <a:r>
              <a:rPr lang="en-US" sz="2400" b="1" dirty="0"/>
              <a:t>Factorial Function</a:t>
            </a:r>
            <a:endParaRPr lang="en-US" sz="2400" b="1" dirty="0" smtClean="0"/>
          </a:p>
        </p:txBody>
      </p:sp>
      <p:pic>
        <p:nvPicPr>
          <p:cNvPr id="2" name="Picture 1"/>
          <p:cNvPicPr>
            <a:picLocks noChangeAspect="1"/>
          </p:cNvPicPr>
          <p:nvPr/>
        </p:nvPicPr>
        <p:blipFill>
          <a:blip r:embed="rId2"/>
          <a:stretch>
            <a:fillRect/>
          </a:stretch>
        </p:blipFill>
        <p:spPr>
          <a:xfrm>
            <a:off x="333011" y="1828800"/>
            <a:ext cx="8554177" cy="4648199"/>
          </a:xfrm>
          <a:prstGeom prst="rect">
            <a:avLst/>
          </a:prstGeom>
        </p:spPr>
      </p:pic>
    </p:spTree>
    <p:extLst>
      <p:ext uri="{BB962C8B-B14F-4D97-AF65-F5344CB8AC3E}">
        <p14:creationId xmlns:p14="http://schemas.microsoft.com/office/powerpoint/2010/main" val="165887052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822" y="0"/>
            <a:ext cx="8991600" cy="685800"/>
          </a:xfrm>
        </p:spPr>
        <p:txBody>
          <a:bodyPr/>
          <a:lstStyle/>
          <a:p>
            <a:r>
              <a:rPr lang="en-US" dirty="0" smtClean="0"/>
              <a:t>Functions</a:t>
            </a:r>
            <a:endParaRPr lang="en-US" dirty="0"/>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Permutation Function:</a:t>
            </a:r>
          </a:p>
          <a:p>
            <a:r>
              <a:rPr lang="en-US" sz="2400" dirty="0" smtClean="0"/>
              <a:t>A Bijection from a Set A to itself is called a </a:t>
            </a:r>
            <a:r>
              <a:rPr lang="en-US" sz="2400" b="1" dirty="0" smtClean="0"/>
              <a:t>permutation of A</a:t>
            </a:r>
          </a:p>
        </p:txBody>
      </p:sp>
      <p:pic>
        <p:nvPicPr>
          <p:cNvPr id="5" name="Picture 4"/>
          <p:cNvPicPr>
            <a:picLocks noChangeAspect="1"/>
          </p:cNvPicPr>
          <p:nvPr/>
        </p:nvPicPr>
        <p:blipFill>
          <a:blip r:embed="rId2"/>
          <a:stretch>
            <a:fillRect/>
          </a:stretch>
        </p:blipFill>
        <p:spPr>
          <a:xfrm>
            <a:off x="198095" y="1905000"/>
            <a:ext cx="8824010" cy="4343400"/>
          </a:xfrm>
          <a:prstGeom prst="rect">
            <a:avLst/>
          </a:prstGeom>
        </p:spPr>
      </p:pic>
    </p:spTree>
    <p:extLst>
      <p:ext uri="{BB962C8B-B14F-4D97-AF65-F5344CB8AC3E}">
        <p14:creationId xmlns:p14="http://schemas.microsoft.com/office/powerpoint/2010/main" val="7598976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822" y="0"/>
            <a:ext cx="8991600" cy="685800"/>
          </a:xfrm>
        </p:spPr>
        <p:txBody>
          <a:bodyPr/>
          <a:lstStyle/>
          <a:p>
            <a:r>
              <a:rPr lang="en-US" dirty="0" smtClean="0"/>
              <a:t>Functions</a:t>
            </a:r>
            <a:endParaRPr lang="en-US" dirty="0"/>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Permutation Function:</a:t>
            </a:r>
          </a:p>
          <a:p>
            <a:r>
              <a:rPr lang="en-US" sz="2400" dirty="0" smtClean="0"/>
              <a:t>A Bijection from a Set A to itself is called a </a:t>
            </a:r>
            <a:r>
              <a:rPr lang="en-US" sz="2400" b="1" dirty="0" smtClean="0"/>
              <a:t>permutation of A</a:t>
            </a:r>
          </a:p>
        </p:txBody>
      </p:sp>
      <p:pic>
        <p:nvPicPr>
          <p:cNvPr id="2" name="Picture 1"/>
          <p:cNvPicPr>
            <a:picLocks noChangeAspect="1"/>
          </p:cNvPicPr>
          <p:nvPr/>
        </p:nvPicPr>
        <p:blipFill>
          <a:blip r:embed="rId3"/>
          <a:stretch>
            <a:fillRect/>
          </a:stretch>
        </p:blipFill>
        <p:spPr>
          <a:xfrm>
            <a:off x="261256" y="1676400"/>
            <a:ext cx="8697687" cy="5029199"/>
          </a:xfrm>
          <a:prstGeom prst="rect">
            <a:avLst/>
          </a:prstGeom>
        </p:spPr>
      </p:pic>
    </p:spTree>
    <p:extLst>
      <p:ext uri="{BB962C8B-B14F-4D97-AF65-F5344CB8AC3E}">
        <p14:creationId xmlns:p14="http://schemas.microsoft.com/office/powerpoint/2010/main" val="49705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09800"/>
            <a:ext cx="7772400" cy="1470025"/>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defRPr/>
            </a:pPr>
            <a:r>
              <a:rPr lang="en-US" b="1" dirty="0" smtClean="0"/>
              <a:t>Introduction on Sets</a:t>
            </a:r>
            <a:endParaRPr lang="en-US" dirty="0">
              <a:latin typeface="Cambria" pitchFamily="18" charset="0"/>
              <a:ea typeface="Verdana" pitchFamily="34" charset="0"/>
              <a:cs typeface="Verdana" pitchFamily="34" charset="0"/>
            </a:endParaRPr>
          </a:p>
        </p:txBody>
      </p:sp>
      <p:sp>
        <p:nvSpPr>
          <p:cNvPr id="3" name="Subtitle 2"/>
          <p:cNvSpPr>
            <a:spLocks noGrp="1"/>
          </p:cNvSpPr>
          <p:nvPr>
            <p:ph type="subTitle" idx="1"/>
          </p:nvPr>
        </p:nvSpPr>
        <p:spPr>
          <a:xfrm>
            <a:off x="304800" y="4800600"/>
            <a:ext cx="7620000" cy="1752600"/>
          </a:xfrm>
          <a:noFill/>
          <a:ln>
            <a:noFill/>
          </a:ln>
        </p:spPr>
        <p:style>
          <a:lnRef idx="2">
            <a:schemeClr val="accent6"/>
          </a:lnRef>
          <a:fillRef idx="1">
            <a:schemeClr val="lt1"/>
          </a:fillRef>
          <a:effectRef idx="0">
            <a:schemeClr val="accent6"/>
          </a:effectRef>
          <a:fontRef idx="minor">
            <a:schemeClr val="dk1"/>
          </a:fontRef>
        </p:style>
        <p:txBody>
          <a:bodyPr rtlCol="0">
            <a:normAutofit/>
          </a:bodyPr>
          <a:lstStyle/>
          <a:p>
            <a:pPr algn="l">
              <a:buClr>
                <a:srgbClr val="CC9900"/>
              </a:buClr>
              <a:buSzPct val="65000"/>
              <a:buFont typeface="Arial" pitchFamily="34" charset="0"/>
              <a:buNone/>
              <a:defRPr/>
            </a:pPr>
            <a:r>
              <a:rPr lang="en-US" sz="2400" b="1" i="1" kern="0" dirty="0" err="1" smtClean="0">
                <a:solidFill>
                  <a:srgbClr val="006633"/>
                </a:solidFill>
                <a:latin typeface="Cambria" pitchFamily="18" charset="0"/>
                <a:ea typeface="Verdana" pitchFamily="34" charset="0"/>
                <a:cs typeface="Verdana" pitchFamily="34" charset="0"/>
              </a:rPr>
              <a:t>Narasimhulu</a:t>
            </a:r>
            <a:r>
              <a:rPr lang="en-US" sz="2400" b="1" i="1" kern="0" dirty="0" smtClean="0">
                <a:solidFill>
                  <a:srgbClr val="006633"/>
                </a:solidFill>
                <a:latin typeface="Cambria" pitchFamily="18" charset="0"/>
                <a:ea typeface="Verdana" pitchFamily="34" charset="0"/>
                <a:cs typeface="Verdana" pitchFamily="34" charset="0"/>
              </a:rPr>
              <a:t> M</a:t>
            </a:r>
            <a:r>
              <a:rPr lang="en-US" sz="2400" b="1" i="1" kern="0" baseline="-25000" dirty="0" smtClean="0">
                <a:solidFill>
                  <a:srgbClr val="000000"/>
                </a:solidFill>
                <a:latin typeface="Cambria" pitchFamily="18" charset="0"/>
                <a:ea typeface="Verdana" pitchFamily="34" charset="0"/>
                <a:cs typeface="Verdana" pitchFamily="34" charset="0"/>
              </a:rPr>
              <a:t>M</a:t>
            </a:r>
            <a:r>
              <a:rPr lang="en-US" sz="2400" b="1" i="1" kern="0" baseline="-25000" dirty="0">
                <a:solidFill>
                  <a:srgbClr val="000000"/>
                </a:solidFill>
                <a:latin typeface="Cambria" pitchFamily="18" charset="0"/>
                <a:ea typeface="Verdana" pitchFamily="34" charset="0"/>
                <a:cs typeface="Verdana" pitchFamily="34" charset="0"/>
              </a:rPr>
              <a:t>. </a:t>
            </a:r>
            <a:r>
              <a:rPr lang="en-US" sz="2400" b="1" i="1" kern="0" baseline="-25000" dirty="0" smtClean="0">
                <a:solidFill>
                  <a:srgbClr val="000000"/>
                </a:solidFill>
                <a:latin typeface="Cambria" pitchFamily="18" charset="0"/>
                <a:ea typeface="Verdana" pitchFamily="34" charset="0"/>
                <a:cs typeface="Verdana" pitchFamily="34" charset="0"/>
              </a:rPr>
              <a:t>Tech.</a:t>
            </a:r>
          </a:p>
          <a:p>
            <a:pPr algn="l">
              <a:buClr>
                <a:srgbClr val="CC9900"/>
              </a:buClr>
              <a:buSzPct val="65000"/>
              <a:buFont typeface="Arial" pitchFamily="34" charset="0"/>
              <a:buNone/>
              <a:defRPr/>
            </a:pPr>
            <a:r>
              <a:rPr lang="en-IN" sz="2400" b="1" i="1" kern="0" dirty="0" smtClean="0">
                <a:solidFill>
                  <a:srgbClr val="006633"/>
                </a:solidFill>
                <a:latin typeface="Cambria" pitchFamily="18" charset="0"/>
                <a:ea typeface="Verdana" pitchFamily="34" charset="0"/>
                <a:cs typeface="Verdana" pitchFamily="34" charset="0"/>
              </a:rPr>
              <a:t>Assistant Professor</a:t>
            </a:r>
            <a:endParaRPr lang="en-IN" sz="2400" b="1" i="1" kern="0" dirty="0">
              <a:solidFill>
                <a:srgbClr val="006633"/>
              </a:solidFill>
              <a:latin typeface="Cambria" pitchFamily="18" charset="0"/>
              <a:ea typeface="Verdana" pitchFamily="34" charset="0"/>
              <a:cs typeface="Verdana" pitchFamily="34" charset="0"/>
            </a:endParaRPr>
          </a:p>
          <a:p>
            <a:pPr algn="l">
              <a:buClr>
                <a:srgbClr val="CC9900"/>
              </a:buClr>
              <a:buSzPct val="65000"/>
              <a:buFont typeface="Arial" pitchFamily="34" charset="0"/>
              <a:buNone/>
              <a:defRPr/>
            </a:pPr>
            <a:r>
              <a:rPr lang="en-IN" sz="2400" b="1" i="1" kern="0" dirty="0">
                <a:solidFill>
                  <a:srgbClr val="006633"/>
                </a:solidFill>
                <a:latin typeface="Cambria" pitchFamily="18" charset="0"/>
                <a:ea typeface="Verdana" pitchFamily="34" charset="0"/>
                <a:cs typeface="Verdana" pitchFamily="34" charset="0"/>
              </a:rPr>
              <a:t>Department of Computer Science &amp; Engineering</a:t>
            </a:r>
          </a:p>
          <a:p>
            <a:pPr algn="r" fontAlgn="auto">
              <a:spcAft>
                <a:spcPts val="0"/>
              </a:spcAft>
              <a:buFont typeface="Arial" pitchFamily="34" charset="0"/>
              <a:buNone/>
              <a:defRPr/>
            </a:pPr>
            <a:endParaRPr lang="en-US" dirty="0">
              <a:latin typeface="Cambria" pitchFamily="18" charset="0"/>
              <a:ea typeface="Verdana" pitchFamily="34" charset="0"/>
              <a:cs typeface="Verdana" pitchFamily="34" charset="0"/>
            </a:endParaRPr>
          </a:p>
        </p:txBody>
      </p:sp>
    </p:spTree>
    <p:extLst>
      <p:ext uri="{BB962C8B-B14F-4D97-AF65-F5344CB8AC3E}">
        <p14:creationId xmlns:p14="http://schemas.microsoft.com/office/powerpoint/2010/main" val="33086572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822" y="0"/>
            <a:ext cx="8991600" cy="685800"/>
          </a:xfrm>
        </p:spPr>
        <p:txBody>
          <a:bodyPr/>
          <a:lstStyle/>
          <a:p>
            <a:r>
              <a:rPr lang="en-US" dirty="0" smtClean="0"/>
              <a:t>Functions</a:t>
            </a:r>
            <a:endParaRPr lang="en-US" dirty="0"/>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Permutation Function:</a:t>
            </a:r>
          </a:p>
          <a:p>
            <a:r>
              <a:rPr lang="en-US" sz="2400" dirty="0" smtClean="0"/>
              <a:t>A Bijection from a Set A to itself is called a </a:t>
            </a:r>
            <a:r>
              <a:rPr lang="en-US" sz="2400" b="1" dirty="0" smtClean="0"/>
              <a:t>permutation of A</a:t>
            </a:r>
          </a:p>
        </p:txBody>
      </p:sp>
      <p:pic>
        <p:nvPicPr>
          <p:cNvPr id="5" name="Picture 4"/>
          <p:cNvPicPr>
            <a:picLocks noChangeAspect="1"/>
          </p:cNvPicPr>
          <p:nvPr/>
        </p:nvPicPr>
        <p:blipFill>
          <a:blip r:embed="rId3"/>
          <a:stretch>
            <a:fillRect/>
          </a:stretch>
        </p:blipFill>
        <p:spPr>
          <a:xfrm>
            <a:off x="304800" y="1905000"/>
            <a:ext cx="8763000" cy="2286000"/>
          </a:xfrm>
          <a:prstGeom prst="rect">
            <a:avLst/>
          </a:prstGeom>
        </p:spPr>
      </p:pic>
    </p:spTree>
    <p:extLst>
      <p:ext uri="{BB962C8B-B14F-4D97-AF65-F5344CB8AC3E}">
        <p14:creationId xmlns:p14="http://schemas.microsoft.com/office/powerpoint/2010/main" val="403314353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822" y="0"/>
            <a:ext cx="8991600" cy="685800"/>
          </a:xfrm>
        </p:spPr>
        <p:txBody>
          <a:bodyPr/>
          <a:lstStyle/>
          <a:p>
            <a:r>
              <a:rPr lang="en-US" dirty="0" smtClean="0"/>
              <a:t>Functions</a:t>
            </a:r>
            <a:endParaRPr lang="en-US" dirty="0"/>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Permutation Function:</a:t>
            </a:r>
          </a:p>
          <a:p>
            <a:r>
              <a:rPr lang="en-US" sz="2400" b="1" dirty="0" smtClean="0"/>
              <a:t>Cycle Permutation</a:t>
            </a:r>
          </a:p>
        </p:txBody>
      </p:sp>
      <p:pic>
        <p:nvPicPr>
          <p:cNvPr id="2" name="Picture 1"/>
          <p:cNvPicPr>
            <a:picLocks noChangeAspect="1"/>
          </p:cNvPicPr>
          <p:nvPr/>
        </p:nvPicPr>
        <p:blipFill>
          <a:blip r:embed="rId3"/>
          <a:stretch>
            <a:fillRect/>
          </a:stretch>
        </p:blipFill>
        <p:spPr>
          <a:xfrm>
            <a:off x="152400" y="1752601"/>
            <a:ext cx="8991599" cy="4952998"/>
          </a:xfrm>
          <a:prstGeom prst="rect">
            <a:avLst/>
          </a:prstGeom>
        </p:spPr>
      </p:pic>
    </p:spTree>
    <p:extLst>
      <p:ext uri="{BB962C8B-B14F-4D97-AF65-F5344CB8AC3E}">
        <p14:creationId xmlns:p14="http://schemas.microsoft.com/office/powerpoint/2010/main" val="352544343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822" y="0"/>
            <a:ext cx="8991600" cy="685800"/>
          </a:xfrm>
        </p:spPr>
        <p:txBody>
          <a:bodyPr/>
          <a:lstStyle/>
          <a:p>
            <a:r>
              <a:rPr lang="en-US" dirty="0" smtClean="0"/>
              <a:t>Functions</a:t>
            </a:r>
            <a:endParaRPr lang="en-US" dirty="0"/>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Permutation Function:</a:t>
            </a:r>
          </a:p>
          <a:p>
            <a:r>
              <a:rPr lang="en-US" sz="2400" b="1" dirty="0" smtClean="0"/>
              <a:t>Cycle Permutation</a:t>
            </a:r>
          </a:p>
        </p:txBody>
      </p:sp>
      <p:pic>
        <p:nvPicPr>
          <p:cNvPr id="5" name="Picture 4"/>
          <p:cNvPicPr>
            <a:picLocks noChangeAspect="1"/>
          </p:cNvPicPr>
          <p:nvPr/>
        </p:nvPicPr>
        <p:blipFill>
          <a:blip r:embed="rId3"/>
          <a:stretch>
            <a:fillRect/>
          </a:stretch>
        </p:blipFill>
        <p:spPr>
          <a:xfrm>
            <a:off x="386548" y="1905000"/>
            <a:ext cx="8546230" cy="1281934"/>
          </a:xfrm>
          <a:prstGeom prst="rect">
            <a:avLst/>
          </a:prstGeom>
        </p:spPr>
      </p:pic>
    </p:spTree>
    <p:extLst>
      <p:ext uri="{BB962C8B-B14F-4D97-AF65-F5344CB8AC3E}">
        <p14:creationId xmlns:p14="http://schemas.microsoft.com/office/powerpoint/2010/main" val="343598842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822" y="0"/>
            <a:ext cx="8991600" cy="685800"/>
          </a:xfrm>
        </p:spPr>
        <p:txBody>
          <a:bodyPr/>
          <a:lstStyle/>
          <a:p>
            <a:r>
              <a:rPr lang="en-US" dirty="0" smtClean="0"/>
              <a:t>Functions</a:t>
            </a:r>
            <a:endParaRPr lang="en-US" dirty="0"/>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Permutation Function:</a:t>
            </a:r>
          </a:p>
          <a:p>
            <a:r>
              <a:rPr lang="en-US" sz="2400" b="1" dirty="0" smtClean="0"/>
              <a:t>Cycle Permutation</a:t>
            </a:r>
          </a:p>
        </p:txBody>
      </p:sp>
      <p:pic>
        <p:nvPicPr>
          <p:cNvPr id="2" name="Picture 1"/>
          <p:cNvPicPr>
            <a:picLocks noChangeAspect="1"/>
          </p:cNvPicPr>
          <p:nvPr/>
        </p:nvPicPr>
        <p:blipFill>
          <a:blip r:embed="rId3"/>
          <a:stretch>
            <a:fillRect/>
          </a:stretch>
        </p:blipFill>
        <p:spPr>
          <a:xfrm>
            <a:off x="389689" y="1748118"/>
            <a:ext cx="8440822" cy="4952999"/>
          </a:xfrm>
          <a:prstGeom prst="rect">
            <a:avLst/>
          </a:prstGeom>
        </p:spPr>
      </p:pic>
    </p:spTree>
    <p:extLst>
      <p:ext uri="{BB962C8B-B14F-4D97-AF65-F5344CB8AC3E}">
        <p14:creationId xmlns:p14="http://schemas.microsoft.com/office/powerpoint/2010/main" val="360078058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822" y="0"/>
            <a:ext cx="8991600" cy="685800"/>
          </a:xfrm>
        </p:spPr>
        <p:txBody>
          <a:bodyPr/>
          <a:lstStyle/>
          <a:p>
            <a:r>
              <a:rPr lang="en-US" dirty="0" smtClean="0"/>
              <a:t>Functions</a:t>
            </a:r>
            <a:endParaRPr lang="en-US" dirty="0"/>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Permutation Function:</a:t>
            </a:r>
          </a:p>
          <a:p>
            <a:pPr marL="0" indent="0">
              <a:buNone/>
            </a:pPr>
            <a:r>
              <a:rPr lang="en-US" sz="2400" b="1" dirty="0" smtClean="0"/>
              <a:t>Note: </a:t>
            </a:r>
            <a:r>
              <a:rPr lang="en-US" sz="2400" dirty="0" smtClean="0"/>
              <a:t>Two cycles of  a set A are said to be disjoint if no element of A appears in both cycles.</a:t>
            </a:r>
          </a:p>
          <a:p>
            <a:pPr marL="0" indent="0">
              <a:buNone/>
            </a:pPr>
            <a:endParaRPr lang="en-US" sz="2400" dirty="0" smtClean="0"/>
          </a:p>
        </p:txBody>
      </p:sp>
      <p:pic>
        <p:nvPicPr>
          <p:cNvPr id="5" name="Picture 4"/>
          <p:cNvPicPr>
            <a:picLocks noChangeAspect="1"/>
          </p:cNvPicPr>
          <p:nvPr/>
        </p:nvPicPr>
        <p:blipFill>
          <a:blip r:embed="rId3"/>
          <a:stretch>
            <a:fillRect/>
          </a:stretch>
        </p:blipFill>
        <p:spPr>
          <a:xfrm>
            <a:off x="152400" y="2057400"/>
            <a:ext cx="8834034" cy="1295400"/>
          </a:xfrm>
          <a:prstGeom prst="rect">
            <a:avLst/>
          </a:prstGeom>
        </p:spPr>
      </p:pic>
    </p:spTree>
    <p:extLst>
      <p:ext uri="{BB962C8B-B14F-4D97-AF65-F5344CB8AC3E}">
        <p14:creationId xmlns:p14="http://schemas.microsoft.com/office/powerpoint/2010/main" val="329169856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822" y="0"/>
            <a:ext cx="8991600" cy="685800"/>
          </a:xfrm>
        </p:spPr>
        <p:txBody>
          <a:bodyPr/>
          <a:lstStyle/>
          <a:p>
            <a:r>
              <a:rPr lang="en-US" dirty="0" smtClean="0"/>
              <a:t>Functions</a:t>
            </a:r>
            <a:endParaRPr lang="en-US" dirty="0"/>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Permutation Function:</a:t>
            </a:r>
          </a:p>
          <a:p>
            <a:pPr marL="0" indent="0">
              <a:buNone/>
            </a:pPr>
            <a:endParaRPr lang="en-US" sz="2400" dirty="0" smtClean="0"/>
          </a:p>
        </p:txBody>
      </p:sp>
      <p:pic>
        <p:nvPicPr>
          <p:cNvPr id="2" name="Picture 1"/>
          <p:cNvPicPr>
            <a:picLocks noChangeAspect="1"/>
          </p:cNvPicPr>
          <p:nvPr/>
        </p:nvPicPr>
        <p:blipFill>
          <a:blip r:embed="rId3"/>
          <a:stretch>
            <a:fillRect/>
          </a:stretch>
        </p:blipFill>
        <p:spPr>
          <a:xfrm>
            <a:off x="152400" y="1295400"/>
            <a:ext cx="8780378" cy="2590800"/>
          </a:xfrm>
          <a:prstGeom prst="rect">
            <a:avLst/>
          </a:prstGeom>
        </p:spPr>
      </p:pic>
    </p:spTree>
    <p:extLst>
      <p:ext uri="{BB962C8B-B14F-4D97-AF65-F5344CB8AC3E}">
        <p14:creationId xmlns:p14="http://schemas.microsoft.com/office/powerpoint/2010/main" val="302882419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822" y="0"/>
            <a:ext cx="8991600" cy="685800"/>
          </a:xfrm>
        </p:spPr>
        <p:txBody>
          <a:bodyPr/>
          <a:lstStyle/>
          <a:p>
            <a:r>
              <a:rPr lang="en-US" dirty="0" smtClean="0"/>
              <a:t>Functions</a:t>
            </a:r>
            <a:endParaRPr lang="en-US" dirty="0"/>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Permutation Function:</a:t>
            </a:r>
          </a:p>
          <a:p>
            <a:pPr marL="0" indent="0">
              <a:buNone/>
            </a:pPr>
            <a:endParaRPr lang="en-US" sz="2400" dirty="0" smtClean="0"/>
          </a:p>
        </p:txBody>
      </p:sp>
      <p:grpSp>
        <p:nvGrpSpPr>
          <p:cNvPr id="7" name="Group 6"/>
          <p:cNvGrpSpPr/>
          <p:nvPr/>
        </p:nvGrpSpPr>
        <p:grpSpPr>
          <a:xfrm>
            <a:off x="174812" y="1371600"/>
            <a:ext cx="8757966" cy="5321444"/>
            <a:chOff x="174812" y="1295399"/>
            <a:chExt cx="8757966" cy="5397645"/>
          </a:xfrm>
        </p:grpSpPr>
        <p:pic>
          <p:nvPicPr>
            <p:cNvPr id="5" name="Picture 4"/>
            <p:cNvPicPr>
              <a:picLocks noChangeAspect="1"/>
            </p:cNvPicPr>
            <p:nvPr/>
          </p:nvPicPr>
          <p:blipFill>
            <a:blip r:embed="rId3"/>
            <a:stretch>
              <a:fillRect/>
            </a:stretch>
          </p:blipFill>
          <p:spPr>
            <a:xfrm>
              <a:off x="174812" y="1295399"/>
              <a:ext cx="8757966" cy="2425845"/>
            </a:xfrm>
            <a:prstGeom prst="rect">
              <a:avLst/>
            </a:prstGeom>
          </p:spPr>
        </p:pic>
        <p:pic>
          <p:nvPicPr>
            <p:cNvPr id="6" name="Picture 5"/>
            <p:cNvPicPr>
              <a:picLocks noChangeAspect="1"/>
            </p:cNvPicPr>
            <p:nvPr/>
          </p:nvPicPr>
          <p:blipFill>
            <a:blip r:embed="rId4"/>
            <a:stretch>
              <a:fillRect/>
            </a:stretch>
          </p:blipFill>
          <p:spPr>
            <a:xfrm>
              <a:off x="914400" y="3733799"/>
              <a:ext cx="5410200" cy="2959245"/>
            </a:xfrm>
            <a:prstGeom prst="rect">
              <a:avLst/>
            </a:prstGeom>
          </p:spPr>
        </p:pic>
      </p:grpSp>
    </p:spTree>
    <p:extLst>
      <p:ext uri="{BB962C8B-B14F-4D97-AF65-F5344CB8AC3E}">
        <p14:creationId xmlns:p14="http://schemas.microsoft.com/office/powerpoint/2010/main" val="111447166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822" y="0"/>
            <a:ext cx="8991600" cy="685800"/>
          </a:xfrm>
        </p:spPr>
        <p:txBody>
          <a:bodyPr/>
          <a:lstStyle/>
          <a:p>
            <a:r>
              <a:rPr lang="en-US" dirty="0" smtClean="0"/>
              <a:t>Functions</a:t>
            </a:r>
            <a:endParaRPr lang="en-US" dirty="0"/>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Permutation Function:</a:t>
            </a:r>
          </a:p>
          <a:p>
            <a:pPr marL="0" indent="0">
              <a:buNone/>
            </a:pPr>
            <a:endParaRPr lang="en-US" sz="2400" dirty="0" smtClean="0"/>
          </a:p>
        </p:txBody>
      </p:sp>
      <p:pic>
        <p:nvPicPr>
          <p:cNvPr id="2" name="Picture 1"/>
          <p:cNvPicPr>
            <a:picLocks noChangeAspect="1"/>
          </p:cNvPicPr>
          <p:nvPr/>
        </p:nvPicPr>
        <p:blipFill>
          <a:blip r:embed="rId3"/>
          <a:stretch>
            <a:fillRect/>
          </a:stretch>
        </p:blipFill>
        <p:spPr>
          <a:xfrm>
            <a:off x="152400" y="1339961"/>
            <a:ext cx="8780378" cy="5365638"/>
          </a:xfrm>
          <a:prstGeom prst="rect">
            <a:avLst/>
          </a:prstGeom>
        </p:spPr>
      </p:pic>
    </p:spTree>
    <p:extLst>
      <p:ext uri="{BB962C8B-B14F-4D97-AF65-F5344CB8AC3E}">
        <p14:creationId xmlns:p14="http://schemas.microsoft.com/office/powerpoint/2010/main" val="21421973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822" y="0"/>
            <a:ext cx="8991600" cy="685800"/>
          </a:xfrm>
        </p:spPr>
        <p:txBody>
          <a:bodyPr/>
          <a:lstStyle/>
          <a:p>
            <a:r>
              <a:rPr lang="en-US" dirty="0" smtClean="0"/>
              <a:t>Functions</a:t>
            </a:r>
            <a:endParaRPr lang="en-US" dirty="0"/>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Permutation Function:</a:t>
            </a:r>
          </a:p>
          <a:p>
            <a:pPr marL="0" indent="0">
              <a:buNone/>
            </a:pPr>
            <a:endParaRPr lang="en-US" sz="2400" dirty="0" smtClean="0"/>
          </a:p>
        </p:txBody>
      </p:sp>
      <p:pic>
        <p:nvPicPr>
          <p:cNvPr id="5" name="Picture 4"/>
          <p:cNvPicPr>
            <a:picLocks noChangeAspect="1"/>
          </p:cNvPicPr>
          <p:nvPr/>
        </p:nvPicPr>
        <p:blipFill>
          <a:blip r:embed="rId3"/>
          <a:stretch>
            <a:fillRect/>
          </a:stretch>
        </p:blipFill>
        <p:spPr>
          <a:xfrm>
            <a:off x="174812" y="1447800"/>
            <a:ext cx="8757966" cy="5257799"/>
          </a:xfrm>
          <a:prstGeom prst="rect">
            <a:avLst/>
          </a:prstGeom>
        </p:spPr>
      </p:pic>
    </p:spTree>
    <p:extLst>
      <p:ext uri="{BB962C8B-B14F-4D97-AF65-F5344CB8AC3E}">
        <p14:creationId xmlns:p14="http://schemas.microsoft.com/office/powerpoint/2010/main" val="15516432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822" y="0"/>
            <a:ext cx="8991600" cy="685800"/>
          </a:xfrm>
        </p:spPr>
        <p:txBody>
          <a:bodyPr/>
          <a:lstStyle/>
          <a:p>
            <a:r>
              <a:rPr lang="en-US" dirty="0" smtClean="0"/>
              <a:t>Functions</a:t>
            </a:r>
            <a:endParaRPr lang="en-US" dirty="0"/>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Permutation Function:</a:t>
            </a:r>
          </a:p>
          <a:p>
            <a:pPr marL="0" indent="0">
              <a:buNone/>
            </a:pPr>
            <a:endParaRPr lang="en-US" sz="2400" dirty="0" smtClean="0"/>
          </a:p>
        </p:txBody>
      </p:sp>
      <p:pic>
        <p:nvPicPr>
          <p:cNvPr id="2" name="Picture 1"/>
          <p:cNvPicPr>
            <a:picLocks noChangeAspect="1"/>
          </p:cNvPicPr>
          <p:nvPr/>
        </p:nvPicPr>
        <p:blipFill rotWithShape="1">
          <a:blip r:embed="rId3"/>
          <a:srcRect b="38806"/>
          <a:stretch/>
        </p:blipFill>
        <p:spPr>
          <a:xfrm>
            <a:off x="301733" y="1371599"/>
            <a:ext cx="8631045" cy="3276601"/>
          </a:xfrm>
          <a:prstGeom prst="rect">
            <a:avLst/>
          </a:prstGeom>
        </p:spPr>
      </p:pic>
    </p:spTree>
    <p:extLst>
      <p:ext uri="{BB962C8B-B14F-4D97-AF65-F5344CB8AC3E}">
        <p14:creationId xmlns:p14="http://schemas.microsoft.com/office/powerpoint/2010/main" val="2360263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on Sets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700881"/>
                <a:ext cx="8915400" cy="6157119"/>
              </a:xfrm>
            </p:spPr>
            <p:txBody>
              <a:bodyPr/>
              <a:lstStyle/>
              <a:p>
                <a:r>
                  <a:rPr lang="en-US" sz="2400" dirty="0" smtClean="0"/>
                  <a:t>A set is defined as collection on objects in any order.</a:t>
                </a:r>
              </a:p>
              <a:p>
                <a:r>
                  <a:rPr lang="en-US" sz="2400" dirty="0"/>
                  <a:t> If the order of the elements is changed or any element of a set is repeated, it does not make any changes in the set</a:t>
                </a:r>
                <a:r>
                  <a:rPr lang="en-US" sz="2400" dirty="0" smtClean="0"/>
                  <a:t>.</a:t>
                </a:r>
              </a:p>
              <a:p>
                <a:r>
                  <a:rPr lang="en-US" sz="2400" dirty="0"/>
                  <a:t>Sets can be represented in two </a:t>
                </a:r>
                <a:r>
                  <a:rPr lang="en-US" sz="2400" dirty="0" smtClean="0"/>
                  <a:t>ways:</a:t>
                </a:r>
              </a:p>
              <a:p>
                <a:pPr marL="857250" lvl="1" indent="-457200">
                  <a:buFont typeface="+mj-lt"/>
                  <a:buAutoNum type="arabicPeriod"/>
                </a:pPr>
                <a:r>
                  <a:rPr lang="en-US" sz="2000" dirty="0" smtClean="0"/>
                  <a:t>Roster or Tabular Form</a:t>
                </a:r>
              </a:p>
              <a:p>
                <a:pPr marL="857250" lvl="1" indent="-457200">
                  <a:buFont typeface="+mj-lt"/>
                  <a:buAutoNum type="arabicPeriod"/>
                </a:pPr>
                <a:r>
                  <a:rPr lang="en-US" sz="2000" dirty="0"/>
                  <a:t>Set Builder </a:t>
                </a:r>
                <a:r>
                  <a:rPr lang="en-US" sz="2000" dirty="0" smtClean="0"/>
                  <a:t>Notation</a:t>
                </a:r>
                <a:endParaRPr lang="en-US" sz="2400" dirty="0" smtClean="0"/>
              </a:p>
              <a:p>
                <a:pPr marL="0" indent="0">
                  <a:buNone/>
                </a:pPr>
                <a:r>
                  <a:rPr lang="en-US" sz="2400" b="1" dirty="0"/>
                  <a:t>Note : </a:t>
                </a:r>
                <a:r>
                  <a:rPr lang="en-US" sz="2400" dirty="0"/>
                  <a:t>If an element x is a member of any set S, it is denoted by </a:t>
                </a:r>
                <a:r>
                  <a:rPr lang="en-US" sz="2400" dirty="0" smtClean="0"/>
                  <a:t>x</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smtClean="0"/>
                  <a:t>S </a:t>
                </a:r>
                <a:r>
                  <a:rPr lang="en-US" sz="2400" dirty="0"/>
                  <a:t>and if an element y is not a member of set S, it is denoted by </a:t>
                </a:r>
                <a:r>
                  <a:rPr lang="en-US" sz="2400" dirty="0" smtClean="0"/>
                  <a:t>y</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smtClean="0"/>
                  <a:t>S</a:t>
                </a:r>
                <a:r>
                  <a:rPr lang="en-US" sz="2400" dirty="0"/>
                  <a:t>.</a:t>
                </a:r>
                <a:endParaRPr lang="en-US" sz="2400" dirty="0" smtClean="0"/>
              </a:p>
              <a:p>
                <a:r>
                  <a:rPr lang="en-US" sz="2400" b="1" dirty="0"/>
                  <a:t>Cardinality of a </a:t>
                </a:r>
                <a:r>
                  <a:rPr lang="en-US" sz="2400" b="1" dirty="0" smtClean="0"/>
                  <a:t>Set </a:t>
                </a:r>
                <a:r>
                  <a:rPr lang="en-US" sz="2400" dirty="0" smtClean="0"/>
                  <a:t>: The number of elements in a set is called cardinality of a set.</a:t>
                </a:r>
              </a:p>
              <a:p>
                <a:r>
                  <a:rPr lang="en-US" sz="2400" dirty="0" smtClean="0"/>
                  <a:t>It is denoted by </a:t>
                </a:r>
                <a14:m>
                  <m:oMath xmlns:m="http://schemas.openxmlformats.org/officeDocument/2006/math">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𝑆</m:t>
                        </m:r>
                      </m:e>
                    </m:d>
                  </m:oMath>
                </a14:m>
                <a:endParaRPr lang="en-US" sz="2400" dirty="0" smtClean="0"/>
              </a:p>
              <a:p>
                <a:pPr marL="0" indent="0">
                  <a:buNone/>
                </a:pPr>
                <a:endParaRPr lang="en-US" sz="2400"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700881"/>
                <a:ext cx="8915400" cy="6157119"/>
              </a:xfrm>
              <a:blipFill>
                <a:blip r:embed="rId2"/>
                <a:stretch>
                  <a:fillRect l="-1025" t="-792" r="-1025"/>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4038600" y="2286000"/>
            <a:ext cx="4724400" cy="838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4495800"/>
            <a:ext cx="5334000" cy="2286000"/>
          </a:xfrm>
          <a:prstGeom prst="rect">
            <a:avLst/>
          </a:prstGeom>
        </p:spPr>
      </p:pic>
    </p:spTree>
    <p:extLst>
      <p:ext uri="{BB962C8B-B14F-4D97-AF65-F5344CB8AC3E}">
        <p14:creationId xmlns:p14="http://schemas.microsoft.com/office/powerpoint/2010/main" val="23190745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822" y="0"/>
            <a:ext cx="8991600" cy="685800"/>
          </a:xfrm>
        </p:spPr>
        <p:txBody>
          <a:bodyPr/>
          <a:lstStyle/>
          <a:p>
            <a:r>
              <a:rPr lang="en-US" dirty="0" smtClean="0"/>
              <a:t>Functions</a:t>
            </a:r>
            <a:endParaRPr lang="en-US" dirty="0"/>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Lattice and its properties:</a:t>
            </a:r>
          </a:p>
          <a:p>
            <a:r>
              <a:rPr lang="en-US" sz="2400" dirty="0"/>
              <a:t>Formally, a lattice is a poset, a partially ordered set, in which every pair of elements has both a least upper bound and a greatest lower bound. In other words, it is a structure with two binary operations</a:t>
            </a:r>
            <a:r>
              <a:rPr lang="en-US" sz="2400" b="1" dirty="0" smtClean="0"/>
              <a:t>: Join, Meet</a:t>
            </a:r>
          </a:p>
          <a:p>
            <a:pPr marL="0" indent="0">
              <a:buNone/>
            </a:pPr>
            <a:endParaRPr lang="en-US" sz="2400" b="1" dirty="0" smtClean="0"/>
          </a:p>
        </p:txBody>
      </p:sp>
      <p:pic>
        <p:nvPicPr>
          <p:cNvPr id="5" name="Picture 4"/>
          <p:cNvPicPr>
            <a:picLocks noChangeAspect="1"/>
          </p:cNvPicPr>
          <p:nvPr/>
        </p:nvPicPr>
        <p:blipFill>
          <a:blip r:embed="rId2"/>
          <a:stretch>
            <a:fillRect/>
          </a:stretch>
        </p:blipFill>
        <p:spPr>
          <a:xfrm>
            <a:off x="208705" y="2971800"/>
            <a:ext cx="8802790" cy="3048000"/>
          </a:xfrm>
          <a:prstGeom prst="rect">
            <a:avLst/>
          </a:prstGeom>
        </p:spPr>
      </p:pic>
    </p:spTree>
    <p:extLst>
      <p:ext uri="{BB962C8B-B14F-4D97-AF65-F5344CB8AC3E}">
        <p14:creationId xmlns:p14="http://schemas.microsoft.com/office/powerpoint/2010/main" val="35230426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822" y="0"/>
            <a:ext cx="8991600" cy="685800"/>
          </a:xfrm>
        </p:spPr>
        <p:txBody>
          <a:bodyPr/>
          <a:lstStyle/>
          <a:p>
            <a:r>
              <a:rPr lang="en-US" dirty="0" smtClean="0"/>
              <a:t>Functions</a:t>
            </a:r>
            <a:endParaRPr lang="en-US" dirty="0"/>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Lattice and its properties:</a:t>
            </a:r>
          </a:p>
          <a:p>
            <a:endParaRPr lang="en-US" sz="2400" b="1" dirty="0" smtClean="0"/>
          </a:p>
        </p:txBody>
      </p:sp>
      <p:pic>
        <p:nvPicPr>
          <p:cNvPr id="2" name="Picture 1"/>
          <p:cNvPicPr>
            <a:picLocks noChangeAspect="1"/>
          </p:cNvPicPr>
          <p:nvPr/>
        </p:nvPicPr>
        <p:blipFill>
          <a:blip r:embed="rId2"/>
          <a:stretch>
            <a:fillRect/>
          </a:stretch>
        </p:blipFill>
        <p:spPr>
          <a:xfrm>
            <a:off x="846053" y="1538286"/>
            <a:ext cx="7181850" cy="4467225"/>
          </a:xfrm>
          <a:prstGeom prst="rect">
            <a:avLst/>
          </a:prstGeom>
        </p:spPr>
      </p:pic>
    </p:spTree>
    <p:extLst>
      <p:ext uri="{BB962C8B-B14F-4D97-AF65-F5344CB8AC3E}">
        <p14:creationId xmlns:p14="http://schemas.microsoft.com/office/powerpoint/2010/main" val="380226030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822" y="0"/>
            <a:ext cx="8991600" cy="685800"/>
          </a:xfrm>
        </p:spPr>
        <p:txBody>
          <a:bodyPr/>
          <a:lstStyle/>
          <a:p>
            <a:r>
              <a:rPr lang="en-US" dirty="0" smtClean="0"/>
              <a:t>Functions</a:t>
            </a:r>
            <a:endParaRPr lang="en-US" dirty="0"/>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Lattice and its properties:</a:t>
            </a:r>
          </a:p>
          <a:p>
            <a:r>
              <a:rPr lang="en-US" sz="2400" dirty="0"/>
              <a:t>It is important to note that not all partially ordered sets are lattices. So, how do we determine whether or not a poset is a lattice</a:t>
            </a:r>
            <a:r>
              <a:rPr lang="en-US" sz="2400" dirty="0" smtClean="0"/>
              <a:t>?</a:t>
            </a:r>
          </a:p>
          <a:p>
            <a:r>
              <a:rPr lang="en-US" sz="2400" dirty="0"/>
              <a:t> </a:t>
            </a:r>
            <a:r>
              <a:rPr lang="en-US" sz="2400" dirty="0" smtClean="0"/>
              <a:t>There </a:t>
            </a:r>
            <a:r>
              <a:rPr lang="en-US" sz="2400" dirty="0"/>
              <a:t>are three ways we can show that a poset is or is not a lattice</a:t>
            </a:r>
            <a:r>
              <a:rPr lang="en-US" sz="2400" dirty="0" smtClean="0"/>
              <a:t>:</a:t>
            </a:r>
          </a:p>
          <a:p>
            <a:pPr marL="457200" indent="-457200">
              <a:buFont typeface="+mj-lt"/>
              <a:buAutoNum type="arabicPeriod"/>
            </a:pPr>
            <a:r>
              <a:rPr lang="en-US" sz="2400" dirty="0"/>
              <a:t>Construct a table for each pair of elements and confirm that each pair has a LUB and GLB.</a:t>
            </a:r>
          </a:p>
          <a:p>
            <a:pPr marL="457200" indent="-457200">
              <a:buFont typeface="+mj-lt"/>
              <a:buAutoNum type="arabicPeriod"/>
            </a:pPr>
            <a:r>
              <a:rPr lang="en-US" sz="2400" dirty="0"/>
              <a:t>Use the “join and “meet method for each pair of elements.</a:t>
            </a:r>
          </a:p>
          <a:p>
            <a:pPr marL="457200" indent="-457200">
              <a:buFont typeface="+mj-lt"/>
              <a:buAutoNum type="arabicPeriod"/>
            </a:pPr>
            <a:r>
              <a:rPr lang="en-US" sz="2400" dirty="0"/>
              <a:t>Draw a </a:t>
            </a:r>
            <a:r>
              <a:rPr lang="en-US" sz="2400" dirty="0" err="1"/>
              <a:t>Hasse</a:t>
            </a:r>
            <a:r>
              <a:rPr lang="en-US" sz="2400" dirty="0"/>
              <a:t> diagram and look for comparability.</a:t>
            </a:r>
            <a:endParaRPr lang="en-US" sz="2400" dirty="0" smtClean="0"/>
          </a:p>
          <a:p>
            <a:endParaRPr lang="en-US" sz="2400" b="1" dirty="0" smtClean="0"/>
          </a:p>
        </p:txBody>
      </p:sp>
    </p:spTree>
    <p:extLst>
      <p:ext uri="{BB962C8B-B14F-4D97-AF65-F5344CB8AC3E}">
        <p14:creationId xmlns:p14="http://schemas.microsoft.com/office/powerpoint/2010/main" val="224333453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822" y="0"/>
            <a:ext cx="8991600" cy="685800"/>
          </a:xfrm>
        </p:spPr>
        <p:txBody>
          <a:bodyPr/>
          <a:lstStyle/>
          <a:p>
            <a:r>
              <a:rPr lang="en-US" dirty="0" smtClean="0"/>
              <a:t>Functions</a:t>
            </a:r>
            <a:endParaRPr lang="en-US" dirty="0"/>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Lattice and its properties:</a:t>
            </a:r>
          </a:p>
          <a:p>
            <a:r>
              <a:rPr lang="en-US" sz="2400" b="1" dirty="0"/>
              <a:t>Moreover, several types of lattices are worth noting</a:t>
            </a:r>
            <a:r>
              <a:rPr lang="en-US" sz="2400" b="1" dirty="0" smtClean="0"/>
              <a:t>:</a:t>
            </a:r>
          </a:p>
          <a:p>
            <a:r>
              <a:rPr lang="en-US" sz="2400" b="1" dirty="0"/>
              <a:t>Complete Lattice </a:t>
            </a:r>
            <a:r>
              <a:rPr lang="en-US" sz="2400" dirty="0"/>
              <a:t>– all subsets of a poset have a join and meet, such as the divisibility relation for the natural numbers or the power set with the subset relation.</a:t>
            </a:r>
          </a:p>
          <a:p>
            <a:r>
              <a:rPr lang="en-US" sz="2400" b="1" dirty="0"/>
              <a:t>Bounded Lattice </a:t>
            </a:r>
            <a:r>
              <a:rPr lang="en-US" sz="2400" dirty="0"/>
              <a:t>– if the lattice has a least and greatest element, denoted 0 and 1 respectively.</a:t>
            </a:r>
          </a:p>
          <a:p>
            <a:r>
              <a:rPr lang="en-US" sz="2400" b="1" dirty="0"/>
              <a:t>Complemented Lattice </a:t>
            </a:r>
            <a:r>
              <a:rPr lang="en-US" sz="2400" dirty="0"/>
              <a:t>– a bounded lattice in which every element is complemented. Namely, the complement of 1 is 0, and the complement of 0 is 1.</a:t>
            </a:r>
          </a:p>
          <a:p>
            <a:r>
              <a:rPr lang="en-US" sz="2400" b="1" dirty="0"/>
              <a:t>Distributive Lattice </a:t>
            </a:r>
            <a:r>
              <a:rPr lang="en-US" sz="2400" dirty="0"/>
              <a:t>– if for all elements in the poset the distributive property holds.</a:t>
            </a:r>
          </a:p>
          <a:p>
            <a:r>
              <a:rPr lang="en-US" sz="2400" b="1" dirty="0"/>
              <a:t>Boolean Lattice </a:t>
            </a:r>
            <a:r>
              <a:rPr lang="en-US" sz="2400" dirty="0"/>
              <a:t>– a complemented distributive lattice, such as the power set with the subset relation.</a:t>
            </a:r>
            <a:endParaRPr lang="en-US" sz="2400" dirty="0" smtClean="0"/>
          </a:p>
        </p:txBody>
      </p:sp>
    </p:spTree>
    <p:extLst>
      <p:ext uri="{BB962C8B-B14F-4D97-AF65-F5344CB8AC3E}">
        <p14:creationId xmlns:p14="http://schemas.microsoft.com/office/powerpoint/2010/main" val="219033258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822" y="0"/>
            <a:ext cx="8991600" cy="685800"/>
          </a:xfrm>
        </p:spPr>
        <p:txBody>
          <a:bodyPr/>
          <a:lstStyle/>
          <a:p>
            <a:r>
              <a:rPr lang="en-US" dirty="0" smtClean="0"/>
              <a:t>Functions</a:t>
            </a:r>
            <a:endParaRPr lang="en-US" dirty="0"/>
          </a:p>
        </p:txBody>
      </p:sp>
      <p:sp>
        <p:nvSpPr>
          <p:cNvPr id="4" name="Content Placeholder 3"/>
          <p:cNvSpPr>
            <a:spLocks noGrp="1"/>
          </p:cNvSpPr>
          <p:nvPr>
            <p:ph idx="1"/>
          </p:nvPr>
        </p:nvSpPr>
        <p:spPr>
          <a:xfrm>
            <a:off x="152400" y="838200"/>
            <a:ext cx="8915400" cy="5867399"/>
          </a:xfrm>
        </p:spPr>
        <p:txBody>
          <a:bodyPr/>
          <a:lstStyle/>
          <a:p>
            <a:pPr marL="0" indent="0">
              <a:buNone/>
            </a:pPr>
            <a:r>
              <a:rPr lang="en-US" sz="2400" b="1" dirty="0" smtClean="0"/>
              <a:t>Lattice and its properties:</a:t>
            </a:r>
          </a:p>
          <a:p>
            <a:pPr marL="0" indent="0">
              <a:buNone/>
            </a:pPr>
            <a:endParaRPr lang="en-US" sz="2400" b="1" dirty="0" smtClean="0"/>
          </a:p>
        </p:txBody>
      </p:sp>
      <p:pic>
        <p:nvPicPr>
          <p:cNvPr id="2" name="Picture 1"/>
          <p:cNvPicPr>
            <a:picLocks noChangeAspect="1"/>
          </p:cNvPicPr>
          <p:nvPr/>
        </p:nvPicPr>
        <p:blipFill>
          <a:blip r:embed="rId2"/>
          <a:stretch>
            <a:fillRect/>
          </a:stretch>
        </p:blipFill>
        <p:spPr>
          <a:xfrm>
            <a:off x="457200" y="1295400"/>
            <a:ext cx="8229599" cy="5419164"/>
          </a:xfrm>
          <a:prstGeom prst="rect">
            <a:avLst/>
          </a:prstGeom>
        </p:spPr>
      </p:pic>
    </p:spTree>
    <p:extLst>
      <p:ext uri="{BB962C8B-B14F-4D97-AF65-F5344CB8AC3E}">
        <p14:creationId xmlns:p14="http://schemas.microsoft.com/office/powerpoint/2010/main" val="82948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5910</TotalTime>
  <Words>4114</Words>
  <Application>Microsoft Office PowerPoint</Application>
  <PresentationFormat>On-screen Show (4:3)</PresentationFormat>
  <Paragraphs>430</Paragraphs>
  <Slides>94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94</vt:i4>
      </vt:variant>
    </vt:vector>
  </HeadingPairs>
  <TitlesOfParts>
    <vt:vector size="101" baseType="lpstr">
      <vt:lpstr>Arial</vt:lpstr>
      <vt:lpstr>Calibri</vt:lpstr>
      <vt:lpstr>Cambria</vt:lpstr>
      <vt:lpstr>Cambria Math</vt:lpstr>
      <vt:lpstr>Verdana</vt:lpstr>
      <vt:lpstr>Wingdings</vt:lpstr>
      <vt:lpstr>Office Theme</vt:lpstr>
      <vt:lpstr>Discrete Mathematics R204GA05401</vt:lpstr>
      <vt:lpstr>Objectives</vt:lpstr>
      <vt:lpstr>Objectives</vt:lpstr>
      <vt:lpstr>Course Outcomes</vt:lpstr>
      <vt:lpstr>Course Outcomes</vt:lpstr>
      <vt:lpstr>Unit II Set Theory</vt:lpstr>
      <vt:lpstr>Unit II Set Theory</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Introduction on Sets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SRIT TPO</dc:creator>
  <cp:lastModifiedBy>narasimhulu</cp:lastModifiedBy>
  <cp:revision>336</cp:revision>
  <dcterms:created xsi:type="dcterms:W3CDTF">2017-01-25T11:29:37Z</dcterms:created>
  <dcterms:modified xsi:type="dcterms:W3CDTF">2023-04-11T07:11:34Z</dcterms:modified>
</cp:coreProperties>
</file>