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57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9" r:id="rId24"/>
    <p:sldId id="290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8" r:id="rId43"/>
    <p:sldId id="306" r:id="rId44"/>
    <p:sldId id="30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B10C883-FB0D-41F0-A8E8-26FAF6694436}">
          <p14:sldIdLst>
            <p14:sldId id="256"/>
            <p14:sldId id="265"/>
            <p14:sldId id="257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9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306"/>
            <p14:sldId id="307"/>
          </p14:sldIdLst>
        </p14:section>
        <p14:section name="Untitled Section" id="{1A864738-A5F9-4B37-8A9D-CF2D925624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5" autoAdjust="0"/>
    <p:restoredTop sz="87934" autoAdjust="0"/>
  </p:normalViewPr>
  <p:slideViewPr>
    <p:cSldViewPr>
      <p:cViewPr varScale="1">
        <p:scale>
          <a:sx n="51" d="100"/>
          <a:sy n="51" d="100"/>
        </p:scale>
        <p:origin x="120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FC36-253A-4273-9CA3-8AB1015AF21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905FE-5BC7-43FA-9B7E-B36B684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905FE-5BC7-43FA-9B7E-B36B684873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8D579-DDF5-4D91-883F-738870C13CF1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798E-EBFF-48CB-9460-E9C10D4AF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9114" y="21771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BD05A-2426-44A0-A216-D788B0C1EEDE}" type="datetimeFigureOut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5881B-771D-40BF-9C85-A1E1DB384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9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771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BD05A-2426-44A0-A216-D788B0C1EEDE}" type="datetimeFigureOut">
              <a:rPr lang="en-US" smtClean="0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5881B-771D-40BF-9C85-A1E1DB384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5655469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8134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2BC4-378B-491E-8284-894486D787C4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8319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80694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0E9F2-C194-4BA7-89BA-8496FFCEC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1D2C-1645-4750-8435-695A9B8FCAA8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4D76-CDA4-4917-9E2C-32A8E807C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587829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C28F3-31AF-4209-8800-487F898BABEE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9A481-F768-4D2A-8DA8-3C318632C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587829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283B-B275-4790-A4F2-A665E3CD1813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7A1A-B625-449A-AA05-699AFEB4B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C744-00BB-4A6B-95FD-A444304B8B9D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4A51-4CEB-4105-9502-422755A7D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3" descr="logo_final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71" y="-15081"/>
            <a:ext cx="664029" cy="66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158082"/>
            <a:ext cx="8991600" cy="51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66" y="64225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5BD05A-2426-44A0-A216-D788B0C1EEDE}" type="datetimeFigureOut">
              <a:rPr lang="en-US"/>
              <a:pPr>
                <a:defRPr/>
              </a:pPr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22562"/>
            <a:ext cx="4267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0240" y="64635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D5881B-771D-40BF-9C85-A1E1DB384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3" descr="logo_final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21771" y="-15081"/>
            <a:ext cx="700881" cy="70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 w="161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52" r:id="rId5"/>
    <p:sldLayoutId id="2147483653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5000"/>
            <a:ext cx="7772400" cy="22860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Discrete Mathematics</a:t>
            </a:r>
            <a:b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</a:br>
            <a:r>
              <a:rPr lang="en-IN" sz="4800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R204GA05401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Algebraic Systems: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for Multiplication: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also holds commutative(M-2), Associative Property.(M-1)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1 is called identity element.(M-3)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has distributive property over addition(D)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It has Cancellation Property 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For a, b, 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 smtClean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For Algebraic system  ( R, +, X ) and  ( N, +, X) (A-4)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  <a:blipFill>
                <a:blip r:embed="rId2"/>
                <a:stretch>
                  <a:fillRect l="-1025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2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  <a:p>
            <a:r>
              <a:rPr lang="en-US" sz="2400" b="1" dirty="0" smtClean="0"/>
              <a:t>Composition of Functions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2057400"/>
            <a:ext cx="8686800" cy="4172386"/>
            <a:chOff x="358588" y="1447800"/>
            <a:chExt cx="8686800" cy="41723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588" y="1447800"/>
              <a:ext cx="8686800" cy="17095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3505200"/>
              <a:ext cx="3127108" cy="2114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0329" y="1499567"/>
            <a:ext cx="8754036" cy="5344986"/>
            <a:chOff x="170329" y="1499567"/>
            <a:chExt cx="8754036" cy="53449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29" y="1499567"/>
              <a:ext cx="8610600" cy="32090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1415" y="4708626"/>
              <a:ext cx="3182950" cy="2135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0329" y="1499567"/>
            <a:ext cx="8754036" cy="5344986"/>
            <a:chOff x="170329" y="1499567"/>
            <a:chExt cx="8754036" cy="53449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29" y="1499567"/>
              <a:ext cx="8610600" cy="32090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1415" y="4708626"/>
              <a:ext cx="3182950" cy="2135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600200"/>
            <a:ext cx="8812484" cy="5029200"/>
            <a:chOff x="228600" y="1600200"/>
            <a:chExt cx="8812484" cy="50292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600200"/>
              <a:ext cx="8534400" cy="990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8" y="2438399"/>
              <a:ext cx="8740766" cy="4191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8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r>
              <a:rPr lang="en-US" sz="2400" dirty="0" smtClean="0"/>
              <a:t>From the above examples we notice Some similarities between two tables. These similarities leads to several general properties of Algebraic systems.</a:t>
            </a:r>
          </a:p>
          <a:p>
            <a:pPr marL="0" indent="0">
              <a:buNone/>
            </a:pPr>
            <a:r>
              <a:rPr lang="en-US" sz="2400" b="1" dirty="0" smtClean="0"/>
              <a:t>Homomorphism: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3124200"/>
            <a:ext cx="8884024" cy="32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94129" y="1600200"/>
            <a:ext cx="8991600" cy="5230906"/>
            <a:chOff x="94129" y="1600200"/>
            <a:chExt cx="8991600" cy="52309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29" y="1600200"/>
              <a:ext cx="8991599" cy="312710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29" y="4839367"/>
              <a:ext cx="8991600" cy="1991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3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2400" y="1637130"/>
            <a:ext cx="8839200" cy="5220870"/>
            <a:chOff x="152400" y="1637130"/>
            <a:chExt cx="8839200" cy="49160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494" y="2954112"/>
              <a:ext cx="7039343" cy="12868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637130"/>
              <a:ext cx="8839200" cy="15415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495648"/>
              <a:ext cx="8839200" cy="2057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Some simple Algebraic systems and General Properties: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" y="1752600"/>
            <a:ext cx="8844282" cy="48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Semi Groups and Monoids: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9050" y="1524000"/>
            <a:ext cx="9258300" cy="5141259"/>
            <a:chOff x="38100" y="1524000"/>
            <a:chExt cx="9220200" cy="51412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" y="1524000"/>
              <a:ext cx="9220200" cy="2133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65" y="3352800"/>
              <a:ext cx="8991600" cy="3312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0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</a:rPr>
              <a:t>Objectives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Algebraic Systems: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Homomorphism of Semi Groups and </a:t>
                </a:r>
                <a:r>
                  <a:rPr lang="en-US" sz="2400" b="1" dirty="0" smtClean="0"/>
                  <a:t>Monoids: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 algn="just">
                  <a:buNone/>
                </a:pPr>
                <a:r>
                  <a:rPr lang="en-US" sz="2400" b="1" dirty="0" smtClean="0"/>
                  <a:t>   Definition 3-2.4  </a:t>
                </a:r>
                <a:r>
                  <a:rPr lang="en-US" sz="2400" dirty="0" smtClean="0"/>
                  <a:t>Let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, ∗,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be any two </a:t>
                </a:r>
                <a:r>
                  <a:rPr lang="en-US" sz="2400" dirty="0" err="1" smtClean="0"/>
                  <a:t>moniods</a:t>
                </a:r>
                <a:r>
                  <a:rPr lang="en-US" sz="2400" dirty="0" smtClean="0"/>
                  <a:t>.  A mapping g: M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such that for any two elements a , b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m:rPr>
                        <m:sty m:val="p"/>
                      </m:rPr>
                      <a:rPr lang="en-US" sz="2400" b="1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/>
                  <a:t>	</a:t>
                </a:r>
                <a:r>
                  <a:rPr lang="en-US" sz="2400" b="1" dirty="0" smtClean="0"/>
                  <a:t>	and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dirty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				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is called a monoid homomorphism.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8915400" cy="6212541"/>
              </a:xfrm>
              <a:blipFill>
                <a:blip r:embed="rId2"/>
                <a:stretch>
                  <a:fillRect l="-1025" t="-785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200"/>
            <a:ext cx="8763000" cy="206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Group:</a:t>
            </a:r>
          </a:p>
          <a:p>
            <a:pPr marL="0" indent="0" algn="just">
              <a:buNone/>
            </a:pPr>
            <a:r>
              <a:rPr lang="en-US" sz="2400" dirty="0" smtClean="0"/>
              <a:t>	Let </a:t>
            </a:r>
            <a:r>
              <a:rPr lang="en-US" sz="2400" dirty="0"/>
              <a:t>G be a </a:t>
            </a:r>
            <a:r>
              <a:rPr lang="en-US" sz="2400" dirty="0" smtClean="0"/>
              <a:t>non-empty </a:t>
            </a:r>
            <a:r>
              <a:rPr lang="en-US" sz="2400" dirty="0"/>
              <a:t>set with a binary operation * that assigns to each ordered pair (a, b) of elements of G an element of G denoted by a * b. We say that G is a group under the binary operation * if the following three properties are satisfied</a:t>
            </a:r>
            <a:r>
              <a:rPr lang="en-US" sz="2400" b="1" dirty="0" smtClean="0"/>
              <a:t>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1" y="2976282"/>
            <a:ext cx="8639175" cy="37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Group: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3037"/>
            <a:ext cx="8610600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Sub Group: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" y="1447800"/>
            <a:ext cx="893332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Sub Group: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47800"/>
            <a:ext cx="8953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/>
              <a:t>Abelian </a:t>
            </a:r>
            <a:r>
              <a:rPr lang="en-US" sz="2400" b="1" dirty="0" smtClean="0"/>
              <a:t>Group:</a:t>
            </a: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71600"/>
            <a:ext cx="8763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/>
              <a:t>Abelian </a:t>
            </a:r>
            <a:r>
              <a:rPr lang="en-US" sz="2400" b="1" dirty="0" smtClean="0"/>
              <a:t>Group:</a:t>
            </a: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1447800"/>
            <a:ext cx="9126072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Homomorphism: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991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Isomorphism: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19517"/>
            <a:ext cx="8886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Algebraic Systems:</a:t>
            </a:r>
          </a:p>
          <a:p>
            <a:pPr marL="0" indent="0">
              <a:buNone/>
            </a:pPr>
            <a:r>
              <a:rPr lang="en-US" sz="2400" b="1" dirty="0" smtClean="0"/>
              <a:t>Isomorphism: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524000"/>
            <a:ext cx="84105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course will introduce and illustrate in the elementary discrete mathematics for </a:t>
            </a:r>
            <a:r>
              <a:rPr lang="en-US" dirty="0" smtClean="0"/>
              <a:t>computer science </a:t>
            </a:r>
            <a:r>
              <a:rPr lang="en-US" dirty="0"/>
              <a:t>and engineering students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equip the students with standard concepts like formal logic notation, methods </a:t>
            </a:r>
            <a:r>
              <a:rPr lang="en-US" dirty="0" smtClean="0"/>
              <a:t>of proof</a:t>
            </a:r>
            <a:r>
              <a:rPr lang="en-US" dirty="0"/>
              <a:t>, induction, sets, relations, graph theory, permutations and combinations, </a:t>
            </a:r>
            <a:r>
              <a:rPr lang="en-US" dirty="0" smtClean="0"/>
              <a:t>counting principles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9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65" y="645459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Properties of Integers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" y="1066800"/>
            <a:ext cx="8767483" cy="56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965" y="645459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Division Theorem:</a:t>
                </a:r>
              </a:p>
              <a:p>
                <a:r>
                  <a:rPr lang="en-US" sz="2400" dirty="0"/>
                  <a:t>If a and b are integers with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0, then a divides b if there exists </a:t>
                </a:r>
                <a:r>
                  <a:rPr lang="en-US" sz="2400" dirty="0" smtClean="0"/>
                  <a:t>an integer </a:t>
                </a:r>
                <a:r>
                  <a:rPr lang="en-US" sz="2400" dirty="0"/>
                  <a:t>c such that b = ac</a:t>
                </a:r>
                <a:r>
                  <a:rPr lang="en-US" sz="2400" dirty="0" smtClean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When a divides b we write </a:t>
                </a:r>
                <a:r>
                  <a:rPr lang="en-US" sz="2000" dirty="0" err="1" smtClean="0"/>
                  <a:t>a|b</a:t>
                </a:r>
                <a:r>
                  <a:rPr lang="en-US" sz="2000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We say that </a:t>
                </a:r>
                <a:r>
                  <a:rPr lang="en-US" sz="2000" b="1" dirty="0"/>
                  <a:t>a is a factor or divisor of b and b is a multiple of 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:r>
                  <a:rPr lang="en-US" sz="2000" dirty="0" err="1" smtClean="0"/>
                  <a:t>a|b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then b=a is an integer (namely the c above).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If a does not divide b, we write 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</m:oMath>
                </a14:m>
                <a:r>
                  <a:rPr lang="en-US" sz="2000" dirty="0" smtClean="0"/>
                  <a:t>b.</a:t>
                </a:r>
              </a:p>
              <a:p>
                <a:r>
                  <a:rPr lang="en-US" sz="2400" b="1" dirty="0"/>
                  <a:t>Theorem:  </a:t>
                </a:r>
                <a:r>
                  <a:rPr lang="en-US" sz="2400" dirty="0"/>
                  <a:t>Let </a:t>
                </a:r>
                <a:r>
                  <a:rPr lang="en-US" sz="2400" dirty="0" smtClean="0"/>
                  <a:t>a, b, c </a:t>
                </a:r>
                <a:r>
                  <a:rPr lang="en-US" sz="2400" dirty="0"/>
                  <a:t>be integers, </a:t>
                </a:r>
                <a:r>
                  <a:rPr lang="en-US" sz="2400" dirty="0" smtClean="0"/>
                  <a:t>where </a:t>
                </a: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:r>
                  <a:rPr lang="en-US" sz="2000" dirty="0" smtClean="0"/>
                  <a:t>a/b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a/c</a:t>
                </a:r>
                <a:r>
                  <a:rPr lang="en-US" sz="2000" dirty="0"/>
                  <a:t>, then </a:t>
                </a:r>
                <a:r>
                  <a:rPr lang="en-US" sz="2000" dirty="0" smtClean="0"/>
                  <a:t>a/(b </a:t>
                </a:r>
                <a:r>
                  <a:rPr lang="en-US" sz="2000" dirty="0"/>
                  <a:t>+ c</a:t>
                </a:r>
                <a:r>
                  <a:rPr lang="en-US" sz="2000" dirty="0" smtClean="0"/>
                  <a:t>).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 smtClean="0"/>
                  <a:t>If  a/b , then a/</a:t>
                </a:r>
                <a:r>
                  <a:rPr lang="en-US" sz="2000" dirty="0" err="1" smtClean="0"/>
                  <a:t>bc</a:t>
                </a:r>
                <a:r>
                  <a:rPr lang="en-US" sz="2000" dirty="0" smtClean="0"/>
                  <a:t>  for all integers c,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000" dirty="0" smtClean="0"/>
                  <a:t>If a/b and b/c then, a/c.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65" y="645459"/>
                <a:ext cx="8915400" cy="6212541"/>
              </a:xfrm>
              <a:blipFill>
                <a:blip r:embed="rId2"/>
                <a:stretch>
                  <a:fillRect l="-1025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Division Theorem:</a:t>
            </a:r>
          </a:p>
          <a:p>
            <a:pPr algn="just"/>
            <a:r>
              <a:rPr lang="en-US" sz="2400" dirty="0"/>
              <a:t>When an integer is divided by a positive integer, there is a quotient </a:t>
            </a:r>
            <a:r>
              <a:rPr lang="en-US" sz="2400" dirty="0" smtClean="0"/>
              <a:t>and a </a:t>
            </a:r>
            <a:r>
              <a:rPr lang="en-US" sz="2400" dirty="0"/>
              <a:t>remainder. This is traditionally called the “Division Algorithm”, but </a:t>
            </a:r>
            <a:r>
              <a:rPr lang="en-US" sz="2400" dirty="0" smtClean="0"/>
              <a:t>it is </a:t>
            </a:r>
            <a:r>
              <a:rPr lang="en-US" sz="2400" dirty="0"/>
              <a:t>really a </a:t>
            </a:r>
            <a:r>
              <a:rPr lang="en-US" sz="2400" dirty="0" smtClean="0"/>
              <a:t>theorem.</a:t>
            </a:r>
          </a:p>
          <a:p>
            <a:pPr algn="just"/>
            <a:r>
              <a:rPr lang="en-US" sz="2400" b="1" dirty="0" smtClean="0"/>
              <a:t>Theorem: </a:t>
            </a:r>
            <a:r>
              <a:rPr lang="en-US" sz="2400" dirty="0" smtClean="0"/>
              <a:t>If </a:t>
            </a:r>
            <a:r>
              <a:rPr lang="en-US" sz="2400" dirty="0"/>
              <a:t>a is an integer and d a positive integer, then there are </a:t>
            </a:r>
            <a:r>
              <a:rPr lang="en-US" sz="2400" dirty="0" smtClean="0"/>
              <a:t>unique integers </a:t>
            </a:r>
            <a:r>
              <a:rPr lang="en-US" sz="2400" dirty="0"/>
              <a:t>q and r , with 0 </a:t>
            </a:r>
            <a:r>
              <a:rPr lang="en-US" sz="2400" dirty="0" smtClean="0"/>
              <a:t>&lt;=  </a:t>
            </a:r>
            <a:r>
              <a:rPr lang="en-US" sz="2400" dirty="0"/>
              <a:t>r &lt; d, such that a = </a:t>
            </a:r>
            <a:r>
              <a:rPr lang="en-US" sz="2400" dirty="0" err="1"/>
              <a:t>dq</a:t>
            </a:r>
            <a:r>
              <a:rPr lang="en-US" sz="2400" dirty="0"/>
              <a:t> + </a:t>
            </a:r>
            <a:r>
              <a:rPr lang="en-US" sz="2400" dirty="0" smtClean="0"/>
              <a:t>r.</a:t>
            </a:r>
          </a:p>
          <a:p>
            <a:pPr lvl="1"/>
            <a:r>
              <a:rPr lang="en-US" dirty="0"/>
              <a:t>a is called the dividend.</a:t>
            </a:r>
          </a:p>
          <a:p>
            <a:pPr lvl="1"/>
            <a:r>
              <a:rPr lang="en-US" dirty="0"/>
              <a:t>d is called the divisor.</a:t>
            </a:r>
          </a:p>
          <a:p>
            <a:pPr lvl="1"/>
            <a:r>
              <a:rPr lang="en-US" dirty="0"/>
              <a:t>q is called the quotient. q = a </a:t>
            </a:r>
            <a:r>
              <a:rPr lang="en-US" b="1" dirty="0"/>
              <a:t>div </a:t>
            </a:r>
            <a:r>
              <a:rPr lang="en-US" dirty="0"/>
              <a:t>d</a:t>
            </a:r>
          </a:p>
          <a:p>
            <a:pPr lvl="1"/>
            <a:r>
              <a:rPr lang="en-US" dirty="0"/>
              <a:t>r is called the remainder. r = a </a:t>
            </a:r>
            <a:r>
              <a:rPr lang="en-US" b="1" dirty="0"/>
              <a:t>mod </a:t>
            </a:r>
            <a:r>
              <a:rPr lang="en-US" dirty="0"/>
              <a:t>d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05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Greatest Common Divisor:</a:t>
            </a:r>
          </a:p>
          <a:p>
            <a:r>
              <a:rPr lang="en-US" sz="2400" dirty="0"/>
              <a:t>Let a and b be integers, not both zero. The largest integer d such that </a:t>
            </a:r>
            <a:r>
              <a:rPr lang="en-US" sz="2400" dirty="0" err="1" smtClean="0"/>
              <a:t>a/d</a:t>
            </a:r>
            <a:r>
              <a:rPr lang="en-US" sz="2400" dirty="0" smtClean="0"/>
              <a:t> and b/d </a:t>
            </a:r>
            <a:r>
              <a:rPr lang="en-US" sz="2400" dirty="0"/>
              <a:t>is </a:t>
            </a:r>
            <a:r>
              <a:rPr lang="en-US" sz="2400" dirty="0" smtClean="0"/>
              <a:t>called the </a:t>
            </a:r>
            <a:r>
              <a:rPr lang="en-US" sz="2400" dirty="0"/>
              <a:t>greatest common divisor of a and b. The greatest common divisor of a and b is </a:t>
            </a:r>
            <a:r>
              <a:rPr lang="en-US" sz="2400" dirty="0" smtClean="0"/>
              <a:t>denoted by </a:t>
            </a:r>
            <a:r>
              <a:rPr lang="en-US" sz="2400" dirty="0" err="1"/>
              <a:t>gcd</a:t>
            </a:r>
            <a:r>
              <a:rPr lang="en-US" sz="2400" dirty="0"/>
              <a:t>(a, b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What is the greatest common divisor of 24 and 36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What is the greatest common divisor of 17 and 22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The integers a and b are relatively prime (coprime)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dirty="0" err="1" smtClean="0"/>
              <a:t>gcd</a:t>
            </a:r>
            <a:r>
              <a:rPr lang="en-US" sz="2400" dirty="0" smtClean="0"/>
              <a:t>(a, b</a:t>
            </a:r>
            <a:r>
              <a:rPr lang="en-US" sz="2400" dirty="0"/>
              <a:t>) = 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17 and 22. (Note that 22 is not a prime</a:t>
            </a:r>
            <a:r>
              <a:rPr lang="en-US" sz="2400" dirty="0" smtClean="0"/>
              <a:t>.)</a:t>
            </a:r>
          </a:p>
          <a:p>
            <a:r>
              <a:rPr lang="en-US" sz="2400" dirty="0"/>
              <a:t>The integers </a:t>
            </a:r>
            <a:r>
              <a:rPr lang="en-US" sz="2400" dirty="0" smtClean="0"/>
              <a:t>a1,a2, ... , </a:t>
            </a:r>
            <a:r>
              <a:rPr lang="en-US" sz="2400" dirty="0"/>
              <a:t>an are pairwise relatively prime </a:t>
            </a:r>
            <a:r>
              <a:rPr lang="en-US" sz="2400" dirty="0" err="1"/>
              <a:t>iff</a:t>
            </a:r>
            <a:endParaRPr lang="en-US" sz="2400" dirty="0"/>
          </a:p>
          <a:p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/>
              <a:t>aj</a:t>
            </a:r>
            <a:r>
              <a:rPr lang="en-US" sz="2400" dirty="0"/>
              <a:t> ) = 1 whenever 1 </a:t>
            </a:r>
            <a:r>
              <a:rPr lang="en-US" sz="2400" dirty="0" smtClean="0"/>
              <a:t>&lt;=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&lt; </a:t>
            </a:r>
            <a:r>
              <a:rPr lang="en-US" sz="2400" dirty="0" smtClean="0"/>
              <a:t>j &lt;= </a:t>
            </a:r>
            <a:r>
              <a:rPr lang="en-US" sz="2400" dirty="0"/>
              <a:t>n.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04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Euclidean Algorithm:</a:t>
            </a:r>
          </a:p>
          <a:p>
            <a:r>
              <a:rPr lang="en-US" sz="2400" dirty="0"/>
              <a:t>Let a = </a:t>
            </a:r>
            <a:r>
              <a:rPr lang="en-US" sz="2400" dirty="0" err="1"/>
              <a:t>bq</a:t>
            </a:r>
            <a:r>
              <a:rPr lang="en-US" sz="2400" dirty="0"/>
              <a:t> + r, where a, b, q, and r are integers. Then </a:t>
            </a:r>
            <a:r>
              <a:rPr lang="en-US" sz="2400" dirty="0" err="1"/>
              <a:t>gcd</a:t>
            </a:r>
            <a:r>
              <a:rPr lang="en-US" sz="2400" dirty="0"/>
              <a:t>(a, b) = </a:t>
            </a:r>
            <a:r>
              <a:rPr lang="en-US" sz="2400" dirty="0" err="1"/>
              <a:t>gcd</a:t>
            </a:r>
            <a:r>
              <a:rPr lang="en-US" sz="2400" dirty="0"/>
              <a:t>(b, r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9800"/>
            <a:ext cx="8839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Euclidean Algorithm:</a:t>
            </a:r>
          </a:p>
          <a:p>
            <a:r>
              <a:rPr lang="en-US" sz="2400" dirty="0"/>
              <a:t>Let a = </a:t>
            </a:r>
            <a:r>
              <a:rPr lang="en-US" sz="2400" dirty="0" err="1"/>
              <a:t>bq</a:t>
            </a:r>
            <a:r>
              <a:rPr lang="en-US" sz="2400" dirty="0"/>
              <a:t> + r, where a, b, q, and r are integers. Then </a:t>
            </a:r>
            <a:r>
              <a:rPr lang="en-US" sz="2400" dirty="0" err="1"/>
              <a:t>gcd</a:t>
            </a:r>
            <a:r>
              <a:rPr lang="en-US" sz="2400" dirty="0"/>
              <a:t>(a, b) = </a:t>
            </a:r>
            <a:r>
              <a:rPr lang="en-US" sz="2400" dirty="0" err="1"/>
              <a:t>gcd</a:t>
            </a:r>
            <a:r>
              <a:rPr lang="en-US" sz="2400" dirty="0"/>
              <a:t>(b, r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17" y="1811827"/>
            <a:ext cx="4267200" cy="2233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40427"/>
            <a:ext cx="482241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Least Common Multiple </a:t>
            </a:r>
            <a:r>
              <a:rPr lang="en-US" sz="2400" b="1" dirty="0" smtClean="0"/>
              <a:t>: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least common multiple </a:t>
            </a:r>
            <a:r>
              <a:rPr lang="en-US" sz="2800" dirty="0"/>
              <a:t>of the positive integers a and b is </a:t>
            </a:r>
            <a:r>
              <a:rPr lang="en-US" sz="2800" dirty="0" smtClean="0"/>
              <a:t>the smallest </a:t>
            </a:r>
            <a:r>
              <a:rPr lang="en-US" sz="2800" dirty="0"/>
              <a:t>positive integer that is divisible by both a and b</a:t>
            </a:r>
            <a:r>
              <a:rPr lang="en-US" sz="2800" dirty="0" smtClean="0"/>
              <a:t>. It </a:t>
            </a:r>
            <a:r>
              <a:rPr lang="en-US" sz="2800" dirty="0"/>
              <a:t>is denoted by </a:t>
            </a:r>
            <a:r>
              <a:rPr lang="en-US" sz="2800" dirty="0" smtClean="0"/>
              <a:t>lcm(a, </a:t>
            </a:r>
            <a:r>
              <a:rPr lang="en-US" sz="2800" dirty="0"/>
              <a:t>b</a:t>
            </a:r>
            <a:r>
              <a:rPr lang="en-US" sz="2800" dirty="0" smtClean="0"/>
              <a:t>).</a:t>
            </a:r>
          </a:p>
          <a:p>
            <a:r>
              <a:rPr lang="en-US" sz="2400" dirty="0" smtClean="0"/>
              <a:t>lcm(45, </a:t>
            </a:r>
            <a:r>
              <a:rPr lang="en-US" sz="2400" dirty="0"/>
              <a:t>21) = 7 </a:t>
            </a:r>
            <a:r>
              <a:rPr lang="en-US" sz="2400" dirty="0" smtClean="0"/>
              <a:t>X 45 </a:t>
            </a:r>
            <a:r>
              <a:rPr lang="en-US" sz="2400" dirty="0"/>
              <a:t>= 15 </a:t>
            </a:r>
            <a:r>
              <a:rPr lang="en-US" sz="2400" dirty="0" smtClean="0"/>
              <a:t>X </a:t>
            </a:r>
            <a:r>
              <a:rPr lang="en-US" sz="2400" dirty="0"/>
              <a:t>21 = 315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Formula for LCM is Prime Factorization: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191000"/>
            <a:ext cx="6629400" cy="88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08076"/>
            <a:ext cx="7543800" cy="14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Testing for Prime </a:t>
            </a:r>
            <a:r>
              <a:rPr lang="en-US" sz="2400" b="1" dirty="0" smtClean="0"/>
              <a:t>Numbers:</a:t>
            </a:r>
          </a:p>
          <a:p>
            <a:pPr algn="just"/>
            <a:r>
              <a:rPr lang="en-US" sz="2400" dirty="0"/>
              <a:t>An integer p greater than 1 is called prime if the only positive factors of p are 1 and p</a:t>
            </a:r>
            <a:r>
              <a:rPr lang="en-US" sz="2400" dirty="0" smtClean="0"/>
              <a:t>. A </a:t>
            </a:r>
            <a:r>
              <a:rPr lang="en-US" sz="2400" dirty="0"/>
              <a:t>positive integer that is greater than 1 and is not prime is called </a:t>
            </a:r>
            <a:r>
              <a:rPr lang="en-US" sz="2400" dirty="0" smtClean="0"/>
              <a:t>composite.</a:t>
            </a:r>
          </a:p>
          <a:p>
            <a:pPr algn="just"/>
            <a:r>
              <a:rPr lang="en-US" sz="2400" b="1" dirty="0"/>
              <a:t>If n is a composite integer, then n has a prime divisor less than or equal </a:t>
            </a:r>
            <a:r>
              <a:rPr lang="en-US" sz="2400" b="1" dirty="0" smtClean="0"/>
              <a:t>to √n.</a:t>
            </a:r>
          </a:p>
          <a:p>
            <a:pPr algn="just"/>
            <a:r>
              <a:rPr lang="en-US" sz="2400" b="1" dirty="0" smtClean="0"/>
              <a:t>By using above rule we perform trail division to test whether the given number is prime.</a:t>
            </a:r>
          </a:p>
          <a:p>
            <a:pPr algn="just"/>
            <a:endParaRPr lang="en-US" sz="2400" b="1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78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The Fundamental Theorem </a:t>
            </a:r>
            <a:r>
              <a:rPr lang="en-US" sz="2400" b="1" dirty="0" smtClean="0"/>
              <a:t>of Arithmetic:</a:t>
            </a:r>
          </a:p>
          <a:p>
            <a:pPr algn="just"/>
            <a:r>
              <a:rPr lang="en-US" sz="2400" dirty="0"/>
              <a:t>Every positive integer greater than 1 can be written uniquely as </a:t>
            </a:r>
            <a:r>
              <a:rPr lang="en-US" sz="2400" dirty="0" smtClean="0"/>
              <a:t>a prime </a:t>
            </a:r>
            <a:r>
              <a:rPr lang="en-US" sz="2400" dirty="0"/>
              <a:t>or as the product of its prime factors, written in order </a:t>
            </a:r>
            <a:r>
              <a:rPr lang="en-US" sz="2400" dirty="0" smtClean="0"/>
              <a:t>of </a:t>
            </a:r>
            <a:r>
              <a:rPr lang="en-US" sz="2400" dirty="0" err="1" smtClean="0"/>
              <a:t>nondecreasing</a:t>
            </a:r>
            <a:r>
              <a:rPr lang="en-US" sz="2400" dirty="0" smtClean="0"/>
              <a:t> </a:t>
            </a:r>
            <a:r>
              <a:rPr lang="en-US" sz="2400" dirty="0"/>
              <a:t>size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766708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r>
              <a:rPr lang="en-US" sz="2400" b="1" dirty="0"/>
              <a:t>If a and b are integers and m is a positive integer, then a is </a:t>
            </a:r>
            <a:r>
              <a:rPr lang="en-US" sz="2400" b="1" dirty="0" smtClean="0"/>
              <a:t>congruent to </a:t>
            </a:r>
            <a:r>
              <a:rPr lang="en-US" sz="2400" b="1" dirty="0"/>
              <a:t>b modulo m </a:t>
            </a:r>
            <a:r>
              <a:rPr lang="en-US" sz="2400" b="1" dirty="0" err="1"/>
              <a:t>iff</a:t>
            </a:r>
            <a:r>
              <a:rPr lang="en-US" sz="2400" b="1" dirty="0"/>
              <a:t> </a:t>
            </a:r>
            <a:r>
              <a:rPr lang="en-US" sz="2400" b="1" dirty="0" smtClean="0"/>
              <a:t>m|(a- </a:t>
            </a:r>
            <a:r>
              <a:rPr lang="en-US" sz="2400" b="1" dirty="0"/>
              <a:t>b</a:t>
            </a:r>
            <a:r>
              <a:rPr lang="en-US" sz="2400" b="1" dirty="0" smtClean="0"/>
              <a:t>).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0"/>
            <a:ext cx="8610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</a:rPr>
              <a:t>Course </a:t>
            </a:r>
            <a:r>
              <a:rPr lang="en-US" dirty="0" smtClean="0">
                <a:latin typeface="Cambria" pitchFamily="18" charset="0"/>
              </a:rPr>
              <a:t>Outcomes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15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858261" cy="2299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7" y="3886198"/>
            <a:ext cx="9051234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 Modular </a:t>
            </a:r>
            <a:r>
              <a:rPr lang="en-US" sz="2400" b="1" dirty="0" smtClean="0"/>
              <a:t>Arithmetic:</a:t>
            </a:r>
          </a:p>
          <a:p>
            <a:pPr marL="0" indent="0" algn="just">
              <a:buNone/>
            </a:pPr>
            <a:r>
              <a:rPr lang="en-US" sz="2400" b="1" dirty="0" smtClean="0"/>
              <a:t>FERMAT’s Theorem: </a:t>
            </a:r>
          </a:p>
          <a:p>
            <a:pPr marL="0" indent="0" algn="just">
              <a:buNone/>
            </a:pPr>
            <a:r>
              <a:rPr lang="en-US" sz="2400" dirty="0" smtClean="0"/>
              <a:t>If a is an integer and m is a prime then 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mod m = a mod m</a:t>
            </a:r>
            <a:endParaRPr lang="en-US" sz="2400" baseline="300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691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Euler’s Theorem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49624" y="1219200"/>
            <a:ext cx="8718176" cy="5476665"/>
            <a:chOff x="349624" y="1219200"/>
            <a:chExt cx="8718176" cy="54766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1219200"/>
              <a:ext cx="8686800" cy="2438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24" y="3886200"/>
              <a:ext cx="8641976" cy="280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2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 smtClean="0"/>
              <a:t>Number Theory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2125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Euler’s Theorem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" y="1295400"/>
            <a:ext cx="87854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Illustrate discrete mathematic components like statements, logic, sets, structures, numbers and combinatorics.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Evaluate and simplify propositional and predicate calculus using inference theory.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Perform the operations on Sets, Relations and functions and their properties.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Identify algebraic systems and use general properties on number theory.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Use combinatorics solving the counting problems.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Use graph algorithms for representing, identifying, generating and evaluating the Graphs.</a:t>
            </a:r>
          </a:p>
        </p:txBody>
      </p:sp>
    </p:spTree>
    <p:extLst>
      <p:ext uri="{BB962C8B-B14F-4D97-AF65-F5344CB8AC3E}">
        <p14:creationId xmlns:p14="http://schemas.microsoft.com/office/powerpoint/2010/main" val="21398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Cambria" pitchFamily="18" charset="0"/>
                <a:ea typeface="Verdana" pitchFamily="34" charset="0"/>
                <a:cs typeface="Verdana" pitchFamily="34" charset="0"/>
              </a:rPr>
              <a:t>Unit III  </a:t>
            </a:r>
            <a:r>
              <a:rPr lang="en-US" dirty="0" smtClean="0">
                <a:latin typeface="Cambria" pitchFamily="18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 smtClean="0">
                <a:latin typeface="Cambria" pitchFamily="18" charset="0"/>
                <a:ea typeface="Verdana" pitchFamily="34" charset="0"/>
                <a:cs typeface="Verdana" pitchFamily="34" charset="0"/>
              </a:rPr>
            </a:br>
            <a:r>
              <a:rPr lang="en-US" sz="4000" dirty="0" smtClean="0">
                <a:latin typeface="Cambria" pitchFamily="18" charset="0"/>
                <a:ea typeface="Verdana" pitchFamily="34" charset="0"/>
                <a:cs typeface="Verdana" pitchFamily="34" charset="0"/>
              </a:rPr>
              <a:t>Algebraic </a:t>
            </a:r>
            <a:r>
              <a:rPr lang="en-US" sz="4000" dirty="0">
                <a:latin typeface="Cambria" pitchFamily="18" charset="0"/>
                <a:ea typeface="Verdana" pitchFamily="34" charset="0"/>
                <a:cs typeface="Verdana" pitchFamily="34" charset="0"/>
              </a:rPr>
              <a:t>Structures and Number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 pitchFamily="34" charset="0"/>
                <a:cs typeface="Verdana" pitchFamily="34" charset="0"/>
              </a:rPr>
              <a:t>Unit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III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0881"/>
            <a:ext cx="8915400" cy="61571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Algebraic Structures</a:t>
            </a:r>
            <a:r>
              <a:rPr lang="en-US" sz="2400" dirty="0"/>
              <a:t>: Algebraic Systems, Examples, General Properties, Semi Groups </a:t>
            </a:r>
            <a:r>
              <a:rPr lang="en-US" sz="2400" dirty="0" smtClean="0"/>
              <a:t>and Monoids</a:t>
            </a:r>
            <a:r>
              <a:rPr lang="en-US" sz="2400" dirty="0"/>
              <a:t>, Homomorphism of Semi Groups and Monoids, Group, Subgroup, Abelian Group, Homomorphism</a:t>
            </a:r>
            <a:r>
              <a:rPr lang="en-US" sz="2400" dirty="0" smtClean="0"/>
              <a:t>, Isomorphism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Number Theory: </a:t>
            </a:r>
            <a:r>
              <a:rPr lang="en-US" sz="2400" dirty="0"/>
              <a:t>Properties of Integers, Division Theorem, The Greatest Common Divisor</a:t>
            </a:r>
            <a:r>
              <a:rPr lang="en-US" sz="2400" dirty="0" smtClean="0"/>
              <a:t>, Euclidean </a:t>
            </a:r>
            <a:r>
              <a:rPr lang="en-US" sz="2400" dirty="0"/>
              <a:t>Algorithm, Least Common Multiple, Testing for Prime Numbers, The </a:t>
            </a:r>
            <a:r>
              <a:rPr lang="en-US" sz="2400" dirty="0" smtClean="0"/>
              <a:t>Fundamental Theorem of</a:t>
            </a:r>
          </a:p>
          <a:p>
            <a:pPr marL="0" indent="0" algn="just">
              <a:buNone/>
            </a:pPr>
            <a:r>
              <a:rPr lang="en-US" sz="2400" dirty="0" smtClean="0"/>
              <a:t>Arithmetic, Modular Arithmetic ( Fermat’s Theorem and Euler’s Theorem)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25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Algebraic Structures</a:t>
            </a: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620000" cy="1752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US" sz="2400" b="1" i="1" kern="0" dirty="0" err="1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Narasimhulu</a:t>
            </a:r>
            <a:r>
              <a:rPr lang="en-US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 M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sz="2400" b="1" i="1" kern="0" baseline="-25000" dirty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b="1" i="1" kern="0" baseline="-25000" dirty="0" smtClean="0">
                <a:solidFill>
                  <a:srgbClr val="000000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Tech.</a:t>
            </a: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 smtClean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Assistant Professor</a:t>
            </a:r>
            <a:endParaRPr lang="en-IN" sz="2400" b="1" i="1" kern="0" dirty="0">
              <a:solidFill>
                <a:srgbClr val="006633"/>
              </a:solidFill>
              <a:latin typeface="Cambria" pitchFamily="18" charset="0"/>
              <a:ea typeface="Verdana" pitchFamily="34" charset="0"/>
              <a:cs typeface="Verdana" pitchFamily="34" charset="0"/>
            </a:endParaRPr>
          </a:p>
          <a:p>
            <a:pPr algn="l">
              <a:buClr>
                <a:srgbClr val="CC9900"/>
              </a:buClr>
              <a:buSzPct val="65000"/>
              <a:buFont typeface="Arial" pitchFamily="34" charset="0"/>
              <a:buNone/>
              <a:defRPr/>
            </a:pPr>
            <a:r>
              <a:rPr lang="en-IN" sz="2400" b="1" i="1" kern="0" dirty="0">
                <a:solidFill>
                  <a:srgbClr val="006633"/>
                </a:solidFill>
                <a:latin typeface="Cambria" pitchFamily="18" charset="0"/>
                <a:ea typeface="Verdana" pitchFamily="34" charset="0"/>
                <a:cs typeface="Verdana" pitchFamily="34" charset="0"/>
              </a:rPr>
              <a:t>Department of Computer Science &amp; Engineering</a:t>
            </a:r>
          </a:p>
          <a:p>
            <a:pPr algn="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Cambria" pitchFamily="18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/>
          <a:lstStyle/>
          <a:p>
            <a:r>
              <a:rPr lang="en-US" b="1" dirty="0"/>
              <a:t>Algebraic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Algebraic Systems:</a:t>
                </a:r>
              </a:p>
              <a:p>
                <a:r>
                  <a:rPr lang="en-US" sz="2400" dirty="0" smtClean="0"/>
                  <a:t>A system consisting of a set and one or more n-</a:t>
                </a:r>
                <a:r>
                  <a:rPr lang="en-US" sz="2400" dirty="0" err="1" smtClean="0"/>
                  <a:t>ary</a:t>
                </a:r>
                <a:r>
                  <a:rPr lang="en-US" sz="2400" dirty="0" smtClean="0"/>
                  <a:t> operations on the set will be called an algebraic systems or simple an algebra.</a:t>
                </a:r>
              </a:p>
              <a:p>
                <a:r>
                  <a:rPr lang="en-US" sz="2400" dirty="0" smtClean="0"/>
                  <a:t>We denote an Algebraic system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sz="2400" dirty="0" smtClean="0"/>
                  <a:t> where S is a set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are operation on S.</a:t>
                </a:r>
              </a:p>
              <a:p>
                <a:r>
                  <a:rPr lang="en-US" sz="2400" dirty="0" smtClean="0"/>
                  <a:t>If You include additionally relations to the Algebraic systems then that system is called algebraic structures.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Examples: 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Let I </a:t>
                </a:r>
                <a:r>
                  <a:rPr lang="en-US" sz="2400" dirty="0" smtClean="0"/>
                  <a:t>be an Integer,  + and x are the operations: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for Addition: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Addition holds commutative(A-1), Associative Property.(A-2)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A-3 0 is called Identity Element for Set I. </a:t>
                </a:r>
                <a:r>
                  <a:rPr lang="en-US" sz="2400" dirty="0" err="1" smtClean="0"/>
                  <a:t>Eg</a:t>
                </a:r>
                <a:r>
                  <a:rPr lang="en-US" sz="2400" dirty="0" smtClean="0"/>
                  <a:t>: a+0 = 0+a = a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A-4 -a is called Inverse Element for Set I. </a:t>
                </a:r>
                <a:r>
                  <a:rPr lang="en-US" sz="2400" dirty="0" err="1" smtClean="0"/>
                  <a:t>Eg</a:t>
                </a:r>
                <a:r>
                  <a:rPr lang="en-US" sz="2400" dirty="0" smtClean="0"/>
                  <a:t>: a + (-a) = 0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45459"/>
                <a:ext cx="8915400" cy="6212541"/>
              </a:xfrm>
              <a:blipFill>
                <a:blip r:embed="rId2"/>
                <a:stretch>
                  <a:fillRect l="-1025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1632</Words>
  <Application>Microsoft Office PowerPoint</Application>
  <PresentationFormat>On-screen Show (4:3)</PresentationFormat>
  <Paragraphs>262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</vt:lpstr>
      <vt:lpstr>Cambria Math</vt:lpstr>
      <vt:lpstr>Verdana</vt:lpstr>
      <vt:lpstr>Wingdings</vt:lpstr>
      <vt:lpstr>Office Theme</vt:lpstr>
      <vt:lpstr>Discrete Mathematics R204GA05401</vt:lpstr>
      <vt:lpstr>Objectives</vt:lpstr>
      <vt:lpstr>Objectives</vt:lpstr>
      <vt:lpstr>Course Outcomes</vt:lpstr>
      <vt:lpstr>Course Outcomes</vt:lpstr>
      <vt:lpstr>Unit III   Algebraic Structures and Number Theory</vt:lpstr>
      <vt:lpstr>Unit III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Algebraic Structures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  <vt:lpstr>Number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SRIT TPO</dc:creator>
  <cp:lastModifiedBy>narasimhulu</cp:lastModifiedBy>
  <cp:revision>364</cp:revision>
  <dcterms:created xsi:type="dcterms:W3CDTF">2017-01-25T11:29:37Z</dcterms:created>
  <dcterms:modified xsi:type="dcterms:W3CDTF">2023-04-13T07:11:16Z</dcterms:modified>
</cp:coreProperties>
</file>