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2"/>
  </p:notesMasterIdLst>
  <p:handoutMasterIdLst>
    <p:handoutMasterId r:id="rId43"/>
  </p:handoutMasterIdLst>
  <p:sldIdLst>
    <p:sldId id="257" r:id="rId2"/>
    <p:sldId id="642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76" r:id="rId37"/>
    <p:sldId id="677" r:id="rId38"/>
    <p:sldId id="678" r:id="rId39"/>
    <p:sldId id="679" r:id="rId40"/>
    <p:sldId id="68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8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635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F9F3F-AA59-4AC0-A6CA-DBD9B8C903C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97E52-771A-4A8E-B098-243CA83ED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33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E8302-9802-4473-B152-7BCBF0129366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FFAA8-71DF-4609-8288-8551615B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78C4D1-81DB-4E3B-95F8-5578254C501B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816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96ABA18-FB98-4813-BD71-FF0B900C760D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40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30892DA-97F3-43D1-B90B-1E50C10625CD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50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D5AB250-F19C-41A6-80BB-14E6A661677A}" type="slidenum">
              <a:rPr lang="en-US" sz="1200"/>
              <a:pPr algn="r"/>
              <a:t>18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247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9A00C2D-6DCE-40FD-BE22-617407C851D8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195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856A61E-E38C-4E45-A18F-B79BC0EC6749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55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79E0B7A-064A-4050-8AF2-498C436D8C75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16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FA73B96-E764-4E6D-B642-D91C976EE1F3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7999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7AA99D5-11FF-4730-AE70-0F1682B3839A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273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01A8C69-956E-4800-8622-F9987E6BC964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48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5041F67-7D9D-4B09-9DF8-7E15D25C7892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75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0DAFAE-CD9D-4E74-9BE0-AB58E42CB18B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4573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73E47DF-628B-4048-8116-F5E1311171AC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54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D3C979E-18BA-4039-8CFD-3B91FD438C6D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004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747B395-1A68-453F-A259-E37E905DBE13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1455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189F97E-B5D9-4E4D-B533-D63D62CD6343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7432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FBA1314-6FD1-42D7-8FB9-809B238FE4E3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679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A71F078-0609-4519-B716-A310378F3D6F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8894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4F9CD9B-6E07-4A17-B14A-DDFD030A7BD5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718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9322615-BE83-4D40-B867-3CFA34BD9564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968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C6C4FDA-83BD-49C7-858E-882EB7153022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27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A1FDF4E-B0DB-477D-A95E-BE38B8BE2B27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65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215299F-6326-42DC-B4DC-73B01B72FA1A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931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AD033FB-9BCD-41AA-A2DC-3C6595DE7890}" type="slidenum">
              <a:rPr lang="en-US" sz="1200"/>
              <a:pPr algn="r"/>
              <a:t>40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2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5D6A677-24FB-46F0-B4CC-ACD70AA478D4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789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765F8EF-0B05-4A02-A298-CCAAF552D070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71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F5E13B4-612A-4922-821D-0481E1A50658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07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3DB3B13-3426-47BD-BBD9-39833B7FACC9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1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8CD98B1-92E9-42D6-A388-9C2A003C231B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873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792636D-1EFA-425E-8169-099D30386E1B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31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70130" y="5726113"/>
            <a:ext cx="3718390" cy="800219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600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en-US" sz="1600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sz="1600" b="1" smtClean="0">
                <a:solidFill>
                  <a:srgbClr val="CC3300"/>
                </a:solidFill>
              </a:rPr>
              <a:t> Ed</a:t>
            </a:r>
            <a:r>
              <a:rPr lang="en-US" altLang="en-US" sz="1600" smtClean="0">
                <a:solidFill>
                  <a:srgbClr val="CC3300"/>
                </a:solidFill>
              </a:rPr>
              <a:t>.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 smtClean="0">
                <a:solidFill>
                  <a:srgbClr val="CC3300"/>
                </a:solidFill>
              </a:rPr>
            </a:br>
            <a:r>
              <a:rPr lang="en-US" altLang="en-US" sz="1200" b="1" smtClean="0">
                <a:solidFill>
                  <a:srgbClr val="CC3300"/>
                </a:solidFill>
              </a:rPr>
              <a:t>See </a:t>
            </a:r>
            <a:r>
              <a:rPr lang="en-US" altLang="en-US" sz="1200" b="1" smtClean="0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altLang="en-US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sz="160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77631" y="6065580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F2678E0-0C01-4747-9DCB-F38DEA050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085DD-423E-4393-9D57-4A2421E97BB8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0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873D4-92AB-4F3F-A68E-AFABBF4AB7DB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9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" y="960120"/>
            <a:ext cx="11212830" cy="55435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9E4C9-882F-46E1-9E1E-A074857A48C8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91229-F061-4927-A559-D54BC2D1C618}" type="slidenum">
              <a:rPr lang="en-US" smtClean="0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8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88108-5929-42A9-AC54-BF0B9A0E0392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C0C99-871D-4407-BC58-CA9050E3B9AF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4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B7701-05F2-40E9-95D1-CBBA90E7B5E8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6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15316-C2FD-4C5A-8260-78A0490B9598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6277C-C08C-4145-A91E-09046E15837D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57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69577" y="68580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57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17051-3D6C-43CC-BA85-A13C8C1D38B5}" type="slidenum">
              <a:rPr 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5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4339" y="934561"/>
            <a:ext cx="11007090" cy="52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292EDCB2-FEDC-4A64-9903-C1AEC624D0F6}" type="slidenum">
              <a:rPr lang="en-US">
                <a:solidFill>
                  <a:srgbClr val="666699"/>
                </a:solidFill>
                <a:ea typeface="ＭＳ Ｐゴシック" panose="020B0600070205080204" pitchFamily="34" charset="-128"/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6666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753986" y="6608605"/>
            <a:ext cx="3337773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b="1" dirty="0" smtClean="0">
                <a:solidFill>
                  <a:srgbClr val="CC3300"/>
                </a:solidFill>
              </a:rPr>
              <a:t>Mr.</a:t>
            </a:r>
            <a:r>
              <a:rPr lang="en-US" altLang="en-US" sz="1000" b="1" baseline="0" dirty="0" smtClean="0">
                <a:solidFill>
                  <a:srgbClr val="CC3300"/>
                </a:solidFill>
              </a:rPr>
              <a:t> M. Narasimhulu, Assistant Professor, CSE, SRIT</a:t>
            </a:r>
            <a:endParaRPr lang="en-US" altLang="en-US" sz="1000" b="1" dirty="0" smtClean="0">
              <a:solidFill>
                <a:srgbClr val="CC3300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001417" y="6613526"/>
            <a:ext cx="54053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b="1" dirty="0" smtClean="0">
                <a:solidFill>
                  <a:srgbClr val="CC3300"/>
                </a:solidFill>
              </a:rPr>
              <a:t>U1.</a:t>
            </a:r>
            <a:fld id="{23E806B8-888B-48BC-8B67-0425AF094409}" type="slidenum">
              <a:rPr lang="en-US" altLang="en-US" sz="1000" b="1" smtClean="0">
                <a:solidFill>
                  <a:srgbClr val="CC3300"/>
                </a:solidFill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b="1" dirty="0" smtClean="0">
              <a:solidFill>
                <a:srgbClr val="CC3300"/>
              </a:solidFill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1000" b="1" smtClean="0">
                <a:solidFill>
                  <a:srgbClr val="CC3300"/>
                </a:solidFill>
              </a:rPr>
              <a:t>Database System Concepts - 6</a:t>
            </a:r>
            <a:r>
              <a:rPr lang="en-US" altLang="en-US" sz="1000" b="1" baseline="30000" smtClean="0">
                <a:solidFill>
                  <a:srgbClr val="CC3300"/>
                </a:solidFill>
              </a:rPr>
              <a:t>th</a:t>
            </a:r>
            <a:r>
              <a:rPr lang="en-US" altLang="en-US" sz="1000" b="1" smtClean="0">
                <a:solidFill>
                  <a:srgbClr val="CC3300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" y="117475"/>
            <a:ext cx="660081" cy="66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 sz="2000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Unit I – Introduction to Databases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Database System Applications, Purpose of Database Systems, Views Of Data, Database Languages, Relational Databases. Database Design, Database storage And Querying, Database Architecture, Database Users and Administrator and History of Databases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Levels of Abstraction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077913"/>
            <a:ext cx="7848600" cy="4876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Physical level:</a:t>
            </a:r>
            <a:r>
              <a:rPr lang="en-US" smtClean="0">
                <a:ea typeface="ＭＳ Ｐゴシック" panose="020B0600070205080204" pitchFamily="34" charset="-128"/>
              </a:rPr>
              <a:t> describes how a record (e.g., instructor)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Logical level:</a:t>
            </a:r>
            <a:r>
              <a:rPr lang="en-US" smtClean="0">
                <a:ea typeface="ＭＳ Ｐゴシック" panose="020B0600070205080204" pitchFamily="34" charset="-128"/>
              </a:rPr>
              <a:t> describes data stored in database, and the relationships among the data.</a:t>
            </a:r>
          </a:p>
          <a:p>
            <a:pPr lvl="1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ea typeface="ＭＳ Ｐゴシック" panose="020B0600070205080204" pitchFamily="34" charset="-128"/>
              </a:rPr>
              <a:t>	type</a:t>
            </a:r>
            <a:r>
              <a:rPr lang="en-US" smtClean="0">
                <a:ea typeface="ＭＳ Ｐゴシック" panose="020B0600070205080204" pitchFamily="34" charset="-128"/>
              </a:rPr>
              <a:t> </a:t>
            </a:r>
            <a:r>
              <a:rPr lang="en-US" i="1" smtClean="0">
                <a:ea typeface="ＭＳ Ｐゴシック" panose="020B0600070205080204" pitchFamily="34" charset="-128"/>
              </a:rPr>
              <a:t>instructor</a:t>
            </a:r>
            <a:r>
              <a:rPr lang="en-US" smtClean="0">
                <a:ea typeface="ＭＳ Ｐゴシック" panose="020B0600070205080204" pitchFamily="34" charset="-128"/>
              </a:rPr>
              <a:t> = </a:t>
            </a:r>
            <a:r>
              <a:rPr lang="en-US" b="1" smtClean="0">
                <a:ea typeface="ＭＳ Ｐゴシック" panose="020B0600070205080204" pitchFamily="34" charset="-128"/>
              </a:rPr>
              <a:t>record</a:t>
            </a:r>
            <a:endParaRPr lang="en-US" smtClean="0">
              <a:ea typeface="ＭＳ Ｐゴシック" panose="020B0600070205080204" pitchFamily="34" charset="-128"/>
            </a:endParaRPr>
          </a:p>
          <a:p>
            <a:pPr lvl="1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smtClean="0">
                <a:ea typeface="ＭＳ Ｐゴシック" panose="020B0600070205080204" pitchFamily="34" charset="-128"/>
              </a:rPr>
              <a:t>		</a:t>
            </a:r>
            <a:r>
              <a:rPr lang="en-US" i="1" smtClean="0">
                <a:ea typeface="ＭＳ Ｐゴシック" panose="020B0600070205080204" pitchFamily="34" charset="-128"/>
              </a:rPr>
              <a:t>ID</a:t>
            </a:r>
            <a:r>
              <a:rPr lang="en-US" smtClean="0">
                <a:ea typeface="ＭＳ Ｐゴシック" panose="020B0600070205080204" pitchFamily="34" charset="-128"/>
              </a:rPr>
              <a:t> : string; </a:t>
            </a:r>
            <a:br>
              <a:rPr lang="en-US" smtClean="0">
                <a:ea typeface="ＭＳ Ｐゴシック" panose="020B0600070205080204" pitchFamily="34" charset="-128"/>
              </a:rPr>
            </a:br>
            <a:r>
              <a:rPr lang="en-US" smtClean="0">
                <a:ea typeface="ＭＳ Ｐゴシック" panose="020B0600070205080204" pitchFamily="34" charset="-128"/>
              </a:rPr>
              <a:t>	</a:t>
            </a:r>
            <a:r>
              <a:rPr lang="en-US" i="1" smtClean="0">
                <a:ea typeface="ＭＳ Ｐゴシック" panose="020B0600070205080204" pitchFamily="34" charset="-128"/>
              </a:rPr>
              <a:t>name</a:t>
            </a:r>
            <a:r>
              <a:rPr lang="en-US" smtClean="0">
                <a:ea typeface="ＭＳ Ｐゴシック" panose="020B0600070205080204" pitchFamily="34" charset="-128"/>
              </a:rPr>
              <a:t> : string;</a:t>
            </a:r>
            <a:br>
              <a:rPr lang="en-US" smtClean="0">
                <a:ea typeface="ＭＳ Ｐゴシック" panose="020B0600070205080204" pitchFamily="34" charset="-128"/>
              </a:rPr>
            </a:br>
            <a:r>
              <a:rPr lang="en-US" smtClean="0">
                <a:ea typeface="ＭＳ Ｐゴシック" panose="020B0600070205080204" pitchFamily="34" charset="-128"/>
              </a:rPr>
              <a:t>	</a:t>
            </a:r>
            <a:r>
              <a:rPr lang="en-US" i="1" smtClean="0">
                <a:ea typeface="ＭＳ Ｐゴシック" panose="020B0600070205080204" pitchFamily="34" charset="-128"/>
              </a:rPr>
              <a:t>dept_name</a:t>
            </a:r>
            <a:r>
              <a:rPr lang="en-US" smtClean="0">
                <a:ea typeface="ＭＳ Ｐゴシック" panose="020B0600070205080204" pitchFamily="34" charset="-128"/>
              </a:rPr>
              <a:t> : string;</a:t>
            </a:r>
            <a:br>
              <a:rPr lang="en-US" smtClean="0">
                <a:ea typeface="ＭＳ Ｐゴシック" panose="020B0600070205080204" pitchFamily="34" charset="-128"/>
              </a:rPr>
            </a:br>
            <a:r>
              <a:rPr lang="en-US" smtClean="0">
                <a:ea typeface="ＭＳ Ｐゴシック" panose="020B0600070205080204" pitchFamily="34" charset="-128"/>
              </a:rPr>
              <a:t>	</a:t>
            </a:r>
            <a:r>
              <a:rPr lang="en-US" i="1" smtClean="0">
                <a:ea typeface="ＭＳ Ｐゴシック" panose="020B0600070205080204" pitchFamily="34" charset="-128"/>
              </a:rPr>
              <a:t>salary</a:t>
            </a:r>
            <a:r>
              <a:rPr lang="en-US" smtClean="0">
                <a:ea typeface="ＭＳ Ｐゴシック" panose="020B0600070205080204" pitchFamily="34" charset="-128"/>
              </a:rPr>
              <a:t> : integer;</a:t>
            </a:r>
          </a:p>
          <a:p>
            <a:pPr lvl="4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ea typeface="ＭＳ Ｐゴシック" panose="020B0600070205080204" pitchFamily="34" charset="-128"/>
              </a:rPr>
              <a:t>end</a:t>
            </a:r>
            <a:r>
              <a:rPr lang="en-US" smtClean="0">
                <a:ea typeface="ＭＳ Ｐゴシック" panose="020B0600070205080204" pitchFamily="34" charset="-128"/>
              </a:rPr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View level:</a:t>
            </a:r>
            <a:r>
              <a:rPr lang="en-US" smtClean="0">
                <a:ea typeface="ＭＳ Ｐゴシック" panose="020B0600070205080204" pitchFamily="34" charset="-128"/>
              </a:rPr>
              <a:t> application programs hide details of data types.  Views can also hide information (such as an employee’s salary) for security purposes. </a:t>
            </a:r>
          </a:p>
        </p:txBody>
      </p:sp>
    </p:spTree>
    <p:extLst>
      <p:ext uri="{BB962C8B-B14F-4D97-AF65-F5344CB8AC3E}">
        <p14:creationId xmlns:p14="http://schemas.microsoft.com/office/powerpoint/2010/main" val="29732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View of Data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301876" y="1176339"/>
            <a:ext cx="452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sz="2000"/>
              <a:t>An architecture for a database system </a:t>
            </a:r>
          </a:p>
        </p:txBody>
      </p:sp>
      <p:pic>
        <p:nvPicPr>
          <p:cNvPr id="327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795464"/>
            <a:ext cx="7402512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6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Similar to types and variables in programming languages</a:t>
            </a:r>
          </a:p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– the overall logical structure of the database </a:t>
            </a:r>
          </a:p>
          <a:p>
            <a:pPr lvl="1">
              <a:defRPr/>
            </a:pPr>
            <a:r>
              <a:rPr lang="en-US" dirty="0" smtClean="0"/>
              <a:t>Example: The database consists of information about a set of customers and accounts in a bank and the relationship between them</a:t>
            </a:r>
          </a:p>
          <a:p>
            <a:pPr lvl="2">
              <a:buFont typeface="Webdings" charset="2"/>
              <a:buChar char="4"/>
              <a:defRPr/>
            </a:pPr>
            <a:r>
              <a:rPr lang="en-US" dirty="0" smtClean="0"/>
              <a:t>Analogous to type information of a variable in a program</a:t>
            </a:r>
          </a:p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dirty="0" smtClean="0"/>
              <a:t>– the overall physical  structure of the database </a:t>
            </a:r>
          </a:p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</a:rPr>
              <a:t>Instance</a:t>
            </a:r>
            <a:r>
              <a:rPr lang="en-US" dirty="0" smtClean="0"/>
              <a:t> – the actual content of the database at a particular point in time </a:t>
            </a:r>
          </a:p>
          <a:p>
            <a:pPr lvl="1">
              <a:defRPr/>
            </a:pPr>
            <a:r>
              <a:rPr lang="en-US" dirty="0" smtClean="0"/>
              <a:t>Analogous to the value of a variable</a:t>
            </a:r>
          </a:p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</a:rPr>
              <a:t>Physical Data Independence</a:t>
            </a:r>
            <a:r>
              <a:rPr lang="en-US" dirty="0" smtClean="0"/>
              <a:t> – the ability to modify the physical schema without changing the logical schema</a:t>
            </a:r>
          </a:p>
          <a:p>
            <a:pPr lvl="1">
              <a:defRPr/>
            </a:pPr>
            <a:r>
              <a:rPr lang="en-US" dirty="0" smtClean="0"/>
              <a:t>Applications depend on the logical schema</a:t>
            </a:r>
          </a:p>
          <a:p>
            <a:pPr lvl="1">
              <a:defRPr/>
            </a:pPr>
            <a:r>
              <a:rPr lang="en-US" dirty="0" smtClean="0"/>
              <a:t>In general, the interfaces between the various levels and components should be well defined so that changes in some parts do not seriously influence others.</a:t>
            </a:r>
          </a:p>
          <a:p>
            <a:pP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8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79663" y="1019175"/>
            <a:ext cx="7435850" cy="497205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Data 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Data constraints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Relational model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Entity-Relationship data model (mainly for database design) 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Object-based data models (Object-oriented and Object-relational)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Semistructured data model  (XML)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Hierarchical model</a:t>
            </a:r>
          </a:p>
          <a:p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6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Relational </a:t>
            </a:r>
            <a:r>
              <a:rPr lang="en-US" dirty="0" err="1" smtClean="0">
                <a:ea typeface="ＭＳ Ｐゴシック" panose="020B0600070205080204" pitchFamily="34" charset="-128"/>
              </a:rPr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Relational Model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628650"/>
            <a:ext cx="7661275" cy="89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r>
              <a:rPr lang="en-US" smtClean="0">
                <a:ea typeface="ＭＳ Ｐゴシック" panose="020B0600070205080204" pitchFamily="34" charset="-128"/>
              </a:rPr>
              <a:t>All the data is stored in various tables.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Example of tabular data in the relational model</a:t>
            </a:r>
          </a:p>
        </p:txBody>
      </p:sp>
      <p:sp>
        <p:nvSpPr>
          <p:cNvPr id="39940" name="Line 31"/>
          <p:cNvSpPr>
            <a:spLocks noChangeShapeType="1"/>
          </p:cNvSpPr>
          <p:nvPr/>
        </p:nvSpPr>
        <p:spPr bwMode="auto">
          <a:xfrm flipH="1">
            <a:off x="7980363" y="1609726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1" name="Text Box 32"/>
          <p:cNvSpPr txBox="1">
            <a:spLocks noChangeArrowheads="1"/>
          </p:cNvSpPr>
          <p:nvPr/>
        </p:nvSpPr>
        <p:spPr bwMode="auto">
          <a:xfrm>
            <a:off x="8382000" y="1322388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/>
              <a:t>Columns</a:t>
            </a:r>
          </a:p>
        </p:txBody>
      </p:sp>
      <p:sp>
        <p:nvSpPr>
          <p:cNvPr id="39942" name="Line 33"/>
          <p:cNvSpPr>
            <a:spLocks noChangeShapeType="1"/>
          </p:cNvSpPr>
          <p:nvPr/>
        </p:nvSpPr>
        <p:spPr bwMode="auto">
          <a:xfrm flipH="1">
            <a:off x="7096126" y="16383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9943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3138489" y="2259013"/>
            <a:ext cx="55260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Text Box 38"/>
          <p:cNvSpPr txBox="1">
            <a:spLocks noChangeArrowheads="1"/>
          </p:cNvSpPr>
          <p:nvPr/>
        </p:nvSpPr>
        <p:spPr bwMode="auto">
          <a:xfrm>
            <a:off x="9220201" y="2590800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/>
              <a:t>Rows</a:t>
            </a:r>
          </a:p>
        </p:txBody>
      </p:sp>
      <p:sp>
        <p:nvSpPr>
          <p:cNvPr id="39945" name="Line 39"/>
          <p:cNvSpPr>
            <a:spLocks noChangeShapeType="1"/>
          </p:cNvSpPr>
          <p:nvPr/>
        </p:nvSpPr>
        <p:spPr bwMode="auto">
          <a:xfrm flipH="1">
            <a:off x="8691563" y="2765426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6" name="Line 40"/>
          <p:cNvSpPr>
            <a:spLocks noChangeShapeType="1"/>
          </p:cNvSpPr>
          <p:nvPr/>
        </p:nvSpPr>
        <p:spPr bwMode="auto">
          <a:xfrm flipH="1">
            <a:off x="8704263" y="2841626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A Sample Relational Database</a:t>
            </a:r>
          </a:p>
        </p:txBody>
      </p:sp>
      <p:pic>
        <p:nvPicPr>
          <p:cNvPr id="41987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1" y="1408114"/>
            <a:ext cx="4170363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7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Database Languages</a:t>
            </a:r>
          </a:p>
        </p:txBody>
      </p:sp>
    </p:spTree>
    <p:extLst>
      <p:ext uri="{BB962C8B-B14F-4D97-AF65-F5344CB8AC3E}">
        <p14:creationId xmlns:p14="http://schemas.microsoft.com/office/powerpoint/2010/main" val="33297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6450" y="12382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 Definition Language (DDL)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103313"/>
            <a:ext cx="7661275" cy="4845050"/>
          </a:xfrm>
        </p:spPr>
        <p:txBody>
          <a:bodyPr/>
          <a:lstStyle/>
          <a:p>
            <a:r>
              <a:rPr lang="en-US" sz="1600">
                <a:ea typeface="ＭＳ Ｐゴシック" panose="020B0600070205080204" pitchFamily="34" charset="-128"/>
              </a:rPr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sz="1600">
                <a:ea typeface="ＭＳ Ｐゴシック" panose="020B0600070205080204" pitchFamily="34" charset="-128"/>
              </a:rPr>
              <a:t>Example:	</a:t>
            </a:r>
            <a:r>
              <a:rPr lang="en-US" sz="1600" b="1">
                <a:ea typeface="ＭＳ Ｐゴシック" panose="020B0600070205080204" pitchFamily="34" charset="-128"/>
              </a:rPr>
              <a:t>create table</a:t>
            </a:r>
            <a:r>
              <a:rPr lang="en-US" sz="1600">
                <a:ea typeface="ＭＳ Ｐゴシック" panose="020B0600070205080204" pitchFamily="34" charset="-128"/>
              </a:rPr>
              <a:t> </a:t>
            </a:r>
            <a:r>
              <a:rPr lang="en-US" sz="1600" i="1">
                <a:ea typeface="ＭＳ Ｐゴシック" panose="020B0600070205080204" pitchFamily="34" charset="-128"/>
              </a:rPr>
              <a:t>instructor</a:t>
            </a:r>
            <a:r>
              <a:rPr lang="en-US" sz="1600">
                <a:ea typeface="ＭＳ Ｐゴシック" panose="020B0600070205080204" pitchFamily="34" charset="-128"/>
              </a:rPr>
              <a:t> (</a:t>
            </a:r>
            <a:br>
              <a:rPr lang="en-US" sz="1600">
                <a:ea typeface="ＭＳ Ｐゴシック" panose="020B0600070205080204" pitchFamily="34" charset="-128"/>
              </a:rPr>
            </a:br>
            <a:r>
              <a:rPr 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sz="1600" i="1">
                <a:ea typeface="ＭＳ Ｐゴシック" panose="020B0600070205080204" pitchFamily="34" charset="-128"/>
              </a:rPr>
              <a:t>ID</a:t>
            </a:r>
            <a:r>
              <a:rPr lang="en-US" sz="1600">
                <a:ea typeface="ＭＳ Ｐゴシック" panose="020B0600070205080204" pitchFamily="34" charset="-128"/>
              </a:rPr>
              <a:t>                </a:t>
            </a:r>
            <a:r>
              <a:rPr lang="en-US" sz="1600" b="1">
                <a:ea typeface="ＭＳ Ｐゴシック" panose="020B0600070205080204" pitchFamily="34" charset="-128"/>
              </a:rPr>
              <a:t>char</a:t>
            </a:r>
            <a:r>
              <a:rPr lang="en-US" sz="1600">
                <a:ea typeface="ＭＳ Ｐゴシック" panose="020B0600070205080204" pitchFamily="34" charset="-128"/>
              </a:rPr>
              <a:t>(5),</a:t>
            </a:r>
            <a:br>
              <a:rPr lang="en-US" sz="1600">
                <a:ea typeface="ＭＳ Ｐゴシック" panose="020B0600070205080204" pitchFamily="34" charset="-128"/>
              </a:rPr>
            </a:br>
            <a:r>
              <a:rPr 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sz="1600" i="1">
                <a:ea typeface="ＭＳ Ｐゴシック" panose="020B0600070205080204" pitchFamily="34" charset="-128"/>
              </a:rPr>
              <a:t>name           </a:t>
            </a:r>
            <a:r>
              <a:rPr lang="en-US" sz="1600" b="1">
                <a:ea typeface="ＭＳ Ｐゴシック" panose="020B0600070205080204" pitchFamily="34" charset="-128"/>
              </a:rPr>
              <a:t>varchar</a:t>
            </a:r>
            <a:r>
              <a:rPr lang="en-US" sz="1600">
                <a:ea typeface="ＭＳ Ｐゴシック" panose="020B0600070205080204" pitchFamily="34" charset="-128"/>
              </a:rPr>
              <a:t>(20)</a:t>
            </a:r>
            <a:r>
              <a:rPr lang="en-US" sz="1600" b="1">
                <a:ea typeface="ＭＳ Ｐゴシック" panose="020B0600070205080204" pitchFamily="34" charset="-128"/>
              </a:rPr>
              <a:t>,</a:t>
            </a:r>
            <a:r>
              <a:rPr lang="en-US" sz="1600" b="1" i="1">
                <a:ea typeface="ＭＳ Ｐゴシック" panose="020B0600070205080204" pitchFamily="34" charset="-128"/>
              </a:rPr>
              <a:t/>
            </a:r>
            <a:br>
              <a:rPr lang="en-US" sz="1600" b="1" i="1">
                <a:ea typeface="ＭＳ Ｐゴシック" panose="020B0600070205080204" pitchFamily="34" charset="-128"/>
              </a:rPr>
            </a:br>
            <a:r>
              <a:rPr lang="en-US" sz="1600" b="1" i="1">
                <a:ea typeface="ＭＳ Ｐゴシック" panose="020B0600070205080204" pitchFamily="34" charset="-128"/>
              </a:rPr>
              <a:t>                             </a:t>
            </a:r>
            <a:r>
              <a:rPr lang="en-US" sz="1600" i="1">
                <a:ea typeface="ＭＳ Ｐゴシック" panose="020B0600070205080204" pitchFamily="34" charset="-128"/>
              </a:rPr>
              <a:t>dept_name  </a:t>
            </a:r>
            <a:r>
              <a:rPr lang="en-US" sz="1600" b="1">
                <a:ea typeface="ＭＳ Ｐゴシック" panose="020B0600070205080204" pitchFamily="34" charset="-128"/>
              </a:rPr>
              <a:t>varchar</a:t>
            </a:r>
            <a:r>
              <a:rPr lang="en-US" sz="1600">
                <a:ea typeface="ＭＳ Ｐゴシック" panose="020B0600070205080204" pitchFamily="34" charset="-128"/>
              </a:rPr>
              <a:t>(20),</a:t>
            </a:r>
            <a:br>
              <a:rPr lang="en-US" sz="1600">
                <a:ea typeface="ＭＳ Ｐゴシック" panose="020B0600070205080204" pitchFamily="34" charset="-128"/>
              </a:rPr>
            </a:br>
            <a:r>
              <a:rPr lang="en-US" sz="1600">
                <a:ea typeface="ＭＳ Ｐゴシック" panose="020B0600070205080204" pitchFamily="34" charset="-128"/>
              </a:rPr>
              <a:t>                             </a:t>
            </a:r>
            <a:r>
              <a:rPr lang="en-US" sz="1600" i="1">
                <a:ea typeface="ＭＳ Ｐゴシック" panose="020B0600070205080204" pitchFamily="34" charset="-128"/>
              </a:rPr>
              <a:t>salary</a:t>
            </a:r>
            <a:r>
              <a:rPr lang="en-US" sz="1600">
                <a:ea typeface="ＭＳ Ｐゴシック" panose="020B0600070205080204" pitchFamily="34" charset="-128"/>
              </a:rPr>
              <a:t>           </a:t>
            </a:r>
            <a:r>
              <a:rPr lang="en-US" sz="1600" b="1">
                <a:ea typeface="ＭＳ Ｐゴシック" panose="020B0600070205080204" pitchFamily="34" charset="-128"/>
              </a:rPr>
              <a:t>numeric</a:t>
            </a:r>
            <a:r>
              <a:rPr lang="en-US" sz="1600">
                <a:ea typeface="ＭＳ Ｐゴシック" panose="020B0600070205080204" pitchFamily="34" charset="-128"/>
              </a:rPr>
              <a:t>(8,2))</a:t>
            </a:r>
          </a:p>
          <a:p>
            <a:r>
              <a:rPr lang="en-US" sz="1600">
                <a:ea typeface="ＭＳ Ｐゴシック" panose="020B0600070205080204" pitchFamily="34" charset="-128"/>
              </a:rPr>
              <a:t>DDL compiler generates a set of table templates stored in a </a:t>
            </a:r>
            <a:r>
              <a:rPr lang="en-US" b="1" i="1" smtClean="0">
                <a:solidFill>
                  <a:srgbClr val="0066CC"/>
                </a:solidFill>
                <a:ea typeface="ＭＳ Ｐゴシック" panose="020B0600070205080204" pitchFamily="34" charset="-128"/>
              </a:rPr>
              <a:t>data dictionary</a:t>
            </a:r>
          </a:p>
          <a:p>
            <a:r>
              <a:rPr lang="en-US" sz="1600">
                <a:ea typeface="ＭＳ Ｐゴシック" panose="020B0600070205080204" pitchFamily="34" charset="-128"/>
              </a:rPr>
              <a:t>Data dictionary contains metadata (i.e., data about data)</a:t>
            </a:r>
          </a:p>
          <a:p>
            <a:pPr lvl="1"/>
            <a:r>
              <a:rPr lang="en-US" sz="1600">
                <a:ea typeface="ＭＳ Ｐゴシック" panose="020B0600070205080204" pitchFamily="34" charset="-128"/>
              </a:rPr>
              <a:t>Database schema </a:t>
            </a:r>
          </a:p>
          <a:p>
            <a:pPr lvl="1"/>
            <a:r>
              <a:rPr lang="en-US" sz="1600">
                <a:ea typeface="ＭＳ Ｐゴシック" panose="020B0600070205080204" pitchFamily="34" charset="-128"/>
              </a:rPr>
              <a:t>Integrity constraints</a:t>
            </a:r>
          </a:p>
          <a:p>
            <a:pPr lvl="2"/>
            <a:r>
              <a:rPr lang="en-US" sz="1600">
                <a:ea typeface="ＭＳ Ｐゴシック" panose="020B0600070205080204" pitchFamily="34" charset="-128"/>
              </a:rPr>
              <a:t>Primary key (ID uniquely identifies instructors)</a:t>
            </a:r>
          </a:p>
          <a:p>
            <a:pPr lvl="1"/>
            <a:r>
              <a:rPr lang="en-US" sz="1600">
                <a:ea typeface="ＭＳ Ｐゴシック" panose="020B0600070205080204" pitchFamily="34" charset="-128"/>
              </a:rPr>
              <a:t>Authorization</a:t>
            </a:r>
          </a:p>
          <a:p>
            <a:pPr lvl="2"/>
            <a:r>
              <a:rPr lang="en-US" sz="1600">
                <a:ea typeface="ＭＳ Ｐゴシック" panose="020B0600070205080204" pitchFamily="34" charset="-128"/>
              </a:rPr>
              <a:t>Who can access what</a:t>
            </a:r>
          </a:p>
        </p:txBody>
      </p:sp>
    </p:spTree>
    <p:extLst>
      <p:ext uri="{BB962C8B-B14F-4D97-AF65-F5344CB8AC3E}">
        <p14:creationId xmlns:p14="http://schemas.microsoft.com/office/powerpoint/2010/main" val="2499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 Manipulation Language (DML)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76501" y="1019175"/>
            <a:ext cx="6888163" cy="4903788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Language for accessing and manipulating the data organized by the appropriate data model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DML also known as query language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Two classes of languages </a:t>
            </a:r>
          </a:p>
          <a:p>
            <a:pPr lvl="1"/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Pure</a:t>
            </a:r>
            <a:r>
              <a:rPr lang="en-US" b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mtClean="0">
                <a:ea typeface="ＭＳ Ｐゴシック" panose="020B0600070205080204" pitchFamily="34" charset="-128"/>
              </a:rPr>
              <a:t>– used for proving properties about computational power and for optimization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Relational Algebra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Tuple relational calculus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Domain relational calculus</a:t>
            </a:r>
          </a:p>
          <a:p>
            <a:pPr lvl="1"/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Commercial</a:t>
            </a:r>
            <a:r>
              <a:rPr lang="en-US" b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smtClean="0">
                <a:ea typeface="ＭＳ Ｐゴシック" panose="020B0600070205080204" pitchFamily="34" charset="-128"/>
              </a:rPr>
              <a:t>– used in commercial systems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SQL is the most widely used commercial language</a:t>
            </a:r>
          </a:p>
          <a:p>
            <a:pPr lvl="1"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8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r>
              <a:rPr lang="en-US">
                <a:ea typeface="ＭＳ Ｐゴシック" panose="020B0600070205080204" pitchFamily="34" charset="-128"/>
              </a:rPr>
              <a:t>Introduction</a:t>
            </a:r>
          </a:p>
          <a:p>
            <a:r>
              <a:rPr lang="en-US">
                <a:ea typeface="ＭＳ Ｐゴシック" panose="020B0600070205080204" pitchFamily="34" charset="-128"/>
              </a:rPr>
              <a:t>Purpose of Database Systems</a:t>
            </a:r>
          </a:p>
          <a:p>
            <a:r>
              <a:rPr lang="en-US">
                <a:ea typeface="ＭＳ Ｐゴシック" panose="020B0600070205080204" pitchFamily="34" charset="-128"/>
              </a:rPr>
              <a:t>View of Data</a:t>
            </a:r>
          </a:p>
          <a:p>
            <a:r>
              <a:rPr lang="en-US">
                <a:ea typeface="ＭＳ Ｐゴシック" panose="020B0600070205080204" pitchFamily="34" charset="-128"/>
              </a:rPr>
              <a:t>Relational Databases</a:t>
            </a:r>
          </a:p>
          <a:p>
            <a:r>
              <a:rPr lang="en-US">
                <a:ea typeface="ＭＳ Ｐゴシック" panose="020B0600070205080204" pitchFamily="34" charset="-128"/>
              </a:rPr>
              <a:t>Database Languages</a:t>
            </a:r>
          </a:p>
          <a:p>
            <a:r>
              <a:rPr lang="en-US" b="1">
                <a:ea typeface="ＭＳ Ｐゴシック" panose="020B0600070205080204" pitchFamily="34" charset="-128"/>
              </a:rPr>
              <a:t>Database Design</a:t>
            </a:r>
          </a:p>
          <a:p>
            <a:r>
              <a:rPr lang="en-US">
                <a:ea typeface="ＭＳ Ｐゴシック" panose="020B0600070205080204" pitchFamily="34" charset="-128"/>
              </a:rPr>
              <a:t>Data Storage and Querying</a:t>
            </a:r>
          </a:p>
          <a:p>
            <a:r>
              <a:rPr lang="en-US">
                <a:ea typeface="ＭＳ Ｐゴシック" panose="020B0600070205080204" pitchFamily="34" charset="-128"/>
              </a:rPr>
              <a:t>Database Architecture</a:t>
            </a:r>
          </a:p>
          <a:p>
            <a:r>
              <a:rPr lang="en-US">
                <a:ea typeface="ＭＳ Ｐゴシック" panose="020B0600070205080204" pitchFamily="34" charset="-128"/>
              </a:rPr>
              <a:t>Database Users and Administrator</a:t>
            </a:r>
          </a:p>
          <a:p>
            <a:r>
              <a:rPr lang="en-US">
                <a:ea typeface="ＭＳ Ｐゴシック" panose="020B0600070205080204" pitchFamily="34" charset="-128"/>
              </a:rPr>
              <a:t>History of Databases</a:t>
            </a:r>
          </a:p>
          <a:p>
            <a:endParaRPr 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1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6450" y="80963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SQL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59013" y="1125538"/>
            <a:ext cx="7302500" cy="51943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The most widely used commercial language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SQL is NOT a Turing machine equivalent language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SQL is NOT a Turing machine equivalent language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To be able to compute complex functions SQL is usually embedded in some higher-level language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Application programs generally access databases through one of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Language extensions to allow embedded SQL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Application program interface (e.g., ODBC/JDBC)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b="1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1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1184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Database Design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0" y="1257301"/>
            <a:ext cx="6654800" cy="4225925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i="1" smtClean="0">
              <a:ea typeface="ＭＳ Ｐゴシック" panose="020B0600070205080204" pitchFamily="34" charset="-128"/>
            </a:endParaRPr>
          </a:p>
          <a:p>
            <a:r>
              <a:rPr lang="en-US" smtClean="0">
                <a:ea typeface="ＭＳ Ｐゴシック" panose="020B0600070205080204" pitchFamily="34" charset="-128"/>
              </a:rPr>
              <a:t>Logical Design –  Deciding on the database schema. Database design requires that we find a “good” collection of relation schemas.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2451100" y="1074738"/>
            <a:ext cx="73279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kumimoji="0" lang="en-US"/>
              <a:t>The process of designing the general structure of the database: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kumimoji="0" lang="en-US"/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r>
              <a:rPr kumimoji="0" lang="en-US">
                <a:sym typeface="Symbol" panose="05050102010706020507" pitchFamily="18" charset="2"/>
              </a:rPr>
              <a:t> 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65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Database Design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9"/>
            <a:ext cx="7661275" cy="865187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Is there any problem with this relation?</a:t>
            </a:r>
          </a:p>
        </p:txBody>
      </p:sp>
      <p:pic>
        <p:nvPicPr>
          <p:cNvPr id="54276" name="Picture 5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1719263"/>
            <a:ext cx="7023100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Design Approaches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9"/>
            <a:ext cx="7151687" cy="4903787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Need to come up with a methodology to ensure that each of the relations in the database is “good”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Two ways of doing so: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Entity Relationship Model (Chapter 7)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i="1" smtClean="0">
                <a:ea typeface="ＭＳ Ｐゴシック" panose="020B0600070205080204" pitchFamily="34" charset="-128"/>
              </a:rPr>
              <a:t>entities </a:t>
            </a:r>
            <a:r>
              <a:rPr lang="en-US" smtClean="0">
                <a:ea typeface="ＭＳ Ｐゴシック" panose="020B0600070205080204" pitchFamily="34" charset="-128"/>
              </a:rPr>
              <a:t>and </a:t>
            </a:r>
            <a:r>
              <a:rPr lang="en-US" i="1" smtClean="0">
                <a:ea typeface="ＭＳ Ｐゴシック" panose="020B0600070205080204" pitchFamily="34" charset="-128"/>
              </a:rPr>
              <a:t>relationships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i="1" smtClean="0">
                <a:ea typeface="ＭＳ Ｐゴシック" panose="020B0600070205080204" pitchFamily="34" charset="-128"/>
              </a:rPr>
              <a:t>entity-relationship diagram: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Normalization Theory (Chapter 8)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7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Object-Relational Data Models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1251" y="1108075"/>
            <a:ext cx="7661275" cy="4903788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Relational model: flat, “atomic” values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Object Relational Data Models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Extend the relational data model by including object orientation and constructs to deal with added data types.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Allow attributes of tuples to have complex types, including non-atomic values such as nested relations.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Preserve relational foundations, in particular the declarative access to data, while extending modeling power.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Provide upward compatibility with existing relational languages.</a:t>
            </a:r>
          </a:p>
        </p:txBody>
      </p:sp>
    </p:spTree>
    <p:extLst>
      <p:ext uri="{BB962C8B-B14F-4D97-AF65-F5344CB8AC3E}">
        <p14:creationId xmlns:p14="http://schemas.microsoft.com/office/powerpoint/2010/main" val="41512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XML:  Extensible Markup Language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9" y="1077913"/>
            <a:ext cx="7316787" cy="5167312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Defined by the WWW Consortium (W3C)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Originally intended as a document markup language not a database language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The ability to specify new tags, and to create nested tag structures made XML a great way to exchange </a:t>
            </a:r>
            <a:r>
              <a:rPr lang="en-US" b="1" smtClean="0">
                <a:ea typeface="ＭＳ Ｐゴシック" panose="020B0600070205080204" pitchFamily="34" charset="-128"/>
              </a:rPr>
              <a:t>data</a:t>
            </a:r>
            <a:r>
              <a:rPr lang="en-US" smtClean="0">
                <a:ea typeface="ＭＳ Ｐゴシック" panose="020B0600070205080204" pitchFamily="34" charset="-128"/>
              </a:rPr>
              <a:t>, not just documents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XML has become the basis for all new generation data interchange formats.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A wide variety of tools is available for parsing, browsing and querying XML documents/data</a:t>
            </a:r>
          </a:p>
        </p:txBody>
      </p:sp>
    </p:spTree>
    <p:extLst>
      <p:ext uri="{BB962C8B-B14F-4D97-AF65-F5344CB8AC3E}">
        <p14:creationId xmlns:p14="http://schemas.microsoft.com/office/powerpoint/2010/main" val="12306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Data Storage and Querying</a:t>
            </a:r>
          </a:p>
        </p:txBody>
      </p:sp>
    </p:spTree>
    <p:extLst>
      <p:ext uri="{BB962C8B-B14F-4D97-AF65-F5344CB8AC3E}">
        <p14:creationId xmlns:p14="http://schemas.microsoft.com/office/powerpoint/2010/main" val="19874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Database Engine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9" y="1077913"/>
            <a:ext cx="7316787" cy="5167312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Storage manager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Query processing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Transaction manager</a:t>
            </a:r>
          </a:p>
        </p:txBody>
      </p:sp>
    </p:spTree>
    <p:extLst>
      <p:ext uri="{BB962C8B-B14F-4D97-AF65-F5344CB8AC3E}">
        <p14:creationId xmlns:p14="http://schemas.microsoft.com/office/powerpoint/2010/main" val="38697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Storage Management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Storage manager</a:t>
            </a:r>
            <a:r>
              <a:rPr lang="en-US" smtClean="0">
                <a:ea typeface="ＭＳ Ｐゴシック" panose="020B0600070205080204" pitchFamily="34" charset="-128"/>
              </a:rPr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The storage manager is responsible to the following tasks: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Interaction with the OS file manager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Efficient storing, retrieving and updating of data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Issues: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Storage access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File organization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Indexing and hashing</a:t>
            </a:r>
          </a:p>
          <a:p>
            <a:pPr lvl="1"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531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40014" y="117475"/>
            <a:ext cx="693102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Query Processing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84264"/>
            <a:ext cx="6545262" cy="137953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ea typeface="ＭＳ Ｐゴシック" panose="020B0600070205080204" pitchFamily="34" charset="-128"/>
              </a:rPr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anose="020B0600070205080204" pitchFamily="34" charset="-128"/>
              </a:rPr>
              <a:t>2.	Optimization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anose="020B0600070205080204" pitchFamily="34" charset="-128"/>
              </a:rPr>
              <a:t>3.	Evaluation</a:t>
            </a:r>
          </a:p>
        </p:txBody>
      </p:sp>
      <p:pic>
        <p:nvPicPr>
          <p:cNvPr id="675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2417764"/>
            <a:ext cx="61150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53684"/>
      </p:ext>
    </p:extLst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46400" y="139701"/>
            <a:ext cx="6611938" cy="582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Query Processing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9" y="1077913"/>
            <a:ext cx="7285037" cy="523875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Alternative ways of evaluating a given query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Equivalent expressions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Different algorithms for each operation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Cost difference between a good and a bad way of evaluating a query can be enormous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Need to estimate the cost of operations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Depends critically on statistical information about relations which the database must maintain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Need to estimate statistics for intermediate results to compute cost of complex expressions</a:t>
            </a:r>
          </a:p>
          <a:p>
            <a:pPr lvl="1"/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1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Transaction Management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089" y="1077914"/>
            <a:ext cx="7062787" cy="4903787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What if the system fails?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What if more than one user is concurrently updating the same data?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A </a:t>
            </a:r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transaction</a:t>
            </a:r>
            <a:r>
              <a:rPr lang="en-US" smtClean="0">
                <a:ea typeface="ＭＳ Ｐゴシック" panose="020B0600070205080204" pitchFamily="34" charset="-128"/>
              </a:rPr>
              <a:t> is a collection of operations that performs a single logical function in a database application</a:t>
            </a:r>
          </a:p>
          <a:p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Transaction-management component</a:t>
            </a:r>
            <a:r>
              <a:rPr lang="en-US" smtClean="0">
                <a:ea typeface="ＭＳ Ｐゴシック" panose="020B0600070205080204" pitchFamily="34" charset="-128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Concurrency-control manager</a:t>
            </a:r>
            <a:r>
              <a:rPr lang="en-US" smtClean="0">
                <a:ea typeface="ＭＳ Ｐゴシック" panose="020B0600070205080204" pitchFamily="34" charset="-128"/>
              </a:rPr>
              <a:t> controls the interaction among the concurrent transactions, to ensure the consistency of the database.</a:t>
            </a:r>
            <a:r>
              <a:rPr lang="en-US" b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39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  <a:ea typeface="ＭＳ Ｐゴシック" panose="020B0600070205080204" pitchFamily="34" charset="-128"/>
              </a:rPr>
              <a:t>Database Users and Administrators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92350" y="23495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Database Users and Administrators</a:t>
            </a:r>
          </a:p>
        </p:txBody>
      </p:sp>
      <p:sp>
        <p:nvSpPr>
          <p:cNvPr id="74755" name="Text Box 7"/>
          <p:cNvSpPr txBox="1">
            <a:spLocks noChangeArrowheads="1"/>
          </p:cNvSpPr>
          <p:nvPr/>
        </p:nvSpPr>
        <p:spPr bwMode="auto">
          <a:xfrm>
            <a:off x="5253039" y="45100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1">
                <a:solidFill>
                  <a:srgbClr val="000099"/>
                </a:solidFill>
              </a:rPr>
              <a:t>Database</a:t>
            </a:r>
          </a:p>
        </p:txBody>
      </p:sp>
      <p:pic>
        <p:nvPicPr>
          <p:cNvPr id="74756" name="Picture 9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693864"/>
            <a:ext cx="59166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41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  <a:ea typeface="ＭＳ Ｐゴシック" panose="020B0600070205080204" pitchFamily="34" charset="-128"/>
              </a:rPr>
              <a:t>Database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Database System Internals</a:t>
            </a:r>
          </a:p>
        </p:txBody>
      </p:sp>
      <p:sp>
        <p:nvSpPr>
          <p:cNvPr id="77827" name="Rectangle 10"/>
          <p:cNvSpPr>
            <a:spLocks noChangeArrowheads="1"/>
          </p:cNvSpPr>
          <p:nvPr/>
        </p:nvSpPr>
        <p:spPr bwMode="auto">
          <a:xfrm>
            <a:off x="7912100" y="25447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/>
          </a:p>
        </p:txBody>
      </p:sp>
      <p:sp>
        <p:nvSpPr>
          <p:cNvPr id="77828" name="Rectangle 11"/>
          <p:cNvSpPr>
            <a:spLocks noChangeArrowheads="1"/>
          </p:cNvSpPr>
          <p:nvPr/>
        </p:nvSpPr>
        <p:spPr bwMode="auto">
          <a:xfrm>
            <a:off x="8051800" y="41449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/>
          </a:p>
        </p:txBody>
      </p:sp>
      <p:sp>
        <p:nvSpPr>
          <p:cNvPr id="77829" name="Rectangle 12"/>
          <p:cNvSpPr>
            <a:spLocks noChangeArrowheads="1"/>
          </p:cNvSpPr>
          <p:nvPr/>
        </p:nvSpPr>
        <p:spPr bwMode="auto">
          <a:xfrm>
            <a:off x="8001000" y="5084764"/>
            <a:ext cx="1231900" cy="211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/>
          </a:p>
        </p:txBody>
      </p:sp>
      <p:pic>
        <p:nvPicPr>
          <p:cNvPr id="7783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6" y="900114"/>
            <a:ext cx="3802063" cy="54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62175" y="666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Database Architecture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78075" y="1152525"/>
            <a:ext cx="7607300" cy="29908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ea typeface="ＭＳ Ｐゴシック" panose="020B0600070205080204" pitchFamily="34" charset="-128"/>
              </a:rPr>
              <a:t>The architecture of a database systems is greatly influenced by</a:t>
            </a:r>
          </a:p>
          <a:p>
            <a:pPr>
              <a:buFont typeface="Monotype Sorts" charset="2"/>
              <a:buNone/>
            </a:pPr>
            <a:r>
              <a:rPr lang="en-US" smtClean="0">
                <a:ea typeface="ＭＳ Ｐゴシック" panose="020B0600070205080204" pitchFamily="34" charset="-128"/>
              </a:rPr>
              <a:t> the underlying computer system on which the database is running: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Centralized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Client-server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Parallel (multi-processor)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Distributed</a:t>
            </a:r>
            <a:r>
              <a:rPr 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556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History of Database Systems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1950s and early 1960s: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Data processing using magnetic tapes for storage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Tapes provided only sequential access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Punched cards for input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Late 1960s and 1970s: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Hard disks allowed direct access to data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Network and hierarchical data models in widespread use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Ted Codd defines the relational data model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Would win the ACM Turing Award for this work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IBM Research begins System R prototype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UC Berkeley begins Ingres prototype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6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History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1980s: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Parallel and distributed database systems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1990s: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Emergence of Web commerce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Early 2000s: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XML and XQuery standards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Automated database administration</a:t>
            </a:r>
          </a:p>
          <a:p>
            <a:pPr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Later 2000s: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Giant data storage systems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ea typeface="ＭＳ Ｐゴシック" panose="020B0600070205080204" pitchFamily="34" charset="-128"/>
              </a:rPr>
              <a:t>Google BigTable, Yahoo PNuts, Amazon, ..</a:t>
            </a:r>
          </a:p>
        </p:txBody>
      </p:sp>
    </p:spTree>
    <p:extLst>
      <p:ext uri="{BB962C8B-B14F-4D97-AF65-F5344CB8AC3E}">
        <p14:creationId xmlns:p14="http://schemas.microsoft.com/office/powerpoint/2010/main" val="28679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Database Management System (DBMS)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DBMS contains information about a particular enterprise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Collection of interrelated data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Set of programs to access the data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An environment that is both </a:t>
            </a:r>
            <a:r>
              <a:rPr lang="en-US" i="1" smtClean="0">
                <a:ea typeface="ＭＳ Ｐゴシック" panose="020B0600070205080204" pitchFamily="34" charset="-128"/>
              </a:rPr>
              <a:t>convenient</a:t>
            </a:r>
            <a:r>
              <a:rPr lang="en-US" smtClean="0">
                <a:ea typeface="ＭＳ Ｐゴシック" panose="020B0600070205080204" pitchFamily="34" charset="-128"/>
              </a:rPr>
              <a:t> and </a:t>
            </a:r>
            <a:r>
              <a:rPr lang="en-US" i="1" smtClean="0">
                <a:ea typeface="ＭＳ Ｐゴシック" panose="020B0600070205080204" pitchFamily="34" charset="-128"/>
              </a:rPr>
              <a:t>efficient</a:t>
            </a:r>
            <a:r>
              <a:rPr lang="en-US" smtClean="0">
                <a:ea typeface="ＭＳ Ｐゴシック" panose="020B0600070205080204" pitchFamily="34" charset="-128"/>
              </a:rPr>
              <a:t> to use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Database Applications: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Banking: transactions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Airlines: reservations, schedules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Universities:  registration, grades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Sales: customers, products, purchases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Online retailers: order tracking, customized recommendations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Manufacturing: production, inventory, orders, supply chain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Human resources:  employee records, salaries, tax deductions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Databases can be very large.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Databases touch all aspects of our lives</a:t>
            </a:r>
          </a:p>
          <a:p>
            <a:endParaRPr lang="en-US" smtClean="0">
              <a:ea typeface="ＭＳ Ｐゴシック" panose="020B0600070205080204" pitchFamily="34" charset="-128"/>
            </a:endParaRPr>
          </a:p>
          <a:p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1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End of Chapter 1</a:t>
            </a:r>
          </a:p>
        </p:txBody>
      </p:sp>
    </p:spTree>
    <p:extLst>
      <p:ext uri="{BB962C8B-B14F-4D97-AF65-F5344CB8AC3E}">
        <p14:creationId xmlns:p14="http://schemas.microsoft.com/office/powerpoint/2010/main" val="351494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effectLst/>
                <a:ea typeface="ＭＳ Ｐゴシック" panose="020B0600070205080204" pitchFamily="34" charset="-128"/>
              </a:rPr>
              <a:t>University Database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9"/>
            <a:ext cx="6819900" cy="4903787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Application program examples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Add new students, instructors, and courses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Register students for courses, and generate class rosters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Assign grades to students, compute grade point averages (GPA) and generate transcripts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In the early days, database applications were built directly on top of file systems</a:t>
            </a:r>
          </a:p>
          <a:p>
            <a:pPr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9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Purpose of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5700" y="2857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>
                <a:effectLst/>
                <a:ea typeface="ＭＳ Ｐゴシック" panose="020B0600070205080204" pitchFamily="34" charset="-128"/>
              </a:rPr>
              <a:t>Drawbacks of using file systems to store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6638" y="782639"/>
            <a:ext cx="7580312" cy="5468937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mtClean="0">
              <a:ea typeface="ＭＳ Ｐゴシック" panose="020B0600070205080204" pitchFamily="34" charset="-128"/>
            </a:endParaRPr>
          </a:p>
          <a:p>
            <a:r>
              <a:rPr lang="en-US" smtClean="0">
                <a:ea typeface="ＭＳ Ｐゴシック" panose="020B0600070205080204" pitchFamily="34" charset="-128"/>
              </a:rPr>
              <a:t>Data redundancy and inconsistency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Multiple file formats, duplication of information in different files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Difficulty in accessing data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Need to write a new program to carry out each new task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Data isolation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Multiple files and formats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Integrity problems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Hard to add new constraints or change existing ones</a:t>
            </a:r>
          </a:p>
        </p:txBody>
      </p:sp>
    </p:spTree>
    <p:extLst>
      <p:ext uri="{BB962C8B-B14F-4D97-AF65-F5344CB8AC3E}">
        <p14:creationId xmlns:p14="http://schemas.microsoft.com/office/powerpoint/2010/main" val="803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>
                <a:effectLst/>
                <a:ea typeface="ＭＳ Ｐゴシック" panose="020B0600070205080204" pitchFamily="34" charset="-128"/>
              </a:rPr>
              <a:t>Drawbacks of using file systems to store data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endParaRPr lang="en-US" sz="1600">
              <a:ea typeface="ＭＳ Ｐゴシック" panose="020B0600070205080204" pitchFamily="34" charset="-128"/>
            </a:endParaRPr>
          </a:p>
          <a:p>
            <a:r>
              <a:rPr lang="en-US" smtClean="0">
                <a:ea typeface="ＭＳ Ｐゴシック" panose="020B0600070205080204" pitchFamily="34" charset="-128"/>
              </a:rPr>
              <a:t>Atomicity Problems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Concurrent access by multiple users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Concurrent access needed for performance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Uncontrolled concurrent accesses can lead to inconsistencies</a:t>
            </a:r>
          </a:p>
          <a:p>
            <a:pPr lvl="2"/>
            <a:r>
              <a:rPr lang="en-US" smtClean="0">
                <a:ea typeface="ＭＳ Ｐゴシック" panose="020B0600070205080204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Security problems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Hard to provide user access to some, but not all, data</a:t>
            </a:r>
          </a:p>
          <a:p>
            <a:pPr>
              <a:buFont typeface="Monotype Sorts" charset="2"/>
              <a:buNone/>
            </a:pPr>
            <a:endParaRPr lang="en-US" sz="160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b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Database systems offer solutions to all the above problems</a:t>
            </a:r>
          </a:p>
        </p:txBody>
      </p:sp>
    </p:spTree>
    <p:extLst>
      <p:ext uri="{BB962C8B-B14F-4D97-AF65-F5344CB8AC3E}">
        <p14:creationId xmlns:p14="http://schemas.microsoft.com/office/powerpoint/2010/main" val="29261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4700" y="3108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View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1603</Words>
  <Application>Microsoft Office PowerPoint</Application>
  <PresentationFormat>Widescreen</PresentationFormat>
  <Paragraphs>271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ＭＳ Ｐゴシック</vt:lpstr>
      <vt:lpstr>Calibri</vt:lpstr>
      <vt:lpstr>Helvetica</vt:lpstr>
      <vt:lpstr>Monotype Sorts</vt:lpstr>
      <vt:lpstr>Symbol</vt:lpstr>
      <vt:lpstr>Times New Roman</vt:lpstr>
      <vt:lpstr>Webdings</vt:lpstr>
      <vt:lpstr>2_db-5-grey</vt:lpstr>
      <vt:lpstr>Unit I – Introduction to Databases</vt:lpstr>
      <vt:lpstr>Outline</vt:lpstr>
      <vt:lpstr>Introduction</vt:lpstr>
      <vt:lpstr>Database Management System (DBMS)</vt:lpstr>
      <vt:lpstr>University Database Example</vt:lpstr>
      <vt:lpstr>Purpose of Database Systems</vt:lpstr>
      <vt:lpstr>Drawbacks of using file systems to store data</vt:lpstr>
      <vt:lpstr>Drawbacks of using file systems to store data (Cont.)</vt:lpstr>
      <vt:lpstr>View of Data</vt:lpstr>
      <vt:lpstr>Levels of Abstraction</vt:lpstr>
      <vt:lpstr>View of Data</vt:lpstr>
      <vt:lpstr>Instances and Schemas</vt:lpstr>
      <vt:lpstr>Data Models</vt:lpstr>
      <vt:lpstr>Relational DataBases</vt:lpstr>
      <vt:lpstr>Relational Model</vt:lpstr>
      <vt:lpstr>A Sample Relational Database</vt:lpstr>
      <vt:lpstr>Database Languages</vt:lpstr>
      <vt:lpstr>Data Definition Language (DDL)</vt:lpstr>
      <vt:lpstr>Data Manipulation Language (DML)</vt:lpstr>
      <vt:lpstr>SQL</vt:lpstr>
      <vt:lpstr>Database Design</vt:lpstr>
      <vt:lpstr>Database Design</vt:lpstr>
      <vt:lpstr>Database Design (Cont.)</vt:lpstr>
      <vt:lpstr>Design Approaches</vt:lpstr>
      <vt:lpstr>Object-Relational Data Models</vt:lpstr>
      <vt:lpstr>XML:  Extensible Markup Language</vt:lpstr>
      <vt:lpstr>Data Storage and Querying</vt:lpstr>
      <vt:lpstr>Database Engine</vt:lpstr>
      <vt:lpstr>Storage Management</vt:lpstr>
      <vt:lpstr>Query Processing</vt:lpstr>
      <vt:lpstr>Query Processing (Cont.)</vt:lpstr>
      <vt:lpstr>Transaction Management </vt:lpstr>
      <vt:lpstr>Database Users and Administrators</vt:lpstr>
      <vt:lpstr>Database Users and Administrators</vt:lpstr>
      <vt:lpstr>Database Architecture</vt:lpstr>
      <vt:lpstr>Database System Internals</vt:lpstr>
      <vt:lpstr>Database Architecture</vt:lpstr>
      <vt:lpstr>History of Database Systems</vt:lpstr>
      <vt:lpstr>History (cont.)</vt:lpstr>
      <vt:lpstr>End of Chapter 1</vt:lpstr>
    </vt:vector>
  </TitlesOfParts>
  <Company>srit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narasimhulu</dc:creator>
  <cp:lastModifiedBy>narasimhulu</cp:lastModifiedBy>
  <cp:revision>13</cp:revision>
  <dcterms:created xsi:type="dcterms:W3CDTF">2020-09-25T05:34:29Z</dcterms:created>
  <dcterms:modified xsi:type="dcterms:W3CDTF">2020-09-30T06:01:57Z</dcterms:modified>
</cp:coreProperties>
</file>