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99"/>
  </p:notesMasterIdLst>
  <p:handoutMasterIdLst>
    <p:handoutMasterId r:id="rId200"/>
  </p:handoutMasterIdLst>
  <p:sldIdLst>
    <p:sldId id="257" r:id="rId2"/>
    <p:sldId id="258" r:id="rId3"/>
    <p:sldId id="259" r:id="rId4"/>
    <p:sldId id="260" r:id="rId5"/>
    <p:sldId id="452"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453" r:id="rId26"/>
    <p:sldId id="454" r:id="rId27"/>
    <p:sldId id="455" r:id="rId28"/>
    <p:sldId id="456" r:id="rId29"/>
    <p:sldId id="457" r:id="rId30"/>
    <p:sldId id="458" r:id="rId31"/>
    <p:sldId id="281" r:id="rId32"/>
    <p:sldId id="282" r:id="rId33"/>
    <p:sldId id="283" r:id="rId34"/>
    <p:sldId id="284" r:id="rId35"/>
    <p:sldId id="285" r:id="rId36"/>
    <p:sldId id="459" r:id="rId37"/>
    <p:sldId id="286" r:id="rId38"/>
    <p:sldId id="287"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6" r:id="rId102"/>
    <p:sldId id="355"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 id="432" r:id="rId179"/>
    <p:sldId id="433" r:id="rId180"/>
    <p:sldId id="434" r:id="rId181"/>
    <p:sldId id="435" r:id="rId182"/>
    <p:sldId id="436" r:id="rId183"/>
    <p:sldId id="437" r:id="rId184"/>
    <p:sldId id="438" r:id="rId185"/>
    <p:sldId id="439" r:id="rId186"/>
    <p:sldId id="440" r:id="rId187"/>
    <p:sldId id="441" r:id="rId188"/>
    <p:sldId id="442" r:id="rId189"/>
    <p:sldId id="443" r:id="rId190"/>
    <p:sldId id="444" r:id="rId191"/>
    <p:sldId id="445" r:id="rId192"/>
    <p:sldId id="446" r:id="rId193"/>
    <p:sldId id="447" r:id="rId194"/>
    <p:sldId id="448" r:id="rId195"/>
    <p:sldId id="449" r:id="rId196"/>
    <p:sldId id="450" r:id="rId197"/>
    <p:sldId id="451" r:id="rId1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8" d="100"/>
          <a:sy n="58" d="100"/>
        </p:scale>
        <p:origin x="1208" y="60"/>
      </p:cViewPr>
      <p:guideLst/>
    </p:cSldViewPr>
  </p:slideViewPr>
  <p:notesTextViewPr>
    <p:cViewPr>
      <p:scale>
        <a:sx n="1" d="1"/>
        <a:sy n="1" d="1"/>
      </p:scale>
      <p:origin x="0" y="0"/>
    </p:cViewPr>
  </p:notesTextViewPr>
  <p:notesViewPr>
    <p:cSldViewPr snapToGrid="0">
      <p:cViewPr varScale="1">
        <p:scale>
          <a:sx n="50" d="100"/>
          <a:sy n="50" d="100"/>
        </p:scale>
        <p:origin x="2635" y="5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notesMaster" Target="notesMasters/notesMaster1.xml"/><Relationship Id="rId20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handoutMaster" Target="handoutMasters/handout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0F9F3F-AA59-4AC0-A6CA-DBD9B8C903C9}" type="datetimeFigureOut">
              <a:rPr lang="en-US" smtClean="0"/>
              <a:t>2/17/2021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F97E52-771A-4A8E-B098-243CA83EDCC1}" type="slidenum">
              <a:rPr lang="en-US" smtClean="0"/>
              <a:t>‹#›</a:t>
            </a:fld>
            <a:endParaRPr lang="en-US"/>
          </a:p>
        </p:txBody>
      </p:sp>
    </p:spTree>
    <p:extLst>
      <p:ext uri="{BB962C8B-B14F-4D97-AF65-F5344CB8AC3E}">
        <p14:creationId xmlns:p14="http://schemas.microsoft.com/office/powerpoint/2010/main" val="2907033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E8302-9802-4473-B152-7BCBF0129366}" type="datetimeFigureOut">
              <a:rPr lang="en-US" smtClean="0"/>
              <a:t>2/17/2021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FFAA8-71DF-4609-8288-8551615B0522}" type="slidenum">
              <a:rPr lang="en-US" smtClean="0"/>
              <a:t>‹#›</a:t>
            </a:fld>
            <a:endParaRPr lang="en-US"/>
          </a:p>
        </p:txBody>
      </p:sp>
    </p:spTree>
    <p:extLst>
      <p:ext uri="{BB962C8B-B14F-4D97-AF65-F5344CB8AC3E}">
        <p14:creationId xmlns:p14="http://schemas.microsoft.com/office/powerpoint/2010/main" val="2137703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DD0E923-A8E1-430E-93BF-AACD3CC7B9ED}" type="slidenum">
              <a:rPr lang="en-US" altLang="en-US" sz="1300">
                <a:latin typeface="Times New Roman" panose="02020603050405020304" pitchFamily="18" charset="0"/>
              </a:rPr>
              <a:pPr/>
              <a:t>2</a:t>
            </a:fld>
            <a:endParaRPr lang="en-US" altLang="en-US" sz="130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38605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783A3CF-BF36-4073-BAFF-864746A7EEC2}" type="slidenum">
              <a:rPr lang="en-US" altLang="en-US" sz="1300">
                <a:latin typeface="Times New Roman" panose="02020603050405020304" pitchFamily="18" charset="0"/>
              </a:rPr>
              <a:pPr/>
              <a:t>11</a:t>
            </a:fld>
            <a:endParaRPr lang="en-US" altLang="en-US" sz="130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4078029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900488" y="8832850"/>
            <a:ext cx="2981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AA3A15FF-751C-4C30-9433-893D819647E8}" type="slidenum">
              <a:rPr lang="en-US" altLang="en-US" sz="1200"/>
              <a:pPr algn="r"/>
              <a:t>102</a:t>
            </a:fld>
            <a:endParaRPr lang="en-US" altLang="en-US" sz="120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1173273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4993E59-0821-48AF-B2C4-8E35E22A487A}" type="slidenum">
              <a:rPr lang="en-US" altLang="en-US" sz="1200">
                <a:latin typeface="Times New Roman" panose="02020603050405020304" pitchFamily="18" charset="0"/>
              </a:rPr>
              <a:pPr/>
              <a:t>103</a:t>
            </a:fld>
            <a:endParaRPr lang="en-US" altLang="en-US" sz="1200">
              <a:latin typeface="Times New Roman" panose="02020603050405020304" pitchFamily="18"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7912544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F6C5172-F938-4F4F-82E6-022DD1A00020}" type="slidenum">
              <a:rPr lang="en-US" altLang="en-US" sz="1200">
                <a:latin typeface="Times New Roman" panose="02020603050405020304" pitchFamily="18" charset="0"/>
              </a:rPr>
              <a:pPr/>
              <a:t>104</a:t>
            </a:fld>
            <a:endParaRPr lang="en-US" altLang="en-US" sz="1200">
              <a:latin typeface="Times New Roman" panose="02020603050405020304" pitchFamily="18"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4963676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1D88785-E9E4-403F-88B6-A60E2CC70990}" type="slidenum">
              <a:rPr lang="en-US" altLang="en-US" sz="1200">
                <a:latin typeface="Times New Roman" panose="02020603050405020304" pitchFamily="18" charset="0"/>
              </a:rPr>
              <a:pPr/>
              <a:t>105</a:t>
            </a:fld>
            <a:endParaRPr lang="en-US" altLang="en-US" sz="1200">
              <a:latin typeface="Times New Roman" panose="02020603050405020304" pitchFamily="18"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4411479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2291F9C-4A51-4020-821D-74D8583614FB}" type="slidenum">
              <a:rPr lang="en-US" altLang="en-US" sz="1200">
                <a:latin typeface="Times New Roman" panose="02020603050405020304" pitchFamily="18" charset="0"/>
              </a:rPr>
              <a:pPr/>
              <a:t>106</a:t>
            </a:fld>
            <a:endParaRPr lang="en-US" altLang="en-US" sz="1200">
              <a:latin typeface="Times New Roman" panose="02020603050405020304" pitchFamily="18"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1166642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5A1CB31-2ECE-4AB1-A0C7-4C114B3FDECD}" type="slidenum">
              <a:rPr lang="en-US" altLang="en-US" sz="1200">
                <a:latin typeface="Times New Roman" panose="02020603050405020304" pitchFamily="18" charset="0"/>
              </a:rPr>
              <a:pPr/>
              <a:t>107</a:t>
            </a:fld>
            <a:endParaRPr lang="en-US" altLang="en-US" sz="1200">
              <a:latin typeface="Times New Roman" panose="02020603050405020304" pitchFamily="18"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7922168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D805BBAD-F680-428D-B320-678562051F98}" type="slidenum">
              <a:rPr lang="en-US" altLang="en-US" sz="1200">
                <a:latin typeface="Times New Roman" panose="02020603050405020304" pitchFamily="18" charset="0"/>
              </a:rPr>
              <a:pPr algn="r"/>
              <a:t>108</a:t>
            </a:fld>
            <a:endParaRPr lang="en-US" altLang="en-US" sz="1200">
              <a:latin typeface="Times New Roman" panose="02020603050405020304" pitchFamily="18"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3652423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2B38D913-6A85-4791-99D8-D8CFB8DC5F14}" type="slidenum">
              <a:rPr lang="en-US" altLang="en-US" sz="1200">
                <a:latin typeface="Times New Roman" panose="02020603050405020304" pitchFamily="18" charset="0"/>
              </a:rPr>
              <a:pPr algn="r"/>
              <a:t>109</a:t>
            </a:fld>
            <a:endParaRPr lang="en-US" altLang="en-US" sz="1200">
              <a:latin typeface="Times New Roman" panose="02020603050405020304" pitchFamily="18"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0278819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450FDD0-BE43-4B1B-AB53-E6F74F434DA8}" type="slidenum">
              <a:rPr lang="en-US" altLang="en-US" sz="1200">
                <a:latin typeface="Times New Roman" panose="02020603050405020304" pitchFamily="18" charset="0"/>
              </a:rPr>
              <a:pPr/>
              <a:t>110</a:t>
            </a:fld>
            <a:endParaRPr lang="en-US" altLang="en-US" sz="1200">
              <a:latin typeface="Times New Roman" panose="02020603050405020304" pitchFamily="18"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8195002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649C8BF-654D-464D-8465-99853689012B}" type="slidenum">
              <a:rPr lang="en-US" altLang="en-US" sz="1200">
                <a:latin typeface="Times New Roman" panose="02020603050405020304" pitchFamily="18" charset="0"/>
              </a:rPr>
              <a:pPr/>
              <a:t>111</a:t>
            </a:fld>
            <a:endParaRPr lang="en-US" altLang="en-US" sz="120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43254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3BE83D0-A193-4D2C-8D1C-FE245A8F892F}" type="slidenum">
              <a:rPr lang="en-US" altLang="en-US" sz="1300">
                <a:latin typeface="Times New Roman" panose="02020603050405020304" pitchFamily="18" charset="0"/>
              </a:rPr>
              <a:pPr/>
              <a:t>12</a:t>
            </a:fld>
            <a:endParaRPr lang="en-US" altLang="en-US" sz="130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0709753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7E593C1-FB74-42A0-AE27-213D908F56BE}" type="slidenum">
              <a:rPr lang="en-US" altLang="en-US" sz="1200">
                <a:latin typeface="Times New Roman" panose="02020603050405020304" pitchFamily="18" charset="0"/>
              </a:rPr>
              <a:pPr/>
              <a:t>112</a:t>
            </a:fld>
            <a:endParaRPr lang="en-US" altLang="en-US" sz="1200">
              <a:latin typeface="Times New Roman" panose="02020603050405020304" pitchFamily="18"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6522361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F496EE8-31BB-4ABC-B779-0656CCE8C1B6}" type="slidenum">
              <a:rPr lang="en-US" altLang="en-US" sz="1200">
                <a:latin typeface="Times New Roman" panose="02020603050405020304" pitchFamily="18" charset="0"/>
              </a:rPr>
              <a:pPr/>
              <a:t>113</a:t>
            </a:fld>
            <a:endParaRPr lang="en-US" altLang="en-US" sz="1200">
              <a:latin typeface="Times New Roman" panose="02020603050405020304" pitchFamily="18"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5487606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3D0F403-9E9A-447D-ABEA-491DD8CD4715}" type="slidenum">
              <a:rPr lang="en-US" altLang="en-US" sz="1200">
                <a:latin typeface="Times New Roman" panose="02020603050405020304" pitchFamily="18" charset="0"/>
              </a:rPr>
              <a:pPr/>
              <a:t>114</a:t>
            </a:fld>
            <a:endParaRPr lang="en-US" altLang="en-US" sz="1200">
              <a:latin typeface="Times New Roman" panose="02020603050405020304" pitchFamily="18"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967565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D9D7F7D-9F1A-4D34-997E-EF6AA1A7ECA5}" type="slidenum">
              <a:rPr lang="en-US" altLang="en-US" sz="1200">
                <a:latin typeface="Times New Roman" panose="02020603050405020304" pitchFamily="18" charset="0"/>
              </a:rPr>
              <a:pPr/>
              <a:t>115</a:t>
            </a:fld>
            <a:endParaRPr lang="en-US" altLang="en-US" sz="1200">
              <a:latin typeface="Times New Roman" panose="02020603050405020304" pitchFamily="18"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9422834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07DB152-656A-4CB4-BA08-CA1D0A83B590}" type="slidenum">
              <a:rPr lang="en-US" altLang="en-US" sz="1200">
                <a:latin typeface="Times New Roman" panose="02020603050405020304" pitchFamily="18" charset="0"/>
              </a:rPr>
              <a:pPr/>
              <a:t>117</a:t>
            </a:fld>
            <a:endParaRPr lang="en-US" altLang="en-US" sz="1200">
              <a:latin typeface="Times New Roman" panose="02020603050405020304" pitchFamily="18"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1196920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C7ABAD6-CCB5-4618-904B-7E7AB9F2396F}" type="slidenum">
              <a:rPr lang="en-US" altLang="en-US" sz="1200">
                <a:latin typeface="Times New Roman" panose="02020603050405020304" pitchFamily="18" charset="0"/>
              </a:rPr>
              <a:pPr/>
              <a:t>120</a:t>
            </a:fld>
            <a:endParaRPr lang="en-US" altLang="en-US" sz="1200">
              <a:latin typeface="Times New Roman" panose="02020603050405020304" pitchFamily="18"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5924120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DE32616-D3C0-46A0-A2E4-3C8C709C34CD}" type="slidenum">
              <a:rPr lang="en-US" altLang="en-US" sz="1200">
                <a:latin typeface="Times New Roman" panose="02020603050405020304" pitchFamily="18" charset="0"/>
              </a:rPr>
              <a:pPr/>
              <a:t>121</a:t>
            </a:fld>
            <a:endParaRPr lang="en-US" altLang="en-US" sz="1200">
              <a:latin typeface="Times New Roman" panose="02020603050405020304" pitchFamily="18"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9028144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892D7C6-FE70-467E-AD30-A8D9EDB3C43A}" type="slidenum">
              <a:rPr lang="en-US" altLang="en-US" sz="1200">
                <a:latin typeface="Times New Roman" panose="02020603050405020304" pitchFamily="18" charset="0"/>
              </a:rPr>
              <a:pPr/>
              <a:t>122</a:t>
            </a:fld>
            <a:endParaRPr lang="en-US" altLang="en-US" sz="1200">
              <a:latin typeface="Times New Roman" panose="02020603050405020304"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5739340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1F8A511-0179-4EE0-B665-739CF4CD1B39}" type="slidenum">
              <a:rPr lang="en-US" altLang="en-US" sz="1200">
                <a:latin typeface="Times New Roman" panose="02020603050405020304" pitchFamily="18" charset="0"/>
              </a:rPr>
              <a:pPr/>
              <a:t>123</a:t>
            </a:fld>
            <a:endParaRPr lang="en-US" altLang="en-US" sz="1200">
              <a:latin typeface="Times New Roman" panose="02020603050405020304" pitchFamily="18"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88682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124D424-DFAD-4467-A8DB-2445C516543B}" type="slidenum">
              <a:rPr lang="en-US" altLang="en-US" sz="1200">
                <a:latin typeface="Times New Roman" panose="02020603050405020304" pitchFamily="18" charset="0"/>
              </a:rPr>
              <a:pPr/>
              <a:t>124</a:t>
            </a:fld>
            <a:endParaRPr lang="en-US" altLang="en-US" sz="1200">
              <a:latin typeface="Times New Roman" panose="02020603050405020304" pitchFamily="18" charset="0"/>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4192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3F6A683-A885-4A24-A828-A7FE621CB54B}" type="slidenum">
              <a:rPr lang="en-US" altLang="en-US" sz="1300">
                <a:latin typeface="Times New Roman" panose="02020603050405020304" pitchFamily="18" charset="0"/>
              </a:rPr>
              <a:pPr/>
              <a:t>13</a:t>
            </a:fld>
            <a:endParaRPr lang="en-US" altLang="en-US" sz="130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1949035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48B46B9-72A2-48AC-96C0-6F8C4040F5F0}" type="slidenum">
              <a:rPr lang="en-US" altLang="en-US" sz="1200">
                <a:latin typeface="Times New Roman" panose="02020603050405020304" pitchFamily="18" charset="0"/>
              </a:rPr>
              <a:pPr/>
              <a:t>129</a:t>
            </a:fld>
            <a:endParaRPr lang="en-US" altLang="en-US" sz="1200">
              <a:latin typeface="Times New Roman" panose="02020603050405020304" pitchFamily="18"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7241693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FFFADEC-5CA5-4A20-B871-6B780A2E09CB}" type="slidenum">
              <a:rPr lang="en-US" altLang="en-US" sz="1200">
                <a:latin typeface="Times New Roman" panose="02020603050405020304" pitchFamily="18" charset="0"/>
              </a:rPr>
              <a:pPr/>
              <a:t>130</a:t>
            </a:fld>
            <a:endParaRPr lang="en-US" altLang="en-US" sz="1200">
              <a:latin typeface="Times New Roman" panose="02020603050405020304" pitchFamily="18"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4662474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A56BA17-628A-468B-B8CB-EFBD7BF17C3A}" type="slidenum">
              <a:rPr lang="en-US" altLang="en-US" sz="1200">
                <a:latin typeface="Times New Roman" panose="02020603050405020304" pitchFamily="18" charset="0"/>
              </a:rPr>
              <a:pPr/>
              <a:t>131</a:t>
            </a:fld>
            <a:endParaRPr lang="en-US" altLang="en-US" sz="1200">
              <a:latin typeface="Times New Roman" panose="02020603050405020304"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5598884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340B073-B0FB-41A2-8B48-1B6CDADB1FAF}" type="slidenum">
              <a:rPr lang="en-US" altLang="en-US" sz="1200">
                <a:latin typeface="Times New Roman" panose="02020603050405020304" pitchFamily="18" charset="0"/>
              </a:rPr>
              <a:pPr/>
              <a:t>132</a:t>
            </a:fld>
            <a:endParaRPr lang="en-US" altLang="en-US" sz="1200">
              <a:latin typeface="Times New Roman" panose="02020603050405020304" pitchFamily="18"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5033468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E45BCFB7-94F3-4193-BBBB-CB84FD36D5AF}" type="slidenum">
              <a:rPr lang="en-US" altLang="en-US" sz="1200">
                <a:latin typeface="Times New Roman" panose="02020603050405020304" pitchFamily="18" charset="0"/>
              </a:rPr>
              <a:pPr algn="r"/>
              <a:t>133</a:t>
            </a:fld>
            <a:endParaRPr lang="en-US" altLang="en-US" sz="1200">
              <a:latin typeface="Times New Roman" panose="02020603050405020304" pitchFamily="18"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2931789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7A37826-71FD-4ADF-8300-370AE8ABC552}" type="slidenum">
              <a:rPr lang="en-US" altLang="en-US" sz="1200">
                <a:latin typeface="Times New Roman" panose="02020603050405020304" pitchFamily="18" charset="0"/>
              </a:rPr>
              <a:pPr/>
              <a:t>134</a:t>
            </a:fld>
            <a:endParaRPr lang="en-US" altLang="en-US" sz="1200">
              <a:latin typeface="Times New Roman" panose="02020603050405020304" pitchFamily="18"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0782106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D926AC3-209A-47B7-83E3-B15081CA2C75}" type="slidenum">
              <a:rPr lang="en-US" altLang="en-US" sz="1200">
                <a:latin typeface="Times New Roman" panose="02020603050405020304" pitchFamily="18" charset="0"/>
              </a:rPr>
              <a:pPr/>
              <a:t>135</a:t>
            </a:fld>
            <a:endParaRPr lang="en-US" altLang="en-US" sz="1200">
              <a:latin typeface="Times New Roman" panose="02020603050405020304" pitchFamily="18" charset="0"/>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22025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2D9C1A3D-B74A-45F5-A74B-978EE6BBE1DB}" type="slidenum">
              <a:rPr lang="en-US" altLang="en-US" sz="1200">
                <a:latin typeface="Times New Roman" panose="02020603050405020304" pitchFamily="18" charset="0"/>
              </a:rPr>
              <a:pPr algn="r"/>
              <a:t>136</a:t>
            </a:fld>
            <a:endParaRPr lang="en-US" altLang="en-US" sz="1200">
              <a:latin typeface="Times New Roman" panose="02020603050405020304" pitchFamily="18" charset="0"/>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2141231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4A11DFDA-F846-4885-A8F4-FA0FC7E57CE6}" type="slidenum">
              <a:rPr lang="en-US" altLang="en-US" sz="1200">
                <a:latin typeface="Times New Roman" panose="02020603050405020304" pitchFamily="18" charset="0"/>
              </a:rPr>
              <a:pPr algn="r"/>
              <a:t>137</a:t>
            </a:fld>
            <a:endParaRPr lang="en-US" altLang="en-US" sz="1200">
              <a:latin typeface="Times New Roman" panose="02020603050405020304" pitchFamily="18" charset="0"/>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7101338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891FDFE-28F9-414B-A49F-9552B772C1A9}" type="slidenum">
              <a:rPr lang="en-US" altLang="en-US" sz="1200">
                <a:latin typeface="Times New Roman" panose="02020603050405020304" pitchFamily="18" charset="0"/>
              </a:rPr>
              <a:pPr/>
              <a:t>138</a:t>
            </a:fld>
            <a:endParaRPr lang="en-US" altLang="en-US" sz="1200">
              <a:latin typeface="Times New Roman" panose="02020603050405020304" pitchFamily="18" charset="0"/>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05322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9DAF18E-C431-4213-B9D5-59E32FEA1FC0}" type="slidenum">
              <a:rPr lang="en-US" altLang="en-US" sz="1300">
                <a:latin typeface="Times New Roman" panose="02020603050405020304" pitchFamily="18" charset="0"/>
              </a:rPr>
              <a:pPr/>
              <a:t>14</a:t>
            </a:fld>
            <a:endParaRPr lang="en-US" altLang="en-US" sz="130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2281553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D66CB70-C0BA-4DBD-9AE2-CFF73C1F19E1}" type="slidenum">
              <a:rPr lang="en-US" altLang="en-US" sz="1200">
                <a:latin typeface="Times New Roman" panose="02020603050405020304" pitchFamily="18" charset="0"/>
              </a:rPr>
              <a:pPr/>
              <a:t>139</a:t>
            </a:fld>
            <a:endParaRPr lang="en-US" altLang="en-US" sz="1200">
              <a:latin typeface="Times New Roman" panose="02020603050405020304" pitchFamily="18" charset="0"/>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0879552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AAE77E1-CB87-413B-BEAF-595677054E4B}" type="slidenum">
              <a:rPr lang="en-US" altLang="en-US" sz="1200">
                <a:latin typeface="Times New Roman" panose="02020603050405020304" pitchFamily="18" charset="0"/>
              </a:rPr>
              <a:pPr/>
              <a:t>140</a:t>
            </a:fld>
            <a:endParaRPr lang="en-US" altLang="en-US" sz="1200">
              <a:latin typeface="Times New Roman" panose="02020603050405020304" pitchFamily="18" charset="0"/>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6087901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266D503-34EC-40C3-9F43-0A35BBC3F089}" type="slidenum">
              <a:rPr lang="en-US" altLang="en-US" sz="1200">
                <a:latin typeface="Times New Roman" panose="02020603050405020304" pitchFamily="18" charset="0"/>
              </a:rPr>
              <a:pPr/>
              <a:t>141</a:t>
            </a:fld>
            <a:endParaRPr lang="en-US" altLang="en-US" sz="1200">
              <a:latin typeface="Times New Roman" panose="02020603050405020304" pitchFamily="18" charset="0"/>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2904525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45DD74B-05C9-4202-8373-510E85E81BE4}" type="slidenum">
              <a:rPr lang="en-US" altLang="en-US" sz="1200">
                <a:latin typeface="Times New Roman" panose="02020603050405020304" pitchFamily="18" charset="0"/>
              </a:rPr>
              <a:pPr/>
              <a:t>142</a:t>
            </a:fld>
            <a:endParaRPr lang="en-US" altLang="en-US" sz="1200">
              <a:latin typeface="Times New Roman" panose="02020603050405020304" pitchFamily="18"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5056840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A7008F9-005C-43C0-A972-BB56590BA44F}" type="slidenum">
              <a:rPr lang="en-US" altLang="en-US" sz="1200">
                <a:latin typeface="Times New Roman" panose="02020603050405020304" pitchFamily="18" charset="0"/>
              </a:rPr>
              <a:pPr/>
              <a:t>143</a:t>
            </a:fld>
            <a:endParaRPr lang="en-US" altLang="en-US" sz="1200">
              <a:latin typeface="Times New Roman" panose="02020603050405020304" pitchFamily="18"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8385800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97E1DCA-F251-48A1-850E-3834FD1E1A01}" type="slidenum">
              <a:rPr lang="en-US" altLang="en-US" sz="1200">
                <a:latin typeface="Times New Roman" panose="02020603050405020304" pitchFamily="18" charset="0"/>
              </a:rPr>
              <a:pPr/>
              <a:t>144</a:t>
            </a:fld>
            <a:endParaRPr lang="en-US" altLang="en-US" sz="1200">
              <a:latin typeface="Times New Roman" panose="02020603050405020304" pitchFamily="18"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9969020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21080FB-8B6E-407F-8FB8-9A974949E960}" type="slidenum">
              <a:rPr lang="en-US" altLang="en-US" sz="1200">
                <a:latin typeface="Times New Roman" panose="02020603050405020304" pitchFamily="18" charset="0"/>
              </a:rPr>
              <a:pPr/>
              <a:t>145</a:t>
            </a:fld>
            <a:endParaRPr lang="en-US" altLang="en-US" sz="1200">
              <a:latin typeface="Times New Roman" panose="02020603050405020304" pitchFamily="18"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576100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50C8DA8-994E-4D7A-B4C9-93ED7A6E8A92}" type="slidenum">
              <a:rPr lang="en-US" altLang="en-US" sz="1200">
                <a:latin typeface="Times New Roman" panose="02020603050405020304" pitchFamily="18" charset="0"/>
              </a:rPr>
              <a:pPr/>
              <a:t>146</a:t>
            </a:fld>
            <a:endParaRPr lang="en-US" altLang="en-US" sz="1200">
              <a:latin typeface="Times New Roman" panose="02020603050405020304" pitchFamily="18"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5398331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3D03490-01DD-4653-8D0C-C20F3AE59034}" type="slidenum">
              <a:rPr lang="en-US" altLang="en-US" sz="1200">
                <a:latin typeface="Times New Roman" panose="02020603050405020304" pitchFamily="18" charset="0"/>
              </a:rPr>
              <a:pPr/>
              <a:t>147</a:t>
            </a:fld>
            <a:endParaRPr lang="en-US" altLang="en-US" sz="1200">
              <a:latin typeface="Times New Roman" panose="02020603050405020304" pitchFamily="18"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0106122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CFBD474-0ADF-42AA-9921-3947173026DD}" type="slidenum">
              <a:rPr lang="en-US" altLang="en-US" sz="1200">
                <a:latin typeface="Times New Roman" panose="02020603050405020304" pitchFamily="18" charset="0"/>
              </a:rPr>
              <a:pPr/>
              <a:t>150</a:t>
            </a:fld>
            <a:endParaRPr lang="en-US" altLang="en-US" sz="1200">
              <a:latin typeface="Times New Roman" panose="02020603050405020304" pitchFamily="18"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12318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D31D0B3-BAD3-46AB-B60E-33F7A658B622}" type="slidenum">
              <a:rPr lang="en-US" altLang="en-US" sz="1300">
                <a:latin typeface="Times New Roman" panose="02020603050405020304" pitchFamily="18" charset="0"/>
              </a:rPr>
              <a:pPr/>
              <a:t>15</a:t>
            </a:fld>
            <a:endParaRPr lang="en-US" altLang="en-US" sz="130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4372034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2C3BC0A-0456-4325-B022-30C9B33E8227}" type="slidenum">
              <a:rPr lang="en-US" altLang="en-US" sz="1200">
                <a:latin typeface="Times New Roman" panose="02020603050405020304" pitchFamily="18" charset="0"/>
              </a:rPr>
              <a:pPr/>
              <a:t>151</a:t>
            </a:fld>
            <a:endParaRPr lang="en-US" altLang="en-US" sz="1200">
              <a:latin typeface="Times New Roman" panose="02020603050405020304" pitchFamily="18"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7312875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FC2C7E2-160C-40E0-B915-6DD66ED9A108}" type="slidenum">
              <a:rPr lang="en-US" altLang="en-US" sz="1200">
                <a:latin typeface="Times New Roman" panose="02020603050405020304" pitchFamily="18" charset="0"/>
              </a:rPr>
              <a:pPr/>
              <a:t>152</a:t>
            </a:fld>
            <a:endParaRPr lang="en-US" altLang="en-US" sz="1200">
              <a:latin typeface="Times New Roman" panose="02020603050405020304" pitchFamily="18"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2059695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CAE27C8-188E-48A0-9CDD-6B094CFC7BFC}" type="slidenum">
              <a:rPr lang="en-US" altLang="en-US" sz="1200">
                <a:latin typeface="Times New Roman" panose="02020603050405020304" pitchFamily="18" charset="0"/>
              </a:rPr>
              <a:pPr/>
              <a:t>153</a:t>
            </a:fld>
            <a:endParaRPr lang="en-US" altLang="en-US" sz="1200">
              <a:latin typeface="Times New Roman" panose="02020603050405020304" pitchFamily="18"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6485124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6BD97BF-41BD-4E28-9592-EDACA6730B2D}" type="slidenum">
              <a:rPr lang="en-US" altLang="en-US" sz="1200">
                <a:latin typeface="Times New Roman" panose="02020603050405020304" pitchFamily="18" charset="0"/>
              </a:rPr>
              <a:pPr/>
              <a:t>154</a:t>
            </a:fld>
            <a:endParaRPr lang="en-US" altLang="en-US" sz="1200">
              <a:latin typeface="Times New Roman" panose="02020603050405020304" pitchFamily="18"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4745055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AC7581F-945E-4B4B-B252-35E23B08A3ED}" type="slidenum">
              <a:rPr lang="en-US" altLang="en-US" sz="1200">
                <a:latin typeface="Times New Roman" panose="02020603050405020304" pitchFamily="18" charset="0"/>
              </a:rPr>
              <a:pPr/>
              <a:t>155</a:t>
            </a:fld>
            <a:endParaRPr lang="en-US" altLang="en-US" sz="1200">
              <a:latin typeface="Times New Roman" panose="02020603050405020304" pitchFamily="18"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33701533"/>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2D22A39-E42D-4892-8EA5-BC4042DE9096}" type="slidenum">
              <a:rPr lang="en-US" altLang="en-US" sz="1200">
                <a:latin typeface="Times New Roman" panose="02020603050405020304" pitchFamily="18" charset="0"/>
              </a:rPr>
              <a:pPr/>
              <a:t>156</a:t>
            </a:fld>
            <a:endParaRPr lang="en-US" altLang="en-US" sz="1200">
              <a:latin typeface="Times New Roman" panose="02020603050405020304" pitchFamily="18" charset="0"/>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9275715"/>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C6EF1A8-418C-448E-8CC1-3080B3AFDF66}" type="slidenum">
              <a:rPr lang="en-US" altLang="en-US" sz="1200">
                <a:latin typeface="Times New Roman" panose="02020603050405020304" pitchFamily="18" charset="0"/>
              </a:rPr>
              <a:pPr/>
              <a:t>157</a:t>
            </a:fld>
            <a:endParaRPr lang="en-US" altLang="en-US" sz="1200">
              <a:latin typeface="Times New Roman" panose="02020603050405020304" pitchFamily="18" charset="0"/>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7913272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CC04D56-82E9-479F-AE79-E4452DFCA02B}" type="slidenum">
              <a:rPr lang="en-US" altLang="en-US" sz="1200">
                <a:latin typeface="Times New Roman" panose="02020603050405020304" pitchFamily="18" charset="0"/>
              </a:rPr>
              <a:pPr/>
              <a:t>158</a:t>
            </a:fld>
            <a:endParaRPr lang="en-US" altLang="en-US" sz="1200">
              <a:latin typeface="Times New Roman" panose="02020603050405020304" pitchFamily="18" charset="0"/>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5699499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2BDD74A-A692-4938-A71B-4E53A6D073E4}" type="slidenum">
              <a:rPr lang="en-US" altLang="en-US" sz="1200">
                <a:latin typeface="Times New Roman" panose="02020603050405020304" pitchFamily="18" charset="0"/>
              </a:rPr>
              <a:pPr/>
              <a:t>159</a:t>
            </a:fld>
            <a:endParaRPr lang="en-US" altLang="en-US" sz="1200">
              <a:latin typeface="Times New Roman" panose="02020603050405020304" pitchFamily="18"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0975124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AB38493-BB0D-4CA9-9A24-1DFC09D047E5}" type="slidenum">
              <a:rPr lang="en-US" altLang="en-US" sz="1200">
                <a:latin typeface="Times New Roman" panose="02020603050405020304" pitchFamily="18" charset="0"/>
              </a:rPr>
              <a:pPr/>
              <a:t>161</a:t>
            </a:fld>
            <a:endParaRPr lang="en-US" altLang="en-US" sz="1200">
              <a:latin typeface="Times New Roman" panose="02020603050405020304" pitchFamily="18" charset="0"/>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94195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106A7F8-4915-4BE8-9E7C-21DBF44B7317}" type="slidenum">
              <a:rPr lang="en-US" altLang="en-US" sz="1300">
                <a:latin typeface="Times New Roman" panose="02020603050405020304" pitchFamily="18" charset="0"/>
              </a:rPr>
              <a:pPr/>
              <a:t>16</a:t>
            </a:fld>
            <a:endParaRPr lang="en-US" altLang="en-US" sz="130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3806076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4C585AA-D791-4EFF-ACEB-4F050EE5B29C}" type="slidenum">
              <a:rPr lang="en-US" altLang="en-US" sz="1200">
                <a:latin typeface="Times New Roman" panose="02020603050405020304" pitchFamily="18" charset="0"/>
              </a:rPr>
              <a:pPr/>
              <a:t>162</a:t>
            </a:fld>
            <a:endParaRPr lang="en-US" altLang="en-US" sz="1200">
              <a:latin typeface="Times New Roman" panose="02020603050405020304" pitchFamily="18" charset="0"/>
            </a:endParaRPr>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0314331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CB874AF-5D1E-45ED-ACC8-345FED0B9D7C}" type="slidenum">
              <a:rPr lang="en-US" altLang="en-US" sz="1200">
                <a:latin typeface="Times New Roman" panose="02020603050405020304" pitchFamily="18" charset="0"/>
              </a:rPr>
              <a:pPr/>
              <a:t>163</a:t>
            </a:fld>
            <a:endParaRPr lang="en-US" altLang="en-US" sz="1200">
              <a:latin typeface="Times New Roman" panose="02020603050405020304" pitchFamily="18" charset="0"/>
            </a:endParaRPr>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2203929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426C4AD-31D8-46F4-8890-5E89B1B19952}" type="slidenum">
              <a:rPr lang="en-US" altLang="en-US" sz="1200">
                <a:latin typeface="Times New Roman" panose="02020603050405020304" pitchFamily="18" charset="0"/>
              </a:rPr>
              <a:pPr/>
              <a:t>164</a:t>
            </a:fld>
            <a:endParaRPr lang="en-US" altLang="en-US" sz="1200">
              <a:latin typeface="Times New Roman" panose="02020603050405020304" pitchFamily="18" charset="0"/>
            </a:endParaRPr>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0060035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1343076-F07F-4766-B4D1-F547C92DA73D}" type="slidenum">
              <a:rPr lang="en-US" altLang="en-US" sz="1200">
                <a:latin typeface="Times New Roman" panose="02020603050405020304" pitchFamily="18" charset="0"/>
              </a:rPr>
              <a:pPr/>
              <a:t>165</a:t>
            </a:fld>
            <a:endParaRPr lang="en-US" altLang="en-US" sz="1200">
              <a:latin typeface="Times New Roman" panose="02020603050405020304" pitchFamily="18" charset="0"/>
            </a:endParaRPr>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02208041"/>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4F62033-36ED-453F-B373-03604F171CC6}" type="slidenum">
              <a:rPr lang="en-US" altLang="en-US" sz="1200">
                <a:latin typeface="Times New Roman" panose="02020603050405020304" pitchFamily="18" charset="0"/>
              </a:rPr>
              <a:pPr/>
              <a:t>166</a:t>
            </a:fld>
            <a:endParaRPr lang="en-US" altLang="en-US" sz="1200">
              <a:latin typeface="Times New Roman" panose="02020603050405020304" pitchFamily="18" charset="0"/>
            </a:endParaRPr>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6244789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AE6B711-D777-46D0-95C9-AE294E944E72}" type="slidenum">
              <a:rPr lang="en-US" altLang="en-US" sz="1200">
                <a:latin typeface="Times New Roman" panose="02020603050405020304" pitchFamily="18" charset="0"/>
              </a:rPr>
              <a:pPr/>
              <a:t>167</a:t>
            </a:fld>
            <a:endParaRPr lang="en-US" altLang="en-US" sz="1200">
              <a:latin typeface="Times New Roman" panose="02020603050405020304" pitchFamily="18" charset="0"/>
            </a:endParaRPr>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12113141"/>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9F9C8A5-BF4B-420E-9621-1EDD65511C30}" type="slidenum">
              <a:rPr lang="en-US" altLang="en-US" sz="1200">
                <a:latin typeface="Times New Roman" panose="02020603050405020304" pitchFamily="18" charset="0"/>
              </a:rPr>
              <a:pPr/>
              <a:t>168</a:t>
            </a:fld>
            <a:endParaRPr lang="en-US" altLang="en-US" sz="1200">
              <a:latin typeface="Times New Roman" panose="02020603050405020304" pitchFamily="18" charset="0"/>
            </a:endParaRPr>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81245239"/>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8133598-C54C-40E3-98CC-C5130B1D6D06}" type="slidenum">
              <a:rPr lang="en-US" altLang="en-US" sz="1200">
                <a:latin typeface="Times New Roman" panose="02020603050405020304" pitchFamily="18" charset="0"/>
              </a:rPr>
              <a:pPr/>
              <a:t>170</a:t>
            </a:fld>
            <a:endParaRPr lang="en-US" altLang="en-US" sz="1200">
              <a:latin typeface="Times New Roman" panose="02020603050405020304" pitchFamily="18" charset="0"/>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65609511"/>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D2E06AA-2F90-4716-90CC-CD2AAE8025A2}" type="slidenum">
              <a:rPr lang="en-US" altLang="en-US" sz="1200">
                <a:latin typeface="Times New Roman" panose="02020603050405020304" pitchFamily="18" charset="0"/>
              </a:rPr>
              <a:pPr/>
              <a:t>171</a:t>
            </a:fld>
            <a:endParaRPr lang="en-US" altLang="en-US" sz="1200">
              <a:latin typeface="Times New Roman" panose="02020603050405020304" pitchFamily="18" charset="0"/>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48315235"/>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6136020-2725-4F0E-A958-FA28FE78BC6E}" type="slidenum">
              <a:rPr lang="en-US" altLang="en-US" sz="1200">
                <a:latin typeface="Times New Roman" panose="02020603050405020304" pitchFamily="18" charset="0"/>
              </a:rPr>
              <a:pPr/>
              <a:t>172</a:t>
            </a:fld>
            <a:endParaRPr lang="en-US" altLang="en-US" sz="1200">
              <a:latin typeface="Times New Roman" panose="02020603050405020304" pitchFamily="18"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28118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8B1E6B0-FCB7-476F-86BA-8F20C6C35DDE}" type="slidenum">
              <a:rPr lang="en-US" altLang="en-US" sz="1300">
                <a:latin typeface="Times New Roman" panose="02020603050405020304" pitchFamily="18" charset="0"/>
              </a:rPr>
              <a:pPr/>
              <a:t>17</a:t>
            </a:fld>
            <a:endParaRPr lang="en-US" altLang="en-US" sz="130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5490834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FA3B575-023B-4645-9A67-3D7F75A7B7B3}" type="slidenum">
              <a:rPr lang="en-US" altLang="en-US" sz="1200">
                <a:latin typeface="Times New Roman" panose="02020603050405020304" pitchFamily="18" charset="0"/>
              </a:rPr>
              <a:pPr/>
              <a:t>173</a:t>
            </a:fld>
            <a:endParaRPr lang="en-US" altLang="en-US" sz="1200">
              <a:latin typeface="Times New Roman" panose="02020603050405020304" pitchFamily="18" charset="0"/>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6760653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589BAC4-C424-48A5-BDEE-3619E48CCE22}" type="slidenum">
              <a:rPr lang="en-US" altLang="en-US" sz="1200">
                <a:latin typeface="Times New Roman" panose="02020603050405020304" pitchFamily="18" charset="0"/>
              </a:rPr>
              <a:pPr/>
              <a:t>174</a:t>
            </a:fld>
            <a:endParaRPr lang="en-US" altLang="en-US" sz="1200">
              <a:latin typeface="Times New Roman" panose="02020603050405020304" pitchFamily="18" charset="0"/>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83645957"/>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A15205C-6C04-4CE4-AC32-9B3AB185E51F}" type="slidenum">
              <a:rPr lang="en-US" altLang="en-US" sz="1200">
                <a:latin typeface="Times New Roman" panose="02020603050405020304" pitchFamily="18" charset="0"/>
              </a:rPr>
              <a:pPr/>
              <a:t>175</a:t>
            </a:fld>
            <a:endParaRPr lang="en-US" altLang="en-US" sz="1200">
              <a:latin typeface="Times New Roman" panose="02020603050405020304" pitchFamily="18" charset="0"/>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9730102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5F3ADCF-7BA7-41E6-81E9-A7D64A0124D0}" type="slidenum">
              <a:rPr lang="en-US" altLang="en-US" sz="1200">
                <a:latin typeface="Times New Roman" panose="02020603050405020304" pitchFamily="18" charset="0"/>
              </a:rPr>
              <a:pPr/>
              <a:t>176</a:t>
            </a:fld>
            <a:endParaRPr lang="en-US" altLang="en-US" sz="1200">
              <a:latin typeface="Times New Roman" panose="02020603050405020304" pitchFamily="18" charset="0"/>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64567666"/>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8AD0333-1112-4D4F-8D8C-000386A57DBE}" type="slidenum">
              <a:rPr lang="en-US" altLang="en-US" sz="1200">
                <a:latin typeface="Times New Roman" panose="02020603050405020304" pitchFamily="18" charset="0"/>
              </a:rPr>
              <a:pPr/>
              <a:t>177</a:t>
            </a:fld>
            <a:endParaRPr lang="en-US" altLang="en-US" sz="1200">
              <a:latin typeface="Times New Roman" panose="02020603050405020304" pitchFamily="18"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91198871"/>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BAEA6EA-8788-4AF5-A1D2-F594B56910EB}" type="slidenum">
              <a:rPr lang="en-US" altLang="en-US" sz="1200">
                <a:latin typeface="Times New Roman" panose="02020603050405020304" pitchFamily="18" charset="0"/>
              </a:rPr>
              <a:pPr/>
              <a:t>178</a:t>
            </a:fld>
            <a:endParaRPr lang="en-US" altLang="en-US" sz="1200">
              <a:latin typeface="Times New Roman" panose="02020603050405020304" pitchFamily="18" charset="0"/>
            </a:endParaRPr>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53280823"/>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2DBE993-520A-49DB-A81E-953FB695CAA8}" type="slidenum">
              <a:rPr lang="en-US" altLang="en-US" sz="1200">
                <a:latin typeface="Times New Roman" panose="02020603050405020304" pitchFamily="18" charset="0"/>
              </a:rPr>
              <a:pPr/>
              <a:t>179</a:t>
            </a:fld>
            <a:endParaRPr lang="en-US" altLang="en-US" sz="1200">
              <a:latin typeface="Times New Roman" panose="02020603050405020304" pitchFamily="18" charset="0"/>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99054339"/>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AAB17F4-BB2E-47C7-9F76-2FE426DCB0CB}" type="slidenum">
              <a:rPr lang="en-US" altLang="en-US" sz="1200">
                <a:latin typeface="Times New Roman" panose="02020603050405020304" pitchFamily="18" charset="0"/>
              </a:rPr>
              <a:pPr/>
              <a:t>180</a:t>
            </a:fld>
            <a:endParaRPr lang="en-US" altLang="en-US" sz="1200">
              <a:latin typeface="Times New Roman" panose="02020603050405020304" pitchFamily="18" charset="0"/>
            </a:endParaRPr>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0631621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3F79A88-9D35-4762-88F3-AAE9AC1369B8}" type="slidenum">
              <a:rPr lang="en-US" altLang="en-US" sz="1200">
                <a:latin typeface="Times New Roman" panose="02020603050405020304" pitchFamily="18" charset="0"/>
              </a:rPr>
              <a:pPr/>
              <a:t>181</a:t>
            </a:fld>
            <a:endParaRPr lang="en-US" altLang="en-US" sz="1200">
              <a:latin typeface="Times New Roman" panose="02020603050405020304" pitchFamily="18" charset="0"/>
            </a:endParaRPr>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2825034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88DF0A8-4F57-4FA8-B4C2-655194372922}" type="slidenum">
              <a:rPr lang="en-US" altLang="en-US" sz="1200">
                <a:latin typeface="Times New Roman" panose="02020603050405020304" pitchFamily="18" charset="0"/>
              </a:rPr>
              <a:pPr/>
              <a:t>182</a:t>
            </a:fld>
            <a:endParaRPr lang="en-US" altLang="en-US" sz="1200">
              <a:latin typeface="Times New Roman" panose="02020603050405020304" pitchFamily="18" charset="0"/>
            </a:endParaRPr>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38662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FD29E01-9CB8-4C69-92C8-5D51731F597A}" type="slidenum">
              <a:rPr lang="en-US" altLang="en-US" sz="1300">
                <a:latin typeface="Times New Roman" panose="02020603050405020304" pitchFamily="18" charset="0"/>
              </a:rPr>
              <a:pPr/>
              <a:t>18</a:t>
            </a:fld>
            <a:endParaRPr lang="en-US" altLang="en-US" sz="130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52278749"/>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B7CF018-1B95-4044-8DF9-2B8E0C8B5CA9}" type="slidenum">
              <a:rPr lang="en-US" altLang="en-US" sz="1200">
                <a:latin typeface="Times New Roman" panose="02020603050405020304" pitchFamily="18" charset="0"/>
              </a:rPr>
              <a:pPr/>
              <a:t>183</a:t>
            </a:fld>
            <a:endParaRPr lang="en-US" altLang="en-US" sz="1200">
              <a:latin typeface="Times New Roman" panose="02020603050405020304" pitchFamily="18" charset="0"/>
            </a:endParaRPr>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7535992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BB1A23D-1C7B-4FBC-8DCD-7EA371809378}" type="slidenum">
              <a:rPr lang="en-US" altLang="en-US" sz="1200">
                <a:latin typeface="Times New Roman" panose="02020603050405020304" pitchFamily="18" charset="0"/>
              </a:rPr>
              <a:pPr/>
              <a:t>184</a:t>
            </a:fld>
            <a:endParaRPr lang="en-US" altLang="en-US" sz="1200">
              <a:latin typeface="Times New Roman" panose="02020603050405020304" pitchFamily="18" charset="0"/>
            </a:endParaRPr>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9496733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6EBC7E8-81B5-4F0C-A348-E14679A12857}" type="slidenum">
              <a:rPr lang="en-US" altLang="en-US" sz="1200">
                <a:latin typeface="Times New Roman" panose="02020603050405020304" pitchFamily="18" charset="0"/>
              </a:rPr>
              <a:pPr/>
              <a:t>185</a:t>
            </a:fld>
            <a:endParaRPr lang="en-US" altLang="en-US" sz="1200">
              <a:latin typeface="Times New Roman" panose="02020603050405020304" pitchFamily="18" charset="0"/>
            </a:endParaRPr>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6011839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8169BE5-BDCB-4E94-904A-25E410BB1B9C}" type="slidenum">
              <a:rPr lang="en-US" altLang="en-US" sz="1200">
                <a:latin typeface="Times New Roman" panose="02020603050405020304" pitchFamily="18" charset="0"/>
              </a:rPr>
              <a:pPr/>
              <a:t>186</a:t>
            </a:fld>
            <a:endParaRPr lang="en-US" altLang="en-US" sz="1200">
              <a:latin typeface="Times New Roman" panose="02020603050405020304" pitchFamily="18" charset="0"/>
            </a:endParaRPr>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8795149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C0407CD-E57B-4C91-A292-0E3E144FC790}" type="slidenum">
              <a:rPr lang="en-US" altLang="en-US" sz="1200">
                <a:latin typeface="Times New Roman" panose="02020603050405020304" pitchFamily="18" charset="0"/>
              </a:rPr>
              <a:pPr/>
              <a:t>187</a:t>
            </a:fld>
            <a:endParaRPr lang="en-US" altLang="en-US" sz="1200">
              <a:latin typeface="Times New Roman" panose="02020603050405020304" pitchFamily="18" charset="0"/>
            </a:endParaRPr>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7196282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86FF1BC-6598-4FBB-ACC1-B5FFF2F4B8FF}" type="slidenum">
              <a:rPr lang="en-US" altLang="en-US" sz="1200">
                <a:latin typeface="Times New Roman" panose="02020603050405020304" pitchFamily="18" charset="0"/>
              </a:rPr>
              <a:pPr/>
              <a:t>188</a:t>
            </a:fld>
            <a:endParaRPr lang="en-US" altLang="en-US" sz="1200">
              <a:latin typeface="Times New Roman" panose="02020603050405020304" pitchFamily="18" charset="0"/>
            </a:endParaRPr>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40450781"/>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2E81592-586C-4656-9916-22739FBB7E12}" type="slidenum">
              <a:rPr lang="en-US" altLang="en-US" sz="1200">
                <a:latin typeface="Times New Roman" panose="02020603050405020304" pitchFamily="18" charset="0"/>
              </a:rPr>
              <a:pPr/>
              <a:t>189</a:t>
            </a:fld>
            <a:endParaRPr lang="en-US" altLang="en-US" sz="1200">
              <a:latin typeface="Times New Roman" panose="02020603050405020304" pitchFamily="18" charset="0"/>
            </a:endParaRPr>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02068817"/>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8A27438-692E-419D-AF82-DA224081CBB7}" type="slidenum">
              <a:rPr lang="en-US" altLang="en-US" sz="1200">
                <a:latin typeface="Times New Roman" panose="02020603050405020304" pitchFamily="18" charset="0"/>
              </a:rPr>
              <a:pPr/>
              <a:t>190</a:t>
            </a:fld>
            <a:endParaRPr lang="en-US" altLang="en-US" sz="1200">
              <a:latin typeface="Times New Roman" panose="02020603050405020304" pitchFamily="18" charset="0"/>
            </a:endParaRPr>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48191124"/>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E0D481E-A395-44FA-A4F1-627440F5647E}" type="slidenum">
              <a:rPr lang="en-US" altLang="en-US" sz="1200">
                <a:latin typeface="Times New Roman" panose="02020603050405020304" pitchFamily="18" charset="0"/>
              </a:rPr>
              <a:pPr/>
              <a:t>191</a:t>
            </a:fld>
            <a:endParaRPr lang="en-US" altLang="en-US" sz="1200">
              <a:latin typeface="Times New Roman" panose="02020603050405020304" pitchFamily="18" charset="0"/>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11848718"/>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A06521C-021C-41CC-88B9-6369751E8456}" type="slidenum">
              <a:rPr lang="en-US" altLang="en-US" sz="1200">
                <a:latin typeface="Times New Roman" panose="02020603050405020304" pitchFamily="18" charset="0"/>
              </a:rPr>
              <a:pPr/>
              <a:t>192</a:t>
            </a:fld>
            <a:endParaRPr lang="en-US" altLang="en-US" sz="1200">
              <a:latin typeface="Times New Roman" panose="02020603050405020304" pitchFamily="18" charset="0"/>
            </a:endParaRPr>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396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4AE7390-BDE9-4813-B503-FE47AA32158B}" type="slidenum">
              <a:rPr lang="en-US" altLang="en-US" sz="1300">
                <a:latin typeface="Times New Roman" panose="02020603050405020304" pitchFamily="18" charset="0"/>
              </a:rPr>
              <a:pPr/>
              <a:t>19</a:t>
            </a:fld>
            <a:endParaRPr lang="en-US" altLang="en-US" sz="130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7966912"/>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546A78A-8984-456C-9AC1-7FDFB9B2EF58}" type="slidenum">
              <a:rPr lang="en-US" altLang="en-US" sz="1200">
                <a:latin typeface="Times New Roman" panose="02020603050405020304" pitchFamily="18" charset="0"/>
              </a:rPr>
              <a:pPr/>
              <a:t>193</a:t>
            </a:fld>
            <a:endParaRPr lang="en-US" altLang="en-US" sz="1200">
              <a:latin typeface="Times New Roman" panose="02020603050405020304" pitchFamily="18" charset="0"/>
            </a:endParaRPr>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93747335"/>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E577C8D-337D-4DCA-B145-78EE4B7E4255}" type="slidenum">
              <a:rPr lang="en-US" altLang="en-US" sz="1200">
                <a:latin typeface="Times New Roman" panose="02020603050405020304" pitchFamily="18" charset="0"/>
              </a:rPr>
              <a:pPr/>
              <a:t>194</a:t>
            </a:fld>
            <a:endParaRPr lang="en-US" altLang="en-US" sz="1200">
              <a:latin typeface="Times New Roman" panose="02020603050405020304" pitchFamily="18" charset="0"/>
            </a:endParaRPr>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36877390"/>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0BF3EA7-A6E3-4C67-9966-1BD787D48B17}" type="slidenum">
              <a:rPr lang="en-US" altLang="en-US" sz="1200">
                <a:latin typeface="Times New Roman" panose="02020603050405020304" pitchFamily="18" charset="0"/>
              </a:rPr>
              <a:pPr/>
              <a:t>195</a:t>
            </a:fld>
            <a:endParaRPr lang="en-US" altLang="en-US" sz="1200">
              <a:latin typeface="Times New Roman" panose="02020603050405020304" pitchFamily="18" charset="0"/>
            </a:endParaRPr>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0435337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CF148D6-2551-410A-A6C7-1A48F148AD17}" type="slidenum">
              <a:rPr lang="en-US" altLang="en-US" sz="1200">
                <a:latin typeface="Times New Roman" panose="02020603050405020304" pitchFamily="18" charset="0"/>
              </a:rPr>
              <a:pPr/>
              <a:t>196</a:t>
            </a:fld>
            <a:endParaRPr lang="en-US" altLang="en-US" sz="1200">
              <a:latin typeface="Times New Roman" panose="02020603050405020304" pitchFamily="18" charset="0"/>
            </a:endParaRPr>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1634081"/>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B25ECBE-8666-416E-B890-893ADAD25A4B}" type="slidenum">
              <a:rPr lang="en-US" altLang="en-US" sz="1200">
                <a:latin typeface="Times New Roman" panose="02020603050405020304" pitchFamily="18" charset="0"/>
              </a:rPr>
              <a:pPr/>
              <a:t>197</a:t>
            </a:fld>
            <a:endParaRPr lang="en-US" altLang="en-US" sz="1200">
              <a:latin typeface="Times New Roman" panose="02020603050405020304" pitchFamily="18" charset="0"/>
            </a:endParaRPr>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98183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F2FB549-1812-4969-AE45-107CC127995D}" type="slidenum">
              <a:rPr lang="en-US" altLang="en-US" sz="1300">
                <a:latin typeface="Times New Roman" panose="02020603050405020304" pitchFamily="18" charset="0"/>
              </a:rPr>
              <a:pPr/>
              <a:t>20</a:t>
            </a:fld>
            <a:endParaRPr lang="en-US" altLang="en-US" sz="130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538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65F4F8C-BF7E-4774-982D-F5611E7F8DA1}" type="slidenum">
              <a:rPr lang="en-US" altLang="en-US" sz="1300">
                <a:latin typeface="Times New Roman" panose="02020603050405020304" pitchFamily="18" charset="0"/>
              </a:rPr>
              <a:pPr/>
              <a:t>3</a:t>
            </a:fld>
            <a:endParaRPr lang="en-US" altLang="en-US" sz="130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90881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D3EFB7F-8FCF-4F5B-AD17-B0EC5FC1FDF0}" type="slidenum">
              <a:rPr lang="en-US" altLang="en-US" sz="1300">
                <a:latin typeface="Times New Roman" panose="02020603050405020304" pitchFamily="18" charset="0"/>
              </a:rPr>
              <a:pPr/>
              <a:t>21</a:t>
            </a:fld>
            <a:endParaRPr lang="en-US" altLang="en-US" sz="13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2642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FAE3820-CFF8-42B9-B90D-B5A1F2CF21DD}" type="slidenum">
              <a:rPr lang="en-US" altLang="en-US" sz="1300">
                <a:latin typeface="Times New Roman" panose="02020603050405020304" pitchFamily="18" charset="0"/>
              </a:rPr>
              <a:pPr/>
              <a:t>22</a:t>
            </a:fld>
            <a:endParaRPr lang="en-US" altLang="en-US" sz="13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71248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630E267-5AAA-4B2A-A92F-E018EF8611F7}" type="slidenum">
              <a:rPr lang="en-US" altLang="en-US" sz="1300">
                <a:latin typeface="Times New Roman" panose="02020603050405020304" pitchFamily="18" charset="0"/>
              </a:rPr>
              <a:pPr/>
              <a:t>23</a:t>
            </a:fld>
            <a:endParaRPr lang="en-US" altLang="en-US" sz="13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65680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A8E908D-30CD-4578-9618-5933956609DC}" type="slidenum">
              <a:rPr lang="en-US" altLang="en-US" sz="1300">
                <a:latin typeface="Times New Roman" panose="02020603050405020304" pitchFamily="18" charset="0"/>
              </a:rPr>
              <a:pPr/>
              <a:t>24</a:t>
            </a:fld>
            <a:endParaRPr lang="en-US" altLang="en-US" sz="130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35831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C70CD23-9319-4A6A-AC74-C5C3DA9270EE}" type="slidenum">
              <a:rPr lang="en-US" altLang="en-US" sz="1300">
                <a:latin typeface="Times New Roman" panose="02020603050405020304" pitchFamily="18" charset="0"/>
              </a:rPr>
              <a:pPr/>
              <a:t>25</a:t>
            </a:fld>
            <a:endParaRPr lang="en-US" altLang="en-US" sz="130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5341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11B221B-69E2-4292-8CF3-403EFC2FEC57}" type="slidenum">
              <a:rPr lang="en-US" altLang="en-US" sz="1300">
                <a:latin typeface="Times New Roman" panose="02020603050405020304" pitchFamily="18" charset="0"/>
              </a:rPr>
              <a:pPr/>
              <a:t>26</a:t>
            </a:fld>
            <a:endParaRPr lang="en-US" altLang="en-US" sz="13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93328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6B50861-BD9F-4731-9DD4-476E7AA81EF0}" type="slidenum">
              <a:rPr lang="en-US" altLang="en-US" sz="1300">
                <a:latin typeface="Times New Roman" panose="02020603050405020304" pitchFamily="18" charset="0"/>
              </a:rPr>
              <a:pPr/>
              <a:t>27</a:t>
            </a:fld>
            <a:endParaRPr lang="en-US" altLang="en-US" sz="13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20218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91D8F1F-6E20-4268-963D-CFCC8068554D}" type="slidenum">
              <a:rPr lang="en-US" altLang="en-US" sz="1300">
                <a:latin typeface="Times New Roman" panose="02020603050405020304" pitchFamily="18" charset="0"/>
              </a:rPr>
              <a:pPr/>
              <a:t>28</a:t>
            </a:fld>
            <a:endParaRPr lang="en-US" altLang="en-US" sz="130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31188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39DE5B5-6BD1-48AF-82AF-89665492D503}" type="slidenum">
              <a:rPr lang="en-US" altLang="en-US" sz="1300">
                <a:latin typeface="Times New Roman" panose="02020603050405020304" pitchFamily="18" charset="0"/>
              </a:rPr>
              <a:pPr/>
              <a:t>29</a:t>
            </a:fld>
            <a:endParaRPr lang="en-US" altLang="en-US" sz="130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59803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C70CD23-9319-4A6A-AC74-C5C3DA9270EE}" type="slidenum">
              <a:rPr lang="en-US" altLang="en-US" sz="1300">
                <a:latin typeface="Times New Roman" panose="02020603050405020304" pitchFamily="18" charset="0"/>
              </a:rPr>
              <a:pPr/>
              <a:t>30</a:t>
            </a:fld>
            <a:endParaRPr lang="en-US" altLang="en-US" sz="130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06530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3F7E78C-B964-4AEB-A2C6-5B1A5492DF00}" type="slidenum">
              <a:rPr lang="en-US" altLang="en-US" sz="1300">
                <a:latin typeface="Times New Roman" panose="02020603050405020304" pitchFamily="18" charset="0"/>
              </a:rPr>
              <a:pPr/>
              <a:t>4</a:t>
            </a:fld>
            <a:endParaRPr lang="en-US" altLang="en-US" sz="130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55006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32D3116-ECB4-4D82-8328-AF28BC4D703D}" type="slidenum">
              <a:rPr lang="en-US" altLang="en-US" sz="1300">
                <a:latin typeface="Times New Roman" panose="02020603050405020304" pitchFamily="18" charset="0"/>
              </a:rPr>
              <a:pPr/>
              <a:t>31</a:t>
            </a:fld>
            <a:endParaRPr lang="en-US" altLang="en-US" sz="13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71017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467FA4B-2FAF-4504-8F3D-1EC8F2C51309}" type="slidenum">
              <a:rPr lang="en-US" altLang="en-US" sz="1300">
                <a:latin typeface="Times New Roman" panose="02020603050405020304" pitchFamily="18" charset="0"/>
              </a:rPr>
              <a:pPr/>
              <a:t>32</a:t>
            </a:fld>
            <a:endParaRPr lang="en-US" altLang="en-US" sz="130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02056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F181FE7-ED8E-4488-8CE6-7B0BCC2DA8C4}" type="slidenum">
              <a:rPr lang="en-US" altLang="en-US" sz="1300">
                <a:latin typeface="Times New Roman" panose="02020603050405020304" pitchFamily="18" charset="0"/>
              </a:rPr>
              <a:pPr/>
              <a:t>33</a:t>
            </a:fld>
            <a:endParaRPr lang="en-US" altLang="en-US" sz="130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161071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6445A47-633A-471A-AA50-FED696554711}" type="slidenum">
              <a:rPr lang="en-US" altLang="en-US" sz="1300">
                <a:latin typeface="Times New Roman" panose="02020603050405020304" pitchFamily="18" charset="0"/>
              </a:rPr>
              <a:pPr/>
              <a:t>34</a:t>
            </a:fld>
            <a:endParaRPr lang="en-US" altLang="en-US" sz="130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19681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FBB4B2C-7EA5-4CC4-A01F-472F23325E06}" type="slidenum">
              <a:rPr lang="en-US" altLang="en-US" sz="1300">
                <a:latin typeface="Times New Roman" panose="02020603050405020304" pitchFamily="18" charset="0"/>
              </a:rPr>
              <a:pPr/>
              <a:t>35</a:t>
            </a:fld>
            <a:endParaRPr lang="en-US" altLang="en-US" sz="130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4574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C70CD23-9319-4A6A-AC74-C5C3DA9270EE}" type="slidenum">
              <a:rPr lang="en-US" altLang="en-US" sz="1300">
                <a:latin typeface="Times New Roman" panose="02020603050405020304" pitchFamily="18" charset="0"/>
              </a:rPr>
              <a:pPr/>
              <a:t>36</a:t>
            </a:fld>
            <a:endParaRPr lang="en-US" altLang="en-US" sz="130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05507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AA151CE-B45D-4DDB-BDEB-3A611BFFFAE3}" type="slidenum">
              <a:rPr lang="en-US" altLang="en-US" sz="1300">
                <a:latin typeface="Times New Roman" panose="02020603050405020304" pitchFamily="18" charset="0"/>
              </a:rPr>
              <a:pPr/>
              <a:t>37</a:t>
            </a:fld>
            <a:endParaRPr lang="en-US" altLang="en-US" sz="130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98856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C1A72D7-D450-4E84-9AFD-57ADE3BCBA00}" type="slidenum">
              <a:rPr lang="en-US" altLang="en-US" sz="1300">
                <a:latin typeface="Times New Roman" panose="02020603050405020304" pitchFamily="18" charset="0"/>
              </a:rPr>
              <a:pPr/>
              <a:t>38</a:t>
            </a:fld>
            <a:endParaRPr lang="en-US" altLang="en-US" sz="130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483472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0BE6237-4403-4B79-91B9-BE3A2275C464}" type="slidenum">
              <a:rPr lang="en-US" altLang="en-US" sz="1300">
                <a:latin typeface="Times New Roman" panose="02020603050405020304" pitchFamily="18" charset="0"/>
              </a:rPr>
              <a:pPr/>
              <a:t>39</a:t>
            </a:fld>
            <a:endParaRPr lang="en-US" altLang="en-US" sz="130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0306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FD39C71-D166-42EE-BBA5-D6A297C5DDBC}"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5988" y="4416425"/>
            <a:ext cx="5049837"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50715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BAD2805-B1C0-436C-A8D8-D498AF6AB8DA}" type="slidenum">
              <a:rPr lang="en-US" altLang="en-US" sz="1300">
                <a:latin typeface="Times New Roman" panose="02020603050405020304" pitchFamily="18" charset="0"/>
              </a:rPr>
              <a:pPr/>
              <a:t>5</a:t>
            </a:fld>
            <a:endParaRPr lang="en-US" altLang="en-US" sz="130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793104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E6302DF-9D72-4C96-8E63-6936DE54AEB3}"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279964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2F9EAAD-3FAF-48EF-AC9C-4793B88AF4EA}"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67261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7D1357B-4F65-4B54-A90F-A71DD1585FDE}"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123583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8D864C8-2753-4380-94C9-8F1DA923BEAA}" type="slidenum">
              <a:rPr lang="en-US" altLang="en-US" sz="1200">
                <a:latin typeface="Times New Roman" panose="02020603050405020304" pitchFamily="18" charset="0"/>
              </a:rPr>
              <a:pPr/>
              <a:t>44</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190799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9EA0A66-99A2-424A-B390-BF326DA5CCEB}"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536018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2B07A21-2AAB-4168-A50F-A97022AD647E}"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326492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79C6FBA-3C64-4C50-9241-B8835132397C}"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789466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489D881-389F-424A-9FA7-D2F3117BA0E3}" type="slidenum">
              <a:rPr lang="en-US" altLang="en-US" sz="1200">
                <a:latin typeface="Times New Roman" panose="02020603050405020304" pitchFamily="18" charset="0"/>
              </a:rPr>
              <a:pPr/>
              <a:t>48</a:t>
            </a:fld>
            <a:endParaRPr lang="en-US" altLang="en-US" sz="120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50282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F40066B-CF67-42E5-873E-53086B6E060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207621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DE2100B-60FC-4FE6-BB7E-3575161F943E}"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2506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B34E4DB-3610-4748-A2A3-8C1C056D9E32}" type="slidenum">
              <a:rPr lang="en-US" altLang="en-US" sz="1300">
                <a:latin typeface="Times New Roman" panose="02020603050405020304" pitchFamily="18" charset="0"/>
              </a:rPr>
              <a:pPr/>
              <a:t>6</a:t>
            </a:fld>
            <a:endParaRPr lang="en-US" altLang="en-US" sz="13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867736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E33906D-9BF5-4D09-B747-CDAAD9A31B0B}"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985683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2CE9B4-8D8B-4785-9964-29DE51B4450E}"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817849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3054B6E-A9EE-4A28-9A89-B355AAC9FAD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040992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BDC068-1873-446B-BC3B-31ECF23A65A7}"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102001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38F122E-C366-42D1-852C-DD17CB4576BE}" type="slidenum">
              <a:rPr lang="en-US" altLang="en-US" sz="1200">
                <a:latin typeface="Times New Roman" panose="02020603050405020304" pitchFamily="18" charset="0"/>
              </a:rPr>
              <a:pPr/>
              <a:t>55</a:t>
            </a:fld>
            <a:endParaRPr lang="en-US" altLang="en-US" sz="120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776991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7FA75CC-89AF-4A41-99CF-68DAD107A7E5}" type="slidenum">
              <a:rPr lang="en-US" altLang="en-US" sz="1200">
                <a:latin typeface="Times New Roman" panose="02020603050405020304" pitchFamily="18" charset="0"/>
              </a:rPr>
              <a:pPr/>
              <a:t>56</a:t>
            </a:fld>
            <a:endParaRPr lang="en-US" altLang="en-US" sz="120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009068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FA64E8F-37C7-4968-9FC4-91D1118159C3}" type="slidenum">
              <a:rPr lang="en-US" altLang="en-US" sz="1200">
                <a:latin typeface="Times New Roman" panose="02020603050405020304" pitchFamily="18" charset="0"/>
              </a:rPr>
              <a:pPr/>
              <a:t>57</a:t>
            </a:fld>
            <a:endParaRPr lang="en-US" altLang="en-US" sz="120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302256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5AE468B-54C9-4A55-9C9C-2F2B248B09E9}" type="slidenum">
              <a:rPr lang="en-US" altLang="en-US" sz="1200">
                <a:latin typeface="Times New Roman" panose="02020603050405020304" pitchFamily="18" charset="0"/>
              </a:rPr>
              <a:pPr/>
              <a:t>58</a:t>
            </a:fld>
            <a:endParaRPr lang="en-US" altLang="en-US" sz="120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731187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8C7F6DF-C8CB-428E-9E10-D98FF6EA19A2}" type="slidenum">
              <a:rPr lang="en-US" altLang="en-US" sz="1200">
                <a:latin typeface="Times New Roman" panose="02020603050405020304" pitchFamily="18" charset="0"/>
              </a:rPr>
              <a:pPr/>
              <a:t>59</a:t>
            </a:fld>
            <a:endParaRPr lang="en-US" altLang="en-US" sz="1200">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768523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6E185D0-7727-4D4E-A70C-9FFDA379C8A0}" type="slidenum">
              <a:rPr lang="en-US" altLang="en-US" sz="1200">
                <a:latin typeface="Times New Roman" panose="02020603050405020304" pitchFamily="18" charset="0"/>
              </a:rPr>
              <a:pPr/>
              <a:t>60</a:t>
            </a:fld>
            <a:endParaRPr lang="en-US" altLang="en-US" sz="120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72515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434FC18-E5F0-41E3-97FC-4F27B1D1DCF3}" type="slidenum">
              <a:rPr lang="en-US" altLang="en-US" sz="1300">
                <a:latin typeface="Times New Roman" panose="02020603050405020304" pitchFamily="18" charset="0"/>
              </a:rPr>
              <a:pPr/>
              <a:t>7</a:t>
            </a:fld>
            <a:endParaRPr lang="en-US" altLang="en-US" sz="130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200231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968EC57-C8C3-4B5B-B712-D5EBE91A328C}" type="slidenum">
              <a:rPr lang="en-US" altLang="en-US" sz="1200">
                <a:latin typeface="Times New Roman" panose="02020603050405020304" pitchFamily="18" charset="0"/>
              </a:rPr>
              <a:pPr/>
              <a:t>61</a:t>
            </a:fld>
            <a:endParaRPr lang="en-US" altLang="en-US" sz="1200">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341509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4103C9F-C79B-459F-B0FC-6FE4C8C659ED}"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293252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9916DA2-66D5-4167-9498-BEC0E2070F91}"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314341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9203EEA-DDC8-4192-85FE-1EBB2E656A3B}"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891629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CCD413C-34CD-4048-AFA7-7E7C66E5E1E9}" type="slidenum">
              <a:rPr lang="en-US" altLang="en-US" sz="1200">
                <a:latin typeface="Times New Roman" panose="02020603050405020304" pitchFamily="18" charset="0"/>
              </a:rPr>
              <a:pPr/>
              <a:t>65</a:t>
            </a:fld>
            <a:endParaRPr lang="en-US" altLang="en-US" sz="120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639693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6EBF304-A374-42F7-97C8-27431DABA134}" type="slidenum">
              <a:rPr lang="en-US" altLang="en-US" sz="1200">
                <a:latin typeface="Times New Roman" panose="02020603050405020304" pitchFamily="18" charset="0"/>
              </a:rPr>
              <a:pPr/>
              <a:t>66</a:t>
            </a:fld>
            <a:endParaRPr lang="en-US" altLang="en-US" sz="120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751085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C6C08CD-5CA9-4B85-85B9-204D51259ADA}" type="slidenum">
              <a:rPr lang="en-US" altLang="en-US" sz="1200">
                <a:latin typeface="Times New Roman" panose="02020603050405020304" pitchFamily="18" charset="0"/>
              </a:rPr>
              <a:pPr/>
              <a:t>67</a:t>
            </a:fld>
            <a:endParaRPr lang="en-US" altLang="en-US" sz="120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510117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1907622-CC15-456F-A50B-044B48A24AF4}" type="slidenum">
              <a:rPr lang="en-US" altLang="en-US" sz="1200">
                <a:latin typeface="Times New Roman" panose="02020603050405020304" pitchFamily="18" charset="0"/>
              </a:rPr>
              <a:pPr/>
              <a:t>68</a:t>
            </a:fld>
            <a:endParaRPr lang="en-US" altLang="en-US" sz="1200">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693041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90B34BA-50CD-48EC-9BD1-BF6D6E4652BB}"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130077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C923AC7-A43C-4A1D-A9CC-C530EF04E116}"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21861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672C1F5-A4A8-4509-9BAA-364342B0FCD2}" type="slidenum">
              <a:rPr lang="en-US" altLang="en-US" sz="1300">
                <a:latin typeface="Times New Roman" panose="02020603050405020304" pitchFamily="18" charset="0"/>
              </a:rPr>
              <a:pPr/>
              <a:t>8</a:t>
            </a:fld>
            <a:endParaRPr lang="en-US" altLang="en-US" sz="130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483426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1AD53BB-EDB4-49F7-922B-3C4F77D3DDE3}"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285617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CCAAC1A-56AC-4E22-8BF6-E971448D0B72}"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789253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7F51AF9-DD78-45A7-8B02-EC677948DC0F}" type="slidenum">
              <a:rPr lang="en-US" altLang="en-US" sz="1200">
                <a:latin typeface="Times New Roman" panose="02020603050405020304" pitchFamily="18" charset="0"/>
              </a:rPr>
              <a:pPr/>
              <a:t>73</a:t>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64848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F041CB4-505D-4C3E-B810-65FB20679BFE}"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5450673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8D0F6DC-85CE-4D0B-BC8F-0B5606033A8B}"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057605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6A991F8-E2F7-42E8-9647-B2C686910E7C}" type="slidenum">
              <a:rPr lang="en-US" altLang="en-US" sz="1200">
                <a:latin typeface="Times New Roman" panose="02020603050405020304" pitchFamily="18" charset="0"/>
              </a:rPr>
              <a:pPr/>
              <a:t>76</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3788039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0D631C5-1925-4A38-8832-EDF9D7C64D27}" type="slidenum">
              <a:rPr lang="en-US" altLang="en-US" sz="1200">
                <a:latin typeface="Times New Roman" panose="02020603050405020304" pitchFamily="18" charset="0"/>
              </a:rPr>
              <a:pPr/>
              <a:t>77</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218357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1F63301-B765-4588-86F9-7058F816BAE3}" type="slidenum">
              <a:rPr lang="en-US" altLang="en-US" sz="1200">
                <a:latin typeface="Times New Roman" panose="02020603050405020304" pitchFamily="18" charset="0"/>
              </a:rPr>
              <a:pPr/>
              <a:t>78</a:t>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065714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924841C-2DDB-4FE9-A594-A0B7F8B8DF97}" type="slidenum">
              <a:rPr lang="en-US" altLang="en-US" sz="1200">
                <a:latin typeface="Times New Roman" panose="02020603050405020304" pitchFamily="18" charset="0"/>
              </a:rPr>
              <a:pPr/>
              <a:t>79</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817498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C413239-960B-46C8-A582-D6EBFF06C33A}" type="slidenum">
              <a:rPr lang="en-US" altLang="en-US" sz="1200">
                <a:latin typeface="Times New Roman" panose="02020603050405020304" pitchFamily="18" charset="0"/>
              </a:rPr>
              <a:pPr/>
              <a:t>80</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48331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C9068F5-3525-4999-BD4B-533CAA6D07A7}" type="slidenum">
              <a:rPr lang="en-US" altLang="en-US" sz="1300">
                <a:latin typeface="Times New Roman" panose="02020603050405020304" pitchFamily="18" charset="0"/>
              </a:rPr>
              <a:pPr/>
              <a:t>9</a:t>
            </a:fld>
            <a:endParaRPr lang="en-US" altLang="en-US" sz="13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435148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2A6AC7E-74A9-42F0-A55D-DA575C57D601}" type="slidenum">
              <a:rPr lang="en-US" altLang="en-US" sz="1200">
                <a:latin typeface="Times New Roman" panose="02020603050405020304" pitchFamily="18" charset="0"/>
              </a:rPr>
              <a:pPr/>
              <a:t>81</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0563020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535558E-872D-4593-8223-22988495FB7A}" type="slidenum">
              <a:rPr lang="en-US" altLang="en-US" sz="1200">
                <a:latin typeface="Times New Roman" panose="02020603050405020304" pitchFamily="18" charset="0"/>
              </a:rPr>
              <a:pPr/>
              <a:t>82</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5625188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E9DC805-4659-4DDF-8ECB-BCDEDFED16E1}" type="slidenum">
              <a:rPr lang="en-US" altLang="en-US" sz="1200">
                <a:latin typeface="Times New Roman" panose="02020603050405020304" pitchFamily="18" charset="0"/>
              </a:rPr>
              <a:pPr/>
              <a:t>83</a:t>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8388563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BE1E545-DA57-4A29-A644-E1FFE846174E}" type="slidenum">
              <a:rPr lang="en-US" altLang="en-US" sz="1200">
                <a:latin typeface="Times New Roman" panose="02020603050405020304" pitchFamily="18" charset="0"/>
              </a:rPr>
              <a:pPr/>
              <a:t>84</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2781533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898900" y="8831263"/>
            <a:ext cx="2981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34" tIns="44067" rIns="88134" bIns="44067" anchor="b"/>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783DFEBA-06B0-4A6C-B56C-0C0AC5C85336}" type="slidenum">
              <a:rPr lang="en-US" altLang="en-US" sz="1200">
                <a:latin typeface="Times New Roman" panose="02020603050405020304" pitchFamily="18" charset="0"/>
              </a:rPr>
              <a:pPr algn="r"/>
              <a:t>85</a:t>
            </a:fld>
            <a:endParaRPr lang="en-US" altLang="en-US" sz="120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887864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898900" y="8831263"/>
            <a:ext cx="2981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34" tIns="44067" rIns="88134" bIns="44067" anchor="b"/>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59A2C978-72DE-4CAD-8343-8804DE8FE3F2}" type="slidenum">
              <a:rPr lang="en-US" altLang="en-US" sz="1200">
                <a:latin typeface="Times New Roman" panose="02020603050405020304" pitchFamily="18" charset="0"/>
              </a:rPr>
              <a:pPr algn="r"/>
              <a:t>86</a:t>
            </a:fld>
            <a:endParaRPr lang="en-US" altLang="en-US" sz="1200">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437616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77958C1-844D-4123-B670-75FA53CE33B9}" type="slidenum">
              <a:rPr lang="en-US" altLang="en-US" sz="1200">
                <a:latin typeface="Times New Roman" panose="02020603050405020304" pitchFamily="18" charset="0"/>
              </a:rPr>
              <a:pPr/>
              <a:t>87</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7437568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38E6FE3-72A7-4B71-B185-0BDCF95B1A96}" type="slidenum">
              <a:rPr lang="en-US" altLang="en-US" sz="1200">
                <a:latin typeface="Times New Roman" panose="02020603050405020304" pitchFamily="18" charset="0"/>
              </a:rPr>
              <a:pPr/>
              <a:t>88</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8021742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6424D30-D023-455F-AF91-9C686DF4FCF6}" type="slidenum">
              <a:rPr lang="en-US" altLang="en-US" sz="1200">
                <a:latin typeface="Times New Roman" panose="02020603050405020304" pitchFamily="18" charset="0"/>
              </a:rPr>
              <a:pPr/>
              <a:t>89</a:t>
            </a:fld>
            <a:endParaRPr lang="en-US" altLang="en-US" sz="120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8390581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B7D596B-4C1F-438D-B4D3-3CC3F7AE4B23}" type="slidenum">
              <a:rPr lang="en-US" altLang="en-US" sz="1200">
                <a:latin typeface="Times New Roman" panose="02020603050405020304" pitchFamily="18" charset="0"/>
              </a:rPr>
              <a:pPr/>
              <a:t>90</a:t>
            </a:fld>
            <a:endParaRPr lang="en-US" altLang="en-US" sz="120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74933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E5F06BD-928D-417C-9C9E-E2499235597A}"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099945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898900" y="8831263"/>
            <a:ext cx="2981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34" tIns="44067" rIns="88134" bIns="44067" anchor="b"/>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3FEF1F76-AB09-47CF-BD71-268B2D687C15}" type="slidenum">
              <a:rPr lang="en-US" altLang="en-US" sz="1200">
                <a:latin typeface="Times New Roman" panose="02020603050405020304" pitchFamily="18" charset="0"/>
              </a:rPr>
              <a:pPr algn="r"/>
              <a:t>91</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448304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614D79D-AA25-4A6E-9AC1-E669328E6014}" type="slidenum">
              <a:rPr lang="en-US" altLang="en-US" sz="1200">
                <a:latin typeface="Times New Roman" panose="02020603050405020304" pitchFamily="18" charset="0"/>
              </a:rPr>
              <a:pPr/>
              <a:t>92</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0330462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822EF8C-D5F0-4B12-AB36-D2C9FEF0AD60}" type="slidenum">
              <a:rPr lang="en-US" altLang="en-US" sz="1200">
                <a:latin typeface="Times New Roman" panose="02020603050405020304" pitchFamily="18" charset="0"/>
              </a:rPr>
              <a:pPr/>
              <a:t>93</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0082261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B1BC5CD-C26C-4462-9201-A44AFB358A97}" type="slidenum">
              <a:rPr lang="en-US" altLang="en-US" sz="1200">
                <a:latin typeface="Times New Roman" panose="02020603050405020304" pitchFamily="18" charset="0"/>
              </a:rPr>
              <a:pPr/>
              <a:t>94</a:t>
            </a:fld>
            <a:endParaRPr lang="en-US" altLang="en-US" sz="1200">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6142275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F44A9B1-6096-4BDE-81A5-379011916849}" type="slidenum">
              <a:rPr lang="en-US" altLang="en-US" sz="1200">
                <a:latin typeface="Times New Roman" panose="02020603050405020304" pitchFamily="18" charset="0"/>
              </a:rPr>
              <a:pPr/>
              <a:t>95</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7335935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07EEE2A-E670-4B25-BE83-523DF433D8E6}" type="slidenum">
              <a:rPr lang="en-US" altLang="en-US" sz="1200">
                <a:latin typeface="Times New Roman" panose="02020603050405020304" pitchFamily="18" charset="0"/>
              </a:rPr>
              <a:pPr/>
              <a:t>96</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3632241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280CE32-9822-45BE-B3C0-161E81D0F54F}" type="slidenum">
              <a:rPr lang="en-US" altLang="en-US" sz="1200">
                <a:latin typeface="Times New Roman" panose="02020603050405020304" pitchFamily="18" charset="0"/>
              </a:rPr>
              <a:pPr/>
              <a:t>97</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369384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65ECD18-D6B5-48A4-AE50-4F52EA27393B}" type="slidenum">
              <a:rPr lang="en-US" altLang="en-US" sz="1200">
                <a:latin typeface="Times New Roman" panose="02020603050405020304" pitchFamily="18" charset="0"/>
              </a:rPr>
              <a:pPr/>
              <a:t>98</a:t>
            </a:fld>
            <a:endParaRPr lang="en-US" altLang="en-US" sz="120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9404016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FE74D9A-7C4B-4884-AB71-4F1546D05AF9}" type="slidenum">
              <a:rPr lang="en-US" altLang="en-US" sz="1200">
                <a:latin typeface="Times New Roman" panose="02020603050405020304" pitchFamily="18" charset="0"/>
              </a:rPr>
              <a:pPr/>
              <a:t>99</a:t>
            </a:fld>
            <a:endParaRPr lang="en-US" altLang="en-US" sz="120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4815568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D9ED800-353D-4EDC-B347-55BFB0128FB9}" type="slidenum">
              <a:rPr lang="en-US" altLang="en-US" sz="1200">
                <a:latin typeface="Times New Roman" panose="02020603050405020304" pitchFamily="18" charset="0"/>
              </a:rPr>
              <a:pPr/>
              <a:t>101</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5240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3105581" y="5726113"/>
            <a:ext cx="2832827" cy="623248"/>
          </a:xfrm>
          <a:prstGeom prst="rect">
            <a:avLst/>
          </a:prstGeom>
          <a:noFill/>
          <a:ln>
            <a:noFill/>
          </a:ln>
          <a:extLst/>
        </p:spPr>
        <p:txBody>
          <a:bodyPr wrap="none">
            <a:spAutoFit/>
          </a:bodyPr>
          <a:lstStyle>
            <a:lvl1pPr>
              <a:defRPr sz="1600">
                <a:solidFill>
                  <a:schemeClr val="tx1"/>
                </a:solidFill>
                <a:latin typeface="Helvetica" pitchFamily="34" charset="0"/>
                <a:ea typeface="ＭＳ Ｐゴシック" charset="-128"/>
              </a:defRPr>
            </a:lvl1pPr>
            <a:lvl2pPr marL="742950" indent="-285750">
              <a:defRPr sz="1600">
                <a:solidFill>
                  <a:schemeClr val="tx1"/>
                </a:solidFill>
                <a:latin typeface="Helvetica" pitchFamily="34" charset="0"/>
                <a:ea typeface="ＭＳ Ｐゴシック" charset="-128"/>
              </a:defRPr>
            </a:lvl2pPr>
            <a:lvl3pPr marL="1143000" indent="-228600">
              <a:defRPr sz="1600">
                <a:solidFill>
                  <a:schemeClr val="tx1"/>
                </a:solidFill>
                <a:latin typeface="Helvetica" pitchFamily="34" charset="0"/>
                <a:ea typeface="ＭＳ Ｐゴシック" charset="-128"/>
              </a:defRPr>
            </a:lvl3pPr>
            <a:lvl4pPr marL="1600200" indent="-228600">
              <a:defRPr sz="1600">
                <a:solidFill>
                  <a:schemeClr val="tx1"/>
                </a:solidFill>
                <a:latin typeface="Helvetica" pitchFamily="34" charset="0"/>
                <a:ea typeface="ＭＳ Ｐゴシック" charset="-128"/>
              </a:defRPr>
            </a:lvl4pPr>
            <a:lvl5pPr marL="2057400" indent="-228600">
              <a:defRPr sz="1600">
                <a:solidFill>
                  <a:schemeClr val="tx1"/>
                </a:solidFill>
                <a:latin typeface="Helvetica" pitchFamily="34" charset="0"/>
                <a:ea typeface="ＭＳ Ｐゴシック"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charset="-128"/>
              </a:defRPr>
            </a:lvl9pPr>
          </a:lstStyle>
          <a:p>
            <a:pPr algn="ctr" eaLnBrk="0" fontAlgn="base" hangingPunct="0">
              <a:spcBef>
                <a:spcPct val="50000"/>
              </a:spcBef>
              <a:spcAft>
                <a:spcPct val="0"/>
              </a:spcAft>
              <a:defRPr/>
            </a:pPr>
            <a:r>
              <a:rPr lang="en-US" altLang="en-US" sz="1200" b="1" smtClean="0">
                <a:solidFill>
                  <a:srgbClr val="CC3300"/>
                </a:solidFill>
              </a:rPr>
              <a:t>Database System Concepts, 6</a:t>
            </a:r>
            <a:r>
              <a:rPr lang="en-US" altLang="en-US" sz="1200" b="1" baseline="30000" smtClean="0">
                <a:solidFill>
                  <a:srgbClr val="CC3300"/>
                </a:solidFill>
              </a:rPr>
              <a:t>th</a:t>
            </a:r>
            <a:r>
              <a:rPr lang="en-US" altLang="en-US" sz="1200" b="1" smtClean="0">
                <a:solidFill>
                  <a:srgbClr val="CC3300"/>
                </a:solidFill>
              </a:rPr>
              <a:t> Ed</a:t>
            </a:r>
            <a:r>
              <a:rPr lang="en-US" altLang="en-US" sz="1200" smtClean="0">
                <a:solidFill>
                  <a:srgbClr val="CC3300"/>
                </a:solidFill>
              </a:rPr>
              <a:t>.</a:t>
            </a:r>
          </a:p>
          <a:p>
            <a:pPr algn="ctr" eaLnBrk="0" fontAlgn="base" hangingPunct="0">
              <a:spcBef>
                <a:spcPct val="50000"/>
              </a:spcBef>
              <a:spcAft>
                <a:spcPct val="0"/>
              </a:spcAft>
              <a:defRPr/>
            </a:pPr>
            <a:r>
              <a:rPr lang="en-US" altLang="en-US" sz="900" b="1" smtClean="0">
                <a:solidFill>
                  <a:srgbClr val="CC3300"/>
                </a:solidFill>
              </a:rPr>
              <a:t>©Silberschatz, Korth and Sudarshan</a:t>
            </a:r>
            <a:br>
              <a:rPr lang="en-US" altLang="en-US" sz="900" b="1" smtClean="0">
                <a:solidFill>
                  <a:srgbClr val="CC3300"/>
                </a:solidFill>
              </a:rPr>
            </a:br>
            <a:r>
              <a:rPr lang="en-US" altLang="en-US" sz="900" b="1" smtClean="0">
                <a:solidFill>
                  <a:srgbClr val="CC3300"/>
                </a:solidFill>
              </a:rPr>
              <a:t>See </a:t>
            </a:r>
            <a:r>
              <a:rPr lang="en-US" altLang="en-US" sz="900" b="1" smtClean="0">
                <a:solidFill>
                  <a:srgbClr val="CC3300"/>
                </a:solidFill>
                <a:hlinkClick r:id="rId2"/>
              </a:rPr>
              <a:t>www.db-book.com</a:t>
            </a:r>
            <a:r>
              <a:rPr lang="en-US" altLang="en-US" sz="900" b="1" smtClean="0">
                <a:solidFill>
                  <a:srgbClr val="CC3300"/>
                </a:solidFill>
              </a:rPr>
              <a:t> for conditions on re-use </a:t>
            </a:r>
          </a:p>
        </p:txBody>
      </p:sp>
      <p:sp>
        <p:nvSpPr>
          <p:cNvPr id="31027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31027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defRPr>
            </a:lvl1pPr>
          </a:lstStyle>
          <a:p>
            <a:pPr eaLnBrk="0" fontAlgn="base" hangingPunct="0">
              <a:spcAft>
                <a:spcPct val="0"/>
              </a:spcAft>
              <a:defRPr/>
            </a:pPr>
            <a:endParaRPr lang="en-US" sz="1200" dirty="0"/>
          </a:p>
        </p:txBody>
      </p:sp>
      <p:sp>
        <p:nvSpPr>
          <p:cNvPr id="8" name="Rectangle 5"/>
          <p:cNvSpPr>
            <a:spLocks noGrp="1" noChangeArrowheads="1"/>
          </p:cNvSpPr>
          <p:nvPr>
            <p:ph type="sldNum" sz="quarter" idx="11"/>
          </p:nvPr>
        </p:nvSpPr>
        <p:spPr>
          <a:xfrm>
            <a:off x="6733223" y="6065580"/>
            <a:ext cx="1905000" cy="457200"/>
          </a:xfrm>
        </p:spPr>
        <p:txBody>
          <a:bodyPr/>
          <a:lstStyle>
            <a:lvl1pPr>
              <a:defRPr>
                <a:solidFill>
                  <a:srgbClr val="578963"/>
                </a:solidFill>
              </a:defRPr>
            </a:lvl1pPr>
          </a:lstStyle>
          <a:p>
            <a:pPr>
              <a:defRPr/>
            </a:pPr>
            <a:fld id="{2F2678E0-0C01-4747-9DCB-F38DEA050C2C}" type="slidenum">
              <a:rPr lang="en-US"/>
              <a:pPr>
                <a:defRPr/>
              </a:pPr>
              <a:t>‹#›</a:t>
            </a:fld>
            <a:endParaRPr lang="en-US"/>
          </a:p>
        </p:txBody>
      </p:sp>
    </p:spTree>
    <p:extLst>
      <p:ext uri="{BB962C8B-B14F-4D97-AF65-F5344CB8AC3E}">
        <p14:creationId xmlns:p14="http://schemas.microsoft.com/office/powerpoint/2010/main" val="578814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7A8085DD-423E-4393-9D57-4A2421E97BB8}" type="slidenum">
              <a:rPr lang="en-US">
                <a:solidFill>
                  <a:srgbClr val="666699"/>
                </a:solidFill>
              </a:rPr>
              <a:pPr>
                <a:defRPr/>
              </a:pPr>
              <a:t>‹#›</a:t>
            </a:fld>
            <a:endParaRPr lang="en-US">
              <a:solidFill>
                <a:srgbClr val="666699"/>
              </a:solidFill>
            </a:endParaRPr>
          </a:p>
        </p:txBody>
      </p:sp>
    </p:spTree>
    <p:extLst>
      <p:ext uri="{BB962C8B-B14F-4D97-AF65-F5344CB8AC3E}">
        <p14:creationId xmlns:p14="http://schemas.microsoft.com/office/powerpoint/2010/main" val="3915304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FB2873D4-92AB-4F3F-A68E-AFABBF4AB7DB}" type="slidenum">
              <a:rPr lang="en-US">
                <a:solidFill>
                  <a:srgbClr val="666699"/>
                </a:solidFill>
              </a:rPr>
              <a:pPr>
                <a:defRPr/>
              </a:pPr>
              <a:t>‹#›</a:t>
            </a:fld>
            <a:endParaRPr lang="en-US">
              <a:solidFill>
                <a:srgbClr val="666699"/>
              </a:solidFill>
            </a:endParaRPr>
          </a:p>
        </p:txBody>
      </p:sp>
    </p:spTree>
    <p:extLst>
      <p:ext uri="{BB962C8B-B14F-4D97-AF65-F5344CB8AC3E}">
        <p14:creationId xmlns:p14="http://schemas.microsoft.com/office/powerpoint/2010/main" val="1607196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14388" y="1093788"/>
            <a:ext cx="3754437" cy="4903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093788"/>
            <a:ext cx="3754438" cy="4903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861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197167" y="960120"/>
            <a:ext cx="8409623" cy="5543550"/>
          </a:xfrm>
        </p:spPr>
        <p:txBody>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C069E4C9-882F-46E1-9E1E-A074857A48C8}" type="slidenum">
              <a:rPr lang="en-US">
                <a:solidFill>
                  <a:srgbClr val="666699"/>
                </a:solidFill>
              </a:rPr>
              <a:pPr>
                <a:defRPr/>
              </a:pPr>
              <a:t>‹#›</a:t>
            </a:fld>
            <a:endParaRPr lang="en-US">
              <a:solidFill>
                <a:srgbClr val="666699"/>
              </a:solidFill>
            </a:endParaRPr>
          </a:p>
        </p:txBody>
      </p:sp>
    </p:spTree>
    <p:extLst>
      <p:ext uri="{BB962C8B-B14F-4D97-AF65-F5344CB8AC3E}">
        <p14:creationId xmlns:p14="http://schemas.microsoft.com/office/powerpoint/2010/main" val="2563307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3"/>
          <p:cNvSpPr>
            <a:spLocks noGrp="1" noChangeArrowheads="1"/>
          </p:cNvSpPr>
          <p:nvPr>
            <p:ph type="sldNum" sz="quarter" idx="10"/>
          </p:nvPr>
        </p:nvSpPr>
        <p:spPr/>
        <p:txBody>
          <a:bodyPr/>
          <a:lstStyle>
            <a:lvl1pPr>
              <a:defRPr/>
            </a:lvl1pPr>
          </a:lstStyle>
          <a:p>
            <a:pPr>
              <a:defRPr/>
            </a:pPr>
            <a:fld id="{D8891229-F061-4927-A559-D54BC2D1C618}" type="slidenum">
              <a:rPr lang="en-US" smtClean="0">
                <a:solidFill>
                  <a:srgbClr val="666699"/>
                </a:solidFill>
              </a:rPr>
              <a:pPr>
                <a:defRPr/>
              </a:pPr>
              <a:t>‹#›</a:t>
            </a:fld>
            <a:endParaRPr lang="en-US" dirty="0">
              <a:solidFill>
                <a:srgbClr val="666699"/>
              </a:solidFill>
            </a:endParaRPr>
          </a:p>
        </p:txBody>
      </p:sp>
    </p:spTree>
    <p:extLst>
      <p:ext uri="{BB962C8B-B14F-4D97-AF65-F5344CB8AC3E}">
        <p14:creationId xmlns:p14="http://schemas.microsoft.com/office/powerpoint/2010/main" val="356188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sz="half" idx="1"/>
          </p:nvPr>
        </p:nvSpPr>
        <p:spPr>
          <a:xfrm>
            <a:off x="814388" y="1093790"/>
            <a:ext cx="3754437" cy="49037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1226" y="1093790"/>
            <a:ext cx="3754438" cy="49037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8D188108-5929-42A9-AC54-BF0B9A0E0392}" type="slidenum">
              <a:rPr lang="en-US">
                <a:solidFill>
                  <a:srgbClr val="666699"/>
                </a:solidFill>
              </a:rPr>
              <a:pPr>
                <a:defRPr/>
              </a:pPr>
              <a:t>‹#›</a:t>
            </a:fld>
            <a:endParaRPr lang="en-US">
              <a:solidFill>
                <a:srgbClr val="666699"/>
              </a:solidFill>
            </a:endParaRPr>
          </a:p>
        </p:txBody>
      </p:sp>
    </p:spTree>
    <p:extLst>
      <p:ext uri="{BB962C8B-B14F-4D97-AF65-F5344CB8AC3E}">
        <p14:creationId xmlns:p14="http://schemas.microsoft.com/office/powerpoint/2010/main" val="219340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28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p:txBody>
          <a:bodyPr/>
          <a:lstStyle>
            <a:lvl1pPr>
              <a:defRPr/>
            </a:lvl1pPr>
          </a:lstStyle>
          <a:p>
            <a:pPr>
              <a:defRPr/>
            </a:pPr>
            <a:fld id="{539C0C99-871D-4407-BC58-CA9050E3B9AF}" type="slidenum">
              <a:rPr lang="en-US">
                <a:solidFill>
                  <a:srgbClr val="666699"/>
                </a:solidFill>
              </a:rPr>
              <a:pPr>
                <a:defRPr/>
              </a:pPr>
              <a:t>‹#›</a:t>
            </a:fld>
            <a:endParaRPr lang="en-US">
              <a:solidFill>
                <a:srgbClr val="666699"/>
              </a:solidFill>
            </a:endParaRPr>
          </a:p>
        </p:txBody>
      </p:sp>
    </p:spTree>
    <p:extLst>
      <p:ext uri="{BB962C8B-B14F-4D97-AF65-F5344CB8AC3E}">
        <p14:creationId xmlns:p14="http://schemas.microsoft.com/office/powerpoint/2010/main" val="2529646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smtClean="0"/>
              <a:t>Click to edit Master title style</a:t>
            </a:r>
            <a:endParaRPr lang="en-US" dirty="0"/>
          </a:p>
        </p:txBody>
      </p:sp>
      <p:sp>
        <p:nvSpPr>
          <p:cNvPr id="3" name="Rectangle 3"/>
          <p:cNvSpPr>
            <a:spLocks noGrp="1" noChangeArrowheads="1"/>
          </p:cNvSpPr>
          <p:nvPr>
            <p:ph type="sldNum" sz="quarter" idx="10"/>
          </p:nvPr>
        </p:nvSpPr>
        <p:spPr/>
        <p:txBody>
          <a:bodyPr/>
          <a:lstStyle>
            <a:lvl1pPr>
              <a:defRPr/>
            </a:lvl1pPr>
          </a:lstStyle>
          <a:p>
            <a:pPr>
              <a:defRPr/>
            </a:pPr>
            <a:fld id="{CA2B7701-05F2-40E9-95D1-CBBA90E7B5E8}" type="slidenum">
              <a:rPr lang="en-US">
                <a:solidFill>
                  <a:srgbClr val="666699"/>
                </a:solidFill>
              </a:rPr>
              <a:pPr>
                <a:defRPr/>
              </a:pPr>
              <a:t>‹#›</a:t>
            </a:fld>
            <a:endParaRPr lang="en-US">
              <a:solidFill>
                <a:srgbClr val="666699"/>
              </a:solidFill>
            </a:endParaRPr>
          </a:p>
        </p:txBody>
      </p:sp>
    </p:spTree>
    <p:extLst>
      <p:ext uri="{BB962C8B-B14F-4D97-AF65-F5344CB8AC3E}">
        <p14:creationId xmlns:p14="http://schemas.microsoft.com/office/powerpoint/2010/main" val="245086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78815316-C2FD-4C5A-8260-78A0490B9598}" type="slidenum">
              <a:rPr lang="en-US">
                <a:solidFill>
                  <a:srgbClr val="666699"/>
                </a:solidFill>
              </a:rPr>
              <a:pPr>
                <a:defRPr/>
              </a:pPr>
              <a:t>‹#›</a:t>
            </a:fld>
            <a:endParaRPr lang="en-US">
              <a:solidFill>
                <a:srgbClr val="666699"/>
              </a:solidFill>
            </a:endParaRPr>
          </a:p>
        </p:txBody>
      </p:sp>
    </p:spTree>
    <p:extLst>
      <p:ext uri="{BB962C8B-B14F-4D97-AF65-F5344CB8AC3E}">
        <p14:creationId xmlns:p14="http://schemas.microsoft.com/office/powerpoint/2010/main" val="4131374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
        <p:nvSpPr>
          <p:cNvPr id="5" name="Rectangle 3"/>
          <p:cNvSpPr>
            <a:spLocks noGrp="1" noChangeArrowheads="1"/>
          </p:cNvSpPr>
          <p:nvPr>
            <p:ph type="sldNum" sz="quarter" idx="10"/>
          </p:nvPr>
        </p:nvSpPr>
        <p:spPr/>
        <p:txBody>
          <a:bodyPr/>
          <a:lstStyle>
            <a:lvl1pPr>
              <a:defRPr/>
            </a:lvl1pPr>
          </a:lstStyle>
          <a:p>
            <a:pPr>
              <a:defRPr/>
            </a:pPr>
            <a:fld id="{E9E6277C-C08C-4145-A91E-09046E15837D}" type="slidenum">
              <a:rPr lang="en-US">
                <a:solidFill>
                  <a:srgbClr val="666699"/>
                </a:solidFill>
              </a:rPr>
              <a:pPr>
                <a:defRPr/>
              </a:pPr>
              <a:t>‹#›</a:t>
            </a:fld>
            <a:endParaRPr lang="en-US">
              <a:solidFill>
                <a:srgbClr val="666699"/>
              </a:solidFill>
            </a:endParaRPr>
          </a:p>
        </p:txBody>
      </p:sp>
    </p:spTree>
    <p:extLst>
      <p:ext uri="{BB962C8B-B14F-4D97-AF65-F5344CB8AC3E}">
        <p14:creationId xmlns:p14="http://schemas.microsoft.com/office/powerpoint/2010/main" val="305096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2182" y="4800600"/>
            <a:ext cx="7506017" cy="566738"/>
          </a:xfrm>
        </p:spPr>
        <p:txBody>
          <a:bodyPr/>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982979" y="354330"/>
            <a:ext cx="7475219" cy="444627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smtClean="0"/>
          </a:p>
        </p:txBody>
      </p:sp>
      <p:sp>
        <p:nvSpPr>
          <p:cNvPr id="4" name="Text Placeholder 3"/>
          <p:cNvSpPr>
            <a:spLocks noGrp="1"/>
          </p:cNvSpPr>
          <p:nvPr>
            <p:ph type="body" sz="half" idx="2"/>
          </p:nvPr>
        </p:nvSpPr>
        <p:spPr>
          <a:xfrm>
            <a:off x="952182" y="5367338"/>
            <a:ext cx="7506017"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3"/>
          <p:cNvSpPr>
            <a:spLocks noGrp="1" noChangeArrowheads="1"/>
          </p:cNvSpPr>
          <p:nvPr>
            <p:ph type="sldNum" sz="quarter" idx="10"/>
          </p:nvPr>
        </p:nvSpPr>
        <p:spPr/>
        <p:txBody>
          <a:bodyPr/>
          <a:lstStyle>
            <a:lvl1pPr>
              <a:defRPr/>
            </a:lvl1pPr>
          </a:lstStyle>
          <a:p>
            <a:pPr>
              <a:defRPr/>
            </a:pPr>
            <a:fld id="{EC617051-3D6C-43CC-BA85-A13C8C1D38B5}" type="slidenum">
              <a:rPr lang="en-US">
                <a:solidFill>
                  <a:srgbClr val="666699"/>
                </a:solidFill>
              </a:rPr>
              <a:pPr>
                <a:defRPr/>
              </a:pPr>
              <a:t>‹#›</a:t>
            </a:fld>
            <a:endParaRPr lang="en-US">
              <a:solidFill>
                <a:srgbClr val="666699"/>
              </a:solidFill>
            </a:endParaRPr>
          </a:p>
        </p:txBody>
      </p:sp>
    </p:spTree>
    <p:extLst>
      <p:ext uri="{BB962C8B-B14F-4D97-AF65-F5344CB8AC3E}">
        <p14:creationId xmlns:p14="http://schemas.microsoft.com/office/powerpoint/2010/main" val="242565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18254" y="934562"/>
            <a:ext cx="8255318" cy="525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309251" name="Rectangle 3"/>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050">
                <a:solidFill>
                  <a:schemeClr val="bg2"/>
                </a:solidFill>
                <a:latin typeface="Times New Roman" panose="02020603050405020304" pitchFamily="18" charset="0"/>
              </a:defRPr>
            </a:lvl1pPr>
          </a:lstStyle>
          <a:p>
            <a:pPr eaLnBrk="0" fontAlgn="base" hangingPunct="0">
              <a:spcAft>
                <a:spcPct val="0"/>
              </a:spcAft>
              <a:defRPr/>
            </a:pPr>
            <a:fld id="{292EDCB2-FEDC-4A64-9903-C1AEC624D0F6}" type="slidenum">
              <a:rPr lang="en-US">
                <a:solidFill>
                  <a:srgbClr val="666699"/>
                </a:solidFill>
                <a:ea typeface="ＭＳ Ｐゴシック" panose="020B0600070205080204" pitchFamily="34" charset="-128"/>
              </a:rPr>
              <a:pPr eaLnBrk="0" fontAlgn="base" hangingPunct="0">
                <a:spcAft>
                  <a:spcPct val="0"/>
                </a:spcAft>
                <a:defRPr/>
              </a:pPr>
              <a:t>‹#›</a:t>
            </a:fld>
            <a:endParaRPr lang="en-US">
              <a:solidFill>
                <a:srgbClr val="666699"/>
              </a:solidFill>
              <a:ea typeface="ＭＳ Ｐゴシック" panose="020B0600070205080204" pitchFamily="34" charset="-128"/>
            </a:endParaRPr>
          </a:p>
        </p:txBody>
      </p:sp>
      <p:sp>
        <p:nvSpPr>
          <p:cNvPr id="1028" name="Text Box 4"/>
          <p:cNvSpPr txBox="1">
            <a:spLocks noChangeArrowheads="1"/>
          </p:cNvSpPr>
          <p:nvPr/>
        </p:nvSpPr>
        <p:spPr bwMode="auto">
          <a:xfrm>
            <a:off x="6537798" y="6608606"/>
            <a:ext cx="2558714" cy="207749"/>
          </a:xfrm>
          <a:prstGeom prst="rect">
            <a:avLst/>
          </a:prstGeom>
          <a:noFill/>
          <a:ln>
            <a:noFill/>
          </a:ln>
          <a:extLst/>
        </p:spPr>
        <p:txBody>
          <a:bodyPr wrap="none">
            <a:spAutoFit/>
          </a:bodyPr>
          <a:lstStyle>
            <a:lvl1pPr>
              <a:defRPr sz="1600">
                <a:solidFill>
                  <a:schemeClr val="tx1"/>
                </a:solidFill>
                <a:latin typeface="Helvetica" pitchFamily="34" charset="0"/>
                <a:ea typeface="ＭＳ Ｐゴシック" charset="-128"/>
              </a:defRPr>
            </a:lvl1pPr>
            <a:lvl2pPr marL="742950" indent="-285750">
              <a:defRPr sz="1600">
                <a:solidFill>
                  <a:schemeClr val="tx1"/>
                </a:solidFill>
                <a:latin typeface="Helvetica" pitchFamily="34" charset="0"/>
                <a:ea typeface="ＭＳ Ｐゴシック" charset="-128"/>
              </a:defRPr>
            </a:lvl2pPr>
            <a:lvl3pPr marL="1143000" indent="-228600">
              <a:defRPr sz="1600">
                <a:solidFill>
                  <a:schemeClr val="tx1"/>
                </a:solidFill>
                <a:latin typeface="Helvetica" pitchFamily="34" charset="0"/>
                <a:ea typeface="ＭＳ Ｐゴシック" charset="-128"/>
              </a:defRPr>
            </a:lvl3pPr>
            <a:lvl4pPr marL="1600200" indent="-228600">
              <a:defRPr sz="1600">
                <a:solidFill>
                  <a:schemeClr val="tx1"/>
                </a:solidFill>
                <a:latin typeface="Helvetica" pitchFamily="34" charset="0"/>
                <a:ea typeface="ＭＳ Ｐゴシック" charset="-128"/>
              </a:defRPr>
            </a:lvl4pPr>
            <a:lvl5pPr marL="2057400" indent="-228600">
              <a:defRPr sz="1600">
                <a:solidFill>
                  <a:schemeClr val="tx1"/>
                </a:solidFill>
                <a:latin typeface="Helvetica" pitchFamily="34" charset="0"/>
                <a:ea typeface="ＭＳ Ｐゴシック"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charset="-128"/>
              </a:defRPr>
            </a:lvl9pPr>
          </a:lstStyle>
          <a:p>
            <a:pPr algn="ctr" eaLnBrk="0" fontAlgn="base" hangingPunct="0">
              <a:spcBef>
                <a:spcPct val="50000"/>
              </a:spcBef>
              <a:spcAft>
                <a:spcPct val="0"/>
              </a:spcAft>
              <a:defRPr/>
            </a:pPr>
            <a:r>
              <a:rPr lang="en-US" altLang="en-US" sz="750" b="1" dirty="0" smtClean="0">
                <a:solidFill>
                  <a:srgbClr val="CC3300"/>
                </a:solidFill>
              </a:rPr>
              <a:t>Mr.</a:t>
            </a:r>
            <a:r>
              <a:rPr lang="en-US" altLang="en-US" sz="750" b="1" baseline="0" dirty="0" smtClean="0">
                <a:solidFill>
                  <a:srgbClr val="CC3300"/>
                </a:solidFill>
              </a:rPr>
              <a:t> M. Narasimhulu, Assistant Professor, CSE, SRIT</a:t>
            </a:r>
            <a:endParaRPr lang="en-US" altLang="en-US" sz="750" b="1" dirty="0" smtClean="0">
              <a:solidFill>
                <a:srgbClr val="CC3300"/>
              </a:solidFill>
            </a:endParaRPr>
          </a:p>
        </p:txBody>
      </p:sp>
      <p:sp>
        <p:nvSpPr>
          <p:cNvPr id="1029" name="Text Box 5"/>
          <p:cNvSpPr txBox="1">
            <a:spLocks noChangeArrowheads="1"/>
          </p:cNvSpPr>
          <p:nvPr/>
        </p:nvSpPr>
        <p:spPr bwMode="auto">
          <a:xfrm>
            <a:off x="4478382" y="6613527"/>
            <a:ext cx="450764" cy="207749"/>
          </a:xfrm>
          <a:prstGeom prst="rect">
            <a:avLst/>
          </a:prstGeom>
          <a:noFill/>
          <a:ln>
            <a:noFill/>
          </a:ln>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eaLnBrk="0" fontAlgn="base" hangingPunct="0">
              <a:spcBef>
                <a:spcPct val="50000"/>
              </a:spcBef>
              <a:spcAft>
                <a:spcPct val="0"/>
              </a:spcAft>
              <a:defRPr/>
            </a:pPr>
            <a:r>
              <a:rPr lang="en-US" altLang="en-US" sz="750" b="1" dirty="0" smtClean="0">
                <a:solidFill>
                  <a:srgbClr val="CC3300"/>
                </a:solidFill>
              </a:rPr>
              <a:t>U2.</a:t>
            </a:r>
            <a:fld id="{23E806B8-888B-48BC-8B67-0425AF094409}" type="slidenum">
              <a:rPr lang="en-US" altLang="en-US" sz="750" b="1" smtClean="0">
                <a:solidFill>
                  <a:srgbClr val="CC3300"/>
                </a:solidFill>
              </a:rPr>
              <a:pPr algn="ctr" eaLnBrk="0" fontAlgn="base" hangingPunct="0">
                <a:spcBef>
                  <a:spcPct val="50000"/>
                </a:spcBef>
                <a:spcAft>
                  <a:spcPct val="0"/>
                </a:spcAft>
                <a:defRPr/>
              </a:pPr>
              <a:t>‹#›</a:t>
            </a:fld>
            <a:endParaRPr lang="en-US" altLang="en-US" sz="750" b="1" dirty="0" smtClean="0">
              <a:solidFill>
                <a:srgbClr val="CC3300"/>
              </a:solidFill>
            </a:endParaRPr>
          </a:p>
        </p:txBody>
      </p:sp>
      <p:sp>
        <p:nvSpPr>
          <p:cNvPr id="309254"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p:cNvSpPr txBox="1">
            <a:spLocks noChangeArrowheads="1"/>
          </p:cNvSpPr>
          <p:nvPr/>
        </p:nvSpPr>
        <p:spPr bwMode="auto">
          <a:xfrm>
            <a:off x="1" y="6613527"/>
            <a:ext cx="1996059" cy="207749"/>
          </a:xfrm>
          <a:prstGeom prst="rect">
            <a:avLst/>
          </a:prstGeom>
          <a:noFill/>
          <a:ln>
            <a:noFill/>
          </a:ln>
          <a:extLst/>
        </p:spPr>
        <p:txBody>
          <a:bodyPr wrap="none">
            <a:spAutoFit/>
          </a:bodyPr>
          <a:lstStyle>
            <a:lvl1pPr>
              <a:defRPr sz="1600">
                <a:solidFill>
                  <a:schemeClr val="tx1"/>
                </a:solidFill>
                <a:latin typeface="Helvetica" pitchFamily="34" charset="0"/>
                <a:ea typeface="ＭＳ Ｐゴシック" charset="-128"/>
              </a:defRPr>
            </a:lvl1pPr>
            <a:lvl2pPr marL="742950" indent="-285750">
              <a:defRPr sz="1600">
                <a:solidFill>
                  <a:schemeClr val="tx1"/>
                </a:solidFill>
                <a:latin typeface="Helvetica" pitchFamily="34" charset="0"/>
                <a:ea typeface="ＭＳ Ｐゴシック" charset="-128"/>
              </a:defRPr>
            </a:lvl2pPr>
            <a:lvl3pPr marL="1143000" indent="-228600">
              <a:defRPr sz="1600">
                <a:solidFill>
                  <a:schemeClr val="tx1"/>
                </a:solidFill>
                <a:latin typeface="Helvetica" pitchFamily="34" charset="0"/>
                <a:ea typeface="ＭＳ Ｐゴシック" charset="-128"/>
              </a:defRPr>
            </a:lvl3pPr>
            <a:lvl4pPr marL="1600200" indent="-228600">
              <a:defRPr sz="1600">
                <a:solidFill>
                  <a:schemeClr val="tx1"/>
                </a:solidFill>
                <a:latin typeface="Helvetica" pitchFamily="34" charset="0"/>
                <a:ea typeface="ＭＳ Ｐゴシック" charset="-128"/>
              </a:defRPr>
            </a:lvl4pPr>
            <a:lvl5pPr marL="2057400" indent="-228600">
              <a:defRPr sz="1600">
                <a:solidFill>
                  <a:schemeClr val="tx1"/>
                </a:solidFill>
                <a:latin typeface="Helvetica" pitchFamily="34" charset="0"/>
                <a:ea typeface="ＭＳ Ｐゴシック"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charset="-128"/>
              </a:defRPr>
            </a:lvl9pPr>
          </a:lstStyle>
          <a:p>
            <a:pPr eaLnBrk="0" fontAlgn="base" hangingPunct="0">
              <a:spcBef>
                <a:spcPct val="50000"/>
              </a:spcBef>
              <a:spcAft>
                <a:spcPct val="0"/>
              </a:spcAft>
              <a:defRPr/>
            </a:pPr>
            <a:r>
              <a:rPr lang="en-US" altLang="en-US" sz="750" b="1" smtClean="0">
                <a:solidFill>
                  <a:srgbClr val="CC3300"/>
                </a:solidFill>
              </a:rPr>
              <a:t>Database System Concepts - 6</a:t>
            </a:r>
            <a:r>
              <a:rPr lang="en-US" altLang="en-US" sz="750" b="1" baseline="30000" smtClean="0">
                <a:solidFill>
                  <a:srgbClr val="CC3300"/>
                </a:solidFill>
              </a:rPr>
              <a:t>th</a:t>
            </a:r>
            <a:r>
              <a:rPr lang="en-US" altLang="en-US" sz="750" b="1" smtClean="0">
                <a:solidFill>
                  <a:srgbClr val="CC3300"/>
                </a:solidFill>
              </a:rPr>
              <a:t> Edition</a:t>
            </a:r>
          </a:p>
        </p:txBody>
      </p:sp>
      <p:sp>
        <p:nvSpPr>
          <p:cNvPr id="1032" name="Freeform 8"/>
          <p:cNvSpPr>
            <a:spLocks/>
          </p:cNvSpPr>
          <p:nvPr/>
        </p:nvSpPr>
        <p:spPr bwMode="auto">
          <a:xfrm>
            <a:off x="8916988" y="5445127"/>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200">
              <a:solidFill>
                <a:srgbClr val="000000"/>
              </a:solidFill>
              <a:ea typeface="ＭＳ Ｐゴシック" panose="020B0600070205080204" pitchFamily="34" charset="-128"/>
            </a:endParaRPr>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0725" y="117475"/>
            <a:ext cx="495061" cy="660081"/>
          </a:xfrm>
          <a:prstGeom prst="rect">
            <a:avLst/>
          </a:prstGeom>
        </p:spPr>
      </p:pic>
    </p:spTree>
    <p:extLst>
      <p:ext uri="{BB962C8B-B14F-4D97-AF65-F5344CB8AC3E}">
        <p14:creationId xmlns:p14="http://schemas.microsoft.com/office/powerpoint/2010/main" val="3335238319"/>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xStyles>
    <p:titleStyle>
      <a:lvl1pPr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mj-lt"/>
          <a:ea typeface="ＭＳ Ｐゴシック" charset="-128"/>
          <a:cs typeface="+mj-cs"/>
        </a:defRPr>
      </a:lvl1pPr>
      <a:lvl2pPr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Helvetica" charset="0"/>
          <a:ea typeface="ＭＳ Ｐゴシック" charset="-128"/>
        </a:defRPr>
      </a:lvl2pPr>
      <a:lvl3pPr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Helvetica" charset="0"/>
          <a:ea typeface="ＭＳ Ｐゴシック" charset="-128"/>
        </a:defRPr>
      </a:lvl3pPr>
      <a:lvl4pPr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Helvetica" charset="0"/>
          <a:ea typeface="ＭＳ Ｐゴシック" charset="-128"/>
        </a:defRPr>
      </a:lvl4pPr>
      <a:lvl5pPr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Helvetica" charset="0"/>
          <a:ea typeface="ＭＳ Ｐゴシック" charset="-128"/>
        </a:defRPr>
      </a:lvl5pPr>
      <a:lvl6pPr marL="342900"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Helvetica" charset="0"/>
        </a:defRPr>
      </a:lvl6pPr>
      <a:lvl7pPr marL="685800"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Helvetica" charset="0"/>
        </a:defRPr>
      </a:lvl7pPr>
      <a:lvl8pPr marL="1028700"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Helvetica" charset="0"/>
        </a:defRPr>
      </a:lvl8pPr>
      <a:lvl9pPr marL="1371600"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Helvetica" charset="0"/>
        </a:defRPr>
      </a:lvl9pPr>
    </p:titleStyle>
    <p:bodyStyle>
      <a:lvl1pPr marL="257175" indent="-257175" algn="l" rtl="0" eaLnBrk="0" fontAlgn="base" hangingPunct="0">
        <a:spcBef>
          <a:spcPct val="35000"/>
        </a:spcBef>
        <a:spcAft>
          <a:spcPct val="0"/>
        </a:spcAft>
        <a:buClr>
          <a:schemeClr val="tx2"/>
        </a:buClr>
        <a:buSzPct val="90000"/>
        <a:buFont typeface="Monotype Sorts" charset="2"/>
        <a:buChar char="n"/>
        <a:defRPr kumimoji="1" sz="1500">
          <a:solidFill>
            <a:schemeClr val="tx1"/>
          </a:solidFill>
          <a:latin typeface="+mn-lt"/>
          <a:ea typeface="ＭＳ Ｐゴシック" charset="-128"/>
          <a:cs typeface="+mn-cs"/>
        </a:defRPr>
      </a:lvl1pPr>
      <a:lvl2pPr marL="557213" indent="-214313" algn="l" rtl="0" eaLnBrk="0" fontAlgn="base" hangingPunct="0">
        <a:spcBef>
          <a:spcPct val="35000"/>
        </a:spcBef>
        <a:spcAft>
          <a:spcPct val="0"/>
        </a:spcAft>
        <a:buClr>
          <a:schemeClr val="folHlink"/>
        </a:buClr>
        <a:buSzPct val="80000"/>
        <a:buFont typeface="Monotype Sorts" charset="2"/>
        <a:buChar char="l"/>
        <a:defRPr kumimoji="1" sz="1500">
          <a:solidFill>
            <a:schemeClr val="tx1"/>
          </a:solidFill>
          <a:latin typeface="+mn-lt"/>
          <a:ea typeface="ＭＳ Ｐゴシック" charset="-128"/>
        </a:defRPr>
      </a:lvl2pPr>
      <a:lvl3pPr marL="814388" indent="-171450" algn="l" rtl="0" eaLnBrk="0" fontAlgn="base" hangingPunct="0">
        <a:spcBef>
          <a:spcPct val="35000"/>
        </a:spcBef>
        <a:spcAft>
          <a:spcPct val="0"/>
        </a:spcAft>
        <a:buClr>
          <a:srgbClr val="33CC33"/>
        </a:buClr>
        <a:buSzPct val="75000"/>
        <a:buFont typeface="Webdings" panose="05030102010509060703" pitchFamily="18" charset="2"/>
        <a:buChar char="4"/>
        <a:defRPr kumimoji="1" sz="1500">
          <a:solidFill>
            <a:schemeClr val="tx1"/>
          </a:solidFill>
          <a:latin typeface="+mn-lt"/>
          <a:ea typeface="ＭＳ Ｐゴシック" charset="-128"/>
        </a:defRPr>
      </a:lvl3pPr>
      <a:lvl4pPr marL="1071563" indent="-171450" algn="l" rtl="0" eaLnBrk="0" fontAlgn="base" hangingPunct="0">
        <a:spcBef>
          <a:spcPct val="35000"/>
        </a:spcBef>
        <a:spcAft>
          <a:spcPct val="0"/>
        </a:spcAft>
        <a:buClr>
          <a:schemeClr val="hlink"/>
        </a:buClr>
        <a:buFont typeface="Times New Roman" panose="02020603050405020304" pitchFamily="18" charset="0"/>
        <a:buChar char="–"/>
        <a:defRPr kumimoji="1" sz="1500">
          <a:solidFill>
            <a:schemeClr val="tx1"/>
          </a:solidFill>
          <a:latin typeface="+mn-lt"/>
          <a:ea typeface="ＭＳ Ｐゴシック" charset="-128"/>
        </a:defRPr>
      </a:lvl4pPr>
      <a:lvl5pPr marL="1328738" indent="-171450" algn="l" rtl="0" eaLnBrk="0" fontAlgn="base" hangingPunct="0">
        <a:spcBef>
          <a:spcPct val="35000"/>
        </a:spcBef>
        <a:spcAft>
          <a:spcPct val="0"/>
        </a:spcAft>
        <a:buClr>
          <a:schemeClr val="tx2"/>
        </a:buClr>
        <a:buSzPct val="75000"/>
        <a:buChar char="»"/>
        <a:defRPr kumimoji="1" sz="1500">
          <a:solidFill>
            <a:schemeClr val="tx1"/>
          </a:solidFill>
          <a:latin typeface="+mn-lt"/>
          <a:ea typeface="ＭＳ Ｐゴシック" charset="-128"/>
        </a:defRPr>
      </a:lvl5pPr>
      <a:lvl6pPr marL="1671638" indent="-17145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014538" indent="-17145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2357438" indent="-17145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2700338" indent="-17145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7.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80.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1.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2.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3.xml"/><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20.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Unit IV – Relational databases</a:t>
            </a:r>
            <a:endParaRPr lang="en-US" dirty="0"/>
          </a:p>
        </p:txBody>
      </p:sp>
      <p:sp>
        <p:nvSpPr>
          <p:cNvPr id="15363" name="Content Placeholder 2"/>
          <p:cNvSpPr>
            <a:spLocks noGrp="1"/>
          </p:cNvSpPr>
          <p:nvPr>
            <p:ph idx="1"/>
          </p:nvPr>
        </p:nvSpPr>
        <p:spPr>
          <a:xfrm>
            <a:off x="197167" y="880110"/>
            <a:ext cx="8648383" cy="5543550"/>
          </a:xfrm>
        </p:spPr>
        <p:txBody>
          <a:bodyPr/>
          <a:lstStyle/>
          <a:p>
            <a:pPr marL="0" indent="0" algn="just">
              <a:lnSpc>
                <a:spcPct val="150000"/>
              </a:lnSpc>
              <a:spcBef>
                <a:spcPct val="0"/>
              </a:spcBef>
              <a:buNone/>
            </a:pPr>
            <a:r>
              <a:rPr lang="en-US" sz="1800" b="1" dirty="0">
                <a:ea typeface="ＭＳ Ｐゴシック" panose="020B0600070205080204" pitchFamily="34" charset="-128"/>
              </a:rPr>
              <a:t>Fundamentals of Transaction</a:t>
            </a:r>
            <a:r>
              <a:rPr lang="en-US" sz="1800" dirty="0">
                <a:ea typeface="ＭＳ Ｐゴシック" panose="020B0600070205080204" pitchFamily="34" charset="-128"/>
              </a:rPr>
              <a:t>: Transaction Concept, A simple Transaction Model, storage Structure, Transaction Atomicity and Durability, Transaction Isolation, Serializability, Transactional Isolation and Atomicity, Transaction Isolation levels, Implementation of Isolation Levels, Transactions as SQL Statements</a:t>
            </a:r>
            <a:r>
              <a:rPr lang="en-US" sz="1800" dirty="0" smtClean="0">
                <a:ea typeface="ＭＳ Ｐゴシック" panose="020B0600070205080204" pitchFamily="34" charset="-128"/>
              </a:rPr>
              <a:t>..</a:t>
            </a:r>
          </a:p>
          <a:p>
            <a:pPr marL="0" indent="0" algn="just">
              <a:lnSpc>
                <a:spcPct val="150000"/>
              </a:lnSpc>
              <a:spcBef>
                <a:spcPct val="0"/>
              </a:spcBef>
              <a:buNone/>
            </a:pPr>
            <a:r>
              <a:rPr lang="en-US" sz="1800" b="1" dirty="0">
                <a:ea typeface="ＭＳ Ｐゴシック" panose="020B0600070205080204" pitchFamily="34" charset="-128"/>
              </a:rPr>
              <a:t>Concurrency Control in Transactions: </a:t>
            </a:r>
            <a:r>
              <a:rPr lang="en-US" sz="1800" dirty="0">
                <a:ea typeface="ＭＳ Ｐゴシック" panose="020B0600070205080204" pitchFamily="34" charset="-128"/>
              </a:rPr>
              <a:t>Lock-Based Protocols, Deadlock Handling, Multiple Granularity, Timestamp-Based Protocols, Validation Protocols, </a:t>
            </a:r>
            <a:r>
              <a:rPr lang="en-US" sz="1800" dirty="0" err="1">
                <a:ea typeface="ＭＳ Ｐゴシック" panose="020B0600070205080204" pitchFamily="34" charset="-128"/>
              </a:rPr>
              <a:t>Multiversion</a:t>
            </a:r>
            <a:r>
              <a:rPr lang="en-US" sz="1800" dirty="0">
                <a:ea typeface="ＭＳ Ｐゴシック" panose="020B0600070205080204" pitchFamily="34" charset="-128"/>
              </a:rPr>
              <a:t> Schemes</a:t>
            </a:r>
            <a:r>
              <a:rPr lang="en-US" sz="1800" dirty="0" smtClean="0">
                <a:ea typeface="ＭＳ Ｐゴシック" panose="020B0600070205080204" pitchFamily="34" charset="-128"/>
              </a:rPr>
              <a:t>.</a:t>
            </a:r>
          </a:p>
          <a:p>
            <a:pPr marL="0" indent="0" algn="just">
              <a:lnSpc>
                <a:spcPct val="150000"/>
              </a:lnSpc>
              <a:spcBef>
                <a:spcPct val="0"/>
              </a:spcBef>
              <a:buNone/>
            </a:pPr>
            <a:r>
              <a:rPr lang="en-US" sz="1800" b="1" dirty="0">
                <a:ea typeface="ＭＳ Ｐゴシック" panose="020B0600070205080204" pitchFamily="34" charset="-128"/>
              </a:rPr>
              <a:t>Recovery system: </a:t>
            </a:r>
            <a:r>
              <a:rPr lang="en-US" sz="1800" dirty="0">
                <a:ea typeface="ＭＳ Ｐゴシック" panose="020B0600070205080204" pitchFamily="34" charset="-128"/>
              </a:rPr>
              <a:t>Failure Classification, Storage, Recovery and Atomicity, Recovery Algorithm, Buffer Management and Failure with Loss of Non-volatile</a:t>
            </a:r>
          </a:p>
        </p:txBody>
      </p:sp>
    </p:spTree>
    <p:extLst>
      <p:ext uri="{BB962C8B-B14F-4D97-AF65-F5344CB8AC3E}">
        <p14:creationId xmlns:p14="http://schemas.microsoft.com/office/powerpoint/2010/main" val="3635751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en-US">
                <a:ea typeface="+mj-ea"/>
              </a:rPr>
              <a:t>Transaction State (Cont.)</a:t>
            </a:r>
          </a:p>
        </p:txBody>
      </p:sp>
      <p:pic>
        <p:nvPicPr>
          <p:cNvPr id="1229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 y="980053"/>
            <a:ext cx="7863840" cy="540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051721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68350" y="274638"/>
            <a:ext cx="8077200" cy="609600"/>
          </a:xfrm>
          <a:noFill/>
          <a:extLst>
            <a:ext uri="{909E8E84-426E-40DD-AFC4-6F175D3DCCD1}">
              <a14:hiddenFill xmlns:a14="http://schemas.microsoft.com/office/drawing/2010/main">
                <a:solidFill>
                  <a:srgbClr val="FFFFFF"/>
                </a:solidFill>
              </a14:hiddenFill>
            </a:ext>
          </a:extLst>
        </p:spPr>
        <p:txBody>
          <a:bodyPr/>
          <a:lstStyle/>
          <a:p>
            <a:r>
              <a:rPr lang="en-US" altLang="en-US" smtClean="0">
                <a:effectLst/>
                <a:ea typeface="ＭＳ Ｐゴシック" panose="020B0600070205080204" pitchFamily="34" charset="-128"/>
              </a:rPr>
              <a:t>Transactions across User Interaction</a:t>
            </a:r>
          </a:p>
        </p:txBody>
      </p:sp>
      <p:sp>
        <p:nvSpPr>
          <p:cNvPr id="65539" name="Rectangle 3"/>
          <p:cNvSpPr>
            <a:spLocks noGrp="1" noChangeArrowheads="1"/>
          </p:cNvSpPr>
          <p:nvPr>
            <p:ph type="body" idx="1"/>
          </p:nvPr>
        </p:nvSpPr>
        <p:spPr>
          <a:xfrm>
            <a:off x="197167" y="960120"/>
            <a:ext cx="8648383" cy="5589270"/>
          </a:xfrm>
        </p:spPr>
        <p:txBody>
          <a:bodyPr/>
          <a:lstStyle/>
          <a:p>
            <a:pPr>
              <a:lnSpc>
                <a:spcPct val="90000"/>
              </a:lnSpc>
            </a:pPr>
            <a:r>
              <a:rPr lang="en-US" altLang="en-US" sz="1850" dirty="0" smtClean="0">
                <a:ea typeface="ＭＳ Ｐゴシック" panose="020B0600070205080204" pitchFamily="34" charset="-128"/>
              </a:rPr>
              <a:t>Many applications need transaction support across user interactions</a:t>
            </a:r>
          </a:p>
          <a:p>
            <a:pPr lvl="1">
              <a:lnSpc>
                <a:spcPct val="90000"/>
              </a:lnSpc>
            </a:pPr>
            <a:r>
              <a:rPr lang="en-US" altLang="en-US" sz="1850" dirty="0" smtClean="0">
                <a:ea typeface="ＭＳ Ｐゴシック" panose="020B0600070205080204" pitchFamily="34" charset="-128"/>
              </a:rPr>
              <a:t>Can</a:t>
            </a:r>
            <a:r>
              <a:rPr lang="ja-JP" altLang="en-US" sz="1850" dirty="0" smtClean="0">
                <a:ea typeface="ＭＳ Ｐゴシック" panose="020B0600070205080204" pitchFamily="34" charset="-128"/>
              </a:rPr>
              <a:t>’</a:t>
            </a:r>
            <a:r>
              <a:rPr lang="en-US" altLang="ja-JP" sz="1850" dirty="0" smtClean="0">
                <a:ea typeface="ＭＳ Ｐゴシック" panose="020B0600070205080204" pitchFamily="34" charset="-128"/>
              </a:rPr>
              <a:t>t use locking</a:t>
            </a:r>
          </a:p>
          <a:p>
            <a:pPr lvl="1">
              <a:lnSpc>
                <a:spcPct val="90000"/>
              </a:lnSpc>
            </a:pPr>
            <a:r>
              <a:rPr lang="en-US" altLang="en-US" sz="1850" dirty="0" smtClean="0">
                <a:ea typeface="ＭＳ Ｐゴシック" panose="020B0600070205080204" pitchFamily="34" charset="-128"/>
              </a:rPr>
              <a:t>Don</a:t>
            </a:r>
            <a:r>
              <a:rPr lang="ja-JP" altLang="en-US" sz="1850" dirty="0" smtClean="0">
                <a:ea typeface="ＭＳ Ｐゴシック" panose="020B0600070205080204" pitchFamily="34" charset="-128"/>
              </a:rPr>
              <a:t>’</a:t>
            </a:r>
            <a:r>
              <a:rPr lang="en-US" altLang="ja-JP" sz="1850" dirty="0" smtClean="0">
                <a:ea typeface="ＭＳ Ｐゴシック" panose="020B0600070205080204" pitchFamily="34" charset="-128"/>
              </a:rPr>
              <a:t>t want to reserve database connection per user</a:t>
            </a:r>
          </a:p>
          <a:p>
            <a:pPr>
              <a:lnSpc>
                <a:spcPct val="90000"/>
              </a:lnSpc>
            </a:pPr>
            <a:r>
              <a:rPr lang="en-US" altLang="en-US" sz="1850" dirty="0" smtClean="0">
                <a:ea typeface="ＭＳ Ｐゴシック" panose="020B0600070205080204" pitchFamily="34" charset="-128"/>
              </a:rPr>
              <a:t>Application level concurrency control</a:t>
            </a:r>
          </a:p>
          <a:p>
            <a:pPr lvl="1">
              <a:lnSpc>
                <a:spcPct val="90000"/>
              </a:lnSpc>
            </a:pPr>
            <a:r>
              <a:rPr lang="en-US" altLang="en-US" sz="1850" dirty="0" smtClean="0">
                <a:ea typeface="ＭＳ Ｐゴシック" panose="020B0600070205080204" pitchFamily="34" charset="-128"/>
              </a:rPr>
              <a:t>Each tuple has a version number</a:t>
            </a:r>
          </a:p>
          <a:p>
            <a:pPr lvl="1">
              <a:lnSpc>
                <a:spcPct val="90000"/>
              </a:lnSpc>
            </a:pPr>
            <a:r>
              <a:rPr lang="en-US" altLang="en-US" sz="1850" dirty="0" smtClean="0">
                <a:ea typeface="ＭＳ Ｐゴシック" panose="020B0600070205080204" pitchFamily="34" charset="-128"/>
              </a:rPr>
              <a:t>Transaction notes version number when reading tuple</a:t>
            </a:r>
          </a:p>
          <a:p>
            <a:pPr lvl="2">
              <a:lnSpc>
                <a:spcPct val="90000"/>
              </a:lnSpc>
            </a:pPr>
            <a:r>
              <a:rPr lang="en-US" altLang="en-US" sz="1850" b="1" dirty="0" smtClean="0">
                <a:ea typeface="ＭＳ Ｐゴシック" panose="020B0600070205080204" pitchFamily="34" charset="-128"/>
              </a:rPr>
              <a:t>select</a:t>
            </a:r>
            <a:r>
              <a:rPr lang="en-US" altLang="en-US" sz="1850" dirty="0" smtClean="0">
                <a:ea typeface="ＭＳ Ｐゴシック" panose="020B0600070205080204" pitchFamily="34" charset="-128"/>
              </a:rPr>
              <a:t> </a:t>
            </a:r>
            <a:r>
              <a:rPr lang="en-US" altLang="en-US" sz="1850" dirty="0" err="1" smtClean="0">
                <a:ea typeface="ＭＳ Ｐゴシック" panose="020B0600070205080204" pitchFamily="34" charset="-128"/>
              </a:rPr>
              <a:t>r.balance</a:t>
            </a:r>
            <a:r>
              <a:rPr lang="en-US" altLang="en-US" sz="1850" dirty="0" smtClean="0">
                <a:ea typeface="ＭＳ Ｐゴシック" panose="020B0600070205080204" pitchFamily="34" charset="-128"/>
              </a:rPr>
              <a:t>, </a:t>
            </a:r>
            <a:r>
              <a:rPr lang="en-US" altLang="en-US" sz="1850" dirty="0" err="1" smtClean="0">
                <a:ea typeface="ＭＳ Ｐゴシック" panose="020B0600070205080204" pitchFamily="34" charset="-128"/>
              </a:rPr>
              <a:t>r.version</a:t>
            </a:r>
            <a:r>
              <a:rPr lang="en-US" altLang="en-US" sz="1850" dirty="0" smtClean="0">
                <a:ea typeface="ＭＳ Ｐゴシック" panose="020B0600070205080204" pitchFamily="34" charset="-128"/>
              </a:rPr>
              <a:t> </a:t>
            </a:r>
            <a:r>
              <a:rPr lang="en-US" altLang="en-US" sz="1850" b="1" dirty="0" smtClean="0">
                <a:ea typeface="ＭＳ Ｐゴシック" panose="020B0600070205080204" pitchFamily="34" charset="-128"/>
              </a:rPr>
              <a:t>into</a:t>
            </a:r>
            <a:r>
              <a:rPr lang="en-US" altLang="en-US" sz="1850" dirty="0" smtClean="0">
                <a:ea typeface="ＭＳ Ｐゴシック" panose="020B0600070205080204" pitchFamily="34" charset="-128"/>
              </a:rPr>
              <a:t> :A, :version </a:t>
            </a:r>
            <a:br>
              <a:rPr lang="en-US" altLang="en-US" sz="1850" dirty="0" smtClean="0">
                <a:ea typeface="ＭＳ Ｐゴシック" panose="020B0600070205080204" pitchFamily="34" charset="-128"/>
              </a:rPr>
            </a:br>
            <a:r>
              <a:rPr lang="en-US" altLang="en-US" sz="1850" b="1" dirty="0" smtClean="0">
                <a:ea typeface="ＭＳ Ｐゴシック" panose="020B0600070205080204" pitchFamily="34" charset="-128"/>
              </a:rPr>
              <a:t>from</a:t>
            </a:r>
            <a:r>
              <a:rPr lang="en-US" altLang="en-US" sz="1850" dirty="0" smtClean="0">
                <a:ea typeface="ＭＳ Ｐゴシック" panose="020B0600070205080204" pitchFamily="34" charset="-128"/>
              </a:rPr>
              <a:t> r </a:t>
            </a:r>
            <a:r>
              <a:rPr lang="en-US" altLang="en-US" sz="1850" b="1" dirty="0" smtClean="0">
                <a:ea typeface="ＭＳ Ｐゴシック" panose="020B0600070205080204" pitchFamily="34" charset="-128"/>
              </a:rPr>
              <a:t>where </a:t>
            </a:r>
            <a:r>
              <a:rPr lang="en-US" altLang="en-US" sz="1850" dirty="0" err="1" smtClean="0">
                <a:ea typeface="ＭＳ Ｐゴシック" panose="020B0600070205080204" pitchFamily="34" charset="-128"/>
              </a:rPr>
              <a:t>acctId</a:t>
            </a:r>
            <a:r>
              <a:rPr lang="en-US" altLang="en-US" sz="1850" dirty="0" smtClean="0">
                <a:ea typeface="ＭＳ Ｐゴシック" panose="020B0600070205080204" pitchFamily="34" charset="-128"/>
              </a:rPr>
              <a:t> =23</a:t>
            </a:r>
          </a:p>
          <a:p>
            <a:pPr lvl="1">
              <a:lnSpc>
                <a:spcPct val="90000"/>
              </a:lnSpc>
            </a:pPr>
            <a:r>
              <a:rPr lang="en-US" altLang="en-US" sz="1850" dirty="0" smtClean="0">
                <a:ea typeface="ＭＳ Ｐゴシック" panose="020B0600070205080204" pitchFamily="34" charset="-128"/>
              </a:rPr>
              <a:t>When writing tuple, check that current version number is same as the version when tuple was read</a:t>
            </a:r>
          </a:p>
          <a:p>
            <a:pPr lvl="2">
              <a:lnSpc>
                <a:spcPct val="90000"/>
              </a:lnSpc>
            </a:pPr>
            <a:r>
              <a:rPr lang="en-US" altLang="en-US" sz="1850" b="1" dirty="0" smtClean="0">
                <a:ea typeface="ＭＳ Ｐゴシック" panose="020B0600070205080204" pitchFamily="34" charset="-128"/>
              </a:rPr>
              <a:t>update </a:t>
            </a:r>
            <a:r>
              <a:rPr lang="en-US" altLang="en-US" sz="1850" dirty="0" smtClean="0">
                <a:ea typeface="ＭＳ Ｐゴシック" panose="020B0600070205080204" pitchFamily="34" charset="-128"/>
              </a:rPr>
              <a:t>r </a:t>
            </a:r>
            <a:r>
              <a:rPr lang="en-US" altLang="en-US" sz="1850" b="1" dirty="0" smtClean="0">
                <a:ea typeface="ＭＳ Ｐゴシック" panose="020B0600070205080204" pitchFamily="34" charset="-128"/>
              </a:rPr>
              <a:t>set </a:t>
            </a:r>
            <a:r>
              <a:rPr lang="en-US" altLang="en-US" sz="1850" dirty="0" err="1" smtClean="0">
                <a:ea typeface="ＭＳ Ｐゴシック" panose="020B0600070205080204" pitchFamily="34" charset="-128"/>
              </a:rPr>
              <a:t>r.balance</a:t>
            </a:r>
            <a:r>
              <a:rPr lang="en-US" altLang="en-US" sz="1850" dirty="0" smtClean="0">
                <a:ea typeface="ＭＳ Ｐゴシック" panose="020B0600070205080204" pitchFamily="34" charset="-128"/>
              </a:rPr>
              <a:t> = </a:t>
            </a:r>
            <a:r>
              <a:rPr lang="en-US" altLang="en-US" sz="1850" dirty="0" err="1" smtClean="0">
                <a:ea typeface="ＭＳ Ｐゴシック" panose="020B0600070205080204" pitchFamily="34" charset="-128"/>
              </a:rPr>
              <a:t>r.balance</a:t>
            </a:r>
            <a:r>
              <a:rPr lang="en-US" altLang="en-US" sz="1850" dirty="0" smtClean="0">
                <a:ea typeface="ＭＳ Ｐゴシック" panose="020B0600070205080204" pitchFamily="34" charset="-128"/>
              </a:rPr>
              <a:t> + :deposit </a:t>
            </a:r>
            <a:br>
              <a:rPr lang="en-US" altLang="en-US" sz="1850" dirty="0" smtClean="0">
                <a:ea typeface="ＭＳ Ｐゴシック" panose="020B0600070205080204" pitchFamily="34" charset="-128"/>
              </a:rPr>
            </a:br>
            <a:r>
              <a:rPr lang="en-US" altLang="en-US" sz="1850" b="1" dirty="0" smtClean="0">
                <a:ea typeface="ＭＳ Ｐゴシック" panose="020B0600070205080204" pitchFamily="34" charset="-128"/>
              </a:rPr>
              <a:t>where</a:t>
            </a:r>
            <a:r>
              <a:rPr lang="en-US" altLang="en-US" sz="1850" dirty="0" smtClean="0">
                <a:ea typeface="ＭＳ Ｐゴシック" panose="020B0600070205080204" pitchFamily="34" charset="-128"/>
              </a:rPr>
              <a:t> </a:t>
            </a:r>
            <a:r>
              <a:rPr lang="en-US" altLang="en-US" sz="1850" dirty="0" err="1" smtClean="0">
                <a:ea typeface="ＭＳ Ｐゴシック" panose="020B0600070205080204" pitchFamily="34" charset="-128"/>
              </a:rPr>
              <a:t>acctId</a:t>
            </a:r>
            <a:r>
              <a:rPr lang="en-US" altLang="en-US" sz="1850" dirty="0" smtClean="0">
                <a:ea typeface="ＭＳ Ｐゴシック" panose="020B0600070205080204" pitchFamily="34" charset="-128"/>
              </a:rPr>
              <a:t> = 23 </a:t>
            </a:r>
            <a:r>
              <a:rPr lang="en-US" altLang="en-US" sz="1850" b="1" dirty="0" smtClean="0">
                <a:ea typeface="ＭＳ Ｐゴシック" panose="020B0600070205080204" pitchFamily="34" charset="-128"/>
              </a:rPr>
              <a:t>and</a:t>
            </a:r>
            <a:r>
              <a:rPr lang="en-US" altLang="en-US" sz="1850" dirty="0" smtClean="0">
                <a:ea typeface="ＭＳ Ｐゴシック" panose="020B0600070205080204" pitchFamily="34" charset="-128"/>
              </a:rPr>
              <a:t> </a:t>
            </a:r>
            <a:r>
              <a:rPr lang="en-US" altLang="en-US" sz="1850" dirty="0" err="1" smtClean="0">
                <a:ea typeface="ＭＳ Ｐゴシック" panose="020B0600070205080204" pitchFamily="34" charset="-128"/>
              </a:rPr>
              <a:t>r.version</a:t>
            </a:r>
            <a:r>
              <a:rPr lang="en-US" altLang="en-US" sz="1850" dirty="0" smtClean="0">
                <a:ea typeface="ＭＳ Ｐゴシック" panose="020B0600070205080204" pitchFamily="34" charset="-128"/>
              </a:rPr>
              <a:t> = :version</a:t>
            </a:r>
          </a:p>
          <a:p>
            <a:pPr>
              <a:lnSpc>
                <a:spcPct val="90000"/>
              </a:lnSpc>
            </a:pPr>
            <a:r>
              <a:rPr lang="en-US" altLang="en-US" sz="1850" dirty="0" smtClean="0">
                <a:ea typeface="ＭＳ Ｐゴシック" panose="020B0600070205080204" pitchFamily="34" charset="-128"/>
              </a:rPr>
              <a:t>Equivalent to </a:t>
            </a:r>
            <a:r>
              <a:rPr lang="en-US" altLang="en-US" sz="1850" b="1" dirty="0" smtClean="0">
                <a:solidFill>
                  <a:schemeClr val="bg2"/>
                </a:solidFill>
                <a:ea typeface="ＭＳ Ｐゴシック" panose="020B0600070205080204" pitchFamily="34" charset="-128"/>
              </a:rPr>
              <a:t>optimistic concurrency control without validating read set</a:t>
            </a:r>
          </a:p>
          <a:p>
            <a:pPr>
              <a:lnSpc>
                <a:spcPct val="90000"/>
              </a:lnSpc>
            </a:pPr>
            <a:r>
              <a:rPr lang="en-US" altLang="en-US" sz="1850" dirty="0" smtClean="0">
                <a:ea typeface="ＭＳ Ｐゴシック" panose="020B0600070205080204" pitchFamily="34" charset="-128"/>
              </a:rPr>
              <a:t>Used internally in Hibernate ORM system, and manually in many applications</a:t>
            </a:r>
          </a:p>
          <a:p>
            <a:pPr>
              <a:lnSpc>
                <a:spcPct val="90000"/>
              </a:lnSpc>
            </a:pPr>
            <a:r>
              <a:rPr lang="en-US" altLang="en-US" sz="1850" dirty="0" smtClean="0">
                <a:ea typeface="ＭＳ Ｐゴシック" panose="020B0600070205080204" pitchFamily="34" charset="-128"/>
              </a:rPr>
              <a:t>Version numbering can also be used to support first committer wins check of snapshot isolation</a:t>
            </a:r>
          </a:p>
          <a:p>
            <a:pPr lvl="1">
              <a:lnSpc>
                <a:spcPct val="90000"/>
              </a:lnSpc>
            </a:pPr>
            <a:r>
              <a:rPr lang="en-US" altLang="en-US" sz="1850" dirty="0" smtClean="0">
                <a:ea typeface="ＭＳ Ｐゴシック" panose="020B0600070205080204" pitchFamily="34" charset="-128"/>
              </a:rPr>
              <a:t>Unlike SI, reads are not guaranteed to be from a single snapshot</a:t>
            </a:r>
          </a:p>
        </p:txBody>
      </p:sp>
    </p:spTree>
    <p:extLst>
      <p:ext uri="{BB962C8B-B14F-4D97-AF65-F5344CB8AC3E}">
        <p14:creationId xmlns:p14="http://schemas.microsoft.com/office/powerpoint/2010/main" val="2814219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ea typeface="ＭＳ Ｐゴシック" pitchFamily="34" charset="-128"/>
              </a:rPr>
              <a:t>Deadlocks</a:t>
            </a:r>
          </a:p>
        </p:txBody>
      </p:sp>
      <p:sp>
        <p:nvSpPr>
          <p:cNvPr id="67587" name="Rectangle 3"/>
          <p:cNvSpPr>
            <a:spLocks noGrp="1" noChangeArrowheads="1"/>
          </p:cNvSpPr>
          <p:nvPr>
            <p:ph type="body" idx="4294967295"/>
          </p:nvPr>
        </p:nvSpPr>
        <p:spPr>
          <a:xfrm>
            <a:off x="331470" y="982980"/>
            <a:ext cx="8514079" cy="5463540"/>
          </a:xfrm>
        </p:spPr>
        <p:txBody>
          <a:bodyPr/>
          <a:lstStyle/>
          <a:p>
            <a:r>
              <a:rPr lang="en-US" altLang="en-US" sz="2000" dirty="0" smtClean="0">
                <a:ea typeface="ＭＳ Ｐゴシック" panose="020B0600070205080204" pitchFamily="34" charset="-128"/>
              </a:rPr>
              <a:t>Consider the following two transactions:</a:t>
            </a:r>
          </a:p>
          <a:p>
            <a:pPr>
              <a:buFont typeface="Monotype Sorts" charset="2"/>
              <a:buNone/>
            </a:pP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write (</a:t>
            </a:r>
            <a:r>
              <a:rPr lang="en-US" altLang="en-US" sz="2000" i="1" dirty="0" smtClean="0">
                <a:ea typeface="ＭＳ Ｐゴシック" panose="020B0600070205080204" pitchFamily="34" charset="-128"/>
              </a:rPr>
              <a:t>X</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2</a:t>
            </a:r>
            <a:r>
              <a:rPr lang="en-US" altLang="en-US" sz="2000" dirty="0" smtClean="0">
                <a:ea typeface="ＭＳ Ｐゴシック" panose="020B0600070205080204" pitchFamily="34" charset="-128"/>
              </a:rPr>
              <a:t>:    write(</a:t>
            </a:r>
            <a:r>
              <a:rPr lang="en-US" altLang="en-US" sz="2000" i="1" dirty="0" smtClean="0">
                <a:ea typeface="ＭＳ Ｐゴシック" panose="020B0600070205080204" pitchFamily="34" charset="-128"/>
              </a:rPr>
              <a:t>Y</a:t>
            </a:r>
            <a:r>
              <a:rPr lang="en-US" altLang="en-US" sz="2000" dirty="0" smtClean="0">
                <a:ea typeface="ＭＳ Ｐゴシック" panose="020B0600070205080204" pitchFamily="34" charset="-128"/>
              </a:rPr>
              <a:t>)</a:t>
            </a:r>
          </a:p>
          <a:p>
            <a:pPr>
              <a:buFont typeface="Monotype Sorts" charset="2"/>
              <a:buNone/>
            </a:pPr>
            <a:r>
              <a:rPr lang="en-US" altLang="en-US" sz="2000" dirty="0" smtClean="0">
                <a:ea typeface="ＭＳ Ｐゴシック" panose="020B0600070205080204" pitchFamily="34" charset="-128"/>
              </a:rPr>
              <a:t>                       write(</a:t>
            </a:r>
            <a:r>
              <a:rPr lang="en-US" altLang="en-US" sz="2000" i="1" dirty="0" smtClean="0">
                <a:ea typeface="ＭＳ Ｐゴシック" panose="020B0600070205080204" pitchFamily="34" charset="-128"/>
              </a:rPr>
              <a:t>Y</a:t>
            </a:r>
            <a:r>
              <a:rPr lang="en-US" altLang="en-US" sz="2000" dirty="0" smtClean="0">
                <a:ea typeface="ＭＳ Ｐゴシック" panose="020B0600070205080204" pitchFamily="34" charset="-128"/>
              </a:rPr>
              <a:t>)                         write(</a:t>
            </a:r>
            <a:r>
              <a:rPr lang="en-US" altLang="en-US" sz="2000" i="1" dirty="0" smtClean="0">
                <a:ea typeface="ＭＳ Ｐゴシック" panose="020B0600070205080204" pitchFamily="34" charset="-128"/>
              </a:rPr>
              <a:t>X</a:t>
            </a:r>
            <a:r>
              <a:rPr lang="en-US" altLang="en-US" sz="2000" dirty="0" smtClean="0">
                <a:ea typeface="ＭＳ Ｐゴシック" panose="020B0600070205080204" pitchFamily="34" charset="-128"/>
              </a:rPr>
              <a:t>)</a:t>
            </a:r>
          </a:p>
          <a:p>
            <a:pPr>
              <a:buFont typeface="Monotype Sorts" charset="2"/>
              <a:buNone/>
            </a:pPr>
            <a:endParaRPr lang="en-US" altLang="en-US" sz="2000" dirty="0" smtClean="0">
              <a:ea typeface="ＭＳ Ｐゴシック" panose="020B0600070205080204" pitchFamily="34" charset="-128"/>
            </a:endParaRPr>
          </a:p>
          <a:p>
            <a:r>
              <a:rPr lang="en-US" altLang="en-US" sz="2000" dirty="0" smtClean="0">
                <a:ea typeface="ＭＳ Ｐゴシック" panose="020B0600070205080204" pitchFamily="34" charset="-128"/>
              </a:rPr>
              <a:t>Schedule with deadlock</a:t>
            </a:r>
          </a:p>
        </p:txBody>
      </p:sp>
      <p:pic>
        <p:nvPicPr>
          <p:cNvPr id="6758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80" y="3047136"/>
            <a:ext cx="6549390" cy="322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5427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ctrTitle" idx="4294967295"/>
          </p:nvPr>
        </p:nvSpPr>
        <p:spPr>
          <a:xfrm>
            <a:off x="685800" y="22860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200" dirty="0" smtClean="0">
                <a:effectLst/>
                <a:ea typeface="ＭＳ Ｐゴシック" panose="020B0600070205080204" pitchFamily="34" charset="-128"/>
              </a:rPr>
              <a:t>End of Chapter 15</a:t>
            </a:r>
          </a:p>
        </p:txBody>
      </p:sp>
    </p:spTree>
    <p:extLst>
      <p:ext uri="{BB962C8B-B14F-4D97-AF65-F5344CB8AC3E}">
        <p14:creationId xmlns:p14="http://schemas.microsoft.com/office/powerpoint/2010/main" val="43805118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p:txBody>
          <a:bodyPr/>
          <a:lstStyle/>
          <a:p>
            <a:r>
              <a:rPr lang="en-US" altLang="en-US" sz="3200" dirty="0" smtClean="0">
                <a:effectLst>
                  <a:outerShdw blurRad="38100" dist="38100" dir="2700000" algn="tl">
                    <a:srgbClr val="C0C0C0"/>
                  </a:outerShdw>
                </a:effectLst>
                <a:ea typeface="ＭＳ Ｐゴシック" panose="020B0600070205080204" pitchFamily="34" charset="-128"/>
              </a:rPr>
              <a:t>Chapter 16: Recovery System</a:t>
            </a:r>
          </a:p>
        </p:txBody>
      </p:sp>
    </p:spTree>
    <p:extLst>
      <p:ext uri="{BB962C8B-B14F-4D97-AF65-F5344CB8AC3E}">
        <p14:creationId xmlns:p14="http://schemas.microsoft.com/office/powerpoint/2010/main" val="6183103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ea typeface="ＭＳ Ｐゴシック" panose="020B0600070205080204" pitchFamily="34" charset="-128"/>
              </a:rPr>
              <a:t>Chapter 16: Recovery System</a:t>
            </a:r>
          </a:p>
        </p:txBody>
      </p:sp>
      <p:sp>
        <p:nvSpPr>
          <p:cNvPr id="18434" name="Rectangle 3"/>
          <p:cNvSpPr>
            <a:spLocks noGrp="1" noChangeArrowheads="1"/>
          </p:cNvSpPr>
          <p:nvPr>
            <p:ph type="body" idx="4294967295"/>
          </p:nvPr>
        </p:nvSpPr>
        <p:spPr>
          <a:xfrm>
            <a:off x="182880" y="902970"/>
            <a:ext cx="8801099" cy="5372100"/>
          </a:xfrm>
        </p:spPr>
        <p:txBody>
          <a:bodyPr/>
          <a:lstStyle/>
          <a:p>
            <a:r>
              <a:rPr lang="en-US" altLang="en-US" sz="2000" dirty="0" smtClean="0">
                <a:ea typeface="ＭＳ Ｐゴシック" panose="020B0600070205080204" pitchFamily="34" charset="-128"/>
              </a:rPr>
              <a:t>Failure Classification</a:t>
            </a:r>
          </a:p>
          <a:p>
            <a:r>
              <a:rPr lang="en-US" altLang="en-US" sz="2000" dirty="0" smtClean="0">
                <a:ea typeface="ＭＳ Ｐゴシック" panose="020B0600070205080204" pitchFamily="34" charset="-128"/>
              </a:rPr>
              <a:t>Storage Structure</a:t>
            </a:r>
          </a:p>
          <a:p>
            <a:r>
              <a:rPr lang="en-US" altLang="en-US" sz="2000" dirty="0" smtClean="0">
                <a:ea typeface="ＭＳ Ｐゴシック" panose="020B0600070205080204" pitchFamily="34" charset="-128"/>
              </a:rPr>
              <a:t>Recovery and Atomicity</a:t>
            </a:r>
          </a:p>
          <a:p>
            <a:r>
              <a:rPr lang="en-US" altLang="en-US" sz="2000" dirty="0" smtClean="0">
                <a:ea typeface="ＭＳ Ｐゴシック" panose="020B0600070205080204" pitchFamily="34" charset="-128"/>
              </a:rPr>
              <a:t>Log-Based Recovery</a:t>
            </a:r>
          </a:p>
          <a:p>
            <a:r>
              <a:rPr lang="en-US" altLang="en-US" sz="2000" dirty="0" smtClean="0">
                <a:ea typeface="ＭＳ Ｐゴシック" panose="020B0600070205080204" pitchFamily="34" charset="-128"/>
              </a:rPr>
              <a:t>Remote Backup Systems</a:t>
            </a:r>
          </a:p>
          <a:p>
            <a:endParaRPr lang="en-US" altLang="en-US" sz="2000" dirty="0" smtClean="0">
              <a:ea typeface="ＭＳ Ｐゴシック" panose="020B0600070205080204" pitchFamily="34" charset="-128"/>
            </a:endParaRPr>
          </a:p>
        </p:txBody>
      </p:sp>
    </p:spTree>
    <p:extLst>
      <p:ext uri="{BB962C8B-B14F-4D97-AF65-F5344CB8AC3E}">
        <p14:creationId xmlns:p14="http://schemas.microsoft.com/office/powerpoint/2010/main" val="157688962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Failure Classification</a:t>
            </a:r>
          </a:p>
        </p:txBody>
      </p:sp>
      <p:sp>
        <p:nvSpPr>
          <p:cNvPr id="20482" name="Rectangle 3"/>
          <p:cNvSpPr>
            <a:spLocks noGrp="1" noChangeArrowheads="1"/>
          </p:cNvSpPr>
          <p:nvPr>
            <p:ph type="body" idx="4294967295"/>
          </p:nvPr>
        </p:nvSpPr>
        <p:spPr>
          <a:xfrm>
            <a:off x="80010" y="843122"/>
            <a:ext cx="8869680" cy="5580538"/>
          </a:xfrm>
        </p:spPr>
        <p:txBody>
          <a:bodyPr/>
          <a:lstStyle/>
          <a:p>
            <a:r>
              <a:rPr lang="en-US" altLang="en-US" sz="2000" b="1" dirty="0" smtClean="0">
                <a:ea typeface="ＭＳ Ｐゴシック" panose="020B0600070205080204" pitchFamily="34" charset="-128"/>
              </a:rPr>
              <a:t>Transaction failure</a:t>
            </a:r>
            <a:r>
              <a:rPr lang="en-US" altLang="en-US" sz="2000" dirty="0" smtClean="0">
                <a:ea typeface="ＭＳ Ｐゴシック" panose="020B0600070205080204" pitchFamily="34" charset="-128"/>
              </a:rPr>
              <a:t> :</a:t>
            </a:r>
          </a:p>
          <a:p>
            <a:pPr lvl="1"/>
            <a:r>
              <a:rPr lang="en-US" altLang="en-US" sz="2000" b="1" dirty="0" smtClean="0">
                <a:ea typeface="ＭＳ Ｐゴシック" panose="020B0600070205080204" pitchFamily="34" charset="-128"/>
              </a:rPr>
              <a:t>Logical errors</a:t>
            </a:r>
            <a:r>
              <a:rPr lang="en-US" altLang="en-US" sz="2000" dirty="0" smtClean="0">
                <a:ea typeface="ＭＳ Ｐゴシック" panose="020B0600070205080204" pitchFamily="34" charset="-128"/>
              </a:rPr>
              <a:t>: transaction cannot complete due to some internal error condition</a:t>
            </a:r>
          </a:p>
          <a:p>
            <a:pPr lvl="1"/>
            <a:r>
              <a:rPr lang="en-US" altLang="en-US" sz="2000" b="1" dirty="0" smtClean="0">
                <a:ea typeface="ＭＳ Ｐゴシック" panose="020B0600070205080204" pitchFamily="34" charset="-128"/>
              </a:rPr>
              <a:t>System errors</a:t>
            </a:r>
            <a:r>
              <a:rPr lang="en-US" altLang="en-US" sz="2000" dirty="0" smtClean="0">
                <a:ea typeface="ＭＳ Ｐゴシック" panose="020B0600070205080204" pitchFamily="34" charset="-128"/>
              </a:rPr>
              <a:t>: the database system must terminate an active transaction due to an error condition (e.g., deadlock)</a:t>
            </a:r>
          </a:p>
          <a:p>
            <a:r>
              <a:rPr lang="en-US" altLang="en-US" sz="2000" b="1" dirty="0" smtClean="0">
                <a:ea typeface="ＭＳ Ｐゴシック" panose="020B0600070205080204" pitchFamily="34" charset="-128"/>
              </a:rPr>
              <a:t>System crash</a:t>
            </a:r>
            <a:r>
              <a:rPr lang="en-US" altLang="en-US" sz="2000" dirty="0" smtClean="0">
                <a:ea typeface="ＭＳ Ｐゴシック" panose="020B0600070205080204" pitchFamily="34" charset="-128"/>
              </a:rPr>
              <a:t>: a power failure or other hardware or software failure causes the system to crash.</a:t>
            </a:r>
          </a:p>
          <a:p>
            <a:pPr lvl="1"/>
            <a:r>
              <a:rPr lang="en-US" altLang="en-US" sz="2000" b="1" dirty="0" smtClean="0">
                <a:solidFill>
                  <a:srgbClr val="000099"/>
                </a:solidFill>
                <a:ea typeface="ＭＳ Ｐゴシック" panose="020B0600070205080204" pitchFamily="34" charset="-128"/>
              </a:rPr>
              <a:t>Fail-stop assumption</a:t>
            </a:r>
            <a:r>
              <a:rPr lang="en-US" altLang="en-US" sz="2000" dirty="0" smtClean="0">
                <a:ea typeface="ＭＳ Ｐゴシック" panose="020B0600070205080204" pitchFamily="34" charset="-128"/>
              </a:rPr>
              <a:t>: non-volatile storage contents are assumed to not be corrupted by system crash</a:t>
            </a:r>
          </a:p>
          <a:p>
            <a:pPr lvl="2"/>
            <a:r>
              <a:rPr lang="en-US" altLang="en-US" sz="2000" dirty="0" smtClean="0">
                <a:ea typeface="ＭＳ Ｐゴシック" panose="020B0600070205080204" pitchFamily="34" charset="-128"/>
              </a:rPr>
              <a:t>Database systems have numerous integrity checks to prevent corruption of disk data </a:t>
            </a:r>
          </a:p>
          <a:p>
            <a:r>
              <a:rPr lang="en-US" altLang="en-US" sz="2000" b="1" dirty="0" smtClean="0">
                <a:ea typeface="ＭＳ Ｐゴシック" panose="020B0600070205080204" pitchFamily="34" charset="-128"/>
              </a:rPr>
              <a:t>Disk failure</a:t>
            </a:r>
            <a:r>
              <a:rPr lang="en-US" altLang="en-US" sz="2000" dirty="0" smtClean="0">
                <a:ea typeface="ＭＳ Ｐゴシック" panose="020B0600070205080204" pitchFamily="34" charset="-128"/>
              </a:rPr>
              <a:t>: a head crash or similar disk failure destroys all or part of disk storage</a:t>
            </a:r>
          </a:p>
          <a:p>
            <a:pPr lvl="1"/>
            <a:r>
              <a:rPr lang="en-US" altLang="en-US" sz="2000" dirty="0" smtClean="0">
                <a:ea typeface="ＭＳ Ｐゴシック" panose="020B0600070205080204" pitchFamily="34" charset="-128"/>
              </a:rPr>
              <a:t>Destruction is assumed to be detectable: disk drives use checksums to detect failures</a:t>
            </a:r>
          </a:p>
        </p:txBody>
      </p:sp>
    </p:spTree>
    <p:extLst>
      <p:ext uri="{BB962C8B-B14F-4D97-AF65-F5344CB8AC3E}">
        <p14:creationId xmlns:p14="http://schemas.microsoft.com/office/powerpoint/2010/main" val="376633274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ea typeface="ＭＳ Ｐゴシック" panose="020B0600070205080204" pitchFamily="34" charset="-128"/>
              </a:rPr>
              <a:t>Recovery Algorithms</a:t>
            </a:r>
          </a:p>
        </p:txBody>
      </p:sp>
      <p:sp>
        <p:nvSpPr>
          <p:cNvPr id="22530" name="Rectangle 3"/>
          <p:cNvSpPr>
            <a:spLocks noGrp="1" noChangeArrowheads="1"/>
          </p:cNvSpPr>
          <p:nvPr>
            <p:ph type="body" idx="1"/>
          </p:nvPr>
        </p:nvSpPr>
        <p:spPr>
          <a:xfrm>
            <a:off x="114300" y="845820"/>
            <a:ext cx="8926830" cy="5657850"/>
          </a:xfrm>
        </p:spPr>
        <p:txBody>
          <a:bodyPr/>
          <a:lstStyle/>
          <a:p>
            <a:pPr marL="381000" indent="-381000"/>
            <a:r>
              <a:rPr lang="en-US" altLang="en-US" dirty="0" smtClean="0">
                <a:ea typeface="ＭＳ Ｐゴシック" panose="020B0600070205080204" pitchFamily="34" charset="-128"/>
              </a:rPr>
              <a:t>Consider transaction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dirty="0" smtClean="0">
                <a:ea typeface="ＭＳ Ｐゴシック" panose="020B0600070205080204" pitchFamily="34" charset="-128"/>
              </a:rPr>
              <a:t> that transfers $50 from account </a:t>
            </a:r>
            <a:r>
              <a:rPr lang="en-US" altLang="en-US" i="1" dirty="0" smtClean="0">
                <a:ea typeface="ＭＳ Ｐゴシック" panose="020B0600070205080204" pitchFamily="34" charset="-128"/>
              </a:rPr>
              <a:t>A</a:t>
            </a:r>
            <a:r>
              <a:rPr lang="en-US" altLang="en-US" dirty="0" smtClean="0">
                <a:ea typeface="ＭＳ Ｐゴシック" panose="020B0600070205080204" pitchFamily="34" charset="-128"/>
              </a:rPr>
              <a:t> to account </a:t>
            </a:r>
            <a:r>
              <a:rPr lang="en-US" altLang="en-US" i="1" dirty="0" smtClean="0">
                <a:ea typeface="ＭＳ Ｐゴシック" panose="020B0600070205080204" pitchFamily="34" charset="-128"/>
              </a:rPr>
              <a:t>B</a:t>
            </a:r>
          </a:p>
          <a:p>
            <a:pPr marL="800100" lvl="1" indent="-342900"/>
            <a:r>
              <a:rPr lang="en-US" altLang="en-US" dirty="0" smtClean="0">
                <a:ea typeface="ＭＳ Ｐゴシック" panose="020B0600070205080204" pitchFamily="34" charset="-128"/>
              </a:rPr>
              <a:t>Two updates: subtract 50 from A and add 50 to B </a:t>
            </a:r>
          </a:p>
          <a:p>
            <a:pPr marL="381000" indent="-381000"/>
            <a:r>
              <a:rPr lang="en-US" altLang="en-US" dirty="0" smtClean="0">
                <a:ea typeface="ＭＳ Ｐゴシック" panose="020B0600070205080204" pitchFamily="34" charset="-128"/>
              </a:rPr>
              <a:t>Transaction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dirty="0" smtClean="0">
                <a:ea typeface="ＭＳ Ｐゴシック" panose="020B0600070205080204" pitchFamily="34" charset="-128"/>
              </a:rPr>
              <a:t>  requires updates to A and B to be output to the database. </a:t>
            </a:r>
          </a:p>
          <a:p>
            <a:pPr marL="800100" lvl="1" indent="-342900"/>
            <a:r>
              <a:rPr lang="en-US" altLang="en-US" dirty="0" smtClean="0">
                <a:ea typeface="ＭＳ Ｐゴシック" panose="020B0600070205080204" pitchFamily="34" charset="-128"/>
              </a:rPr>
              <a:t>A failure may occur after one of these modifications have been made but before both of them are made. </a:t>
            </a:r>
          </a:p>
          <a:p>
            <a:pPr marL="800100" lvl="1" indent="-342900"/>
            <a:r>
              <a:rPr lang="en-US" altLang="en-US" dirty="0" smtClean="0">
                <a:ea typeface="ＭＳ Ｐゴシック" panose="020B0600070205080204" pitchFamily="34" charset="-128"/>
              </a:rPr>
              <a:t>Modifying the database without ensuring that the transaction will commit  may leave the database in an inconsistent state</a:t>
            </a:r>
          </a:p>
          <a:p>
            <a:pPr marL="800100" lvl="1" indent="-342900"/>
            <a:r>
              <a:rPr lang="en-US" altLang="en-US" dirty="0" smtClean="0">
                <a:ea typeface="ＭＳ Ｐゴシック" panose="020B0600070205080204" pitchFamily="34" charset="-128"/>
              </a:rPr>
              <a:t>Not modifying the database may result in lost updates if failure occurs just after transaction commits</a:t>
            </a:r>
          </a:p>
          <a:p>
            <a:pPr marL="381000" indent="-381000"/>
            <a:r>
              <a:rPr lang="en-US" altLang="en-US" dirty="0" smtClean="0">
                <a:ea typeface="ＭＳ Ｐゴシック" panose="020B0600070205080204" pitchFamily="34" charset="-128"/>
              </a:rPr>
              <a:t>Recovery algorithms have two parts</a:t>
            </a:r>
          </a:p>
          <a:p>
            <a:pPr marL="800100" lvl="1" indent="-342900">
              <a:buFont typeface="Monotype Sorts" charset="2"/>
              <a:buAutoNum type="arabicPeriod"/>
            </a:pPr>
            <a:r>
              <a:rPr lang="en-US" altLang="en-US" dirty="0" smtClean="0">
                <a:ea typeface="ＭＳ Ｐゴシック" panose="020B0600070205080204" pitchFamily="34" charset="-128"/>
              </a:rPr>
              <a:t>Actions taken during normal transaction processing to ensure enough information exists to recover from failures</a:t>
            </a:r>
          </a:p>
          <a:p>
            <a:pPr marL="800100" lvl="1" indent="-342900">
              <a:buFont typeface="Monotype Sorts" charset="2"/>
              <a:buAutoNum type="arabicPeriod"/>
            </a:pPr>
            <a:r>
              <a:rPr lang="en-US" altLang="en-US" dirty="0" smtClean="0">
                <a:ea typeface="ＭＳ Ｐゴシック" panose="020B0600070205080204" pitchFamily="34" charset="-128"/>
              </a:rPr>
              <a:t>Actions taken after a failure to recover the database contents to a state that ensures atomicity, consistency and durability</a:t>
            </a:r>
          </a:p>
        </p:txBody>
      </p:sp>
    </p:spTree>
    <p:extLst>
      <p:ext uri="{BB962C8B-B14F-4D97-AF65-F5344CB8AC3E}">
        <p14:creationId xmlns:p14="http://schemas.microsoft.com/office/powerpoint/2010/main" val="262257174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Storage Structure</a:t>
            </a:r>
          </a:p>
        </p:txBody>
      </p:sp>
      <p:sp>
        <p:nvSpPr>
          <p:cNvPr id="24578" name="Rectangle 3"/>
          <p:cNvSpPr>
            <a:spLocks noGrp="1" noChangeArrowheads="1"/>
          </p:cNvSpPr>
          <p:nvPr>
            <p:ph type="body" idx="4294967295"/>
          </p:nvPr>
        </p:nvSpPr>
        <p:spPr>
          <a:xfrm>
            <a:off x="228600" y="845820"/>
            <a:ext cx="8778240" cy="5577840"/>
          </a:xfrm>
        </p:spPr>
        <p:txBody>
          <a:bodyPr/>
          <a:lstStyle/>
          <a:p>
            <a:r>
              <a:rPr lang="en-US" altLang="en-US" sz="2000" b="1" dirty="0" smtClean="0">
                <a:solidFill>
                  <a:srgbClr val="000099"/>
                </a:solidFill>
                <a:ea typeface="ＭＳ Ｐゴシック" panose="020B0600070205080204" pitchFamily="34" charset="-128"/>
              </a:rPr>
              <a:t>Volatile storage</a:t>
            </a:r>
            <a:r>
              <a:rPr lang="en-US" altLang="en-US" sz="2000" dirty="0" smtClean="0">
                <a:ea typeface="ＭＳ Ｐゴシック" panose="020B0600070205080204" pitchFamily="34" charset="-128"/>
              </a:rPr>
              <a:t>:</a:t>
            </a:r>
          </a:p>
          <a:p>
            <a:pPr lvl="1"/>
            <a:r>
              <a:rPr lang="en-US" altLang="en-US" sz="2000" dirty="0" smtClean="0">
                <a:ea typeface="ＭＳ Ｐゴシック" panose="020B0600070205080204" pitchFamily="34" charset="-128"/>
              </a:rPr>
              <a:t>does not survive system crashes</a:t>
            </a:r>
          </a:p>
          <a:p>
            <a:pPr lvl="1"/>
            <a:r>
              <a:rPr lang="en-US" altLang="en-US" sz="2000" dirty="0" smtClean="0">
                <a:ea typeface="ＭＳ Ｐゴシック" panose="020B0600070205080204" pitchFamily="34" charset="-128"/>
              </a:rPr>
              <a:t>examples: main memory, cache memory</a:t>
            </a:r>
          </a:p>
          <a:p>
            <a:r>
              <a:rPr lang="en-US" altLang="en-US" sz="2000" b="1" dirty="0" smtClean="0">
                <a:solidFill>
                  <a:srgbClr val="000099"/>
                </a:solidFill>
                <a:ea typeface="ＭＳ Ｐゴシック" panose="020B0600070205080204" pitchFamily="34" charset="-128"/>
              </a:rPr>
              <a:t>Nonvolatile storage</a:t>
            </a:r>
            <a:r>
              <a:rPr lang="en-US" altLang="en-US" sz="2000" dirty="0" smtClean="0">
                <a:ea typeface="ＭＳ Ｐゴシック" panose="020B0600070205080204" pitchFamily="34" charset="-128"/>
              </a:rPr>
              <a:t>:</a:t>
            </a:r>
          </a:p>
          <a:p>
            <a:pPr lvl="1"/>
            <a:r>
              <a:rPr lang="en-US" altLang="en-US" sz="2000" dirty="0" smtClean="0">
                <a:ea typeface="ＭＳ Ｐゴシック" panose="020B0600070205080204" pitchFamily="34" charset="-128"/>
              </a:rPr>
              <a:t>survives system crashes</a:t>
            </a:r>
          </a:p>
          <a:p>
            <a:pPr lvl="1"/>
            <a:r>
              <a:rPr lang="en-US" altLang="en-US" sz="2000" dirty="0" smtClean="0">
                <a:ea typeface="ＭＳ Ｐゴシック" panose="020B0600070205080204" pitchFamily="34" charset="-128"/>
              </a:rPr>
              <a:t>examples: disk, tape, flash memory, </a:t>
            </a:r>
            <a:br>
              <a:rPr lang="en-US" altLang="en-US" sz="2000" dirty="0" smtClean="0">
                <a:ea typeface="ＭＳ Ｐゴシック" panose="020B0600070205080204" pitchFamily="34" charset="-128"/>
              </a:rPr>
            </a:br>
            <a:r>
              <a:rPr lang="en-US" altLang="en-US" sz="2000" dirty="0" smtClean="0">
                <a:ea typeface="ＭＳ Ｐゴシック" panose="020B0600070205080204" pitchFamily="34" charset="-128"/>
              </a:rPr>
              <a:t>                  non-volatile (battery backed up) RAM </a:t>
            </a:r>
          </a:p>
          <a:p>
            <a:pPr lvl="1"/>
            <a:r>
              <a:rPr lang="en-US" altLang="en-US" sz="2000" dirty="0" smtClean="0">
                <a:ea typeface="ＭＳ Ｐゴシック" panose="020B0600070205080204" pitchFamily="34" charset="-128"/>
              </a:rPr>
              <a:t>but may still fail, losing data</a:t>
            </a:r>
          </a:p>
          <a:p>
            <a:r>
              <a:rPr lang="en-US" altLang="en-US" sz="2000" b="1" dirty="0" smtClean="0">
                <a:solidFill>
                  <a:srgbClr val="000099"/>
                </a:solidFill>
                <a:ea typeface="ＭＳ Ｐゴシック" panose="020B0600070205080204" pitchFamily="34" charset="-128"/>
              </a:rPr>
              <a:t>Stable storage</a:t>
            </a:r>
            <a:r>
              <a:rPr lang="en-US" altLang="en-US" sz="2000" dirty="0" smtClean="0">
                <a:ea typeface="ＭＳ Ｐゴシック" panose="020B0600070205080204" pitchFamily="34" charset="-128"/>
              </a:rPr>
              <a:t>:</a:t>
            </a:r>
          </a:p>
          <a:p>
            <a:pPr lvl="1"/>
            <a:r>
              <a:rPr lang="en-US" altLang="en-US" sz="2000" dirty="0" smtClean="0">
                <a:ea typeface="ＭＳ Ｐゴシック" panose="020B0600070205080204" pitchFamily="34" charset="-128"/>
              </a:rPr>
              <a:t>a mythical form of storage that survives all failures</a:t>
            </a:r>
          </a:p>
          <a:p>
            <a:pPr lvl="1"/>
            <a:r>
              <a:rPr lang="en-US" altLang="en-US" sz="2000" dirty="0" smtClean="0">
                <a:ea typeface="ＭＳ Ｐゴシック" panose="020B0600070205080204" pitchFamily="34" charset="-128"/>
              </a:rPr>
              <a:t>approximated by maintaining multiple copies on distinct </a:t>
            </a:r>
            <a:r>
              <a:rPr lang="en-US" altLang="en-US" sz="2000" smtClean="0">
                <a:ea typeface="ＭＳ Ｐゴシック" panose="020B0600070205080204" pitchFamily="34" charset="-128"/>
              </a:rPr>
              <a:t>nonvolatile media</a:t>
            </a:r>
            <a:endParaRPr lang="en-US" altLang="en-US" sz="2000" dirty="0" smtClean="0">
              <a:ea typeface="ＭＳ Ｐゴシック" panose="020B0600070205080204" pitchFamily="34" charset="-128"/>
            </a:endParaRPr>
          </a:p>
        </p:txBody>
      </p:sp>
    </p:spTree>
    <p:extLst>
      <p:ext uri="{BB962C8B-B14F-4D97-AF65-F5344CB8AC3E}">
        <p14:creationId xmlns:p14="http://schemas.microsoft.com/office/powerpoint/2010/main" val="328830842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Stable-Storage Implementation</a:t>
            </a:r>
          </a:p>
        </p:txBody>
      </p:sp>
      <p:sp>
        <p:nvSpPr>
          <p:cNvPr id="26626" name="Rectangle 3"/>
          <p:cNvSpPr>
            <a:spLocks noGrp="1" noChangeArrowheads="1"/>
          </p:cNvSpPr>
          <p:nvPr>
            <p:ph type="body" idx="4294967295"/>
          </p:nvPr>
        </p:nvSpPr>
        <p:spPr>
          <a:xfrm>
            <a:off x="171450" y="727076"/>
            <a:ext cx="8823960" cy="5788024"/>
          </a:xfrm>
        </p:spPr>
        <p:txBody>
          <a:bodyPr/>
          <a:lstStyle/>
          <a:p>
            <a:pPr>
              <a:lnSpc>
                <a:spcPct val="90000"/>
              </a:lnSpc>
            </a:pPr>
            <a:r>
              <a:rPr lang="en-US" altLang="en-US" sz="2000" dirty="0" smtClean="0">
                <a:ea typeface="ＭＳ Ｐゴシック" panose="020B0600070205080204" pitchFamily="34" charset="-128"/>
              </a:rPr>
              <a:t>Maintain multiple copies of each block on separate disks</a:t>
            </a:r>
          </a:p>
          <a:p>
            <a:pPr marL="762000" lvl="1" indent="-304800">
              <a:lnSpc>
                <a:spcPct val="90000"/>
              </a:lnSpc>
            </a:pPr>
            <a:r>
              <a:rPr lang="en-US" altLang="en-US" sz="2000" dirty="0" smtClean="0">
                <a:ea typeface="ＭＳ Ｐゴシック" panose="020B0600070205080204" pitchFamily="34" charset="-128"/>
              </a:rPr>
              <a:t>copies can be at remote sites to protect against disasters such as fire or flooding.</a:t>
            </a:r>
          </a:p>
          <a:p>
            <a:pPr>
              <a:lnSpc>
                <a:spcPct val="90000"/>
              </a:lnSpc>
            </a:pPr>
            <a:r>
              <a:rPr lang="en-US" altLang="en-US" sz="2000" dirty="0" smtClean="0">
                <a:ea typeface="ＭＳ Ｐゴシック" panose="020B0600070205080204" pitchFamily="34" charset="-128"/>
              </a:rPr>
              <a:t>Failure during data transfer can still result in inconsistent copies: Block transfer can result in</a:t>
            </a:r>
          </a:p>
          <a:p>
            <a:pPr marL="762000" lvl="1" indent="-304800">
              <a:lnSpc>
                <a:spcPct val="90000"/>
              </a:lnSpc>
            </a:pPr>
            <a:r>
              <a:rPr lang="en-US" altLang="en-US" sz="2000" dirty="0" smtClean="0">
                <a:ea typeface="ＭＳ Ｐゴシック" panose="020B0600070205080204" pitchFamily="34" charset="-128"/>
              </a:rPr>
              <a:t>Successful completion</a:t>
            </a:r>
          </a:p>
          <a:p>
            <a:pPr marL="762000" lvl="1" indent="-304800">
              <a:lnSpc>
                <a:spcPct val="90000"/>
              </a:lnSpc>
            </a:pPr>
            <a:r>
              <a:rPr lang="en-US" altLang="en-US" sz="2000" dirty="0" smtClean="0">
                <a:ea typeface="ＭＳ Ｐゴシック" panose="020B0600070205080204" pitchFamily="34" charset="-128"/>
              </a:rPr>
              <a:t>Partial failure: destination block has incorrect information</a:t>
            </a:r>
          </a:p>
          <a:p>
            <a:pPr marL="762000" lvl="1" indent="-304800">
              <a:lnSpc>
                <a:spcPct val="90000"/>
              </a:lnSpc>
            </a:pPr>
            <a:r>
              <a:rPr lang="en-US" altLang="en-US" sz="2000" dirty="0" smtClean="0">
                <a:ea typeface="ＭＳ Ｐゴシック" panose="020B0600070205080204" pitchFamily="34" charset="-128"/>
              </a:rPr>
              <a:t>Total failure: destination block was never updated</a:t>
            </a:r>
          </a:p>
          <a:p>
            <a:pPr>
              <a:lnSpc>
                <a:spcPct val="90000"/>
              </a:lnSpc>
            </a:pPr>
            <a:r>
              <a:rPr lang="en-US" altLang="en-US" sz="2000" dirty="0" smtClean="0">
                <a:ea typeface="ＭＳ Ｐゴシック" panose="020B0600070205080204" pitchFamily="34" charset="-128"/>
              </a:rPr>
              <a:t>Protecting storage media from failure during data transfer (one solution):</a:t>
            </a:r>
          </a:p>
          <a:p>
            <a:pPr marL="762000" lvl="1" indent="-304800">
              <a:lnSpc>
                <a:spcPct val="90000"/>
              </a:lnSpc>
            </a:pPr>
            <a:r>
              <a:rPr lang="en-US" altLang="en-US" sz="2000" dirty="0" smtClean="0">
                <a:ea typeface="ＭＳ Ｐゴシック" panose="020B0600070205080204" pitchFamily="34" charset="-128"/>
              </a:rPr>
              <a:t>Execute output operation as follows (assuming two copies of each block):</a:t>
            </a:r>
          </a:p>
          <a:p>
            <a:pPr marL="1162050" lvl="2" indent="-304800">
              <a:lnSpc>
                <a:spcPct val="90000"/>
              </a:lnSpc>
              <a:buFont typeface="Monotype Sorts" charset="2"/>
              <a:buAutoNum type="arabicPeriod"/>
            </a:pPr>
            <a:r>
              <a:rPr lang="en-US" altLang="en-US" sz="2000" dirty="0" smtClean="0">
                <a:ea typeface="ＭＳ Ｐゴシック" panose="020B0600070205080204" pitchFamily="34" charset="-128"/>
              </a:rPr>
              <a:t>Write the information onto the first physical block.</a:t>
            </a:r>
          </a:p>
          <a:p>
            <a:pPr marL="1162050" lvl="2" indent="-304800">
              <a:lnSpc>
                <a:spcPct val="90000"/>
              </a:lnSpc>
              <a:buFont typeface="Monotype Sorts" charset="2"/>
              <a:buAutoNum type="arabicPeriod"/>
            </a:pPr>
            <a:r>
              <a:rPr lang="en-US" altLang="en-US" sz="2000" dirty="0" smtClean="0">
                <a:ea typeface="ＭＳ Ｐゴシック" panose="020B0600070205080204" pitchFamily="34" charset="-128"/>
              </a:rPr>
              <a:t>When the first write successfully completes, write the same information onto the second physical block.</a:t>
            </a:r>
          </a:p>
          <a:p>
            <a:pPr marL="1162050" lvl="2" indent="-304800">
              <a:lnSpc>
                <a:spcPct val="90000"/>
              </a:lnSpc>
              <a:buFont typeface="Monotype Sorts" charset="2"/>
              <a:buAutoNum type="arabicPeriod"/>
            </a:pPr>
            <a:r>
              <a:rPr lang="en-US" altLang="en-US" sz="2000" dirty="0" smtClean="0">
                <a:ea typeface="ＭＳ Ｐゴシック" panose="020B0600070205080204" pitchFamily="34" charset="-128"/>
              </a:rPr>
              <a:t>The output is completed only after the second write successfully completes.</a:t>
            </a:r>
          </a:p>
        </p:txBody>
      </p:sp>
    </p:spTree>
    <p:extLst>
      <p:ext uri="{BB962C8B-B14F-4D97-AF65-F5344CB8AC3E}">
        <p14:creationId xmlns:p14="http://schemas.microsoft.com/office/powerpoint/2010/main" val="56447320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762000" y="0"/>
            <a:ext cx="8077200" cy="609600"/>
          </a:xfrm>
        </p:spPr>
        <p:txBody>
          <a:bodyPr/>
          <a:lstStyle/>
          <a:p>
            <a:r>
              <a:rPr lang="en-US" altLang="en-US" smtClean="0">
                <a:effectLst>
                  <a:outerShdw blurRad="38100" dist="38100" dir="2700000" algn="tl">
                    <a:srgbClr val="C0C0C0"/>
                  </a:outerShdw>
                </a:effectLst>
                <a:ea typeface="ＭＳ Ｐゴシック" panose="020B0600070205080204" pitchFamily="34" charset="-128"/>
              </a:rPr>
              <a:t>Stable-Storage Implementation (Cont.)</a:t>
            </a:r>
          </a:p>
        </p:txBody>
      </p:sp>
      <p:sp>
        <p:nvSpPr>
          <p:cNvPr id="28674" name="Rectangle 3"/>
          <p:cNvSpPr>
            <a:spLocks noGrp="1" noChangeArrowheads="1"/>
          </p:cNvSpPr>
          <p:nvPr>
            <p:ph type="body" idx="4294967295"/>
          </p:nvPr>
        </p:nvSpPr>
        <p:spPr>
          <a:xfrm>
            <a:off x="160021" y="800100"/>
            <a:ext cx="8858250" cy="5692140"/>
          </a:xfrm>
        </p:spPr>
        <p:txBody>
          <a:bodyPr/>
          <a:lstStyle/>
          <a:p>
            <a:pPr marL="381000" indent="-381000"/>
            <a:r>
              <a:rPr lang="en-US" altLang="en-US" sz="2000" dirty="0" smtClean="0">
                <a:ea typeface="ＭＳ Ｐゴシック" panose="020B0600070205080204" pitchFamily="34" charset="-128"/>
              </a:rPr>
              <a:t>Protecting storage media from failure during data transfer (cont.):</a:t>
            </a:r>
          </a:p>
          <a:p>
            <a:pPr marL="381000" indent="-381000"/>
            <a:r>
              <a:rPr lang="en-US" altLang="en-US" sz="2000" dirty="0" smtClean="0">
                <a:ea typeface="ＭＳ Ｐゴシック" panose="020B0600070205080204" pitchFamily="34" charset="-128"/>
              </a:rPr>
              <a:t>Copies of a block may differ due to failure during output operation. To recover from failure:</a:t>
            </a:r>
          </a:p>
          <a:p>
            <a:pPr marL="800100" lvl="1" indent="-342900">
              <a:buFont typeface="Monotype Sorts" charset="2"/>
              <a:buAutoNum type="arabicPeriod"/>
            </a:pPr>
            <a:r>
              <a:rPr lang="en-US" altLang="en-US" sz="2000" dirty="0" smtClean="0">
                <a:ea typeface="ＭＳ Ｐゴシック" panose="020B0600070205080204" pitchFamily="34" charset="-128"/>
              </a:rPr>
              <a:t>First find inconsistent blocks:</a:t>
            </a:r>
          </a:p>
          <a:p>
            <a:pPr marL="1200150" lvl="2" indent="-342900">
              <a:buFont typeface="Monotype Sorts" charset="2"/>
              <a:buAutoNum type="arabicPeriod"/>
            </a:pPr>
            <a:r>
              <a:rPr lang="en-US" altLang="en-US" sz="2000" i="1" dirty="0" smtClean="0">
                <a:ea typeface="ＭＳ Ｐゴシック" panose="020B0600070205080204" pitchFamily="34" charset="-128"/>
              </a:rPr>
              <a:t>Expensive solution</a:t>
            </a:r>
            <a:r>
              <a:rPr lang="en-US" altLang="en-US" sz="2000" dirty="0" smtClean="0">
                <a:ea typeface="ＭＳ Ｐゴシック" panose="020B0600070205080204" pitchFamily="34" charset="-128"/>
              </a:rPr>
              <a:t>: Compare the two copies of every disk block.</a:t>
            </a:r>
          </a:p>
          <a:p>
            <a:pPr marL="1200150" lvl="2" indent="-342900">
              <a:buFont typeface="Monotype Sorts" charset="2"/>
              <a:buAutoNum type="arabicPeriod"/>
            </a:pPr>
            <a:r>
              <a:rPr lang="en-US" altLang="en-US" sz="2000" i="1" dirty="0" smtClean="0">
                <a:ea typeface="ＭＳ Ｐゴシック" panose="020B0600070205080204" pitchFamily="34" charset="-128"/>
              </a:rPr>
              <a:t>Better solution</a:t>
            </a:r>
            <a:r>
              <a:rPr lang="en-US" altLang="en-US" sz="2000" dirty="0" smtClean="0">
                <a:ea typeface="ＭＳ Ｐゴシック" panose="020B0600070205080204" pitchFamily="34" charset="-128"/>
              </a:rPr>
              <a:t>: </a:t>
            </a:r>
          </a:p>
          <a:p>
            <a:pPr marL="1543050" lvl="3" indent="-342900">
              <a:buSzPct val="80000"/>
              <a:buFont typeface="Monotype Sorts" charset="2"/>
              <a:buChar char="l"/>
            </a:pPr>
            <a:r>
              <a:rPr lang="en-US" altLang="en-US" sz="2000" dirty="0" smtClean="0">
                <a:ea typeface="ＭＳ Ｐゴシック" panose="020B0600070205080204" pitchFamily="34" charset="-128"/>
              </a:rPr>
              <a:t>Record in-progress disk writes on non-volatile storage (Non-volatile RAM or special area of disk). </a:t>
            </a:r>
          </a:p>
          <a:p>
            <a:pPr marL="1543050" lvl="3" indent="-342900">
              <a:buSzPct val="80000"/>
              <a:buFont typeface="Monotype Sorts" charset="2"/>
              <a:buChar char="l"/>
            </a:pPr>
            <a:r>
              <a:rPr lang="en-US" altLang="en-US" sz="2000" dirty="0" smtClean="0">
                <a:ea typeface="ＭＳ Ｐゴシック" panose="020B0600070205080204" pitchFamily="34" charset="-128"/>
              </a:rPr>
              <a:t> Use this information during recovery  to find blocks that may be inconsistent, and only compare copies of these. </a:t>
            </a:r>
          </a:p>
          <a:p>
            <a:pPr marL="1543050" lvl="3" indent="-342900">
              <a:buSzPct val="80000"/>
              <a:buFont typeface="Monotype Sorts" charset="2"/>
              <a:buChar char="l"/>
            </a:pPr>
            <a:r>
              <a:rPr lang="en-US" altLang="en-US" sz="2000" dirty="0" smtClean="0">
                <a:ea typeface="ＭＳ Ｐゴシック" panose="020B0600070205080204" pitchFamily="34" charset="-128"/>
              </a:rPr>
              <a:t>Used in hardware RAID systems</a:t>
            </a:r>
          </a:p>
          <a:p>
            <a:pPr marL="800100" lvl="1" indent="-342900">
              <a:buFont typeface="Monotype Sorts" charset="2"/>
              <a:buAutoNum type="arabicPeriod"/>
            </a:pPr>
            <a:r>
              <a:rPr lang="en-US" altLang="en-US" sz="2000" dirty="0" smtClean="0">
                <a:ea typeface="ＭＳ Ｐゴシック" panose="020B0600070205080204" pitchFamily="34" charset="-128"/>
              </a:rPr>
              <a:t>If either copy of an inconsistent block is detected to have an error (bad checksum), overwrite it by the other copy.  If both have no error, but are different, overwrite the second block by the first block.   </a:t>
            </a:r>
          </a:p>
        </p:txBody>
      </p:sp>
    </p:spTree>
    <p:extLst>
      <p:ext uri="{BB962C8B-B14F-4D97-AF65-F5344CB8AC3E}">
        <p14:creationId xmlns:p14="http://schemas.microsoft.com/office/powerpoint/2010/main" val="1213145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en-US" dirty="0" smtClean="0">
                <a:ea typeface="+mj-ea"/>
              </a:rPr>
              <a:t>Transaction Isolation</a:t>
            </a:r>
            <a:endParaRPr lang="en-US" dirty="0">
              <a:ea typeface="+mj-ea"/>
            </a:endParaRPr>
          </a:p>
        </p:txBody>
      </p:sp>
      <p:sp>
        <p:nvSpPr>
          <p:cNvPr id="13315" name="Rectangle 3"/>
          <p:cNvSpPr>
            <a:spLocks noGrp="1" noChangeArrowheads="1"/>
          </p:cNvSpPr>
          <p:nvPr>
            <p:ph type="body" idx="1"/>
          </p:nvPr>
        </p:nvSpPr>
        <p:spPr>
          <a:xfrm>
            <a:off x="251460" y="902970"/>
            <a:ext cx="8675370" cy="5554980"/>
          </a:xfrm>
        </p:spPr>
        <p:txBody>
          <a:bodyPr/>
          <a:lstStyle/>
          <a:p>
            <a:r>
              <a:rPr lang="en-US" altLang="en-US" dirty="0" smtClean="0">
                <a:ea typeface="ＭＳ Ｐゴシック" panose="020B0600070205080204" pitchFamily="34" charset="-128"/>
              </a:rPr>
              <a:t>Multiple transactions are allowed to run concurrently in the system.  Advantages are:</a:t>
            </a:r>
          </a:p>
          <a:p>
            <a:pPr lvl="1"/>
            <a:r>
              <a:rPr lang="en-US" altLang="en-US" b="1" dirty="0" smtClean="0">
                <a:ea typeface="ＭＳ Ｐゴシック" panose="020B0600070205080204" pitchFamily="34" charset="-128"/>
              </a:rPr>
              <a:t>Increased processor and disk utilization</a:t>
            </a:r>
            <a:r>
              <a:rPr lang="en-US" altLang="en-US" dirty="0" smtClean="0">
                <a:ea typeface="ＭＳ Ｐゴシック" panose="020B0600070205080204" pitchFamily="34" charset="-128"/>
              </a:rPr>
              <a:t>, leading to better transaction </a:t>
            </a:r>
            <a:r>
              <a:rPr lang="en-US" altLang="en-US" i="1" dirty="0" smtClean="0">
                <a:ea typeface="ＭＳ Ｐゴシック" panose="020B0600070205080204" pitchFamily="34" charset="-128"/>
              </a:rPr>
              <a:t>throughput</a:t>
            </a:r>
          </a:p>
          <a:p>
            <a:pPr lvl="2"/>
            <a:r>
              <a:rPr lang="en-US" altLang="en-US" dirty="0" smtClean="0">
                <a:ea typeface="ＭＳ Ｐゴシック" panose="020B0600070205080204" pitchFamily="34" charset="-128"/>
              </a:rPr>
              <a:t>E.g. one transaction can be using the CPU while another is reading from or writing to the disk</a:t>
            </a:r>
          </a:p>
          <a:p>
            <a:pPr lvl="1"/>
            <a:r>
              <a:rPr lang="en-US" altLang="en-US" b="1" dirty="0" smtClean="0">
                <a:ea typeface="ＭＳ Ｐゴシック" panose="020B0600070205080204" pitchFamily="34" charset="-128"/>
              </a:rPr>
              <a:t>Reduced average response time</a:t>
            </a:r>
            <a:r>
              <a:rPr lang="en-US" altLang="en-US" dirty="0" smtClean="0">
                <a:ea typeface="ＭＳ Ｐゴシック" panose="020B0600070205080204" pitchFamily="34" charset="-128"/>
              </a:rPr>
              <a:t> for transactions: short transactions need not wait behind long ones.</a:t>
            </a:r>
          </a:p>
          <a:p>
            <a:r>
              <a:rPr lang="en-US" altLang="en-US" b="1" dirty="0" smtClean="0">
                <a:solidFill>
                  <a:srgbClr val="000099"/>
                </a:solidFill>
                <a:ea typeface="ＭＳ Ｐゴシック" panose="020B0600070205080204" pitchFamily="34" charset="-128"/>
              </a:rPr>
              <a:t>Concurrency control schemes</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 mechanisms  to achieve isolation</a:t>
            </a:r>
          </a:p>
          <a:p>
            <a:pPr lvl="1"/>
            <a:r>
              <a:rPr lang="en-US" altLang="en-US" dirty="0" smtClean="0">
                <a:ea typeface="ＭＳ Ｐゴシック" panose="020B0600070205080204" pitchFamily="34" charset="-128"/>
              </a:rPr>
              <a:t>That is, to control the interaction among the concurrent transactions in order to prevent them from destroying the consistency of the database</a:t>
            </a:r>
          </a:p>
          <a:p>
            <a:pPr lvl="2"/>
            <a:r>
              <a:rPr lang="en-US" altLang="en-US" dirty="0" smtClean="0">
                <a:ea typeface="ＭＳ Ｐゴシック" panose="020B0600070205080204" pitchFamily="34" charset="-128"/>
              </a:rPr>
              <a:t>Will study in Chapter 15, after studying notion of correctness of concurrent executions.</a:t>
            </a:r>
          </a:p>
        </p:txBody>
      </p:sp>
    </p:spTree>
    <p:extLst>
      <p:ext uri="{BB962C8B-B14F-4D97-AF65-F5344CB8AC3E}">
        <p14:creationId xmlns:p14="http://schemas.microsoft.com/office/powerpoint/2010/main" val="247815261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Data Access</a:t>
            </a:r>
          </a:p>
        </p:txBody>
      </p:sp>
      <p:sp>
        <p:nvSpPr>
          <p:cNvPr id="30722" name="Rectangle 3"/>
          <p:cNvSpPr>
            <a:spLocks noGrp="1" noChangeArrowheads="1"/>
          </p:cNvSpPr>
          <p:nvPr>
            <p:ph type="body" idx="4294967295"/>
          </p:nvPr>
        </p:nvSpPr>
        <p:spPr>
          <a:xfrm>
            <a:off x="205740" y="880110"/>
            <a:ext cx="8549640" cy="5303520"/>
          </a:xfrm>
        </p:spPr>
        <p:txBody>
          <a:bodyPr/>
          <a:lstStyle/>
          <a:p>
            <a:r>
              <a:rPr lang="en-US" altLang="en-US" sz="2000" b="1" dirty="0" smtClean="0">
                <a:solidFill>
                  <a:srgbClr val="000099"/>
                </a:solidFill>
                <a:ea typeface="ＭＳ Ｐゴシック" panose="020B0600070205080204" pitchFamily="34" charset="-128"/>
              </a:rPr>
              <a:t>Physical blocks</a:t>
            </a:r>
            <a:r>
              <a:rPr lang="en-US" altLang="en-US" sz="2000" dirty="0" smtClean="0">
                <a:ea typeface="ＭＳ Ｐゴシック" panose="020B0600070205080204" pitchFamily="34" charset="-128"/>
              </a:rPr>
              <a:t> are those blocks residing on the disk. </a:t>
            </a:r>
          </a:p>
          <a:p>
            <a:r>
              <a:rPr lang="en-US" altLang="en-US" sz="2000" b="1" dirty="0" smtClean="0">
                <a:solidFill>
                  <a:srgbClr val="000099"/>
                </a:solidFill>
                <a:ea typeface="ＭＳ Ｐゴシック" panose="020B0600070205080204" pitchFamily="34" charset="-128"/>
              </a:rPr>
              <a:t>Buffer blocks</a:t>
            </a:r>
            <a:r>
              <a:rPr lang="en-US" altLang="en-US" sz="2000" dirty="0" smtClean="0">
                <a:ea typeface="ＭＳ Ｐゴシック" panose="020B0600070205080204" pitchFamily="34" charset="-128"/>
              </a:rPr>
              <a:t> are the blocks residing temporarily in main memory.</a:t>
            </a:r>
          </a:p>
          <a:p>
            <a:r>
              <a:rPr lang="en-US" altLang="en-US" sz="2000" dirty="0" smtClean="0">
                <a:ea typeface="ＭＳ Ｐゴシック" panose="020B0600070205080204" pitchFamily="34" charset="-128"/>
              </a:rPr>
              <a:t>Block movements between  disk and main memory are initiated through the following two operations:</a:t>
            </a:r>
          </a:p>
          <a:p>
            <a:pPr lvl="1"/>
            <a:r>
              <a:rPr lang="en-US" altLang="en-US" sz="2000" b="1" dirty="0" smtClean="0">
                <a:solidFill>
                  <a:srgbClr val="000099"/>
                </a:solidFill>
                <a:ea typeface="ＭＳ Ｐゴシック" panose="020B0600070205080204" pitchFamily="34" charset="-128"/>
              </a:rPr>
              <a:t>input</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B</a:t>
            </a:r>
            <a:r>
              <a:rPr lang="en-US" altLang="en-US" sz="2000" dirty="0" smtClean="0">
                <a:ea typeface="ＭＳ Ｐゴシック" panose="020B0600070205080204" pitchFamily="34" charset="-128"/>
              </a:rPr>
              <a:t>) transfers the physical block </a:t>
            </a:r>
            <a:r>
              <a:rPr lang="en-US" altLang="en-US" sz="2000" i="1" dirty="0" smtClean="0">
                <a:ea typeface="ＭＳ Ｐゴシック" panose="020B0600070205080204" pitchFamily="34" charset="-128"/>
              </a:rPr>
              <a:t>B  </a:t>
            </a:r>
            <a:r>
              <a:rPr lang="en-US" altLang="en-US" sz="2000" dirty="0" smtClean="0">
                <a:ea typeface="ＭＳ Ｐゴシック" panose="020B0600070205080204" pitchFamily="34" charset="-128"/>
              </a:rPr>
              <a:t>to main memory.</a:t>
            </a:r>
          </a:p>
          <a:p>
            <a:pPr lvl="1"/>
            <a:r>
              <a:rPr lang="en-US" altLang="en-US" sz="2000" b="1" dirty="0" smtClean="0">
                <a:solidFill>
                  <a:srgbClr val="000099"/>
                </a:solidFill>
                <a:ea typeface="ＭＳ Ｐゴシック" panose="020B0600070205080204" pitchFamily="34" charset="-128"/>
              </a:rPr>
              <a:t>output</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B</a:t>
            </a:r>
            <a:r>
              <a:rPr lang="en-US" altLang="en-US" sz="2000" dirty="0" smtClean="0">
                <a:ea typeface="ＭＳ Ｐゴシック" panose="020B0600070205080204" pitchFamily="34" charset="-128"/>
              </a:rPr>
              <a:t>) transfers the buffer block </a:t>
            </a:r>
            <a:r>
              <a:rPr lang="en-US" altLang="en-US" sz="2000" i="1" dirty="0" smtClean="0">
                <a:ea typeface="ＭＳ Ｐゴシック" panose="020B0600070205080204" pitchFamily="34" charset="-128"/>
              </a:rPr>
              <a:t>B </a:t>
            </a:r>
            <a:r>
              <a:rPr lang="en-US" altLang="en-US" sz="2000" dirty="0" smtClean="0">
                <a:ea typeface="ＭＳ Ｐゴシック" panose="020B0600070205080204" pitchFamily="34" charset="-128"/>
              </a:rPr>
              <a:t>to the disk, and replaces the appropriate physical block there.</a:t>
            </a:r>
          </a:p>
          <a:p>
            <a:r>
              <a:rPr lang="en-US" altLang="en-US" sz="2000" dirty="0" smtClean="0">
                <a:ea typeface="ＭＳ Ｐゴシック" panose="020B0600070205080204" pitchFamily="34" charset="-128"/>
              </a:rPr>
              <a:t>We assume, for simplicity, that each data item fits in, and is stored inside, a single block.</a:t>
            </a:r>
          </a:p>
        </p:txBody>
      </p:sp>
    </p:spTree>
    <p:extLst>
      <p:ext uri="{BB962C8B-B14F-4D97-AF65-F5344CB8AC3E}">
        <p14:creationId xmlns:p14="http://schemas.microsoft.com/office/powerpoint/2010/main" val="379924928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Example of Data Access</a:t>
            </a:r>
          </a:p>
        </p:txBody>
      </p:sp>
      <p:sp>
        <p:nvSpPr>
          <p:cNvPr id="32789" name="Text Box 33"/>
          <p:cNvSpPr txBox="1">
            <a:spLocks noChangeArrowheads="1"/>
          </p:cNvSpPr>
          <p:nvPr/>
        </p:nvSpPr>
        <p:spPr bwMode="auto">
          <a:xfrm>
            <a:off x="4262696" y="963393"/>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dirty="0">
                <a:solidFill>
                  <a:srgbClr val="000099"/>
                </a:solidFill>
              </a:rPr>
              <a:t>buffer</a:t>
            </a:r>
          </a:p>
        </p:txBody>
      </p:sp>
      <p:grpSp>
        <p:nvGrpSpPr>
          <p:cNvPr id="2" name="Group 1"/>
          <p:cNvGrpSpPr/>
          <p:nvPr/>
        </p:nvGrpSpPr>
        <p:grpSpPr>
          <a:xfrm>
            <a:off x="1343660" y="1054100"/>
            <a:ext cx="6926580" cy="5330825"/>
            <a:chOff x="1535113" y="1095375"/>
            <a:chExt cx="6230937" cy="5064125"/>
          </a:xfrm>
        </p:grpSpPr>
        <p:sp>
          <p:nvSpPr>
            <p:cNvPr id="32770" name="Rectangle 3"/>
            <p:cNvSpPr>
              <a:spLocks noChangeArrowheads="1"/>
            </p:cNvSpPr>
            <p:nvPr/>
          </p:nvSpPr>
          <p:spPr bwMode="auto">
            <a:xfrm>
              <a:off x="4027488" y="1352550"/>
              <a:ext cx="1139825" cy="1338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32771" name="Rectangle 4"/>
            <p:cNvSpPr>
              <a:spLocks noChangeArrowheads="1"/>
            </p:cNvSpPr>
            <p:nvPr/>
          </p:nvSpPr>
          <p:spPr bwMode="auto">
            <a:xfrm>
              <a:off x="4217988" y="1443038"/>
              <a:ext cx="671512" cy="319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X      </a:t>
              </a:r>
            </a:p>
          </p:txBody>
        </p:sp>
        <p:sp>
          <p:nvSpPr>
            <p:cNvPr id="32772" name="Rectangle 5"/>
            <p:cNvSpPr>
              <a:spLocks noChangeArrowheads="1"/>
            </p:cNvSpPr>
            <p:nvPr/>
          </p:nvSpPr>
          <p:spPr bwMode="auto">
            <a:xfrm>
              <a:off x="4217988" y="1900238"/>
              <a:ext cx="657225" cy="319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Y     </a:t>
              </a:r>
            </a:p>
          </p:txBody>
        </p:sp>
        <p:sp>
          <p:nvSpPr>
            <p:cNvPr id="32773" name="Oval 9"/>
            <p:cNvSpPr>
              <a:spLocks noChangeArrowheads="1"/>
            </p:cNvSpPr>
            <p:nvPr/>
          </p:nvSpPr>
          <p:spPr bwMode="auto">
            <a:xfrm>
              <a:off x="6623050" y="1095375"/>
              <a:ext cx="1143000" cy="3810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32774" name="Line 11"/>
            <p:cNvSpPr>
              <a:spLocks noChangeShapeType="1"/>
            </p:cNvSpPr>
            <p:nvPr/>
          </p:nvSpPr>
          <p:spPr bwMode="auto">
            <a:xfrm>
              <a:off x="6623050" y="1247775"/>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5" name="Line 12"/>
            <p:cNvSpPr>
              <a:spLocks noChangeShapeType="1"/>
            </p:cNvSpPr>
            <p:nvPr/>
          </p:nvSpPr>
          <p:spPr bwMode="auto">
            <a:xfrm>
              <a:off x="7766050" y="1266825"/>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6" name="Freeform 18"/>
            <p:cNvSpPr>
              <a:spLocks/>
            </p:cNvSpPr>
            <p:nvPr/>
          </p:nvSpPr>
          <p:spPr bwMode="auto">
            <a:xfrm>
              <a:off x="6623050" y="2390775"/>
              <a:ext cx="1143000" cy="177800"/>
            </a:xfrm>
            <a:custGeom>
              <a:avLst/>
              <a:gdLst>
                <a:gd name="T0" fmla="*/ 0 w 720"/>
                <a:gd name="T1" fmla="*/ 0 h 112"/>
                <a:gd name="T2" fmla="*/ 604837500 w 720"/>
                <a:gd name="T3" fmla="*/ 241935000 h 112"/>
                <a:gd name="T4" fmla="*/ 1330642500 w 720"/>
                <a:gd name="T5" fmla="*/ 241935000 h 112"/>
                <a:gd name="T6" fmla="*/ 1814512500 w 720"/>
                <a:gd name="T7" fmla="*/ 0 h 112"/>
                <a:gd name="T8" fmla="*/ 0 60000 65536"/>
                <a:gd name="T9" fmla="*/ 0 60000 65536"/>
                <a:gd name="T10" fmla="*/ 0 60000 65536"/>
                <a:gd name="T11" fmla="*/ 0 60000 65536"/>
                <a:gd name="T12" fmla="*/ 0 w 720"/>
                <a:gd name="T13" fmla="*/ 0 h 112"/>
                <a:gd name="T14" fmla="*/ 720 w 720"/>
                <a:gd name="T15" fmla="*/ 112 h 112"/>
              </a:gdLst>
              <a:ahLst/>
              <a:cxnLst>
                <a:cxn ang="T8">
                  <a:pos x="T0" y="T1"/>
                </a:cxn>
                <a:cxn ang="T9">
                  <a:pos x="T2" y="T3"/>
                </a:cxn>
                <a:cxn ang="T10">
                  <a:pos x="T4" y="T5"/>
                </a:cxn>
                <a:cxn ang="T11">
                  <a:pos x="T6" y="T7"/>
                </a:cxn>
              </a:cxnLst>
              <a:rect l="T12" t="T13" r="T14" b="T15"/>
              <a:pathLst>
                <a:path w="720" h="112">
                  <a:moveTo>
                    <a:pt x="0" y="0"/>
                  </a:moveTo>
                  <a:cubicBezTo>
                    <a:pt x="76" y="40"/>
                    <a:pt x="152" y="80"/>
                    <a:pt x="240" y="96"/>
                  </a:cubicBezTo>
                  <a:cubicBezTo>
                    <a:pt x="328" y="112"/>
                    <a:pt x="448" y="112"/>
                    <a:pt x="528" y="96"/>
                  </a:cubicBezTo>
                  <a:cubicBezTo>
                    <a:pt x="608" y="80"/>
                    <a:pt x="688" y="16"/>
                    <a:pt x="72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7" name="Rectangle 19"/>
            <p:cNvSpPr>
              <a:spLocks noChangeArrowheads="1"/>
            </p:cNvSpPr>
            <p:nvPr/>
          </p:nvSpPr>
          <p:spPr bwMode="auto">
            <a:xfrm>
              <a:off x="7004050" y="1552575"/>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32778" name="Rectangle 20"/>
            <p:cNvSpPr>
              <a:spLocks noChangeArrowheads="1"/>
            </p:cNvSpPr>
            <p:nvPr/>
          </p:nvSpPr>
          <p:spPr bwMode="auto">
            <a:xfrm>
              <a:off x="7004050" y="2009775"/>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32779" name="Text Box 21"/>
            <p:cNvSpPr txBox="1">
              <a:spLocks noChangeArrowheads="1"/>
            </p:cNvSpPr>
            <p:nvPr/>
          </p:nvSpPr>
          <p:spPr bwMode="auto">
            <a:xfrm>
              <a:off x="7369175" y="148748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t>A</a:t>
              </a:r>
            </a:p>
          </p:txBody>
        </p:sp>
        <p:sp>
          <p:nvSpPr>
            <p:cNvPr id="32780" name="Text Box 22"/>
            <p:cNvSpPr txBox="1">
              <a:spLocks noChangeArrowheads="1"/>
            </p:cNvSpPr>
            <p:nvPr/>
          </p:nvSpPr>
          <p:spPr bwMode="auto">
            <a:xfrm>
              <a:off x="7385050" y="19272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t>B</a:t>
              </a:r>
            </a:p>
          </p:txBody>
        </p:sp>
        <p:sp>
          <p:nvSpPr>
            <p:cNvPr id="32781" name="Rectangle 23"/>
            <p:cNvSpPr>
              <a:spLocks noChangeArrowheads="1"/>
            </p:cNvSpPr>
            <p:nvPr/>
          </p:nvSpPr>
          <p:spPr bwMode="auto">
            <a:xfrm>
              <a:off x="3189288" y="3576638"/>
              <a:ext cx="7620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32782" name="Rectangle 24"/>
            <p:cNvSpPr>
              <a:spLocks noChangeArrowheads="1"/>
            </p:cNvSpPr>
            <p:nvPr/>
          </p:nvSpPr>
          <p:spPr bwMode="auto">
            <a:xfrm>
              <a:off x="4408488" y="3576638"/>
              <a:ext cx="7620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32783" name="Rectangle 27"/>
            <p:cNvSpPr>
              <a:spLocks noChangeArrowheads="1"/>
            </p:cNvSpPr>
            <p:nvPr/>
          </p:nvSpPr>
          <p:spPr bwMode="auto">
            <a:xfrm>
              <a:off x="4713288" y="3729038"/>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32784" name="Rectangle 28"/>
            <p:cNvSpPr>
              <a:spLocks noChangeArrowheads="1"/>
            </p:cNvSpPr>
            <p:nvPr/>
          </p:nvSpPr>
          <p:spPr bwMode="auto">
            <a:xfrm>
              <a:off x="3570288" y="3881438"/>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32785" name="Rectangle 29"/>
            <p:cNvSpPr>
              <a:spLocks noChangeArrowheads="1"/>
            </p:cNvSpPr>
            <p:nvPr/>
          </p:nvSpPr>
          <p:spPr bwMode="auto">
            <a:xfrm>
              <a:off x="3570288" y="4338638"/>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32786" name="Line 30"/>
            <p:cNvSpPr>
              <a:spLocks noChangeShapeType="1"/>
            </p:cNvSpPr>
            <p:nvPr/>
          </p:nvSpPr>
          <p:spPr bwMode="auto">
            <a:xfrm flipV="1">
              <a:off x="3113088" y="5557838"/>
              <a:ext cx="4552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7" name="Text Box 31"/>
            <p:cNvSpPr txBox="1">
              <a:spLocks noChangeArrowheads="1"/>
            </p:cNvSpPr>
            <p:nvPr/>
          </p:nvSpPr>
          <p:spPr bwMode="auto">
            <a:xfrm>
              <a:off x="3230563" y="3816350"/>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t>x</a:t>
              </a:r>
              <a:r>
                <a:rPr lang="en-US" altLang="en-US" sz="2000" baseline="-25000"/>
                <a:t>1</a:t>
              </a:r>
              <a:endParaRPr lang="en-US" altLang="en-US" sz="2000"/>
            </a:p>
          </p:txBody>
        </p:sp>
        <p:sp>
          <p:nvSpPr>
            <p:cNvPr id="32788" name="Text Box 32"/>
            <p:cNvSpPr txBox="1">
              <a:spLocks noChangeArrowheads="1"/>
            </p:cNvSpPr>
            <p:nvPr/>
          </p:nvSpPr>
          <p:spPr bwMode="auto">
            <a:xfrm>
              <a:off x="3227388" y="4211638"/>
              <a:ext cx="449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t>y</a:t>
              </a:r>
              <a:r>
                <a:rPr lang="en-US" altLang="en-US" sz="2000" baseline="-25000"/>
                <a:t>1 </a:t>
              </a:r>
              <a:endParaRPr lang="en-US" altLang="en-US" sz="2000"/>
            </a:p>
          </p:txBody>
        </p:sp>
        <p:sp>
          <p:nvSpPr>
            <p:cNvPr id="32790" name="Text Box 34"/>
            <p:cNvSpPr txBox="1">
              <a:spLocks noChangeArrowheads="1"/>
            </p:cNvSpPr>
            <p:nvPr/>
          </p:nvSpPr>
          <p:spPr bwMode="auto">
            <a:xfrm>
              <a:off x="1549400" y="1330325"/>
              <a:ext cx="186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i="1"/>
                <a:t>Buffer Block A</a:t>
              </a:r>
              <a:r>
                <a:rPr lang="en-US" altLang="en-US" sz="2000"/>
                <a:t> </a:t>
              </a:r>
            </a:p>
          </p:txBody>
        </p:sp>
        <p:sp>
          <p:nvSpPr>
            <p:cNvPr id="32791" name="Text Box 35"/>
            <p:cNvSpPr txBox="1">
              <a:spLocks noChangeArrowheads="1"/>
            </p:cNvSpPr>
            <p:nvPr/>
          </p:nvSpPr>
          <p:spPr bwMode="auto">
            <a:xfrm>
              <a:off x="1535113" y="1847850"/>
              <a:ext cx="179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i="1" dirty="0"/>
                <a:t>Buffer Block B</a:t>
              </a:r>
              <a:endParaRPr lang="en-US" altLang="en-US" sz="2000" dirty="0"/>
            </a:p>
          </p:txBody>
        </p:sp>
        <p:sp>
          <p:nvSpPr>
            <p:cNvPr id="32792" name="Line 36"/>
            <p:cNvSpPr>
              <a:spLocks noChangeShapeType="1"/>
            </p:cNvSpPr>
            <p:nvPr/>
          </p:nvSpPr>
          <p:spPr bwMode="auto">
            <a:xfrm>
              <a:off x="3357563" y="15621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3" name="Line 37"/>
            <p:cNvSpPr>
              <a:spLocks noChangeShapeType="1"/>
            </p:cNvSpPr>
            <p:nvPr/>
          </p:nvSpPr>
          <p:spPr bwMode="auto">
            <a:xfrm>
              <a:off x="3341688" y="2052638"/>
              <a:ext cx="8953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4" name="Line 38"/>
            <p:cNvSpPr>
              <a:spLocks noChangeShapeType="1"/>
            </p:cNvSpPr>
            <p:nvPr/>
          </p:nvSpPr>
          <p:spPr bwMode="auto">
            <a:xfrm flipH="1" flipV="1">
              <a:off x="4865688" y="1593850"/>
              <a:ext cx="2101850" cy="93663"/>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795" name="Line 39"/>
            <p:cNvSpPr>
              <a:spLocks noChangeShapeType="1"/>
            </p:cNvSpPr>
            <p:nvPr/>
          </p:nvSpPr>
          <p:spPr bwMode="auto">
            <a:xfrm>
              <a:off x="4868863" y="2052638"/>
              <a:ext cx="2082800" cy="104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796" name="Text Box 40"/>
            <p:cNvSpPr txBox="1">
              <a:spLocks noChangeArrowheads="1"/>
            </p:cNvSpPr>
            <p:nvPr/>
          </p:nvSpPr>
          <p:spPr bwMode="auto">
            <a:xfrm>
              <a:off x="5353050" y="1231900"/>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t>input(A)</a:t>
              </a:r>
            </a:p>
          </p:txBody>
        </p:sp>
        <p:sp>
          <p:nvSpPr>
            <p:cNvPr id="32797" name="Text Box 41"/>
            <p:cNvSpPr txBox="1">
              <a:spLocks noChangeArrowheads="1"/>
            </p:cNvSpPr>
            <p:nvPr/>
          </p:nvSpPr>
          <p:spPr bwMode="auto">
            <a:xfrm>
              <a:off x="5295900" y="2155825"/>
              <a:ext cx="1296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dirty="0"/>
                <a:t>output(B) </a:t>
              </a:r>
            </a:p>
          </p:txBody>
        </p:sp>
        <p:sp>
          <p:nvSpPr>
            <p:cNvPr id="32798" name="Line 42"/>
            <p:cNvSpPr>
              <a:spLocks noChangeShapeType="1"/>
            </p:cNvSpPr>
            <p:nvPr/>
          </p:nvSpPr>
          <p:spPr bwMode="auto">
            <a:xfrm flipH="1">
              <a:off x="3665538" y="1671638"/>
              <a:ext cx="533400" cy="2209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799" name="Line 43"/>
            <p:cNvSpPr>
              <a:spLocks noChangeShapeType="1"/>
            </p:cNvSpPr>
            <p:nvPr/>
          </p:nvSpPr>
          <p:spPr bwMode="auto">
            <a:xfrm flipV="1">
              <a:off x="3798888" y="2205038"/>
              <a:ext cx="609600" cy="2286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00" name="Text Box 44"/>
            <p:cNvSpPr txBox="1">
              <a:spLocks noChangeArrowheads="1"/>
            </p:cNvSpPr>
            <p:nvPr/>
          </p:nvSpPr>
          <p:spPr bwMode="auto">
            <a:xfrm>
              <a:off x="2881313" y="2605088"/>
              <a:ext cx="1030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dirty="0"/>
                <a:t>read(X)</a:t>
              </a:r>
            </a:p>
          </p:txBody>
        </p:sp>
        <p:sp>
          <p:nvSpPr>
            <p:cNvPr id="32801" name="Text Box 45"/>
            <p:cNvSpPr txBox="1">
              <a:spLocks noChangeArrowheads="1"/>
            </p:cNvSpPr>
            <p:nvPr/>
          </p:nvSpPr>
          <p:spPr bwMode="auto">
            <a:xfrm>
              <a:off x="4195763" y="2936875"/>
              <a:ext cx="1054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t>write(Y)</a:t>
              </a:r>
            </a:p>
          </p:txBody>
        </p:sp>
        <p:sp>
          <p:nvSpPr>
            <p:cNvPr id="32802" name="Text Box 46"/>
            <p:cNvSpPr txBox="1">
              <a:spLocks noChangeArrowheads="1"/>
            </p:cNvSpPr>
            <p:nvPr/>
          </p:nvSpPr>
          <p:spPr bwMode="auto">
            <a:xfrm>
              <a:off x="6961188" y="5748338"/>
              <a:ext cx="636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solidFill>
                    <a:srgbClr val="000099"/>
                  </a:solidFill>
                </a:rPr>
                <a:t>disk</a:t>
              </a:r>
            </a:p>
          </p:txBody>
        </p:sp>
        <p:sp>
          <p:nvSpPr>
            <p:cNvPr id="32803" name="Text Box 63"/>
            <p:cNvSpPr txBox="1">
              <a:spLocks noChangeArrowheads="1"/>
            </p:cNvSpPr>
            <p:nvPr/>
          </p:nvSpPr>
          <p:spPr bwMode="auto">
            <a:xfrm>
              <a:off x="2971800" y="4795838"/>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t>work area</a:t>
              </a:r>
            </a:p>
            <a:p>
              <a:r>
                <a:rPr lang="en-US" altLang="en-US" sz="2000"/>
                <a:t>of T</a:t>
              </a:r>
              <a:r>
                <a:rPr lang="en-US" altLang="en-US" sz="2000" baseline="-25000"/>
                <a:t>1</a:t>
              </a:r>
              <a:endParaRPr lang="en-US" altLang="en-US" sz="2000"/>
            </a:p>
          </p:txBody>
        </p:sp>
        <p:sp>
          <p:nvSpPr>
            <p:cNvPr id="32804" name="Text Box 64"/>
            <p:cNvSpPr txBox="1">
              <a:spLocks noChangeArrowheads="1"/>
            </p:cNvSpPr>
            <p:nvPr/>
          </p:nvSpPr>
          <p:spPr bwMode="auto">
            <a:xfrm>
              <a:off x="4416425" y="4768850"/>
              <a:ext cx="12938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t>work area</a:t>
              </a:r>
            </a:p>
            <a:p>
              <a:r>
                <a:rPr lang="en-US" altLang="en-US" sz="2000"/>
                <a:t>of T</a:t>
              </a:r>
              <a:r>
                <a:rPr lang="en-US" altLang="en-US" sz="2000" baseline="-25000"/>
                <a:t>2 </a:t>
              </a:r>
              <a:endParaRPr lang="en-US" altLang="en-US" sz="2000"/>
            </a:p>
          </p:txBody>
        </p:sp>
        <p:sp>
          <p:nvSpPr>
            <p:cNvPr id="32805" name="Text Box 65"/>
            <p:cNvSpPr txBox="1">
              <a:spLocks noChangeArrowheads="1"/>
            </p:cNvSpPr>
            <p:nvPr/>
          </p:nvSpPr>
          <p:spPr bwMode="auto">
            <a:xfrm>
              <a:off x="4335463" y="5762625"/>
              <a:ext cx="1100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solidFill>
                    <a:srgbClr val="000099"/>
                  </a:solidFill>
                </a:rPr>
                <a:t>memory</a:t>
              </a:r>
            </a:p>
          </p:txBody>
        </p:sp>
        <p:sp>
          <p:nvSpPr>
            <p:cNvPr id="32806" name="Text Box 66"/>
            <p:cNvSpPr txBox="1">
              <a:spLocks noChangeArrowheads="1"/>
            </p:cNvSpPr>
            <p:nvPr/>
          </p:nvSpPr>
          <p:spPr bwMode="auto">
            <a:xfrm>
              <a:off x="4389438" y="3589338"/>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t>x</a:t>
              </a:r>
              <a:r>
                <a:rPr lang="en-US" altLang="en-US" sz="2000" baseline="-25000"/>
                <a:t>2</a:t>
              </a:r>
              <a:endParaRPr lang="en-US" altLang="en-US" sz="2000"/>
            </a:p>
          </p:txBody>
        </p:sp>
      </p:grpSp>
      <p:sp>
        <p:nvSpPr>
          <p:cNvPr id="32807" name="Line 67"/>
          <p:cNvSpPr>
            <a:spLocks noChangeShapeType="1"/>
          </p:cNvSpPr>
          <p:nvPr/>
        </p:nvSpPr>
        <p:spPr bwMode="auto">
          <a:xfrm>
            <a:off x="6443663" y="784225"/>
            <a:ext cx="0" cy="554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77627199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Data Access (Cont.)</a:t>
            </a:r>
          </a:p>
        </p:txBody>
      </p:sp>
      <p:sp>
        <p:nvSpPr>
          <p:cNvPr id="34818" name="Rectangle 3"/>
          <p:cNvSpPr>
            <a:spLocks noGrp="1" noChangeArrowheads="1"/>
          </p:cNvSpPr>
          <p:nvPr>
            <p:ph type="body" idx="4294967295"/>
          </p:nvPr>
        </p:nvSpPr>
        <p:spPr>
          <a:xfrm>
            <a:off x="251460" y="822960"/>
            <a:ext cx="8721090" cy="5577840"/>
          </a:xfrm>
        </p:spPr>
        <p:txBody>
          <a:bodyPr/>
          <a:lstStyle/>
          <a:p>
            <a:r>
              <a:rPr lang="en-US" altLang="en-US" sz="2000" dirty="0" smtClean="0">
                <a:ea typeface="ＭＳ Ｐゴシック" panose="020B0600070205080204" pitchFamily="34" charset="-128"/>
              </a:rPr>
              <a:t>Each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has its private work-area in which local copies of all data items accessed and updated by it are kept.</a:t>
            </a:r>
          </a:p>
          <a:p>
            <a:pPr lvl="1"/>
            <a:r>
              <a:rPr lang="en-US" altLang="en-US" sz="2000" dirty="0" smtClean="0">
                <a:ea typeface="ＭＳ Ｐゴシック" panose="020B0600070205080204" pitchFamily="34" charset="-128"/>
              </a:rPr>
              <a:t>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err="1" smtClean="0">
                <a:ea typeface="ＭＳ Ｐゴシック" panose="020B0600070205080204" pitchFamily="34" charset="-128"/>
              </a:rPr>
              <a:t>'s</a:t>
            </a:r>
            <a:r>
              <a:rPr lang="en-US" altLang="en-US" sz="2000" dirty="0" smtClean="0">
                <a:ea typeface="ＭＳ Ｐゴシック" panose="020B0600070205080204" pitchFamily="34" charset="-128"/>
              </a:rPr>
              <a:t> local copy of a data item </a:t>
            </a:r>
            <a:r>
              <a:rPr lang="en-US" altLang="en-US" sz="2000" i="1" dirty="0" smtClean="0">
                <a:ea typeface="ＭＳ Ｐゴシック" panose="020B0600070205080204" pitchFamily="34" charset="-128"/>
              </a:rPr>
              <a:t>X</a:t>
            </a:r>
            <a:r>
              <a:rPr lang="en-US" altLang="en-US" sz="2000" dirty="0" smtClean="0">
                <a:ea typeface="ＭＳ Ｐゴシック" panose="020B0600070205080204" pitchFamily="34" charset="-128"/>
              </a:rPr>
              <a:t> is called </a:t>
            </a:r>
            <a:r>
              <a:rPr lang="en-US" altLang="en-US" sz="2000" i="1" dirty="0" smtClean="0">
                <a:ea typeface="ＭＳ Ｐゴシック" panose="020B0600070205080204" pitchFamily="34" charset="-128"/>
              </a:rPr>
              <a:t>x</a:t>
            </a:r>
            <a:r>
              <a:rPr lang="en-US" altLang="en-US" sz="2000" i="1" baseline="-25000" dirty="0" smtClean="0">
                <a:ea typeface="ＭＳ Ｐゴシック" panose="020B0600070205080204" pitchFamily="34" charset="-128"/>
              </a:rPr>
              <a:t>i</a:t>
            </a:r>
            <a:r>
              <a:rPr lang="en-US" altLang="en-US" sz="2000" i="1" dirty="0" smtClean="0">
                <a:ea typeface="ＭＳ Ｐゴシック" panose="020B0600070205080204" pitchFamily="34" charset="-128"/>
              </a:rPr>
              <a:t>.</a:t>
            </a:r>
            <a:endParaRPr lang="en-US" altLang="en-US" sz="2000" dirty="0" smtClean="0">
              <a:ea typeface="ＭＳ Ｐゴシック" panose="020B0600070205080204" pitchFamily="34" charset="-128"/>
            </a:endParaRPr>
          </a:p>
          <a:p>
            <a:r>
              <a:rPr lang="en-US" altLang="en-US" sz="2000" dirty="0" smtClean="0">
                <a:ea typeface="ＭＳ Ｐゴシック" panose="020B0600070205080204" pitchFamily="34" charset="-128"/>
              </a:rPr>
              <a:t>Transferring data items between system buffer blocks and its private work-area done by:</a:t>
            </a:r>
          </a:p>
          <a:p>
            <a:pPr lvl="1"/>
            <a:r>
              <a:rPr lang="en-US" altLang="en-US" sz="2000" b="1" dirty="0" smtClean="0">
                <a:solidFill>
                  <a:srgbClr val="000099"/>
                </a:solidFill>
                <a:ea typeface="ＭＳ Ｐゴシック" panose="020B0600070205080204" pitchFamily="34" charset="-128"/>
              </a:rPr>
              <a:t>read</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X</a:t>
            </a:r>
            <a:r>
              <a:rPr lang="en-US" altLang="en-US" sz="2000" dirty="0" smtClean="0">
                <a:ea typeface="ＭＳ Ｐゴシック" panose="020B0600070205080204" pitchFamily="34" charset="-128"/>
              </a:rPr>
              <a:t>) assigns the value of data item </a:t>
            </a:r>
            <a:r>
              <a:rPr lang="en-US" altLang="en-US" sz="2000" i="1" dirty="0" smtClean="0">
                <a:ea typeface="ＭＳ Ｐゴシック" panose="020B0600070205080204" pitchFamily="34" charset="-128"/>
              </a:rPr>
              <a:t>X</a:t>
            </a:r>
            <a:r>
              <a:rPr lang="en-US" altLang="en-US" sz="2000" dirty="0" smtClean="0">
                <a:ea typeface="ＭＳ Ｐゴシック" panose="020B0600070205080204" pitchFamily="34" charset="-128"/>
              </a:rPr>
              <a:t> to the local variable </a:t>
            </a:r>
            <a:r>
              <a:rPr lang="en-US" altLang="en-US" sz="2000" i="1" dirty="0" smtClean="0">
                <a:ea typeface="ＭＳ Ｐゴシック" panose="020B0600070205080204" pitchFamily="34" charset="-128"/>
              </a:rPr>
              <a:t>x</a:t>
            </a:r>
            <a:r>
              <a:rPr lang="en-US" altLang="en-US" sz="2000" i="1" baseline="-25000" dirty="0" smtClean="0">
                <a:ea typeface="ＭＳ Ｐゴシック" panose="020B0600070205080204" pitchFamily="34" charset="-128"/>
              </a:rPr>
              <a:t>i</a:t>
            </a:r>
            <a:r>
              <a:rPr lang="en-US" altLang="en-US" sz="2000" dirty="0" smtClean="0">
                <a:ea typeface="ＭＳ Ｐゴシック" panose="020B0600070205080204" pitchFamily="34" charset="-128"/>
              </a:rPr>
              <a:t>.</a:t>
            </a:r>
          </a:p>
          <a:p>
            <a:pPr lvl="1"/>
            <a:r>
              <a:rPr lang="en-US" altLang="en-US" sz="2000" b="1" dirty="0" smtClean="0">
                <a:solidFill>
                  <a:srgbClr val="000099"/>
                </a:solidFill>
                <a:ea typeface="ＭＳ Ｐゴシック" panose="020B0600070205080204" pitchFamily="34" charset="-128"/>
              </a:rPr>
              <a:t>write</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X</a:t>
            </a:r>
            <a:r>
              <a:rPr lang="en-US" altLang="en-US" sz="2000" dirty="0" smtClean="0">
                <a:ea typeface="ＭＳ Ｐゴシック" panose="020B0600070205080204" pitchFamily="34" charset="-128"/>
              </a:rPr>
              <a:t>) assigns the value of local variable </a:t>
            </a:r>
            <a:r>
              <a:rPr lang="en-US" altLang="en-US" sz="2000" i="1" dirty="0" smtClean="0">
                <a:ea typeface="ＭＳ Ｐゴシック" panose="020B0600070205080204" pitchFamily="34" charset="-128"/>
              </a:rPr>
              <a:t>x</a:t>
            </a:r>
            <a:r>
              <a:rPr lang="en-US" altLang="en-US" sz="2000" i="1" baseline="-25000" dirty="0"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to data item {</a:t>
            </a:r>
            <a:r>
              <a:rPr lang="en-US" altLang="en-US" sz="2000" i="1" dirty="0" smtClean="0">
                <a:ea typeface="ＭＳ Ｐゴシック" panose="020B0600070205080204" pitchFamily="34" charset="-128"/>
              </a:rPr>
              <a:t>X</a:t>
            </a:r>
            <a:r>
              <a:rPr lang="en-US" altLang="en-US" sz="2000" dirty="0" smtClean="0">
                <a:ea typeface="ＭＳ Ｐゴシック" panose="020B0600070205080204" pitchFamily="34" charset="-128"/>
              </a:rPr>
              <a:t>} in the buffer block.</a:t>
            </a:r>
          </a:p>
          <a:p>
            <a:pPr lvl="1"/>
            <a:r>
              <a:rPr lang="en-US" altLang="en-US" sz="2000" b="1" dirty="0" smtClean="0">
                <a:ea typeface="ＭＳ Ｐゴシック" panose="020B0600070205080204" pitchFamily="34" charset="-128"/>
              </a:rPr>
              <a:t>Note: output</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B</a:t>
            </a:r>
            <a:r>
              <a:rPr lang="en-US" altLang="en-US" sz="2000" i="1" baseline="-25000" dirty="0" smtClean="0">
                <a:ea typeface="ＭＳ Ｐゴシック" panose="020B0600070205080204" pitchFamily="34" charset="-128"/>
              </a:rPr>
              <a:t>X</a:t>
            </a:r>
            <a:r>
              <a:rPr lang="en-US" altLang="en-US" sz="2000" dirty="0" smtClean="0">
                <a:ea typeface="ＭＳ Ｐゴシック" panose="020B0600070205080204" pitchFamily="34" charset="-128"/>
              </a:rPr>
              <a:t>) need not immediately follow </a:t>
            </a:r>
            <a:r>
              <a:rPr lang="en-US" altLang="en-US" sz="2000" b="1" dirty="0" smtClean="0">
                <a:ea typeface="ＭＳ Ｐゴシック" panose="020B0600070205080204" pitchFamily="34" charset="-128"/>
              </a:rPr>
              <a:t>write</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X</a:t>
            </a:r>
            <a:r>
              <a:rPr lang="en-US" altLang="en-US" sz="2000" dirty="0" smtClean="0">
                <a:ea typeface="ＭＳ Ｐゴシック" panose="020B0600070205080204" pitchFamily="34" charset="-128"/>
              </a:rPr>
              <a:t>). System can perform the </a:t>
            </a:r>
            <a:r>
              <a:rPr lang="en-US" altLang="en-US" sz="2000" b="1" dirty="0" smtClean="0">
                <a:ea typeface="ＭＳ Ｐゴシック" panose="020B0600070205080204" pitchFamily="34" charset="-128"/>
              </a:rPr>
              <a:t>output</a:t>
            </a:r>
            <a:r>
              <a:rPr lang="en-US" altLang="en-US" sz="2000" dirty="0" smtClean="0">
                <a:ea typeface="ＭＳ Ｐゴシック" panose="020B0600070205080204" pitchFamily="34" charset="-128"/>
              </a:rPr>
              <a:t> operation when it deems fit.</a:t>
            </a:r>
          </a:p>
          <a:p>
            <a:r>
              <a:rPr lang="en-US" altLang="en-US" sz="2000" dirty="0" smtClean="0">
                <a:ea typeface="ＭＳ Ｐゴシック" panose="020B0600070205080204" pitchFamily="34" charset="-128"/>
              </a:rPr>
              <a:t>Transactions </a:t>
            </a:r>
          </a:p>
          <a:p>
            <a:pPr lvl="1"/>
            <a:r>
              <a:rPr lang="en-US" altLang="en-US" sz="2000" dirty="0" smtClean="0">
                <a:ea typeface="ＭＳ Ｐゴシック" panose="020B0600070205080204" pitchFamily="34" charset="-128"/>
              </a:rPr>
              <a:t>Must perform </a:t>
            </a:r>
            <a:r>
              <a:rPr lang="en-US" altLang="en-US" sz="2000" b="1" dirty="0" smtClean="0">
                <a:ea typeface="ＭＳ Ｐゴシック" panose="020B0600070205080204" pitchFamily="34" charset="-128"/>
              </a:rPr>
              <a:t>read</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X</a:t>
            </a:r>
            <a:r>
              <a:rPr lang="en-US" altLang="en-US" sz="2000" dirty="0" smtClean="0">
                <a:ea typeface="ＭＳ Ｐゴシック" panose="020B0600070205080204" pitchFamily="34" charset="-128"/>
              </a:rPr>
              <a:t>) before accessing </a:t>
            </a:r>
            <a:r>
              <a:rPr lang="en-US" altLang="en-US" sz="2000" i="1" dirty="0" smtClean="0">
                <a:ea typeface="ＭＳ Ｐゴシック" panose="020B0600070205080204" pitchFamily="34" charset="-128"/>
              </a:rPr>
              <a:t>X</a:t>
            </a:r>
            <a:r>
              <a:rPr lang="en-US" altLang="en-US" sz="2000" dirty="0" smtClean="0">
                <a:ea typeface="ＭＳ Ｐゴシック" panose="020B0600070205080204" pitchFamily="34" charset="-128"/>
              </a:rPr>
              <a:t> for the first time (subsequent reads can be from local copy) </a:t>
            </a:r>
          </a:p>
          <a:p>
            <a:pPr lvl="1"/>
            <a:r>
              <a:rPr lang="en-US" altLang="en-US" sz="2000" b="1" dirty="0" smtClean="0">
                <a:ea typeface="ＭＳ Ｐゴシック" panose="020B0600070205080204" pitchFamily="34" charset="-128"/>
              </a:rPr>
              <a:t>write</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X</a:t>
            </a:r>
            <a:r>
              <a:rPr lang="en-US" altLang="en-US" sz="2000" dirty="0" smtClean="0">
                <a:ea typeface="ＭＳ Ｐゴシック" panose="020B0600070205080204" pitchFamily="34" charset="-128"/>
              </a:rPr>
              <a:t>) can be executed at any time before the transaction commits</a:t>
            </a:r>
          </a:p>
        </p:txBody>
      </p:sp>
    </p:spTree>
    <p:extLst>
      <p:ext uri="{BB962C8B-B14F-4D97-AF65-F5344CB8AC3E}">
        <p14:creationId xmlns:p14="http://schemas.microsoft.com/office/powerpoint/2010/main" val="174970290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Recovery and Atomicity</a:t>
            </a:r>
          </a:p>
        </p:txBody>
      </p:sp>
      <p:sp>
        <p:nvSpPr>
          <p:cNvPr id="36866" name="Rectangle 3"/>
          <p:cNvSpPr>
            <a:spLocks noGrp="1" noChangeArrowheads="1"/>
          </p:cNvSpPr>
          <p:nvPr>
            <p:ph type="body" idx="1"/>
          </p:nvPr>
        </p:nvSpPr>
        <p:spPr>
          <a:xfrm>
            <a:off x="197167" y="960120"/>
            <a:ext cx="8821103" cy="2935010"/>
          </a:xfrm>
        </p:spPr>
        <p:txBody>
          <a:bodyPr/>
          <a:lstStyle/>
          <a:p>
            <a:r>
              <a:rPr lang="en-US" altLang="en-US" dirty="0" smtClean="0">
                <a:ea typeface="ＭＳ Ｐゴシック" panose="020B0600070205080204" pitchFamily="34" charset="-128"/>
              </a:rPr>
              <a:t>To ensure atomicity despite failures, we first output information describing the modifications to stable storage without modifying the database itself.</a:t>
            </a:r>
          </a:p>
          <a:p>
            <a:r>
              <a:rPr lang="en-US" altLang="en-US" dirty="0" smtClean="0">
                <a:ea typeface="ＭＳ Ｐゴシック" panose="020B0600070205080204" pitchFamily="34" charset="-128"/>
              </a:rPr>
              <a:t>We study </a:t>
            </a:r>
            <a:r>
              <a:rPr lang="en-US" altLang="en-US" b="1" dirty="0" smtClean="0">
                <a:solidFill>
                  <a:srgbClr val="000099"/>
                </a:solidFill>
                <a:ea typeface="ＭＳ Ｐゴシック" panose="020B0600070205080204" pitchFamily="34" charset="-128"/>
              </a:rPr>
              <a:t>log-based recovery</a:t>
            </a:r>
            <a:r>
              <a:rPr lang="en-US" altLang="en-US" dirty="0" smtClean="0">
                <a:ea typeface="ＭＳ Ｐゴシック" panose="020B0600070205080204" pitchFamily="34" charset="-128"/>
              </a:rPr>
              <a:t> </a:t>
            </a:r>
            <a:r>
              <a:rPr lang="en-US" altLang="en-US" b="1" dirty="0" smtClean="0">
                <a:solidFill>
                  <a:srgbClr val="000099"/>
                </a:solidFill>
                <a:ea typeface="ＭＳ Ｐゴシック" panose="020B0600070205080204" pitchFamily="34" charset="-128"/>
              </a:rPr>
              <a:t>mechanisms</a:t>
            </a:r>
            <a:r>
              <a:rPr lang="en-US" altLang="en-US" dirty="0" smtClean="0">
                <a:ea typeface="ＭＳ Ｐゴシック" panose="020B0600070205080204" pitchFamily="34" charset="-128"/>
              </a:rPr>
              <a:t> in detail</a:t>
            </a:r>
          </a:p>
          <a:p>
            <a:pPr lvl="1"/>
            <a:r>
              <a:rPr lang="en-US" altLang="en-US" dirty="0" smtClean="0">
                <a:ea typeface="ＭＳ Ｐゴシック" panose="020B0600070205080204" pitchFamily="34" charset="-128"/>
              </a:rPr>
              <a:t>We first present key concepts</a:t>
            </a:r>
          </a:p>
          <a:p>
            <a:pPr lvl="1"/>
            <a:r>
              <a:rPr lang="en-US" altLang="en-US" dirty="0" smtClean="0">
                <a:ea typeface="ＭＳ Ｐゴシック" panose="020B0600070205080204" pitchFamily="34" charset="-128"/>
              </a:rPr>
              <a:t>And then present the actual recovery algorithm</a:t>
            </a:r>
          </a:p>
          <a:p>
            <a:r>
              <a:rPr lang="en-US" altLang="en-US" dirty="0" smtClean="0">
                <a:ea typeface="ＭＳ Ｐゴシック" panose="020B0600070205080204" pitchFamily="34" charset="-128"/>
              </a:rPr>
              <a:t>Less used alternative: </a:t>
            </a:r>
            <a:r>
              <a:rPr lang="en-US" altLang="en-US" b="1" dirty="0" smtClean="0">
                <a:solidFill>
                  <a:srgbClr val="000099"/>
                </a:solidFill>
                <a:ea typeface="ＭＳ Ｐゴシック" panose="020B0600070205080204" pitchFamily="34" charset="-128"/>
              </a:rPr>
              <a:t>shadow-copy </a:t>
            </a:r>
            <a:r>
              <a:rPr lang="en-US" altLang="en-US" dirty="0" smtClean="0">
                <a:ea typeface="ＭＳ Ｐゴシック" panose="020B0600070205080204" pitchFamily="34" charset="-128"/>
              </a:rPr>
              <a:t>and</a:t>
            </a:r>
            <a:r>
              <a:rPr lang="en-US" altLang="en-US" dirty="0" smtClean="0">
                <a:solidFill>
                  <a:srgbClr val="000099"/>
                </a:solidFill>
                <a:ea typeface="ＭＳ Ｐゴシック" panose="020B0600070205080204" pitchFamily="34" charset="-128"/>
              </a:rPr>
              <a:t> </a:t>
            </a:r>
            <a:r>
              <a:rPr lang="en-US" altLang="en-US" b="1" dirty="0" smtClean="0">
                <a:solidFill>
                  <a:srgbClr val="000099"/>
                </a:solidFill>
                <a:ea typeface="ＭＳ Ｐゴシック" panose="020B0600070205080204" pitchFamily="34" charset="-128"/>
              </a:rPr>
              <a:t>shadow-paging </a:t>
            </a:r>
            <a:r>
              <a:rPr lang="en-US" altLang="en-US" dirty="0" smtClean="0">
                <a:ea typeface="ＭＳ Ｐゴシック" panose="020B0600070205080204" pitchFamily="34" charset="-128"/>
              </a:rPr>
              <a:t>(brief details in book)</a:t>
            </a:r>
          </a:p>
          <a:p>
            <a:pPr>
              <a:buFont typeface="Monotype Sorts" charset="2"/>
              <a:buNone/>
            </a:pPr>
            <a:endParaRPr lang="en-US" altLang="en-US" dirty="0" smtClean="0">
              <a:ea typeface="ＭＳ Ｐゴシック" panose="020B0600070205080204" pitchFamily="34" charset="-128"/>
            </a:endParaRPr>
          </a:p>
        </p:txBody>
      </p:sp>
      <p:grpSp>
        <p:nvGrpSpPr>
          <p:cNvPr id="2" name="Group 1"/>
          <p:cNvGrpSpPr/>
          <p:nvPr/>
        </p:nvGrpSpPr>
        <p:grpSpPr>
          <a:xfrm>
            <a:off x="592455" y="3726180"/>
            <a:ext cx="7577455" cy="2809558"/>
            <a:chOff x="592455" y="3726180"/>
            <a:chExt cx="7577455" cy="2809558"/>
          </a:xfrm>
        </p:grpSpPr>
        <p:pic>
          <p:nvPicPr>
            <p:cNvPr id="36867" name="Picture 1" descr="15-02.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3833" y="3726180"/>
              <a:ext cx="5836077" cy="280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Box 2"/>
            <p:cNvSpPr txBox="1">
              <a:spLocks noChangeArrowheads="1"/>
            </p:cNvSpPr>
            <p:nvPr/>
          </p:nvSpPr>
          <p:spPr bwMode="auto">
            <a:xfrm>
              <a:off x="592455" y="5129848"/>
              <a:ext cx="1495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b="1" dirty="0">
                  <a:solidFill>
                    <a:srgbClr val="000099"/>
                  </a:solidFill>
                </a:rPr>
                <a:t>shadow-copy </a:t>
              </a:r>
              <a:endParaRPr lang="en-US" altLang="en-US" dirty="0"/>
            </a:p>
          </p:txBody>
        </p:sp>
      </p:grpSp>
    </p:spTree>
    <p:extLst>
      <p:ext uri="{BB962C8B-B14F-4D97-AF65-F5344CB8AC3E}">
        <p14:creationId xmlns:p14="http://schemas.microsoft.com/office/powerpoint/2010/main" val="226811231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Log-Based Recovery</a:t>
            </a:r>
          </a:p>
        </p:txBody>
      </p:sp>
      <p:sp>
        <p:nvSpPr>
          <p:cNvPr id="38914" name="Rectangle 3"/>
          <p:cNvSpPr>
            <a:spLocks noGrp="1" noChangeArrowheads="1"/>
          </p:cNvSpPr>
          <p:nvPr>
            <p:ph type="body" idx="4294967295"/>
          </p:nvPr>
        </p:nvSpPr>
        <p:spPr>
          <a:xfrm>
            <a:off x="182880" y="891540"/>
            <a:ext cx="8766810" cy="5497830"/>
          </a:xfrm>
        </p:spPr>
        <p:txBody>
          <a:bodyPr/>
          <a:lstStyle/>
          <a:p>
            <a:pPr>
              <a:lnSpc>
                <a:spcPct val="90000"/>
              </a:lnSpc>
            </a:pPr>
            <a:r>
              <a:rPr lang="en-US" altLang="en-US" sz="2000" dirty="0" smtClean="0">
                <a:ea typeface="ＭＳ Ｐゴシック" panose="020B0600070205080204" pitchFamily="34" charset="-128"/>
              </a:rPr>
              <a:t>A  </a:t>
            </a:r>
            <a:r>
              <a:rPr lang="en-US" altLang="en-US" sz="2000" b="1" dirty="0" smtClean="0">
                <a:solidFill>
                  <a:srgbClr val="000099"/>
                </a:solidFill>
                <a:ea typeface="ＭＳ Ｐゴシック" panose="020B0600070205080204" pitchFamily="34" charset="-128"/>
              </a:rPr>
              <a:t>log</a:t>
            </a:r>
            <a:r>
              <a:rPr lang="en-US" altLang="en-US" sz="2000" dirty="0" smtClean="0">
                <a:ea typeface="ＭＳ Ｐゴシック" panose="020B0600070205080204" pitchFamily="34" charset="-128"/>
              </a:rPr>
              <a:t> is kept on stable storage. </a:t>
            </a:r>
          </a:p>
          <a:p>
            <a:pPr lvl="1">
              <a:lnSpc>
                <a:spcPct val="90000"/>
              </a:lnSpc>
            </a:pPr>
            <a:r>
              <a:rPr lang="en-US" altLang="en-US" sz="2000" dirty="0" smtClean="0">
                <a:ea typeface="ＭＳ Ｐゴシック" panose="020B0600070205080204" pitchFamily="34" charset="-128"/>
              </a:rPr>
              <a:t>The log is a sequence of </a:t>
            </a:r>
            <a:r>
              <a:rPr lang="en-US" altLang="en-US" sz="2000" b="1" dirty="0" smtClean="0">
                <a:solidFill>
                  <a:srgbClr val="000099"/>
                </a:solidFill>
                <a:ea typeface="ＭＳ Ｐゴシック" panose="020B0600070205080204" pitchFamily="34" charset="-128"/>
              </a:rPr>
              <a:t>log records</a:t>
            </a:r>
            <a:r>
              <a:rPr lang="en-US" altLang="en-US" sz="2000" dirty="0" smtClean="0">
                <a:ea typeface="ＭＳ Ｐゴシック" panose="020B0600070205080204" pitchFamily="34" charset="-128"/>
              </a:rPr>
              <a:t>, and maintains a record of update activities on the database.</a:t>
            </a:r>
          </a:p>
          <a:p>
            <a:pPr>
              <a:lnSpc>
                <a:spcPct val="90000"/>
              </a:lnSpc>
            </a:pPr>
            <a:r>
              <a:rPr lang="en-US" altLang="en-US" sz="2000" dirty="0" smtClean="0">
                <a:ea typeface="ＭＳ Ｐゴシック" panose="020B0600070205080204" pitchFamily="34" charset="-128"/>
              </a:rPr>
              <a:t>When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starts, it registers itself by writing a </a:t>
            </a:r>
            <a:br>
              <a:rPr lang="en-US" altLang="en-US" sz="2000" dirty="0" smtClean="0">
                <a:ea typeface="ＭＳ Ｐゴシック" panose="020B0600070205080204" pitchFamily="34" charset="-128"/>
              </a:rPr>
            </a:b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baseline="-25000" dirty="0" smtClean="0">
                <a:ea typeface="ＭＳ Ｐゴシック" panose="020B0600070205080204" pitchFamily="34" charset="-128"/>
              </a:rPr>
              <a:t>  </a:t>
            </a:r>
            <a:r>
              <a:rPr lang="en-US" altLang="en-US" sz="2000" b="1" dirty="0" smtClean="0">
                <a:ea typeface="ＭＳ Ｐゴシック" panose="020B0600070205080204" pitchFamily="34" charset="-128"/>
              </a:rPr>
              <a:t>start</a:t>
            </a:r>
            <a:r>
              <a:rPr lang="en-US" altLang="en-US" sz="2000" dirty="0" smtClean="0">
                <a:ea typeface="ＭＳ Ｐゴシック" panose="020B0600070205080204" pitchFamily="34" charset="-128"/>
              </a:rPr>
              <a:t>&gt;log record</a:t>
            </a:r>
          </a:p>
          <a:p>
            <a:pPr>
              <a:lnSpc>
                <a:spcPct val="90000"/>
              </a:lnSpc>
            </a:pPr>
            <a:r>
              <a:rPr lang="en-US" altLang="en-US" sz="2000" i="1" dirty="0" smtClean="0">
                <a:ea typeface="ＭＳ Ｐゴシック" panose="020B0600070205080204" pitchFamily="34" charset="-128"/>
              </a:rPr>
              <a:t>Before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executes </a:t>
            </a:r>
            <a:r>
              <a:rPr lang="en-US" altLang="en-US" sz="2000" b="1" dirty="0" smtClean="0">
                <a:ea typeface="ＭＳ Ｐゴシック" panose="020B0600070205080204" pitchFamily="34" charset="-128"/>
              </a:rPr>
              <a:t>write</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X</a:t>
            </a:r>
            <a:r>
              <a:rPr lang="en-US" altLang="en-US" sz="2000" dirty="0" smtClean="0">
                <a:ea typeface="ＭＳ Ｐゴシック" panose="020B0600070205080204" pitchFamily="34" charset="-128"/>
              </a:rPr>
              <a:t>), a log record </a:t>
            </a:r>
            <a:br>
              <a:rPr lang="en-US" altLang="en-US" sz="2000" dirty="0" smtClean="0">
                <a:ea typeface="ＭＳ Ｐゴシック" panose="020B0600070205080204" pitchFamily="34" charset="-128"/>
              </a:rPr>
            </a:b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X,  V</a:t>
            </a:r>
            <a:r>
              <a:rPr lang="en-US" altLang="en-US" sz="2000" i="1" baseline="-25000" dirty="0" smtClean="0">
                <a:ea typeface="ＭＳ Ｐゴシック" panose="020B0600070205080204" pitchFamily="34" charset="-128"/>
              </a:rPr>
              <a:t>1</a:t>
            </a:r>
            <a:r>
              <a:rPr lang="en-US" altLang="en-US" sz="2000" i="1" dirty="0" smtClean="0">
                <a:ea typeface="ＭＳ Ｐゴシック" panose="020B0600070205080204" pitchFamily="34" charset="-128"/>
              </a:rPr>
              <a:t>,  V</a:t>
            </a:r>
            <a:r>
              <a:rPr lang="en-US" altLang="en-US" sz="2000" i="1" baseline="-25000" dirty="0" smtClean="0">
                <a:ea typeface="ＭＳ Ｐゴシック" panose="020B0600070205080204" pitchFamily="34" charset="-128"/>
              </a:rPr>
              <a:t>2</a:t>
            </a:r>
            <a:r>
              <a:rPr lang="en-US" altLang="en-US" sz="2000" i="1" dirty="0" smtClean="0">
                <a:ea typeface="ＭＳ Ｐゴシック" panose="020B0600070205080204" pitchFamily="34" charset="-128"/>
              </a:rPr>
              <a:t>&gt; </a:t>
            </a:r>
            <a:br>
              <a:rPr lang="en-US" altLang="en-US" sz="2000" i="1" dirty="0" smtClean="0">
                <a:ea typeface="ＭＳ Ｐゴシック" panose="020B0600070205080204" pitchFamily="34" charset="-128"/>
              </a:rPr>
            </a:br>
            <a:r>
              <a:rPr lang="en-US" altLang="en-US" sz="2000" dirty="0" smtClean="0">
                <a:ea typeface="ＭＳ Ｐゴシック" panose="020B0600070205080204" pitchFamily="34" charset="-128"/>
              </a:rPr>
              <a:t>is written, where</a:t>
            </a:r>
            <a:r>
              <a:rPr lang="en-US" altLang="en-US" sz="2000" i="1" dirty="0" smtClean="0">
                <a:ea typeface="ＭＳ Ｐゴシック" panose="020B0600070205080204" pitchFamily="34" charset="-128"/>
              </a:rPr>
              <a:t> V</a:t>
            </a:r>
            <a:r>
              <a:rPr lang="en-US" altLang="en-US" sz="2000" i="1"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is the value of </a:t>
            </a:r>
            <a:r>
              <a:rPr lang="en-US" altLang="en-US" sz="2000" i="1" dirty="0" smtClean="0">
                <a:ea typeface="ＭＳ Ｐゴシック" panose="020B0600070205080204" pitchFamily="34" charset="-128"/>
              </a:rPr>
              <a:t>X</a:t>
            </a:r>
            <a:r>
              <a:rPr lang="en-US" altLang="en-US" sz="2000" dirty="0" smtClean="0">
                <a:ea typeface="ＭＳ Ｐゴシック" panose="020B0600070205080204" pitchFamily="34" charset="-128"/>
              </a:rPr>
              <a:t>  before the write (the </a:t>
            </a:r>
            <a:r>
              <a:rPr lang="en-US" altLang="en-US" sz="2000" b="1" dirty="0" smtClean="0">
                <a:solidFill>
                  <a:srgbClr val="000099"/>
                </a:solidFill>
                <a:ea typeface="ＭＳ Ｐゴシック" panose="020B0600070205080204" pitchFamily="34" charset="-128"/>
              </a:rPr>
              <a:t>old value</a:t>
            </a:r>
            <a:r>
              <a:rPr lang="en-US" altLang="en-US" sz="2000" dirty="0" smtClean="0">
                <a:ea typeface="ＭＳ Ｐゴシック" panose="020B0600070205080204" pitchFamily="34" charset="-128"/>
              </a:rPr>
              <a:t>)</a:t>
            </a:r>
            <a:r>
              <a:rPr lang="en-US" altLang="en-US" sz="2000" b="1" dirty="0" smtClean="0">
                <a:ea typeface="ＭＳ Ｐゴシック" panose="020B0600070205080204" pitchFamily="34" charset="-128"/>
              </a:rPr>
              <a:t>,</a:t>
            </a:r>
            <a:r>
              <a:rPr lang="en-US" altLang="en-US" sz="2000" dirty="0" smtClean="0">
                <a:ea typeface="ＭＳ Ｐゴシック" panose="020B0600070205080204" pitchFamily="34" charset="-128"/>
              </a:rPr>
              <a:t> and </a:t>
            </a:r>
            <a:r>
              <a:rPr lang="en-US" altLang="en-US" sz="2000" i="1" dirty="0" smtClean="0">
                <a:ea typeface="ＭＳ Ｐゴシック" panose="020B0600070205080204" pitchFamily="34" charset="-128"/>
              </a:rPr>
              <a:t>V</a:t>
            </a:r>
            <a:r>
              <a:rPr lang="en-US" altLang="en-US" sz="2000" i="1" baseline="-25000" dirty="0" smtClean="0">
                <a:ea typeface="ＭＳ Ｐゴシック" panose="020B0600070205080204" pitchFamily="34" charset="-128"/>
              </a:rPr>
              <a:t>2</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is the value to be written to </a:t>
            </a:r>
            <a:r>
              <a:rPr lang="en-US" altLang="en-US" sz="2000" i="1" dirty="0" smtClean="0">
                <a:ea typeface="ＭＳ Ｐゴシック" panose="020B0600070205080204" pitchFamily="34" charset="-128"/>
              </a:rPr>
              <a:t>X </a:t>
            </a:r>
            <a:r>
              <a:rPr lang="en-US" altLang="en-US" sz="2000" dirty="0" smtClean="0">
                <a:ea typeface="ＭＳ Ｐゴシック" panose="020B0600070205080204" pitchFamily="34" charset="-128"/>
              </a:rPr>
              <a:t>(the </a:t>
            </a:r>
            <a:r>
              <a:rPr lang="en-US" altLang="en-US" sz="2000" b="1" dirty="0" smtClean="0">
                <a:solidFill>
                  <a:srgbClr val="000099"/>
                </a:solidFill>
                <a:ea typeface="ＭＳ Ｐゴシック" panose="020B0600070205080204" pitchFamily="34" charset="-128"/>
              </a:rPr>
              <a:t>new value</a:t>
            </a:r>
            <a:r>
              <a:rPr lang="en-US" altLang="en-US" sz="2000" b="1" dirty="0" smtClean="0">
                <a:ea typeface="ＭＳ Ｐゴシック" panose="020B0600070205080204" pitchFamily="34" charset="-128"/>
              </a:rPr>
              <a:t>)</a:t>
            </a:r>
            <a:r>
              <a:rPr lang="en-US" altLang="en-US" sz="2000" dirty="0" smtClean="0">
                <a:ea typeface="ＭＳ Ｐゴシック" panose="020B0600070205080204" pitchFamily="34" charset="-128"/>
              </a:rPr>
              <a:t>. </a:t>
            </a:r>
          </a:p>
          <a:p>
            <a:pPr>
              <a:lnSpc>
                <a:spcPct val="90000"/>
              </a:lnSpc>
            </a:pPr>
            <a:r>
              <a:rPr lang="en-US" altLang="en-US" sz="2000" dirty="0" smtClean="0">
                <a:ea typeface="ＭＳ Ｐゴシック" panose="020B0600070205080204" pitchFamily="34" charset="-128"/>
              </a:rPr>
              <a:t>When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finishes it last statement, the log record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b="1" i="1" dirty="0" smtClean="0">
                <a:ea typeface="ＭＳ Ｐゴシック" panose="020B0600070205080204" pitchFamily="34" charset="-128"/>
              </a:rPr>
              <a:t> </a:t>
            </a:r>
            <a:r>
              <a:rPr lang="en-US" altLang="en-US" sz="2000" b="1" dirty="0" smtClean="0">
                <a:ea typeface="ＭＳ Ｐゴシック" panose="020B0600070205080204" pitchFamily="34" charset="-128"/>
              </a:rPr>
              <a:t>commi</a:t>
            </a:r>
            <a:r>
              <a:rPr lang="en-US" altLang="en-US" sz="2000" dirty="0" smtClean="0">
                <a:ea typeface="ＭＳ Ｐゴシック" panose="020B0600070205080204" pitchFamily="34" charset="-128"/>
              </a:rPr>
              <a:t>t&gt; is written. </a:t>
            </a:r>
          </a:p>
          <a:p>
            <a:pPr>
              <a:lnSpc>
                <a:spcPct val="90000"/>
              </a:lnSpc>
            </a:pPr>
            <a:r>
              <a:rPr lang="en-US" altLang="en-US" sz="2000" dirty="0" smtClean="0">
                <a:ea typeface="ＭＳ Ｐゴシック" panose="020B0600070205080204" pitchFamily="34" charset="-128"/>
              </a:rPr>
              <a:t>Two approaches using logs</a:t>
            </a:r>
          </a:p>
          <a:p>
            <a:pPr lvl="1">
              <a:lnSpc>
                <a:spcPct val="90000"/>
              </a:lnSpc>
            </a:pPr>
            <a:r>
              <a:rPr lang="en-US" altLang="en-US" sz="2000" dirty="0" smtClean="0">
                <a:ea typeface="ＭＳ Ｐゴシック" panose="020B0600070205080204" pitchFamily="34" charset="-128"/>
              </a:rPr>
              <a:t>Deferred database modification</a:t>
            </a:r>
          </a:p>
          <a:p>
            <a:pPr lvl="1">
              <a:lnSpc>
                <a:spcPct val="90000"/>
              </a:lnSpc>
            </a:pPr>
            <a:r>
              <a:rPr lang="en-US" altLang="en-US" sz="2000" dirty="0" smtClean="0">
                <a:ea typeface="ＭＳ Ｐゴシック" panose="020B0600070205080204" pitchFamily="34" charset="-128"/>
              </a:rPr>
              <a:t>Immediate database modification</a:t>
            </a:r>
          </a:p>
        </p:txBody>
      </p:sp>
    </p:spTree>
    <p:extLst>
      <p:ext uri="{BB962C8B-B14F-4D97-AF65-F5344CB8AC3E}">
        <p14:creationId xmlns:p14="http://schemas.microsoft.com/office/powerpoint/2010/main" val="421468327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Immediate Database Modification</a:t>
            </a:r>
          </a:p>
        </p:txBody>
      </p:sp>
      <p:sp>
        <p:nvSpPr>
          <p:cNvPr id="40962" name="Rectangle 3"/>
          <p:cNvSpPr>
            <a:spLocks noGrp="1" noChangeArrowheads="1"/>
          </p:cNvSpPr>
          <p:nvPr>
            <p:ph type="body" idx="4294967295"/>
          </p:nvPr>
        </p:nvSpPr>
        <p:spPr>
          <a:xfrm>
            <a:off x="182880" y="934562"/>
            <a:ext cx="8743950" cy="5534818"/>
          </a:xfrm>
        </p:spPr>
        <p:txBody>
          <a:bodyPr/>
          <a:lstStyle/>
          <a:p>
            <a:pPr>
              <a:lnSpc>
                <a:spcPct val="90000"/>
              </a:lnSpc>
            </a:pPr>
            <a:r>
              <a:rPr lang="en-US" altLang="en-US" sz="2000" dirty="0" smtClean="0">
                <a:ea typeface="ＭＳ Ｐゴシック" panose="020B0600070205080204" pitchFamily="34" charset="-128"/>
              </a:rPr>
              <a:t>The </a:t>
            </a:r>
            <a:r>
              <a:rPr lang="en-US" altLang="en-US" sz="2000" b="1" dirty="0" smtClean="0">
                <a:solidFill>
                  <a:srgbClr val="000099"/>
                </a:solidFill>
                <a:ea typeface="ＭＳ Ｐゴシック" panose="020B0600070205080204" pitchFamily="34" charset="-128"/>
              </a:rPr>
              <a:t>immediate-modification</a:t>
            </a:r>
            <a:r>
              <a:rPr lang="en-US" altLang="en-US" sz="2000" dirty="0" smtClean="0">
                <a:ea typeface="ＭＳ Ｐゴシック" panose="020B0600070205080204" pitchFamily="34" charset="-128"/>
              </a:rPr>
              <a:t> scheme allows updates of an uncommitted transaction to be made to the buffer, or the disk itself, before the transaction commits</a:t>
            </a:r>
          </a:p>
          <a:p>
            <a:pPr>
              <a:lnSpc>
                <a:spcPct val="90000"/>
              </a:lnSpc>
            </a:pPr>
            <a:r>
              <a:rPr lang="en-US" altLang="en-US" sz="2000" dirty="0" smtClean="0">
                <a:ea typeface="ＭＳ Ｐゴシック" panose="020B0600070205080204" pitchFamily="34" charset="-128"/>
              </a:rPr>
              <a:t>Update log record must be written </a:t>
            </a:r>
            <a:r>
              <a:rPr lang="en-US" altLang="en-US" sz="2000" i="1" dirty="0" smtClean="0">
                <a:ea typeface="ＭＳ Ｐゴシック" panose="020B0600070205080204" pitchFamily="34" charset="-128"/>
              </a:rPr>
              <a:t>before</a:t>
            </a:r>
            <a:r>
              <a:rPr lang="en-US" altLang="en-US" sz="2000" dirty="0" smtClean="0">
                <a:ea typeface="ＭＳ Ｐゴシック" panose="020B0600070205080204" pitchFamily="34" charset="-128"/>
              </a:rPr>
              <a:t> database item is written</a:t>
            </a:r>
          </a:p>
          <a:p>
            <a:pPr lvl="1">
              <a:lnSpc>
                <a:spcPct val="90000"/>
              </a:lnSpc>
            </a:pPr>
            <a:r>
              <a:rPr lang="en-US" altLang="en-US" sz="2000" dirty="0" smtClean="0">
                <a:ea typeface="ＭＳ Ｐゴシック" panose="020B0600070205080204" pitchFamily="34" charset="-128"/>
              </a:rPr>
              <a:t>We assume that the log record is output directly to stable storage</a:t>
            </a:r>
          </a:p>
          <a:p>
            <a:pPr lvl="1">
              <a:lnSpc>
                <a:spcPct val="90000"/>
              </a:lnSpc>
            </a:pPr>
            <a:r>
              <a:rPr lang="en-US" altLang="en-US" sz="2000" dirty="0" smtClean="0">
                <a:ea typeface="ＭＳ Ｐゴシック" panose="020B0600070205080204" pitchFamily="34" charset="-128"/>
              </a:rPr>
              <a:t>(Will see later that how to postpone log record output to some extent)</a:t>
            </a:r>
          </a:p>
          <a:p>
            <a:pPr>
              <a:lnSpc>
                <a:spcPct val="90000"/>
              </a:lnSpc>
            </a:pPr>
            <a:r>
              <a:rPr lang="en-US" altLang="en-US" sz="2000" dirty="0" smtClean="0">
                <a:ea typeface="ＭＳ Ｐゴシック" panose="020B0600070205080204" pitchFamily="34" charset="-128"/>
              </a:rPr>
              <a:t>Output of updated blocks to stable storage can take place at any time before or  after transaction commit</a:t>
            </a:r>
          </a:p>
          <a:p>
            <a:pPr>
              <a:lnSpc>
                <a:spcPct val="90000"/>
              </a:lnSpc>
            </a:pPr>
            <a:r>
              <a:rPr lang="en-US" altLang="en-US" sz="2000" dirty="0" smtClean="0">
                <a:ea typeface="ＭＳ Ｐゴシック" panose="020B0600070205080204" pitchFamily="34" charset="-128"/>
              </a:rPr>
              <a:t>Order in which blocks are output can be different from the order in which they are written.</a:t>
            </a:r>
          </a:p>
          <a:p>
            <a:pPr>
              <a:lnSpc>
                <a:spcPct val="90000"/>
              </a:lnSpc>
            </a:pPr>
            <a:r>
              <a:rPr lang="en-US" altLang="en-US" sz="2000" dirty="0" smtClean="0">
                <a:ea typeface="ＭＳ Ｐゴシック" panose="020B0600070205080204" pitchFamily="34" charset="-128"/>
              </a:rPr>
              <a:t>The </a:t>
            </a:r>
            <a:r>
              <a:rPr lang="en-US" altLang="en-US" sz="2000" b="1" dirty="0" smtClean="0">
                <a:solidFill>
                  <a:srgbClr val="000099"/>
                </a:solidFill>
                <a:ea typeface="ＭＳ Ｐゴシック" panose="020B0600070205080204" pitchFamily="34" charset="-128"/>
              </a:rPr>
              <a:t>deferred-modification</a:t>
            </a:r>
            <a:r>
              <a:rPr lang="en-US" altLang="en-US" sz="2000" dirty="0" smtClean="0">
                <a:ea typeface="ＭＳ Ｐゴシック" panose="020B0600070205080204" pitchFamily="34" charset="-128"/>
              </a:rPr>
              <a:t> scheme performs updates to buffer/disk only at the time of transaction commit</a:t>
            </a:r>
          </a:p>
          <a:p>
            <a:pPr lvl="1">
              <a:lnSpc>
                <a:spcPct val="90000"/>
              </a:lnSpc>
            </a:pPr>
            <a:r>
              <a:rPr lang="en-US" altLang="en-US" sz="2000" dirty="0" smtClean="0">
                <a:ea typeface="ＭＳ Ｐゴシック" panose="020B0600070205080204" pitchFamily="34" charset="-128"/>
              </a:rPr>
              <a:t>Simplifies some aspects of recovery</a:t>
            </a:r>
          </a:p>
          <a:p>
            <a:pPr lvl="1">
              <a:lnSpc>
                <a:spcPct val="90000"/>
              </a:lnSpc>
            </a:pPr>
            <a:r>
              <a:rPr lang="en-US" altLang="en-US" sz="2000" dirty="0" smtClean="0">
                <a:ea typeface="ＭＳ Ｐゴシック" panose="020B0600070205080204" pitchFamily="34" charset="-128"/>
              </a:rPr>
              <a:t>But has overhead of storing local copy</a:t>
            </a:r>
          </a:p>
        </p:txBody>
      </p:sp>
    </p:spTree>
    <p:extLst>
      <p:ext uri="{BB962C8B-B14F-4D97-AF65-F5344CB8AC3E}">
        <p14:creationId xmlns:p14="http://schemas.microsoft.com/office/powerpoint/2010/main" val="259526856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ea typeface="ＭＳ Ｐゴシック" panose="020B0600070205080204" pitchFamily="34" charset="-128"/>
              </a:rPr>
              <a:t>Transaction Commit</a:t>
            </a:r>
          </a:p>
        </p:txBody>
      </p:sp>
      <p:sp>
        <p:nvSpPr>
          <p:cNvPr id="43010" name="Rectangle 3"/>
          <p:cNvSpPr>
            <a:spLocks noGrp="1" noChangeArrowheads="1"/>
          </p:cNvSpPr>
          <p:nvPr>
            <p:ph type="body" idx="1"/>
          </p:nvPr>
        </p:nvSpPr>
        <p:spPr/>
        <p:txBody>
          <a:bodyPr/>
          <a:lstStyle/>
          <a:p>
            <a:r>
              <a:rPr lang="en-US" altLang="en-US" dirty="0" smtClean="0">
                <a:ea typeface="ＭＳ Ｐゴシック" panose="020B0600070205080204" pitchFamily="34" charset="-128"/>
              </a:rPr>
              <a:t>A transaction is said to have committed when its commit log record is output to stable storage </a:t>
            </a:r>
          </a:p>
          <a:p>
            <a:pPr lvl="1"/>
            <a:r>
              <a:rPr lang="en-US" altLang="en-US" dirty="0" smtClean="0">
                <a:ea typeface="ＭＳ Ｐゴシック" panose="020B0600070205080204" pitchFamily="34" charset="-128"/>
              </a:rPr>
              <a:t>all previous log records of the transaction must have been output already </a:t>
            </a:r>
          </a:p>
          <a:p>
            <a:r>
              <a:rPr lang="en-US" altLang="en-US" dirty="0" smtClean="0">
                <a:ea typeface="ＭＳ Ｐゴシック" panose="020B0600070205080204" pitchFamily="34" charset="-128"/>
              </a:rPr>
              <a:t>Writes performed by a transaction may still be in the buffer when the transaction commits, and may be output later</a:t>
            </a:r>
          </a:p>
        </p:txBody>
      </p:sp>
    </p:spTree>
    <p:extLst>
      <p:ext uri="{BB962C8B-B14F-4D97-AF65-F5344CB8AC3E}">
        <p14:creationId xmlns:p14="http://schemas.microsoft.com/office/powerpoint/2010/main" val="313773213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152400"/>
            <a:ext cx="8077200" cy="609600"/>
          </a:xfrm>
        </p:spPr>
        <p:txBody>
          <a:bodyPr/>
          <a:lstStyle/>
          <a:p>
            <a:r>
              <a:rPr lang="en-US" altLang="en-US" sz="3000" smtClean="0">
                <a:effectLst>
                  <a:outerShdw blurRad="38100" dist="38100" dir="2700000" algn="tl">
                    <a:srgbClr val="C0C0C0"/>
                  </a:outerShdw>
                </a:effectLst>
                <a:ea typeface="ＭＳ Ｐゴシック" panose="020B0600070205080204" pitchFamily="34" charset="-128"/>
              </a:rPr>
              <a:t>Immediate Database Modification Example</a:t>
            </a:r>
          </a:p>
        </p:txBody>
      </p:sp>
      <p:sp>
        <p:nvSpPr>
          <p:cNvPr id="44034" name="Rectangle 3"/>
          <p:cNvSpPr>
            <a:spLocks noGrp="1" noChangeArrowheads="1"/>
          </p:cNvSpPr>
          <p:nvPr>
            <p:ph type="body" idx="4294967295"/>
          </p:nvPr>
        </p:nvSpPr>
        <p:spPr>
          <a:xfrm>
            <a:off x="318254" y="934562"/>
            <a:ext cx="8597146" cy="5258115"/>
          </a:xfrm>
        </p:spPr>
        <p:txBody>
          <a:bodyPr/>
          <a:lstStyle/>
          <a:p>
            <a:pPr>
              <a:buFont typeface="Monotype Sorts" charset="2"/>
              <a:buNone/>
            </a:pPr>
            <a:r>
              <a:rPr lang="en-US" altLang="en-US" sz="2000" b="1" dirty="0" smtClean="0">
                <a:ea typeface="ＭＳ Ｐゴシック" panose="020B0600070205080204" pitchFamily="34" charset="-128"/>
              </a:rPr>
              <a:t>Log                                  Write                              Output</a:t>
            </a:r>
            <a:endParaRPr lang="en-US" altLang="en-US" sz="2000" dirty="0" smtClean="0">
              <a:ea typeface="ＭＳ Ｐゴシック" panose="020B0600070205080204" pitchFamily="34" charset="-128"/>
            </a:endParaRPr>
          </a:p>
          <a:p>
            <a:pPr>
              <a:lnSpc>
                <a:spcPct val="80000"/>
              </a:lnSpc>
              <a:buFont typeface="Monotype Sorts" charset="2"/>
              <a:buNone/>
            </a:pPr>
            <a:endParaRPr lang="en-US" altLang="en-US" sz="2000" dirty="0" smtClean="0">
              <a:ea typeface="ＭＳ Ｐゴシック" panose="020B0600070205080204" pitchFamily="34" charset="-128"/>
            </a:endParaRPr>
          </a:p>
          <a:p>
            <a:pPr>
              <a:lnSpc>
                <a:spcPct val="60000"/>
              </a:lnSpc>
              <a:buFont typeface="Monotype Sorts" charset="2"/>
              <a:buNone/>
            </a:pPr>
            <a:r>
              <a:rPr lang="en-US" altLang="en-US" sz="2000" dirty="0" smtClean="0">
                <a:ea typeface="ＭＳ Ｐゴシック" panose="020B0600070205080204" pitchFamily="34" charset="-128"/>
              </a:rPr>
              <a:t>&lt;</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0</a:t>
            </a:r>
            <a:r>
              <a:rPr lang="en-US" altLang="en-US" sz="2000" i="1" dirty="0" smtClean="0">
                <a:ea typeface="ＭＳ Ｐゴシック" panose="020B0600070205080204" pitchFamily="34" charset="-128"/>
              </a:rPr>
              <a:t> </a:t>
            </a:r>
            <a:r>
              <a:rPr lang="en-US" altLang="en-US" sz="2000" b="1" dirty="0" smtClean="0">
                <a:ea typeface="ＭＳ Ｐゴシック" panose="020B0600070205080204" pitchFamily="34" charset="-128"/>
              </a:rPr>
              <a:t>start</a:t>
            </a:r>
            <a:r>
              <a:rPr lang="en-US" altLang="en-US" sz="2000" dirty="0" smtClean="0">
                <a:ea typeface="ＭＳ Ｐゴシック" panose="020B0600070205080204" pitchFamily="34" charset="-128"/>
              </a:rPr>
              <a:t>&gt;</a:t>
            </a:r>
          </a:p>
          <a:p>
            <a:pPr>
              <a:buFont typeface="Monotype Sorts" charset="2"/>
              <a:buNone/>
            </a:pPr>
            <a:r>
              <a:rPr lang="en-US" altLang="en-US" sz="2000" dirty="0" smtClean="0">
                <a:ea typeface="ＭＳ Ｐゴシック" panose="020B0600070205080204" pitchFamily="34" charset="-128"/>
              </a:rPr>
              <a:t>&lt;</a:t>
            </a:r>
            <a:r>
              <a:rPr lang="en-US" altLang="en-US" sz="2000" i="1" dirty="0" smtClean="0">
                <a:ea typeface="ＭＳ Ｐゴシック" panose="020B0600070205080204" pitchFamily="34" charset="-128"/>
              </a:rPr>
              <a:t>T</a:t>
            </a:r>
            <a:r>
              <a:rPr lang="en-US" altLang="en-US" sz="2000" i="1" baseline="-25000" dirty="0" smtClean="0">
                <a:ea typeface="ＭＳ Ｐゴシック" panose="020B0600070205080204" pitchFamily="34" charset="-128"/>
              </a:rPr>
              <a:t>0</a:t>
            </a:r>
            <a:r>
              <a:rPr lang="en-US" altLang="en-US" sz="2000" i="1" dirty="0" smtClean="0">
                <a:ea typeface="ＭＳ Ｐゴシック" panose="020B0600070205080204" pitchFamily="34" charset="-128"/>
              </a:rPr>
              <a:t>,</a:t>
            </a:r>
            <a:r>
              <a:rPr lang="en-US" altLang="en-US" sz="2000" dirty="0" smtClean="0">
                <a:ea typeface="ＭＳ Ｐゴシック" panose="020B0600070205080204" pitchFamily="34" charset="-128"/>
              </a:rPr>
              <a:t> A, 1000, 950&gt;</a:t>
            </a:r>
          </a:p>
          <a:p>
            <a:pPr>
              <a:lnSpc>
                <a:spcPct val="70000"/>
              </a:lnSpc>
              <a:buFont typeface="Monotype Sorts" charset="2"/>
              <a:buNone/>
            </a:pPr>
            <a:r>
              <a:rPr lang="en-US" altLang="en-US" sz="2000" i="1" dirty="0" smtClean="0">
                <a:ea typeface="ＭＳ Ｐゴシック" panose="020B0600070205080204" pitchFamily="34" charset="-128"/>
              </a:rPr>
              <a:t>&lt;T</a:t>
            </a:r>
            <a:r>
              <a:rPr lang="en-US" altLang="en-US" sz="2000" baseline="-25000" dirty="0" smtClean="0">
                <a:ea typeface="ＭＳ Ｐゴシック" panose="020B0600070205080204" pitchFamily="34" charset="-128"/>
              </a:rPr>
              <a:t>o</a:t>
            </a:r>
            <a:r>
              <a:rPr lang="en-US" altLang="en-US" sz="2000" i="1" dirty="0" smtClean="0">
                <a:ea typeface="ＭＳ Ｐゴシック" panose="020B0600070205080204" pitchFamily="34" charset="-128"/>
              </a:rPr>
              <a:t>,</a:t>
            </a:r>
            <a:r>
              <a:rPr lang="en-US" altLang="en-US" sz="2000" dirty="0" smtClean="0">
                <a:ea typeface="ＭＳ Ｐゴシック" panose="020B0600070205080204" pitchFamily="34" charset="-128"/>
              </a:rPr>
              <a:t> B, 2000, 2050</a:t>
            </a:r>
          </a:p>
          <a:p>
            <a:pPr>
              <a:lnSpc>
                <a:spcPct val="80000"/>
              </a:lnSpc>
              <a:buFont typeface="Monotype Sorts" charset="2"/>
              <a:buNone/>
            </a:pP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A</a:t>
            </a:r>
            <a:r>
              <a:rPr lang="en-US" altLang="en-US" sz="2000" dirty="0" smtClean="0">
                <a:ea typeface="ＭＳ Ｐゴシック" panose="020B0600070205080204" pitchFamily="34" charset="-128"/>
              </a:rPr>
              <a:t> = 950</a:t>
            </a:r>
          </a:p>
          <a:p>
            <a:pPr>
              <a:lnSpc>
                <a:spcPct val="60000"/>
              </a:lnSpc>
              <a:buFont typeface="Monotype Sorts" charset="2"/>
              <a:buNone/>
            </a:pP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B</a:t>
            </a:r>
            <a:r>
              <a:rPr lang="en-US" altLang="en-US" sz="2000" dirty="0" smtClean="0">
                <a:ea typeface="ＭＳ Ｐゴシック" panose="020B0600070205080204" pitchFamily="34" charset="-128"/>
              </a:rPr>
              <a:t> = 2050</a:t>
            </a:r>
          </a:p>
          <a:p>
            <a:pPr>
              <a:buFont typeface="Monotype Sorts" charset="2"/>
              <a:buNone/>
            </a:pPr>
            <a:r>
              <a:rPr lang="en-US" altLang="en-US" sz="2000" dirty="0" smtClean="0">
                <a:ea typeface="ＭＳ Ｐゴシック" panose="020B0600070205080204" pitchFamily="34" charset="-128"/>
              </a:rPr>
              <a:t>&lt;</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0</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commit</a:t>
            </a:r>
            <a:r>
              <a:rPr lang="en-US" altLang="en-US" sz="2000" dirty="0" smtClean="0">
                <a:ea typeface="ＭＳ Ｐゴシック" panose="020B0600070205080204" pitchFamily="34" charset="-128"/>
              </a:rPr>
              <a:t>&gt;</a:t>
            </a:r>
          </a:p>
          <a:p>
            <a:pPr>
              <a:lnSpc>
                <a:spcPct val="80000"/>
              </a:lnSpc>
              <a:buFont typeface="Monotype Sorts" charset="2"/>
              <a:buNone/>
            </a:pPr>
            <a:r>
              <a:rPr lang="en-US" altLang="en-US" sz="2000" dirty="0" smtClean="0">
                <a:ea typeface="ＭＳ Ｐゴシック" panose="020B0600070205080204" pitchFamily="34" charset="-128"/>
              </a:rPr>
              <a:t>&lt;</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start</a:t>
            </a:r>
            <a:r>
              <a:rPr lang="en-US" altLang="en-US" sz="2000" dirty="0" smtClean="0">
                <a:ea typeface="ＭＳ Ｐゴシック" panose="020B0600070205080204" pitchFamily="34" charset="-128"/>
              </a:rPr>
              <a:t>&gt;</a:t>
            </a:r>
          </a:p>
          <a:p>
            <a:pPr>
              <a:lnSpc>
                <a:spcPct val="60000"/>
              </a:lnSpc>
              <a:buFont typeface="Monotype Sorts" charset="2"/>
              <a:buNone/>
            </a:pPr>
            <a:r>
              <a:rPr lang="en-US" altLang="en-US" sz="2000" dirty="0" smtClean="0">
                <a:ea typeface="ＭＳ Ｐゴシック" panose="020B0600070205080204" pitchFamily="34" charset="-128"/>
              </a:rPr>
              <a:t>&lt;</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C, 700, 600&gt;</a:t>
            </a:r>
          </a:p>
          <a:p>
            <a:pPr>
              <a:lnSpc>
                <a:spcPct val="80000"/>
              </a:lnSpc>
              <a:buFont typeface="Monotype Sorts" charset="2"/>
              <a:buNone/>
            </a:pP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C</a:t>
            </a:r>
            <a:r>
              <a:rPr lang="en-US" altLang="en-US" sz="2000" dirty="0" smtClean="0">
                <a:ea typeface="ＭＳ Ｐゴシック" panose="020B0600070205080204" pitchFamily="34" charset="-128"/>
              </a:rPr>
              <a:t> = 600</a:t>
            </a:r>
          </a:p>
          <a:p>
            <a:pPr>
              <a:lnSpc>
                <a:spcPct val="80000"/>
              </a:lnSpc>
              <a:buFont typeface="Monotype Sorts" charset="2"/>
              <a:buNone/>
            </a:pP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B</a:t>
            </a:r>
            <a:r>
              <a:rPr lang="en-US" altLang="en-US" sz="2000" i="1" baseline="-25000" dirty="0" smtClean="0">
                <a:ea typeface="ＭＳ Ｐゴシック" panose="020B0600070205080204" pitchFamily="34" charset="-128"/>
              </a:rPr>
              <a:t>B </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B</a:t>
            </a:r>
            <a:r>
              <a:rPr lang="en-US" altLang="en-US" sz="2000" i="1" baseline="-25000" dirty="0" smtClean="0">
                <a:ea typeface="ＭＳ Ｐゴシック" panose="020B0600070205080204" pitchFamily="34" charset="-128"/>
              </a:rPr>
              <a:t>C</a:t>
            </a:r>
            <a:endParaRPr lang="en-US" altLang="en-US" sz="2000" dirty="0" smtClean="0">
              <a:ea typeface="ＭＳ Ｐゴシック" panose="020B0600070205080204" pitchFamily="34" charset="-128"/>
            </a:endParaRPr>
          </a:p>
          <a:p>
            <a:pPr>
              <a:lnSpc>
                <a:spcPct val="70000"/>
              </a:lnSpc>
              <a:buFont typeface="Monotype Sorts" charset="2"/>
              <a:buNone/>
            </a:pPr>
            <a:r>
              <a:rPr lang="en-US" altLang="en-US" sz="2000" dirty="0" smtClean="0">
                <a:ea typeface="ＭＳ Ｐゴシック" panose="020B0600070205080204" pitchFamily="34" charset="-128"/>
              </a:rPr>
              <a:t>&lt;</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commit</a:t>
            </a:r>
            <a:r>
              <a:rPr lang="en-US" altLang="en-US" sz="2000" dirty="0" smtClean="0">
                <a:ea typeface="ＭＳ Ｐゴシック" panose="020B0600070205080204" pitchFamily="34" charset="-128"/>
              </a:rPr>
              <a:t>&gt;</a:t>
            </a:r>
          </a:p>
          <a:p>
            <a:pPr>
              <a:lnSpc>
                <a:spcPct val="70000"/>
              </a:lnSpc>
              <a:buFont typeface="Monotype Sorts" charset="2"/>
              <a:buNone/>
            </a:pP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B</a:t>
            </a:r>
            <a:r>
              <a:rPr lang="en-US" altLang="en-US" sz="2000" i="1" baseline="-25000" dirty="0" smtClean="0">
                <a:ea typeface="ＭＳ Ｐゴシック" panose="020B0600070205080204" pitchFamily="34" charset="-128"/>
              </a:rPr>
              <a:t>A</a:t>
            </a:r>
            <a:br>
              <a:rPr lang="en-US" altLang="en-US" sz="2000" i="1" baseline="-25000" dirty="0" smtClean="0">
                <a:ea typeface="ＭＳ Ｐゴシック" panose="020B0600070205080204" pitchFamily="34" charset="-128"/>
              </a:rPr>
            </a:br>
            <a:endParaRPr lang="en-US" altLang="en-US" sz="2000" dirty="0" smtClean="0">
              <a:ea typeface="ＭＳ Ｐゴシック" panose="020B0600070205080204" pitchFamily="34" charset="-128"/>
            </a:endParaRPr>
          </a:p>
          <a:p>
            <a:r>
              <a:rPr lang="en-US" altLang="en-US" sz="2000" dirty="0" smtClean="0">
                <a:ea typeface="ＭＳ Ｐゴシック" panose="020B0600070205080204" pitchFamily="34" charset="-128"/>
              </a:rPr>
              <a:t>Note: </a:t>
            </a:r>
            <a:r>
              <a:rPr lang="en-US" altLang="en-US" sz="2000" i="1" dirty="0" smtClean="0">
                <a:ea typeface="ＭＳ Ｐゴシック" panose="020B0600070205080204" pitchFamily="34" charset="-128"/>
              </a:rPr>
              <a:t>B</a:t>
            </a:r>
            <a:r>
              <a:rPr lang="en-US" altLang="en-US" sz="2000" i="1" baseline="-25000" dirty="0" smtClean="0">
                <a:ea typeface="ＭＳ Ｐゴシック" panose="020B0600070205080204" pitchFamily="34" charset="-128"/>
              </a:rPr>
              <a:t>X</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denotes block containing </a:t>
            </a:r>
            <a:r>
              <a:rPr lang="en-US" altLang="en-US" sz="2000" i="1" dirty="0" smtClean="0">
                <a:ea typeface="ＭＳ Ｐゴシック" panose="020B0600070205080204" pitchFamily="34" charset="-128"/>
              </a:rPr>
              <a:t>X</a:t>
            </a:r>
            <a:r>
              <a:rPr lang="en-US" altLang="en-US" sz="2000" dirty="0" smtClean="0">
                <a:ea typeface="ＭＳ Ｐゴシック" panose="020B0600070205080204" pitchFamily="34" charset="-128"/>
              </a:rPr>
              <a:t>.</a:t>
            </a:r>
          </a:p>
          <a:p>
            <a:pPr lvl="4">
              <a:buFontTx/>
              <a:buNone/>
            </a:pPr>
            <a:endParaRPr lang="en-US" altLang="en-US" sz="2000" dirty="0" smtClean="0">
              <a:ea typeface="ＭＳ Ｐゴシック" panose="020B0600070205080204" pitchFamily="34" charset="-128"/>
            </a:endParaRPr>
          </a:p>
        </p:txBody>
      </p:sp>
      <p:sp>
        <p:nvSpPr>
          <p:cNvPr id="44035" name="Line 4"/>
          <p:cNvSpPr>
            <a:spLocks noChangeShapeType="1"/>
          </p:cNvSpPr>
          <p:nvPr/>
        </p:nvSpPr>
        <p:spPr bwMode="auto">
          <a:xfrm flipV="1">
            <a:off x="318254" y="1348739"/>
            <a:ext cx="8379976" cy="69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2" name="AutoShape 6"/>
          <p:cNvSpPr>
            <a:spLocks noChangeArrowheads="1"/>
          </p:cNvSpPr>
          <p:nvPr/>
        </p:nvSpPr>
        <p:spPr bwMode="auto">
          <a:xfrm>
            <a:off x="6324600" y="4008438"/>
            <a:ext cx="2179638" cy="563562"/>
          </a:xfrm>
          <a:prstGeom prst="wedgeRoundRectCallout">
            <a:avLst>
              <a:gd name="adj1" fmla="val -56847"/>
              <a:gd name="adj2" fmla="val 6746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defRPr/>
            </a:pPr>
            <a:r>
              <a:rPr lang="en-US" dirty="0">
                <a:latin typeface="Helvetica" charset="0"/>
                <a:ea typeface="ＭＳ Ｐゴシック" charset="0"/>
                <a:cs typeface="ＭＳ Ｐゴシック" charset="0"/>
              </a:rPr>
              <a:t>B</a:t>
            </a:r>
            <a:r>
              <a:rPr lang="en-US" baseline="-25000" dirty="0">
                <a:latin typeface="Helvetica" charset="0"/>
                <a:ea typeface="ＭＳ Ｐゴシック" charset="0"/>
                <a:cs typeface="ＭＳ Ｐゴシック" charset="0"/>
              </a:rPr>
              <a:t>C</a:t>
            </a:r>
            <a:r>
              <a:rPr lang="en-US" dirty="0">
                <a:latin typeface="Helvetica" charset="0"/>
                <a:ea typeface="ＭＳ Ｐゴシック" charset="0"/>
                <a:cs typeface="ＭＳ Ｐゴシック" charset="0"/>
              </a:rPr>
              <a:t> output before T</a:t>
            </a:r>
            <a:r>
              <a:rPr lang="en-US" baseline="-25000" dirty="0">
                <a:latin typeface="Helvetica" charset="0"/>
                <a:ea typeface="ＭＳ Ｐゴシック" charset="0"/>
                <a:cs typeface="ＭＳ Ｐゴシック" charset="0"/>
              </a:rPr>
              <a:t>1 </a:t>
            </a:r>
            <a:r>
              <a:rPr lang="en-US" dirty="0">
                <a:latin typeface="Helvetica" charset="0"/>
                <a:ea typeface="ＭＳ Ｐゴシック" charset="0"/>
                <a:cs typeface="ＭＳ Ｐゴシック" charset="0"/>
              </a:rPr>
              <a:t>commits</a:t>
            </a:r>
          </a:p>
        </p:txBody>
      </p:sp>
      <p:sp>
        <p:nvSpPr>
          <p:cNvPr id="50183" name="AutoShape 7"/>
          <p:cNvSpPr>
            <a:spLocks noChangeArrowheads="1"/>
          </p:cNvSpPr>
          <p:nvPr/>
        </p:nvSpPr>
        <p:spPr bwMode="auto">
          <a:xfrm>
            <a:off x="6264275" y="5273675"/>
            <a:ext cx="2179638" cy="563563"/>
          </a:xfrm>
          <a:prstGeom prst="wedgeRoundRectCallout">
            <a:avLst>
              <a:gd name="adj1" fmla="val -70102"/>
              <a:gd name="adj2" fmla="val -4887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defRPr/>
            </a:pPr>
            <a:r>
              <a:rPr lang="en-US">
                <a:latin typeface="Helvetica" charset="0"/>
                <a:ea typeface="ＭＳ Ｐゴシック" charset="0"/>
                <a:cs typeface="ＭＳ Ｐゴシック" charset="0"/>
              </a:rPr>
              <a:t>B</a:t>
            </a:r>
            <a:r>
              <a:rPr lang="en-US" baseline="-25000">
                <a:latin typeface="Helvetica" charset="0"/>
                <a:ea typeface="ＭＳ Ｐゴシック" charset="0"/>
                <a:cs typeface="ＭＳ Ｐゴシック" charset="0"/>
              </a:rPr>
              <a:t>A</a:t>
            </a:r>
            <a:r>
              <a:rPr lang="en-US">
                <a:latin typeface="Helvetica" charset="0"/>
                <a:ea typeface="ＭＳ Ｐゴシック" charset="0"/>
                <a:cs typeface="ＭＳ Ｐゴシック" charset="0"/>
              </a:rPr>
              <a:t> output after T</a:t>
            </a:r>
            <a:r>
              <a:rPr lang="en-US" baseline="-25000">
                <a:latin typeface="Helvetica" charset="0"/>
                <a:ea typeface="ＭＳ Ｐゴシック" charset="0"/>
                <a:cs typeface="ＭＳ Ｐゴシック" charset="0"/>
              </a:rPr>
              <a:t>0 </a:t>
            </a:r>
            <a:r>
              <a:rPr lang="en-US">
                <a:latin typeface="Helvetica" charset="0"/>
                <a:ea typeface="ＭＳ Ｐゴシック" charset="0"/>
                <a:cs typeface="ＭＳ Ｐゴシック" charset="0"/>
              </a:rPr>
              <a:t>commits</a:t>
            </a:r>
          </a:p>
        </p:txBody>
      </p:sp>
    </p:spTree>
    <p:extLst>
      <p:ext uri="{BB962C8B-B14F-4D97-AF65-F5344CB8AC3E}">
        <p14:creationId xmlns:p14="http://schemas.microsoft.com/office/powerpoint/2010/main" val="205841164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ea typeface="ＭＳ Ｐゴシック" panose="020B0600070205080204" pitchFamily="34" charset="-128"/>
              </a:rPr>
              <a:t>Concurrency Control and Recovery</a:t>
            </a:r>
          </a:p>
        </p:txBody>
      </p:sp>
      <p:sp>
        <p:nvSpPr>
          <p:cNvPr id="46082" name="Rectangle 3"/>
          <p:cNvSpPr>
            <a:spLocks noGrp="1" noChangeArrowheads="1"/>
          </p:cNvSpPr>
          <p:nvPr>
            <p:ph type="body" idx="1"/>
          </p:nvPr>
        </p:nvSpPr>
        <p:spPr/>
        <p:txBody>
          <a:bodyPr/>
          <a:lstStyle/>
          <a:p>
            <a:r>
              <a:rPr lang="en-US" altLang="en-US" dirty="0" smtClean="0">
                <a:ea typeface="ＭＳ Ｐゴシック" panose="020B0600070205080204" pitchFamily="34" charset="-128"/>
              </a:rPr>
              <a:t>With concurrent transactions, all transactions share a single disk buffer and a single log</a:t>
            </a:r>
          </a:p>
          <a:p>
            <a:pPr lvl="1"/>
            <a:r>
              <a:rPr lang="en-US" altLang="en-US" dirty="0" smtClean="0">
                <a:ea typeface="ＭＳ Ｐゴシック" panose="020B0600070205080204" pitchFamily="34" charset="-128"/>
              </a:rPr>
              <a:t>A buffer block can have data items updated by one or more transactions</a:t>
            </a:r>
          </a:p>
          <a:p>
            <a:r>
              <a:rPr lang="en-US" altLang="en-US" dirty="0" smtClean="0">
                <a:ea typeface="ＭＳ Ｐゴシック" panose="020B0600070205080204" pitchFamily="34" charset="-128"/>
              </a:rPr>
              <a:t>We assume that </a:t>
            </a:r>
            <a:r>
              <a:rPr lang="en-US" altLang="en-US" i="1" dirty="0" smtClean="0">
                <a:solidFill>
                  <a:srgbClr val="000099"/>
                </a:solidFill>
                <a:ea typeface="ＭＳ Ｐゴシック" panose="020B0600070205080204" pitchFamily="34" charset="-128"/>
              </a:rPr>
              <a:t>if a transaction </a:t>
            </a:r>
            <a:r>
              <a:rPr lang="en-US" altLang="en-US" i="1" dirty="0" err="1" smtClean="0">
                <a:solidFill>
                  <a:srgbClr val="000099"/>
                </a:solidFill>
                <a:ea typeface="ＭＳ Ｐゴシック" panose="020B0600070205080204" pitchFamily="34" charset="-128"/>
              </a:rPr>
              <a:t>T</a:t>
            </a:r>
            <a:r>
              <a:rPr lang="en-US" altLang="en-US" i="1" baseline="-25000" dirty="0" err="1" smtClean="0">
                <a:solidFill>
                  <a:srgbClr val="000099"/>
                </a:solidFill>
                <a:ea typeface="ＭＳ Ｐゴシック" panose="020B0600070205080204" pitchFamily="34" charset="-128"/>
              </a:rPr>
              <a:t>i</a:t>
            </a:r>
            <a:r>
              <a:rPr lang="en-US" altLang="en-US" i="1" dirty="0" smtClean="0">
                <a:solidFill>
                  <a:srgbClr val="000099"/>
                </a:solidFill>
                <a:ea typeface="ＭＳ Ｐゴシック" panose="020B0600070205080204" pitchFamily="34" charset="-128"/>
              </a:rPr>
              <a:t> has modified an item, no other transaction can modify the same item until </a:t>
            </a:r>
            <a:r>
              <a:rPr lang="en-US" altLang="en-US" i="1" dirty="0" err="1" smtClean="0">
                <a:solidFill>
                  <a:srgbClr val="000099"/>
                </a:solidFill>
                <a:ea typeface="ＭＳ Ｐゴシック" panose="020B0600070205080204" pitchFamily="34" charset="-128"/>
              </a:rPr>
              <a:t>T</a:t>
            </a:r>
            <a:r>
              <a:rPr lang="en-US" altLang="en-US" i="1" baseline="-25000" dirty="0" err="1" smtClean="0">
                <a:solidFill>
                  <a:srgbClr val="000099"/>
                </a:solidFill>
                <a:ea typeface="ＭＳ Ｐゴシック" panose="020B0600070205080204" pitchFamily="34" charset="-128"/>
              </a:rPr>
              <a:t>i</a:t>
            </a:r>
            <a:r>
              <a:rPr lang="en-US" altLang="en-US" i="1" baseline="-25000" dirty="0" smtClean="0">
                <a:solidFill>
                  <a:srgbClr val="000099"/>
                </a:solidFill>
                <a:ea typeface="ＭＳ Ｐゴシック" panose="020B0600070205080204" pitchFamily="34" charset="-128"/>
              </a:rPr>
              <a:t>  </a:t>
            </a:r>
            <a:r>
              <a:rPr lang="en-US" altLang="en-US" i="1" dirty="0" smtClean="0">
                <a:solidFill>
                  <a:srgbClr val="000099"/>
                </a:solidFill>
                <a:ea typeface="ＭＳ Ｐゴシック" panose="020B0600070205080204" pitchFamily="34" charset="-128"/>
              </a:rPr>
              <a:t>has committed or aborted</a:t>
            </a:r>
          </a:p>
          <a:p>
            <a:pPr lvl="1"/>
            <a:r>
              <a:rPr lang="en-US" altLang="en-US" dirty="0" smtClean="0">
                <a:ea typeface="ＭＳ Ｐゴシック" panose="020B0600070205080204" pitchFamily="34" charset="-128"/>
              </a:rPr>
              <a:t>i.e. the updates of uncommitted transactions should not be visible to other transactions</a:t>
            </a:r>
          </a:p>
          <a:p>
            <a:pPr lvl="2"/>
            <a:r>
              <a:rPr lang="en-US" altLang="en-US" dirty="0" smtClean="0">
                <a:ea typeface="ＭＳ Ｐゴシック" panose="020B0600070205080204" pitchFamily="34" charset="-128"/>
              </a:rPr>
              <a:t>Otherwise how to perform undo if T1 updates A, then T2 updates A and commits, and finally T1 has to abort?</a:t>
            </a:r>
          </a:p>
          <a:p>
            <a:pPr lvl="1"/>
            <a:r>
              <a:rPr lang="en-US" altLang="en-US" dirty="0" smtClean="0">
                <a:ea typeface="ＭＳ Ｐゴシック" panose="020B0600070205080204" pitchFamily="34" charset="-128"/>
              </a:rPr>
              <a:t>Can be ensured by obtaining exclusive locks on updated items and holding the locks till end of transaction (strict two-phase locking)</a:t>
            </a:r>
          </a:p>
          <a:p>
            <a:r>
              <a:rPr lang="en-US" altLang="en-US" dirty="0" smtClean="0">
                <a:ea typeface="ＭＳ Ｐゴシック" panose="020B0600070205080204" pitchFamily="34" charset="-128"/>
              </a:rPr>
              <a:t>Log records of different transactions may be interspersed in the log.</a:t>
            </a:r>
          </a:p>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428208426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ea typeface="ＭＳ Ｐゴシック" panose="020B0600070205080204" pitchFamily="34" charset="-128"/>
              </a:rPr>
              <a:t>Undo and Redo Operations</a:t>
            </a:r>
          </a:p>
        </p:txBody>
      </p:sp>
      <p:sp>
        <p:nvSpPr>
          <p:cNvPr id="47106" name="Rectangle 3"/>
          <p:cNvSpPr>
            <a:spLocks noGrp="1" noChangeArrowheads="1"/>
          </p:cNvSpPr>
          <p:nvPr>
            <p:ph type="body" idx="1"/>
          </p:nvPr>
        </p:nvSpPr>
        <p:spPr/>
        <p:txBody>
          <a:bodyPr/>
          <a:lstStyle/>
          <a:p>
            <a:r>
              <a:rPr lang="en-US" altLang="en-US" b="1" dirty="0" smtClean="0">
                <a:solidFill>
                  <a:srgbClr val="000099"/>
                </a:solidFill>
                <a:ea typeface="ＭＳ Ｐゴシック" panose="020B0600070205080204" pitchFamily="34" charset="-128"/>
              </a:rPr>
              <a:t>Undo</a:t>
            </a:r>
            <a:r>
              <a:rPr lang="en-US" altLang="en-US" dirty="0" smtClean="0">
                <a:ea typeface="ＭＳ Ｐゴシック" panose="020B0600070205080204" pitchFamily="34" charset="-128"/>
              </a:rPr>
              <a:t> of a log record </a:t>
            </a: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X,  V</a:t>
            </a:r>
            <a:r>
              <a:rPr lang="en-US" altLang="en-US" i="1" baseline="-25000" dirty="0" smtClean="0">
                <a:ea typeface="ＭＳ Ｐゴシック" panose="020B0600070205080204" pitchFamily="34" charset="-128"/>
              </a:rPr>
              <a:t>1</a:t>
            </a:r>
            <a:r>
              <a:rPr lang="en-US" altLang="en-US" i="1" dirty="0" smtClean="0">
                <a:ea typeface="ＭＳ Ｐゴシック" panose="020B0600070205080204" pitchFamily="34" charset="-128"/>
              </a:rPr>
              <a:t>,  V</a:t>
            </a:r>
            <a:r>
              <a:rPr lang="en-US" altLang="en-US" i="1" baseline="-25000" dirty="0" smtClean="0">
                <a:ea typeface="ＭＳ Ｐゴシック" panose="020B0600070205080204" pitchFamily="34" charset="-128"/>
              </a:rPr>
              <a:t>2</a:t>
            </a:r>
            <a:r>
              <a:rPr lang="en-US" altLang="en-US" i="1" dirty="0" smtClean="0">
                <a:ea typeface="ＭＳ Ｐゴシック" panose="020B0600070205080204" pitchFamily="34" charset="-128"/>
              </a:rPr>
              <a:t>&gt; </a:t>
            </a:r>
            <a:r>
              <a:rPr lang="en-US" altLang="en-US" dirty="0" smtClean="0">
                <a:ea typeface="ＭＳ Ｐゴシック" panose="020B0600070205080204" pitchFamily="34" charset="-128"/>
              </a:rPr>
              <a:t>writes the </a:t>
            </a:r>
            <a:r>
              <a:rPr lang="en-US" altLang="en-US" b="1" dirty="0" smtClean="0">
                <a:ea typeface="ＭＳ Ｐゴシック" panose="020B0600070205080204" pitchFamily="34" charset="-128"/>
              </a:rPr>
              <a:t>old</a:t>
            </a:r>
            <a:r>
              <a:rPr lang="en-US" altLang="en-US" dirty="0" smtClean="0">
                <a:ea typeface="ＭＳ Ｐゴシック" panose="020B0600070205080204" pitchFamily="34" charset="-128"/>
              </a:rPr>
              <a:t> value </a:t>
            </a:r>
            <a:r>
              <a:rPr lang="en-US" altLang="en-US" i="1" dirty="0" smtClean="0">
                <a:ea typeface="ＭＳ Ｐゴシック" panose="020B0600070205080204" pitchFamily="34" charset="-128"/>
              </a:rPr>
              <a:t>V</a:t>
            </a:r>
            <a:r>
              <a:rPr lang="en-US" altLang="en-US" i="1" baseline="-25000" dirty="0" smtClean="0">
                <a:ea typeface="ＭＳ Ｐゴシック" panose="020B0600070205080204" pitchFamily="34" charset="-128"/>
              </a:rPr>
              <a:t>1</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to</a:t>
            </a:r>
            <a:r>
              <a:rPr lang="en-US" altLang="en-US" i="1" dirty="0" smtClean="0">
                <a:ea typeface="ＭＳ Ｐゴシック" panose="020B0600070205080204" pitchFamily="34" charset="-128"/>
              </a:rPr>
              <a:t> X</a:t>
            </a:r>
          </a:p>
          <a:p>
            <a:r>
              <a:rPr lang="en-US" altLang="en-US" b="1" dirty="0" smtClean="0">
                <a:solidFill>
                  <a:srgbClr val="000099"/>
                </a:solidFill>
                <a:ea typeface="ＭＳ Ｐゴシック" panose="020B0600070205080204" pitchFamily="34" charset="-128"/>
              </a:rPr>
              <a:t>Redo</a:t>
            </a:r>
            <a:r>
              <a:rPr lang="en-US" altLang="en-US" dirty="0" smtClean="0">
                <a:ea typeface="ＭＳ Ｐゴシック" panose="020B0600070205080204" pitchFamily="34" charset="-128"/>
              </a:rPr>
              <a:t> of a log record </a:t>
            </a: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X,  V</a:t>
            </a:r>
            <a:r>
              <a:rPr lang="en-US" altLang="en-US" i="1" baseline="-25000" dirty="0" smtClean="0">
                <a:ea typeface="ＭＳ Ｐゴシック" panose="020B0600070205080204" pitchFamily="34" charset="-128"/>
              </a:rPr>
              <a:t>1</a:t>
            </a:r>
            <a:r>
              <a:rPr lang="en-US" altLang="en-US" i="1" dirty="0" smtClean="0">
                <a:ea typeface="ＭＳ Ｐゴシック" panose="020B0600070205080204" pitchFamily="34" charset="-128"/>
              </a:rPr>
              <a:t>,  V</a:t>
            </a:r>
            <a:r>
              <a:rPr lang="en-US" altLang="en-US" i="1" baseline="-25000" dirty="0" smtClean="0">
                <a:ea typeface="ＭＳ Ｐゴシック" panose="020B0600070205080204" pitchFamily="34" charset="-128"/>
              </a:rPr>
              <a:t>2</a:t>
            </a:r>
            <a:r>
              <a:rPr lang="en-US" altLang="en-US" i="1" dirty="0" smtClean="0">
                <a:ea typeface="ＭＳ Ｐゴシック" panose="020B0600070205080204" pitchFamily="34" charset="-128"/>
              </a:rPr>
              <a:t>&gt; </a:t>
            </a:r>
            <a:r>
              <a:rPr lang="en-US" altLang="en-US" dirty="0" smtClean="0">
                <a:ea typeface="ＭＳ Ｐゴシック" panose="020B0600070205080204" pitchFamily="34" charset="-128"/>
              </a:rPr>
              <a:t>writes the </a:t>
            </a:r>
            <a:r>
              <a:rPr lang="en-US" altLang="en-US" b="1" dirty="0" smtClean="0">
                <a:ea typeface="ＭＳ Ｐゴシック" panose="020B0600070205080204" pitchFamily="34" charset="-128"/>
              </a:rPr>
              <a:t>new</a:t>
            </a:r>
            <a:r>
              <a:rPr lang="en-US" altLang="en-US" dirty="0" smtClean="0">
                <a:ea typeface="ＭＳ Ｐゴシック" panose="020B0600070205080204" pitchFamily="34" charset="-128"/>
              </a:rPr>
              <a:t> value </a:t>
            </a:r>
            <a:r>
              <a:rPr lang="en-US" altLang="en-US" i="1" dirty="0" smtClean="0">
                <a:ea typeface="ＭＳ Ｐゴシック" panose="020B0600070205080204" pitchFamily="34" charset="-128"/>
              </a:rPr>
              <a:t>V</a:t>
            </a:r>
            <a:r>
              <a:rPr lang="en-US" altLang="en-US" i="1" baseline="-25000" dirty="0" smtClean="0">
                <a:ea typeface="ＭＳ Ｐゴシック" panose="020B0600070205080204" pitchFamily="34" charset="-128"/>
              </a:rPr>
              <a:t>2</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to</a:t>
            </a:r>
            <a:r>
              <a:rPr lang="en-US" altLang="en-US" i="1" dirty="0" smtClean="0">
                <a:ea typeface="ＭＳ Ｐゴシック" panose="020B0600070205080204" pitchFamily="34" charset="-128"/>
              </a:rPr>
              <a:t> X</a:t>
            </a:r>
          </a:p>
          <a:p>
            <a:r>
              <a:rPr lang="en-US" altLang="en-US" b="1" dirty="0" smtClean="0">
                <a:solidFill>
                  <a:srgbClr val="000099"/>
                </a:solidFill>
                <a:ea typeface="ＭＳ Ｐゴシック" panose="020B0600070205080204" pitchFamily="34" charset="-128"/>
              </a:rPr>
              <a:t>Undo and Redo of Transactions</a:t>
            </a:r>
          </a:p>
          <a:p>
            <a:pPr lvl="1"/>
            <a:r>
              <a:rPr lang="en-US" altLang="en-US" b="1" dirty="0" smtClean="0">
                <a:ea typeface="ＭＳ Ｐゴシック" panose="020B0600070205080204" pitchFamily="34" charset="-128"/>
              </a:rPr>
              <a:t>undo</a:t>
            </a:r>
            <a:r>
              <a:rPr lang="en-US" altLang="en-US" dirty="0" smtClean="0">
                <a:ea typeface="ＭＳ Ｐゴシック" panose="020B0600070205080204" pitchFamily="34" charset="-128"/>
              </a:rPr>
              <a:t>(</a:t>
            </a:r>
            <a:r>
              <a:rPr lang="en-US" altLang="en-US" i="1" dirty="0" err="1" smtClean="0">
                <a:ea typeface="ＭＳ Ｐゴシック" panose="020B0600070205080204" pitchFamily="34" charset="-128"/>
              </a:rPr>
              <a:t>T</a:t>
            </a:r>
            <a:r>
              <a:rPr lang="en-US" altLang="en-US" baseline="-25000" dirty="0" err="1" smtClean="0">
                <a:ea typeface="ＭＳ Ｐゴシック" panose="020B0600070205080204" pitchFamily="34" charset="-128"/>
              </a:rPr>
              <a:t>i</a:t>
            </a:r>
            <a:r>
              <a:rPr lang="en-US" altLang="en-US" dirty="0" smtClean="0">
                <a:ea typeface="ＭＳ Ｐゴシック" panose="020B0600070205080204" pitchFamily="34" charset="-128"/>
              </a:rPr>
              <a:t>) restores the value of all data items updated by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dirty="0" smtClean="0">
                <a:ea typeface="ＭＳ Ｐゴシック" panose="020B0600070205080204" pitchFamily="34" charset="-128"/>
              </a:rPr>
              <a:t> to their old values, going backwards from the last log record for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endParaRPr lang="en-US" altLang="en-US" i="1" dirty="0" smtClean="0">
              <a:ea typeface="ＭＳ Ｐゴシック" panose="020B0600070205080204" pitchFamily="34" charset="-128"/>
            </a:endParaRPr>
          </a:p>
          <a:p>
            <a:pPr lvl="2"/>
            <a:r>
              <a:rPr lang="en-US" altLang="en-US" dirty="0" smtClean="0">
                <a:ea typeface="ＭＳ Ｐゴシック" panose="020B0600070205080204" pitchFamily="34" charset="-128"/>
              </a:rPr>
              <a:t>each time a data item X is restored to its old value V a special  log record </a:t>
            </a: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 X, V&gt; </a:t>
            </a:r>
            <a:r>
              <a:rPr lang="en-US" altLang="en-US" dirty="0" smtClean="0">
                <a:ea typeface="ＭＳ Ｐゴシック" panose="020B0600070205080204" pitchFamily="34" charset="-128"/>
              </a:rPr>
              <a:t>is written out</a:t>
            </a:r>
          </a:p>
          <a:p>
            <a:pPr lvl="2"/>
            <a:r>
              <a:rPr lang="en-US" altLang="en-US" dirty="0" smtClean="0">
                <a:ea typeface="ＭＳ Ｐゴシック" panose="020B0600070205080204" pitchFamily="34" charset="-128"/>
              </a:rPr>
              <a:t>when undo of a transaction is complete, a log record </a:t>
            </a:r>
            <a:br>
              <a:rPr lang="en-US" altLang="en-US" dirty="0" smtClean="0">
                <a:ea typeface="ＭＳ Ｐゴシック" panose="020B0600070205080204" pitchFamily="34" charset="-128"/>
              </a:rPr>
            </a:b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b="1" dirty="0" smtClean="0">
                <a:ea typeface="ＭＳ Ｐゴシック" panose="020B0600070205080204" pitchFamily="34" charset="-128"/>
              </a:rPr>
              <a:t>abort</a:t>
            </a:r>
            <a:r>
              <a:rPr lang="en-US" altLang="en-US" i="1" dirty="0" smtClean="0">
                <a:ea typeface="ＭＳ Ｐゴシック" panose="020B0600070205080204" pitchFamily="34" charset="-128"/>
              </a:rPr>
              <a:t>&gt; </a:t>
            </a:r>
            <a:r>
              <a:rPr lang="en-US" altLang="en-US" dirty="0" smtClean="0">
                <a:ea typeface="ＭＳ Ｐゴシック" panose="020B0600070205080204" pitchFamily="34" charset="-128"/>
              </a:rPr>
              <a:t>is written out.</a:t>
            </a:r>
          </a:p>
          <a:p>
            <a:pPr lvl="1"/>
            <a:r>
              <a:rPr lang="en-US" altLang="en-US" b="1" dirty="0" smtClean="0">
                <a:ea typeface="ＭＳ Ｐゴシック" panose="020B0600070205080204" pitchFamily="34" charset="-128"/>
              </a:rPr>
              <a:t>redo</a:t>
            </a:r>
            <a:r>
              <a:rPr lang="en-US" altLang="en-US" dirty="0" smtClean="0">
                <a:ea typeface="ＭＳ Ｐゴシック" panose="020B0600070205080204" pitchFamily="34" charset="-128"/>
              </a:rPr>
              <a:t>(</a:t>
            </a:r>
            <a:r>
              <a:rPr lang="en-US" altLang="en-US" i="1" dirty="0" err="1" smtClean="0">
                <a:ea typeface="ＭＳ Ｐゴシック" panose="020B0600070205080204" pitchFamily="34" charset="-128"/>
              </a:rPr>
              <a:t>T</a:t>
            </a:r>
            <a:r>
              <a:rPr lang="en-US" altLang="en-US" baseline="-25000" dirty="0" err="1" smtClean="0">
                <a:ea typeface="ＭＳ Ｐゴシック" panose="020B0600070205080204" pitchFamily="34" charset="-128"/>
              </a:rPr>
              <a:t>i</a:t>
            </a:r>
            <a:r>
              <a:rPr lang="en-US" altLang="en-US" dirty="0" smtClean="0">
                <a:ea typeface="ＭＳ Ｐゴシック" panose="020B0600070205080204" pitchFamily="34" charset="-128"/>
              </a:rPr>
              <a:t>) sets the value of all data items updated by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to the new values, going forward from the first log record for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endParaRPr lang="en-US" altLang="en-US" b="1" dirty="0" smtClean="0">
              <a:solidFill>
                <a:schemeClr val="tx2"/>
              </a:solidFill>
              <a:ea typeface="ＭＳ Ｐゴシック" panose="020B0600070205080204" pitchFamily="34" charset="-128"/>
            </a:endParaRPr>
          </a:p>
          <a:p>
            <a:pPr lvl="2"/>
            <a:r>
              <a:rPr lang="en-US" altLang="en-US" dirty="0" smtClean="0">
                <a:ea typeface="ＭＳ Ｐゴシック" panose="020B0600070205080204" pitchFamily="34" charset="-128"/>
              </a:rPr>
              <a:t>No logging is done in this case</a:t>
            </a:r>
          </a:p>
          <a:p>
            <a:endParaRPr lang="en-US" altLang="en-US" i="1" dirty="0" smtClean="0">
              <a:ea typeface="ＭＳ Ｐゴシック" panose="020B0600070205080204" pitchFamily="34" charset="-128"/>
            </a:endParaRPr>
          </a:p>
          <a:p>
            <a:endParaRPr lang="en-US" altLang="en-US" i="1" baseline="-25000" dirty="0" smtClean="0">
              <a:ea typeface="ＭＳ Ｐゴシック" panose="020B0600070205080204" pitchFamily="34" charset="-128"/>
            </a:endParaRPr>
          </a:p>
        </p:txBody>
      </p:sp>
    </p:spTree>
    <p:extLst>
      <p:ext uri="{BB962C8B-B14F-4D97-AF65-F5344CB8AC3E}">
        <p14:creationId xmlns:p14="http://schemas.microsoft.com/office/powerpoint/2010/main" val="3898570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defRPr/>
            </a:pPr>
            <a:r>
              <a:rPr lang="en-US" dirty="0">
                <a:ea typeface="+mj-ea"/>
              </a:rPr>
              <a:t>Schedules</a:t>
            </a:r>
          </a:p>
        </p:txBody>
      </p:sp>
      <p:sp>
        <p:nvSpPr>
          <p:cNvPr id="14339" name="Rectangle 3"/>
          <p:cNvSpPr>
            <a:spLocks noGrp="1" noChangeArrowheads="1"/>
          </p:cNvSpPr>
          <p:nvPr>
            <p:ph type="body" idx="1"/>
          </p:nvPr>
        </p:nvSpPr>
        <p:spPr>
          <a:xfrm>
            <a:off x="160020" y="925830"/>
            <a:ext cx="8812530" cy="5520690"/>
          </a:xfrm>
        </p:spPr>
        <p:txBody>
          <a:bodyPr/>
          <a:lstStyle/>
          <a:p>
            <a:r>
              <a:rPr lang="en-US" altLang="en-US" b="1" dirty="0" smtClean="0">
                <a:solidFill>
                  <a:srgbClr val="000099"/>
                </a:solidFill>
                <a:ea typeface="ＭＳ Ｐゴシック" panose="020B0600070205080204" pitchFamily="34" charset="-128"/>
              </a:rPr>
              <a:t>Schedule</a:t>
            </a:r>
            <a:r>
              <a:rPr lang="en-US" altLang="en-US" b="1" dirty="0" smtClean="0">
                <a:solidFill>
                  <a:schemeClr val="tx2"/>
                </a:solidFill>
                <a:ea typeface="ＭＳ Ｐゴシック" panose="020B0600070205080204" pitchFamily="34" charset="-128"/>
              </a:rPr>
              <a:t> </a:t>
            </a:r>
            <a:r>
              <a:rPr lang="en-US" altLang="en-US" dirty="0" smtClean="0">
                <a:ea typeface="ＭＳ Ｐゴシック" panose="020B0600070205080204" pitchFamily="34" charset="-128"/>
              </a:rPr>
              <a:t>– a sequences of instructions that specify the chronological order in which instructions of concurrent transactions are executed</a:t>
            </a:r>
          </a:p>
          <a:p>
            <a:pPr lvl="1"/>
            <a:r>
              <a:rPr lang="en-US" altLang="en-US" dirty="0" smtClean="0">
                <a:ea typeface="ＭＳ Ｐゴシック" panose="020B0600070205080204" pitchFamily="34" charset="-128"/>
              </a:rPr>
              <a:t>A schedule for a set of transactions must consist of all instructions of those transactions</a:t>
            </a:r>
          </a:p>
          <a:p>
            <a:pPr lvl="1"/>
            <a:r>
              <a:rPr lang="en-US" altLang="en-US" dirty="0" smtClean="0">
                <a:ea typeface="ＭＳ Ｐゴシック" panose="020B0600070205080204" pitchFamily="34" charset="-128"/>
              </a:rPr>
              <a:t>Must preserve the order in which the instructions appear in each individual transaction.</a:t>
            </a:r>
          </a:p>
          <a:p>
            <a:r>
              <a:rPr lang="en-US" altLang="en-US" dirty="0" smtClean="0">
                <a:ea typeface="ＭＳ Ｐゴシック" panose="020B0600070205080204" pitchFamily="34" charset="-128"/>
              </a:rPr>
              <a:t>A transaction that successfully completes its execution will have a </a:t>
            </a:r>
            <a:r>
              <a:rPr lang="en-US" altLang="en-US" b="1" dirty="0" smtClean="0">
                <a:ea typeface="ＭＳ Ｐゴシック" panose="020B0600070205080204" pitchFamily="34" charset="-128"/>
              </a:rPr>
              <a:t>commit</a:t>
            </a:r>
            <a:r>
              <a:rPr lang="en-US" altLang="en-US" dirty="0" smtClean="0">
                <a:ea typeface="ＭＳ Ｐゴシック" panose="020B0600070205080204" pitchFamily="34" charset="-128"/>
              </a:rPr>
              <a:t> instructions as the last statement </a:t>
            </a:r>
          </a:p>
          <a:p>
            <a:pPr lvl="1"/>
            <a:r>
              <a:rPr lang="en-US" altLang="en-US" dirty="0" smtClean="0">
                <a:ea typeface="ＭＳ Ｐゴシック" panose="020B0600070205080204" pitchFamily="34" charset="-128"/>
              </a:rPr>
              <a:t>By default transaction assumed to execute commit instruction as its last step</a:t>
            </a:r>
          </a:p>
          <a:p>
            <a:r>
              <a:rPr lang="en-US" altLang="en-US" dirty="0" smtClean="0">
                <a:ea typeface="ＭＳ Ｐゴシック" panose="020B0600070205080204" pitchFamily="34" charset="-128"/>
              </a:rPr>
              <a:t>A transaction that fails to successfully complete its execution will have an </a:t>
            </a:r>
            <a:r>
              <a:rPr lang="en-US" altLang="en-US" b="1" dirty="0" smtClean="0">
                <a:ea typeface="ＭＳ Ｐゴシック" panose="020B0600070205080204" pitchFamily="34" charset="-128"/>
              </a:rPr>
              <a:t>abort</a:t>
            </a:r>
            <a:r>
              <a:rPr lang="en-US" altLang="en-US" dirty="0" smtClean="0">
                <a:ea typeface="ＭＳ Ｐゴシック" panose="020B0600070205080204" pitchFamily="34" charset="-128"/>
              </a:rPr>
              <a:t> instruction as the last statement .</a:t>
            </a:r>
          </a:p>
        </p:txBody>
      </p:sp>
    </p:spTree>
    <p:extLst>
      <p:ext uri="{BB962C8B-B14F-4D97-AF65-F5344CB8AC3E}">
        <p14:creationId xmlns:p14="http://schemas.microsoft.com/office/powerpoint/2010/main" val="31947076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z="2800" smtClean="0">
                <a:effectLst>
                  <a:outerShdw blurRad="38100" dist="38100" dir="2700000" algn="tl">
                    <a:srgbClr val="C0C0C0"/>
                  </a:outerShdw>
                </a:effectLst>
                <a:ea typeface="ＭＳ Ｐゴシック" panose="020B0600070205080204" pitchFamily="34" charset="-128"/>
              </a:rPr>
              <a:t>Undo and Redo on Recovering from Failure</a:t>
            </a:r>
          </a:p>
        </p:txBody>
      </p:sp>
      <p:sp>
        <p:nvSpPr>
          <p:cNvPr id="48130" name="Rectangle 3"/>
          <p:cNvSpPr>
            <a:spLocks noGrp="1" noChangeArrowheads="1"/>
          </p:cNvSpPr>
          <p:nvPr>
            <p:ph type="body" idx="4294967295"/>
          </p:nvPr>
        </p:nvSpPr>
        <p:spPr>
          <a:xfrm>
            <a:off x="114300" y="822960"/>
            <a:ext cx="9029699" cy="5680710"/>
          </a:xfrm>
        </p:spPr>
        <p:txBody>
          <a:bodyPr/>
          <a:lstStyle/>
          <a:p>
            <a:r>
              <a:rPr lang="en-US" altLang="en-US" sz="2000" dirty="0" smtClean="0">
                <a:ea typeface="ＭＳ Ｐゴシック" panose="020B0600070205080204" pitchFamily="34" charset="-128"/>
              </a:rPr>
              <a:t>When recovering after failure:</a:t>
            </a:r>
          </a:p>
          <a:p>
            <a:pPr lvl="1"/>
            <a:r>
              <a:rPr lang="en-US" altLang="en-US" sz="2000" dirty="0" smtClean="0">
                <a:ea typeface="ＭＳ Ｐゴシック" panose="020B0600070205080204" pitchFamily="34" charset="-128"/>
              </a:rPr>
              <a:t>Transaction</a:t>
            </a:r>
            <a:r>
              <a:rPr lang="en-US" altLang="en-US" sz="2000" i="1" dirty="0" smtClean="0">
                <a:ea typeface="ＭＳ Ｐゴシック" panose="020B0600070205080204" pitchFamily="34" charset="-128"/>
              </a:rPr>
              <a:t>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needs to be undone if the log </a:t>
            </a:r>
          </a:p>
          <a:p>
            <a:pPr lvl="2"/>
            <a:r>
              <a:rPr lang="en-US" altLang="en-US" sz="2000" dirty="0" smtClean="0">
                <a:ea typeface="ＭＳ Ｐゴシック" panose="020B0600070205080204" pitchFamily="34" charset="-128"/>
              </a:rPr>
              <a:t>contains the record </a:t>
            </a:r>
            <a:r>
              <a:rPr lang="en-US" altLang="en-US" sz="2000" i="1" dirty="0" smtClean="0">
                <a:ea typeface="ＭＳ Ｐゴシック" panose="020B0600070205080204" pitchFamily="34" charset="-128"/>
              </a:rPr>
              <a:t>&lt;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start</a:t>
            </a:r>
            <a:r>
              <a:rPr lang="en-US" altLang="en-US" sz="2000" i="1" dirty="0" smtClean="0">
                <a:ea typeface="ＭＳ Ｐゴシック" panose="020B0600070205080204" pitchFamily="34" charset="-128"/>
              </a:rPr>
              <a:t>&gt;</a:t>
            </a:r>
            <a:r>
              <a:rPr lang="en-US" altLang="en-US" sz="2000" dirty="0" smtClean="0">
                <a:ea typeface="ＭＳ Ｐゴシック" panose="020B0600070205080204" pitchFamily="34" charset="-128"/>
              </a:rPr>
              <a:t>,</a:t>
            </a:r>
          </a:p>
          <a:p>
            <a:pPr lvl="2"/>
            <a:r>
              <a:rPr lang="en-US" altLang="en-US" sz="2000" dirty="0" smtClean="0">
                <a:ea typeface="ＭＳ Ｐゴシック" panose="020B0600070205080204" pitchFamily="34" charset="-128"/>
              </a:rPr>
              <a:t>but does not contain either the record </a:t>
            </a:r>
            <a:r>
              <a:rPr lang="en-US" altLang="en-US" sz="2000" i="1" dirty="0" smtClean="0">
                <a:ea typeface="ＭＳ Ｐゴシック" panose="020B0600070205080204" pitchFamily="34" charset="-128"/>
              </a:rPr>
              <a:t>&lt;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b="1" dirty="0" smtClean="0">
                <a:ea typeface="ＭＳ Ｐゴシック" panose="020B0600070205080204" pitchFamily="34" charset="-128"/>
              </a:rPr>
              <a:t>commit</a:t>
            </a:r>
            <a:r>
              <a:rPr lang="en-US" altLang="en-US" sz="2000" i="1" dirty="0" smtClean="0">
                <a:ea typeface="ＭＳ Ｐゴシック" panose="020B0600070205080204" pitchFamily="34" charset="-128"/>
              </a:rPr>
              <a:t>&gt; or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b="1" dirty="0" smtClean="0">
                <a:ea typeface="ＭＳ Ｐゴシック" panose="020B0600070205080204" pitchFamily="34" charset="-128"/>
              </a:rPr>
              <a:t>abort</a:t>
            </a:r>
            <a:r>
              <a:rPr lang="en-US" altLang="en-US" sz="2000" i="1" dirty="0" smtClean="0">
                <a:ea typeface="ＭＳ Ｐゴシック" panose="020B0600070205080204" pitchFamily="34" charset="-128"/>
              </a:rPr>
              <a:t>&gt;</a:t>
            </a:r>
            <a:r>
              <a:rPr lang="en-US" altLang="en-US" sz="2000" dirty="0" smtClean="0">
                <a:ea typeface="ＭＳ Ｐゴシック" panose="020B0600070205080204" pitchFamily="34" charset="-128"/>
              </a:rPr>
              <a:t>.</a:t>
            </a:r>
          </a:p>
          <a:p>
            <a:pPr lvl="1"/>
            <a:r>
              <a:rPr lang="en-US" altLang="en-US" sz="2000" dirty="0" smtClean="0">
                <a:ea typeface="ＭＳ Ｐゴシック" panose="020B0600070205080204" pitchFamily="34" charset="-128"/>
              </a:rPr>
              <a:t>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needs to be redone if the log </a:t>
            </a:r>
          </a:p>
          <a:p>
            <a:pPr lvl="2"/>
            <a:r>
              <a:rPr lang="en-US" altLang="en-US" sz="2000" dirty="0" smtClean="0">
                <a:ea typeface="ＭＳ Ｐゴシック" panose="020B0600070205080204" pitchFamily="34" charset="-128"/>
              </a:rPr>
              <a:t>contains the records </a:t>
            </a:r>
            <a:r>
              <a:rPr lang="en-US" altLang="en-US" sz="2000" i="1" dirty="0" smtClean="0">
                <a:ea typeface="ＭＳ Ｐゴシック" panose="020B0600070205080204" pitchFamily="34" charset="-128"/>
              </a:rPr>
              <a:t>&lt;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b="1" dirty="0" smtClean="0">
                <a:ea typeface="ＭＳ Ｐゴシック" panose="020B0600070205080204" pitchFamily="34" charset="-128"/>
              </a:rPr>
              <a:t>start</a:t>
            </a:r>
            <a:r>
              <a:rPr lang="en-US" altLang="en-US" sz="2000" i="1" dirty="0" smtClean="0">
                <a:ea typeface="ＭＳ Ｐゴシック" panose="020B0600070205080204" pitchFamily="34" charset="-128"/>
              </a:rPr>
              <a:t>&gt;</a:t>
            </a:r>
            <a:r>
              <a:rPr lang="en-US" altLang="en-US" sz="2000" dirty="0" smtClean="0">
                <a:ea typeface="ＭＳ Ｐゴシック" panose="020B0600070205080204" pitchFamily="34" charset="-128"/>
              </a:rPr>
              <a:t> </a:t>
            </a:r>
          </a:p>
          <a:p>
            <a:pPr lvl="2"/>
            <a:r>
              <a:rPr lang="en-US" altLang="en-US" sz="2000" dirty="0" smtClean="0">
                <a:ea typeface="ＭＳ Ｐゴシック" panose="020B0600070205080204" pitchFamily="34" charset="-128"/>
              </a:rPr>
              <a:t>and contains the record </a:t>
            </a:r>
            <a:r>
              <a:rPr lang="en-US" altLang="en-US" sz="2000" i="1" dirty="0" smtClean="0">
                <a:ea typeface="ＭＳ Ｐゴシック" panose="020B0600070205080204" pitchFamily="34" charset="-128"/>
              </a:rPr>
              <a:t>&lt;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baseline="-25000" dirty="0" smtClean="0">
                <a:ea typeface="ＭＳ Ｐゴシック" panose="020B0600070205080204" pitchFamily="34" charset="-128"/>
              </a:rPr>
              <a:t> </a:t>
            </a:r>
            <a:r>
              <a:rPr lang="en-US" altLang="en-US" sz="2000" b="1" dirty="0" smtClean="0">
                <a:ea typeface="ＭＳ Ｐゴシック" panose="020B0600070205080204" pitchFamily="34" charset="-128"/>
              </a:rPr>
              <a:t>commit</a:t>
            </a:r>
            <a:r>
              <a:rPr lang="en-US" altLang="en-US" sz="2000" i="1" dirty="0" smtClean="0">
                <a:ea typeface="ＭＳ Ｐゴシック" panose="020B0600070205080204" pitchFamily="34" charset="-128"/>
              </a:rPr>
              <a:t>&gt; or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b="1" dirty="0" smtClean="0">
                <a:ea typeface="ＭＳ Ｐゴシック" panose="020B0600070205080204" pitchFamily="34" charset="-128"/>
              </a:rPr>
              <a:t>abort</a:t>
            </a:r>
            <a:r>
              <a:rPr lang="en-US" altLang="en-US" sz="2000" i="1" dirty="0" smtClean="0">
                <a:ea typeface="ＭＳ Ｐゴシック" panose="020B0600070205080204" pitchFamily="34" charset="-128"/>
              </a:rPr>
              <a:t>&gt;</a:t>
            </a:r>
          </a:p>
          <a:p>
            <a:r>
              <a:rPr lang="en-US" altLang="en-US" sz="2000" dirty="0" smtClean="0">
                <a:ea typeface="ＭＳ Ｐゴシック" panose="020B0600070205080204" pitchFamily="34" charset="-128"/>
              </a:rPr>
              <a:t>Note that If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was undone earlier and the </a:t>
            </a:r>
            <a:r>
              <a:rPr lang="en-US" altLang="en-US" sz="2000" i="1" dirty="0" smtClean="0">
                <a:ea typeface="ＭＳ Ｐゴシック" panose="020B0600070205080204" pitchFamily="34" charset="-128"/>
              </a:rPr>
              <a:t>&lt;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b="1" dirty="0" smtClean="0">
                <a:ea typeface="ＭＳ Ｐゴシック" panose="020B0600070205080204" pitchFamily="34" charset="-128"/>
              </a:rPr>
              <a:t>abort</a:t>
            </a:r>
            <a:r>
              <a:rPr lang="en-US" altLang="en-US" sz="2000" i="1" dirty="0" smtClean="0">
                <a:ea typeface="ＭＳ Ｐゴシック" panose="020B0600070205080204" pitchFamily="34" charset="-128"/>
              </a:rPr>
              <a:t>&gt; </a:t>
            </a:r>
            <a:r>
              <a:rPr lang="en-US" altLang="en-US" sz="2000" dirty="0" smtClean="0">
                <a:ea typeface="ＭＳ Ｐゴシック" panose="020B0600070205080204" pitchFamily="34" charset="-128"/>
              </a:rPr>
              <a:t>record written to the log, and then a failure occurs, on recovery from failure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baseline="-25000" dirty="0" smtClean="0">
                <a:ea typeface="ＭＳ Ｐゴシック" panose="020B0600070205080204" pitchFamily="34" charset="-128"/>
              </a:rPr>
              <a:t> </a:t>
            </a:r>
            <a:r>
              <a:rPr lang="en-US" altLang="en-US" sz="2000" dirty="0" smtClean="0">
                <a:ea typeface="ＭＳ Ｐゴシック" panose="020B0600070205080204" pitchFamily="34" charset="-128"/>
              </a:rPr>
              <a:t> is redone</a:t>
            </a:r>
          </a:p>
          <a:p>
            <a:pPr lvl="1"/>
            <a:r>
              <a:rPr lang="en-US" altLang="en-US" sz="2000" b="1" dirty="0" smtClean="0">
                <a:ea typeface="ＭＳ Ｐゴシック" panose="020B0600070205080204" pitchFamily="34" charset="-128"/>
              </a:rPr>
              <a:t>such a redo redoes all the original actions</a:t>
            </a:r>
            <a:r>
              <a:rPr lang="en-US" altLang="en-US" sz="2000" dirty="0" smtClean="0">
                <a:ea typeface="ＭＳ Ｐゴシック" panose="020B0600070205080204" pitchFamily="34" charset="-128"/>
              </a:rPr>
              <a:t> </a:t>
            </a:r>
            <a:r>
              <a:rPr lang="en-US" altLang="en-US" sz="2000" b="1" i="1" dirty="0" smtClean="0">
                <a:ea typeface="ＭＳ Ｐゴシック" panose="020B0600070205080204" pitchFamily="34" charset="-128"/>
              </a:rPr>
              <a:t>including the steps that restored old values</a:t>
            </a:r>
          </a:p>
          <a:p>
            <a:pPr lvl="2"/>
            <a:r>
              <a:rPr lang="en-US" altLang="en-US" sz="2000" dirty="0" smtClean="0">
                <a:ea typeface="ＭＳ Ｐゴシック" panose="020B0600070205080204" pitchFamily="34" charset="-128"/>
              </a:rPr>
              <a:t>Known as </a:t>
            </a:r>
            <a:r>
              <a:rPr lang="en-US" altLang="en-US" sz="2000" b="1" dirty="0" smtClean="0">
                <a:solidFill>
                  <a:srgbClr val="000099"/>
                </a:solidFill>
                <a:ea typeface="ＭＳ Ｐゴシック" panose="020B0600070205080204" pitchFamily="34" charset="-128"/>
              </a:rPr>
              <a:t>repeating history</a:t>
            </a:r>
          </a:p>
          <a:p>
            <a:pPr lvl="2"/>
            <a:r>
              <a:rPr lang="en-US" altLang="en-US" sz="2000" dirty="0" smtClean="0">
                <a:ea typeface="ＭＳ Ｐゴシック" panose="020B0600070205080204" pitchFamily="34" charset="-128"/>
              </a:rPr>
              <a:t>Seems wasteful, but simplifies recovery greatly</a:t>
            </a:r>
          </a:p>
        </p:txBody>
      </p:sp>
    </p:spTree>
    <p:extLst>
      <p:ext uri="{BB962C8B-B14F-4D97-AF65-F5344CB8AC3E}">
        <p14:creationId xmlns:p14="http://schemas.microsoft.com/office/powerpoint/2010/main" val="40233642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8630" y="0"/>
            <a:ext cx="8675370" cy="594360"/>
          </a:xfrm>
        </p:spPr>
        <p:txBody>
          <a:bodyPr/>
          <a:lstStyle/>
          <a:p>
            <a:pPr>
              <a:defRPr/>
            </a:pPr>
            <a:r>
              <a:rPr lang="en-US" sz="3000" dirty="0"/>
              <a:t>Immediate DB Modification Recovery Example</a:t>
            </a:r>
            <a:endParaRPr lang="en-US" dirty="0"/>
          </a:p>
        </p:txBody>
      </p:sp>
      <p:sp>
        <p:nvSpPr>
          <p:cNvPr id="50178" name="Rectangle 3"/>
          <p:cNvSpPr>
            <a:spLocks noGrp="1" noChangeArrowheads="1"/>
          </p:cNvSpPr>
          <p:nvPr>
            <p:ph type="body" idx="4294967295"/>
          </p:nvPr>
        </p:nvSpPr>
        <p:spPr>
          <a:xfrm>
            <a:off x="262890" y="857250"/>
            <a:ext cx="8881110" cy="5612130"/>
          </a:xfrm>
        </p:spPr>
        <p:txBody>
          <a:bodyPr/>
          <a:lstStyle/>
          <a:p>
            <a:pPr>
              <a:lnSpc>
                <a:spcPct val="110000"/>
              </a:lnSpc>
              <a:buFont typeface="Monotype Sorts" charset="2"/>
              <a:buNone/>
            </a:pPr>
            <a:r>
              <a:rPr lang="en-US" altLang="en-US" sz="2000" dirty="0" smtClean="0">
                <a:ea typeface="ＭＳ Ｐゴシック" panose="020B0600070205080204" pitchFamily="34" charset="-128"/>
              </a:rPr>
              <a:t>  Below we show the log as it appears at three instances of time.</a:t>
            </a:r>
          </a:p>
          <a:p>
            <a:pPr>
              <a:lnSpc>
                <a:spcPct val="70000"/>
              </a:lnSpc>
              <a:buFont typeface="Monotype Sorts" charset="2"/>
              <a:buNone/>
            </a:pPr>
            <a:endParaRPr lang="en-US" altLang="en-US" sz="2000" dirty="0" smtClean="0">
              <a:ea typeface="ＭＳ Ｐゴシック" panose="020B0600070205080204" pitchFamily="34" charset="-128"/>
            </a:endParaRPr>
          </a:p>
          <a:p>
            <a:pPr>
              <a:lnSpc>
                <a:spcPct val="70000"/>
              </a:lnSpc>
              <a:buFont typeface="Monotype Sorts" charset="2"/>
              <a:buNone/>
            </a:pPr>
            <a:endParaRPr lang="en-US" altLang="en-US" sz="2000" dirty="0" smtClean="0">
              <a:ea typeface="ＭＳ Ｐゴシック" panose="020B0600070205080204" pitchFamily="34" charset="-128"/>
            </a:endParaRPr>
          </a:p>
          <a:p>
            <a:pPr>
              <a:lnSpc>
                <a:spcPct val="70000"/>
              </a:lnSpc>
              <a:buFont typeface="Monotype Sorts" charset="2"/>
              <a:buNone/>
            </a:pPr>
            <a:endParaRPr lang="en-US" altLang="en-US" sz="2000" dirty="0" smtClean="0">
              <a:ea typeface="ＭＳ Ｐゴシック" panose="020B0600070205080204" pitchFamily="34" charset="-128"/>
            </a:endParaRPr>
          </a:p>
          <a:p>
            <a:pPr>
              <a:lnSpc>
                <a:spcPct val="70000"/>
              </a:lnSpc>
              <a:buFont typeface="Monotype Sorts" charset="2"/>
              <a:buNone/>
            </a:pPr>
            <a:endParaRPr lang="en-US" altLang="en-US" sz="2000" dirty="0" smtClean="0">
              <a:ea typeface="ＭＳ Ｐゴシック" panose="020B0600070205080204" pitchFamily="34" charset="-128"/>
            </a:endParaRPr>
          </a:p>
          <a:p>
            <a:pPr>
              <a:lnSpc>
                <a:spcPct val="70000"/>
              </a:lnSpc>
              <a:buFont typeface="Monotype Sorts" charset="2"/>
              <a:buNone/>
            </a:pPr>
            <a:endParaRPr lang="en-US" altLang="en-US" sz="2000" dirty="0" smtClean="0">
              <a:ea typeface="ＭＳ Ｐゴシック" panose="020B0600070205080204" pitchFamily="34" charset="-128"/>
            </a:endParaRPr>
          </a:p>
          <a:p>
            <a:pPr>
              <a:lnSpc>
                <a:spcPct val="70000"/>
              </a:lnSpc>
              <a:buFont typeface="Monotype Sorts" charset="2"/>
              <a:buNone/>
            </a:pPr>
            <a:endParaRPr lang="en-US" altLang="en-US" sz="2000" dirty="0" smtClean="0">
              <a:ea typeface="ＭＳ Ｐゴシック" panose="020B0600070205080204" pitchFamily="34" charset="-128"/>
            </a:endParaRPr>
          </a:p>
          <a:p>
            <a:pPr>
              <a:lnSpc>
                <a:spcPct val="70000"/>
              </a:lnSpc>
              <a:buFont typeface="Monotype Sorts" charset="2"/>
              <a:buNone/>
            </a:pPr>
            <a:endParaRPr lang="en-US" altLang="en-US" sz="2000" dirty="0" smtClean="0">
              <a:ea typeface="ＭＳ Ｐゴシック" panose="020B0600070205080204" pitchFamily="34" charset="-128"/>
            </a:endParaRPr>
          </a:p>
          <a:p>
            <a:pPr>
              <a:lnSpc>
                <a:spcPct val="30000"/>
              </a:lnSpc>
              <a:buFont typeface="Monotype Sorts" charset="2"/>
              <a:buNone/>
            </a:pPr>
            <a:endParaRPr lang="en-US" altLang="en-US" sz="2000" dirty="0" smtClean="0">
              <a:ea typeface="ＭＳ Ｐゴシック" panose="020B0600070205080204" pitchFamily="34" charset="-128"/>
            </a:endParaRPr>
          </a:p>
          <a:p>
            <a:pPr>
              <a:lnSpc>
                <a:spcPct val="70000"/>
              </a:lnSpc>
              <a:buFont typeface="Monotype Sorts" charset="2"/>
              <a:buNone/>
            </a:pPr>
            <a:endParaRPr lang="en-US" altLang="en-US" sz="2000" dirty="0" smtClean="0">
              <a:ea typeface="ＭＳ Ｐゴシック" panose="020B0600070205080204" pitchFamily="34" charset="-128"/>
            </a:endParaRPr>
          </a:p>
          <a:p>
            <a:pPr>
              <a:lnSpc>
                <a:spcPct val="70000"/>
              </a:lnSpc>
              <a:buFont typeface="Monotype Sorts" charset="2"/>
              <a:buNone/>
            </a:pPr>
            <a:r>
              <a:rPr lang="en-US" altLang="en-US" sz="2000" dirty="0" smtClean="0">
                <a:ea typeface="ＭＳ Ｐゴシック" panose="020B0600070205080204" pitchFamily="34" charset="-128"/>
              </a:rPr>
              <a:t>Recovery actions in each case above are:</a:t>
            </a:r>
          </a:p>
          <a:p>
            <a:pPr>
              <a:lnSpc>
                <a:spcPct val="90000"/>
              </a:lnSpc>
              <a:buFont typeface="Monotype Sorts" charset="2"/>
              <a:buNone/>
            </a:pPr>
            <a:r>
              <a:rPr lang="en-US" altLang="en-US" sz="2000" dirty="0" smtClean="0">
                <a:ea typeface="ＭＳ Ｐゴシック" panose="020B0600070205080204" pitchFamily="34" charset="-128"/>
              </a:rPr>
              <a:t>(a)  undo (</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0</a:t>
            </a:r>
            <a:r>
              <a:rPr lang="en-US" altLang="en-US" sz="2000" dirty="0" smtClean="0">
                <a:ea typeface="ＭＳ Ｐゴシック" panose="020B0600070205080204" pitchFamily="34" charset="-128"/>
              </a:rPr>
              <a:t>): B is restored to 2000 and A to 1000, and log records</a:t>
            </a:r>
            <a:br>
              <a:rPr lang="en-US" altLang="en-US" sz="2000" dirty="0" smtClean="0">
                <a:ea typeface="ＭＳ Ｐゴシック" panose="020B0600070205080204" pitchFamily="34" charset="-128"/>
              </a:rPr>
            </a:br>
            <a:r>
              <a:rPr lang="en-US" altLang="en-US" sz="2000" dirty="0" smtClean="0">
                <a:ea typeface="ＭＳ Ｐゴシック" panose="020B0600070205080204" pitchFamily="34" charset="-128"/>
              </a:rPr>
              <a:t>&lt;</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0</a:t>
            </a:r>
            <a:r>
              <a:rPr lang="en-US" altLang="en-US" sz="2000" dirty="0" smtClean="0">
                <a:ea typeface="ＭＳ Ｐゴシック" panose="020B0600070205080204" pitchFamily="34" charset="-128"/>
              </a:rPr>
              <a:t>, B, 2000&gt;, &lt;</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0</a:t>
            </a:r>
            <a:r>
              <a:rPr lang="en-US" altLang="en-US" sz="2000" dirty="0" smtClean="0">
                <a:ea typeface="ＭＳ Ｐゴシック" panose="020B0600070205080204" pitchFamily="34" charset="-128"/>
              </a:rPr>
              <a:t>, A, 1000&gt;, &lt;</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0</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abort</a:t>
            </a:r>
            <a:r>
              <a:rPr lang="en-US" altLang="en-US" sz="2000" dirty="0" smtClean="0">
                <a:ea typeface="ＭＳ Ｐゴシック" panose="020B0600070205080204" pitchFamily="34" charset="-128"/>
              </a:rPr>
              <a:t>&gt; are written out</a:t>
            </a:r>
          </a:p>
          <a:p>
            <a:pPr>
              <a:lnSpc>
                <a:spcPct val="90000"/>
              </a:lnSpc>
              <a:buFont typeface="Monotype Sorts" charset="2"/>
              <a:buNone/>
            </a:pPr>
            <a:r>
              <a:rPr lang="en-US" altLang="en-US" sz="2000" dirty="0" smtClean="0">
                <a:ea typeface="ＭＳ Ｐゴシック" panose="020B0600070205080204" pitchFamily="34" charset="-128"/>
              </a:rPr>
              <a:t>(b) redo (</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0</a:t>
            </a:r>
            <a:r>
              <a:rPr lang="en-US" altLang="en-US" sz="2000" dirty="0" smtClean="0">
                <a:ea typeface="ＭＳ Ｐゴシック" panose="020B0600070205080204" pitchFamily="34" charset="-128"/>
              </a:rPr>
              <a:t>) and undo (</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A</a:t>
            </a:r>
            <a:r>
              <a:rPr lang="en-US" altLang="en-US" sz="2000" dirty="0" smtClean="0">
                <a:ea typeface="ＭＳ Ｐゴシック" panose="020B0600070205080204" pitchFamily="34" charset="-128"/>
              </a:rPr>
              <a:t> and </a:t>
            </a:r>
            <a:r>
              <a:rPr lang="en-US" altLang="en-US" sz="2000" i="1" dirty="0" smtClean="0">
                <a:ea typeface="ＭＳ Ｐゴシック" panose="020B0600070205080204" pitchFamily="34" charset="-128"/>
              </a:rPr>
              <a:t>B</a:t>
            </a:r>
            <a:r>
              <a:rPr lang="en-US" altLang="en-US" sz="2000" dirty="0" smtClean="0">
                <a:ea typeface="ＭＳ Ｐゴシック" panose="020B0600070205080204" pitchFamily="34" charset="-128"/>
              </a:rPr>
              <a:t> are set to 950 and 2050 and C is restored to 700.  Log records &lt;</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C, 700&gt;, &lt;</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abort</a:t>
            </a:r>
            <a:r>
              <a:rPr lang="en-US" altLang="en-US" sz="2000" dirty="0" smtClean="0">
                <a:ea typeface="ＭＳ Ｐゴシック" panose="020B0600070205080204" pitchFamily="34" charset="-128"/>
              </a:rPr>
              <a:t>&gt; are written out.</a:t>
            </a:r>
          </a:p>
          <a:p>
            <a:pPr>
              <a:lnSpc>
                <a:spcPct val="90000"/>
              </a:lnSpc>
              <a:buFont typeface="Monotype Sorts" charset="2"/>
              <a:buNone/>
            </a:pPr>
            <a:r>
              <a:rPr lang="en-US" altLang="en-US" sz="2000" dirty="0" smtClean="0">
                <a:ea typeface="ＭＳ Ｐゴシック" panose="020B0600070205080204" pitchFamily="34" charset="-128"/>
              </a:rPr>
              <a:t>(c)  redo (</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0</a:t>
            </a:r>
            <a:r>
              <a:rPr lang="en-US" altLang="en-US" sz="2000" dirty="0" smtClean="0">
                <a:ea typeface="ＭＳ Ｐゴシック" panose="020B0600070205080204" pitchFamily="34" charset="-128"/>
              </a:rPr>
              <a:t>) and redo (</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A and B are set to 950 and 2050 </a:t>
            </a:r>
          </a:p>
          <a:p>
            <a:pPr>
              <a:lnSpc>
                <a:spcPct val="90000"/>
              </a:lnSpc>
              <a:buFont typeface="Monotype Sorts" charset="2"/>
              <a:buNone/>
            </a:pPr>
            <a:r>
              <a:rPr lang="en-US" altLang="en-US" sz="2000" dirty="0" smtClean="0">
                <a:ea typeface="ＭＳ Ｐゴシック" panose="020B0600070205080204" pitchFamily="34" charset="-128"/>
              </a:rPr>
              <a:t>       respectively. Then </a:t>
            </a:r>
            <a:r>
              <a:rPr lang="en-US" altLang="en-US" sz="2000" i="1" dirty="0" smtClean="0">
                <a:ea typeface="ＭＳ Ｐゴシック" panose="020B0600070205080204" pitchFamily="34" charset="-128"/>
              </a:rPr>
              <a:t>C</a:t>
            </a:r>
            <a:r>
              <a:rPr lang="en-US" altLang="en-US" sz="2000" dirty="0" smtClean="0">
                <a:ea typeface="ＭＳ Ｐゴシック" panose="020B0600070205080204" pitchFamily="34" charset="-128"/>
              </a:rPr>
              <a:t> is set to 600</a:t>
            </a:r>
          </a:p>
        </p:txBody>
      </p:sp>
      <p:pic>
        <p:nvPicPr>
          <p:cNvPr id="5017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26" y="1417320"/>
            <a:ext cx="7756074"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08852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Checkpoints</a:t>
            </a:r>
          </a:p>
        </p:txBody>
      </p:sp>
      <p:sp>
        <p:nvSpPr>
          <p:cNvPr id="52226" name="Rectangle 3"/>
          <p:cNvSpPr>
            <a:spLocks noGrp="1" noChangeArrowheads="1"/>
          </p:cNvSpPr>
          <p:nvPr>
            <p:ph type="body" idx="4294967295"/>
          </p:nvPr>
        </p:nvSpPr>
        <p:spPr>
          <a:xfrm>
            <a:off x="160020" y="934562"/>
            <a:ext cx="8846820" cy="5500528"/>
          </a:xfrm>
        </p:spPr>
        <p:txBody>
          <a:bodyPr/>
          <a:lstStyle/>
          <a:p>
            <a:pPr marL="381000" indent="-381000"/>
            <a:r>
              <a:rPr lang="en-US" altLang="en-US" sz="2000" dirty="0" smtClean="0">
                <a:ea typeface="ＭＳ Ｐゴシック" panose="020B0600070205080204" pitchFamily="34" charset="-128"/>
              </a:rPr>
              <a:t>Redoing/undoing all transactions recorded in the log can be very slow </a:t>
            </a:r>
          </a:p>
          <a:p>
            <a:pPr marL="800100" lvl="1" indent="-342900">
              <a:buFont typeface="Monotype Sorts" charset="2"/>
              <a:buAutoNum type="arabicPeriod"/>
            </a:pPr>
            <a:r>
              <a:rPr lang="en-US" altLang="en-US" sz="2000" dirty="0" smtClean="0">
                <a:ea typeface="ＭＳ Ｐゴシック" panose="020B0600070205080204" pitchFamily="34" charset="-128"/>
              </a:rPr>
              <a:t>processing the entire log is time-consuming if the system has run for a long time</a:t>
            </a:r>
          </a:p>
          <a:p>
            <a:pPr marL="800100" lvl="1" indent="-342900">
              <a:buFont typeface="Monotype Sorts" charset="2"/>
              <a:buAutoNum type="arabicPeriod"/>
            </a:pPr>
            <a:r>
              <a:rPr lang="en-US" altLang="en-US" sz="2000" dirty="0" smtClean="0">
                <a:ea typeface="ＭＳ Ｐゴシック" panose="020B0600070205080204" pitchFamily="34" charset="-128"/>
              </a:rPr>
              <a:t>we might unnecessarily redo transactions which have already output their updates to the database.</a:t>
            </a:r>
          </a:p>
          <a:p>
            <a:pPr marL="381000" indent="-381000"/>
            <a:r>
              <a:rPr lang="en-US" altLang="en-US" sz="2000" dirty="0" smtClean="0">
                <a:ea typeface="ＭＳ Ｐゴシック" panose="020B0600070205080204" pitchFamily="34" charset="-128"/>
              </a:rPr>
              <a:t>Streamline recovery procedure by periodically performing </a:t>
            </a:r>
            <a:r>
              <a:rPr lang="en-US" altLang="en-US" sz="2000" b="1" dirty="0" smtClean="0">
                <a:solidFill>
                  <a:srgbClr val="000099"/>
                </a:solidFill>
                <a:ea typeface="ＭＳ Ｐゴシック" panose="020B0600070205080204" pitchFamily="34" charset="-128"/>
              </a:rPr>
              <a:t>check pointing</a:t>
            </a:r>
            <a:r>
              <a:rPr lang="en-US" altLang="en-US" sz="2000" dirty="0" smtClean="0">
                <a:ea typeface="ＭＳ Ｐゴシック" panose="020B0600070205080204" pitchFamily="34" charset="-128"/>
              </a:rPr>
              <a:t> </a:t>
            </a:r>
          </a:p>
          <a:p>
            <a:pPr marL="800100" lvl="1" indent="-342900">
              <a:buFont typeface="Monotype Sorts" charset="2"/>
              <a:buAutoNum type="arabicPeriod"/>
            </a:pPr>
            <a:r>
              <a:rPr lang="en-US" altLang="en-US" sz="2000" dirty="0" smtClean="0">
                <a:ea typeface="ＭＳ Ｐゴシック" panose="020B0600070205080204" pitchFamily="34" charset="-128"/>
              </a:rPr>
              <a:t>Output all log records currently residing in main memory onto stable storage.</a:t>
            </a:r>
          </a:p>
          <a:p>
            <a:pPr marL="800100" lvl="1" indent="-342900">
              <a:buFont typeface="Monotype Sorts" charset="2"/>
              <a:buAutoNum type="arabicPeriod"/>
            </a:pPr>
            <a:r>
              <a:rPr lang="en-US" altLang="en-US" sz="2000" dirty="0" smtClean="0">
                <a:ea typeface="ＭＳ Ｐゴシック" panose="020B0600070205080204" pitchFamily="34" charset="-128"/>
              </a:rPr>
              <a:t>Output all modified buffer blocks to the disk.</a:t>
            </a:r>
          </a:p>
          <a:p>
            <a:pPr marL="800100" lvl="1" indent="-342900">
              <a:buFont typeface="Monotype Sorts" charset="2"/>
              <a:buAutoNum type="arabicPeriod"/>
            </a:pPr>
            <a:r>
              <a:rPr lang="en-US" altLang="en-US" sz="2000" dirty="0" smtClean="0">
                <a:ea typeface="ＭＳ Ｐゴシック" panose="020B0600070205080204" pitchFamily="34" charset="-128"/>
              </a:rPr>
              <a:t>Write a log record &lt;</a:t>
            </a:r>
            <a:r>
              <a:rPr lang="en-US" altLang="en-US" sz="2000" b="1" dirty="0" smtClean="0">
                <a:ea typeface="ＭＳ Ｐゴシック" panose="020B0600070205080204" pitchFamily="34" charset="-128"/>
              </a:rPr>
              <a:t> checkpoint </a:t>
            </a:r>
            <a:r>
              <a:rPr lang="en-US" altLang="en-US" sz="2000" i="1" dirty="0" smtClean="0">
                <a:ea typeface="ＭＳ Ｐゴシック" panose="020B0600070205080204" pitchFamily="34" charset="-128"/>
              </a:rPr>
              <a:t>L</a:t>
            </a:r>
            <a:r>
              <a:rPr lang="en-US" altLang="en-US" sz="2000" dirty="0" smtClean="0">
                <a:ea typeface="ＭＳ Ｐゴシック" panose="020B0600070205080204" pitchFamily="34" charset="-128"/>
              </a:rPr>
              <a:t>&gt; onto stable storage where </a:t>
            </a:r>
            <a:r>
              <a:rPr lang="en-US" altLang="en-US" sz="2000" i="1" dirty="0" smtClean="0">
                <a:ea typeface="ＭＳ Ｐゴシック" panose="020B0600070205080204" pitchFamily="34" charset="-128"/>
              </a:rPr>
              <a:t>L</a:t>
            </a:r>
            <a:r>
              <a:rPr lang="en-US" altLang="en-US" sz="2000" dirty="0" smtClean="0">
                <a:ea typeface="ＭＳ Ｐゴシック" panose="020B0600070205080204" pitchFamily="34" charset="-128"/>
              </a:rPr>
              <a:t> is a list of all transactions active at the time of checkpoint.</a:t>
            </a:r>
          </a:p>
          <a:p>
            <a:pPr marL="800100" lvl="1" indent="-342900"/>
            <a:r>
              <a:rPr lang="en-US" altLang="en-US" sz="2000" dirty="0" smtClean="0">
                <a:ea typeface="ＭＳ Ｐゴシック" panose="020B0600070205080204" pitchFamily="34" charset="-128"/>
              </a:rPr>
              <a:t>All updates are stopped while doing </a:t>
            </a:r>
            <a:r>
              <a:rPr lang="en-US" altLang="en-US" sz="2000" dirty="0" err="1" smtClean="0">
                <a:ea typeface="ＭＳ Ｐゴシック" panose="020B0600070205080204" pitchFamily="34" charset="-128"/>
              </a:rPr>
              <a:t>checkpointing</a:t>
            </a:r>
            <a:endParaRPr lang="en-US" altLang="en-US" sz="2000" dirty="0" smtClean="0">
              <a:ea typeface="ＭＳ Ｐゴシック" panose="020B0600070205080204" pitchFamily="34" charset="-128"/>
            </a:endParaRPr>
          </a:p>
        </p:txBody>
      </p:sp>
    </p:spTree>
    <p:extLst>
      <p:ext uri="{BB962C8B-B14F-4D97-AF65-F5344CB8AC3E}">
        <p14:creationId xmlns:p14="http://schemas.microsoft.com/office/powerpoint/2010/main" val="161263357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Checkpoints (Cont.)</a:t>
            </a:r>
          </a:p>
        </p:txBody>
      </p:sp>
      <p:sp>
        <p:nvSpPr>
          <p:cNvPr id="54274" name="Rectangle 3"/>
          <p:cNvSpPr>
            <a:spLocks noGrp="1" noChangeArrowheads="1"/>
          </p:cNvSpPr>
          <p:nvPr>
            <p:ph type="body" idx="4294967295"/>
          </p:nvPr>
        </p:nvSpPr>
        <p:spPr>
          <a:xfrm>
            <a:off x="160020" y="934562"/>
            <a:ext cx="8835390" cy="5306218"/>
          </a:xfrm>
        </p:spPr>
        <p:txBody>
          <a:bodyPr/>
          <a:lstStyle/>
          <a:p>
            <a:pPr marL="381000" indent="-381000"/>
            <a:r>
              <a:rPr lang="en-US" altLang="en-US" sz="2000" dirty="0" smtClean="0">
                <a:ea typeface="ＭＳ Ｐゴシック" panose="020B0600070205080204" pitchFamily="34" charset="-128"/>
              </a:rPr>
              <a:t>During recovery we need to consider only the most recent transaction </a:t>
            </a:r>
            <a:r>
              <a:rPr lang="en-US" altLang="en-US" sz="2000"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that started before the checkpoint, and transactions that started after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p>
          <a:p>
            <a:pPr marL="800100" lvl="1" indent="-342900">
              <a:buFont typeface="Monotype Sorts" charset="2"/>
              <a:buAutoNum type="arabicPeriod"/>
            </a:pPr>
            <a:r>
              <a:rPr lang="en-US" altLang="en-US" sz="2000" dirty="0" smtClean="0">
                <a:ea typeface="ＭＳ Ｐゴシック" panose="020B0600070205080204" pitchFamily="34" charset="-128"/>
              </a:rPr>
              <a:t>Scan backwards from end of log to find the most recent &lt;</a:t>
            </a:r>
            <a:r>
              <a:rPr lang="en-US" altLang="en-US" sz="2000" b="1" dirty="0" smtClean="0">
                <a:ea typeface="ＭＳ Ｐゴシック" panose="020B0600070205080204" pitchFamily="34" charset="-128"/>
              </a:rPr>
              <a:t>checkpoint </a:t>
            </a:r>
            <a:r>
              <a:rPr lang="en-US" altLang="en-US" sz="2000" i="1" dirty="0" smtClean="0">
                <a:ea typeface="ＭＳ Ｐゴシック" panose="020B0600070205080204" pitchFamily="34" charset="-128"/>
              </a:rPr>
              <a:t>L</a:t>
            </a:r>
            <a:r>
              <a:rPr lang="en-US" altLang="en-US" sz="2000" dirty="0" smtClean="0">
                <a:ea typeface="ＭＳ Ｐゴシック" panose="020B0600070205080204" pitchFamily="34" charset="-128"/>
              </a:rPr>
              <a:t>&gt; record </a:t>
            </a:r>
          </a:p>
          <a:p>
            <a:pPr marL="800100" lvl="1" indent="-342900"/>
            <a:r>
              <a:rPr lang="en-US" altLang="en-US" sz="2000" dirty="0" smtClean="0">
                <a:ea typeface="ＭＳ Ｐゴシック" panose="020B0600070205080204" pitchFamily="34" charset="-128"/>
              </a:rPr>
              <a:t>Only transactions that are in </a:t>
            </a:r>
            <a:r>
              <a:rPr lang="en-US" altLang="en-US" sz="2000" i="1" dirty="0" smtClean="0">
                <a:ea typeface="ＭＳ Ｐゴシック" panose="020B0600070205080204" pitchFamily="34" charset="-128"/>
              </a:rPr>
              <a:t>L</a:t>
            </a:r>
            <a:r>
              <a:rPr lang="en-US" altLang="en-US" sz="2000" dirty="0" smtClean="0">
                <a:ea typeface="ＭＳ Ｐゴシック" panose="020B0600070205080204" pitchFamily="34" charset="-128"/>
              </a:rPr>
              <a:t> or started after the checkpoint need to be redone or undone</a:t>
            </a:r>
          </a:p>
          <a:p>
            <a:pPr marL="800100" lvl="1" indent="-342900"/>
            <a:r>
              <a:rPr lang="en-US" altLang="en-US" sz="2000" dirty="0" smtClean="0">
                <a:ea typeface="ＭＳ Ｐゴシック" panose="020B0600070205080204" pitchFamily="34" charset="-128"/>
              </a:rPr>
              <a:t>Transactions that committed or aborted before the checkpoint already have all their updates output to stable storage.</a:t>
            </a:r>
          </a:p>
          <a:p>
            <a:pPr marL="381000" indent="-381000"/>
            <a:r>
              <a:rPr lang="en-US" altLang="en-US" sz="2000" dirty="0" smtClean="0">
                <a:ea typeface="ＭＳ Ｐゴシック" panose="020B0600070205080204" pitchFamily="34" charset="-128"/>
              </a:rPr>
              <a:t>Some earlier part of the log may be needed for undo operations</a:t>
            </a:r>
          </a:p>
          <a:p>
            <a:pPr marL="800100" lvl="1" indent="-342900">
              <a:buFont typeface="Monotype Sorts" charset="2"/>
              <a:buAutoNum type="arabicPeriod"/>
            </a:pPr>
            <a:r>
              <a:rPr lang="en-US" altLang="en-US" sz="2000" dirty="0" smtClean="0">
                <a:ea typeface="ＭＳ Ｐゴシック" panose="020B0600070205080204" pitchFamily="34" charset="-128"/>
              </a:rPr>
              <a:t>Continue scanning backwards till a record </a:t>
            </a:r>
            <a:r>
              <a:rPr lang="en-US" altLang="en-US" sz="2000" i="1" dirty="0" smtClean="0">
                <a:ea typeface="ＭＳ Ｐゴシック" panose="020B0600070205080204" pitchFamily="34" charset="-128"/>
              </a:rPr>
              <a:t>&lt;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b="1" dirty="0" smtClean="0">
                <a:ea typeface="ＭＳ Ｐゴシック" panose="020B0600070205080204" pitchFamily="34" charset="-128"/>
              </a:rPr>
              <a:t> start</a:t>
            </a:r>
            <a:r>
              <a:rPr lang="en-US" altLang="en-US" sz="2000" dirty="0" smtClean="0">
                <a:ea typeface="ＭＳ Ｐゴシック" panose="020B0600070205080204" pitchFamily="34" charset="-128"/>
              </a:rPr>
              <a:t>&gt; is found for every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baseline="-25000" dirty="0" smtClean="0">
                <a:ea typeface="ＭＳ Ｐゴシック" panose="020B0600070205080204" pitchFamily="34" charset="-128"/>
              </a:rPr>
              <a:t> </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in </a:t>
            </a:r>
            <a:r>
              <a:rPr lang="en-US" altLang="en-US" sz="2000" i="1" dirty="0" smtClean="0">
                <a:ea typeface="ＭＳ Ｐゴシック" panose="020B0600070205080204" pitchFamily="34" charset="-128"/>
              </a:rPr>
              <a:t>L</a:t>
            </a:r>
            <a:r>
              <a:rPr lang="en-US" altLang="en-US" sz="2000" dirty="0" smtClean="0">
                <a:ea typeface="ＭＳ Ｐゴシック" panose="020B0600070205080204" pitchFamily="34" charset="-128"/>
              </a:rPr>
              <a:t>.</a:t>
            </a:r>
          </a:p>
          <a:p>
            <a:pPr marL="800100" lvl="1" indent="-342900"/>
            <a:r>
              <a:rPr lang="en-US" altLang="en-US" sz="2000" dirty="0" smtClean="0">
                <a:ea typeface="ＭＳ Ｐゴシック" panose="020B0600070205080204" pitchFamily="34" charset="-128"/>
              </a:rPr>
              <a:t>Parts of log prior to earliest </a:t>
            </a:r>
            <a:r>
              <a:rPr lang="en-US" altLang="en-US" sz="2000" i="1" dirty="0" smtClean="0">
                <a:ea typeface="ＭＳ Ｐゴシック" panose="020B0600070205080204" pitchFamily="34" charset="-128"/>
              </a:rPr>
              <a:t>&lt;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b="1" dirty="0" smtClean="0">
                <a:ea typeface="ＭＳ Ｐゴシック" panose="020B0600070205080204" pitchFamily="34" charset="-128"/>
              </a:rPr>
              <a:t> start</a:t>
            </a:r>
            <a:r>
              <a:rPr lang="en-US" altLang="en-US" sz="2000" dirty="0" smtClean="0">
                <a:ea typeface="ＭＳ Ｐゴシック" panose="020B0600070205080204" pitchFamily="34" charset="-128"/>
              </a:rPr>
              <a:t>&gt; record above are not needed for recovery, and can be erased whenever desired.</a:t>
            </a:r>
          </a:p>
          <a:p>
            <a:pPr marL="800100" lvl="1" indent="-342900"/>
            <a:endParaRPr lang="en-US" altLang="en-US" sz="2000" dirty="0" smtClean="0">
              <a:ea typeface="ＭＳ Ｐゴシック" panose="020B0600070205080204" pitchFamily="34" charset="-128"/>
            </a:endParaRPr>
          </a:p>
          <a:p>
            <a:pPr marL="800100" lvl="1" indent="-342900">
              <a:buFont typeface="Monotype Sorts" charset="2"/>
              <a:buAutoNum type="arabicPeriod"/>
            </a:pPr>
            <a:endParaRPr lang="en-US" altLang="en-US" sz="2000" dirty="0" smtClean="0">
              <a:ea typeface="ＭＳ Ｐゴシック" panose="020B0600070205080204" pitchFamily="34" charset="-128"/>
            </a:endParaRPr>
          </a:p>
        </p:txBody>
      </p:sp>
    </p:spTree>
    <p:extLst>
      <p:ext uri="{BB962C8B-B14F-4D97-AF65-F5344CB8AC3E}">
        <p14:creationId xmlns:p14="http://schemas.microsoft.com/office/powerpoint/2010/main" val="101460225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8350" y="59216"/>
            <a:ext cx="8077200" cy="609600"/>
          </a:xfrm>
        </p:spPr>
        <p:txBody>
          <a:bodyPr/>
          <a:lstStyle/>
          <a:p>
            <a:r>
              <a:rPr lang="en-US" altLang="en-US" dirty="0" smtClean="0">
                <a:effectLst>
                  <a:outerShdw blurRad="38100" dist="38100" dir="2700000" algn="tl">
                    <a:srgbClr val="C0C0C0"/>
                  </a:outerShdw>
                </a:effectLst>
                <a:ea typeface="ＭＳ Ｐゴシック" panose="020B0600070205080204" pitchFamily="34" charset="-128"/>
              </a:rPr>
              <a:t>Example of Checkpoints</a:t>
            </a:r>
          </a:p>
        </p:txBody>
      </p:sp>
      <p:sp>
        <p:nvSpPr>
          <p:cNvPr id="56322" name="Rectangle 3"/>
          <p:cNvSpPr>
            <a:spLocks noGrp="1" noChangeArrowheads="1"/>
          </p:cNvSpPr>
          <p:nvPr>
            <p:ph type="body" idx="4294967295"/>
          </p:nvPr>
        </p:nvSpPr>
        <p:spPr>
          <a:xfrm>
            <a:off x="205740" y="4980202"/>
            <a:ext cx="8639810" cy="1283437"/>
          </a:xfrm>
        </p:spPr>
        <p:txBody>
          <a:bodyPr/>
          <a:lstStyle/>
          <a:p>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 can be ignored (updates already output to disk due to checkpoint)</a:t>
            </a:r>
          </a:p>
          <a:p>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2</a:t>
            </a:r>
            <a:r>
              <a:rPr lang="en-US" altLang="en-US" sz="2000" dirty="0" smtClean="0">
                <a:ea typeface="ＭＳ Ｐゴシック" panose="020B0600070205080204" pitchFamily="34" charset="-128"/>
              </a:rPr>
              <a:t> and </a:t>
            </a:r>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3</a:t>
            </a:r>
            <a:r>
              <a:rPr lang="en-US" altLang="en-US" sz="2000" dirty="0" smtClean="0">
                <a:ea typeface="ＭＳ Ｐゴシック" panose="020B0600070205080204" pitchFamily="34" charset="-128"/>
              </a:rPr>
              <a:t> redone.</a:t>
            </a:r>
          </a:p>
          <a:p>
            <a:r>
              <a:rPr lang="en-US" altLang="en-US" sz="2000" i="1" dirty="0" smtClean="0">
                <a:ea typeface="ＭＳ Ｐゴシック" panose="020B0600070205080204" pitchFamily="34" charset="-128"/>
              </a:rPr>
              <a:t>T</a:t>
            </a:r>
            <a:r>
              <a:rPr lang="en-US" altLang="en-US" sz="2000" baseline="-25000" dirty="0" smtClean="0">
                <a:ea typeface="ＭＳ Ｐゴシック" panose="020B0600070205080204" pitchFamily="34" charset="-128"/>
              </a:rPr>
              <a:t>4</a:t>
            </a:r>
            <a:r>
              <a:rPr lang="en-US" altLang="en-US" sz="2000" dirty="0" smtClean="0">
                <a:ea typeface="ＭＳ Ｐゴシック" panose="020B0600070205080204" pitchFamily="34" charset="-128"/>
              </a:rPr>
              <a:t> undone</a:t>
            </a:r>
          </a:p>
        </p:txBody>
      </p:sp>
      <p:grpSp>
        <p:nvGrpSpPr>
          <p:cNvPr id="2" name="Group 1"/>
          <p:cNvGrpSpPr/>
          <p:nvPr/>
        </p:nvGrpSpPr>
        <p:grpSpPr>
          <a:xfrm>
            <a:off x="674370" y="960120"/>
            <a:ext cx="7806690" cy="3657600"/>
            <a:chOff x="1600200" y="1206500"/>
            <a:chExt cx="5638800" cy="3011488"/>
          </a:xfrm>
        </p:grpSpPr>
        <p:sp>
          <p:nvSpPr>
            <p:cNvPr id="56323" name="Line 4"/>
            <p:cNvSpPr>
              <a:spLocks noChangeShapeType="1"/>
            </p:cNvSpPr>
            <p:nvPr/>
          </p:nvSpPr>
          <p:spPr bwMode="auto">
            <a:xfrm>
              <a:off x="1600200" y="1600200"/>
              <a:ext cx="563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4" name="Line 5"/>
            <p:cNvSpPr>
              <a:spLocks noChangeShapeType="1"/>
            </p:cNvSpPr>
            <p:nvPr/>
          </p:nvSpPr>
          <p:spPr bwMode="auto">
            <a:xfrm>
              <a:off x="2895600" y="1600200"/>
              <a:ext cx="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5" name="Line 6"/>
            <p:cNvSpPr>
              <a:spLocks noChangeShapeType="1"/>
            </p:cNvSpPr>
            <p:nvPr/>
          </p:nvSpPr>
          <p:spPr bwMode="auto">
            <a:xfrm>
              <a:off x="5867400" y="1600200"/>
              <a:ext cx="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6" name="Text Box 7"/>
            <p:cNvSpPr txBox="1">
              <a:spLocks noChangeArrowheads="1"/>
            </p:cNvSpPr>
            <p:nvPr/>
          </p:nvSpPr>
          <p:spPr bwMode="auto">
            <a:xfrm>
              <a:off x="2803525" y="1230313"/>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i="1"/>
                <a:t>T</a:t>
              </a:r>
              <a:r>
                <a:rPr lang="en-US" altLang="en-US" sz="2000" i="1" baseline="-25000"/>
                <a:t>c</a:t>
              </a:r>
              <a:endParaRPr lang="en-US" altLang="en-US" sz="2000" i="1"/>
            </a:p>
          </p:txBody>
        </p:sp>
        <p:sp>
          <p:nvSpPr>
            <p:cNvPr id="56327" name="Text Box 8"/>
            <p:cNvSpPr txBox="1">
              <a:spLocks noChangeArrowheads="1"/>
            </p:cNvSpPr>
            <p:nvPr/>
          </p:nvSpPr>
          <p:spPr bwMode="auto">
            <a:xfrm>
              <a:off x="5645150" y="1206500"/>
              <a:ext cx="385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i="1"/>
                <a:t>T</a:t>
              </a:r>
              <a:r>
                <a:rPr lang="en-US" altLang="en-US" sz="2000" baseline="-25000"/>
                <a:t>f</a:t>
              </a:r>
              <a:endParaRPr lang="en-US" altLang="en-US" sz="2000" i="1"/>
            </a:p>
          </p:txBody>
        </p:sp>
        <p:sp>
          <p:nvSpPr>
            <p:cNvPr id="56328" name="Line 9"/>
            <p:cNvSpPr>
              <a:spLocks noChangeShapeType="1"/>
            </p:cNvSpPr>
            <p:nvPr/>
          </p:nvSpPr>
          <p:spPr bwMode="auto">
            <a:xfrm>
              <a:off x="1676400" y="1981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9" name="Line 10"/>
            <p:cNvSpPr>
              <a:spLocks noChangeShapeType="1"/>
            </p:cNvSpPr>
            <p:nvPr/>
          </p:nvSpPr>
          <p:spPr bwMode="auto">
            <a:xfrm>
              <a:off x="1676400" y="2057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0" name="Line 11"/>
            <p:cNvSpPr>
              <a:spLocks noChangeShapeType="1"/>
            </p:cNvSpPr>
            <p:nvPr/>
          </p:nvSpPr>
          <p:spPr bwMode="auto">
            <a:xfrm>
              <a:off x="2438400" y="1981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1" name="Line 12"/>
            <p:cNvSpPr>
              <a:spLocks noChangeShapeType="1"/>
            </p:cNvSpPr>
            <p:nvPr/>
          </p:nvSpPr>
          <p:spPr bwMode="auto">
            <a:xfrm>
              <a:off x="2743200"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2" name="Line 13"/>
            <p:cNvSpPr>
              <a:spLocks noChangeShapeType="1"/>
            </p:cNvSpPr>
            <p:nvPr/>
          </p:nvSpPr>
          <p:spPr bwMode="auto">
            <a:xfrm>
              <a:off x="2743200" y="2438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3" name="Line 14"/>
            <p:cNvSpPr>
              <a:spLocks noChangeShapeType="1"/>
            </p:cNvSpPr>
            <p:nvPr/>
          </p:nvSpPr>
          <p:spPr bwMode="auto">
            <a:xfrm>
              <a:off x="3505200"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4" name="Line 15"/>
            <p:cNvSpPr>
              <a:spLocks noChangeShapeType="1"/>
            </p:cNvSpPr>
            <p:nvPr/>
          </p:nvSpPr>
          <p:spPr bwMode="auto">
            <a:xfrm>
              <a:off x="3962400" y="2743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5" name="Line 16"/>
            <p:cNvSpPr>
              <a:spLocks noChangeShapeType="1"/>
            </p:cNvSpPr>
            <p:nvPr/>
          </p:nvSpPr>
          <p:spPr bwMode="auto">
            <a:xfrm>
              <a:off x="3962400" y="2819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6" name="Line 17"/>
            <p:cNvSpPr>
              <a:spLocks noChangeShapeType="1"/>
            </p:cNvSpPr>
            <p:nvPr/>
          </p:nvSpPr>
          <p:spPr bwMode="auto">
            <a:xfrm>
              <a:off x="4724400" y="2743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7" name="Line 18"/>
            <p:cNvSpPr>
              <a:spLocks noChangeShapeType="1"/>
            </p:cNvSpPr>
            <p:nvPr/>
          </p:nvSpPr>
          <p:spPr bwMode="auto">
            <a:xfrm>
              <a:off x="5105400" y="32004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8" name="Line 19"/>
            <p:cNvSpPr>
              <a:spLocks noChangeShapeType="1"/>
            </p:cNvSpPr>
            <p:nvPr/>
          </p:nvSpPr>
          <p:spPr bwMode="auto">
            <a:xfrm>
              <a:off x="5105400" y="32766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9" name="Line 20"/>
            <p:cNvSpPr>
              <a:spLocks noChangeShapeType="1"/>
            </p:cNvSpPr>
            <p:nvPr/>
          </p:nvSpPr>
          <p:spPr bwMode="auto">
            <a:xfrm>
              <a:off x="5867400" y="32004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40" name="Text Box 21"/>
            <p:cNvSpPr txBox="1">
              <a:spLocks noChangeArrowheads="1"/>
            </p:cNvSpPr>
            <p:nvPr/>
          </p:nvSpPr>
          <p:spPr bwMode="auto">
            <a:xfrm>
              <a:off x="1965325" y="16875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i="1"/>
                <a:t>T</a:t>
              </a:r>
              <a:r>
                <a:rPr lang="en-US" altLang="en-US" sz="2000" baseline="-25000"/>
                <a:t>1</a:t>
              </a:r>
              <a:endParaRPr lang="en-US" altLang="en-US" sz="2000" i="1"/>
            </a:p>
          </p:txBody>
        </p:sp>
        <p:sp>
          <p:nvSpPr>
            <p:cNvPr id="56341" name="Text Box 22"/>
            <p:cNvSpPr txBox="1">
              <a:spLocks noChangeArrowheads="1"/>
            </p:cNvSpPr>
            <p:nvPr/>
          </p:nvSpPr>
          <p:spPr bwMode="auto">
            <a:xfrm>
              <a:off x="2898775" y="20510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i="1" dirty="0"/>
                <a:t>T</a:t>
              </a:r>
              <a:r>
                <a:rPr lang="en-US" altLang="en-US" sz="2000" baseline="-25000" dirty="0"/>
                <a:t>2</a:t>
              </a:r>
              <a:endParaRPr lang="en-US" altLang="en-US" sz="2000" i="1" dirty="0"/>
            </a:p>
          </p:txBody>
        </p:sp>
        <p:sp>
          <p:nvSpPr>
            <p:cNvPr id="56342" name="Text Box 23"/>
            <p:cNvSpPr txBox="1">
              <a:spLocks noChangeArrowheads="1"/>
            </p:cNvSpPr>
            <p:nvPr/>
          </p:nvSpPr>
          <p:spPr bwMode="auto">
            <a:xfrm>
              <a:off x="4117975" y="24320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i="1" dirty="0"/>
                <a:t>T</a:t>
              </a:r>
              <a:r>
                <a:rPr lang="en-US" altLang="en-US" sz="2000" baseline="-25000" dirty="0"/>
                <a:t>3</a:t>
              </a:r>
              <a:endParaRPr lang="en-US" altLang="en-US" sz="2000" i="1" dirty="0"/>
            </a:p>
          </p:txBody>
        </p:sp>
        <p:sp>
          <p:nvSpPr>
            <p:cNvPr id="56343" name="Text Box 24"/>
            <p:cNvSpPr txBox="1">
              <a:spLocks noChangeArrowheads="1"/>
            </p:cNvSpPr>
            <p:nvPr/>
          </p:nvSpPr>
          <p:spPr bwMode="auto">
            <a:xfrm>
              <a:off x="5337175" y="28892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i="1"/>
                <a:t>T</a:t>
              </a:r>
              <a:r>
                <a:rPr lang="en-US" altLang="en-US" sz="2000" baseline="-25000"/>
                <a:t>4</a:t>
              </a:r>
              <a:endParaRPr lang="en-US" altLang="en-US" sz="2000" i="1"/>
            </a:p>
          </p:txBody>
        </p:sp>
        <p:sp>
          <p:nvSpPr>
            <p:cNvPr id="56344" name="Text Box 25"/>
            <p:cNvSpPr txBox="1">
              <a:spLocks noChangeArrowheads="1"/>
            </p:cNvSpPr>
            <p:nvPr/>
          </p:nvSpPr>
          <p:spPr bwMode="auto">
            <a:xfrm>
              <a:off x="2362200" y="3821113"/>
              <a:ext cx="1398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t>checkpoint</a:t>
              </a:r>
            </a:p>
          </p:txBody>
        </p:sp>
        <p:sp>
          <p:nvSpPr>
            <p:cNvPr id="56345" name="Text Box 26"/>
            <p:cNvSpPr txBox="1">
              <a:spLocks noChangeArrowheads="1"/>
            </p:cNvSpPr>
            <p:nvPr/>
          </p:nvSpPr>
          <p:spPr bwMode="auto">
            <a:xfrm>
              <a:off x="5105400" y="3797300"/>
              <a:ext cx="174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t>system failure</a:t>
              </a:r>
            </a:p>
          </p:txBody>
        </p:sp>
      </p:grpSp>
    </p:spTree>
    <p:extLst>
      <p:ext uri="{BB962C8B-B14F-4D97-AF65-F5344CB8AC3E}">
        <p14:creationId xmlns:p14="http://schemas.microsoft.com/office/powerpoint/2010/main" val="345183254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200" dirty="0" smtClean="0">
                <a:effectLst/>
                <a:ea typeface="ＭＳ Ｐゴシック" panose="020B0600070205080204" pitchFamily="34" charset="-128"/>
              </a:rPr>
              <a:t>Recovery Algorithm</a:t>
            </a:r>
          </a:p>
        </p:txBody>
      </p:sp>
      <p:sp>
        <p:nvSpPr>
          <p:cNvPr id="58370" name="Rectangle 5"/>
          <p:cNvSpPr>
            <a:spLocks noGrp="1" noChangeArrowheads="1"/>
          </p:cNvSpPr>
          <p:nvPr>
            <p:ph type="subTitle" idx="1"/>
          </p:nvPr>
        </p:nvSpPr>
        <p:spPr>
          <a:xfrm>
            <a:off x="422910" y="3886200"/>
            <a:ext cx="8206740" cy="1611630"/>
          </a:xfrm>
        </p:spPr>
        <p:txBody>
          <a:bodyPr/>
          <a:lstStyle/>
          <a:p>
            <a:pPr algn="l">
              <a:buFont typeface="Monotype Sorts" charset="2"/>
              <a:buChar char="n"/>
            </a:pPr>
            <a:r>
              <a:rPr lang="en-US" altLang="en-US" sz="2100" b="1" dirty="0" smtClean="0">
                <a:ea typeface="ＭＳ Ｐゴシック" panose="020B0600070205080204" pitchFamily="34" charset="-128"/>
              </a:rPr>
              <a:t> So far: </a:t>
            </a:r>
            <a:r>
              <a:rPr lang="en-US" altLang="en-US" sz="2100" dirty="0" smtClean="0">
                <a:ea typeface="ＭＳ Ｐゴシック" panose="020B0600070205080204" pitchFamily="34" charset="-128"/>
              </a:rPr>
              <a:t>we covered key concepts</a:t>
            </a:r>
          </a:p>
          <a:p>
            <a:pPr algn="l">
              <a:buFont typeface="Monotype Sorts" charset="2"/>
              <a:buChar char="n"/>
            </a:pPr>
            <a:r>
              <a:rPr lang="en-US" altLang="en-US" sz="2100" dirty="0" smtClean="0">
                <a:ea typeface="ＭＳ Ｐゴシック" panose="020B0600070205080204" pitchFamily="34" charset="-128"/>
              </a:rPr>
              <a:t> </a:t>
            </a:r>
            <a:r>
              <a:rPr lang="en-US" altLang="en-US" sz="2100" b="1" dirty="0" smtClean="0">
                <a:ea typeface="ＭＳ Ｐゴシック" panose="020B0600070205080204" pitchFamily="34" charset="-128"/>
              </a:rPr>
              <a:t>Now</a:t>
            </a:r>
            <a:r>
              <a:rPr lang="en-US" altLang="en-US" sz="2100" dirty="0" smtClean="0">
                <a:ea typeface="ＭＳ Ｐゴシック" panose="020B0600070205080204" pitchFamily="34" charset="-128"/>
              </a:rPr>
              <a:t>: we present the components of the basic recovery algorithm</a:t>
            </a:r>
          </a:p>
          <a:p>
            <a:pPr algn="l">
              <a:buFont typeface="Monotype Sorts" charset="2"/>
              <a:buChar char="n"/>
            </a:pPr>
            <a:r>
              <a:rPr lang="en-US" altLang="en-US" sz="2100" dirty="0" smtClean="0">
                <a:ea typeface="ＭＳ Ｐゴシック" panose="020B0600070205080204" pitchFamily="34" charset="-128"/>
              </a:rPr>
              <a:t> </a:t>
            </a:r>
            <a:r>
              <a:rPr lang="en-US" altLang="en-US" sz="2100" b="1" dirty="0" smtClean="0">
                <a:ea typeface="ＭＳ Ｐゴシック" panose="020B0600070205080204" pitchFamily="34" charset="-128"/>
              </a:rPr>
              <a:t>Later</a:t>
            </a:r>
            <a:r>
              <a:rPr lang="en-US" altLang="en-US" sz="2100" dirty="0" smtClean="0">
                <a:ea typeface="ＭＳ Ｐゴシック" panose="020B0600070205080204" pitchFamily="34" charset="-128"/>
              </a:rPr>
              <a:t>: we present extensions to allow more concurrency</a:t>
            </a:r>
          </a:p>
          <a:p>
            <a:pPr algn="l"/>
            <a:endParaRPr lang="en-US" altLang="en-US" sz="2100" dirty="0" smtClean="0">
              <a:ea typeface="ＭＳ Ｐゴシック" panose="020B0600070205080204" pitchFamily="34" charset="-128"/>
            </a:endParaRPr>
          </a:p>
        </p:txBody>
      </p:sp>
    </p:spTree>
    <p:extLst>
      <p:ext uri="{BB962C8B-B14F-4D97-AF65-F5344CB8AC3E}">
        <p14:creationId xmlns:p14="http://schemas.microsoft.com/office/powerpoint/2010/main" val="404461098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ea typeface="ＭＳ Ｐゴシック" panose="020B0600070205080204" pitchFamily="34" charset="-128"/>
              </a:rPr>
              <a:t>Recovery Algorithm</a:t>
            </a:r>
          </a:p>
        </p:txBody>
      </p:sp>
      <p:sp>
        <p:nvSpPr>
          <p:cNvPr id="59394" name="Rectangle 3"/>
          <p:cNvSpPr>
            <a:spLocks noGrp="1" noChangeArrowheads="1"/>
          </p:cNvSpPr>
          <p:nvPr>
            <p:ph type="body" idx="1"/>
          </p:nvPr>
        </p:nvSpPr>
        <p:spPr>
          <a:xfrm>
            <a:off x="297180" y="891540"/>
            <a:ext cx="8721090" cy="5520690"/>
          </a:xfrm>
        </p:spPr>
        <p:txBody>
          <a:bodyPr/>
          <a:lstStyle/>
          <a:p>
            <a:r>
              <a:rPr lang="en-US" altLang="en-US" b="1" dirty="0" smtClean="0">
                <a:ea typeface="ＭＳ Ｐゴシック" panose="020B0600070205080204" pitchFamily="34" charset="-128"/>
              </a:rPr>
              <a:t>Logging</a:t>
            </a:r>
            <a:r>
              <a:rPr lang="en-US" altLang="en-US" dirty="0" smtClean="0">
                <a:ea typeface="ＭＳ Ｐゴシック" panose="020B0600070205080204" pitchFamily="34" charset="-128"/>
              </a:rPr>
              <a:t> (during normal operation):</a:t>
            </a:r>
          </a:p>
          <a:p>
            <a:pPr lvl="1"/>
            <a:r>
              <a:rPr lang="en-US" altLang="en-US" dirty="0" smtClean="0">
                <a:ea typeface="ＭＳ Ｐゴシック" panose="020B0600070205080204" pitchFamily="34" charset="-128"/>
              </a:rPr>
              <a:t> </a:t>
            </a: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b="1" dirty="0" smtClean="0">
                <a:ea typeface="ＭＳ Ｐゴシック" panose="020B0600070205080204" pitchFamily="34" charset="-128"/>
              </a:rPr>
              <a:t>start</a:t>
            </a:r>
            <a:r>
              <a:rPr lang="en-US" altLang="en-US" i="1" dirty="0" smtClean="0">
                <a:ea typeface="ＭＳ Ｐゴシック" panose="020B0600070205080204" pitchFamily="34" charset="-128"/>
              </a:rPr>
              <a:t>&gt; </a:t>
            </a:r>
            <a:r>
              <a:rPr lang="en-US" altLang="en-US" dirty="0" smtClean="0">
                <a:ea typeface="ＭＳ Ｐゴシック" panose="020B0600070205080204" pitchFamily="34" charset="-128"/>
              </a:rPr>
              <a:t>at transaction start</a:t>
            </a:r>
          </a:p>
          <a:p>
            <a:pPr lvl="1"/>
            <a:r>
              <a:rPr lang="en-US" altLang="en-US" i="1" dirty="0" smtClean="0">
                <a:ea typeface="ＭＳ Ｐゴシック" panose="020B0600070205080204" pitchFamily="34" charset="-128"/>
              </a:rPr>
              <a:t> &lt;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i="1" dirty="0" err="1" smtClean="0">
                <a:ea typeface="ＭＳ Ｐゴシック" panose="020B0600070205080204" pitchFamily="34" charset="-128"/>
              </a:rPr>
              <a:t>X</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  V</a:t>
            </a:r>
            <a:r>
              <a:rPr lang="en-US" altLang="en-US" i="1" baseline="-25000" dirty="0" smtClean="0">
                <a:ea typeface="ＭＳ Ｐゴシック" panose="020B0600070205080204" pitchFamily="34" charset="-128"/>
              </a:rPr>
              <a:t>1</a:t>
            </a:r>
            <a:r>
              <a:rPr lang="en-US" altLang="en-US" i="1" dirty="0" smtClean="0">
                <a:ea typeface="ＭＳ Ｐゴシック" panose="020B0600070205080204" pitchFamily="34" charset="-128"/>
              </a:rPr>
              <a:t>,  V</a:t>
            </a:r>
            <a:r>
              <a:rPr lang="en-US" altLang="en-US" i="1" baseline="-25000" dirty="0" smtClean="0">
                <a:ea typeface="ＭＳ Ｐゴシック" panose="020B0600070205080204" pitchFamily="34" charset="-128"/>
              </a:rPr>
              <a:t>2</a:t>
            </a:r>
            <a:r>
              <a:rPr lang="en-US" altLang="en-US" i="1" dirty="0" smtClean="0">
                <a:ea typeface="ＭＳ Ｐゴシック" panose="020B0600070205080204" pitchFamily="34" charset="-128"/>
              </a:rPr>
              <a:t>&gt; </a:t>
            </a:r>
            <a:r>
              <a:rPr lang="en-US" altLang="en-US" dirty="0" smtClean="0">
                <a:ea typeface="ＭＳ Ｐゴシック" panose="020B0600070205080204" pitchFamily="34" charset="-128"/>
              </a:rPr>
              <a:t>for each update, and </a:t>
            </a:r>
          </a:p>
          <a:p>
            <a:pPr lvl="1"/>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b="1" dirty="0" smtClean="0">
                <a:ea typeface="ＭＳ Ｐゴシック" panose="020B0600070205080204" pitchFamily="34" charset="-128"/>
              </a:rPr>
              <a:t>commit</a:t>
            </a:r>
            <a:r>
              <a:rPr lang="en-US" altLang="en-US" i="1" dirty="0" smtClean="0">
                <a:ea typeface="ＭＳ Ｐゴシック" panose="020B0600070205080204" pitchFamily="34" charset="-128"/>
              </a:rPr>
              <a:t>&gt; </a:t>
            </a:r>
            <a:r>
              <a:rPr lang="en-US" altLang="en-US" dirty="0" smtClean="0">
                <a:ea typeface="ＭＳ Ｐゴシック" panose="020B0600070205080204" pitchFamily="34" charset="-128"/>
              </a:rPr>
              <a:t>at transaction end</a:t>
            </a:r>
            <a:endParaRPr lang="en-US" altLang="en-US" b="1" dirty="0" smtClean="0">
              <a:ea typeface="ＭＳ Ｐゴシック" panose="020B0600070205080204" pitchFamily="34" charset="-128"/>
            </a:endParaRPr>
          </a:p>
          <a:p>
            <a:r>
              <a:rPr lang="en-US" altLang="en-US" b="1" dirty="0" smtClean="0">
                <a:ea typeface="ＭＳ Ｐゴシック" panose="020B0600070205080204" pitchFamily="34" charset="-128"/>
              </a:rPr>
              <a:t>Transaction rollback (during normal operation)</a:t>
            </a:r>
          </a:p>
          <a:p>
            <a:pPr lvl="1"/>
            <a:r>
              <a:rPr lang="en-US" altLang="en-US" dirty="0" smtClean="0">
                <a:ea typeface="ＭＳ Ｐゴシック" panose="020B0600070205080204" pitchFamily="34" charset="-128"/>
              </a:rPr>
              <a:t>Let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dirty="0" smtClean="0">
                <a:ea typeface="ＭＳ Ｐゴシック" panose="020B0600070205080204" pitchFamily="34" charset="-128"/>
              </a:rPr>
              <a:t> be the transaction to be rolled back</a:t>
            </a:r>
          </a:p>
          <a:p>
            <a:pPr lvl="1"/>
            <a:r>
              <a:rPr lang="en-US" altLang="en-US" dirty="0" smtClean="0">
                <a:ea typeface="ＭＳ Ｐゴシック" panose="020B0600070205080204" pitchFamily="34" charset="-128"/>
              </a:rPr>
              <a:t>Scan log backwards from the end, and for each log record of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baseline="-25000" dirty="0" smtClean="0">
                <a:ea typeface="ＭＳ Ｐゴシック" panose="020B0600070205080204" pitchFamily="34" charset="-128"/>
              </a:rPr>
              <a:t>  </a:t>
            </a:r>
            <a:r>
              <a:rPr lang="en-US" altLang="en-US" dirty="0" smtClean="0">
                <a:ea typeface="ＭＳ Ｐゴシック" panose="020B0600070205080204" pitchFamily="34" charset="-128"/>
              </a:rPr>
              <a:t>of the form </a:t>
            </a: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i="1" dirty="0" err="1" smtClean="0">
                <a:ea typeface="ＭＳ Ｐゴシック" panose="020B0600070205080204" pitchFamily="34" charset="-128"/>
              </a:rPr>
              <a:t>X</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  V</a:t>
            </a:r>
            <a:r>
              <a:rPr lang="en-US" altLang="en-US" i="1" baseline="-25000" dirty="0" smtClean="0">
                <a:ea typeface="ＭＳ Ｐゴシック" panose="020B0600070205080204" pitchFamily="34" charset="-128"/>
              </a:rPr>
              <a:t>1</a:t>
            </a:r>
            <a:r>
              <a:rPr lang="en-US" altLang="en-US" i="1" dirty="0" smtClean="0">
                <a:ea typeface="ＭＳ Ｐゴシック" panose="020B0600070205080204" pitchFamily="34" charset="-128"/>
              </a:rPr>
              <a:t>,  V</a:t>
            </a:r>
            <a:r>
              <a:rPr lang="en-US" altLang="en-US" i="1" baseline="-25000" dirty="0" smtClean="0">
                <a:ea typeface="ＭＳ Ｐゴシック" panose="020B0600070205080204" pitchFamily="34" charset="-128"/>
              </a:rPr>
              <a:t>2</a:t>
            </a:r>
            <a:r>
              <a:rPr lang="en-US" altLang="en-US" i="1" dirty="0" smtClean="0">
                <a:ea typeface="ＭＳ Ｐゴシック" panose="020B0600070205080204" pitchFamily="34" charset="-128"/>
              </a:rPr>
              <a:t>&gt; </a:t>
            </a:r>
          </a:p>
          <a:p>
            <a:pPr lvl="2"/>
            <a:r>
              <a:rPr lang="en-US" altLang="en-US" dirty="0" smtClean="0">
                <a:ea typeface="ＭＳ Ｐゴシック" panose="020B0600070205080204" pitchFamily="34" charset="-128"/>
              </a:rPr>
              <a:t>perform the undo by writing </a:t>
            </a:r>
            <a:r>
              <a:rPr lang="en-US" altLang="en-US" i="1" dirty="0" smtClean="0">
                <a:ea typeface="ＭＳ Ｐゴシック" panose="020B0600070205080204" pitchFamily="34" charset="-128"/>
              </a:rPr>
              <a:t>V</a:t>
            </a:r>
            <a:r>
              <a:rPr lang="en-US" altLang="en-US" i="1" baseline="-25000" dirty="0" smtClean="0">
                <a:ea typeface="ＭＳ Ｐゴシック" panose="020B0600070205080204" pitchFamily="34" charset="-128"/>
              </a:rPr>
              <a:t>1 </a:t>
            </a:r>
            <a:r>
              <a:rPr lang="en-US" altLang="en-US" dirty="0" smtClean="0">
                <a:ea typeface="ＭＳ Ｐゴシック" panose="020B0600070205080204" pitchFamily="34" charset="-128"/>
              </a:rPr>
              <a:t>to </a:t>
            </a:r>
            <a:r>
              <a:rPr lang="en-US" altLang="en-US" i="1" dirty="0" err="1" smtClean="0">
                <a:ea typeface="ＭＳ Ｐゴシック" panose="020B0600070205080204" pitchFamily="34" charset="-128"/>
              </a:rPr>
              <a:t>X</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a:t>
            </a:r>
          </a:p>
          <a:p>
            <a:pPr lvl="2"/>
            <a:r>
              <a:rPr lang="en-US" altLang="en-US" dirty="0" smtClean="0">
                <a:ea typeface="ＭＳ Ｐゴシック" panose="020B0600070205080204" pitchFamily="34" charset="-128"/>
              </a:rPr>
              <a:t>write a log record </a:t>
            </a: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 </a:t>
            </a:r>
            <a:r>
              <a:rPr lang="en-US" altLang="en-US" i="1" dirty="0" err="1" smtClean="0">
                <a:ea typeface="ＭＳ Ｐゴシック" panose="020B0600070205080204" pitchFamily="34" charset="-128"/>
              </a:rPr>
              <a:t>X</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  V</a:t>
            </a:r>
            <a:r>
              <a:rPr lang="en-US" altLang="en-US" i="1" baseline="-25000" dirty="0" smtClean="0">
                <a:ea typeface="ＭＳ Ｐゴシック" panose="020B0600070205080204" pitchFamily="34" charset="-128"/>
              </a:rPr>
              <a:t>1</a:t>
            </a:r>
            <a:r>
              <a:rPr lang="en-US" altLang="en-US" i="1" dirty="0" smtClean="0">
                <a:ea typeface="ＭＳ Ｐゴシック" panose="020B0600070205080204" pitchFamily="34" charset="-128"/>
              </a:rPr>
              <a:t>&gt; </a:t>
            </a:r>
          </a:p>
          <a:p>
            <a:pPr lvl="3"/>
            <a:r>
              <a:rPr lang="en-US" altLang="en-US" dirty="0" smtClean="0">
                <a:ea typeface="ＭＳ Ｐゴシック" panose="020B0600070205080204" pitchFamily="34" charset="-128"/>
              </a:rPr>
              <a:t>such log records are called </a:t>
            </a:r>
            <a:r>
              <a:rPr lang="en-US" altLang="en-US" b="1" dirty="0" smtClean="0">
                <a:solidFill>
                  <a:srgbClr val="000099"/>
                </a:solidFill>
                <a:ea typeface="ＭＳ Ｐゴシック" panose="020B0600070205080204" pitchFamily="34" charset="-128"/>
              </a:rPr>
              <a:t>compensation log records</a:t>
            </a:r>
          </a:p>
          <a:p>
            <a:pPr lvl="1"/>
            <a:r>
              <a:rPr lang="en-US" altLang="en-US" dirty="0" smtClean="0">
                <a:ea typeface="ＭＳ Ｐゴシック" panose="020B0600070205080204" pitchFamily="34" charset="-128"/>
              </a:rPr>
              <a:t>Once the record </a:t>
            </a: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b="1" dirty="0" smtClean="0">
                <a:ea typeface="ＭＳ Ｐゴシック" panose="020B0600070205080204" pitchFamily="34" charset="-128"/>
              </a:rPr>
              <a:t>start</a:t>
            </a:r>
            <a:r>
              <a:rPr lang="en-US" altLang="en-US" i="1" dirty="0" smtClean="0">
                <a:ea typeface="ＭＳ Ｐゴシック" panose="020B0600070205080204" pitchFamily="34" charset="-128"/>
              </a:rPr>
              <a:t>&gt; </a:t>
            </a:r>
            <a:r>
              <a:rPr lang="en-US" altLang="en-US" dirty="0" smtClean="0">
                <a:ea typeface="ＭＳ Ｐゴシック" panose="020B0600070205080204" pitchFamily="34" charset="-128"/>
              </a:rPr>
              <a:t>is found stop the scan and write the log record </a:t>
            </a: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b="1" dirty="0" smtClean="0">
                <a:ea typeface="ＭＳ Ｐゴシック" panose="020B0600070205080204" pitchFamily="34" charset="-128"/>
              </a:rPr>
              <a:t>abort</a:t>
            </a:r>
            <a:r>
              <a:rPr lang="en-US" altLang="en-US" i="1" dirty="0" smtClean="0">
                <a:ea typeface="ＭＳ Ｐゴシック" panose="020B0600070205080204" pitchFamily="34" charset="-128"/>
              </a:rPr>
              <a:t>&gt; </a:t>
            </a:r>
          </a:p>
        </p:txBody>
      </p:sp>
    </p:spTree>
    <p:extLst>
      <p:ext uri="{BB962C8B-B14F-4D97-AF65-F5344CB8AC3E}">
        <p14:creationId xmlns:p14="http://schemas.microsoft.com/office/powerpoint/2010/main" val="38635696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3"/>
          <p:cNvSpPr>
            <a:spLocks noGrp="1" noChangeArrowheads="1"/>
          </p:cNvSpPr>
          <p:nvPr>
            <p:ph type="body" idx="1"/>
          </p:nvPr>
        </p:nvSpPr>
        <p:spPr/>
        <p:txBody>
          <a:bodyPr/>
          <a:lstStyle/>
          <a:p>
            <a:r>
              <a:rPr lang="en-US" altLang="en-US" b="1" dirty="0" smtClean="0">
                <a:ea typeface="ＭＳ Ｐゴシック" panose="020B0600070205080204" pitchFamily="34" charset="-128"/>
              </a:rPr>
              <a:t>Recovery from failure</a:t>
            </a:r>
            <a:r>
              <a:rPr lang="en-US" altLang="en-US" dirty="0" smtClean="0">
                <a:ea typeface="ＭＳ Ｐゴシック" panose="020B0600070205080204" pitchFamily="34" charset="-128"/>
              </a:rPr>
              <a:t>: Two phases</a:t>
            </a:r>
          </a:p>
          <a:p>
            <a:pPr marL="800100" lvl="1" indent="-342900"/>
            <a:r>
              <a:rPr lang="en-US" altLang="en-US" b="1" dirty="0" smtClean="0">
                <a:solidFill>
                  <a:srgbClr val="000099"/>
                </a:solidFill>
                <a:ea typeface="ＭＳ Ｐゴシック" panose="020B0600070205080204" pitchFamily="34" charset="-128"/>
              </a:rPr>
              <a:t>Redo phase</a:t>
            </a:r>
            <a:r>
              <a:rPr lang="en-US" altLang="en-US" dirty="0" smtClean="0">
                <a:ea typeface="ＭＳ Ｐゴシック" panose="020B0600070205080204" pitchFamily="34" charset="-128"/>
              </a:rPr>
              <a:t>:  replay updates of </a:t>
            </a:r>
            <a:r>
              <a:rPr lang="en-US" altLang="en-US" b="1" dirty="0" smtClean="0">
                <a:ea typeface="ＭＳ Ｐゴシック" panose="020B0600070205080204" pitchFamily="34" charset="-128"/>
              </a:rPr>
              <a:t>all</a:t>
            </a:r>
            <a:r>
              <a:rPr lang="en-US" altLang="en-US" dirty="0" smtClean="0">
                <a:ea typeface="ＭＳ Ｐゴシック" panose="020B0600070205080204" pitchFamily="34" charset="-128"/>
              </a:rPr>
              <a:t> transactions, whether they committed, aborted, or are incomplete</a:t>
            </a:r>
          </a:p>
          <a:p>
            <a:pPr marL="800100" lvl="1" indent="-342900"/>
            <a:r>
              <a:rPr lang="en-US" altLang="en-US" b="1" dirty="0" smtClean="0">
                <a:solidFill>
                  <a:srgbClr val="000099"/>
                </a:solidFill>
                <a:ea typeface="ＭＳ Ｐゴシック" panose="020B0600070205080204" pitchFamily="34" charset="-128"/>
              </a:rPr>
              <a:t>Undo phase</a:t>
            </a:r>
            <a:r>
              <a:rPr lang="en-US" altLang="en-US" dirty="0" smtClean="0">
                <a:ea typeface="ＭＳ Ｐゴシック" panose="020B0600070205080204" pitchFamily="34" charset="-128"/>
              </a:rPr>
              <a:t>: undo all incomplete transactions</a:t>
            </a:r>
          </a:p>
          <a:p>
            <a:r>
              <a:rPr lang="en-US" altLang="en-US" b="1" dirty="0" smtClean="0">
                <a:ea typeface="ＭＳ Ｐゴシック" panose="020B0600070205080204" pitchFamily="34" charset="-128"/>
              </a:rPr>
              <a:t>Redo phase</a:t>
            </a:r>
            <a:r>
              <a:rPr lang="en-US" altLang="en-US" dirty="0" smtClean="0">
                <a:ea typeface="ＭＳ Ｐゴシック" panose="020B0600070205080204" pitchFamily="34" charset="-128"/>
              </a:rPr>
              <a:t>:</a:t>
            </a:r>
          </a:p>
          <a:p>
            <a:pPr marL="800100" lvl="1" indent="-342900">
              <a:buFont typeface="Monotype Sorts" charset="2"/>
              <a:buAutoNum type="arabicPeriod"/>
            </a:pPr>
            <a:r>
              <a:rPr lang="en-US" altLang="en-US" dirty="0" smtClean="0">
                <a:ea typeface="ＭＳ Ｐゴシック" panose="020B0600070205080204" pitchFamily="34" charset="-128"/>
              </a:rPr>
              <a:t>Find last &lt;</a:t>
            </a:r>
            <a:r>
              <a:rPr lang="en-US" altLang="en-US" b="1" dirty="0" smtClean="0">
                <a:ea typeface="ＭＳ Ｐゴシック" panose="020B0600070205080204" pitchFamily="34" charset="-128"/>
              </a:rPr>
              <a:t>checkpoint</a:t>
            </a:r>
            <a:r>
              <a:rPr lang="en-US" altLang="en-US" dirty="0" smtClean="0">
                <a:ea typeface="ＭＳ Ｐゴシック" panose="020B0600070205080204" pitchFamily="34" charset="-128"/>
              </a:rPr>
              <a:t> </a:t>
            </a:r>
            <a:r>
              <a:rPr lang="en-US" altLang="en-US" i="1" dirty="0" smtClean="0">
                <a:ea typeface="ＭＳ Ｐゴシック" panose="020B0600070205080204" pitchFamily="34" charset="-128"/>
              </a:rPr>
              <a:t>L</a:t>
            </a:r>
            <a:r>
              <a:rPr lang="en-US" altLang="en-US" dirty="0" smtClean="0">
                <a:ea typeface="ＭＳ Ｐゴシック" panose="020B0600070205080204" pitchFamily="34" charset="-128"/>
              </a:rPr>
              <a:t>&gt; record, and set undo-list to </a:t>
            </a:r>
            <a:r>
              <a:rPr lang="en-US" altLang="en-US" i="1" dirty="0" smtClean="0">
                <a:ea typeface="ＭＳ Ｐゴシック" panose="020B0600070205080204" pitchFamily="34" charset="-128"/>
              </a:rPr>
              <a:t>L</a:t>
            </a:r>
            <a:r>
              <a:rPr lang="en-US" altLang="en-US" dirty="0" smtClean="0">
                <a:ea typeface="ＭＳ Ｐゴシック" panose="020B0600070205080204" pitchFamily="34" charset="-128"/>
              </a:rPr>
              <a:t>.</a:t>
            </a:r>
          </a:p>
          <a:p>
            <a:pPr marL="800100" lvl="1" indent="-342900">
              <a:buFont typeface="Monotype Sorts" charset="2"/>
              <a:buAutoNum type="arabicPeriod"/>
            </a:pPr>
            <a:r>
              <a:rPr lang="en-US" altLang="en-US" dirty="0" smtClean="0">
                <a:ea typeface="ＭＳ Ｐゴシック" panose="020B0600070205080204" pitchFamily="34" charset="-128"/>
              </a:rPr>
              <a:t>Scan forward from above &lt;</a:t>
            </a:r>
            <a:r>
              <a:rPr lang="en-US" altLang="en-US" b="1" dirty="0" smtClean="0">
                <a:ea typeface="ＭＳ Ｐゴシック" panose="020B0600070205080204" pitchFamily="34" charset="-128"/>
              </a:rPr>
              <a:t>checkpoint</a:t>
            </a:r>
            <a:r>
              <a:rPr lang="en-US" altLang="en-US" dirty="0" smtClean="0">
                <a:ea typeface="ＭＳ Ｐゴシック" panose="020B0600070205080204" pitchFamily="34" charset="-128"/>
              </a:rPr>
              <a:t> </a:t>
            </a:r>
            <a:r>
              <a:rPr lang="en-US" altLang="en-US" i="1" dirty="0" smtClean="0">
                <a:ea typeface="ＭＳ Ｐゴシック" panose="020B0600070205080204" pitchFamily="34" charset="-128"/>
              </a:rPr>
              <a:t>L</a:t>
            </a:r>
            <a:r>
              <a:rPr lang="en-US" altLang="en-US" dirty="0" smtClean="0">
                <a:ea typeface="ＭＳ Ｐゴシック" panose="020B0600070205080204" pitchFamily="34" charset="-128"/>
              </a:rPr>
              <a:t>&gt; record</a:t>
            </a:r>
          </a:p>
          <a:p>
            <a:pPr marL="1200150" lvl="2" indent="-342900">
              <a:buFont typeface="Monotype Sorts" charset="2"/>
              <a:buAutoNum type="arabicPeriod"/>
            </a:pPr>
            <a:r>
              <a:rPr lang="en-US" altLang="en-US" dirty="0" smtClean="0">
                <a:ea typeface="ＭＳ Ｐゴシック" panose="020B0600070205080204" pitchFamily="34" charset="-128"/>
              </a:rPr>
              <a:t>Whenever a  record </a:t>
            </a: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i="1" dirty="0" err="1" smtClean="0">
                <a:ea typeface="ＭＳ Ｐゴシック" panose="020B0600070205080204" pitchFamily="34" charset="-128"/>
              </a:rPr>
              <a:t>X</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  V</a:t>
            </a:r>
            <a:r>
              <a:rPr lang="en-US" altLang="en-US" i="1" baseline="-25000" dirty="0" smtClean="0">
                <a:ea typeface="ＭＳ Ｐゴシック" panose="020B0600070205080204" pitchFamily="34" charset="-128"/>
              </a:rPr>
              <a:t>1</a:t>
            </a:r>
            <a:r>
              <a:rPr lang="en-US" altLang="en-US" i="1" dirty="0" smtClean="0">
                <a:ea typeface="ＭＳ Ｐゴシック" panose="020B0600070205080204" pitchFamily="34" charset="-128"/>
              </a:rPr>
              <a:t>,  V</a:t>
            </a:r>
            <a:r>
              <a:rPr lang="en-US" altLang="en-US" i="1" baseline="-25000" dirty="0" smtClean="0">
                <a:ea typeface="ＭＳ Ｐゴシック" panose="020B0600070205080204" pitchFamily="34" charset="-128"/>
              </a:rPr>
              <a:t>2</a:t>
            </a:r>
            <a:r>
              <a:rPr lang="en-US" altLang="en-US" i="1" dirty="0" smtClean="0">
                <a:ea typeface="ＭＳ Ｐゴシック" panose="020B0600070205080204" pitchFamily="34" charset="-128"/>
              </a:rPr>
              <a:t>&gt; </a:t>
            </a:r>
            <a:r>
              <a:rPr lang="en-US" altLang="en-US" dirty="0" smtClean="0">
                <a:ea typeface="ＭＳ Ｐゴシック" panose="020B0600070205080204" pitchFamily="34" charset="-128"/>
              </a:rPr>
              <a:t>or</a:t>
            </a:r>
            <a:r>
              <a:rPr lang="en-US" altLang="en-US" i="1" dirty="0" smtClean="0">
                <a:ea typeface="ＭＳ Ｐゴシック" panose="020B0600070205080204" pitchFamily="34" charset="-128"/>
              </a:rPr>
              <a:t> &lt;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i="1" dirty="0" err="1" smtClean="0">
                <a:ea typeface="ＭＳ Ｐゴシック" panose="020B0600070205080204" pitchFamily="34" charset="-128"/>
              </a:rPr>
              <a:t>X</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 V</a:t>
            </a:r>
            <a:r>
              <a:rPr lang="en-US" altLang="en-US" i="1" baseline="-25000" dirty="0" smtClean="0">
                <a:ea typeface="ＭＳ Ｐゴシック" panose="020B0600070205080204" pitchFamily="34" charset="-128"/>
              </a:rPr>
              <a:t>2</a:t>
            </a:r>
            <a:r>
              <a:rPr lang="en-US" altLang="en-US" i="1" dirty="0" smtClean="0">
                <a:ea typeface="ＭＳ Ｐゴシック" panose="020B0600070205080204" pitchFamily="34" charset="-128"/>
              </a:rPr>
              <a:t>&gt;  </a:t>
            </a:r>
            <a:r>
              <a:rPr lang="en-US" altLang="en-US" dirty="0" smtClean="0">
                <a:ea typeface="ＭＳ Ｐゴシック" panose="020B0600070205080204" pitchFamily="34" charset="-128"/>
              </a:rPr>
              <a:t>is found, redo it by writing </a:t>
            </a:r>
            <a:r>
              <a:rPr lang="en-US" altLang="en-US" i="1" dirty="0" smtClean="0">
                <a:ea typeface="ＭＳ Ｐゴシック" panose="020B0600070205080204" pitchFamily="34" charset="-128"/>
              </a:rPr>
              <a:t>V</a:t>
            </a:r>
            <a:r>
              <a:rPr lang="en-US" altLang="en-US" i="1" baseline="-25000" dirty="0" smtClean="0">
                <a:ea typeface="ＭＳ Ｐゴシック" panose="020B0600070205080204" pitchFamily="34" charset="-128"/>
              </a:rPr>
              <a:t>2  </a:t>
            </a:r>
            <a:r>
              <a:rPr lang="en-US" altLang="en-US" dirty="0" smtClean="0">
                <a:ea typeface="ＭＳ Ｐゴシック" panose="020B0600070205080204" pitchFamily="34" charset="-128"/>
              </a:rPr>
              <a:t>to </a:t>
            </a:r>
            <a:r>
              <a:rPr lang="en-US" altLang="en-US" i="1" dirty="0" err="1" smtClean="0">
                <a:ea typeface="ＭＳ Ｐゴシック" panose="020B0600070205080204" pitchFamily="34" charset="-128"/>
              </a:rPr>
              <a:t>X</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 </a:t>
            </a:r>
          </a:p>
          <a:p>
            <a:pPr marL="1200150" lvl="2" indent="-342900">
              <a:buFont typeface="Monotype Sorts" charset="2"/>
              <a:buAutoNum type="arabicPeriod"/>
            </a:pPr>
            <a:r>
              <a:rPr lang="en-US" altLang="en-US" dirty="0" smtClean="0">
                <a:ea typeface="ＭＳ Ｐゴシック" panose="020B0600070205080204" pitchFamily="34" charset="-128"/>
              </a:rPr>
              <a:t>Whenever a log record </a:t>
            </a: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baseline="-25000" dirty="0" smtClean="0">
                <a:ea typeface="ＭＳ Ｐゴシック" panose="020B0600070205080204" pitchFamily="34" charset="-128"/>
              </a:rPr>
              <a:t> </a:t>
            </a:r>
            <a:r>
              <a:rPr lang="en-US" altLang="en-US" i="1" dirty="0" smtClean="0">
                <a:ea typeface="ＭＳ Ｐゴシック" panose="020B0600070205080204" pitchFamily="34" charset="-128"/>
              </a:rPr>
              <a:t> </a:t>
            </a:r>
            <a:r>
              <a:rPr lang="en-US" altLang="en-US" b="1" dirty="0" smtClean="0">
                <a:ea typeface="ＭＳ Ｐゴシック" panose="020B0600070205080204" pitchFamily="34" charset="-128"/>
              </a:rPr>
              <a:t>start</a:t>
            </a:r>
            <a:r>
              <a:rPr lang="en-US" altLang="en-US" i="1" dirty="0" smtClean="0">
                <a:ea typeface="ＭＳ Ｐゴシック" panose="020B0600070205080204" pitchFamily="34" charset="-128"/>
              </a:rPr>
              <a:t>&gt; </a:t>
            </a:r>
            <a:r>
              <a:rPr lang="en-US" altLang="en-US" dirty="0" smtClean="0">
                <a:ea typeface="ＭＳ Ｐゴシック" panose="020B0600070205080204" pitchFamily="34" charset="-128"/>
              </a:rPr>
              <a:t>is found, add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baseline="-25000" dirty="0" smtClean="0">
                <a:ea typeface="ＭＳ Ｐゴシック" panose="020B0600070205080204" pitchFamily="34" charset="-128"/>
              </a:rPr>
              <a:t>  </a:t>
            </a:r>
            <a:r>
              <a:rPr lang="en-US" altLang="en-US" dirty="0" smtClean="0">
                <a:ea typeface="ＭＳ Ｐゴシック" panose="020B0600070205080204" pitchFamily="34" charset="-128"/>
              </a:rPr>
              <a:t>to undo-list</a:t>
            </a:r>
          </a:p>
          <a:p>
            <a:pPr marL="1200150" lvl="2" indent="-342900">
              <a:buFont typeface="Monotype Sorts" charset="2"/>
              <a:buAutoNum type="arabicPeriod"/>
            </a:pPr>
            <a:r>
              <a:rPr lang="en-US" altLang="en-US" dirty="0" smtClean="0">
                <a:ea typeface="ＭＳ Ｐゴシック" panose="020B0600070205080204" pitchFamily="34" charset="-128"/>
              </a:rPr>
              <a:t>Whenever a log record </a:t>
            </a: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b="1" dirty="0" smtClean="0">
                <a:ea typeface="ＭＳ Ｐゴシック" panose="020B0600070205080204" pitchFamily="34" charset="-128"/>
              </a:rPr>
              <a:t>commit</a:t>
            </a:r>
            <a:r>
              <a:rPr lang="en-US" altLang="en-US" i="1" dirty="0" smtClean="0">
                <a:ea typeface="ＭＳ Ｐゴシック" panose="020B0600070205080204" pitchFamily="34" charset="-128"/>
              </a:rPr>
              <a:t>&gt; or &lt;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b="1" dirty="0" smtClean="0">
                <a:ea typeface="ＭＳ Ｐゴシック" panose="020B0600070205080204" pitchFamily="34" charset="-128"/>
              </a:rPr>
              <a:t>abort</a:t>
            </a:r>
            <a:r>
              <a:rPr lang="en-US" altLang="en-US" i="1" dirty="0" smtClean="0">
                <a:ea typeface="ＭＳ Ｐゴシック" panose="020B0600070205080204" pitchFamily="34" charset="-128"/>
              </a:rPr>
              <a:t>&gt; </a:t>
            </a:r>
            <a:r>
              <a:rPr lang="en-US" altLang="en-US" dirty="0" smtClean="0">
                <a:ea typeface="ＭＳ Ｐゴシック" panose="020B0600070205080204" pitchFamily="34" charset="-128"/>
              </a:rPr>
              <a:t>is found, remove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from undo-list</a:t>
            </a:r>
          </a:p>
          <a:p>
            <a:endParaRPr lang="en-US" altLang="en-US" dirty="0" smtClean="0">
              <a:ea typeface="ＭＳ Ｐゴシック" panose="020B0600070205080204" pitchFamily="34" charset="-128"/>
            </a:endParaRPr>
          </a:p>
        </p:txBody>
      </p:sp>
      <p:sp>
        <p:nvSpPr>
          <p:cNvPr id="60418" name="Rectangle 2"/>
          <p:cNvSpPr>
            <a:spLocks noGrp="1" noChangeArrowheads="1"/>
          </p:cNvSpPr>
          <p:nvPr>
            <p:ph type="title"/>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effectLst>
                  <a:outerShdw blurRad="38100" dist="38100" dir="2700000" algn="tl">
                    <a:srgbClr val="C0C0C0"/>
                  </a:outerShdw>
                </a:effectLst>
                <a:ea typeface="ＭＳ Ｐゴシック" panose="020B0600070205080204" pitchFamily="34" charset="-128"/>
              </a:rPr>
              <a:t>Recovery Algorithm (Cont.)</a:t>
            </a:r>
          </a:p>
        </p:txBody>
      </p:sp>
    </p:spTree>
    <p:extLst>
      <p:ext uri="{BB962C8B-B14F-4D97-AF65-F5344CB8AC3E}">
        <p14:creationId xmlns:p14="http://schemas.microsoft.com/office/powerpoint/2010/main" val="358130328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effectLst>
                  <a:outerShdw blurRad="38100" dist="38100" dir="2700000" algn="tl">
                    <a:srgbClr val="C0C0C0"/>
                  </a:outerShdw>
                </a:effectLst>
                <a:ea typeface="ＭＳ Ｐゴシック" panose="020B0600070205080204" pitchFamily="34" charset="-128"/>
              </a:rPr>
              <a:t>Recovery Algorithm (Cont.)</a:t>
            </a:r>
          </a:p>
        </p:txBody>
      </p:sp>
      <p:sp>
        <p:nvSpPr>
          <p:cNvPr id="61442" name="Rectangle 3"/>
          <p:cNvSpPr>
            <a:spLocks noGrp="1" noChangeArrowheads="1"/>
          </p:cNvSpPr>
          <p:nvPr>
            <p:ph type="body" idx="1"/>
          </p:nvPr>
        </p:nvSpPr>
        <p:spPr/>
        <p:txBody>
          <a:bodyPr/>
          <a:lstStyle/>
          <a:p>
            <a:pPr>
              <a:lnSpc>
                <a:spcPct val="90000"/>
              </a:lnSpc>
            </a:pPr>
            <a:r>
              <a:rPr lang="en-US" altLang="en-US" b="1" dirty="0" smtClean="0">
                <a:ea typeface="ＭＳ Ｐゴシック" panose="020B0600070205080204" pitchFamily="34" charset="-128"/>
              </a:rPr>
              <a:t>Undo phase: </a:t>
            </a:r>
            <a:endParaRPr lang="en-US" altLang="en-US" dirty="0" smtClean="0">
              <a:ea typeface="ＭＳ Ｐゴシック" panose="020B0600070205080204" pitchFamily="34" charset="-128"/>
            </a:endParaRPr>
          </a:p>
          <a:p>
            <a:pPr marL="800100" lvl="1" indent="-342900">
              <a:lnSpc>
                <a:spcPct val="90000"/>
              </a:lnSpc>
              <a:buFont typeface="Monotype Sorts" charset="2"/>
              <a:buAutoNum type="arabicPeriod"/>
            </a:pPr>
            <a:r>
              <a:rPr lang="en-US" altLang="en-US" dirty="0" smtClean="0">
                <a:ea typeface="ＭＳ Ｐゴシック" panose="020B0600070205080204" pitchFamily="34" charset="-128"/>
              </a:rPr>
              <a:t>Scan log backwards from end </a:t>
            </a:r>
          </a:p>
          <a:p>
            <a:pPr marL="1200150" lvl="2" indent="-342900">
              <a:lnSpc>
                <a:spcPct val="90000"/>
              </a:lnSpc>
              <a:buFont typeface="Monotype Sorts" charset="2"/>
              <a:buAutoNum type="arabicPeriod"/>
            </a:pPr>
            <a:r>
              <a:rPr lang="en-US" altLang="en-US" dirty="0" smtClean="0">
                <a:ea typeface="ＭＳ Ｐゴシック" panose="020B0600070205080204" pitchFamily="34" charset="-128"/>
              </a:rPr>
              <a:t>Whenever a log record </a:t>
            </a: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i="1" dirty="0" err="1" smtClean="0">
                <a:ea typeface="ＭＳ Ｐゴシック" panose="020B0600070205080204" pitchFamily="34" charset="-128"/>
              </a:rPr>
              <a:t>X</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  V</a:t>
            </a:r>
            <a:r>
              <a:rPr lang="en-US" altLang="en-US" i="1" baseline="-25000" dirty="0" smtClean="0">
                <a:ea typeface="ＭＳ Ｐゴシック" panose="020B0600070205080204" pitchFamily="34" charset="-128"/>
              </a:rPr>
              <a:t>1</a:t>
            </a:r>
            <a:r>
              <a:rPr lang="en-US" altLang="en-US" i="1" dirty="0" smtClean="0">
                <a:ea typeface="ＭＳ Ｐゴシック" panose="020B0600070205080204" pitchFamily="34" charset="-128"/>
              </a:rPr>
              <a:t>,  V</a:t>
            </a:r>
            <a:r>
              <a:rPr lang="en-US" altLang="en-US" i="1" baseline="-25000" dirty="0" smtClean="0">
                <a:ea typeface="ＭＳ Ｐゴシック" panose="020B0600070205080204" pitchFamily="34" charset="-128"/>
              </a:rPr>
              <a:t>2</a:t>
            </a:r>
            <a:r>
              <a:rPr lang="en-US" altLang="en-US" i="1" dirty="0" smtClean="0">
                <a:ea typeface="ＭＳ Ｐゴシック" panose="020B0600070205080204" pitchFamily="34" charset="-128"/>
              </a:rPr>
              <a:t>&gt; </a:t>
            </a:r>
            <a:r>
              <a:rPr lang="en-US" altLang="en-US" dirty="0" smtClean="0">
                <a:ea typeface="ＭＳ Ｐゴシック" panose="020B0600070205080204" pitchFamily="34" charset="-128"/>
              </a:rPr>
              <a:t>is found where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is in undo-list perform same actions as for transaction rollback:</a:t>
            </a:r>
          </a:p>
          <a:p>
            <a:pPr marL="1543050" lvl="3" indent="-342900">
              <a:lnSpc>
                <a:spcPct val="90000"/>
              </a:lnSpc>
              <a:buFont typeface="Monotype Sorts" charset="2"/>
              <a:buAutoNum type="arabicPeriod"/>
            </a:pPr>
            <a:r>
              <a:rPr lang="en-US" altLang="en-US" dirty="0" smtClean="0">
                <a:ea typeface="ＭＳ Ｐゴシック" panose="020B0600070205080204" pitchFamily="34" charset="-128"/>
              </a:rPr>
              <a:t> perform undo by writing </a:t>
            </a:r>
            <a:r>
              <a:rPr lang="en-US" altLang="en-US" i="1" dirty="0" smtClean="0">
                <a:ea typeface="ＭＳ Ｐゴシック" panose="020B0600070205080204" pitchFamily="34" charset="-128"/>
              </a:rPr>
              <a:t>V</a:t>
            </a:r>
            <a:r>
              <a:rPr lang="en-US" altLang="en-US" i="1" baseline="-25000" dirty="0" smtClean="0">
                <a:ea typeface="ＭＳ Ｐゴシック" panose="020B0600070205080204" pitchFamily="34" charset="-128"/>
              </a:rPr>
              <a:t>1</a:t>
            </a:r>
            <a:r>
              <a:rPr lang="en-US" altLang="en-US" dirty="0" smtClean="0">
                <a:ea typeface="ＭＳ Ｐゴシック" panose="020B0600070205080204" pitchFamily="34" charset="-128"/>
              </a:rPr>
              <a:t> to </a:t>
            </a:r>
            <a:r>
              <a:rPr lang="en-US" altLang="en-US" i="1" dirty="0" err="1" smtClean="0">
                <a:ea typeface="ＭＳ Ｐゴシック" panose="020B0600070205080204" pitchFamily="34" charset="-128"/>
              </a:rPr>
              <a:t>X</a:t>
            </a:r>
            <a:r>
              <a:rPr lang="en-US" altLang="en-US" i="1" baseline="-25000" dirty="0" err="1" smtClean="0">
                <a:ea typeface="ＭＳ Ｐゴシック" panose="020B0600070205080204" pitchFamily="34" charset="-128"/>
              </a:rPr>
              <a:t>j</a:t>
            </a:r>
            <a:r>
              <a:rPr lang="en-US" altLang="en-US" dirty="0" smtClean="0">
                <a:ea typeface="ＭＳ Ｐゴシック" panose="020B0600070205080204" pitchFamily="34" charset="-128"/>
              </a:rPr>
              <a:t>.</a:t>
            </a:r>
          </a:p>
          <a:p>
            <a:pPr marL="1543050" lvl="3" indent="-342900">
              <a:lnSpc>
                <a:spcPct val="90000"/>
              </a:lnSpc>
              <a:buFont typeface="Monotype Sorts" charset="2"/>
              <a:buAutoNum type="arabicPeriod"/>
            </a:pPr>
            <a:r>
              <a:rPr lang="en-US" altLang="en-US" dirty="0" smtClean="0">
                <a:ea typeface="ＭＳ Ｐゴシック" panose="020B0600070205080204" pitchFamily="34" charset="-128"/>
              </a:rPr>
              <a:t>write a log record </a:t>
            </a: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 </a:t>
            </a:r>
            <a:r>
              <a:rPr lang="en-US" altLang="en-US" i="1" dirty="0" err="1" smtClean="0">
                <a:ea typeface="ＭＳ Ｐゴシック" panose="020B0600070205080204" pitchFamily="34" charset="-128"/>
              </a:rPr>
              <a:t>X</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  V</a:t>
            </a:r>
            <a:r>
              <a:rPr lang="en-US" altLang="en-US" i="1" baseline="-25000" dirty="0" smtClean="0">
                <a:ea typeface="ＭＳ Ｐゴシック" panose="020B0600070205080204" pitchFamily="34" charset="-128"/>
              </a:rPr>
              <a:t>1</a:t>
            </a:r>
            <a:r>
              <a:rPr lang="en-US" altLang="en-US" i="1" dirty="0" smtClean="0">
                <a:ea typeface="ＭＳ Ｐゴシック" panose="020B0600070205080204" pitchFamily="34" charset="-128"/>
              </a:rPr>
              <a:t>&gt;</a:t>
            </a:r>
          </a:p>
          <a:p>
            <a:pPr marL="1200150" lvl="2" indent="-342900">
              <a:lnSpc>
                <a:spcPct val="90000"/>
              </a:lnSpc>
              <a:buFont typeface="Monotype Sorts" charset="2"/>
              <a:buAutoNum type="arabicPeriod"/>
            </a:pPr>
            <a:r>
              <a:rPr lang="en-US" altLang="en-US" dirty="0" smtClean="0">
                <a:ea typeface="ＭＳ Ｐゴシック" panose="020B0600070205080204" pitchFamily="34" charset="-128"/>
              </a:rPr>
              <a:t>Whenever a log record </a:t>
            </a: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b="1" dirty="0" smtClean="0">
                <a:ea typeface="ＭＳ Ｐゴシック" panose="020B0600070205080204" pitchFamily="34" charset="-128"/>
              </a:rPr>
              <a:t>start</a:t>
            </a:r>
            <a:r>
              <a:rPr lang="en-US" altLang="en-US" i="1" dirty="0" smtClean="0">
                <a:ea typeface="ＭＳ Ｐゴシック" panose="020B0600070205080204" pitchFamily="34" charset="-128"/>
              </a:rPr>
              <a:t>&gt; </a:t>
            </a:r>
            <a:r>
              <a:rPr lang="en-US" altLang="en-US" dirty="0" smtClean="0">
                <a:ea typeface="ＭＳ Ｐゴシック" panose="020B0600070205080204" pitchFamily="34" charset="-128"/>
              </a:rPr>
              <a:t>is found where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is in undo-list, </a:t>
            </a:r>
          </a:p>
          <a:p>
            <a:pPr marL="1543050" lvl="3" indent="-342900">
              <a:lnSpc>
                <a:spcPct val="90000"/>
              </a:lnSpc>
              <a:buFont typeface="Monotype Sorts" charset="2"/>
              <a:buAutoNum type="arabicPeriod"/>
            </a:pPr>
            <a:r>
              <a:rPr lang="en-US" altLang="en-US" dirty="0" smtClean="0">
                <a:ea typeface="ＭＳ Ｐゴシック" panose="020B0600070205080204" pitchFamily="34" charset="-128"/>
              </a:rPr>
              <a:t>Write a log record </a:t>
            </a: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baseline="-25000" dirty="0" smtClean="0">
                <a:ea typeface="ＭＳ Ｐゴシック" panose="020B0600070205080204" pitchFamily="34" charset="-128"/>
              </a:rPr>
              <a:t> </a:t>
            </a:r>
            <a:r>
              <a:rPr lang="en-US" altLang="en-US" i="1" dirty="0" smtClean="0">
                <a:ea typeface="ＭＳ Ｐゴシック" panose="020B0600070205080204" pitchFamily="34" charset="-128"/>
              </a:rPr>
              <a:t> </a:t>
            </a:r>
            <a:r>
              <a:rPr lang="en-US" altLang="en-US" b="1" dirty="0" smtClean="0">
                <a:ea typeface="ＭＳ Ｐゴシック" panose="020B0600070205080204" pitchFamily="34" charset="-128"/>
              </a:rPr>
              <a:t>abort</a:t>
            </a:r>
            <a:r>
              <a:rPr lang="en-US" altLang="en-US" i="1" dirty="0" smtClean="0">
                <a:ea typeface="ＭＳ Ｐゴシック" panose="020B0600070205080204" pitchFamily="34" charset="-128"/>
              </a:rPr>
              <a:t>&gt; </a:t>
            </a:r>
          </a:p>
          <a:p>
            <a:pPr marL="1543050" lvl="3" indent="-342900">
              <a:lnSpc>
                <a:spcPct val="90000"/>
              </a:lnSpc>
              <a:buFont typeface="Monotype Sorts" charset="2"/>
              <a:buAutoNum type="arabicPeriod"/>
            </a:pPr>
            <a:r>
              <a:rPr lang="en-US" altLang="en-US" dirty="0" smtClean="0">
                <a:ea typeface="ＭＳ Ｐゴシック" panose="020B0600070205080204" pitchFamily="34" charset="-128"/>
              </a:rPr>
              <a:t>Remove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baseline="-25000" dirty="0" smtClean="0">
                <a:ea typeface="ＭＳ Ｐゴシック" panose="020B0600070205080204" pitchFamily="34" charset="-128"/>
              </a:rPr>
              <a:t>  </a:t>
            </a:r>
            <a:r>
              <a:rPr lang="en-US" altLang="en-US" dirty="0" smtClean="0">
                <a:ea typeface="ＭＳ Ｐゴシック" panose="020B0600070205080204" pitchFamily="34" charset="-128"/>
              </a:rPr>
              <a:t>from undo-list</a:t>
            </a:r>
          </a:p>
          <a:p>
            <a:pPr marL="1200150" lvl="2" indent="-342900">
              <a:lnSpc>
                <a:spcPct val="90000"/>
              </a:lnSpc>
              <a:buFont typeface="Monotype Sorts" charset="2"/>
              <a:buAutoNum type="arabicPeriod"/>
            </a:pPr>
            <a:r>
              <a:rPr lang="en-US" altLang="en-US" dirty="0" smtClean="0">
                <a:ea typeface="ＭＳ Ｐゴシック" panose="020B0600070205080204" pitchFamily="34" charset="-128"/>
              </a:rPr>
              <a:t>Stop when undo-list is empty</a:t>
            </a:r>
          </a:p>
          <a:p>
            <a:pPr marL="1543050" lvl="3" indent="-342900">
              <a:lnSpc>
                <a:spcPct val="90000"/>
              </a:lnSpc>
              <a:buFont typeface="Monotype Sorts" charset="2"/>
              <a:buChar char="l"/>
            </a:pPr>
            <a:r>
              <a:rPr lang="en-US" altLang="en-US" dirty="0" smtClean="0">
                <a:ea typeface="ＭＳ Ｐゴシック" panose="020B0600070205080204" pitchFamily="34" charset="-128"/>
              </a:rPr>
              <a:t>i.e. </a:t>
            </a:r>
            <a:r>
              <a:rPr lang="en-US" altLang="en-US" i="1" dirty="0" smtClean="0">
                <a:ea typeface="ＭＳ Ｐゴシック" panose="020B0600070205080204" pitchFamily="34" charset="-128"/>
              </a:rPr>
              <a:t>&lt;</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b="1" dirty="0" smtClean="0">
                <a:ea typeface="ＭＳ Ｐゴシック" panose="020B0600070205080204" pitchFamily="34" charset="-128"/>
              </a:rPr>
              <a:t>start</a:t>
            </a:r>
            <a:r>
              <a:rPr lang="en-US" altLang="en-US" i="1" dirty="0" smtClean="0">
                <a:ea typeface="ＭＳ Ｐゴシック" panose="020B0600070205080204" pitchFamily="34" charset="-128"/>
              </a:rPr>
              <a:t>&gt; </a:t>
            </a:r>
            <a:r>
              <a:rPr lang="en-US" altLang="en-US" dirty="0" smtClean="0">
                <a:ea typeface="ＭＳ Ｐゴシック" panose="020B0600070205080204" pitchFamily="34" charset="-128"/>
              </a:rPr>
              <a:t>has been found for every transaction in undo-list</a:t>
            </a:r>
          </a:p>
          <a:p>
            <a:pPr>
              <a:lnSpc>
                <a:spcPct val="90000"/>
              </a:lnSpc>
              <a:buFont typeface="Monotype Sorts" charset="2"/>
              <a:buChar char="l"/>
            </a:pPr>
            <a:r>
              <a:rPr lang="en-US" altLang="en-US" dirty="0" smtClean="0">
                <a:ea typeface="ＭＳ Ｐゴシック" panose="020B0600070205080204" pitchFamily="34" charset="-128"/>
              </a:rPr>
              <a:t>After undo phase completes, normal transaction processing can commence</a:t>
            </a:r>
          </a:p>
        </p:txBody>
      </p:sp>
    </p:spTree>
    <p:extLst>
      <p:ext uri="{BB962C8B-B14F-4D97-AF65-F5344CB8AC3E}">
        <p14:creationId xmlns:p14="http://schemas.microsoft.com/office/powerpoint/2010/main" val="346611651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Example of Recovery</a:t>
            </a:r>
          </a:p>
        </p:txBody>
      </p:sp>
      <p:pic>
        <p:nvPicPr>
          <p:cNvPr id="624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4410"/>
            <a:ext cx="9054333" cy="533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310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en-US">
                <a:ea typeface="+mj-ea"/>
              </a:rPr>
              <a:t>Schedule 1</a:t>
            </a:r>
          </a:p>
        </p:txBody>
      </p:sp>
      <p:sp>
        <p:nvSpPr>
          <p:cNvPr id="15363" name="Rectangle 3"/>
          <p:cNvSpPr>
            <a:spLocks noGrp="1" noChangeArrowheads="1"/>
          </p:cNvSpPr>
          <p:nvPr>
            <p:ph type="body" idx="1"/>
          </p:nvPr>
        </p:nvSpPr>
        <p:spPr>
          <a:xfrm>
            <a:off x="354330" y="910431"/>
            <a:ext cx="8663940" cy="947578"/>
          </a:xfrm>
        </p:spPr>
        <p:txBody>
          <a:bodyPr/>
          <a:lstStyle/>
          <a:p>
            <a:pPr>
              <a:tabLst>
                <a:tab pos="1947863" algn="l"/>
                <a:tab pos="2684463" algn="l"/>
                <a:tab pos="3594100" algn="l"/>
                <a:tab pos="4286250" algn="l"/>
              </a:tabLst>
            </a:pPr>
            <a:r>
              <a:rPr lang="en-US" altLang="en-US" dirty="0" smtClean="0">
                <a:ea typeface="ＭＳ Ｐゴシック" panose="020B0600070205080204" pitchFamily="34" charset="-128"/>
              </a:rPr>
              <a:t>Let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1</a:t>
            </a:r>
            <a:r>
              <a:rPr lang="en-US" altLang="en-US" dirty="0" smtClean="0">
                <a:ea typeface="ＭＳ Ｐゴシック" panose="020B0600070205080204" pitchFamily="34" charset="-128"/>
              </a:rPr>
              <a:t> transfer $50 from </a:t>
            </a:r>
            <a:r>
              <a:rPr lang="en-US" altLang="en-US" i="1" dirty="0" smtClean="0">
                <a:ea typeface="ＭＳ Ｐゴシック" panose="020B0600070205080204" pitchFamily="34" charset="-128"/>
              </a:rPr>
              <a:t>A </a:t>
            </a:r>
            <a:r>
              <a:rPr lang="en-US" altLang="en-US" dirty="0" smtClean="0">
                <a:ea typeface="ＭＳ Ｐゴシック" panose="020B0600070205080204" pitchFamily="34" charset="-128"/>
              </a:rPr>
              <a:t>to </a:t>
            </a:r>
            <a:r>
              <a:rPr lang="en-US" altLang="en-US" i="1" dirty="0" smtClean="0">
                <a:ea typeface="ＭＳ Ｐゴシック" panose="020B0600070205080204" pitchFamily="34" charset="-128"/>
              </a:rPr>
              <a:t>B</a:t>
            </a:r>
            <a:r>
              <a:rPr lang="en-US" altLang="en-US" dirty="0" smtClean="0">
                <a:ea typeface="ＭＳ Ｐゴシック" panose="020B0600070205080204" pitchFamily="34" charset="-128"/>
              </a:rPr>
              <a:t>, and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2</a:t>
            </a:r>
            <a:r>
              <a:rPr lang="en-US" altLang="en-US" dirty="0" smtClean="0">
                <a:ea typeface="ＭＳ Ｐゴシック" panose="020B0600070205080204" pitchFamily="34" charset="-128"/>
              </a:rPr>
              <a:t> transfer 10% of the balance from </a:t>
            </a:r>
            <a:r>
              <a:rPr lang="en-US" altLang="en-US" i="1" dirty="0" smtClean="0">
                <a:ea typeface="ＭＳ Ｐゴシック" panose="020B0600070205080204" pitchFamily="34" charset="-128"/>
              </a:rPr>
              <a:t>A </a:t>
            </a:r>
            <a:r>
              <a:rPr lang="en-US" altLang="en-US" dirty="0" smtClean="0">
                <a:ea typeface="ＭＳ Ｐゴシック" panose="020B0600070205080204" pitchFamily="34" charset="-128"/>
              </a:rPr>
              <a:t>to </a:t>
            </a:r>
            <a:r>
              <a:rPr lang="en-US" altLang="en-US" i="1" dirty="0" smtClean="0">
                <a:ea typeface="ＭＳ Ｐゴシック" panose="020B0600070205080204" pitchFamily="34" charset="-128"/>
              </a:rPr>
              <a:t>B.</a:t>
            </a:r>
            <a:r>
              <a:rPr lang="en-US" altLang="en-US" dirty="0" smtClean="0">
                <a:ea typeface="ＭＳ Ｐゴシック" panose="020B0600070205080204" pitchFamily="34" charset="-128"/>
              </a:rPr>
              <a:t>  </a:t>
            </a:r>
          </a:p>
          <a:p>
            <a:pPr>
              <a:tabLst>
                <a:tab pos="1947863" algn="l"/>
                <a:tab pos="2684463" algn="l"/>
                <a:tab pos="3594100" algn="l"/>
                <a:tab pos="4286250" algn="l"/>
              </a:tabLst>
            </a:pPr>
            <a:r>
              <a:rPr lang="en-US" altLang="en-US" dirty="0" smtClean="0">
                <a:ea typeface="ＭＳ Ｐゴシック" panose="020B0600070205080204" pitchFamily="34" charset="-128"/>
              </a:rPr>
              <a:t>An example of a  </a:t>
            </a:r>
            <a:r>
              <a:rPr lang="en-US" altLang="en-US" b="1" dirty="0" smtClean="0">
                <a:solidFill>
                  <a:srgbClr val="000099"/>
                </a:solidFill>
                <a:ea typeface="ＭＳ Ｐゴシック" panose="020B0600070205080204" pitchFamily="34" charset="-128"/>
              </a:rPr>
              <a:t>serial </a:t>
            </a:r>
            <a:r>
              <a:rPr lang="en-US" altLang="en-US" dirty="0" smtClean="0">
                <a:ea typeface="ＭＳ Ｐゴシック" panose="020B0600070205080204" pitchFamily="34" charset="-128"/>
              </a:rPr>
              <a:t>schedule in which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1</a:t>
            </a:r>
            <a:r>
              <a:rPr lang="en-US" altLang="en-US" dirty="0" smtClean="0">
                <a:ea typeface="ＭＳ Ｐゴシック" panose="020B0600070205080204" pitchFamily="34" charset="-128"/>
              </a:rPr>
              <a:t> is followed by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2</a:t>
            </a:r>
            <a:r>
              <a:rPr lang="en-US" altLang="en-US" dirty="0" smtClean="0">
                <a:ea typeface="ＭＳ Ｐゴシック" panose="020B0600070205080204" pitchFamily="34" charset="-128"/>
              </a:rPr>
              <a:t> :</a:t>
            </a:r>
          </a:p>
          <a:p>
            <a:pPr>
              <a:buFont typeface="Monotype Sorts" charset="2"/>
              <a:buNone/>
              <a:tabLst>
                <a:tab pos="1947863" algn="l"/>
                <a:tab pos="2684463" algn="l"/>
                <a:tab pos="3594100" algn="l"/>
                <a:tab pos="4286250" algn="l"/>
              </a:tabLst>
            </a:pPr>
            <a:r>
              <a:rPr lang="en-US" altLang="en-US" dirty="0" smtClean="0">
                <a:ea typeface="ＭＳ Ｐゴシック" panose="020B0600070205080204" pitchFamily="34" charset="-128"/>
              </a:rPr>
              <a:t>		</a:t>
            </a:r>
          </a:p>
        </p:txBody>
      </p:sp>
      <p:pic>
        <p:nvPicPr>
          <p:cNvPr id="1536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872" y="2160270"/>
            <a:ext cx="3659188" cy="428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087169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Log Record Buffering</a:t>
            </a:r>
          </a:p>
        </p:txBody>
      </p:sp>
      <p:sp>
        <p:nvSpPr>
          <p:cNvPr id="64514" name="Rectangle 3"/>
          <p:cNvSpPr>
            <a:spLocks noGrp="1" noChangeArrowheads="1"/>
          </p:cNvSpPr>
          <p:nvPr>
            <p:ph type="body" idx="4294967295"/>
          </p:nvPr>
        </p:nvSpPr>
        <p:spPr>
          <a:xfrm>
            <a:off x="194310" y="925830"/>
            <a:ext cx="8743950" cy="5349240"/>
          </a:xfrm>
        </p:spPr>
        <p:txBody>
          <a:bodyPr/>
          <a:lstStyle/>
          <a:p>
            <a:r>
              <a:rPr lang="en-US" altLang="en-US" sz="2000" b="1" dirty="0" smtClean="0">
                <a:solidFill>
                  <a:srgbClr val="000099"/>
                </a:solidFill>
                <a:ea typeface="ＭＳ Ｐゴシック" panose="020B0600070205080204" pitchFamily="34" charset="-128"/>
              </a:rPr>
              <a:t>Log record buffering</a:t>
            </a:r>
            <a:r>
              <a:rPr lang="en-US" altLang="en-US" sz="2000" dirty="0" smtClean="0">
                <a:ea typeface="ＭＳ Ｐゴシック" panose="020B0600070205080204" pitchFamily="34" charset="-128"/>
              </a:rPr>
              <a:t>: log records are buffered in main memory, instead of </a:t>
            </a:r>
            <a:r>
              <a:rPr lang="en-US" altLang="en-US" sz="2000" dirty="0" err="1" smtClean="0">
                <a:ea typeface="ＭＳ Ｐゴシック" panose="020B0600070205080204" pitchFamily="34" charset="-128"/>
              </a:rPr>
              <a:t>of</a:t>
            </a:r>
            <a:r>
              <a:rPr lang="en-US" altLang="en-US" sz="2000" dirty="0" smtClean="0">
                <a:ea typeface="ＭＳ Ｐゴシック" panose="020B0600070205080204" pitchFamily="34" charset="-128"/>
              </a:rPr>
              <a:t> being output directly to stable storage.</a:t>
            </a:r>
          </a:p>
          <a:p>
            <a:pPr lvl="1"/>
            <a:r>
              <a:rPr lang="en-US" altLang="en-US" sz="2000" dirty="0" smtClean="0">
                <a:ea typeface="ＭＳ Ｐゴシック" panose="020B0600070205080204" pitchFamily="34" charset="-128"/>
              </a:rPr>
              <a:t>Log records are output to stable storage when a block of log records in the buffer is full, or a </a:t>
            </a:r>
            <a:r>
              <a:rPr lang="en-US" altLang="en-US" sz="2000" b="1" dirty="0" smtClean="0">
                <a:solidFill>
                  <a:srgbClr val="000099"/>
                </a:solidFill>
                <a:ea typeface="ＭＳ Ｐゴシック" panose="020B0600070205080204" pitchFamily="34" charset="-128"/>
              </a:rPr>
              <a:t>log force</a:t>
            </a:r>
            <a:r>
              <a:rPr lang="en-US" altLang="en-US" sz="2000" dirty="0" smtClean="0">
                <a:ea typeface="ＭＳ Ｐゴシック" panose="020B0600070205080204" pitchFamily="34" charset="-128"/>
              </a:rPr>
              <a:t> operation is executed.</a:t>
            </a:r>
          </a:p>
          <a:p>
            <a:r>
              <a:rPr lang="en-US" altLang="en-US" sz="2000" dirty="0" smtClean="0">
                <a:ea typeface="ＭＳ Ｐゴシック" panose="020B0600070205080204" pitchFamily="34" charset="-128"/>
              </a:rPr>
              <a:t>Log force is performed to commit a transaction by forcing all its log records (including the commit record) to stable storage.</a:t>
            </a:r>
          </a:p>
          <a:p>
            <a:r>
              <a:rPr lang="en-US" altLang="en-US" sz="2000" dirty="0" smtClean="0">
                <a:ea typeface="ＭＳ Ｐゴシック" panose="020B0600070205080204" pitchFamily="34" charset="-128"/>
              </a:rPr>
              <a:t>Several log records can thus be output using a single output operation, reducing the I/O cost.</a:t>
            </a:r>
          </a:p>
        </p:txBody>
      </p:sp>
    </p:spTree>
    <p:extLst>
      <p:ext uri="{BB962C8B-B14F-4D97-AF65-F5344CB8AC3E}">
        <p14:creationId xmlns:p14="http://schemas.microsoft.com/office/powerpoint/2010/main" val="324422416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Log Record Buffering (Cont.)</a:t>
            </a:r>
          </a:p>
        </p:txBody>
      </p:sp>
      <p:sp>
        <p:nvSpPr>
          <p:cNvPr id="66562" name="Rectangle 3"/>
          <p:cNvSpPr>
            <a:spLocks noGrp="1" noChangeArrowheads="1"/>
          </p:cNvSpPr>
          <p:nvPr>
            <p:ph type="body" idx="1"/>
          </p:nvPr>
        </p:nvSpPr>
        <p:spPr/>
        <p:txBody>
          <a:bodyPr/>
          <a:lstStyle/>
          <a:p>
            <a:r>
              <a:rPr lang="en-US" altLang="en-US" smtClean="0">
                <a:ea typeface="ＭＳ Ｐゴシック" panose="020B0600070205080204" pitchFamily="34" charset="-128"/>
              </a:rPr>
              <a:t>The rules below must be followed if log records are buffered:</a:t>
            </a:r>
          </a:p>
          <a:p>
            <a:pPr lvl="1"/>
            <a:r>
              <a:rPr lang="en-US" altLang="en-US" smtClean="0">
                <a:ea typeface="ＭＳ Ｐゴシック" panose="020B0600070205080204" pitchFamily="34" charset="-128"/>
              </a:rPr>
              <a:t>Log records are output to stable storage in the order in which they are created. </a:t>
            </a:r>
          </a:p>
          <a:p>
            <a:pPr lvl="1"/>
            <a:r>
              <a:rPr lang="en-US" altLang="en-US" smtClean="0">
                <a:ea typeface="ＭＳ Ｐゴシック" panose="020B0600070205080204" pitchFamily="34" charset="-128"/>
              </a:rPr>
              <a:t>Transaction </a:t>
            </a:r>
            <a:r>
              <a:rPr lang="en-US" altLang="en-US" i="1" smtClean="0">
                <a:ea typeface="ＭＳ Ｐゴシック" panose="020B0600070205080204" pitchFamily="34" charset="-128"/>
              </a:rPr>
              <a:t>T</a:t>
            </a:r>
            <a:r>
              <a:rPr lang="en-US" altLang="en-US" i="1" baseline="-25000" smtClean="0">
                <a:ea typeface="ＭＳ Ｐゴシック" panose="020B0600070205080204" pitchFamily="34" charset="-128"/>
              </a:rPr>
              <a:t>i</a:t>
            </a:r>
            <a:r>
              <a:rPr lang="en-US" altLang="en-US" smtClean="0">
                <a:ea typeface="ＭＳ Ｐゴシック" panose="020B0600070205080204" pitchFamily="34" charset="-128"/>
              </a:rPr>
              <a:t> enters the commit state only when the log record </a:t>
            </a:r>
            <a:br>
              <a:rPr lang="en-US" altLang="en-US" smtClean="0">
                <a:ea typeface="ＭＳ Ｐゴシック" panose="020B0600070205080204" pitchFamily="34" charset="-128"/>
              </a:rPr>
            </a:br>
            <a:r>
              <a:rPr lang="en-US" altLang="en-US" smtClean="0">
                <a:ea typeface="ＭＳ Ｐゴシック" panose="020B0600070205080204" pitchFamily="34" charset="-128"/>
              </a:rPr>
              <a:t>&lt;</a:t>
            </a:r>
            <a:r>
              <a:rPr lang="en-US" altLang="en-US" i="1" smtClean="0">
                <a:ea typeface="ＭＳ Ｐゴシック" panose="020B0600070205080204" pitchFamily="34" charset="-128"/>
              </a:rPr>
              <a:t>T</a:t>
            </a:r>
            <a:r>
              <a:rPr lang="en-US" altLang="en-US" i="1" baseline="-25000" smtClean="0">
                <a:ea typeface="ＭＳ Ｐゴシック" panose="020B0600070205080204" pitchFamily="34" charset="-128"/>
              </a:rPr>
              <a:t>i</a:t>
            </a:r>
            <a:r>
              <a:rPr lang="en-US" altLang="en-US" i="1" smtClean="0">
                <a:ea typeface="ＭＳ Ｐゴシック" panose="020B0600070205080204" pitchFamily="34" charset="-128"/>
              </a:rPr>
              <a:t> </a:t>
            </a:r>
            <a:r>
              <a:rPr lang="en-US" altLang="en-US" b="1" smtClean="0">
                <a:ea typeface="ＭＳ Ｐゴシック" panose="020B0600070205080204" pitchFamily="34" charset="-128"/>
              </a:rPr>
              <a:t>commit</a:t>
            </a:r>
            <a:r>
              <a:rPr lang="en-US" altLang="en-US" smtClean="0">
                <a:ea typeface="ＭＳ Ｐゴシック" panose="020B0600070205080204" pitchFamily="34" charset="-128"/>
              </a:rPr>
              <a:t>&gt; has been output to stable storage.</a:t>
            </a:r>
          </a:p>
          <a:p>
            <a:pPr lvl="1"/>
            <a:r>
              <a:rPr lang="en-US" altLang="en-US" smtClean="0">
                <a:ea typeface="ＭＳ Ｐゴシック" panose="020B0600070205080204" pitchFamily="34" charset="-128"/>
              </a:rPr>
              <a:t>Before a block of data in main memory is output to the database, all log records pertaining to data in that block must have been output to stable storage. </a:t>
            </a:r>
          </a:p>
          <a:p>
            <a:pPr lvl="2"/>
            <a:r>
              <a:rPr lang="en-US" altLang="en-US" smtClean="0">
                <a:ea typeface="ＭＳ Ｐゴシック" panose="020B0600070205080204" pitchFamily="34" charset="-128"/>
              </a:rPr>
              <a:t>This rule is called the </a:t>
            </a:r>
            <a:r>
              <a:rPr lang="en-US" altLang="en-US" b="1" smtClean="0">
                <a:solidFill>
                  <a:srgbClr val="000099"/>
                </a:solidFill>
                <a:ea typeface="ＭＳ Ｐゴシック" panose="020B0600070205080204" pitchFamily="34" charset="-128"/>
              </a:rPr>
              <a:t>write-ahead logging</a:t>
            </a:r>
            <a:r>
              <a:rPr lang="en-US" altLang="en-US" smtClean="0">
                <a:ea typeface="ＭＳ Ｐゴシック" panose="020B0600070205080204" pitchFamily="34" charset="-128"/>
              </a:rPr>
              <a:t> or </a:t>
            </a:r>
            <a:r>
              <a:rPr lang="en-US" altLang="en-US" b="1" smtClean="0">
                <a:solidFill>
                  <a:srgbClr val="000099"/>
                </a:solidFill>
                <a:ea typeface="ＭＳ Ｐゴシック" panose="020B0600070205080204" pitchFamily="34" charset="-128"/>
              </a:rPr>
              <a:t>WAL</a:t>
            </a:r>
            <a:r>
              <a:rPr lang="en-US" altLang="en-US" b="1" smtClean="0">
                <a:ea typeface="ＭＳ Ｐゴシック" panose="020B0600070205080204" pitchFamily="34" charset="-128"/>
              </a:rPr>
              <a:t> </a:t>
            </a:r>
            <a:r>
              <a:rPr lang="en-US" altLang="en-US" smtClean="0">
                <a:ea typeface="ＭＳ Ｐゴシック" panose="020B0600070205080204" pitchFamily="34" charset="-128"/>
              </a:rPr>
              <a:t>rule</a:t>
            </a:r>
          </a:p>
          <a:p>
            <a:pPr lvl="3"/>
            <a:r>
              <a:rPr lang="en-US" altLang="en-US" smtClean="0">
                <a:ea typeface="ＭＳ Ｐゴシック" panose="020B0600070205080204" pitchFamily="34" charset="-128"/>
              </a:rPr>
              <a:t>Strictly speaking WAL only requires undo information to be output</a:t>
            </a:r>
          </a:p>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72274950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Database Buffering</a:t>
            </a:r>
          </a:p>
        </p:txBody>
      </p:sp>
      <p:sp>
        <p:nvSpPr>
          <p:cNvPr id="2" name="Rectangle 3"/>
          <p:cNvSpPr>
            <a:spLocks noGrp="1" noChangeArrowheads="1"/>
          </p:cNvSpPr>
          <p:nvPr>
            <p:ph type="body" idx="4294967295"/>
          </p:nvPr>
        </p:nvSpPr>
        <p:spPr>
          <a:xfrm>
            <a:off x="182880" y="822960"/>
            <a:ext cx="8778240" cy="5509260"/>
          </a:xfrm>
        </p:spPr>
        <p:txBody>
          <a:bodyPr/>
          <a:lstStyle/>
          <a:p>
            <a:r>
              <a:rPr lang="en-US" altLang="en-US" sz="2000" dirty="0" smtClean="0">
                <a:ea typeface="ＭＳ Ｐゴシック" panose="020B0600070205080204" pitchFamily="34" charset="-128"/>
              </a:rPr>
              <a:t>Database maintains an in-memory buffer of data blocks</a:t>
            </a:r>
          </a:p>
          <a:p>
            <a:pPr lvl="1"/>
            <a:r>
              <a:rPr lang="en-US" altLang="en-US" sz="2000" dirty="0" smtClean="0">
                <a:ea typeface="ＭＳ Ｐゴシック" panose="020B0600070205080204" pitchFamily="34" charset="-128"/>
              </a:rPr>
              <a:t>When a new block is needed, if buffer is full an existing block needs to be removed from buffer</a:t>
            </a:r>
          </a:p>
          <a:p>
            <a:pPr lvl="1"/>
            <a:r>
              <a:rPr lang="en-US" altLang="en-US" sz="2000" dirty="0" smtClean="0">
                <a:ea typeface="ＭＳ Ｐゴシック" panose="020B0600070205080204" pitchFamily="34" charset="-128"/>
              </a:rPr>
              <a:t>If the block chosen for removal has been updated, it must be output to disk</a:t>
            </a:r>
          </a:p>
          <a:p>
            <a:r>
              <a:rPr lang="en-US" altLang="en-US" sz="2000" dirty="0" smtClean="0">
                <a:ea typeface="ＭＳ Ｐゴシック" panose="020B0600070205080204" pitchFamily="34" charset="-128"/>
              </a:rPr>
              <a:t>The recovery algorithm supports the </a:t>
            </a:r>
            <a:r>
              <a:rPr lang="en-US" altLang="en-US" sz="2000" b="1" dirty="0" smtClean="0">
                <a:solidFill>
                  <a:srgbClr val="000099"/>
                </a:solidFill>
                <a:ea typeface="ＭＳ Ｐゴシック" panose="020B0600070205080204" pitchFamily="34" charset="-128"/>
              </a:rPr>
              <a:t>no-force policy</a:t>
            </a:r>
            <a:r>
              <a:rPr lang="en-US" altLang="en-US" sz="2000" dirty="0" smtClean="0">
                <a:ea typeface="ＭＳ Ｐゴシック" panose="020B0600070205080204" pitchFamily="34" charset="-128"/>
              </a:rPr>
              <a:t>: i.e., updated blocks need not be written to disk when transaction commits</a:t>
            </a:r>
          </a:p>
          <a:p>
            <a:pPr lvl="1"/>
            <a:r>
              <a:rPr lang="en-US" altLang="en-US" sz="2000" b="1" dirty="0" smtClean="0">
                <a:solidFill>
                  <a:srgbClr val="000099"/>
                </a:solidFill>
                <a:ea typeface="ＭＳ Ｐゴシック" panose="020B0600070205080204" pitchFamily="34" charset="-128"/>
              </a:rPr>
              <a:t>force policy</a:t>
            </a:r>
            <a:r>
              <a:rPr lang="en-US" altLang="en-US" sz="2000" dirty="0" smtClean="0">
                <a:ea typeface="ＭＳ Ｐゴシック" panose="020B0600070205080204" pitchFamily="34" charset="-128"/>
              </a:rPr>
              <a:t>: requires updated blocks to be written at commit</a:t>
            </a:r>
          </a:p>
          <a:p>
            <a:pPr lvl="2"/>
            <a:r>
              <a:rPr lang="en-US" altLang="en-US" sz="2000" dirty="0" smtClean="0">
                <a:ea typeface="ＭＳ Ｐゴシック" panose="020B0600070205080204" pitchFamily="34" charset="-128"/>
              </a:rPr>
              <a:t>More expensive commit</a:t>
            </a:r>
          </a:p>
          <a:p>
            <a:r>
              <a:rPr lang="en-US" altLang="en-US" sz="2000" dirty="0" smtClean="0">
                <a:ea typeface="ＭＳ Ｐゴシック" panose="020B0600070205080204" pitchFamily="34" charset="-128"/>
              </a:rPr>
              <a:t>The recovery algorithm supports the </a:t>
            </a:r>
            <a:r>
              <a:rPr lang="en-US" altLang="en-US" sz="2000" b="1" dirty="0" smtClean="0">
                <a:solidFill>
                  <a:srgbClr val="000099"/>
                </a:solidFill>
                <a:ea typeface="ＭＳ Ｐゴシック" panose="020B0600070205080204" pitchFamily="34" charset="-128"/>
              </a:rPr>
              <a:t>steal </a:t>
            </a:r>
            <a:r>
              <a:rPr lang="en-US" altLang="en-US" sz="2000" b="1" dirty="0" err="1" smtClean="0">
                <a:solidFill>
                  <a:srgbClr val="000099"/>
                </a:solidFill>
                <a:ea typeface="ＭＳ Ｐゴシック" panose="020B0600070205080204" pitchFamily="34" charset="-128"/>
              </a:rPr>
              <a:t>policy</a:t>
            </a:r>
            <a:r>
              <a:rPr lang="en-US" altLang="en-US" sz="2000" dirty="0" err="1" smtClean="0">
                <a:ea typeface="ＭＳ Ｐゴシック" panose="020B0600070205080204" pitchFamily="34" charset="-128"/>
              </a:rPr>
              <a:t>:i.e</a:t>
            </a:r>
            <a:r>
              <a:rPr lang="en-US" altLang="en-US" sz="2000" dirty="0" smtClean="0">
                <a:ea typeface="ＭＳ Ｐゴシック" panose="020B0600070205080204" pitchFamily="34" charset="-128"/>
              </a:rPr>
              <a:t>., blocks containing updates of uncommitted transactions can be written to disk, even before the transaction commits</a:t>
            </a:r>
          </a:p>
          <a:p>
            <a:pPr lvl="1"/>
            <a:endParaRPr lang="en-US" altLang="en-US" sz="2000" dirty="0" smtClean="0">
              <a:ea typeface="ＭＳ Ｐゴシック" panose="020B0600070205080204" pitchFamily="34" charset="-128"/>
            </a:endParaRPr>
          </a:p>
          <a:p>
            <a:endParaRPr lang="en-US" altLang="en-US" sz="2000" dirty="0" smtClean="0">
              <a:ea typeface="ＭＳ Ｐゴシック" panose="020B0600070205080204" pitchFamily="34" charset="-128"/>
            </a:endParaRPr>
          </a:p>
        </p:txBody>
      </p:sp>
    </p:spTree>
    <p:extLst>
      <p:ext uri="{BB962C8B-B14F-4D97-AF65-F5344CB8AC3E}">
        <p14:creationId xmlns:p14="http://schemas.microsoft.com/office/powerpoint/2010/main" val="235416607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Database Buffering (Cont.)</a:t>
            </a:r>
          </a:p>
        </p:txBody>
      </p:sp>
      <p:sp>
        <p:nvSpPr>
          <p:cNvPr id="70658" name="Rectangle 3"/>
          <p:cNvSpPr>
            <a:spLocks noGrp="1" noChangeArrowheads="1"/>
          </p:cNvSpPr>
          <p:nvPr>
            <p:ph type="body" idx="4294967295"/>
          </p:nvPr>
        </p:nvSpPr>
        <p:spPr>
          <a:xfrm>
            <a:off x="217170" y="811530"/>
            <a:ext cx="8743950" cy="5669280"/>
          </a:xfrm>
        </p:spPr>
        <p:txBody>
          <a:bodyPr/>
          <a:lstStyle/>
          <a:p>
            <a:pPr>
              <a:lnSpc>
                <a:spcPct val="90000"/>
              </a:lnSpc>
            </a:pPr>
            <a:r>
              <a:rPr lang="en-US" altLang="en-US" sz="2000" dirty="0" smtClean="0">
                <a:ea typeface="ＭＳ Ｐゴシック" panose="020B0600070205080204" pitchFamily="34" charset="-128"/>
              </a:rPr>
              <a:t>If a block with uncommitted updates is output to disk, log records with undo information for the updates are output to the log on stable storage first</a:t>
            </a:r>
          </a:p>
          <a:p>
            <a:pPr marL="800100" lvl="1" indent="-342900">
              <a:lnSpc>
                <a:spcPct val="90000"/>
              </a:lnSpc>
            </a:pPr>
            <a:r>
              <a:rPr lang="en-US" altLang="en-US" sz="2000" dirty="0" smtClean="0">
                <a:ea typeface="ＭＳ Ｐゴシック" panose="020B0600070205080204" pitchFamily="34" charset="-128"/>
              </a:rPr>
              <a:t>(Write ahead logging)</a:t>
            </a:r>
          </a:p>
          <a:p>
            <a:pPr>
              <a:lnSpc>
                <a:spcPct val="90000"/>
              </a:lnSpc>
            </a:pPr>
            <a:r>
              <a:rPr lang="en-US" altLang="en-US" sz="2000" dirty="0" smtClean="0">
                <a:ea typeface="ＭＳ Ｐゴシック" panose="020B0600070205080204" pitchFamily="34" charset="-128"/>
              </a:rPr>
              <a:t>No updates should be in progress on a block when it is output to disk.  Can be ensured as follows.</a:t>
            </a:r>
          </a:p>
          <a:p>
            <a:pPr marL="800100" lvl="1" indent="-342900">
              <a:lnSpc>
                <a:spcPct val="90000"/>
              </a:lnSpc>
            </a:pPr>
            <a:r>
              <a:rPr lang="en-US" altLang="en-US" sz="2000" dirty="0" smtClean="0">
                <a:ea typeface="ＭＳ Ｐゴシック" panose="020B0600070205080204" pitchFamily="34" charset="-128"/>
              </a:rPr>
              <a:t>Before writing a data item, transaction acquires exclusive lock on block containing the data item</a:t>
            </a:r>
          </a:p>
          <a:p>
            <a:pPr marL="800100" lvl="1" indent="-342900">
              <a:lnSpc>
                <a:spcPct val="90000"/>
              </a:lnSpc>
            </a:pPr>
            <a:r>
              <a:rPr lang="en-US" altLang="en-US" sz="2000" dirty="0" smtClean="0">
                <a:ea typeface="ＭＳ Ｐゴシック" panose="020B0600070205080204" pitchFamily="34" charset="-128"/>
              </a:rPr>
              <a:t>Lock can be released once the write is completed. </a:t>
            </a:r>
          </a:p>
          <a:p>
            <a:pPr marL="1200150" lvl="2" indent="-342900">
              <a:lnSpc>
                <a:spcPct val="90000"/>
              </a:lnSpc>
            </a:pPr>
            <a:r>
              <a:rPr lang="en-US" altLang="en-US" sz="2000" dirty="0" smtClean="0">
                <a:ea typeface="ＭＳ Ｐゴシック" panose="020B0600070205080204" pitchFamily="34" charset="-128"/>
              </a:rPr>
              <a:t>Such locks held for short duration are called </a:t>
            </a:r>
            <a:r>
              <a:rPr lang="en-US" altLang="en-US" sz="2000" b="1" dirty="0" smtClean="0">
                <a:solidFill>
                  <a:srgbClr val="000099"/>
                </a:solidFill>
                <a:ea typeface="ＭＳ Ｐゴシック" panose="020B0600070205080204" pitchFamily="34" charset="-128"/>
              </a:rPr>
              <a:t>latches</a:t>
            </a:r>
            <a:r>
              <a:rPr lang="en-US" altLang="en-US" sz="2000" dirty="0" smtClean="0">
                <a:ea typeface="ＭＳ Ｐゴシック" panose="020B0600070205080204" pitchFamily="34" charset="-128"/>
              </a:rPr>
              <a:t>.</a:t>
            </a:r>
          </a:p>
          <a:p>
            <a:pPr>
              <a:lnSpc>
                <a:spcPct val="90000"/>
              </a:lnSpc>
            </a:pPr>
            <a:r>
              <a:rPr lang="en-US" altLang="en-US" sz="2000" b="1" dirty="0" smtClean="0">
                <a:ea typeface="ＭＳ Ｐゴシック" panose="020B0600070205080204" pitchFamily="34" charset="-128"/>
              </a:rPr>
              <a:t>To output a block to disk</a:t>
            </a:r>
          </a:p>
          <a:p>
            <a:pPr marL="800100" lvl="1" indent="-342900">
              <a:lnSpc>
                <a:spcPct val="90000"/>
              </a:lnSpc>
              <a:buFont typeface="Webdings" panose="05030102010509060703" pitchFamily="18" charset="2"/>
              <a:buAutoNum type="arabicPeriod"/>
            </a:pPr>
            <a:r>
              <a:rPr lang="en-US" altLang="en-US" sz="2000" dirty="0" smtClean="0">
                <a:ea typeface="ＭＳ Ｐゴシック" panose="020B0600070205080204" pitchFamily="34" charset="-128"/>
              </a:rPr>
              <a:t>First acquire an exclusive latch on the block</a:t>
            </a:r>
          </a:p>
          <a:p>
            <a:pPr marL="1200150" lvl="2" indent="-342900">
              <a:lnSpc>
                <a:spcPct val="90000"/>
              </a:lnSpc>
              <a:buFont typeface="Times New Roman" panose="02020603050405020304" pitchFamily="18" charset="0"/>
              <a:buAutoNum type="arabicPeriod"/>
            </a:pPr>
            <a:r>
              <a:rPr lang="en-US" altLang="en-US" sz="2000" dirty="0" smtClean="0">
                <a:ea typeface="ＭＳ Ｐゴシック" panose="020B0600070205080204" pitchFamily="34" charset="-128"/>
              </a:rPr>
              <a:t>Ensures no update can be in progress on the block</a:t>
            </a:r>
          </a:p>
          <a:p>
            <a:pPr marL="800100" lvl="1" indent="-342900">
              <a:lnSpc>
                <a:spcPct val="90000"/>
              </a:lnSpc>
              <a:buFont typeface="Webdings" panose="05030102010509060703" pitchFamily="18" charset="2"/>
              <a:buAutoNum type="arabicPeriod"/>
            </a:pPr>
            <a:r>
              <a:rPr lang="en-US" altLang="en-US" sz="2000" dirty="0" smtClean="0">
                <a:ea typeface="ＭＳ Ｐゴシック" panose="020B0600070205080204" pitchFamily="34" charset="-128"/>
              </a:rPr>
              <a:t>Then perform a </a:t>
            </a:r>
            <a:r>
              <a:rPr lang="en-US" altLang="en-US" sz="2000" b="1" dirty="0" smtClean="0">
                <a:solidFill>
                  <a:srgbClr val="000099"/>
                </a:solidFill>
                <a:ea typeface="ＭＳ Ｐゴシック" panose="020B0600070205080204" pitchFamily="34" charset="-128"/>
              </a:rPr>
              <a:t>log flush</a:t>
            </a:r>
          </a:p>
          <a:p>
            <a:pPr marL="800100" lvl="1" indent="-342900">
              <a:lnSpc>
                <a:spcPct val="90000"/>
              </a:lnSpc>
              <a:buFont typeface="Webdings" panose="05030102010509060703" pitchFamily="18" charset="2"/>
              <a:buAutoNum type="arabicPeriod"/>
            </a:pPr>
            <a:r>
              <a:rPr lang="en-US" altLang="en-US" sz="2000" dirty="0" smtClean="0">
                <a:ea typeface="ＭＳ Ｐゴシック" panose="020B0600070205080204" pitchFamily="34" charset="-128"/>
              </a:rPr>
              <a:t>Then output the block to disk</a:t>
            </a:r>
          </a:p>
          <a:p>
            <a:pPr marL="800100" lvl="1" indent="-342900">
              <a:lnSpc>
                <a:spcPct val="90000"/>
              </a:lnSpc>
              <a:buFont typeface="Webdings" panose="05030102010509060703" pitchFamily="18" charset="2"/>
              <a:buAutoNum type="arabicPeriod"/>
            </a:pPr>
            <a:r>
              <a:rPr lang="en-US" altLang="en-US" sz="2000" dirty="0" smtClean="0">
                <a:ea typeface="ＭＳ Ｐゴシック" panose="020B0600070205080204" pitchFamily="34" charset="-128"/>
              </a:rPr>
              <a:t>Finally release the latch on the block</a:t>
            </a:r>
          </a:p>
          <a:p>
            <a:pPr marL="800100" lvl="1" indent="-342900">
              <a:lnSpc>
                <a:spcPct val="90000"/>
              </a:lnSpc>
            </a:pPr>
            <a:endParaRPr lang="en-US" altLang="en-US" sz="2000" dirty="0" smtClean="0">
              <a:ea typeface="ＭＳ Ｐゴシック" panose="020B0600070205080204" pitchFamily="34" charset="-128"/>
            </a:endParaRPr>
          </a:p>
        </p:txBody>
      </p:sp>
    </p:spTree>
    <p:extLst>
      <p:ext uri="{BB962C8B-B14F-4D97-AF65-F5344CB8AC3E}">
        <p14:creationId xmlns:p14="http://schemas.microsoft.com/office/powerpoint/2010/main" val="283378080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Buffer Management (Cont.)</a:t>
            </a:r>
          </a:p>
        </p:txBody>
      </p:sp>
      <p:sp>
        <p:nvSpPr>
          <p:cNvPr id="72706" name="Rectangle 3"/>
          <p:cNvSpPr>
            <a:spLocks noGrp="1" noChangeArrowheads="1"/>
          </p:cNvSpPr>
          <p:nvPr>
            <p:ph type="body" idx="4294967295"/>
          </p:nvPr>
        </p:nvSpPr>
        <p:spPr>
          <a:xfrm>
            <a:off x="274320" y="971550"/>
            <a:ext cx="8571230" cy="5383530"/>
          </a:xfrm>
        </p:spPr>
        <p:txBody>
          <a:bodyPr/>
          <a:lstStyle/>
          <a:p>
            <a:r>
              <a:rPr lang="en-US" altLang="en-US" sz="2000" dirty="0" smtClean="0">
                <a:ea typeface="ＭＳ Ｐゴシック" panose="020B0600070205080204" pitchFamily="34" charset="-128"/>
              </a:rPr>
              <a:t>Database buffer can be implemented either</a:t>
            </a:r>
          </a:p>
          <a:p>
            <a:pPr lvl="1"/>
            <a:r>
              <a:rPr lang="en-US" altLang="en-US" sz="2000" dirty="0" smtClean="0">
                <a:ea typeface="ＭＳ Ｐゴシック" panose="020B0600070205080204" pitchFamily="34" charset="-128"/>
              </a:rPr>
              <a:t>in an area of real main-memory reserved for the database, or</a:t>
            </a:r>
          </a:p>
          <a:p>
            <a:pPr lvl="1"/>
            <a:r>
              <a:rPr lang="en-US" altLang="en-US" sz="2000" dirty="0" smtClean="0">
                <a:ea typeface="ＭＳ Ｐゴシック" panose="020B0600070205080204" pitchFamily="34" charset="-128"/>
              </a:rPr>
              <a:t>in virtual memory</a:t>
            </a:r>
          </a:p>
          <a:p>
            <a:r>
              <a:rPr lang="en-US" altLang="en-US" sz="2000" dirty="0" smtClean="0">
                <a:ea typeface="ＭＳ Ｐゴシック" panose="020B0600070205080204" pitchFamily="34" charset="-128"/>
              </a:rPr>
              <a:t>Implementing buffer in reserved main-memory has drawbacks:</a:t>
            </a:r>
          </a:p>
          <a:p>
            <a:pPr lvl="1"/>
            <a:r>
              <a:rPr lang="en-US" altLang="en-US" sz="2000" dirty="0" smtClean="0">
                <a:ea typeface="ＭＳ Ｐゴシック" panose="020B0600070205080204" pitchFamily="34" charset="-128"/>
              </a:rPr>
              <a:t>Memory is partitioned before-hand between database buffer and applications, limiting flexibility.  </a:t>
            </a:r>
          </a:p>
          <a:p>
            <a:pPr lvl="1"/>
            <a:r>
              <a:rPr lang="en-US" altLang="en-US" sz="2000" dirty="0" smtClean="0">
                <a:ea typeface="ＭＳ Ｐゴシック" panose="020B0600070205080204" pitchFamily="34" charset="-128"/>
              </a:rPr>
              <a:t>Needs may change, and although operating system knows best how memory should be divided up at any time, it cannot change the partitioning of memory.</a:t>
            </a:r>
          </a:p>
        </p:txBody>
      </p:sp>
    </p:spTree>
    <p:extLst>
      <p:ext uri="{BB962C8B-B14F-4D97-AF65-F5344CB8AC3E}">
        <p14:creationId xmlns:p14="http://schemas.microsoft.com/office/powerpoint/2010/main" val="283809495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Buffer Management (Cont.)</a:t>
            </a:r>
          </a:p>
        </p:txBody>
      </p:sp>
      <p:sp>
        <p:nvSpPr>
          <p:cNvPr id="74754" name="Rectangle 3"/>
          <p:cNvSpPr>
            <a:spLocks noGrp="1" noChangeArrowheads="1"/>
          </p:cNvSpPr>
          <p:nvPr>
            <p:ph type="body" idx="4294967295"/>
          </p:nvPr>
        </p:nvSpPr>
        <p:spPr>
          <a:xfrm>
            <a:off x="160020" y="914400"/>
            <a:ext cx="8685530" cy="5417820"/>
          </a:xfrm>
        </p:spPr>
        <p:txBody>
          <a:bodyPr/>
          <a:lstStyle/>
          <a:p>
            <a:pPr>
              <a:lnSpc>
                <a:spcPct val="90000"/>
              </a:lnSpc>
            </a:pPr>
            <a:r>
              <a:rPr lang="en-US" altLang="en-US" sz="2000" dirty="0" smtClean="0">
                <a:ea typeface="ＭＳ Ｐゴシック" panose="020B0600070205080204" pitchFamily="34" charset="-128"/>
              </a:rPr>
              <a:t>Database buffers are generally implemented in virtual memory in spite of some drawbacks: </a:t>
            </a:r>
          </a:p>
          <a:p>
            <a:pPr marL="800100" lvl="1" indent="-342900">
              <a:lnSpc>
                <a:spcPct val="90000"/>
              </a:lnSpc>
            </a:pPr>
            <a:r>
              <a:rPr lang="en-US" altLang="en-US" sz="2000" dirty="0" smtClean="0">
                <a:ea typeface="ＭＳ Ｐゴシック" panose="020B0600070205080204" pitchFamily="34" charset="-128"/>
              </a:rPr>
              <a:t>When operating system needs to evict a page that has been modified, the page is written to swap space on disk.</a:t>
            </a:r>
          </a:p>
          <a:p>
            <a:pPr marL="800100" lvl="1" indent="-342900">
              <a:lnSpc>
                <a:spcPct val="90000"/>
              </a:lnSpc>
            </a:pPr>
            <a:r>
              <a:rPr lang="en-US" altLang="en-US" sz="2000" dirty="0" smtClean="0">
                <a:ea typeface="ＭＳ Ｐゴシック" panose="020B0600070205080204" pitchFamily="34" charset="-128"/>
              </a:rPr>
              <a:t>When database decides to write buffer page to disk, buffer page may be in swap space, and may have to be  read from swap space on disk and output to the database on disk, resulting in extra I/O! </a:t>
            </a:r>
          </a:p>
          <a:p>
            <a:pPr marL="1200150" lvl="2" indent="-342900">
              <a:lnSpc>
                <a:spcPct val="90000"/>
              </a:lnSpc>
            </a:pPr>
            <a:r>
              <a:rPr lang="en-US" altLang="en-US" sz="2000" dirty="0" smtClean="0">
                <a:ea typeface="ＭＳ Ｐゴシック" panose="020B0600070205080204" pitchFamily="34" charset="-128"/>
              </a:rPr>
              <a:t>Known as </a:t>
            </a:r>
            <a:r>
              <a:rPr lang="en-US" altLang="en-US" sz="2000" b="1" dirty="0" smtClean="0">
                <a:solidFill>
                  <a:srgbClr val="000099"/>
                </a:solidFill>
                <a:ea typeface="ＭＳ Ｐゴシック" panose="020B0600070205080204" pitchFamily="34" charset="-128"/>
              </a:rPr>
              <a:t>dual paging</a:t>
            </a:r>
            <a:r>
              <a:rPr lang="en-US" altLang="en-US" sz="2000" dirty="0" smtClean="0">
                <a:ea typeface="ＭＳ Ｐゴシック" panose="020B0600070205080204" pitchFamily="34" charset="-128"/>
              </a:rPr>
              <a:t> problem.</a:t>
            </a:r>
          </a:p>
          <a:p>
            <a:pPr marL="800100" lvl="1" indent="-342900">
              <a:lnSpc>
                <a:spcPct val="90000"/>
              </a:lnSpc>
            </a:pPr>
            <a:r>
              <a:rPr lang="en-US" altLang="en-US" sz="2000" dirty="0" smtClean="0">
                <a:ea typeface="ＭＳ Ｐゴシック" panose="020B0600070205080204" pitchFamily="34" charset="-128"/>
              </a:rPr>
              <a:t>Ideally when OS needs to evict a page from the buffer, it should pass control to database, which in turn should</a:t>
            </a:r>
          </a:p>
          <a:p>
            <a:pPr marL="1200150" lvl="2" indent="-342900">
              <a:lnSpc>
                <a:spcPct val="90000"/>
              </a:lnSpc>
              <a:buFont typeface="Webdings" panose="05030102010509060703" pitchFamily="18" charset="2"/>
              <a:buAutoNum type="arabicPeriod"/>
            </a:pPr>
            <a:r>
              <a:rPr lang="en-US" altLang="en-US" sz="2000" dirty="0" smtClean="0">
                <a:ea typeface="ＭＳ Ｐゴシック" panose="020B0600070205080204" pitchFamily="34" charset="-128"/>
              </a:rPr>
              <a:t>Output the page to database instead of to swap space (making sure to output log records first), if it is modified</a:t>
            </a:r>
          </a:p>
          <a:p>
            <a:pPr marL="1200150" lvl="2" indent="-342900">
              <a:lnSpc>
                <a:spcPct val="90000"/>
              </a:lnSpc>
              <a:buFont typeface="Webdings" panose="05030102010509060703" pitchFamily="18" charset="2"/>
              <a:buAutoNum type="arabicPeriod"/>
            </a:pPr>
            <a:r>
              <a:rPr lang="en-US" altLang="en-US" sz="2000" dirty="0" smtClean="0">
                <a:ea typeface="ＭＳ Ｐゴシック" panose="020B0600070205080204" pitchFamily="34" charset="-128"/>
              </a:rPr>
              <a:t>Release the page from the buffer, for the OS to use</a:t>
            </a:r>
          </a:p>
          <a:p>
            <a:pPr marL="1200150" lvl="2" indent="-342900">
              <a:lnSpc>
                <a:spcPct val="90000"/>
              </a:lnSpc>
              <a:buFont typeface="Webdings" panose="05030102010509060703" pitchFamily="18" charset="2"/>
              <a:buNone/>
            </a:pPr>
            <a:r>
              <a:rPr lang="en-US" altLang="en-US" sz="2000" dirty="0" smtClean="0">
                <a:ea typeface="ＭＳ Ｐゴシック" panose="020B0600070205080204" pitchFamily="34" charset="-128"/>
              </a:rPr>
              <a:t>Dual paging can thus be avoided, but common operating systems do not support such functionality.</a:t>
            </a:r>
          </a:p>
        </p:txBody>
      </p:sp>
    </p:spTree>
    <p:extLst>
      <p:ext uri="{BB962C8B-B14F-4D97-AF65-F5344CB8AC3E}">
        <p14:creationId xmlns:p14="http://schemas.microsoft.com/office/powerpoint/2010/main" val="157958556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Fuzzy Checkpointing</a:t>
            </a:r>
          </a:p>
        </p:txBody>
      </p:sp>
      <p:sp>
        <p:nvSpPr>
          <p:cNvPr id="76802" name="Rectangle 3"/>
          <p:cNvSpPr>
            <a:spLocks noGrp="1" noChangeArrowheads="1"/>
          </p:cNvSpPr>
          <p:nvPr>
            <p:ph type="body" idx="4294967295"/>
          </p:nvPr>
        </p:nvSpPr>
        <p:spPr>
          <a:xfrm>
            <a:off x="194310" y="925830"/>
            <a:ext cx="8766810" cy="5543550"/>
          </a:xfrm>
        </p:spPr>
        <p:txBody>
          <a:bodyPr/>
          <a:lstStyle/>
          <a:p>
            <a:pPr marL="381000" indent="-381000">
              <a:lnSpc>
                <a:spcPct val="90000"/>
              </a:lnSpc>
            </a:pPr>
            <a:r>
              <a:rPr lang="en-US" altLang="en-US" sz="2000" dirty="0" smtClean="0">
                <a:ea typeface="ＭＳ Ｐゴシック" panose="020B0600070205080204" pitchFamily="34" charset="-128"/>
              </a:rPr>
              <a:t>To avoid long interruption of normal processing during </a:t>
            </a:r>
            <a:r>
              <a:rPr lang="en-US" altLang="en-US" sz="2000" dirty="0" err="1" smtClean="0">
                <a:ea typeface="ＭＳ Ｐゴシック" panose="020B0600070205080204" pitchFamily="34" charset="-128"/>
              </a:rPr>
              <a:t>checkpointing</a:t>
            </a:r>
            <a:r>
              <a:rPr lang="en-US" altLang="en-US" sz="2000" dirty="0" smtClean="0">
                <a:ea typeface="ＭＳ Ｐゴシック" panose="020B0600070205080204" pitchFamily="34" charset="-128"/>
              </a:rPr>
              <a:t>, allow updates to happen during </a:t>
            </a:r>
            <a:r>
              <a:rPr lang="en-US" altLang="en-US" sz="2000" dirty="0" err="1" smtClean="0">
                <a:ea typeface="ＭＳ Ｐゴシック" panose="020B0600070205080204" pitchFamily="34" charset="-128"/>
              </a:rPr>
              <a:t>checkpointing</a:t>
            </a:r>
            <a:endParaRPr lang="en-US" altLang="en-US" sz="2000" dirty="0" smtClean="0">
              <a:ea typeface="ＭＳ Ｐゴシック" panose="020B0600070205080204" pitchFamily="34" charset="-128"/>
            </a:endParaRPr>
          </a:p>
          <a:p>
            <a:pPr marL="381000" indent="-381000">
              <a:lnSpc>
                <a:spcPct val="90000"/>
              </a:lnSpc>
            </a:pPr>
            <a:r>
              <a:rPr lang="en-US" altLang="en-US" sz="2000" b="1" dirty="0" smtClean="0">
                <a:solidFill>
                  <a:srgbClr val="000099"/>
                </a:solidFill>
                <a:ea typeface="ＭＳ Ｐゴシック" panose="020B0600070205080204" pitchFamily="34" charset="-128"/>
              </a:rPr>
              <a:t>Fuzzy </a:t>
            </a:r>
            <a:r>
              <a:rPr lang="en-US" altLang="en-US" sz="2000" b="1" dirty="0" err="1" smtClean="0">
                <a:solidFill>
                  <a:srgbClr val="000099"/>
                </a:solidFill>
                <a:ea typeface="ＭＳ Ｐゴシック" panose="020B0600070205080204" pitchFamily="34" charset="-128"/>
              </a:rPr>
              <a:t>checkpointing</a:t>
            </a:r>
            <a:r>
              <a:rPr lang="en-US" altLang="en-US" sz="2000" dirty="0" smtClean="0">
                <a:ea typeface="ＭＳ Ｐゴシック" panose="020B0600070205080204" pitchFamily="34" charset="-128"/>
              </a:rPr>
              <a:t> is done as follows:</a:t>
            </a:r>
          </a:p>
          <a:p>
            <a:pPr marL="800100" lvl="1" indent="-342900">
              <a:lnSpc>
                <a:spcPct val="90000"/>
              </a:lnSpc>
              <a:buFont typeface="Monotype Sorts" charset="2"/>
              <a:buAutoNum type="arabicPeriod"/>
            </a:pPr>
            <a:r>
              <a:rPr lang="en-US" altLang="en-US" sz="2000" dirty="0" smtClean="0">
                <a:ea typeface="ＭＳ Ｐゴシック" panose="020B0600070205080204" pitchFamily="34" charset="-128"/>
              </a:rPr>
              <a:t>Temporarily stop all updates by transactions</a:t>
            </a:r>
          </a:p>
          <a:p>
            <a:pPr marL="800100" lvl="1" indent="-342900">
              <a:lnSpc>
                <a:spcPct val="90000"/>
              </a:lnSpc>
              <a:buFont typeface="Monotype Sorts" charset="2"/>
              <a:buAutoNum type="arabicPeriod"/>
            </a:pPr>
            <a:r>
              <a:rPr lang="en-US" altLang="en-US" sz="2000" dirty="0" smtClean="0">
                <a:ea typeface="ＭＳ Ｐゴシック" panose="020B0600070205080204" pitchFamily="34" charset="-128"/>
              </a:rPr>
              <a:t>Write a &lt;</a:t>
            </a:r>
            <a:r>
              <a:rPr lang="en-US" altLang="en-US" sz="2000" b="1" dirty="0" smtClean="0">
                <a:ea typeface="ＭＳ Ｐゴシック" panose="020B0600070205080204" pitchFamily="34" charset="-128"/>
              </a:rPr>
              <a:t>checkpoint</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L</a:t>
            </a:r>
            <a:r>
              <a:rPr lang="en-US" altLang="en-US" sz="2000" dirty="0" smtClean="0">
                <a:ea typeface="ＭＳ Ｐゴシック" panose="020B0600070205080204" pitchFamily="34" charset="-128"/>
              </a:rPr>
              <a:t>&gt; log record and force log to stable storage</a:t>
            </a:r>
          </a:p>
          <a:p>
            <a:pPr marL="800100" lvl="1" indent="-342900">
              <a:lnSpc>
                <a:spcPct val="90000"/>
              </a:lnSpc>
              <a:buFont typeface="Monotype Sorts" charset="2"/>
              <a:buAutoNum type="arabicPeriod"/>
            </a:pPr>
            <a:r>
              <a:rPr lang="en-US" altLang="en-US" sz="2000" dirty="0" smtClean="0">
                <a:ea typeface="ＭＳ Ｐゴシック" panose="020B0600070205080204" pitchFamily="34" charset="-128"/>
              </a:rPr>
              <a:t>Note list </a:t>
            </a:r>
            <a:r>
              <a:rPr lang="en-US" altLang="en-US" sz="2000" i="1" dirty="0" smtClean="0">
                <a:ea typeface="ＭＳ Ｐゴシック" panose="020B0600070205080204" pitchFamily="34" charset="-128"/>
              </a:rPr>
              <a:t>M</a:t>
            </a:r>
            <a:r>
              <a:rPr lang="en-US" altLang="en-US" sz="2000" dirty="0" smtClean="0">
                <a:ea typeface="ＭＳ Ｐゴシック" panose="020B0600070205080204" pitchFamily="34" charset="-128"/>
              </a:rPr>
              <a:t> of modified buffer blocks</a:t>
            </a:r>
          </a:p>
          <a:p>
            <a:pPr marL="800100" lvl="1" indent="-342900">
              <a:lnSpc>
                <a:spcPct val="90000"/>
              </a:lnSpc>
              <a:buFont typeface="Monotype Sorts" charset="2"/>
              <a:buAutoNum type="arabicPeriod"/>
            </a:pPr>
            <a:r>
              <a:rPr lang="en-US" altLang="en-US" sz="2000" dirty="0" smtClean="0">
                <a:ea typeface="ＭＳ Ｐゴシック" panose="020B0600070205080204" pitchFamily="34" charset="-128"/>
              </a:rPr>
              <a:t>Now permit transactions to proceed with their actions</a:t>
            </a:r>
          </a:p>
          <a:p>
            <a:pPr marL="800100" lvl="1" indent="-342900">
              <a:lnSpc>
                <a:spcPct val="90000"/>
              </a:lnSpc>
              <a:buFont typeface="Monotype Sorts" charset="2"/>
              <a:buAutoNum type="arabicPeriod"/>
            </a:pPr>
            <a:r>
              <a:rPr lang="en-US" altLang="en-US" sz="2000" dirty="0" smtClean="0">
                <a:ea typeface="ＭＳ Ｐゴシック" panose="020B0600070205080204" pitchFamily="34" charset="-128"/>
              </a:rPr>
              <a:t>Output to disk all modified buffer blocks in list </a:t>
            </a:r>
            <a:r>
              <a:rPr lang="en-US" altLang="en-US" sz="2000" i="1" dirty="0" smtClean="0">
                <a:ea typeface="ＭＳ Ｐゴシック" panose="020B0600070205080204" pitchFamily="34" charset="-128"/>
              </a:rPr>
              <a:t>M</a:t>
            </a:r>
            <a:endParaRPr lang="en-US" altLang="en-US" sz="2000" dirty="0" smtClean="0">
              <a:ea typeface="ＭＳ Ｐゴシック" panose="020B0600070205080204" pitchFamily="34" charset="-128"/>
            </a:endParaRPr>
          </a:p>
          <a:p>
            <a:pPr marL="1200150" lvl="2" indent="-342900">
              <a:lnSpc>
                <a:spcPct val="90000"/>
              </a:lnSpc>
              <a:buFont typeface="Monotype Sorts" charset="2"/>
              <a:buChar char="H"/>
            </a:pPr>
            <a:r>
              <a:rPr lang="en-US" altLang="en-US" sz="2000" dirty="0" smtClean="0">
                <a:ea typeface="ＭＳ Ｐゴシック" panose="020B0600070205080204" pitchFamily="34" charset="-128"/>
              </a:rPr>
              <a:t>blocks should not be updated while being output</a:t>
            </a:r>
          </a:p>
          <a:p>
            <a:pPr marL="1200150" lvl="2" indent="-342900">
              <a:lnSpc>
                <a:spcPct val="90000"/>
              </a:lnSpc>
              <a:buFont typeface="Monotype Sorts" charset="2"/>
              <a:buChar char="H"/>
            </a:pPr>
            <a:r>
              <a:rPr lang="en-US" altLang="en-US" sz="2000" dirty="0" smtClean="0">
                <a:ea typeface="ＭＳ Ｐゴシック" panose="020B0600070205080204" pitchFamily="34" charset="-128"/>
              </a:rPr>
              <a:t>Follow WAL: all log records pertaining to a block must be output before the block is output</a:t>
            </a:r>
          </a:p>
          <a:p>
            <a:pPr marL="800100" lvl="1" indent="-342900">
              <a:lnSpc>
                <a:spcPct val="90000"/>
              </a:lnSpc>
              <a:buFont typeface="Monotype Sorts" charset="2"/>
              <a:buAutoNum type="arabicPeriod"/>
            </a:pPr>
            <a:r>
              <a:rPr lang="en-US" altLang="en-US" sz="2000" dirty="0" smtClean="0">
                <a:ea typeface="ＭＳ Ｐゴシック" panose="020B0600070205080204" pitchFamily="34" charset="-128"/>
              </a:rPr>
              <a:t>Store a pointer to the </a:t>
            </a:r>
            <a:r>
              <a:rPr lang="en-US" altLang="en-US" sz="2000" b="1" dirty="0" smtClean="0">
                <a:ea typeface="ＭＳ Ｐゴシック" panose="020B0600070205080204" pitchFamily="34" charset="-128"/>
              </a:rPr>
              <a:t>checkpoint</a:t>
            </a:r>
            <a:r>
              <a:rPr lang="en-US" altLang="en-US" sz="2000" dirty="0" smtClean="0">
                <a:ea typeface="ＭＳ Ｐゴシック" panose="020B0600070205080204" pitchFamily="34" charset="-128"/>
              </a:rPr>
              <a:t> record in a fixed position </a:t>
            </a:r>
            <a:r>
              <a:rPr lang="en-US" altLang="en-US" sz="2000" b="1" dirty="0" err="1" smtClean="0">
                <a:ea typeface="ＭＳ Ｐゴシック" panose="020B0600070205080204" pitchFamily="34" charset="-128"/>
              </a:rPr>
              <a:t>last</a:t>
            </a:r>
            <a:r>
              <a:rPr lang="en-US" altLang="en-US" sz="2000" dirty="0" err="1" smtClean="0">
                <a:ea typeface="ＭＳ Ｐゴシック" panose="020B0600070205080204" pitchFamily="34" charset="-128"/>
              </a:rPr>
              <a:t>_</a:t>
            </a:r>
            <a:r>
              <a:rPr lang="en-US" altLang="en-US" sz="2000" b="1" dirty="0" err="1" smtClean="0">
                <a:ea typeface="ＭＳ Ｐゴシック" panose="020B0600070205080204" pitchFamily="34" charset="-128"/>
              </a:rPr>
              <a:t>checkpoint</a:t>
            </a:r>
            <a:r>
              <a:rPr lang="en-US" altLang="en-US" sz="2000" dirty="0" smtClean="0">
                <a:ea typeface="ＭＳ Ｐゴシック" panose="020B0600070205080204" pitchFamily="34" charset="-128"/>
              </a:rPr>
              <a:t> on disk</a:t>
            </a:r>
          </a:p>
        </p:txBody>
      </p:sp>
    </p:spTree>
    <p:extLst>
      <p:ext uri="{BB962C8B-B14F-4D97-AF65-F5344CB8AC3E}">
        <p14:creationId xmlns:p14="http://schemas.microsoft.com/office/powerpoint/2010/main" val="362593321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idx="4294967295"/>
          </p:nvPr>
        </p:nvSpPr>
        <p:spPr>
          <a:xfrm>
            <a:off x="768350" y="117475"/>
            <a:ext cx="8193088" cy="623888"/>
          </a:xfrm>
        </p:spPr>
        <p:txBody>
          <a:bodyPr/>
          <a:lstStyle/>
          <a:p>
            <a:r>
              <a:rPr lang="en-US" altLang="en-US" smtClean="0">
                <a:effectLst>
                  <a:outerShdw blurRad="38100" dist="38100" dir="2700000" algn="tl">
                    <a:srgbClr val="C0C0C0"/>
                  </a:outerShdw>
                </a:effectLst>
                <a:ea typeface="ＭＳ Ｐゴシック" panose="020B0600070205080204" pitchFamily="34" charset="-128"/>
              </a:rPr>
              <a:t>Fuzzy Checkpointing (Cont.)</a:t>
            </a:r>
          </a:p>
        </p:txBody>
      </p:sp>
      <p:sp>
        <p:nvSpPr>
          <p:cNvPr id="78850" name="Rectangle 3"/>
          <p:cNvSpPr>
            <a:spLocks noGrp="1" noChangeArrowheads="1"/>
          </p:cNvSpPr>
          <p:nvPr>
            <p:ph type="body" idx="4294967295"/>
          </p:nvPr>
        </p:nvSpPr>
        <p:spPr>
          <a:xfrm>
            <a:off x="80010" y="1028700"/>
            <a:ext cx="8881427" cy="5394960"/>
          </a:xfrm>
        </p:spPr>
        <p:txBody>
          <a:bodyPr/>
          <a:lstStyle/>
          <a:p>
            <a:r>
              <a:rPr lang="en-US" altLang="en-US" sz="2000" dirty="0" smtClean="0">
                <a:ea typeface="ＭＳ Ｐゴシック" panose="020B0600070205080204" pitchFamily="34" charset="-128"/>
              </a:rPr>
              <a:t>When recovering using a fuzzy checkpoint, start scan from the </a:t>
            </a:r>
            <a:r>
              <a:rPr lang="en-US" altLang="en-US" sz="2000" b="1" dirty="0" smtClean="0">
                <a:ea typeface="ＭＳ Ｐゴシック" panose="020B0600070205080204" pitchFamily="34" charset="-128"/>
              </a:rPr>
              <a:t>checkpoint</a:t>
            </a:r>
            <a:r>
              <a:rPr lang="en-US" altLang="en-US" sz="2000" dirty="0" smtClean="0">
                <a:ea typeface="ＭＳ Ｐゴシック" panose="020B0600070205080204" pitchFamily="34" charset="-128"/>
              </a:rPr>
              <a:t> record pointed to by </a:t>
            </a:r>
            <a:r>
              <a:rPr lang="en-US" altLang="en-US" sz="2000" b="1" dirty="0" smtClean="0">
                <a:ea typeface="ＭＳ Ｐゴシック" panose="020B0600070205080204" pitchFamily="34" charset="-128"/>
              </a:rPr>
              <a:t> </a:t>
            </a:r>
            <a:r>
              <a:rPr lang="en-US" altLang="en-US" sz="2000" b="1" dirty="0" err="1" smtClean="0">
                <a:ea typeface="ＭＳ Ｐゴシック" panose="020B0600070205080204" pitchFamily="34" charset="-128"/>
              </a:rPr>
              <a:t>last</a:t>
            </a:r>
            <a:r>
              <a:rPr lang="en-US" altLang="en-US" sz="2000" dirty="0" err="1" smtClean="0">
                <a:ea typeface="ＭＳ Ｐゴシック" panose="020B0600070205080204" pitchFamily="34" charset="-128"/>
              </a:rPr>
              <a:t>_</a:t>
            </a:r>
            <a:r>
              <a:rPr lang="en-US" altLang="en-US" sz="2000" b="1" dirty="0" err="1" smtClean="0">
                <a:ea typeface="ＭＳ Ｐゴシック" panose="020B0600070205080204" pitchFamily="34" charset="-128"/>
              </a:rPr>
              <a:t>checkpoint</a:t>
            </a:r>
            <a:endParaRPr lang="en-US" altLang="en-US" sz="2000" b="1" dirty="0" smtClean="0">
              <a:ea typeface="ＭＳ Ｐゴシック" panose="020B0600070205080204" pitchFamily="34" charset="-128"/>
            </a:endParaRPr>
          </a:p>
          <a:p>
            <a:pPr lvl="1"/>
            <a:r>
              <a:rPr lang="en-US" altLang="en-US" sz="2000" dirty="0" smtClean="0">
                <a:ea typeface="ＭＳ Ｐゴシック" panose="020B0600070205080204" pitchFamily="34" charset="-128"/>
              </a:rPr>
              <a:t>Log records before </a:t>
            </a:r>
            <a:r>
              <a:rPr lang="en-US" altLang="en-US" sz="2000" b="1" dirty="0" smtClean="0">
                <a:ea typeface="ＭＳ Ｐゴシック" panose="020B0600070205080204" pitchFamily="34" charset="-128"/>
              </a:rPr>
              <a:t> </a:t>
            </a:r>
            <a:r>
              <a:rPr lang="en-US" altLang="en-US" sz="2000" b="1" dirty="0" err="1" smtClean="0">
                <a:ea typeface="ＭＳ Ｐゴシック" panose="020B0600070205080204" pitchFamily="34" charset="-128"/>
              </a:rPr>
              <a:t>last</a:t>
            </a:r>
            <a:r>
              <a:rPr lang="en-US" altLang="en-US" sz="2000" dirty="0" err="1" smtClean="0">
                <a:ea typeface="ＭＳ Ｐゴシック" panose="020B0600070205080204" pitchFamily="34" charset="-128"/>
              </a:rPr>
              <a:t>_</a:t>
            </a:r>
            <a:r>
              <a:rPr lang="en-US" altLang="en-US" sz="2000" b="1" dirty="0" err="1" smtClean="0">
                <a:ea typeface="ＭＳ Ｐゴシック" panose="020B0600070205080204" pitchFamily="34" charset="-128"/>
              </a:rPr>
              <a:t>checkpoint</a:t>
            </a:r>
            <a:r>
              <a:rPr lang="en-US" altLang="en-US" sz="2000" dirty="0" smtClean="0">
                <a:ea typeface="ＭＳ Ｐゴシック" panose="020B0600070205080204" pitchFamily="34" charset="-128"/>
              </a:rPr>
              <a:t> have their updates reflected in database on disk, and need not be redone.</a:t>
            </a:r>
          </a:p>
          <a:p>
            <a:pPr lvl="1"/>
            <a:r>
              <a:rPr lang="en-US" altLang="en-US" sz="2000" dirty="0" smtClean="0">
                <a:ea typeface="ＭＳ Ｐゴシック" panose="020B0600070205080204" pitchFamily="34" charset="-128"/>
              </a:rPr>
              <a:t>Incomplete checkpoints, where system had crashed while performing checkpoint, are handled safely</a:t>
            </a:r>
          </a:p>
          <a:p>
            <a:endParaRPr lang="en-US" altLang="en-US" sz="2000" dirty="0" smtClean="0">
              <a:ea typeface="ＭＳ Ｐゴシック" panose="020B0600070205080204" pitchFamily="34" charset="-128"/>
            </a:endParaRPr>
          </a:p>
        </p:txBody>
      </p:sp>
      <p:grpSp>
        <p:nvGrpSpPr>
          <p:cNvPr id="78851" name="Group 14"/>
          <p:cNvGrpSpPr>
            <a:grpSpLocks/>
          </p:cNvGrpSpPr>
          <p:nvPr/>
        </p:nvGrpSpPr>
        <p:grpSpPr bwMode="auto">
          <a:xfrm>
            <a:off x="768350" y="3383280"/>
            <a:ext cx="7038340" cy="3040380"/>
            <a:chOff x="781" y="3017"/>
            <a:chExt cx="3471" cy="1102"/>
          </a:xfrm>
        </p:grpSpPr>
        <p:sp>
          <p:nvSpPr>
            <p:cNvPr id="78852" name="Rectangle 4"/>
            <p:cNvSpPr>
              <a:spLocks noChangeArrowheads="1"/>
            </p:cNvSpPr>
            <p:nvPr/>
          </p:nvSpPr>
          <p:spPr bwMode="auto">
            <a:xfrm>
              <a:off x="3310" y="3017"/>
              <a:ext cx="942" cy="859"/>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a:t>……</a:t>
              </a:r>
            </a:p>
            <a:p>
              <a:pPr algn="ctr"/>
              <a:r>
                <a:rPr lang="en-US" altLang="en-US"/>
                <a:t>&lt;checkpoint L&gt;</a:t>
              </a:r>
            </a:p>
            <a:p>
              <a:pPr algn="ctr"/>
              <a:r>
                <a:rPr lang="en-US" altLang="en-US"/>
                <a:t>…..</a:t>
              </a:r>
            </a:p>
            <a:p>
              <a:pPr algn="ctr"/>
              <a:r>
                <a:rPr lang="en-US" altLang="en-US"/>
                <a:t>&lt;checkpoint L&gt;</a:t>
              </a:r>
            </a:p>
            <a:p>
              <a:pPr algn="ctr"/>
              <a:r>
                <a:rPr lang="en-US" altLang="en-US"/>
                <a:t>…..</a:t>
              </a:r>
            </a:p>
            <a:p>
              <a:pPr algn="ctr"/>
              <a:endParaRPr lang="en-US" altLang="en-US"/>
            </a:p>
          </p:txBody>
        </p:sp>
        <p:sp>
          <p:nvSpPr>
            <p:cNvPr id="78853" name="Text Box 5"/>
            <p:cNvSpPr txBox="1">
              <a:spLocks noChangeArrowheads="1"/>
            </p:cNvSpPr>
            <p:nvPr/>
          </p:nvSpPr>
          <p:spPr bwMode="auto">
            <a:xfrm>
              <a:off x="3489" y="39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a:t>Log</a:t>
              </a:r>
            </a:p>
          </p:txBody>
        </p:sp>
        <p:sp>
          <p:nvSpPr>
            <p:cNvPr id="78854" name="Oval 6"/>
            <p:cNvSpPr>
              <a:spLocks noChangeArrowheads="1"/>
            </p:cNvSpPr>
            <p:nvPr/>
          </p:nvSpPr>
          <p:spPr bwMode="auto">
            <a:xfrm>
              <a:off x="1859" y="3231"/>
              <a:ext cx="640" cy="1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78855" name="Oval 7"/>
            <p:cNvSpPr>
              <a:spLocks noChangeArrowheads="1"/>
            </p:cNvSpPr>
            <p:nvPr/>
          </p:nvSpPr>
          <p:spPr bwMode="auto">
            <a:xfrm>
              <a:off x="1855" y="3921"/>
              <a:ext cx="640" cy="183"/>
            </a:xfrm>
            <a:prstGeom prst="ellipse">
              <a:avLst/>
            </a:prstGeom>
            <a:solidFill>
              <a:schemeClr val="accent1"/>
            </a:solidFill>
            <a:ln w="9525">
              <a:solidFill>
                <a:schemeClr val="tx1"/>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78856" name="Line 8"/>
            <p:cNvSpPr>
              <a:spLocks noChangeShapeType="1"/>
            </p:cNvSpPr>
            <p:nvPr/>
          </p:nvSpPr>
          <p:spPr bwMode="auto">
            <a:xfrm>
              <a:off x="1858" y="3320"/>
              <a:ext cx="0" cy="7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8857" name="Line 9"/>
            <p:cNvSpPr>
              <a:spLocks noChangeShapeType="1"/>
            </p:cNvSpPr>
            <p:nvPr/>
          </p:nvSpPr>
          <p:spPr bwMode="auto">
            <a:xfrm>
              <a:off x="2494" y="3298"/>
              <a:ext cx="0" cy="7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8858" name="Line 10"/>
            <p:cNvSpPr>
              <a:spLocks noChangeShapeType="1"/>
            </p:cNvSpPr>
            <p:nvPr/>
          </p:nvSpPr>
          <p:spPr bwMode="auto">
            <a:xfrm flipV="1">
              <a:off x="2231" y="3511"/>
              <a:ext cx="1088"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8859" name="Text Box 11"/>
            <p:cNvSpPr txBox="1">
              <a:spLocks noChangeArrowheads="1"/>
            </p:cNvSpPr>
            <p:nvPr/>
          </p:nvSpPr>
          <p:spPr bwMode="auto">
            <a:xfrm>
              <a:off x="781" y="3504"/>
              <a:ext cx="9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a:solidFill>
                    <a:srgbClr val="000099"/>
                  </a:solidFill>
                </a:rPr>
                <a:t>last_checkpoint</a:t>
              </a:r>
            </a:p>
          </p:txBody>
        </p:sp>
        <p:sp>
          <p:nvSpPr>
            <p:cNvPr id="78860" name="Rectangle 12"/>
            <p:cNvSpPr>
              <a:spLocks noChangeArrowheads="1"/>
            </p:cNvSpPr>
            <p:nvPr/>
          </p:nvSpPr>
          <p:spPr bwMode="auto">
            <a:xfrm>
              <a:off x="2112" y="3566"/>
              <a:ext cx="128" cy="82"/>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78861" name="Line 14"/>
            <p:cNvSpPr>
              <a:spLocks noChangeShapeType="1"/>
            </p:cNvSpPr>
            <p:nvPr/>
          </p:nvSpPr>
          <p:spPr bwMode="auto">
            <a:xfrm>
              <a:off x="1746" y="3611"/>
              <a:ext cx="375"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200189417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Failure with Loss of Nonvolatile Storage</a:t>
            </a:r>
          </a:p>
        </p:txBody>
      </p:sp>
      <p:sp>
        <p:nvSpPr>
          <p:cNvPr id="80898" name="Rectangle 3"/>
          <p:cNvSpPr>
            <a:spLocks noGrp="1" noChangeArrowheads="1"/>
          </p:cNvSpPr>
          <p:nvPr>
            <p:ph type="body" idx="4294967295"/>
          </p:nvPr>
        </p:nvSpPr>
        <p:spPr>
          <a:xfrm>
            <a:off x="148590" y="937260"/>
            <a:ext cx="8696960" cy="5509260"/>
          </a:xfrm>
        </p:spPr>
        <p:txBody>
          <a:bodyPr/>
          <a:lstStyle/>
          <a:p>
            <a:pPr>
              <a:lnSpc>
                <a:spcPct val="90000"/>
              </a:lnSpc>
            </a:pPr>
            <a:r>
              <a:rPr lang="en-US" altLang="en-US" sz="2000" dirty="0" smtClean="0">
                <a:ea typeface="ＭＳ Ｐゴシック" panose="020B0600070205080204" pitchFamily="34" charset="-128"/>
              </a:rPr>
              <a:t>So far we assumed no loss of non-volatile storage</a:t>
            </a:r>
          </a:p>
          <a:p>
            <a:pPr>
              <a:lnSpc>
                <a:spcPct val="90000"/>
              </a:lnSpc>
            </a:pPr>
            <a:r>
              <a:rPr lang="en-US" altLang="en-US" sz="2000" dirty="0" smtClean="0">
                <a:ea typeface="ＭＳ Ｐゴシック" panose="020B0600070205080204" pitchFamily="34" charset="-128"/>
              </a:rPr>
              <a:t>Technique similar to </a:t>
            </a:r>
            <a:r>
              <a:rPr lang="en-US" altLang="en-US" sz="2000" dirty="0" err="1" smtClean="0">
                <a:ea typeface="ＭＳ Ｐゴシック" panose="020B0600070205080204" pitchFamily="34" charset="-128"/>
              </a:rPr>
              <a:t>checkpointing</a:t>
            </a:r>
            <a:r>
              <a:rPr lang="en-US" altLang="en-US" sz="2000" dirty="0" smtClean="0">
                <a:ea typeface="ＭＳ Ｐゴシック" panose="020B0600070205080204" pitchFamily="34" charset="-128"/>
              </a:rPr>
              <a:t> used to deal with loss of non-volatile storage</a:t>
            </a:r>
          </a:p>
          <a:p>
            <a:pPr lvl="1">
              <a:lnSpc>
                <a:spcPct val="90000"/>
              </a:lnSpc>
            </a:pPr>
            <a:r>
              <a:rPr lang="en-US" altLang="en-US" sz="2000" dirty="0" smtClean="0">
                <a:ea typeface="ＭＳ Ｐゴシック" panose="020B0600070205080204" pitchFamily="34" charset="-128"/>
              </a:rPr>
              <a:t>Periodically </a:t>
            </a:r>
            <a:r>
              <a:rPr lang="en-US" altLang="en-US" sz="2000" b="1" dirty="0" smtClean="0">
                <a:solidFill>
                  <a:srgbClr val="000099"/>
                </a:solidFill>
                <a:ea typeface="ＭＳ Ｐゴシック" panose="020B0600070205080204" pitchFamily="34" charset="-128"/>
              </a:rPr>
              <a:t>dump</a:t>
            </a:r>
            <a:r>
              <a:rPr lang="en-US" altLang="en-US" sz="2000" dirty="0" smtClean="0">
                <a:ea typeface="ＭＳ Ｐゴシック" panose="020B0600070205080204" pitchFamily="34" charset="-128"/>
              </a:rPr>
              <a:t> the entire content of the database to stable storage</a:t>
            </a:r>
          </a:p>
          <a:p>
            <a:pPr lvl="1">
              <a:lnSpc>
                <a:spcPct val="90000"/>
              </a:lnSpc>
            </a:pPr>
            <a:r>
              <a:rPr lang="en-US" altLang="en-US" sz="2000" dirty="0" smtClean="0">
                <a:ea typeface="ＭＳ Ｐゴシック" panose="020B0600070205080204" pitchFamily="34" charset="-128"/>
              </a:rPr>
              <a:t>No transaction may be active during the dump procedure; a procedure similar to </a:t>
            </a:r>
            <a:r>
              <a:rPr lang="en-US" altLang="en-US" sz="2000" dirty="0" err="1" smtClean="0">
                <a:ea typeface="ＭＳ Ｐゴシック" panose="020B0600070205080204" pitchFamily="34" charset="-128"/>
              </a:rPr>
              <a:t>checkpointing</a:t>
            </a:r>
            <a:r>
              <a:rPr lang="en-US" altLang="en-US" sz="2000" dirty="0" smtClean="0">
                <a:ea typeface="ＭＳ Ｐゴシック" panose="020B0600070205080204" pitchFamily="34" charset="-128"/>
              </a:rPr>
              <a:t> must take place</a:t>
            </a:r>
          </a:p>
          <a:p>
            <a:pPr lvl="2">
              <a:lnSpc>
                <a:spcPct val="90000"/>
              </a:lnSpc>
            </a:pPr>
            <a:r>
              <a:rPr lang="en-US" altLang="en-US" sz="2000" dirty="0" smtClean="0">
                <a:ea typeface="ＭＳ Ｐゴシック" panose="020B0600070205080204" pitchFamily="34" charset="-128"/>
              </a:rPr>
              <a:t>Output all log records currently residing in main memory onto stable storage.</a:t>
            </a:r>
          </a:p>
          <a:p>
            <a:pPr lvl="2">
              <a:lnSpc>
                <a:spcPct val="90000"/>
              </a:lnSpc>
            </a:pPr>
            <a:r>
              <a:rPr lang="en-US" altLang="en-US" sz="2000" dirty="0" smtClean="0">
                <a:ea typeface="ＭＳ Ｐゴシック" panose="020B0600070205080204" pitchFamily="34" charset="-128"/>
              </a:rPr>
              <a:t>Output all buffer blocks onto the disk.</a:t>
            </a:r>
          </a:p>
          <a:p>
            <a:pPr lvl="2">
              <a:lnSpc>
                <a:spcPct val="90000"/>
              </a:lnSpc>
            </a:pPr>
            <a:r>
              <a:rPr lang="en-US" altLang="en-US" sz="2000" dirty="0" smtClean="0">
                <a:ea typeface="ＭＳ Ｐゴシック" panose="020B0600070205080204" pitchFamily="34" charset="-128"/>
              </a:rPr>
              <a:t>Copy the contents of the database to stable storage.</a:t>
            </a:r>
          </a:p>
          <a:p>
            <a:pPr lvl="2">
              <a:lnSpc>
                <a:spcPct val="90000"/>
              </a:lnSpc>
            </a:pPr>
            <a:r>
              <a:rPr lang="en-US" altLang="en-US" sz="2000" dirty="0" smtClean="0">
                <a:ea typeface="ＭＳ Ｐゴシック" panose="020B0600070205080204" pitchFamily="34" charset="-128"/>
              </a:rPr>
              <a:t>Output a record &lt;</a:t>
            </a:r>
            <a:r>
              <a:rPr lang="en-US" altLang="en-US" sz="2000" b="1" dirty="0" smtClean="0">
                <a:ea typeface="ＭＳ Ｐゴシック" panose="020B0600070205080204" pitchFamily="34" charset="-128"/>
              </a:rPr>
              <a:t>dump</a:t>
            </a:r>
            <a:r>
              <a:rPr lang="en-US" altLang="en-US" sz="2000" dirty="0" smtClean="0">
                <a:ea typeface="ＭＳ Ｐゴシック" panose="020B0600070205080204" pitchFamily="34" charset="-128"/>
              </a:rPr>
              <a:t>&gt; to log on stable storage.</a:t>
            </a:r>
          </a:p>
        </p:txBody>
      </p:sp>
    </p:spTree>
    <p:extLst>
      <p:ext uri="{BB962C8B-B14F-4D97-AF65-F5344CB8AC3E}">
        <p14:creationId xmlns:p14="http://schemas.microsoft.com/office/powerpoint/2010/main" val="396968585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768350" y="117475"/>
            <a:ext cx="8375650" cy="669925"/>
          </a:xfrm>
        </p:spPr>
        <p:txBody>
          <a:bodyPr/>
          <a:lstStyle/>
          <a:p>
            <a:r>
              <a:rPr lang="en-US" altLang="en-US" sz="2800" smtClean="0">
                <a:effectLst>
                  <a:outerShdw blurRad="38100" dist="38100" dir="2700000" algn="tl">
                    <a:srgbClr val="C0C0C0"/>
                  </a:outerShdw>
                </a:effectLst>
                <a:ea typeface="ＭＳ Ｐゴシック" panose="020B0600070205080204" pitchFamily="34" charset="-128"/>
              </a:rPr>
              <a:t>Recovering from Failure of Non-Volatile Storage</a:t>
            </a:r>
          </a:p>
        </p:txBody>
      </p:sp>
      <p:sp>
        <p:nvSpPr>
          <p:cNvPr id="82946" name="Rectangle 3"/>
          <p:cNvSpPr>
            <a:spLocks noGrp="1" noChangeArrowheads="1"/>
          </p:cNvSpPr>
          <p:nvPr>
            <p:ph type="body" idx="1"/>
          </p:nvPr>
        </p:nvSpPr>
        <p:spPr/>
        <p:txBody>
          <a:bodyPr/>
          <a:lstStyle/>
          <a:p>
            <a:r>
              <a:rPr lang="en-US" altLang="en-US" dirty="0" smtClean="0">
                <a:ea typeface="ＭＳ Ｐゴシック" panose="020B0600070205080204" pitchFamily="34" charset="-128"/>
              </a:rPr>
              <a:t>To recover from disk failure</a:t>
            </a:r>
          </a:p>
          <a:p>
            <a:pPr lvl="1"/>
            <a:r>
              <a:rPr lang="en-US" altLang="en-US" dirty="0" smtClean="0">
                <a:ea typeface="ＭＳ Ｐゴシック" panose="020B0600070205080204" pitchFamily="34" charset="-128"/>
              </a:rPr>
              <a:t>restore database from  most recent dump. </a:t>
            </a:r>
          </a:p>
          <a:p>
            <a:pPr lvl="1"/>
            <a:r>
              <a:rPr lang="en-US" altLang="en-US" dirty="0" smtClean="0">
                <a:ea typeface="ＭＳ Ｐゴシック" panose="020B0600070205080204" pitchFamily="34" charset="-128"/>
              </a:rPr>
              <a:t>Consult the log and redo all transactions that committed after the dump</a:t>
            </a:r>
          </a:p>
          <a:p>
            <a:r>
              <a:rPr lang="en-US" altLang="en-US" dirty="0" smtClean="0">
                <a:ea typeface="ＭＳ Ｐゴシック" panose="020B0600070205080204" pitchFamily="34" charset="-128"/>
              </a:rPr>
              <a:t>Can be extended to allow transactions to be active during dump;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known as </a:t>
            </a:r>
            <a:r>
              <a:rPr lang="en-US" altLang="en-US" b="1" dirty="0" smtClean="0">
                <a:solidFill>
                  <a:srgbClr val="000099"/>
                </a:solidFill>
                <a:ea typeface="ＭＳ Ｐゴシック" panose="020B0600070205080204" pitchFamily="34" charset="-128"/>
              </a:rPr>
              <a:t>fuzzy dump</a:t>
            </a:r>
            <a:r>
              <a:rPr lang="en-US" altLang="en-US" dirty="0" smtClean="0">
                <a:ea typeface="ＭＳ Ｐゴシック" panose="020B0600070205080204" pitchFamily="34" charset="-128"/>
              </a:rPr>
              <a:t> or </a:t>
            </a:r>
            <a:r>
              <a:rPr lang="en-US" altLang="en-US" b="1" dirty="0" smtClean="0">
                <a:solidFill>
                  <a:srgbClr val="000099"/>
                </a:solidFill>
                <a:ea typeface="ＭＳ Ｐゴシック" panose="020B0600070205080204" pitchFamily="34" charset="-128"/>
              </a:rPr>
              <a:t>online dump</a:t>
            </a:r>
          </a:p>
          <a:p>
            <a:pPr lvl="1"/>
            <a:r>
              <a:rPr lang="en-US" altLang="en-US" dirty="0" smtClean="0">
                <a:ea typeface="ＭＳ Ｐゴシック" panose="020B0600070205080204" pitchFamily="34" charset="-128"/>
              </a:rPr>
              <a:t>Similar to fuzzy </a:t>
            </a:r>
            <a:r>
              <a:rPr lang="en-US" altLang="en-US" dirty="0" err="1" smtClean="0">
                <a:ea typeface="ＭＳ Ｐゴシック" panose="020B0600070205080204" pitchFamily="34" charset="-128"/>
              </a:rPr>
              <a:t>checkpointing</a:t>
            </a: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93387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en-US" dirty="0">
                <a:ea typeface="+mj-ea"/>
              </a:rPr>
              <a:t>Schedule </a:t>
            </a:r>
            <a:r>
              <a:rPr lang="en-US" dirty="0" smtClean="0">
                <a:ea typeface="+mj-ea"/>
              </a:rPr>
              <a:t>2</a:t>
            </a:r>
            <a:endParaRPr lang="en-US" dirty="0">
              <a:ea typeface="+mj-ea"/>
            </a:endParaRPr>
          </a:p>
        </p:txBody>
      </p:sp>
      <p:sp>
        <p:nvSpPr>
          <p:cNvPr id="16387" name="Rectangle 3"/>
          <p:cNvSpPr>
            <a:spLocks noGrp="1" noChangeArrowheads="1"/>
          </p:cNvSpPr>
          <p:nvPr>
            <p:ph type="body" idx="1"/>
          </p:nvPr>
        </p:nvSpPr>
        <p:spPr>
          <a:xfrm>
            <a:off x="814388" y="1093789"/>
            <a:ext cx="7945437" cy="472122"/>
          </a:xfrm>
        </p:spPr>
        <p:txBody>
          <a:bodyPr/>
          <a:lstStyle/>
          <a:p>
            <a:pPr>
              <a:tabLst>
                <a:tab pos="1947863" algn="l"/>
                <a:tab pos="2684463" algn="l"/>
                <a:tab pos="3594100" algn="l"/>
                <a:tab pos="4286250" algn="l"/>
              </a:tabLst>
            </a:pPr>
            <a:r>
              <a:rPr lang="en-US" altLang="en-US" dirty="0" smtClean="0">
                <a:ea typeface="ＭＳ Ｐゴシック" panose="020B0600070205080204" pitchFamily="34" charset="-128"/>
              </a:rPr>
              <a:t>A </a:t>
            </a:r>
            <a:r>
              <a:rPr lang="en-US" altLang="en-US" b="1" dirty="0" smtClean="0">
                <a:solidFill>
                  <a:srgbClr val="000099"/>
                </a:solidFill>
                <a:ea typeface="ＭＳ Ｐゴシック" panose="020B0600070205080204" pitchFamily="34" charset="-128"/>
              </a:rPr>
              <a:t>serial</a:t>
            </a:r>
            <a:r>
              <a:rPr lang="en-US" altLang="en-US" dirty="0" smtClean="0">
                <a:solidFill>
                  <a:srgbClr val="000099"/>
                </a:solidFill>
                <a:ea typeface="ＭＳ Ｐゴシック" panose="020B0600070205080204" pitchFamily="34" charset="-128"/>
              </a:rPr>
              <a:t> </a:t>
            </a:r>
            <a:r>
              <a:rPr lang="en-US" altLang="en-US" dirty="0" smtClean="0">
                <a:ea typeface="ＭＳ Ｐゴシック" panose="020B0600070205080204" pitchFamily="34" charset="-128"/>
              </a:rPr>
              <a:t>schedule in which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2</a:t>
            </a:r>
            <a:r>
              <a:rPr lang="en-US" altLang="en-US" dirty="0" smtClean="0">
                <a:ea typeface="ＭＳ Ｐゴシック" panose="020B0600070205080204" pitchFamily="34" charset="-128"/>
              </a:rPr>
              <a:t> is followed by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1</a:t>
            </a:r>
            <a:r>
              <a:rPr lang="en-US" altLang="en-US" dirty="0" smtClean="0">
                <a:ea typeface="ＭＳ Ｐゴシック" panose="020B0600070205080204" pitchFamily="34" charset="-128"/>
              </a:rPr>
              <a:t> :</a:t>
            </a:r>
          </a:p>
          <a:p>
            <a:pPr>
              <a:buFont typeface="Monotype Sorts" charset="2"/>
              <a:buNone/>
              <a:tabLst>
                <a:tab pos="1947863" algn="l"/>
                <a:tab pos="2684463" algn="l"/>
                <a:tab pos="3594100" algn="l"/>
                <a:tab pos="4286250" algn="l"/>
              </a:tabLst>
            </a:pPr>
            <a:r>
              <a:rPr lang="en-US" altLang="en-US" dirty="0" smtClean="0">
                <a:ea typeface="ＭＳ Ｐゴシック" panose="020B0600070205080204" pitchFamily="34" charset="-128"/>
              </a:rPr>
              <a:t>		</a:t>
            </a:r>
          </a:p>
        </p:txBody>
      </p:sp>
      <p:pic>
        <p:nvPicPr>
          <p:cNvPr id="16388"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7420" y="1565911"/>
            <a:ext cx="4389120" cy="47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865250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ctrTitle"/>
          </p:nvPr>
        </p:nvSpPr>
        <p:spPr/>
        <p:txBody>
          <a:bodyPr/>
          <a:lstStyle/>
          <a:p>
            <a:r>
              <a:rPr lang="en-US" altLang="en-US" sz="3200" dirty="0" smtClean="0">
                <a:effectLst>
                  <a:outerShdw blurRad="38100" dist="38100" dir="2700000" algn="tl">
                    <a:srgbClr val="C0C0C0"/>
                  </a:outerShdw>
                </a:effectLst>
                <a:ea typeface="ＭＳ Ｐゴシック" panose="020B0600070205080204" pitchFamily="34" charset="-128"/>
              </a:rPr>
              <a:t>Recovery with Early Lock Release and Logical Undo Operations</a:t>
            </a:r>
          </a:p>
        </p:txBody>
      </p:sp>
    </p:spTree>
    <p:extLst>
      <p:ext uri="{BB962C8B-B14F-4D97-AF65-F5344CB8AC3E}">
        <p14:creationId xmlns:p14="http://schemas.microsoft.com/office/powerpoint/2010/main" val="275591803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Recovery with Early Lock Release</a:t>
            </a:r>
          </a:p>
        </p:txBody>
      </p:sp>
      <p:sp>
        <p:nvSpPr>
          <p:cNvPr id="87042" name="Rectangle 3"/>
          <p:cNvSpPr>
            <a:spLocks noGrp="1" noChangeArrowheads="1"/>
          </p:cNvSpPr>
          <p:nvPr>
            <p:ph type="body" idx="1"/>
          </p:nvPr>
        </p:nvSpPr>
        <p:spPr/>
        <p:txBody>
          <a:bodyPr/>
          <a:lstStyle/>
          <a:p>
            <a:r>
              <a:rPr lang="en-US" altLang="en-US" dirty="0" smtClean="0">
                <a:ea typeface="ＭＳ Ｐゴシック" panose="020B0600070205080204" pitchFamily="34" charset="-128"/>
              </a:rPr>
              <a:t>Support for high-concurrency locking techniques, such as those used for B</a:t>
            </a:r>
            <a:r>
              <a:rPr lang="en-US" altLang="en-US" baseline="30000" dirty="0" smtClean="0">
                <a:ea typeface="ＭＳ Ｐゴシック" panose="020B0600070205080204" pitchFamily="34" charset="-128"/>
              </a:rPr>
              <a:t>+</a:t>
            </a:r>
            <a:r>
              <a:rPr lang="en-US" altLang="en-US" dirty="0" smtClean="0">
                <a:ea typeface="ＭＳ Ｐゴシック" panose="020B0600070205080204" pitchFamily="34" charset="-128"/>
              </a:rPr>
              <a:t>-tree concurrency control, which release locks early</a:t>
            </a:r>
          </a:p>
          <a:p>
            <a:pPr lvl="1"/>
            <a:r>
              <a:rPr lang="en-US" altLang="en-US" dirty="0" smtClean="0">
                <a:ea typeface="ＭＳ Ｐゴシック" panose="020B0600070205080204" pitchFamily="34" charset="-128"/>
              </a:rPr>
              <a:t>Supports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logical undo</a:t>
            </a:r>
            <a:r>
              <a:rPr lang="ja-JP" altLang="en-US" dirty="0" smtClean="0">
                <a:ea typeface="ＭＳ Ｐゴシック" panose="020B0600070205080204" pitchFamily="34" charset="-128"/>
              </a:rPr>
              <a:t>”</a:t>
            </a:r>
            <a:endParaRPr lang="en-US" altLang="ja-JP" dirty="0" smtClean="0">
              <a:ea typeface="ＭＳ Ｐゴシック" panose="020B0600070205080204" pitchFamily="34" charset="-128"/>
            </a:endParaRPr>
          </a:p>
          <a:p>
            <a:r>
              <a:rPr lang="en-US" altLang="en-US" dirty="0" smtClean="0">
                <a:ea typeface="ＭＳ Ｐゴシック" panose="020B0600070205080204" pitchFamily="34" charset="-128"/>
              </a:rPr>
              <a:t>Recovery based on </a:t>
            </a:r>
            <a:r>
              <a:rPr lang="ja-JP" altLang="en-US" dirty="0" smtClean="0">
                <a:ea typeface="ＭＳ Ｐゴシック" panose="020B0600070205080204" pitchFamily="34" charset="-128"/>
              </a:rPr>
              <a:t>“</a:t>
            </a:r>
            <a:r>
              <a:rPr lang="en-US" altLang="ja-JP" dirty="0" smtClean="0">
                <a:solidFill>
                  <a:srgbClr val="000099"/>
                </a:solidFill>
                <a:ea typeface="ＭＳ Ｐゴシック" panose="020B0600070205080204" pitchFamily="34" charset="-128"/>
              </a:rPr>
              <a:t>repeating history</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whereby recovery executes exactly the same actions as normal processing</a:t>
            </a: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59338796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Logical Undo Logging</a:t>
            </a:r>
          </a:p>
        </p:txBody>
      </p:sp>
      <p:sp>
        <p:nvSpPr>
          <p:cNvPr id="89090" name="Rectangle 3"/>
          <p:cNvSpPr>
            <a:spLocks noGrp="1" noChangeArrowheads="1"/>
          </p:cNvSpPr>
          <p:nvPr>
            <p:ph type="body" idx="4294967295"/>
          </p:nvPr>
        </p:nvSpPr>
        <p:spPr>
          <a:xfrm>
            <a:off x="182880" y="960120"/>
            <a:ext cx="8801100" cy="5509260"/>
          </a:xfrm>
        </p:spPr>
        <p:txBody>
          <a:bodyPr/>
          <a:lstStyle/>
          <a:p>
            <a:pPr>
              <a:lnSpc>
                <a:spcPct val="90000"/>
              </a:lnSpc>
            </a:pPr>
            <a:r>
              <a:rPr lang="en-US" altLang="en-US" sz="2000" dirty="0" smtClean="0">
                <a:ea typeface="ＭＳ Ｐゴシック" panose="020B0600070205080204" pitchFamily="34" charset="-128"/>
              </a:rPr>
              <a:t>Operations like B</a:t>
            </a:r>
            <a:r>
              <a:rPr lang="en-US" altLang="en-US" sz="2000" baseline="30000" dirty="0" smtClean="0">
                <a:ea typeface="ＭＳ Ｐゴシック" panose="020B0600070205080204" pitchFamily="34" charset="-128"/>
              </a:rPr>
              <a:t>+</a:t>
            </a:r>
            <a:r>
              <a:rPr lang="en-US" altLang="en-US" sz="2000" dirty="0" smtClean="0">
                <a:ea typeface="ＭＳ Ｐゴシック" panose="020B0600070205080204" pitchFamily="34" charset="-128"/>
              </a:rPr>
              <a:t>-tree insertions and deletions release locks early. </a:t>
            </a:r>
          </a:p>
          <a:p>
            <a:pPr lvl="1">
              <a:lnSpc>
                <a:spcPct val="90000"/>
              </a:lnSpc>
            </a:pPr>
            <a:r>
              <a:rPr lang="en-US" altLang="en-US" sz="2000" dirty="0" smtClean="0">
                <a:ea typeface="ＭＳ Ｐゴシック" panose="020B0600070205080204" pitchFamily="34" charset="-128"/>
              </a:rPr>
              <a:t>They cannot be undone by restoring old values (</a:t>
            </a:r>
            <a:r>
              <a:rPr lang="en-US" altLang="en-US" sz="2000" b="1" dirty="0" smtClean="0">
                <a:solidFill>
                  <a:srgbClr val="000099"/>
                </a:solidFill>
                <a:ea typeface="ＭＳ Ｐゴシック" panose="020B0600070205080204" pitchFamily="34" charset="-128"/>
              </a:rPr>
              <a:t>physical undo</a:t>
            </a:r>
            <a:r>
              <a:rPr lang="en-US" altLang="en-US" sz="2000" dirty="0" smtClean="0">
                <a:ea typeface="ＭＳ Ｐゴシック" panose="020B0600070205080204" pitchFamily="34" charset="-128"/>
              </a:rPr>
              <a:t>), since once a lock is released, other transactions may have updated  the B</a:t>
            </a:r>
            <a:r>
              <a:rPr lang="en-US" altLang="en-US" sz="2000" baseline="30000" dirty="0" smtClean="0">
                <a:ea typeface="ＭＳ Ｐゴシック" panose="020B0600070205080204" pitchFamily="34" charset="-128"/>
              </a:rPr>
              <a:t>+</a:t>
            </a:r>
            <a:r>
              <a:rPr lang="en-US" altLang="en-US" sz="2000" dirty="0" smtClean="0">
                <a:ea typeface="ＭＳ Ｐゴシック" panose="020B0600070205080204" pitchFamily="34" charset="-128"/>
              </a:rPr>
              <a:t>-tree.</a:t>
            </a:r>
          </a:p>
          <a:p>
            <a:pPr lvl="1">
              <a:lnSpc>
                <a:spcPct val="90000"/>
              </a:lnSpc>
            </a:pPr>
            <a:r>
              <a:rPr lang="en-US" altLang="en-US" sz="2000" dirty="0" smtClean="0">
                <a:ea typeface="ＭＳ Ｐゴシック" panose="020B0600070205080204" pitchFamily="34" charset="-128"/>
              </a:rPr>
              <a:t>Instead, insertions (resp. deletions) are undone  by executing a deletion (resp. insertion) operation (known as </a:t>
            </a:r>
            <a:r>
              <a:rPr lang="en-US" altLang="en-US" sz="2000" b="1" dirty="0" smtClean="0">
                <a:solidFill>
                  <a:srgbClr val="000099"/>
                </a:solidFill>
                <a:ea typeface="ＭＳ Ｐゴシック" panose="020B0600070205080204" pitchFamily="34" charset="-128"/>
              </a:rPr>
              <a:t>logical undo</a:t>
            </a:r>
            <a:r>
              <a:rPr lang="en-US" altLang="en-US" sz="2000" dirty="0" smtClean="0">
                <a:ea typeface="ＭＳ Ｐゴシック" panose="020B0600070205080204" pitchFamily="34" charset="-128"/>
              </a:rPr>
              <a:t>).  </a:t>
            </a:r>
          </a:p>
          <a:p>
            <a:pPr>
              <a:lnSpc>
                <a:spcPct val="90000"/>
              </a:lnSpc>
            </a:pPr>
            <a:r>
              <a:rPr lang="en-US" altLang="en-US" sz="2000" dirty="0" smtClean="0">
                <a:ea typeface="ＭＳ Ｐゴシック" panose="020B0600070205080204" pitchFamily="34" charset="-128"/>
              </a:rPr>
              <a:t>For such operations, undo log records should contain the undo operation to be executed</a:t>
            </a:r>
          </a:p>
          <a:p>
            <a:pPr lvl="1">
              <a:lnSpc>
                <a:spcPct val="90000"/>
              </a:lnSpc>
            </a:pPr>
            <a:r>
              <a:rPr lang="en-US" altLang="en-US" sz="2000" dirty="0" smtClean="0">
                <a:ea typeface="ＭＳ Ｐゴシック" panose="020B0600070205080204" pitchFamily="34" charset="-128"/>
              </a:rPr>
              <a:t>Such logging is called </a:t>
            </a:r>
            <a:r>
              <a:rPr lang="en-US" altLang="en-US" sz="2000" b="1" dirty="0" smtClean="0">
                <a:solidFill>
                  <a:srgbClr val="000099"/>
                </a:solidFill>
                <a:ea typeface="ＭＳ Ｐゴシック" panose="020B0600070205080204" pitchFamily="34" charset="-128"/>
              </a:rPr>
              <a:t>logical undo logging</a:t>
            </a:r>
            <a:r>
              <a:rPr lang="en-US" altLang="en-US" sz="2000" dirty="0" smtClean="0">
                <a:ea typeface="ＭＳ Ｐゴシック" panose="020B0600070205080204" pitchFamily="34" charset="-128"/>
              </a:rPr>
              <a:t>, in contrast to </a:t>
            </a:r>
            <a:r>
              <a:rPr lang="en-US" altLang="en-US" sz="2000" b="1" dirty="0" smtClean="0">
                <a:solidFill>
                  <a:srgbClr val="000099"/>
                </a:solidFill>
                <a:ea typeface="ＭＳ Ｐゴシック" panose="020B0600070205080204" pitchFamily="34" charset="-128"/>
              </a:rPr>
              <a:t>physical undo logging</a:t>
            </a:r>
          </a:p>
          <a:p>
            <a:pPr lvl="2">
              <a:lnSpc>
                <a:spcPct val="90000"/>
              </a:lnSpc>
            </a:pPr>
            <a:r>
              <a:rPr lang="en-US" altLang="en-US" sz="2000" dirty="0" smtClean="0">
                <a:ea typeface="ＭＳ Ｐゴシック" panose="020B0600070205080204" pitchFamily="34" charset="-128"/>
              </a:rPr>
              <a:t>Operations are called </a:t>
            </a:r>
            <a:r>
              <a:rPr lang="en-US" altLang="en-US" sz="2000" b="1" dirty="0" smtClean="0">
                <a:solidFill>
                  <a:srgbClr val="000099"/>
                </a:solidFill>
                <a:ea typeface="ＭＳ Ｐゴシック" panose="020B0600070205080204" pitchFamily="34" charset="-128"/>
              </a:rPr>
              <a:t>logical operations</a:t>
            </a:r>
          </a:p>
          <a:p>
            <a:pPr lvl="1">
              <a:lnSpc>
                <a:spcPct val="90000"/>
              </a:lnSpc>
            </a:pPr>
            <a:r>
              <a:rPr lang="en-US" altLang="en-US" sz="2000" dirty="0" smtClean="0">
                <a:ea typeface="ＭＳ Ｐゴシック" panose="020B0600070205080204" pitchFamily="34" charset="-128"/>
              </a:rPr>
              <a:t>Other examples:</a:t>
            </a:r>
          </a:p>
          <a:p>
            <a:pPr lvl="2">
              <a:lnSpc>
                <a:spcPct val="90000"/>
              </a:lnSpc>
            </a:pPr>
            <a:r>
              <a:rPr lang="en-US" altLang="en-US" sz="2000" dirty="0" smtClean="0">
                <a:ea typeface="ＭＳ Ｐゴシック" panose="020B0600070205080204" pitchFamily="34" charset="-128"/>
              </a:rPr>
              <a:t>delete of tuple, to undo insert of tuple </a:t>
            </a:r>
          </a:p>
          <a:p>
            <a:pPr lvl="3">
              <a:lnSpc>
                <a:spcPct val="90000"/>
              </a:lnSpc>
            </a:pPr>
            <a:r>
              <a:rPr lang="en-US" altLang="en-US" sz="2000" dirty="0" smtClean="0">
                <a:ea typeface="ＭＳ Ｐゴシック" panose="020B0600070205080204" pitchFamily="34" charset="-128"/>
              </a:rPr>
              <a:t>allows early lock release on space allocation information</a:t>
            </a:r>
          </a:p>
          <a:p>
            <a:pPr lvl="2">
              <a:lnSpc>
                <a:spcPct val="90000"/>
              </a:lnSpc>
            </a:pPr>
            <a:r>
              <a:rPr lang="en-US" altLang="en-US" sz="2000" dirty="0" smtClean="0">
                <a:ea typeface="ＭＳ Ｐゴシック" panose="020B0600070205080204" pitchFamily="34" charset="-128"/>
              </a:rPr>
              <a:t>subtract amount deposited, to undo deposit</a:t>
            </a:r>
          </a:p>
          <a:p>
            <a:pPr lvl="3">
              <a:lnSpc>
                <a:spcPct val="90000"/>
              </a:lnSpc>
            </a:pPr>
            <a:r>
              <a:rPr lang="en-US" altLang="en-US" sz="2000" dirty="0" smtClean="0">
                <a:ea typeface="ＭＳ Ｐゴシック" panose="020B0600070205080204" pitchFamily="34" charset="-128"/>
              </a:rPr>
              <a:t>allows early lock release on bank balance</a:t>
            </a:r>
          </a:p>
        </p:txBody>
      </p:sp>
    </p:spTree>
    <p:extLst>
      <p:ext uri="{BB962C8B-B14F-4D97-AF65-F5344CB8AC3E}">
        <p14:creationId xmlns:p14="http://schemas.microsoft.com/office/powerpoint/2010/main" val="19176156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Physical Redo</a:t>
            </a:r>
          </a:p>
        </p:txBody>
      </p:sp>
      <p:sp>
        <p:nvSpPr>
          <p:cNvPr id="91138" name="Rectangle 3"/>
          <p:cNvSpPr>
            <a:spLocks noGrp="1" noChangeArrowheads="1"/>
          </p:cNvSpPr>
          <p:nvPr>
            <p:ph type="body" idx="1"/>
          </p:nvPr>
        </p:nvSpPr>
        <p:spPr>
          <a:xfrm>
            <a:off x="197167" y="960120"/>
            <a:ext cx="8648383" cy="5543550"/>
          </a:xfrm>
        </p:spPr>
        <p:txBody>
          <a:bodyPr/>
          <a:lstStyle/>
          <a:p>
            <a:r>
              <a:rPr lang="en-US" altLang="en-US" dirty="0" smtClean="0">
                <a:ea typeface="ＭＳ Ｐゴシック" panose="020B0600070205080204" pitchFamily="34" charset="-128"/>
              </a:rPr>
              <a:t>Redo information is logged </a:t>
            </a:r>
            <a:r>
              <a:rPr lang="en-US" altLang="en-US" b="1" dirty="0" smtClean="0">
                <a:solidFill>
                  <a:srgbClr val="000099"/>
                </a:solidFill>
                <a:ea typeface="ＭＳ Ｐゴシック" panose="020B0600070205080204" pitchFamily="34" charset="-128"/>
              </a:rPr>
              <a:t>physically</a:t>
            </a:r>
            <a:r>
              <a:rPr lang="en-US" altLang="en-US" dirty="0" smtClean="0">
                <a:ea typeface="ＭＳ Ｐゴシック" panose="020B0600070205080204" pitchFamily="34" charset="-128"/>
              </a:rPr>
              <a:t> (that is, new value for each write) even for operations with logical undo</a:t>
            </a:r>
          </a:p>
          <a:p>
            <a:pPr lvl="1"/>
            <a:r>
              <a:rPr lang="en-US" altLang="en-US" dirty="0" smtClean="0">
                <a:ea typeface="ＭＳ Ｐゴシック" panose="020B0600070205080204" pitchFamily="34" charset="-128"/>
              </a:rPr>
              <a:t>Logical redo is very complicated since database state on disk may not be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operation consistent</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when recovery starts</a:t>
            </a:r>
          </a:p>
          <a:p>
            <a:pPr lvl="1"/>
            <a:r>
              <a:rPr lang="en-US" altLang="en-US" dirty="0" smtClean="0">
                <a:ea typeface="ＭＳ Ｐゴシック" panose="020B0600070205080204" pitchFamily="34" charset="-128"/>
              </a:rPr>
              <a:t>Physical redo logging does not conflict with early lock release</a:t>
            </a:r>
          </a:p>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03928174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Operation Logging</a:t>
            </a:r>
          </a:p>
        </p:txBody>
      </p:sp>
      <p:sp>
        <p:nvSpPr>
          <p:cNvPr id="93186" name="Rectangle 3"/>
          <p:cNvSpPr>
            <a:spLocks noGrp="1" noChangeArrowheads="1"/>
          </p:cNvSpPr>
          <p:nvPr>
            <p:ph type="body" idx="4294967295"/>
          </p:nvPr>
        </p:nvSpPr>
        <p:spPr>
          <a:xfrm>
            <a:off x="182880" y="857250"/>
            <a:ext cx="8789670" cy="3344862"/>
          </a:xfrm>
        </p:spPr>
        <p:txBody>
          <a:bodyPr/>
          <a:lstStyle/>
          <a:p>
            <a:r>
              <a:rPr lang="en-US" altLang="en-US" sz="2000" dirty="0" smtClean="0">
                <a:ea typeface="ＭＳ Ｐゴシック" panose="020B0600070205080204" pitchFamily="34" charset="-128"/>
              </a:rPr>
              <a:t>Operation logging is done as follows:</a:t>
            </a:r>
          </a:p>
          <a:p>
            <a:pPr marL="762000" lvl="1" indent="-304800">
              <a:buFont typeface="Monotype Sorts" charset="2"/>
              <a:buAutoNum type="arabicPeriod"/>
            </a:pPr>
            <a:r>
              <a:rPr lang="en-US" altLang="en-US" sz="2000" dirty="0" smtClean="0">
                <a:ea typeface="ＭＳ Ｐゴシック" panose="020B0600070205080204" pitchFamily="34" charset="-128"/>
              </a:rPr>
              <a:t>When operation starts, log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i="1" dirty="0" err="1" smtClean="0">
                <a:ea typeface="ＭＳ Ｐゴシック" panose="020B0600070205080204" pitchFamily="34" charset="-128"/>
              </a:rPr>
              <a:t>O</a:t>
            </a:r>
            <a:r>
              <a:rPr lang="en-US" altLang="en-US" sz="2000" i="1" baseline="-25000" dirty="0" err="1" smtClean="0">
                <a:ea typeface="ＭＳ Ｐゴシック" panose="020B0600070205080204" pitchFamily="34" charset="-128"/>
              </a:rPr>
              <a:t>j</a:t>
            </a:r>
            <a:r>
              <a:rPr lang="en-US" altLang="en-US" sz="2000" i="1" dirty="0" smtClean="0">
                <a:ea typeface="ＭＳ Ｐゴシック" panose="020B0600070205080204" pitchFamily="34" charset="-128"/>
              </a:rPr>
              <a:t>,</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 operation-begin</a:t>
            </a:r>
            <a:r>
              <a:rPr lang="en-US" altLang="en-US" sz="2000" dirty="0" smtClean="0">
                <a:ea typeface="ＭＳ Ｐゴシック" panose="020B0600070205080204" pitchFamily="34" charset="-128"/>
              </a:rPr>
              <a:t>&gt;. Here</a:t>
            </a:r>
            <a:r>
              <a:rPr lang="en-US" altLang="en-US" sz="2000" i="1" dirty="0" smtClean="0">
                <a:ea typeface="ＭＳ Ｐゴシック" panose="020B0600070205080204" pitchFamily="34" charset="-128"/>
              </a:rPr>
              <a:t> </a:t>
            </a:r>
            <a:r>
              <a:rPr lang="en-US" altLang="en-US" sz="2000" i="1" dirty="0" err="1" smtClean="0">
                <a:ea typeface="ＭＳ Ｐゴシック" panose="020B0600070205080204" pitchFamily="34" charset="-128"/>
              </a:rPr>
              <a:t>O</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is a unique identifier of the operation instance.</a:t>
            </a:r>
          </a:p>
          <a:p>
            <a:pPr marL="762000" lvl="1" indent="-304800">
              <a:buFont typeface="Monotype Sorts" charset="2"/>
              <a:buAutoNum type="arabicPeriod"/>
            </a:pPr>
            <a:r>
              <a:rPr lang="en-US" altLang="en-US" sz="2000" dirty="0" smtClean="0">
                <a:ea typeface="ＭＳ Ｐゴシック" panose="020B0600070205080204" pitchFamily="34" charset="-128"/>
              </a:rPr>
              <a:t>While operation is executing, normal log records with physical redo and physical undo information are logged. </a:t>
            </a:r>
          </a:p>
          <a:p>
            <a:pPr marL="762000" lvl="1" indent="-304800">
              <a:buFont typeface="Monotype Sorts" charset="2"/>
              <a:buAutoNum type="arabicPeriod"/>
            </a:pPr>
            <a:r>
              <a:rPr lang="en-US" altLang="en-US" sz="2000" dirty="0" smtClean="0">
                <a:ea typeface="ＭＳ Ｐゴシック" panose="020B0600070205080204" pitchFamily="34" charset="-128"/>
              </a:rPr>
              <a:t>When operation completes,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i="1" dirty="0" err="1" smtClean="0">
                <a:ea typeface="ＭＳ Ｐゴシック" panose="020B0600070205080204" pitchFamily="34" charset="-128"/>
              </a:rPr>
              <a:t>O</a:t>
            </a:r>
            <a:r>
              <a:rPr lang="en-US" altLang="en-US" sz="2000" i="1" baseline="-25000" dirty="0" err="1" smtClean="0">
                <a:ea typeface="ＭＳ Ｐゴシック" panose="020B0600070205080204" pitchFamily="34" charset="-128"/>
              </a:rPr>
              <a:t>j</a:t>
            </a:r>
            <a:r>
              <a:rPr lang="en-US" altLang="en-US" sz="2000" i="1" dirty="0" smtClean="0">
                <a:ea typeface="ＭＳ Ｐゴシック" panose="020B0600070205080204" pitchFamily="34" charset="-128"/>
              </a:rPr>
              <a:t>,</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 operation-end</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U&gt;</a:t>
            </a:r>
            <a:r>
              <a:rPr lang="en-US" altLang="en-US" sz="2000" dirty="0" smtClean="0">
                <a:ea typeface="ＭＳ Ｐゴシック" panose="020B0600070205080204" pitchFamily="34" charset="-128"/>
              </a:rPr>
              <a:t> is logged, where </a:t>
            </a:r>
            <a:r>
              <a:rPr lang="en-US" altLang="en-US" sz="2000" i="1" dirty="0" smtClean="0">
                <a:ea typeface="ＭＳ Ｐゴシック" panose="020B0600070205080204" pitchFamily="34" charset="-128"/>
              </a:rPr>
              <a:t>U</a:t>
            </a:r>
            <a:r>
              <a:rPr lang="en-US" altLang="en-US" sz="2000" dirty="0" smtClean="0">
                <a:ea typeface="ＭＳ Ｐゴシック" panose="020B0600070205080204" pitchFamily="34" charset="-128"/>
              </a:rPr>
              <a:t> contains information  needed to perform a logical undo information.</a:t>
            </a:r>
          </a:p>
          <a:p>
            <a:pPr>
              <a:buFont typeface="Monotype Sorts" charset="2"/>
              <a:buNone/>
            </a:pPr>
            <a:r>
              <a:rPr lang="en-US" altLang="en-US" sz="2000" dirty="0" smtClean="0">
                <a:ea typeface="ＭＳ Ｐゴシック" panose="020B0600070205080204" pitchFamily="34" charset="-128"/>
              </a:rPr>
              <a:t>Example: insert of (key, record-id) pair (K5, RID7) into index I9</a:t>
            </a:r>
          </a:p>
        </p:txBody>
      </p:sp>
      <p:sp>
        <p:nvSpPr>
          <p:cNvPr id="93187" name="Text Box 4"/>
          <p:cNvSpPr txBox="1">
            <a:spLocks noChangeArrowheads="1"/>
          </p:cNvSpPr>
          <p:nvPr/>
        </p:nvSpPr>
        <p:spPr bwMode="auto">
          <a:xfrm>
            <a:off x="1497330" y="4202112"/>
            <a:ext cx="6972300" cy="18158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50000"/>
              </a:spcBef>
            </a:pPr>
            <a:r>
              <a:rPr lang="en-US" altLang="en-US" dirty="0"/>
              <a:t>&lt;T1, O1, operation-begin&gt;</a:t>
            </a:r>
          </a:p>
          <a:p>
            <a:pPr>
              <a:spcBef>
                <a:spcPct val="50000"/>
              </a:spcBef>
            </a:pPr>
            <a:r>
              <a:rPr lang="en-US" altLang="en-US" dirty="0"/>
              <a:t>….</a:t>
            </a:r>
          </a:p>
          <a:p>
            <a:pPr>
              <a:spcBef>
                <a:spcPct val="50000"/>
              </a:spcBef>
            </a:pPr>
            <a:r>
              <a:rPr lang="en-US" altLang="en-US" dirty="0"/>
              <a:t>&lt;T1, X, 10, K5&gt;</a:t>
            </a:r>
          </a:p>
          <a:p>
            <a:pPr>
              <a:spcBef>
                <a:spcPct val="50000"/>
              </a:spcBef>
            </a:pPr>
            <a:r>
              <a:rPr lang="en-US" altLang="en-US" dirty="0"/>
              <a:t>&lt;T1, Y, 45, RID7&gt;</a:t>
            </a:r>
          </a:p>
          <a:p>
            <a:pPr>
              <a:spcBef>
                <a:spcPct val="50000"/>
              </a:spcBef>
            </a:pPr>
            <a:r>
              <a:rPr lang="en-US" altLang="en-US" dirty="0"/>
              <a:t>&lt;T1, O1, operation-end, (delete I9, K5, RID7)&gt;</a:t>
            </a:r>
          </a:p>
        </p:txBody>
      </p:sp>
      <p:sp>
        <p:nvSpPr>
          <p:cNvPr id="93188" name="AutoShape 5"/>
          <p:cNvSpPr>
            <a:spLocks/>
          </p:cNvSpPr>
          <p:nvPr/>
        </p:nvSpPr>
        <p:spPr bwMode="auto">
          <a:xfrm>
            <a:off x="4106863" y="4614863"/>
            <a:ext cx="190500" cy="1003300"/>
          </a:xfrm>
          <a:prstGeom prst="rightBrace">
            <a:avLst>
              <a:gd name="adj1" fmla="val 43889"/>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endParaRPr lang="en-US" altLang="en-US">
              <a:solidFill>
                <a:srgbClr val="000099"/>
              </a:solidFill>
            </a:endParaRPr>
          </a:p>
        </p:txBody>
      </p:sp>
      <p:sp>
        <p:nvSpPr>
          <p:cNvPr id="93189" name="Text Box 6"/>
          <p:cNvSpPr txBox="1">
            <a:spLocks noChangeArrowheads="1"/>
          </p:cNvSpPr>
          <p:nvPr/>
        </p:nvSpPr>
        <p:spPr bwMode="auto">
          <a:xfrm>
            <a:off x="4335463" y="4924425"/>
            <a:ext cx="2935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dirty="0">
                <a:solidFill>
                  <a:srgbClr val="000099"/>
                </a:solidFill>
              </a:rPr>
              <a:t>Physical redo of steps in insert</a:t>
            </a:r>
          </a:p>
        </p:txBody>
      </p:sp>
    </p:spTree>
    <p:extLst>
      <p:ext uri="{BB962C8B-B14F-4D97-AF65-F5344CB8AC3E}">
        <p14:creationId xmlns:p14="http://schemas.microsoft.com/office/powerpoint/2010/main" val="249033295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68350" y="117475"/>
            <a:ext cx="8375650" cy="623888"/>
          </a:xfrm>
        </p:spPr>
        <p:txBody>
          <a:bodyPr/>
          <a:lstStyle/>
          <a:p>
            <a:r>
              <a:rPr lang="en-US" altLang="en-US" smtClean="0">
                <a:effectLst>
                  <a:outerShdw blurRad="38100" dist="38100" dir="2700000" algn="tl">
                    <a:srgbClr val="C0C0C0"/>
                  </a:outerShdw>
                </a:effectLst>
                <a:ea typeface="ＭＳ Ｐゴシック" panose="020B0600070205080204" pitchFamily="34" charset="-128"/>
              </a:rPr>
              <a:t>Operation Logging (Cont.)</a:t>
            </a:r>
          </a:p>
        </p:txBody>
      </p:sp>
      <p:sp>
        <p:nvSpPr>
          <p:cNvPr id="95234" name="Rectangle 3"/>
          <p:cNvSpPr>
            <a:spLocks noGrp="1" noChangeArrowheads="1"/>
          </p:cNvSpPr>
          <p:nvPr>
            <p:ph type="body" idx="1"/>
          </p:nvPr>
        </p:nvSpPr>
        <p:spPr/>
        <p:txBody>
          <a:bodyPr/>
          <a:lstStyle/>
          <a:p>
            <a:r>
              <a:rPr lang="en-US" altLang="en-US" dirty="0" smtClean="0">
                <a:ea typeface="ＭＳ Ｐゴシック" panose="020B0600070205080204" pitchFamily="34" charset="-128"/>
              </a:rPr>
              <a:t>If crash/rollback occurs before operation completes:</a:t>
            </a:r>
          </a:p>
          <a:p>
            <a:pPr lvl="1"/>
            <a:r>
              <a:rPr lang="en-US" altLang="en-US" dirty="0" smtClean="0">
                <a:ea typeface="ＭＳ Ｐゴシック" panose="020B0600070205080204" pitchFamily="34" charset="-128"/>
              </a:rPr>
              <a:t>the </a:t>
            </a:r>
            <a:r>
              <a:rPr lang="en-US" altLang="en-US" b="1" dirty="0" smtClean="0">
                <a:ea typeface="ＭＳ Ｐゴシック" panose="020B0600070205080204" pitchFamily="34" charset="-128"/>
              </a:rPr>
              <a:t>operation-end</a:t>
            </a:r>
            <a:r>
              <a:rPr lang="en-US" altLang="en-US" dirty="0" smtClean="0">
                <a:ea typeface="ＭＳ Ｐゴシック" panose="020B0600070205080204" pitchFamily="34" charset="-128"/>
              </a:rPr>
              <a:t> log record is not found, and </a:t>
            </a:r>
          </a:p>
          <a:p>
            <a:pPr lvl="1"/>
            <a:r>
              <a:rPr lang="en-US" altLang="en-US" dirty="0" smtClean="0">
                <a:ea typeface="ＭＳ Ｐゴシック" panose="020B0600070205080204" pitchFamily="34" charset="-128"/>
              </a:rPr>
              <a:t>the physical undo information is used to undo operation.</a:t>
            </a:r>
          </a:p>
          <a:p>
            <a:r>
              <a:rPr lang="en-US" altLang="en-US" dirty="0" smtClean="0">
                <a:ea typeface="ＭＳ Ｐゴシック" panose="020B0600070205080204" pitchFamily="34" charset="-128"/>
              </a:rPr>
              <a:t>If crash/rollback occurs after the operation completes:</a:t>
            </a:r>
          </a:p>
          <a:p>
            <a:pPr lvl="1"/>
            <a:r>
              <a:rPr lang="en-US" altLang="en-US" dirty="0" smtClean="0">
                <a:ea typeface="ＭＳ Ｐゴシック" panose="020B0600070205080204" pitchFamily="34" charset="-128"/>
              </a:rPr>
              <a:t>the </a:t>
            </a:r>
            <a:r>
              <a:rPr lang="en-US" altLang="en-US" b="1" dirty="0" smtClean="0">
                <a:ea typeface="ＭＳ Ｐゴシック" panose="020B0600070205080204" pitchFamily="34" charset="-128"/>
              </a:rPr>
              <a:t>operation-end</a:t>
            </a:r>
            <a:r>
              <a:rPr lang="en-US" altLang="en-US" dirty="0" smtClean="0">
                <a:ea typeface="ＭＳ Ｐゴシック" panose="020B0600070205080204" pitchFamily="34" charset="-128"/>
              </a:rPr>
              <a:t> log record is found, and in this case</a:t>
            </a:r>
          </a:p>
          <a:p>
            <a:pPr lvl="1"/>
            <a:r>
              <a:rPr lang="en-US" altLang="en-US" dirty="0" smtClean="0">
                <a:ea typeface="ＭＳ Ｐゴシック" panose="020B0600070205080204" pitchFamily="34" charset="-128"/>
              </a:rPr>
              <a:t>logical undo is performed using </a:t>
            </a:r>
            <a:r>
              <a:rPr lang="en-US" altLang="en-US" i="1" dirty="0" smtClean="0">
                <a:ea typeface="ＭＳ Ｐゴシック" panose="020B0600070205080204" pitchFamily="34" charset="-128"/>
              </a:rPr>
              <a:t>U</a:t>
            </a:r>
            <a:r>
              <a:rPr lang="en-US" altLang="en-US" dirty="0" smtClean="0">
                <a:ea typeface="ＭＳ Ｐゴシック" panose="020B0600070205080204" pitchFamily="34" charset="-128"/>
              </a:rPr>
              <a:t>;  the physical undo information for the operation is ignored.</a:t>
            </a:r>
          </a:p>
          <a:p>
            <a:r>
              <a:rPr lang="en-US" altLang="en-US" u="sng" dirty="0" smtClean="0">
                <a:ea typeface="ＭＳ Ｐゴシック" panose="020B0600070205080204" pitchFamily="34" charset="-128"/>
              </a:rPr>
              <a:t>Redo of operation (after crash) still uses physical redo information</a:t>
            </a:r>
            <a:r>
              <a:rPr lang="en-US" altLang="en-US" dirty="0" smtClean="0">
                <a:ea typeface="ＭＳ Ｐゴシック" panose="020B0600070205080204" pitchFamily="34" charset="-128"/>
              </a:rPr>
              <a:t>.</a:t>
            </a:r>
          </a:p>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92407951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Transaction Rollback with Logical Undo</a:t>
            </a:r>
          </a:p>
        </p:txBody>
      </p:sp>
      <p:sp>
        <p:nvSpPr>
          <p:cNvPr id="97282" name="Rectangle 3"/>
          <p:cNvSpPr>
            <a:spLocks noGrp="1" noChangeArrowheads="1"/>
          </p:cNvSpPr>
          <p:nvPr>
            <p:ph type="body" idx="4294967295"/>
          </p:nvPr>
        </p:nvSpPr>
        <p:spPr>
          <a:xfrm>
            <a:off x="308610" y="1106488"/>
            <a:ext cx="8721090" cy="5351462"/>
          </a:xfrm>
        </p:spPr>
        <p:txBody>
          <a:bodyPr/>
          <a:lstStyle/>
          <a:p>
            <a:pPr marL="381000" indent="-381000">
              <a:buFont typeface="Monotype Sorts" charset="2"/>
              <a:buNone/>
            </a:pPr>
            <a:r>
              <a:rPr lang="en-US" altLang="en-US" sz="2000" dirty="0" smtClean="0">
                <a:ea typeface="ＭＳ Ｐゴシック" panose="020B0600070205080204" pitchFamily="34" charset="-128"/>
              </a:rPr>
              <a:t>Rollback of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is done as follows: </a:t>
            </a:r>
          </a:p>
          <a:p>
            <a:pPr marL="381000" indent="-381000"/>
            <a:r>
              <a:rPr lang="en-US" altLang="en-US" sz="2000" dirty="0" smtClean="0">
                <a:ea typeface="ＭＳ Ｐゴシック" panose="020B0600070205080204" pitchFamily="34" charset="-128"/>
              </a:rPr>
              <a:t>Scan the log backwards </a:t>
            </a:r>
          </a:p>
          <a:p>
            <a:pPr marL="800100" lvl="1" indent="-342900">
              <a:buFont typeface="Monotype Sorts" charset="2"/>
              <a:buAutoNum type="arabicPeriod"/>
            </a:pPr>
            <a:r>
              <a:rPr lang="en-US" altLang="en-US" sz="2000" dirty="0" smtClean="0">
                <a:ea typeface="ＭＳ Ｐゴシック" panose="020B0600070205080204" pitchFamily="34" charset="-128"/>
              </a:rPr>
              <a:t>If a log record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X, V</a:t>
            </a:r>
            <a:r>
              <a:rPr lang="en-US" altLang="en-US" sz="2000" baseline="-25000" dirty="0" smtClean="0">
                <a:ea typeface="ＭＳ Ｐゴシック" panose="020B0600070205080204" pitchFamily="34" charset="-128"/>
              </a:rPr>
              <a:t>1</a:t>
            </a:r>
            <a:r>
              <a:rPr lang="en-US" altLang="en-US" sz="2000" i="1" dirty="0" smtClean="0">
                <a:ea typeface="ＭＳ Ｐゴシック" panose="020B0600070205080204" pitchFamily="34" charset="-128"/>
              </a:rPr>
              <a:t>, V</a:t>
            </a:r>
            <a:r>
              <a:rPr lang="en-US" altLang="en-US" sz="2000" baseline="-25000" dirty="0" smtClean="0">
                <a:ea typeface="ＭＳ Ｐゴシック" panose="020B0600070205080204" pitchFamily="34" charset="-128"/>
              </a:rPr>
              <a:t>2</a:t>
            </a:r>
            <a:r>
              <a:rPr lang="en-US" altLang="en-US" sz="2000" dirty="0" smtClean="0">
                <a:ea typeface="ＭＳ Ｐゴシック" panose="020B0600070205080204" pitchFamily="34" charset="-128"/>
              </a:rPr>
              <a:t>&gt; is found, perform the undo and log a al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X, V</a:t>
            </a:r>
            <a:r>
              <a:rPr lang="en-US" altLang="en-US" sz="2000" i="1" baseline="-25000" dirty="0" smtClean="0">
                <a:ea typeface="ＭＳ Ｐゴシック" panose="020B0600070205080204" pitchFamily="34" charset="-128"/>
              </a:rPr>
              <a:t>1</a:t>
            </a:r>
            <a:r>
              <a:rPr lang="en-US" altLang="en-US" sz="2000" dirty="0" smtClean="0">
                <a:ea typeface="ＭＳ Ｐゴシック" panose="020B0600070205080204" pitchFamily="34" charset="-128"/>
              </a:rPr>
              <a:t>&gt;.</a:t>
            </a:r>
          </a:p>
          <a:p>
            <a:pPr marL="800100" lvl="1" indent="-342900">
              <a:buFont typeface="Monotype Sorts" charset="2"/>
              <a:buAutoNum type="arabicPeriod"/>
            </a:pPr>
            <a:r>
              <a:rPr lang="en-US" altLang="en-US" sz="2000" dirty="0" smtClean="0">
                <a:ea typeface="ＭＳ Ｐゴシック" panose="020B0600070205080204" pitchFamily="34" charset="-128"/>
              </a:rPr>
              <a:t>If a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i="1" dirty="0" err="1" smtClean="0">
                <a:ea typeface="ＭＳ Ｐゴシック" panose="020B0600070205080204" pitchFamily="34" charset="-128"/>
              </a:rPr>
              <a:t>O</a:t>
            </a:r>
            <a:r>
              <a:rPr lang="en-US" altLang="en-US" sz="2000" i="1" baseline="-25000" dirty="0" err="1" smtClean="0">
                <a:ea typeface="ＭＳ Ｐゴシック" panose="020B0600070205080204" pitchFamily="34" charset="-128"/>
              </a:rPr>
              <a:t>j</a:t>
            </a:r>
            <a:r>
              <a:rPr lang="en-US" altLang="en-US" sz="2000" i="1" dirty="0" smtClean="0">
                <a:ea typeface="ＭＳ Ｐゴシック" panose="020B0600070205080204" pitchFamily="34" charset="-128"/>
              </a:rPr>
              <a:t>,</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 operation-end</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U</a:t>
            </a:r>
            <a:r>
              <a:rPr lang="en-US" altLang="en-US" sz="2000" dirty="0" smtClean="0">
                <a:ea typeface="ＭＳ Ｐゴシック" panose="020B0600070205080204" pitchFamily="34" charset="-128"/>
              </a:rPr>
              <a:t>&gt; record is found</a:t>
            </a:r>
          </a:p>
          <a:p>
            <a:pPr marL="1200150" lvl="2" indent="-342900"/>
            <a:r>
              <a:rPr lang="en-US" altLang="en-US" sz="2000" dirty="0" smtClean="0">
                <a:ea typeface="ＭＳ Ｐゴシック" panose="020B0600070205080204" pitchFamily="34" charset="-128"/>
              </a:rPr>
              <a:t>Rollback the operation logically using  the undo information </a:t>
            </a:r>
            <a:r>
              <a:rPr lang="en-US" altLang="en-US" sz="2000" i="1" dirty="0" smtClean="0">
                <a:ea typeface="ＭＳ Ｐゴシック" panose="020B0600070205080204" pitchFamily="34" charset="-128"/>
              </a:rPr>
              <a:t>U</a:t>
            </a:r>
            <a:r>
              <a:rPr lang="en-US" altLang="en-US" sz="2000" dirty="0" smtClean="0">
                <a:ea typeface="ＭＳ Ｐゴシック" panose="020B0600070205080204" pitchFamily="34" charset="-128"/>
              </a:rPr>
              <a:t>. </a:t>
            </a:r>
          </a:p>
          <a:p>
            <a:pPr marL="1543050" lvl="3" indent="-342900"/>
            <a:r>
              <a:rPr lang="en-US" altLang="en-US" sz="2000" dirty="0" smtClean="0">
                <a:ea typeface="ＭＳ Ｐゴシック" panose="020B0600070205080204" pitchFamily="34" charset="-128"/>
              </a:rPr>
              <a:t>Updates performed during roll back are logged just like during normal operation execution.  </a:t>
            </a:r>
          </a:p>
          <a:p>
            <a:pPr marL="1543050" lvl="3" indent="-342900"/>
            <a:r>
              <a:rPr lang="en-US" altLang="en-US" sz="2000" dirty="0" smtClean="0">
                <a:ea typeface="ＭＳ Ｐゴシック" panose="020B0600070205080204" pitchFamily="34" charset="-128"/>
              </a:rPr>
              <a:t>At the end of the operation rollback, instead of logging an </a:t>
            </a:r>
            <a:r>
              <a:rPr lang="en-US" altLang="en-US" sz="2000" b="1" dirty="0" smtClean="0">
                <a:ea typeface="ＭＳ Ｐゴシック" panose="020B0600070205080204" pitchFamily="34" charset="-128"/>
              </a:rPr>
              <a:t> operation-end</a:t>
            </a:r>
            <a:r>
              <a:rPr lang="en-US" altLang="en-US" sz="2000" dirty="0" smtClean="0">
                <a:ea typeface="ＭＳ Ｐゴシック" panose="020B0600070205080204" pitchFamily="34" charset="-128"/>
              </a:rPr>
              <a:t> record, generate a record </a:t>
            </a:r>
          </a:p>
          <a:p>
            <a:pPr marL="1200150" lvl="2" indent="-342900">
              <a:buFont typeface="Webdings" panose="05030102010509060703" pitchFamily="18" charset="2"/>
              <a:buNone/>
            </a:pPr>
            <a:r>
              <a:rPr lang="en-US" altLang="en-US" sz="2000" dirty="0" smtClean="0">
                <a:ea typeface="ＭＳ Ｐゴシック" panose="020B0600070205080204" pitchFamily="34" charset="-128"/>
              </a:rPr>
              <a:t>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i="1" dirty="0" err="1" smtClean="0">
                <a:ea typeface="ＭＳ Ｐゴシック" panose="020B0600070205080204" pitchFamily="34" charset="-128"/>
              </a:rPr>
              <a:t>O</a:t>
            </a:r>
            <a:r>
              <a:rPr lang="en-US" altLang="en-US" sz="2000" i="1" baseline="-25000" dirty="0" err="1" smtClean="0">
                <a:ea typeface="ＭＳ Ｐゴシック" panose="020B0600070205080204" pitchFamily="34" charset="-128"/>
              </a:rPr>
              <a:t>j</a:t>
            </a:r>
            <a:r>
              <a:rPr lang="en-US" altLang="en-US" sz="2000" i="1" dirty="0" smtClean="0">
                <a:ea typeface="ＭＳ Ｐゴシック" panose="020B0600070205080204" pitchFamily="34" charset="-128"/>
              </a:rPr>
              <a:t>,</a:t>
            </a:r>
            <a:r>
              <a:rPr lang="en-US" altLang="en-US" sz="2000" b="1" dirty="0" smtClean="0">
                <a:ea typeface="ＭＳ Ｐゴシック" panose="020B0600070205080204" pitchFamily="34" charset="-128"/>
              </a:rPr>
              <a:t> operation-abort</a:t>
            </a:r>
            <a:r>
              <a:rPr lang="en-US" altLang="en-US" sz="2000" dirty="0" smtClean="0">
                <a:ea typeface="ＭＳ Ｐゴシック" panose="020B0600070205080204" pitchFamily="34" charset="-128"/>
              </a:rPr>
              <a:t>&gt;.</a:t>
            </a:r>
          </a:p>
          <a:p>
            <a:pPr marL="1200150" lvl="2" indent="-342900"/>
            <a:r>
              <a:rPr lang="en-US" altLang="en-US" sz="2000" dirty="0" smtClean="0">
                <a:ea typeface="ＭＳ Ｐゴシック" panose="020B0600070205080204" pitchFamily="34" charset="-128"/>
              </a:rPr>
              <a:t>Skip all preceding log records for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until the record</a:t>
            </a:r>
            <a:br>
              <a:rPr lang="en-US" altLang="en-US" sz="2000" dirty="0" smtClean="0">
                <a:ea typeface="ＭＳ Ｐゴシック" panose="020B0600070205080204" pitchFamily="34" charset="-128"/>
              </a:rPr>
            </a:br>
            <a:r>
              <a:rPr lang="en-US" altLang="en-US" sz="2000" dirty="0" smtClean="0">
                <a:ea typeface="ＭＳ Ｐゴシック" panose="020B0600070205080204" pitchFamily="34" charset="-128"/>
              </a:rPr>
              <a:t>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i="1" dirty="0" err="1" smtClean="0">
                <a:ea typeface="ＭＳ Ｐゴシック" panose="020B0600070205080204" pitchFamily="34" charset="-128"/>
              </a:rPr>
              <a:t>O</a:t>
            </a:r>
            <a:r>
              <a:rPr lang="en-US" altLang="en-US" sz="2000" i="1" baseline="-25000" dirty="0" err="1" smtClean="0">
                <a:ea typeface="ＭＳ Ｐゴシック" panose="020B0600070205080204" pitchFamily="34" charset="-128"/>
              </a:rPr>
              <a:t>j</a:t>
            </a:r>
            <a:r>
              <a:rPr lang="en-US" altLang="en-US" sz="2000" i="1" dirty="0" smtClean="0">
                <a:ea typeface="ＭＳ Ｐゴシック" panose="020B0600070205080204" pitchFamily="34" charset="-128"/>
              </a:rPr>
              <a:t> </a:t>
            </a:r>
            <a:r>
              <a:rPr lang="en-US" altLang="en-US" sz="2000" b="1" dirty="0" smtClean="0">
                <a:ea typeface="ＭＳ Ｐゴシック" panose="020B0600070205080204" pitchFamily="34" charset="-128"/>
              </a:rPr>
              <a:t>operation-begin</a:t>
            </a:r>
            <a:r>
              <a:rPr lang="en-US" altLang="en-US" sz="2000" dirty="0" smtClean="0">
                <a:ea typeface="ＭＳ Ｐゴシック" panose="020B0600070205080204" pitchFamily="34" charset="-128"/>
              </a:rPr>
              <a:t>&gt;  is found</a:t>
            </a:r>
          </a:p>
        </p:txBody>
      </p:sp>
    </p:spTree>
    <p:extLst>
      <p:ext uri="{BB962C8B-B14F-4D97-AF65-F5344CB8AC3E}">
        <p14:creationId xmlns:p14="http://schemas.microsoft.com/office/powerpoint/2010/main" val="214392628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sz="2800" smtClean="0">
                <a:effectLst>
                  <a:outerShdw blurRad="38100" dist="38100" dir="2700000" algn="tl">
                    <a:srgbClr val="C0C0C0"/>
                  </a:outerShdw>
                </a:effectLst>
                <a:ea typeface="ＭＳ Ｐゴシック" panose="020B0600070205080204" pitchFamily="34" charset="-128"/>
              </a:rPr>
              <a:t>Transaction Rollback with Logical Undo (Cont.)</a:t>
            </a:r>
          </a:p>
        </p:txBody>
      </p:sp>
      <p:sp>
        <p:nvSpPr>
          <p:cNvPr id="99330" name="Rectangle 3"/>
          <p:cNvSpPr>
            <a:spLocks noGrp="1" noChangeArrowheads="1"/>
          </p:cNvSpPr>
          <p:nvPr>
            <p:ph type="body" idx="4294967295"/>
          </p:nvPr>
        </p:nvSpPr>
        <p:spPr>
          <a:xfrm>
            <a:off x="171450" y="934562"/>
            <a:ext cx="8835390" cy="5511958"/>
          </a:xfrm>
        </p:spPr>
        <p:txBody>
          <a:bodyPr/>
          <a:lstStyle/>
          <a:p>
            <a:pPr marL="381000" indent="-381000"/>
            <a:r>
              <a:rPr lang="en-US" altLang="en-US" sz="2000" dirty="0" smtClean="0">
                <a:ea typeface="ＭＳ Ｐゴシック" panose="020B0600070205080204" pitchFamily="34" charset="-128"/>
              </a:rPr>
              <a:t>Transaction rollback, scanning the log backwards (cont.):</a:t>
            </a:r>
          </a:p>
          <a:p>
            <a:pPr marL="800100" lvl="1" indent="-342900">
              <a:buFont typeface="Monotype Sorts" charset="2"/>
              <a:buAutoNum type="arabicPeriod" startAt="3"/>
            </a:pPr>
            <a:r>
              <a:rPr lang="en-US" altLang="en-US" sz="2000" dirty="0" smtClean="0">
                <a:ea typeface="ＭＳ Ｐゴシック" panose="020B0600070205080204" pitchFamily="34" charset="-128"/>
              </a:rPr>
              <a:t>If a redo-only record is found ignore it</a:t>
            </a:r>
          </a:p>
          <a:p>
            <a:pPr marL="800100" lvl="1" indent="-342900">
              <a:buFont typeface="Monotype Sorts" charset="2"/>
              <a:buAutoNum type="arabicPeriod" startAt="3"/>
            </a:pPr>
            <a:r>
              <a:rPr lang="en-US" altLang="en-US" sz="2000" dirty="0" smtClean="0">
                <a:ea typeface="ＭＳ Ｐゴシック" panose="020B0600070205080204" pitchFamily="34" charset="-128"/>
              </a:rPr>
              <a:t>If a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i="1" dirty="0" err="1" smtClean="0">
                <a:ea typeface="ＭＳ Ｐゴシック" panose="020B0600070205080204" pitchFamily="34" charset="-128"/>
              </a:rPr>
              <a:t>O</a:t>
            </a:r>
            <a:r>
              <a:rPr lang="en-US" altLang="en-US" sz="2000" i="1" baseline="-25000" dirty="0" err="1" smtClean="0">
                <a:ea typeface="ＭＳ Ｐゴシック" panose="020B0600070205080204" pitchFamily="34" charset="-128"/>
              </a:rPr>
              <a:t>j</a:t>
            </a:r>
            <a:r>
              <a:rPr lang="en-US" altLang="en-US" sz="2000" i="1" dirty="0" smtClean="0">
                <a:ea typeface="ＭＳ Ｐゴシック" panose="020B0600070205080204" pitchFamily="34" charset="-128"/>
              </a:rPr>
              <a:t>,</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operation-abort</a:t>
            </a:r>
            <a:r>
              <a:rPr lang="en-US" altLang="en-US" sz="2000" dirty="0" smtClean="0">
                <a:ea typeface="ＭＳ Ｐゴシック" panose="020B0600070205080204" pitchFamily="34" charset="-128"/>
              </a:rPr>
              <a:t>&gt; record is found:</a:t>
            </a:r>
          </a:p>
          <a:p>
            <a:pPr marL="1200150" lvl="2" indent="-342900">
              <a:buFont typeface="Monotype Sorts" charset="2"/>
              <a:buChar char="H"/>
            </a:pPr>
            <a:r>
              <a:rPr lang="en-US" altLang="en-US" sz="2000" dirty="0" smtClean="0">
                <a:ea typeface="ＭＳ Ｐゴシック" panose="020B0600070205080204" pitchFamily="34" charset="-128"/>
              </a:rPr>
              <a:t>skip all preceding log records for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 until the record </a:t>
            </a:r>
            <a:br>
              <a:rPr lang="en-US" altLang="en-US" sz="2000" dirty="0" smtClean="0">
                <a:ea typeface="ＭＳ Ｐゴシック" panose="020B0600070205080204" pitchFamily="34" charset="-128"/>
              </a:rPr>
            </a:br>
            <a:r>
              <a:rPr lang="en-US" altLang="en-US" sz="2000" dirty="0" smtClean="0">
                <a:ea typeface="ＭＳ Ｐゴシック" panose="020B0600070205080204" pitchFamily="34" charset="-128"/>
              </a:rPr>
              <a:t>&lt;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i="1" dirty="0" err="1" smtClean="0">
                <a:ea typeface="ＭＳ Ｐゴシック" panose="020B0600070205080204" pitchFamily="34" charset="-128"/>
              </a:rPr>
              <a:t>O</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a:t>
            </a:r>
            <a:r>
              <a:rPr lang="en-US" altLang="en-US" sz="2000" b="1" dirty="0" smtClean="0">
                <a:ea typeface="ＭＳ Ｐゴシック" panose="020B0600070205080204" pitchFamily="34" charset="-128"/>
              </a:rPr>
              <a:t> operation-begi</a:t>
            </a:r>
            <a:r>
              <a:rPr lang="en-US" altLang="en-US" sz="2000" dirty="0" smtClean="0">
                <a:ea typeface="ＭＳ Ｐゴシック" panose="020B0600070205080204" pitchFamily="34" charset="-128"/>
              </a:rPr>
              <a:t>n&gt; is found.</a:t>
            </a:r>
          </a:p>
          <a:p>
            <a:pPr marL="800100" lvl="1" indent="-342900">
              <a:buFont typeface="Monotype Sorts" charset="2"/>
              <a:buAutoNum type="arabicPeriod" startAt="3"/>
            </a:pPr>
            <a:r>
              <a:rPr lang="en-US" altLang="en-US" sz="2000" dirty="0" smtClean="0">
                <a:ea typeface="ＭＳ Ｐゴシック" panose="020B0600070205080204" pitchFamily="34" charset="-128"/>
              </a:rPr>
              <a:t>Stop the scan when the record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a:t>
            </a:r>
            <a:r>
              <a:rPr lang="en-US" altLang="en-US" sz="2000" dirty="0" smtClean="0">
                <a:ea typeface="ＭＳ Ｐゴシック" panose="020B0600070205080204" pitchFamily="34" charset="-128"/>
              </a:rPr>
              <a:t> start&gt; is found</a:t>
            </a:r>
          </a:p>
          <a:p>
            <a:pPr marL="800100" lvl="1" indent="-342900">
              <a:buFont typeface="Monotype Sorts" charset="2"/>
              <a:buAutoNum type="arabicPeriod" startAt="3"/>
            </a:pPr>
            <a:r>
              <a:rPr lang="en-US" altLang="en-US" sz="2000" dirty="0" smtClean="0">
                <a:ea typeface="ＭＳ Ｐゴシック" panose="020B0600070205080204" pitchFamily="34" charset="-128"/>
              </a:rPr>
              <a:t>Add a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 abort</a:t>
            </a:r>
            <a:r>
              <a:rPr lang="en-US" altLang="en-US" sz="2000" dirty="0" smtClean="0">
                <a:ea typeface="ＭＳ Ｐゴシック" panose="020B0600070205080204" pitchFamily="34" charset="-128"/>
              </a:rPr>
              <a:t>&gt; record to the log</a:t>
            </a:r>
          </a:p>
          <a:p>
            <a:pPr marL="381000" indent="-381000">
              <a:buFont typeface="Monotype Sorts" charset="2"/>
              <a:buNone/>
            </a:pPr>
            <a:r>
              <a:rPr lang="en-US" altLang="en-US" sz="2000" dirty="0" smtClean="0">
                <a:ea typeface="ＭＳ Ｐゴシック" panose="020B0600070205080204" pitchFamily="34" charset="-128"/>
              </a:rPr>
              <a:t>Some points to note:</a:t>
            </a:r>
          </a:p>
          <a:p>
            <a:pPr marL="381000" indent="-381000"/>
            <a:r>
              <a:rPr lang="en-US" altLang="en-US" sz="2000" dirty="0" smtClean="0">
                <a:ea typeface="ＭＳ Ｐゴシック" panose="020B0600070205080204" pitchFamily="34" charset="-128"/>
              </a:rPr>
              <a:t>Cases 3 and 4 above can occur only if the database crashes while a  transaction is being rolled back.</a:t>
            </a:r>
          </a:p>
          <a:p>
            <a:pPr marL="381000" indent="-381000"/>
            <a:r>
              <a:rPr lang="en-US" altLang="en-US" sz="2000" dirty="0" smtClean="0">
                <a:ea typeface="ＭＳ Ｐゴシック" panose="020B0600070205080204" pitchFamily="34" charset="-128"/>
              </a:rPr>
              <a:t>Skipping of log records as in case 4 is important to prevent multiple rollback of the same operation.</a:t>
            </a:r>
          </a:p>
        </p:txBody>
      </p:sp>
    </p:spTree>
    <p:extLst>
      <p:ext uri="{BB962C8B-B14F-4D97-AF65-F5344CB8AC3E}">
        <p14:creationId xmlns:p14="http://schemas.microsoft.com/office/powerpoint/2010/main" val="9256835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819852"/>
            <a:ext cx="8694737" cy="576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8"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ea typeface="ＭＳ Ｐゴシック" panose="020B0600070205080204" pitchFamily="34" charset="-128"/>
              </a:rPr>
              <a:t>Transaction Rollback with Logical Undo</a:t>
            </a:r>
          </a:p>
        </p:txBody>
      </p:sp>
      <p:sp>
        <p:nvSpPr>
          <p:cNvPr id="101379" name="Rectangle 3"/>
          <p:cNvSpPr>
            <a:spLocks noGrp="1" noChangeArrowheads="1"/>
          </p:cNvSpPr>
          <p:nvPr>
            <p:ph type="body" idx="1"/>
          </p:nvPr>
        </p:nvSpPr>
        <p:spPr>
          <a:xfrm>
            <a:off x="188913" y="1222375"/>
            <a:ext cx="4872037" cy="590550"/>
          </a:xfrm>
        </p:spPr>
        <p:txBody>
          <a:bodyPr/>
          <a:lstStyle/>
          <a:p>
            <a:pPr>
              <a:lnSpc>
                <a:spcPct val="90000"/>
              </a:lnSpc>
            </a:pPr>
            <a:r>
              <a:rPr lang="en-US" altLang="en-US" b="1" dirty="0" smtClean="0">
                <a:ea typeface="ＭＳ Ｐゴシック" panose="020B0600070205080204" pitchFamily="34" charset="-128"/>
              </a:rPr>
              <a:t>Transaction rollback during normal operation</a:t>
            </a:r>
          </a:p>
        </p:txBody>
      </p:sp>
    </p:spTree>
    <p:extLst>
      <p:ext uri="{BB962C8B-B14F-4D97-AF65-F5344CB8AC3E}">
        <p14:creationId xmlns:p14="http://schemas.microsoft.com/office/powerpoint/2010/main" val="110427362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ea typeface="ＭＳ Ｐゴシック" panose="020B0600070205080204" pitchFamily="34" charset="-128"/>
              </a:rPr>
              <a:t>Failure Recovery with Logical Undo</a:t>
            </a:r>
          </a:p>
        </p:txBody>
      </p:sp>
      <p:pic>
        <p:nvPicPr>
          <p:cNvPr id="219140" name="Picture 4"/>
          <p:cNvPicPr>
            <a:picLocks noChangeAspect="1" noChangeArrowheads="1"/>
          </p:cNvPicPr>
          <p:nvPr/>
        </p:nvPicPr>
        <p:blipFill>
          <a:blip r:embed="rId2">
            <a:extLst>
              <a:ext uri="{28A0092B-C50C-407E-A947-70E740481C1C}">
                <a14:useLocalDpi xmlns:a14="http://schemas.microsoft.com/office/drawing/2010/main" val="0"/>
              </a:ext>
            </a:extLst>
          </a:blip>
          <a:srcRect l="17346" t="15251" r="8533" b="11876"/>
          <a:stretch>
            <a:fillRect/>
          </a:stretch>
        </p:blipFill>
        <p:spPr bwMode="auto">
          <a:xfrm>
            <a:off x="354330" y="891540"/>
            <a:ext cx="8491219" cy="55838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91737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a:ea typeface="+mj-ea"/>
              </a:rPr>
              <a:t>Schedule 3</a:t>
            </a:r>
          </a:p>
        </p:txBody>
      </p:sp>
      <p:sp>
        <p:nvSpPr>
          <p:cNvPr id="17411" name="Rectangle 4"/>
          <p:cNvSpPr>
            <a:spLocks noGrp="1" noChangeArrowheads="1"/>
          </p:cNvSpPr>
          <p:nvPr>
            <p:ph type="body" idx="1"/>
          </p:nvPr>
        </p:nvSpPr>
        <p:spPr>
          <a:xfrm>
            <a:off x="80010" y="899478"/>
            <a:ext cx="9063990" cy="1054100"/>
          </a:xfrm>
          <a:noFill/>
        </p:spPr>
        <p:txBody>
          <a:bodyPr/>
          <a:lstStyle/>
          <a:p>
            <a:pPr>
              <a:lnSpc>
                <a:spcPct val="90000"/>
              </a:lnSpc>
              <a:tabLst>
                <a:tab pos="1947863" algn="l"/>
                <a:tab pos="2684463" algn="l"/>
                <a:tab pos="3594100" algn="l"/>
                <a:tab pos="4286250" algn="l"/>
              </a:tabLst>
            </a:pPr>
            <a:r>
              <a:rPr lang="en-US" altLang="en-US" dirty="0" smtClean="0">
                <a:ea typeface="ＭＳ Ｐゴシック" panose="020B0600070205080204" pitchFamily="34" charset="-128"/>
              </a:rPr>
              <a:t>Let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1</a:t>
            </a:r>
            <a:r>
              <a:rPr lang="en-US" altLang="en-US" dirty="0" smtClean="0">
                <a:ea typeface="ＭＳ Ｐゴシック" panose="020B0600070205080204" pitchFamily="34" charset="-128"/>
              </a:rPr>
              <a:t> and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2</a:t>
            </a:r>
            <a:r>
              <a:rPr lang="en-US" altLang="en-US" dirty="0" smtClean="0">
                <a:ea typeface="ＭＳ Ｐゴシック" panose="020B0600070205080204" pitchFamily="34" charset="-128"/>
              </a:rPr>
              <a:t> be the transactions defined previously</a:t>
            </a:r>
            <a:r>
              <a:rPr lang="en-US" altLang="en-US" i="1" dirty="0" smtClean="0">
                <a:ea typeface="ＭＳ Ｐゴシック" panose="020B0600070205080204" pitchFamily="34" charset="-128"/>
              </a:rPr>
              <a:t>.</a:t>
            </a:r>
            <a:r>
              <a:rPr lang="en-US" altLang="en-US" dirty="0" smtClean="0">
                <a:ea typeface="ＭＳ Ｐゴシック" panose="020B0600070205080204" pitchFamily="34" charset="-128"/>
              </a:rPr>
              <a:t>  The following schedule is not a serial schedule, but it is </a:t>
            </a:r>
            <a:r>
              <a:rPr lang="en-US" altLang="en-US" b="1" dirty="0" smtClean="0">
                <a:solidFill>
                  <a:srgbClr val="000099"/>
                </a:solidFill>
                <a:ea typeface="ＭＳ Ｐゴシック" panose="020B0600070205080204" pitchFamily="34" charset="-128"/>
              </a:rPr>
              <a:t>equivalent</a:t>
            </a:r>
            <a:r>
              <a:rPr lang="en-US" altLang="en-US" dirty="0" smtClean="0">
                <a:solidFill>
                  <a:srgbClr val="000099"/>
                </a:solidFill>
                <a:ea typeface="ＭＳ Ｐゴシック" panose="020B0600070205080204" pitchFamily="34" charset="-128"/>
              </a:rPr>
              <a:t> </a:t>
            </a:r>
            <a:r>
              <a:rPr lang="en-US" altLang="en-US" dirty="0" smtClean="0">
                <a:ea typeface="ＭＳ Ｐゴシック" panose="020B0600070205080204" pitchFamily="34" charset="-128"/>
              </a:rPr>
              <a:t>to Schedule 1.</a:t>
            </a:r>
          </a:p>
          <a:p>
            <a:pPr>
              <a:lnSpc>
                <a:spcPct val="90000"/>
              </a:lnSpc>
              <a:buFont typeface="Monotype Sorts" charset="2"/>
              <a:buNone/>
              <a:tabLst>
                <a:tab pos="1947863" algn="l"/>
                <a:tab pos="2684463" algn="l"/>
                <a:tab pos="3594100" algn="l"/>
                <a:tab pos="4286250" algn="l"/>
              </a:tabLst>
            </a:pPr>
            <a:r>
              <a:rPr lang="en-US" altLang="en-US" dirty="0" smtClean="0">
                <a:ea typeface="ＭＳ Ｐゴシック" panose="020B0600070205080204" pitchFamily="34" charset="-128"/>
              </a:rPr>
              <a:t>		</a:t>
            </a:r>
            <a:endParaRPr lang="en-US" altLang="en-US" i="1" dirty="0" smtClean="0">
              <a:ea typeface="ＭＳ Ｐゴシック" panose="020B0600070205080204" pitchFamily="34" charset="-128"/>
            </a:endParaRPr>
          </a:p>
        </p:txBody>
      </p:sp>
      <p:sp>
        <p:nvSpPr>
          <p:cNvPr id="17412" name="Rectangle 7"/>
          <p:cNvSpPr>
            <a:spLocks noChangeArrowheads="1"/>
          </p:cNvSpPr>
          <p:nvPr/>
        </p:nvSpPr>
        <p:spPr bwMode="auto">
          <a:xfrm>
            <a:off x="365760" y="6080760"/>
            <a:ext cx="837819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1947863" algn="l"/>
                <a:tab pos="2684463" algn="l"/>
                <a:tab pos="3594100" algn="l"/>
                <a:tab pos="4286250" algn="l"/>
              </a:tabLst>
              <a:defRPr sz="1600">
                <a:solidFill>
                  <a:schemeClr val="tx1"/>
                </a:solidFill>
                <a:latin typeface="Helvetica" panose="020B0604020202020204" pitchFamily="34" charset="0"/>
                <a:ea typeface="ＭＳ Ｐゴシック" panose="020B0600070205080204" pitchFamily="34" charset="-128"/>
              </a:defRPr>
            </a:lvl1pPr>
            <a:lvl2pPr marL="742950" indent="-285750">
              <a:tabLst>
                <a:tab pos="1947863" algn="l"/>
                <a:tab pos="2684463" algn="l"/>
                <a:tab pos="3594100" algn="l"/>
                <a:tab pos="4286250" algn="l"/>
              </a:tabLst>
              <a:defRPr sz="1600">
                <a:solidFill>
                  <a:schemeClr val="tx1"/>
                </a:solidFill>
                <a:latin typeface="Helvetica" panose="020B0604020202020204" pitchFamily="34" charset="0"/>
                <a:ea typeface="ＭＳ Ｐゴシック" panose="020B0600070205080204" pitchFamily="34" charset="-128"/>
              </a:defRPr>
            </a:lvl2pPr>
            <a:lvl3pPr marL="1143000" indent="-228600">
              <a:tabLst>
                <a:tab pos="1947863" algn="l"/>
                <a:tab pos="2684463" algn="l"/>
                <a:tab pos="3594100" algn="l"/>
                <a:tab pos="4286250" algn="l"/>
              </a:tabLst>
              <a:defRPr sz="1600">
                <a:solidFill>
                  <a:schemeClr val="tx1"/>
                </a:solidFill>
                <a:latin typeface="Helvetica" panose="020B0604020202020204" pitchFamily="34" charset="0"/>
                <a:ea typeface="ＭＳ Ｐゴシック" panose="020B0600070205080204" pitchFamily="34" charset="-128"/>
              </a:defRPr>
            </a:lvl3pPr>
            <a:lvl4pPr marL="1600200" indent="-228600">
              <a:tabLst>
                <a:tab pos="1947863" algn="l"/>
                <a:tab pos="2684463" algn="l"/>
                <a:tab pos="3594100" algn="l"/>
                <a:tab pos="4286250" algn="l"/>
              </a:tabLst>
              <a:defRPr sz="1600">
                <a:solidFill>
                  <a:schemeClr val="tx1"/>
                </a:solidFill>
                <a:latin typeface="Helvetica" panose="020B0604020202020204" pitchFamily="34" charset="0"/>
                <a:ea typeface="ＭＳ Ｐゴシック" panose="020B0600070205080204" pitchFamily="34" charset="-128"/>
              </a:defRPr>
            </a:lvl4pPr>
            <a:lvl5pPr marL="2057400" indent="-228600">
              <a:tabLst>
                <a:tab pos="1947863" algn="l"/>
                <a:tab pos="2684463" algn="l"/>
                <a:tab pos="3594100" algn="l"/>
                <a:tab pos="4286250" algn="l"/>
              </a:tabLst>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947863" algn="l"/>
                <a:tab pos="2684463" algn="l"/>
                <a:tab pos="3594100" algn="l"/>
                <a:tab pos="4286250" algn="l"/>
              </a:tabLs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947863" algn="l"/>
                <a:tab pos="2684463" algn="l"/>
                <a:tab pos="3594100" algn="l"/>
                <a:tab pos="4286250" algn="l"/>
              </a:tabLs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947863" algn="l"/>
                <a:tab pos="2684463" algn="l"/>
                <a:tab pos="3594100" algn="l"/>
                <a:tab pos="4286250" algn="l"/>
              </a:tabLs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947863" algn="l"/>
                <a:tab pos="2684463" algn="l"/>
                <a:tab pos="3594100" algn="l"/>
                <a:tab pos="4286250" algn="l"/>
              </a:tabLs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chemeClr val="tx2"/>
              </a:buClr>
              <a:buFont typeface="Monotype Sorts" charset="2"/>
              <a:buNone/>
            </a:pPr>
            <a:r>
              <a:rPr kumimoji="1" lang="en-US" altLang="en-US" sz="2000" dirty="0">
                <a:latin typeface="Arial" panose="020B0604020202020204" pitchFamily="34" charset="0"/>
              </a:rPr>
              <a:t>Note -- In schedules 1, 2 and 3, the sum “A + B” is preserved.</a:t>
            </a:r>
          </a:p>
        </p:txBody>
      </p:sp>
      <p:pic>
        <p:nvPicPr>
          <p:cNvPr id="1741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8850" y="1537175"/>
            <a:ext cx="4137660" cy="445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152153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Transaction Rollback: Another Example</a:t>
            </a:r>
          </a:p>
        </p:txBody>
      </p:sp>
      <p:sp>
        <p:nvSpPr>
          <p:cNvPr id="103426" name="Rectangle 3"/>
          <p:cNvSpPr>
            <a:spLocks noGrp="1" noChangeArrowheads="1"/>
          </p:cNvSpPr>
          <p:nvPr>
            <p:ph type="body" idx="1"/>
          </p:nvPr>
        </p:nvSpPr>
        <p:spPr>
          <a:xfrm>
            <a:off x="0" y="817562"/>
            <a:ext cx="8845549" cy="554038"/>
          </a:xfrm>
        </p:spPr>
        <p:txBody>
          <a:bodyPr/>
          <a:lstStyle/>
          <a:p>
            <a:r>
              <a:rPr lang="en-US" altLang="en-US" dirty="0" smtClean="0">
                <a:ea typeface="ＭＳ Ｐゴシック" panose="020B0600070205080204" pitchFamily="34" charset="-128"/>
              </a:rPr>
              <a:t>Example with a complete and an incomplete operation</a:t>
            </a:r>
          </a:p>
        </p:txBody>
      </p:sp>
      <p:sp>
        <p:nvSpPr>
          <p:cNvPr id="103427" name="Text Box 5"/>
          <p:cNvSpPr txBox="1">
            <a:spLocks noChangeArrowheads="1"/>
          </p:cNvSpPr>
          <p:nvPr/>
        </p:nvSpPr>
        <p:spPr bwMode="auto">
          <a:xfrm>
            <a:off x="285750" y="1127918"/>
            <a:ext cx="8766810" cy="53245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50000"/>
              </a:spcBef>
            </a:pPr>
            <a:r>
              <a:rPr lang="en-US" altLang="en-US" sz="1700" dirty="0"/>
              <a:t>&lt;T1, </a:t>
            </a:r>
            <a:r>
              <a:rPr lang="en-US" altLang="en-US" sz="1700" dirty="0" smtClean="0"/>
              <a:t>start&gt;</a:t>
            </a:r>
            <a:endParaRPr lang="en-US" altLang="en-US" sz="1700" dirty="0"/>
          </a:p>
          <a:p>
            <a:pPr>
              <a:spcBef>
                <a:spcPct val="50000"/>
              </a:spcBef>
            </a:pPr>
            <a:r>
              <a:rPr lang="en-US" altLang="en-US" sz="1700" dirty="0"/>
              <a:t>&lt;T1, O1, operation-begin&gt;</a:t>
            </a:r>
          </a:p>
          <a:p>
            <a:pPr>
              <a:spcBef>
                <a:spcPct val="50000"/>
              </a:spcBef>
            </a:pPr>
            <a:r>
              <a:rPr lang="en-US" altLang="en-US" sz="1700" dirty="0"/>
              <a:t>….</a:t>
            </a:r>
          </a:p>
          <a:p>
            <a:pPr>
              <a:spcBef>
                <a:spcPct val="50000"/>
              </a:spcBef>
            </a:pPr>
            <a:r>
              <a:rPr lang="en-US" altLang="en-US" sz="1700" dirty="0"/>
              <a:t>&lt;T1, X, 10, K5&gt;</a:t>
            </a:r>
          </a:p>
          <a:p>
            <a:pPr>
              <a:spcBef>
                <a:spcPct val="50000"/>
              </a:spcBef>
            </a:pPr>
            <a:r>
              <a:rPr lang="en-US" altLang="en-US" sz="1700" dirty="0"/>
              <a:t>&lt;T1, Y, 45, RID7&gt;</a:t>
            </a:r>
          </a:p>
          <a:p>
            <a:pPr>
              <a:spcBef>
                <a:spcPct val="50000"/>
              </a:spcBef>
            </a:pPr>
            <a:r>
              <a:rPr lang="en-US" altLang="en-US" sz="1700" dirty="0"/>
              <a:t>&lt;T1, O1, operation-end, (delete I9, K5, RID7)&gt;</a:t>
            </a:r>
          </a:p>
          <a:p>
            <a:pPr>
              <a:spcBef>
                <a:spcPct val="50000"/>
              </a:spcBef>
            </a:pPr>
            <a:r>
              <a:rPr lang="en-US" altLang="en-US" sz="1700" dirty="0"/>
              <a:t>&lt;T1, O2, operation-begin&gt; </a:t>
            </a:r>
          </a:p>
          <a:p>
            <a:pPr>
              <a:spcBef>
                <a:spcPct val="50000"/>
              </a:spcBef>
            </a:pPr>
            <a:r>
              <a:rPr lang="en-US" altLang="en-US" sz="1700" dirty="0"/>
              <a:t>&lt;T1, Z, 45, 70&gt;   </a:t>
            </a:r>
            <a:br>
              <a:rPr lang="en-US" altLang="en-US" sz="1700" dirty="0"/>
            </a:br>
            <a:r>
              <a:rPr lang="en-US" altLang="en-US" sz="1700" dirty="0"/>
              <a:t>                       </a:t>
            </a:r>
            <a:r>
              <a:rPr lang="en-US" altLang="en-US" sz="1700" dirty="0">
                <a:solidFill>
                  <a:srgbClr val="000099"/>
                </a:solidFill>
                <a:sym typeface="Wingdings" panose="05000000000000000000" pitchFamily="2" charset="2"/>
              </a:rPr>
              <a:t></a:t>
            </a:r>
            <a:r>
              <a:rPr lang="en-US" altLang="en-US" sz="1700" dirty="0">
                <a:solidFill>
                  <a:srgbClr val="000099"/>
                </a:solidFill>
              </a:rPr>
              <a:t>  T1 Rollback begins here</a:t>
            </a:r>
          </a:p>
          <a:p>
            <a:pPr>
              <a:spcBef>
                <a:spcPct val="50000"/>
              </a:spcBef>
            </a:pPr>
            <a:r>
              <a:rPr lang="en-US" altLang="en-US" sz="1700" dirty="0"/>
              <a:t>&lt;T1, Z, 45&gt;     </a:t>
            </a:r>
            <a:r>
              <a:rPr lang="en-US" altLang="en-US" sz="1700" dirty="0">
                <a:solidFill>
                  <a:srgbClr val="000099"/>
                </a:solidFill>
                <a:sym typeface="Wingdings" panose="05000000000000000000" pitchFamily="2" charset="2"/>
              </a:rPr>
              <a:t></a:t>
            </a:r>
            <a:r>
              <a:rPr lang="en-US" altLang="en-US" sz="1700" dirty="0">
                <a:solidFill>
                  <a:srgbClr val="000099"/>
                </a:solidFill>
              </a:rPr>
              <a:t> redo-only log record during physical undo (of incomplete O2)</a:t>
            </a:r>
          </a:p>
          <a:p>
            <a:pPr>
              <a:spcBef>
                <a:spcPct val="50000"/>
              </a:spcBef>
            </a:pPr>
            <a:r>
              <a:rPr lang="en-US" altLang="en-US" sz="1700" dirty="0"/>
              <a:t>&lt;T1, Y, .., ..&gt;   </a:t>
            </a:r>
            <a:r>
              <a:rPr lang="en-US" altLang="en-US" sz="1700" dirty="0">
                <a:solidFill>
                  <a:srgbClr val="000099"/>
                </a:solidFill>
                <a:sym typeface="Wingdings" panose="05000000000000000000" pitchFamily="2" charset="2"/>
              </a:rPr>
              <a:t></a:t>
            </a:r>
            <a:r>
              <a:rPr lang="en-US" altLang="en-US" sz="1700" dirty="0">
                <a:solidFill>
                  <a:srgbClr val="000099"/>
                </a:solidFill>
              </a:rPr>
              <a:t> Normal redo records for logical undo of O1</a:t>
            </a:r>
          </a:p>
          <a:p>
            <a:pPr>
              <a:spcBef>
                <a:spcPct val="50000"/>
              </a:spcBef>
            </a:pPr>
            <a:r>
              <a:rPr lang="en-US" altLang="en-US" sz="1700" dirty="0"/>
              <a:t>     …</a:t>
            </a:r>
          </a:p>
          <a:p>
            <a:pPr>
              <a:spcBef>
                <a:spcPct val="50000"/>
              </a:spcBef>
            </a:pPr>
            <a:r>
              <a:rPr lang="en-US" altLang="en-US" sz="1700" dirty="0"/>
              <a:t>&lt;T1, O1, operation-abort&gt;  </a:t>
            </a:r>
            <a:r>
              <a:rPr lang="en-US" altLang="en-US" sz="1700" dirty="0">
                <a:solidFill>
                  <a:srgbClr val="000099"/>
                </a:solidFill>
                <a:sym typeface="Wingdings" panose="05000000000000000000" pitchFamily="2" charset="2"/>
              </a:rPr>
              <a:t> What if crash occurred immediately after this?</a:t>
            </a:r>
            <a:endParaRPr lang="en-US" altLang="en-US" sz="1700" dirty="0">
              <a:solidFill>
                <a:srgbClr val="000099"/>
              </a:solidFill>
            </a:endParaRPr>
          </a:p>
          <a:p>
            <a:pPr>
              <a:spcBef>
                <a:spcPct val="50000"/>
              </a:spcBef>
            </a:pPr>
            <a:r>
              <a:rPr lang="en-US" altLang="en-US" sz="1700" dirty="0"/>
              <a:t>&lt;T1, abort&gt;</a:t>
            </a:r>
          </a:p>
        </p:txBody>
      </p:sp>
    </p:spTree>
    <p:extLst>
      <p:ext uri="{BB962C8B-B14F-4D97-AF65-F5344CB8AC3E}">
        <p14:creationId xmlns:p14="http://schemas.microsoft.com/office/powerpoint/2010/main" val="163164776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Recovery Algorithm with Logical Undo</a:t>
            </a:r>
          </a:p>
        </p:txBody>
      </p:sp>
      <p:sp>
        <p:nvSpPr>
          <p:cNvPr id="105474" name="Rectangle 3"/>
          <p:cNvSpPr>
            <a:spLocks noGrp="1" noChangeArrowheads="1"/>
          </p:cNvSpPr>
          <p:nvPr>
            <p:ph type="body" idx="4294967295"/>
          </p:nvPr>
        </p:nvSpPr>
        <p:spPr>
          <a:xfrm>
            <a:off x="160020" y="934562"/>
            <a:ext cx="8685530" cy="5420518"/>
          </a:xfrm>
        </p:spPr>
        <p:txBody>
          <a:bodyPr/>
          <a:lstStyle/>
          <a:p>
            <a:pPr marL="381000" indent="-381000">
              <a:lnSpc>
                <a:spcPct val="90000"/>
              </a:lnSpc>
              <a:buFont typeface="Monotype Sorts" charset="2"/>
              <a:buNone/>
            </a:pPr>
            <a:r>
              <a:rPr lang="en-US" altLang="en-US" sz="2000" b="1" dirty="0" smtClean="0">
                <a:ea typeface="ＭＳ Ｐゴシック" panose="020B0600070205080204" pitchFamily="34" charset="-128"/>
              </a:rPr>
              <a:t>Basically same as earlier algorithm, except for changes described earlier for transaction rollback</a:t>
            </a:r>
          </a:p>
          <a:p>
            <a:pPr marL="381000" indent="-381000">
              <a:lnSpc>
                <a:spcPct val="90000"/>
              </a:lnSpc>
              <a:buFont typeface="Monotype Sorts" charset="2"/>
              <a:buAutoNum type="arabicPeriod"/>
            </a:pPr>
            <a:r>
              <a:rPr lang="en-US" altLang="en-US" sz="2000" dirty="0" smtClean="0">
                <a:ea typeface="ＭＳ Ｐゴシック" panose="020B0600070205080204" pitchFamily="34" charset="-128"/>
              </a:rPr>
              <a:t>(</a:t>
            </a:r>
            <a:r>
              <a:rPr lang="en-US" altLang="en-US" sz="2000" b="1" dirty="0" smtClean="0">
                <a:solidFill>
                  <a:srgbClr val="000099"/>
                </a:solidFill>
                <a:ea typeface="ＭＳ Ｐゴシック" panose="020B0600070205080204" pitchFamily="34" charset="-128"/>
              </a:rPr>
              <a:t>Redo phase</a:t>
            </a:r>
            <a:r>
              <a:rPr lang="en-US" altLang="en-US" sz="2000" dirty="0" smtClean="0">
                <a:ea typeface="ＭＳ Ｐゴシック" panose="020B0600070205080204" pitchFamily="34" charset="-128"/>
              </a:rPr>
              <a:t>): Scan log forward from last &lt; </a:t>
            </a:r>
            <a:r>
              <a:rPr lang="en-US" altLang="en-US" sz="2000" b="1" dirty="0" smtClean="0">
                <a:ea typeface="ＭＳ Ｐゴシック" panose="020B0600070205080204" pitchFamily="34" charset="-128"/>
              </a:rPr>
              <a:t>checkpoint</a:t>
            </a:r>
            <a:r>
              <a:rPr lang="en-US" altLang="en-US" sz="2000" i="1" dirty="0" smtClean="0">
                <a:ea typeface="ＭＳ Ｐゴシック" panose="020B0600070205080204" pitchFamily="34" charset="-128"/>
              </a:rPr>
              <a:t> L</a:t>
            </a:r>
            <a:r>
              <a:rPr lang="en-US" altLang="en-US" sz="2000" dirty="0" smtClean="0">
                <a:ea typeface="ＭＳ Ｐゴシック" panose="020B0600070205080204" pitchFamily="34" charset="-128"/>
              </a:rPr>
              <a:t>&gt; record till end of log</a:t>
            </a:r>
          </a:p>
          <a:p>
            <a:pPr marL="800100" lvl="1" indent="-342900">
              <a:lnSpc>
                <a:spcPct val="90000"/>
              </a:lnSpc>
              <a:buFont typeface="Monotype Sorts" charset="2"/>
              <a:buAutoNum type="arabicPeriod"/>
            </a:pPr>
            <a:r>
              <a:rPr lang="en-US" altLang="en-US" sz="2000" b="1" dirty="0" smtClean="0">
                <a:solidFill>
                  <a:srgbClr val="000099"/>
                </a:solidFill>
                <a:ea typeface="ＭＳ Ｐゴシック" panose="020B0600070205080204" pitchFamily="34" charset="-128"/>
              </a:rPr>
              <a:t>Repeat history</a:t>
            </a:r>
            <a:r>
              <a:rPr lang="en-US" altLang="en-US" sz="2000" dirty="0" smtClean="0">
                <a:ea typeface="ＭＳ Ｐゴシック" panose="020B0600070205080204" pitchFamily="34" charset="-128"/>
              </a:rPr>
              <a:t> by physically redoing all updates of  all transactions, </a:t>
            </a:r>
          </a:p>
          <a:p>
            <a:pPr marL="800100" lvl="1" indent="-342900">
              <a:lnSpc>
                <a:spcPct val="90000"/>
              </a:lnSpc>
              <a:buFont typeface="Monotype Sorts" charset="2"/>
              <a:buAutoNum type="arabicPeriod"/>
            </a:pPr>
            <a:r>
              <a:rPr lang="en-US" altLang="en-US" sz="2000" dirty="0" smtClean="0">
                <a:ea typeface="ＭＳ Ｐゴシック" panose="020B0600070205080204" pitchFamily="34" charset="-128"/>
              </a:rPr>
              <a:t>Create an undo-list during the scan as follows</a:t>
            </a:r>
          </a:p>
          <a:p>
            <a:pPr marL="1200150" lvl="2" indent="-342900">
              <a:lnSpc>
                <a:spcPct val="90000"/>
              </a:lnSpc>
            </a:pPr>
            <a:r>
              <a:rPr lang="en-US" altLang="en-US" sz="2000" i="1" dirty="0" smtClean="0">
                <a:ea typeface="ＭＳ Ｐゴシック" panose="020B0600070205080204" pitchFamily="34" charset="-128"/>
              </a:rPr>
              <a:t>undo-list</a:t>
            </a:r>
            <a:r>
              <a:rPr lang="en-US" altLang="en-US" sz="2000" dirty="0" smtClean="0">
                <a:ea typeface="ＭＳ Ｐゴシック" panose="020B0600070205080204" pitchFamily="34" charset="-128"/>
              </a:rPr>
              <a:t> is set to </a:t>
            </a:r>
            <a:r>
              <a:rPr lang="en-US" altLang="en-US" sz="2000" i="1" dirty="0" smtClean="0">
                <a:ea typeface="ＭＳ Ｐゴシック" panose="020B0600070205080204" pitchFamily="34" charset="-128"/>
              </a:rPr>
              <a:t>L</a:t>
            </a:r>
            <a:r>
              <a:rPr lang="en-US" altLang="en-US" sz="2000" dirty="0" smtClean="0">
                <a:ea typeface="ＭＳ Ｐゴシック" panose="020B0600070205080204" pitchFamily="34" charset="-128"/>
              </a:rPr>
              <a:t> initially</a:t>
            </a:r>
          </a:p>
          <a:p>
            <a:pPr marL="1200150" lvl="2" indent="-342900">
              <a:lnSpc>
                <a:spcPct val="90000"/>
              </a:lnSpc>
            </a:pPr>
            <a:r>
              <a:rPr lang="en-US" altLang="en-US" sz="2000" dirty="0" smtClean="0">
                <a:ea typeface="ＭＳ Ｐゴシック" panose="020B0600070205080204" pitchFamily="34" charset="-128"/>
              </a:rPr>
              <a:t>Whenever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start</a:t>
            </a:r>
            <a:r>
              <a:rPr lang="en-US" altLang="en-US" sz="2000" dirty="0" smtClean="0">
                <a:ea typeface="ＭＳ Ｐゴシック" panose="020B0600070205080204" pitchFamily="34" charset="-128"/>
              </a:rPr>
              <a:t>&gt; is found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is added to </a:t>
            </a:r>
            <a:r>
              <a:rPr lang="en-US" altLang="en-US" sz="2000" i="1" dirty="0" smtClean="0">
                <a:ea typeface="ＭＳ Ｐゴシック" panose="020B0600070205080204" pitchFamily="34" charset="-128"/>
              </a:rPr>
              <a:t>undo-list</a:t>
            </a:r>
            <a:endParaRPr lang="en-US" altLang="en-US" sz="2000" dirty="0" smtClean="0">
              <a:ea typeface="ＭＳ Ｐゴシック" panose="020B0600070205080204" pitchFamily="34" charset="-128"/>
            </a:endParaRPr>
          </a:p>
          <a:p>
            <a:pPr marL="1200150" lvl="2" indent="-342900">
              <a:lnSpc>
                <a:spcPct val="90000"/>
              </a:lnSpc>
            </a:pPr>
            <a:r>
              <a:rPr lang="en-US" altLang="en-US" sz="2000" dirty="0" smtClean="0">
                <a:ea typeface="ＭＳ Ｐゴシック" panose="020B0600070205080204" pitchFamily="34" charset="-128"/>
              </a:rPr>
              <a:t>Whenever &lt;</a:t>
            </a:r>
            <a:r>
              <a:rPr lang="en-US" altLang="en-US" sz="2000" i="1"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commit</a:t>
            </a:r>
            <a:r>
              <a:rPr lang="en-US" altLang="en-US" sz="2000" dirty="0" smtClean="0">
                <a:ea typeface="ＭＳ Ｐゴシック" panose="020B0600070205080204" pitchFamily="34" charset="-128"/>
              </a:rPr>
              <a:t>&gt; or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abort</a:t>
            </a:r>
            <a:r>
              <a:rPr lang="en-US" altLang="en-US" sz="2000" dirty="0" smtClean="0">
                <a:ea typeface="ＭＳ Ｐゴシック" panose="020B0600070205080204" pitchFamily="34" charset="-128"/>
              </a:rPr>
              <a:t>&gt; is found,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 deleted from </a:t>
            </a:r>
            <a:r>
              <a:rPr lang="en-US" altLang="en-US" sz="2000" i="1" dirty="0" smtClean="0">
                <a:ea typeface="ＭＳ Ｐゴシック" panose="020B0600070205080204" pitchFamily="34" charset="-128"/>
              </a:rPr>
              <a:t>undo-list</a:t>
            </a:r>
            <a:endParaRPr lang="en-US" altLang="en-US" sz="2000" dirty="0" smtClean="0">
              <a:ea typeface="ＭＳ Ｐゴシック" panose="020B0600070205080204" pitchFamily="34" charset="-128"/>
            </a:endParaRPr>
          </a:p>
          <a:p>
            <a:pPr marL="381000" indent="-381000">
              <a:lnSpc>
                <a:spcPct val="90000"/>
              </a:lnSpc>
              <a:buFont typeface="Monotype Sorts" charset="2"/>
              <a:buNone/>
            </a:pPr>
            <a:r>
              <a:rPr lang="en-US" altLang="en-US" sz="2000" dirty="0" smtClean="0">
                <a:ea typeface="ＭＳ Ｐゴシック" panose="020B0600070205080204" pitchFamily="34" charset="-128"/>
              </a:rPr>
              <a:t>	This brings database to state as of crash, with committed as well as uncommitted transactions having been redone.</a:t>
            </a:r>
          </a:p>
          <a:p>
            <a:pPr marL="381000" indent="-381000">
              <a:lnSpc>
                <a:spcPct val="90000"/>
              </a:lnSpc>
              <a:buFont typeface="Monotype Sorts" charset="2"/>
              <a:buNone/>
            </a:pPr>
            <a:r>
              <a:rPr lang="en-US" altLang="en-US" sz="2000" dirty="0" smtClean="0">
                <a:ea typeface="ＭＳ Ｐゴシック" panose="020B0600070205080204" pitchFamily="34" charset="-128"/>
              </a:rPr>
              <a:t>	Now </a:t>
            </a:r>
            <a:r>
              <a:rPr lang="en-US" altLang="en-US" sz="2000" i="1" dirty="0" smtClean="0">
                <a:ea typeface="ＭＳ Ｐゴシック" panose="020B0600070205080204" pitchFamily="34" charset="-128"/>
              </a:rPr>
              <a:t> undo-list</a:t>
            </a:r>
            <a:r>
              <a:rPr lang="en-US" altLang="en-US" sz="2000" dirty="0" smtClean="0">
                <a:ea typeface="ＭＳ Ｐゴシック" panose="020B0600070205080204" pitchFamily="34" charset="-128"/>
              </a:rPr>
              <a:t> contains transactions that are </a:t>
            </a:r>
            <a:r>
              <a:rPr lang="en-US" altLang="en-US" sz="2000" b="1" dirty="0" smtClean="0">
                <a:solidFill>
                  <a:srgbClr val="000099"/>
                </a:solidFill>
                <a:ea typeface="ＭＳ Ｐゴシック" panose="020B0600070205080204" pitchFamily="34" charset="-128"/>
              </a:rPr>
              <a:t>incomplete</a:t>
            </a:r>
            <a:r>
              <a:rPr lang="en-US" altLang="en-US" sz="2000" dirty="0" smtClean="0">
                <a:ea typeface="ＭＳ Ｐゴシック" panose="020B0600070205080204" pitchFamily="34" charset="-128"/>
              </a:rPr>
              <a:t>, that is, have neither committed nor been fully rolled back.</a:t>
            </a:r>
          </a:p>
        </p:txBody>
      </p:sp>
    </p:spTree>
    <p:extLst>
      <p:ext uri="{BB962C8B-B14F-4D97-AF65-F5344CB8AC3E}">
        <p14:creationId xmlns:p14="http://schemas.microsoft.com/office/powerpoint/2010/main" val="347355216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Recovery with Logical Undo (Cont.)</a:t>
            </a:r>
          </a:p>
        </p:txBody>
      </p:sp>
      <p:sp>
        <p:nvSpPr>
          <p:cNvPr id="107522" name="Rectangle 3"/>
          <p:cNvSpPr>
            <a:spLocks noGrp="1" noChangeArrowheads="1"/>
          </p:cNvSpPr>
          <p:nvPr>
            <p:ph type="body" idx="4294967295"/>
          </p:nvPr>
        </p:nvSpPr>
        <p:spPr>
          <a:xfrm>
            <a:off x="171450" y="857250"/>
            <a:ext cx="8823959" cy="5520690"/>
          </a:xfrm>
        </p:spPr>
        <p:txBody>
          <a:bodyPr/>
          <a:lstStyle/>
          <a:p>
            <a:pPr marL="381000" indent="-381000">
              <a:buFont typeface="Monotype Sorts" charset="2"/>
              <a:buNone/>
            </a:pPr>
            <a:r>
              <a:rPr lang="en-US" altLang="en-US" sz="2000" dirty="0" smtClean="0">
                <a:ea typeface="ＭＳ Ｐゴシック" panose="020B0600070205080204" pitchFamily="34" charset="-128"/>
              </a:rPr>
              <a:t>Recovery from system crash (cont.)</a:t>
            </a:r>
          </a:p>
          <a:p>
            <a:pPr marL="381000" indent="-381000">
              <a:buFont typeface="Monotype Sorts" charset="2"/>
              <a:buAutoNum type="arabicPeriod" startAt="2"/>
            </a:pPr>
            <a:r>
              <a:rPr lang="en-US" altLang="en-US" sz="2000" dirty="0" smtClean="0">
                <a:ea typeface="ＭＳ Ｐゴシック" panose="020B0600070205080204" pitchFamily="34" charset="-128"/>
              </a:rPr>
              <a:t>(</a:t>
            </a:r>
            <a:r>
              <a:rPr lang="en-US" altLang="en-US" sz="2000" b="1" dirty="0" smtClean="0">
                <a:solidFill>
                  <a:srgbClr val="000099"/>
                </a:solidFill>
                <a:ea typeface="ＭＳ Ｐゴシック" panose="020B0600070205080204" pitchFamily="34" charset="-128"/>
              </a:rPr>
              <a:t>Undo phase</a:t>
            </a:r>
            <a:r>
              <a:rPr lang="en-US" altLang="en-US" sz="2000" dirty="0" smtClean="0">
                <a:ea typeface="ＭＳ Ｐゴシック" panose="020B0600070205080204" pitchFamily="34" charset="-128"/>
              </a:rPr>
              <a:t>): Scan log backwards, performing undo on log records of transactions found in</a:t>
            </a:r>
            <a:r>
              <a:rPr lang="en-US" altLang="en-US" sz="2000" i="1" dirty="0" smtClean="0">
                <a:ea typeface="ＭＳ Ｐゴシック" panose="020B0600070205080204" pitchFamily="34" charset="-128"/>
              </a:rPr>
              <a:t> undo-list</a:t>
            </a:r>
            <a:r>
              <a:rPr lang="en-US" altLang="en-US" sz="2000" dirty="0" smtClean="0">
                <a:ea typeface="ＭＳ Ｐゴシック" panose="020B0600070205080204" pitchFamily="34" charset="-128"/>
              </a:rPr>
              <a:t>.  </a:t>
            </a:r>
          </a:p>
          <a:p>
            <a:pPr marL="800100" lvl="1" indent="-342900"/>
            <a:r>
              <a:rPr lang="en-US" altLang="en-US" sz="2000" dirty="0" smtClean="0">
                <a:ea typeface="ＭＳ Ｐゴシック" panose="020B0600070205080204" pitchFamily="34" charset="-128"/>
              </a:rPr>
              <a:t>Log records of transactions being rolled back are processed as described earlier, as they are found</a:t>
            </a:r>
          </a:p>
          <a:p>
            <a:pPr marL="1200150" lvl="2" indent="-342900"/>
            <a:r>
              <a:rPr lang="en-US" altLang="en-US" sz="2000" dirty="0" smtClean="0">
                <a:ea typeface="ＭＳ Ｐゴシック" panose="020B0600070205080204" pitchFamily="34" charset="-128"/>
              </a:rPr>
              <a:t>Single shared scan for all transactions being undone</a:t>
            </a:r>
          </a:p>
          <a:p>
            <a:pPr marL="800100" lvl="1" indent="-342900" algn="just"/>
            <a:r>
              <a:rPr lang="en-US" altLang="en-US" sz="2000" dirty="0" smtClean="0">
                <a:ea typeface="ＭＳ Ｐゴシック" panose="020B0600070205080204" pitchFamily="34" charset="-128"/>
              </a:rPr>
              <a:t>When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 start</a:t>
            </a:r>
            <a:r>
              <a:rPr lang="en-US" altLang="en-US" sz="2000" dirty="0" smtClean="0">
                <a:ea typeface="ＭＳ Ｐゴシック" panose="020B0600070205080204" pitchFamily="34" charset="-128"/>
              </a:rPr>
              <a:t>&gt; is found for a transaction </a:t>
            </a:r>
            <a:r>
              <a:rPr lang="en-US" altLang="en-US" sz="2000" i="1"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in </a:t>
            </a:r>
            <a:r>
              <a:rPr lang="en-US" altLang="en-US" sz="2000" i="1" dirty="0" smtClean="0">
                <a:ea typeface="ＭＳ Ｐゴシック" panose="020B0600070205080204" pitchFamily="34" charset="-128"/>
              </a:rPr>
              <a:t> undo-list</a:t>
            </a:r>
            <a:r>
              <a:rPr lang="en-US" altLang="en-US" sz="2000" dirty="0" smtClean="0">
                <a:ea typeface="ＭＳ Ｐゴシック" panose="020B0600070205080204" pitchFamily="34" charset="-128"/>
              </a:rPr>
              <a:t>, write a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b="1" dirty="0" smtClean="0">
                <a:ea typeface="ＭＳ Ｐゴシック" panose="020B0600070205080204" pitchFamily="34" charset="-128"/>
              </a:rPr>
              <a:t>abort</a:t>
            </a:r>
            <a:r>
              <a:rPr lang="en-US" altLang="en-US" sz="2000" dirty="0" smtClean="0">
                <a:ea typeface="ＭＳ Ｐゴシック" panose="020B0600070205080204" pitchFamily="34" charset="-128"/>
              </a:rPr>
              <a:t>&gt; log record.</a:t>
            </a:r>
          </a:p>
          <a:p>
            <a:pPr marL="800100" lvl="1" indent="-342900"/>
            <a:r>
              <a:rPr lang="en-US" altLang="en-US" sz="2000" dirty="0" smtClean="0">
                <a:ea typeface="ＭＳ Ｐゴシック" panose="020B0600070205080204" pitchFamily="34" charset="-128"/>
              </a:rPr>
              <a:t>Stop scan when &lt;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b="1" dirty="0" smtClean="0">
                <a:ea typeface="ＭＳ Ｐゴシック" panose="020B0600070205080204" pitchFamily="34" charset="-128"/>
              </a:rPr>
              <a:t>start</a:t>
            </a:r>
            <a:r>
              <a:rPr lang="en-US" altLang="en-US" sz="2000" dirty="0" smtClean="0">
                <a:ea typeface="ＭＳ Ｐゴシック" panose="020B0600070205080204" pitchFamily="34" charset="-128"/>
              </a:rPr>
              <a:t>&gt; records have been found for all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in </a:t>
            </a:r>
            <a:r>
              <a:rPr lang="en-US" altLang="en-US" sz="2000" i="1" dirty="0" smtClean="0">
                <a:ea typeface="ＭＳ Ｐゴシック" panose="020B0600070205080204" pitchFamily="34" charset="-128"/>
              </a:rPr>
              <a:t> undo-list</a:t>
            </a:r>
            <a:endParaRPr lang="en-US" altLang="en-US" sz="2000" dirty="0" smtClean="0">
              <a:ea typeface="ＭＳ Ｐゴシック" panose="020B0600070205080204" pitchFamily="34" charset="-128"/>
            </a:endParaRPr>
          </a:p>
          <a:p>
            <a:pPr marL="381000" indent="-381000"/>
            <a:r>
              <a:rPr lang="en-US" altLang="en-US" sz="2000" dirty="0" smtClean="0">
                <a:ea typeface="ＭＳ Ｐゴシック" panose="020B0600070205080204" pitchFamily="34" charset="-128"/>
              </a:rPr>
              <a:t>This undoes the effects of incomplete transactions (those with neither </a:t>
            </a:r>
            <a:r>
              <a:rPr lang="en-US" altLang="en-US" sz="2000" b="1" dirty="0" smtClean="0">
                <a:ea typeface="ＭＳ Ｐゴシック" panose="020B0600070205080204" pitchFamily="34" charset="-128"/>
              </a:rPr>
              <a:t>commit</a:t>
            </a:r>
            <a:r>
              <a:rPr lang="en-US" altLang="en-US" sz="2000" dirty="0" smtClean="0">
                <a:ea typeface="ＭＳ Ｐゴシック" panose="020B0600070205080204" pitchFamily="34" charset="-128"/>
              </a:rPr>
              <a:t> nor </a:t>
            </a:r>
            <a:r>
              <a:rPr lang="en-US" altLang="en-US" sz="2000" b="1" dirty="0" smtClean="0">
                <a:ea typeface="ＭＳ Ｐゴシック" panose="020B0600070205080204" pitchFamily="34" charset="-128"/>
              </a:rPr>
              <a:t>abort</a:t>
            </a:r>
            <a:r>
              <a:rPr lang="en-US" altLang="en-US" sz="2000" dirty="0" smtClean="0">
                <a:ea typeface="ＭＳ Ｐゴシック" panose="020B0600070205080204" pitchFamily="34" charset="-128"/>
              </a:rPr>
              <a:t> log records). Recovery is now complete.</a:t>
            </a:r>
          </a:p>
        </p:txBody>
      </p:sp>
    </p:spTree>
    <p:extLst>
      <p:ext uri="{BB962C8B-B14F-4D97-AF65-F5344CB8AC3E}">
        <p14:creationId xmlns:p14="http://schemas.microsoft.com/office/powerpoint/2010/main" val="15529982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p:txBody>
          <a:bodyPr/>
          <a:lstStyle/>
          <a:p>
            <a:r>
              <a:rPr lang="en-US" altLang="en-US" sz="3200" dirty="0" smtClean="0">
                <a:effectLst>
                  <a:outerShdw blurRad="38100" dist="38100" dir="2700000" algn="tl">
                    <a:srgbClr val="C0C0C0"/>
                  </a:outerShdw>
                </a:effectLst>
                <a:ea typeface="ＭＳ Ｐゴシック" panose="020B0600070205080204" pitchFamily="34" charset="-128"/>
              </a:rPr>
              <a:t>ARIES Recovery Algorithm</a:t>
            </a:r>
          </a:p>
        </p:txBody>
      </p:sp>
    </p:spTree>
    <p:extLst>
      <p:ext uri="{BB962C8B-B14F-4D97-AF65-F5344CB8AC3E}">
        <p14:creationId xmlns:p14="http://schemas.microsoft.com/office/powerpoint/2010/main" val="377274608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ARIES</a:t>
            </a:r>
          </a:p>
        </p:txBody>
      </p:sp>
      <p:sp>
        <p:nvSpPr>
          <p:cNvPr id="111618" name="Rectangle 3"/>
          <p:cNvSpPr>
            <a:spLocks noGrp="1" noChangeArrowheads="1"/>
          </p:cNvSpPr>
          <p:nvPr>
            <p:ph type="body" idx="1"/>
          </p:nvPr>
        </p:nvSpPr>
        <p:spPr>
          <a:xfrm>
            <a:off x="197167" y="960120"/>
            <a:ext cx="8763953" cy="5554980"/>
          </a:xfrm>
        </p:spPr>
        <p:txBody>
          <a:bodyPr/>
          <a:lstStyle/>
          <a:p>
            <a:pPr marL="381000" indent="-381000">
              <a:lnSpc>
                <a:spcPct val="90000"/>
              </a:lnSpc>
            </a:pPr>
            <a:r>
              <a:rPr lang="en-US" altLang="en-US" dirty="0" smtClean="0">
                <a:ea typeface="ＭＳ Ｐゴシック" panose="020B0600070205080204" pitchFamily="34" charset="-128"/>
              </a:rPr>
              <a:t>ARIES is a state of the art recovery method </a:t>
            </a:r>
          </a:p>
          <a:p>
            <a:pPr marL="800100" lvl="1" indent="-342900">
              <a:lnSpc>
                <a:spcPct val="90000"/>
              </a:lnSpc>
            </a:pPr>
            <a:r>
              <a:rPr lang="en-US" altLang="en-US" dirty="0" smtClean="0">
                <a:ea typeface="ＭＳ Ｐゴシック" panose="020B0600070205080204" pitchFamily="34" charset="-128"/>
              </a:rPr>
              <a:t>Incorporates numerous optimizations to reduce overheads during normal processing and to speed up recovery </a:t>
            </a:r>
          </a:p>
          <a:p>
            <a:pPr marL="800100" lvl="1" indent="-342900">
              <a:lnSpc>
                <a:spcPct val="90000"/>
              </a:lnSpc>
            </a:pPr>
            <a:r>
              <a:rPr lang="en-US" altLang="en-US" dirty="0" smtClean="0">
                <a:ea typeface="ＭＳ Ｐゴシック" panose="020B0600070205080204" pitchFamily="34" charset="-128"/>
              </a:rPr>
              <a:t>The recovery algorithm we studied earlier is modeled after ARIES, but greatly simplified by removing optimizations</a:t>
            </a:r>
          </a:p>
          <a:p>
            <a:pPr marL="381000" indent="-381000">
              <a:lnSpc>
                <a:spcPct val="90000"/>
              </a:lnSpc>
            </a:pPr>
            <a:r>
              <a:rPr lang="en-US" altLang="en-US" dirty="0" smtClean="0">
                <a:ea typeface="ＭＳ Ｐゴシック" panose="020B0600070205080204" pitchFamily="34" charset="-128"/>
              </a:rPr>
              <a:t>Unlike the recovery algorithm described earlier, ARIES </a:t>
            </a:r>
          </a:p>
          <a:p>
            <a:pPr marL="800100" lvl="1" indent="-342900">
              <a:lnSpc>
                <a:spcPct val="90000"/>
              </a:lnSpc>
              <a:buFont typeface="Monotype Sorts" charset="2"/>
              <a:buAutoNum type="arabicPeriod"/>
            </a:pPr>
            <a:r>
              <a:rPr lang="en-US" altLang="en-US" dirty="0" smtClean="0">
                <a:ea typeface="ＭＳ Ｐゴシック" panose="020B0600070205080204" pitchFamily="34" charset="-128"/>
              </a:rPr>
              <a:t>Uses </a:t>
            </a:r>
            <a:r>
              <a:rPr lang="en-US" altLang="en-US" b="1" dirty="0" smtClean="0">
                <a:solidFill>
                  <a:srgbClr val="000099"/>
                </a:solidFill>
                <a:ea typeface="ＭＳ Ｐゴシック" panose="020B0600070205080204" pitchFamily="34" charset="-128"/>
              </a:rPr>
              <a:t>log sequence number (LSN)</a:t>
            </a:r>
            <a:r>
              <a:rPr lang="en-US" altLang="en-US" dirty="0" smtClean="0">
                <a:ea typeface="ＭＳ Ｐゴシック" panose="020B0600070205080204" pitchFamily="34" charset="-128"/>
              </a:rPr>
              <a:t> to identify log records</a:t>
            </a:r>
          </a:p>
          <a:p>
            <a:pPr marL="1200150" lvl="2" indent="-342900">
              <a:lnSpc>
                <a:spcPct val="90000"/>
              </a:lnSpc>
            </a:pPr>
            <a:r>
              <a:rPr lang="en-US" altLang="en-US" dirty="0" smtClean="0">
                <a:ea typeface="ＭＳ Ｐゴシック" panose="020B0600070205080204" pitchFamily="34" charset="-128"/>
              </a:rPr>
              <a:t>Stores LSNs in pages to identify what updates have already been applied to a database page</a:t>
            </a:r>
          </a:p>
          <a:p>
            <a:pPr marL="800100" lvl="1" indent="-342900">
              <a:lnSpc>
                <a:spcPct val="90000"/>
              </a:lnSpc>
              <a:buFont typeface="Monotype Sorts" charset="2"/>
              <a:buAutoNum type="arabicPeriod"/>
            </a:pPr>
            <a:r>
              <a:rPr lang="en-US" altLang="en-US" dirty="0" smtClean="0">
                <a:ea typeface="ＭＳ Ｐゴシック" panose="020B0600070205080204" pitchFamily="34" charset="-128"/>
              </a:rPr>
              <a:t>Physiological redo</a:t>
            </a:r>
          </a:p>
          <a:p>
            <a:pPr marL="800100" lvl="1" indent="-342900">
              <a:lnSpc>
                <a:spcPct val="90000"/>
              </a:lnSpc>
              <a:buFont typeface="Monotype Sorts" charset="2"/>
              <a:buAutoNum type="arabicPeriod"/>
            </a:pPr>
            <a:r>
              <a:rPr lang="en-US" altLang="en-US" dirty="0" smtClean="0">
                <a:ea typeface="ＭＳ Ｐゴシック" panose="020B0600070205080204" pitchFamily="34" charset="-128"/>
              </a:rPr>
              <a:t>Dirty page table to avoid unnecessary </a:t>
            </a:r>
            <a:r>
              <a:rPr lang="en-US" altLang="en-US" dirty="0" err="1" smtClean="0">
                <a:ea typeface="ＭＳ Ｐゴシック" panose="020B0600070205080204" pitchFamily="34" charset="-128"/>
              </a:rPr>
              <a:t>redos</a:t>
            </a:r>
            <a:r>
              <a:rPr lang="en-US" altLang="en-US" dirty="0" smtClean="0">
                <a:ea typeface="ＭＳ Ｐゴシック" panose="020B0600070205080204" pitchFamily="34" charset="-128"/>
              </a:rPr>
              <a:t> during recovery</a:t>
            </a:r>
          </a:p>
          <a:p>
            <a:pPr marL="800100" lvl="1" indent="-342900">
              <a:lnSpc>
                <a:spcPct val="90000"/>
              </a:lnSpc>
              <a:buFont typeface="Monotype Sorts" charset="2"/>
              <a:buAutoNum type="arabicPeriod"/>
            </a:pPr>
            <a:r>
              <a:rPr lang="en-US" altLang="en-US" dirty="0" smtClean="0">
                <a:ea typeface="ＭＳ Ｐゴシック" panose="020B0600070205080204" pitchFamily="34" charset="-128"/>
              </a:rPr>
              <a:t>Fuzzy </a:t>
            </a:r>
            <a:r>
              <a:rPr lang="en-US" altLang="en-US" dirty="0" err="1" smtClean="0">
                <a:ea typeface="ＭＳ Ｐゴシック" panose="020B0600070205080204" pitchFamily="34" charset="-128"/>
              </a:rPr>
              <a:t>checkpointing</a:t>
            </a:r>
            <a:r>
              <a:rPr lang="en-US" altLang="en-US" dirty="0" smtClean="0">
                <a:ea typeface="ＭＳ Ｐゴシック" panose="020B0600070205080204" pitchFamily="34" charset="-128"/>
              </a:rPr>
              <a:t> that only records information about dirty pages, and does not require dirty pages to be written out at checkpoint time</a:t>
            </a:r>
          </a:p>
          <a:p>
            <a:pPr marL="1200150" lvl="2" indent="-342900">
              <a:lnSpc>
                <a:spcPct val="90000"/>
              </a:lnSpc>
            </a:pPr>
            <a:r>
              <a:rPr lang="en-US" altLang="en-US" dirty="0" smtClean="0">
                <a:ea typeface="ＭＳ Ｐゴシック" panose="020B0600070205080204" pitchFamily="34" charset="-128"/>
              </a:rPr>
              <a:t>More coming up on each of the above …</a:t>
            </a:r>
          </a:p>
        </p:txBody>
      </p:sp>
    </p:spTree>
    <p:extLst>
      <p:ext uri="{BB962C8B-B14F-4D97-AF65-F5344CB8AC3E}">
        <p14:creationId xmlns:p14="http://schemas.microsoft.com/office/powerpoint/2010/main" val="10857206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ARIES Optimizations</a:t>
            </a:r>
          </a:p>
        </p:txBody>
      </p:sp>
      <p:sp>
        <p:nvSpPr>
          <p:cNvPr id="113666" name="Rectangle 3"/>
          <p:cNvSpPr>
            <a:spLocks noGrp="1" noChangeArrowheads="1"/>
          </p:cNvSpPr>
          <p:nvPr>
            <p:ph type="body" idx="1"/>
          </p:nvPr>
        </p:nvSpPr>
        <p:spPr>
          <a:xfrm>
            <a:off x="251460" y="868680"/>
            <a:ext cx="8801100" cy="5623560"/>
          </a:xfrm>
        </p:spPr>
        <p:txBody>
          <a:bodyPr/>
          <a:lstStyle/>
          <a:p>
            <a:pPr marL="381000" indent="-381000">
              <a:lnSpc>
                <a:spcPct val="90000"/>
              </a:lnSpc>
            </a:pPr>
            <a:r>
              <a:rPr lang="en-US" altLang="en-US" b="1" dirty="0" smtClean="0">
                <a:solidFill>
                  <a:srgbClr val="000099"/>
                </a:solidFill>
                <a:ea typeface="ＭＳ Ｐゴシック" panose="020B0600070205080204" pitchFamily="34" charset="-128"/>
              </a:rPr>
              <a:t>Physiological redo</a:t>
            </a:r>
          </a:p>
          <a:p>
            <a:pPr marL="800100" lvl="1" indent="-342900">
              <a:lnSpc>
                <a:spcPct val="90000"/>
              </a:lnSpc>
            </a:pPr>
            <a:r>
              <a:rPr lang="en-US" altLang="en-US" dirty="0" smtClean="0">
                <a:ea typeface="ＭＳ Ｐゴシック" panose="020B0600070205080204" pitchFamily="34" charset="-128"/>
              </a:rPr>
              <a:t>Affected page is physically identified, action within page can be logical</a:t>
            </a:r>
          </a:p>
          <a:p>
            <a:pPr marL="1200150" lvl="2" indent="-342900">
              <a:lnSpc>
                <a:spcPct val="90000"/>
              </a:lnSpc>
            </a:pPr>
            <a:r>
              <a:rPr lang="en-US" altLang="en-US" dirty="0" smtClean="0">
                <a:ea typeface="ＭＳ Ｐゴシック" panose="020B0600070205080204" pitchFamily="34" charset="-128"/>
              </a:rPr>
              <a:t>Used to reduce logging overheads</a:t>
            </a:r>
          </a:p>
          <a:p>
            <a:pPr marL="1543050" lvl="3" indent="-342900">
              <a:lnSpc>
                <a:spcPct val="90000"/>
              </a:lnSpc>
            </a:pPr>
            <a:r>
              <a:rPr lang="en-US" altLang="en-US" dirty="0" smtClean="0">
                <a:ea typeface="ＭＳ Ｐゴシック" panose="020B0600070205080204" pitchFamily="34" charset="-128"/>
              </a:rPr>
              <a:t> e.g. when a record is deleted and all other records have to be moved to fill hole</a:t>
            </a:r>
          </a:p>
          <a:p>
            <a:pPr marL="1885950" lvl="4" indent="-342900">
              <a:lnSpc>
                <a:spcPct val="90000"/>
              </a:lnSpc>
            </a:pPr>
            <a:r>
              <a:rPr lang="en-US" altLang="en-US" dirty="0" smtClean="0">
                <a:ea typeface="ＭＳ Ｐゴシック" panose="020B0600070205080204" pitchFamily="34" charset="-128"/>
              </a:rPr>
              <a:t>Physiological redo can log just the record deletion </a:t>
            </a:r>
          </a:p>
          <a:p>
            <a:pPr marL="1885950" lvl="4" indent="-342900">
              <a:lnSpc>
                <a:spcPct val="90000"/>
              </a:lnSpc>
            </a:pPr>
            <a:r>
              <a:rPr lang="en-US" altLang="en-US" dirty="0" smtClean="0">
                <a:ea typeface="ＭＳ Ｐゴシック" panose="020B0600070205080204" pitchFamily="34" charset="-128"/>
              </a:rPr>
              <a:t>Physical redo would require logging of old and new values for much of the page</a:t>
            </a:r>
          </a:p>
          <a:p>
            <a:pPr marL="1200150" lvl="2" indent="-342900">
              <a:lnSpc>
                <a:spcPct val="90000"/>
              </a:lnSpc>
            </a:pPr>
            <a:r>
              <a:rPr lang="en-US" altLang="en-US" dirty="0" smtClean="0">
                <a:ea typeface="ＭＳ Ｐゴシック" panose="020B0600070205080204" pitchFamily="34" charset="-128"/>
              </a:rPr>
              <a:t>Requires page to be output to disk atomically</a:t>
            </a:r>
          </a:p>
          <a:p>
            <a:pPr marL="1543050" lvl="3" indent="-342900">
              <a:lnSpc>
                <a:spcPct val="90000"/>
              </a:lnSpc>
            </a:pPr>
            <a:r>
              <a:rPr lang="en-US" altLang="en-US" dirty="0" smtClean="0">
                <a:ea typeface="ＭＳ Ｐゴシック" panose="020B0600070205080204" pitchFamily="34" charset="-128"/>
              </a:rPr>
              <a:t>Easy to achieve with hardware RAID, also supported by some disk systems</a:t>
            </a:r>
          </a:p>
          <a:p>
            <a:pPr marL="1543050" lvl="3" indent="-342900">
              <a:lnSpc>
                <a:spcPct val="90000"/>
              </a:lnSpc>
            </a:pPr>
            <a:r>
              <a:rPr lang="en-US" altLang="en-US" dirty="0" smtClean="0">
                <a:ea typeface="ＭＳ Ｐゴシック" panose="020B0600070205080204" pitchFamily="34" charset="-128"/>
              </a:rPr>
              <a:t>Incomplete page output can be detected by checksum techniques, </a:t>
            </a:r>
          </a:p>
          <a:p>
            <a:pPr marL="1885950" lvl="4" indent="-342900">
              <a:lnSpc>
                <a:spcPct val="90000"/>
              </a:lnSpc>
            </a:pPr>
            <a:r>
              <a:rPr lang="en-US" altLang="en-US" dirty="0" smtClean="0">
                <a:ea typeface="ＭＳ Ｐゴシック" panose="020B0600070205080204" pitchFamily="34" charset="-128"/>
              </a:rPr>
              <a:t>But extra actions are required for recovery </a:t>
            </a:r>
          </a:p>
          <a:p>
            <a:pPr marL="1885950" lvl="4" indent="-342900">
              <a:lnSpc>
                <a:spcPct val="90000"/>
              </a:lnSpc>
            </a:pPr>
            <a:r>
              <a:rPr lang="en-US" altLang="en-US" dirty="0" smtClean="0">
                <a:ea typeface="ＭＳ Ｐゴシック" panose="020B0600070205080204" pitchFamily="34" charset="-128"/>
              </a:rPr>
              <a:t>Treated as a media failure</a:t>
            </a:r>
          </a:p>
          <a:p>
            <a:pPr marL="381000" indent="-381000">
              <a:lnSpc>
                <a:spcPct val="90000"/>
              </a:lnSpc>
            </a:pP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23650667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ARIES Data Structures</a:t>
            </a:r>
          </a:p>
        </p:txBody>
      </p:sp>
      <p:sp>
        <p:nvSpPr>
          <p:cNvPr id="115714" name="Rectangle 3"/>
          <p:cNvSpPr>
            <a:spLocks noGrp="1" noChangeArrowheads="1"/>
          </p:cNvSpPr>
          <p:nvPr>
            <p:ph type="body" idx="1"/>
          </p:nvPr>
        </p:nvSpPr>
        <p:spPr>
          <a:xfrm>
            <a:off x="182881" y="834390"/>
            <a:ext cx="8812530" cy="5657850"/>
          </a:xfrm>
        </p:spPr>
        <p:txBody>
          <a:bodyPr/>
          <a:lstStyle/>
          <a:p>
            <a:r>
              <a:rPr lang="en-US" altLang="en-US" dirty="0" smtClean="0">
                <a:ea typeface="ＭＳ Ｐゴシック" panose="020B0600070205080204" pitchFamily="34" charset="-128"/>
              </a:rPr>
              <a:t>ARIES uses several data structures</a:t>
            </a:r>
          </a:p>
          <a:p>
            <a:pPr lvl="1"/>
            <a:r>
              <a:rPr lang="en-US" altLang="en-US" dirty="0" smtClean="0">
                <a:ea typeface="ＭＳ Ｐゴシック" panose="020B0600070205080204" pitchFamily="34" charset="-128"/>
              </a:rPr>
              <a:t>Log sequence number (LSN) identifies each log record</a:t>
            </a:r>
          </a:p>
          <a:p>
            <a:pPr lvl="2"/>
            <a:r>
              <a:rPr lang="en-US" altLang="en-US" dirty="0" smtClean="0">
                <a:ea typeface="ＭＳ Ｐゴシック" panose="020B0600070205080204" pitchFamily="34" charset="-128"/>
              </a:rPr>
              <a:t>Must be sequentially increasing</a:t>
            </a:r>
          </a:p>
          <a:p>
            <a:pPr lvl="2"/>
            <a:r>
              <a:rPr lang="en-US" altLang="en-US" dirty="0" smtClean="0">
                <a:ea typeface="ＭＳ Ｐゴシック" panose="020B0600070205080204" pitchFamily="34" charset="-128"/>
              </a:rPr>
              <a:t>Typically an offset from beginning of log file to allow fast access</a:t>
            </a:r>
          </a:p>
          <a:p>
            <a:pPr lvl="3"/>
            <a:r>
              <a:rPr lang="en-US" altLang="en-US" dirty="0" smtClean="0">
                <a:ea typeface="ＭＳ Ｐゴシック" panose="020B0600070205080204" pitchFamily="34" charset="-128"/>
              </a:rPr>
              <a:t>Easily extended to handle multiple log files</a:t>
            </a:r>
          </a:p>
          <a:p>
            <a:pPr lvl="1"/>
            <a:r>
              <a:rPr lang="en-US" altLang="en-US" dirty="0" smtClean="0">
                <a:ea typeface="ＭＳ Ｐゴシック" panose="020B0600070205080204" pitchFamily="34" charset="-128"/>
              </a:rPr>
              <a:t>Page LSN</a:t>
            </a:r>
          </a:p>
          <a:p>
            <a:pPr lvl="1"/>
            <a:r>
              <a:rPr lang="en-US" altLang="en-US" dirty="0" smtClean="0">
                <a:ea typeface="ＭＳ Ｐゴシック" panose="020B0600070205080204" pitchFamily="34" charset="-128"/>
              </a:rPr>
              <a:t>Log records of several different types</a:t>
            </a:r>
          </a:p>
          <a:p>
            <a:pPr lvl="1"/>
            <a:r>
              <a:rPr lang="en-US" altLang="en-US" dirty="0" smtClean="0">
                <a:ea typeface="ＭＳ Ｐゴシック" panose="020B0600070205080204" pitchFamily="34" charset="-128"/>
              </a:rPr>
              <a:t>Dirty page table</a:t>
            </a:r>
          </a:p>
          <a:p>
            <a:pPr lvl="1"/>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69691320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ARIES Data Structures: Page LSN</a:t>
            </a:r>
          </a:p>
        </p:txBody>
      </p:sp>
      <p:sp>
        <p:nvSpPr>
          <p:cNvPr id="117762" name="Rectangle 3"/>
          <p:cNvSpPr>
            <a:spLocks noGrp="1" noChangeArrowheads="1"/>
          </p:cNvSpPr>
          <p:nvPr>
            <p:ph type="body" idx="1"/>
          </p:nvPr>
        </p:nvSpPr>
        <p:spPr>
          <a:xfrm>
            <a:off x="197167" y="960120"/>
            <a:ext cx="8809673" cy="5543550"/>
          </a:xfrm>
        </p:spPr>
        <p:txBody>
          <a:bodyPr/>
          <a:lstStyle/>
          <a:p>
            <a:r>
              <a:rPr lang="en-US" altLang="en-US" dirty="0" smtClean="0">
                <a:ea typeface="ＭＳ Ｐゴシック" panose="020B0600070205080204" pitchFamily="34" charset="-128"/>
              </a:rPr>
              <a:t>Each page contains a </a:t>
            </a:r>
            <a:r>
              <a:rPr lang="en-US" altLang="en-US" b="1" dirty="0" err="1" smtClean="0">
                <a:solidFill>
                  <a:srgbClr val="000099"/>
                </a:solidFill>
                <a:ea typeface="ＭＳ Ｐゴシック" panose="020B0600070205080204" pitchFamily="34" charset="-128"/>
              </a:rPr>
              <a:t>PageLSN</a:t>
            </a:r>
            <a:r>
              <a:rPr lang="en-US" altLang="en-US" dirty="0" smtClean="0">
                <a:ea typeface="ＭＳ Ｐゴシック" panose="020B0600070205080204" pitchFamily="34" charset="-128"/>
              </a:rPr>
              <a:t> which is the LSN of the last log record whose effects are reflected on the page</a:t>
            </a:r>
          </a:p>
          <a:p>
            <a:pPr lvl="1"/>
            <a:r>
              <a:rPr lang="en-US" altLang="en-US" dirty="0" smtClean="0">
                <a:ea typeface="ＭＳ Ｐゴシック" panose="020B0600070205080204" pitchFamily="34" charset="-128"/>
              </a:rPr>
              <a:t>To update a page:</a:t>
            </a:r>
          </a:p>
          <a:p>
            <a:pPr lvl="2"/>
            <a:r>
              <a:rPr lang="en-US" altLang="en-US" dirty="0" smtClean="0">
                <a:ea typeface="ＭＳ Ｐゴシック" panose="020B0600070205080204" pitchFamily="34" charset="-128"/>
              </a:rPr>
              <a:t>X-latch the page, and write the log record </a:t>
            </a:r>
          </a:p>
          <a:p>
            <a:pPr lvl="2"/>
            <a:r>
              <a:rPr lang="en-US" altLang="en-US" dirty="0" smtClean="0">
                <a:ea typeface="ＭＳ Ｐゴシック" panose="020B0600070205080204" pitchFamily="34" charset="-128"/>
              </a:rPr>
              <a:t>Update the page</a:t>
            </a:r>
          </a:p>
          <a:p>
            <a:pPr lvl="2"/>
            <a:r>
              <a:rPr lang="en-US" altLang="en-US" dirty="0" smtClean="0">
                <a:ea typeface="ＭＳ Ｐゴシック" panose="020B0600070205080204" pitchFamily="34" charset="-128"/>
              </a:rPr>
              <a:t>Record the LSN of the log record in </a:t>
            </a:r>
            <a:r>
              <a:rPr lang="en-US" altLang="en-US" dirty="0" err="1" smtClean="0">
                <a:ea typeface="ＭＳ Ｐゴシック" panose="020B0600070205080204" pitchFamily="34" charset="-128"/>
              </a:rPr>
              <a:t>PageLSN</a:t>
            </a:r>
            <a:endParaRPr lang="en-US" altLang="en-US" dirty="0" smtClean="0">
              <a:ea typeface="ＭＳ Ｐゴシック" panose="020B0600070205080204" pitchFamily="34" charset="-128"/>
            </a:endParaRPr>
          </a:p>
          <a:p>
            <a:pPr lvl="2"/>
            <a:r>
              <a:rPr lang="en-US" altLang="en-US" dirty="0" smtClean="0">
                <a:ea typeface="ＭＳ Ｐゴシック" panose="020B0600070205080204" pitchFamily="34" charset="-128"/>
              </a:rPr>
              <a:t>Unlock page</a:t>
            </a:r>
          </a:p>
          <a:p>
            <a:pPr lvl="1"/>
            <a:r>
              <a:rPr lang="en-US" altLang="en-US" dirty="0" smtClean="0">
                <a:ea typeface="ＭＳ Ｐゴシック" panose="020B0600070205080204" pitchFamily="34" charset="-128"/>
              </a:rPr>
              <a:t>To flush page to disk, must first S-latch page</a:t>
            </a:r>
          </a:p>
          <a:p>
            <a:pPr lvl="2"/>
            <a:r>
              <a:rPr lang="en-US" altLang="en-US" dirty="0" smtClean="0">
                <a:ea typeface="ＭＳ Ｐゴシック" panose="020B0600070205080204" pitchFamily="34" charset="-128"/>
              </a:rPr>
              <a:t>Thus page state on disk is operation consistent</a:t>
            </a:r>
          </a:p>
          <a:p>
            <a:pPr lvl="3"/>
            <a:r>
              <a:rPr lang="en-US" altLang="en-US" dirty="0" smtClean="0">
                <a:ea typeface="ＭＳ Ｐゴシック" panose="020B0600070205080204" pitchFamily="34" charset="-128"/>
              </a:rPr>
              <a:t>Required to support physiological redo</a:t>
            </a:r>
          </a:p>
          <a:p>
            <a:pPr lvl="1"/>
            <a:r>
              <a:rPr lang="en-US" altLang="en-US" dirty="0" err="1" smtClean="0">
                <a:ea typeface="ＭＳ Ｐゴシック" panose="020B0600070205080204" pitchFamily="34" charset="-128"/>
              </a:rPr>
              <a:t>PageLSN</a:t>
            </a:r>
            <a:r>
              <a:rPr lang="en-US" altLang="en-US" dirty="0" smtClean="0">
                <a:ea typeface="ＭＳ Ｐゴシック" panose="020B0600070205080204" pitchFamily="34" charset="-128"/>
              </a:rPr>
              <a:t> is used during recovery to prevent repeated redo </a:t>
            </a:r>
          </a:p>
          <a:p>
            <a:pPr lvl="2"/>
            <a:r>
              <a:rPr lang="en-US" altLang="en-US" dirty="0" smtClean="0">
                <a:ea typeface="ＭＳ Ｐゴシック" panose="020B0600070205080204" pitchFamily="34" charset="-128"/>
              </a:rPr>
              <a:t>Thus ensuring </a:t>
            </a:r>
            <a:r>
              <a:rPr lang="en-US" altLang="en-US" dirty="0" err="1" smtClean="0">
                <a:ea typeface="ＭＳ Ｐゴシック" panose="020B0600070205080204" pitchFamily="34" charset="-128"/>
              </a:rPr>
              <a:t>idempotence</a:t>
            </a:r>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421336528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ea typeface="ＭＳ Ｐゴシック" panose="020B0600070205080204" pitchFamily="34" charset="-128"/>
              </a:rPr>
              <a:t>ARIES Data Structures: Log Record</a:t>
            </a:r>
          </a:p>
        </p:txBody>
      </p:sp>
      <p:sp>
        <p:nvSpPr>
          <p:cNvPr id="119810" name="Rectangle 3"/>
          <p:cNvSpPr>
            <a:spLocks noGrp="1" noChangeArrowheads="1"/>
          </p:cNvSpPr>
          <p:nvPr>
            <p:ph type="body" idx="1"/>
          </p:nvPr>
        </p:nvSpPr>
        <p:spPr>
          <a:xfrm>
            <a:off x="125730" y="949324"/>
            <a:ext cx="8719820" cy="4966655"/>
          </a:xfrm>
        </p:spPr>
        <p:txBody>
          <a:bodyPr/>
          <a:lstStyle/>
          <a:p>
            <a:r>
              <a:rPr lang="en-US" altLang="en-US" sz="1900" dirty="0" smtClean="0">
                <a:ea typeface="ＭＳ Ｐゴシック" panose="020B0600070205080204" pitchFamily="34" charset="-128"/>
              </a:rPr>
              <a:t>Each log record contains LSN of previous log record of the same transaction</a:t>
            </a:r>
            <a:br>
              <a:rPr lang="en-US" altLang="en-US" sz="1900" dirty="0" smtClean="0">
                <a:ea typeface="ＭＳ Ｐゴシック" panose="020B0600070205080204" pitchFamily="34" charset="-128"/>
              </a:rPr>
            </a:br>
            <a:r>
              <a:rPr lang="en-US" altLang="en-US" sz="1900" dirty="0" smtClean="0">
                <a:ea typeface="ＭＳ Ｐゴシック" panose="020B0600070205080204" pitchFamily="34" charset="-128"/>
              </a:rPr>
              <a:t/>
            </a:r>
            <a:br>
              <a:rPr lang="en-US" altLang="en-US" sz="1900" dirty="0" smtClean="0">
                <a:ea typeface="ＭＳ Ｐゴシック" panose="020B0600070205080204" pitchFamily="34" charset="-128"/>
              </a:rPr>
            </a:br>
            <a:endParaRPr lang="en-US" altLang="en-US" sz="1900" dirty="0" smtClean="0">
              <a:ea typeface="ＭＳ Ｐゴシック" panose="020B0600070205080204" pitchFamily="34" charset="-128"/>
            </a:endParaRPr>
          </a:p>
          <a:p>
            <a:pPr lvl="1"/>
            <a:r>
              <a:rPr lang="en-US" altLang="en-US" sz="1900" dirty="0" smtClean="0">
                <a:ea typeface="ＭＳ Ｐゴシック" panose="020B0600070205080204" pitchFamily="34" charset="-128"/>
              </a:rPr>
              <a:t>LSN in log record may be implicit</a:t>
            </a:r>
          </a:p>
          <a:p>
            <a:r>
              <a:rPr lang="en-US" altLang="en-US" sz="1900" dirty="0" smtClean="0">
                <a:ea typeface="ＭＳ Ｐゴシック" panose="020B0600070205080204" pitchFamily="34" charset="-128"/>
              </a:rPr>
              <a:t>Special redo-only log record called </a:t>
            </a:r>
            <a:r>
              <a:rPr lang="en-US" altLang="en-US" sz="1900" b="1" dirty="0" smtClean="0">
                <a:solidFill>
                  <a:srgbClr val="000099"/>
                </a:solidFill>
                <a:ea typeface="ＭＳ Ｐゴシック" panose="020B0600070205080204" pitchFamily="34" charset="-128"/>
              </a:rPr>
              <a:t>compensation log record (CLR)</a:t>
            </a:r>
            <a:r>
              <a:rPr lang="en-US" altLang="en-US" sz="1900" b="1" dirty="0" smtClean="0">
                <a:solidFill>
                  <a:schemeClr val="tx2"/>
                </a:solidFill>
                <a:ea typeface="ＭＳ Ｐゴシック" panose="020B0600070205080204" pitchFamily="34" charset="-128"/>
              </a:rPr>
              <a:t> </a:t>
            </a:r>
            <a:r>
              <a:rPr lang="en-US" altLang="en-US" sz="1900" dirty="0" smtClean="0">
                <a:ea typeface="ＭＳ Ｐゴシック" panose="020B0600070205080204" pitchFamily="34" charset="-128"/>
              </a:rPr>
              <a:t>used to log actions taken during recovery that never need to be undone</a:t>
            </a:r>
          </a:p>
          <a:p>
            <a:pPr lvl="1"/>
            <a:r>
              <a:rPr lang="en-US" altLang="en-US" sz="1900" dirty="0" smtClean="0">
                <a:ea typeface="ＭＳ Ｐゴシック" panose="020B0600070205080204" pitchFamily="34" charset="-128"/>
              </a:rPr>
              <a:t>Serves the role of operation-abort log records used in earlier recovery algorithm</a:t>
            </a:r>
          </a:p>
          <a:p>
            <a:pPr lvl="1"/>
            <a:r>
              <a:rPr lang="en-US" altLang="en-US" sz="1900" dirty="0" smtClean="0">
                <a:ea typeface="ＭＳ Ｐゴシック" panose="020B0600070205080204" pitchFamily="34" charset="-128"/>
              </a:rPr>
              <a:t>Has a field </a:t>
            </a:r>
            <a:r>
              <a:rPr lang="en-US" altLang="en-US" sz="1900" dirty="0" err="1" smtClean="0">
                <a:ea typeface="ＭＳ Ｐゴシック" panose="020B0600070205080204" pitchFamily="34" charset="-128"/>
              </a:rPr>
              <a:t>UndoNextLSN</a:t>
            </a:r>
            <a:r>
              <a:rPr lang="en-US" altLang="en-US" sz="1900" dirty="0" smtClean="0">
                <a:ea typeface="ＭＳ Ｐゴシック" panose="020B0600070205080204" pitchFamily="34" charset="-128"/>
              </a:rPr>
              <a:t> to note next (earlier) record to be undone</a:t>
            </a:r>
          </a:p>
          <a:p>
            <a:pPr lvl="2"/>
            <a:r>
              <a:rPr lang="en-US" altLang="en-US" sz="1900" dirty="0" smtClean="0">
                <a:ea typeface="ＭＳ Ｐゴシック" panose="020B0600070205080204" pitchFamily="34" charset="-128"/>
              </a:rPr>
              <a:t>Records in between would have already been undone</a:t>
            </a:r>
          </a:p>
          <a:p>
            <a:pPr lvl="2"/>
            <a:r>
              <a:rPr lang="en-US" altLang="en-US" sz="1900" dirty="0" smtClean="0">
                <a:ea typeface="ＭＳ Ｐゴシック" panose="020B0600070205080204" pitchFamily="34" charset="-128"/>
              </a:rPr>
              <a:t>Required to avoid repeated undo of already undone actions</a:t>
            </a:r>
          </a:p>
        </p:txBody>
      </p:sp>
      <p:grpSp>
        <p:nvGrpSpPr>
          <p:cNvPr id="119811" name="Group 49"/>
          <p:cNvGrpSpPr>
            <a:grpSpLocks/>
          </p:cNvGrpSpPr>
          <p:nvPr/>
        </p:nvGrpSpPr>
        <p:grpSpPr bwMode="auto">
          <a:xfrm>
            <a:off x="1816100" y="1387475"/>
            <a:ext cx="5475288" cy="414338"/>
            <a:chOff x="1153" y="1117"/>
            <a:chExt cx="3449" cy="261"/>
          </a:xfrm>
        </p:grpSpPr>
        <p:sp>
          <p:nvSpPr>
            <p:cNvPr id="119838" name="Text Box 4"/>
            <p:cNvSpPr txBox="1">
              <a:spLocks noChangeArrowheads="1"/>
            </p:cNvSpPr>
            <p:nvPr/>
          </p:nvSpPr>
          <p:spPr bwMode="auto">
            <a:xfrm>
              <a:off x="1153" y="1122"/>
              <a:ext cx="3449"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dirty="0">
                  <a:latin typeface="Tahoma" panose="020B0604030504040204" pitchFamily="34" charset="0"/>
                </a:rPr>
                <a:t>LSN  </a:t>
              </a:r>
              <a:r>
                <a:rPr lang="en-US" altLang="en-US" sz="2000" dirty="0" err="1">
                  <a:latin typeface="Tahoma" panose="020B0604030504040204" pitchFamily="34" charset="0"/>
                </a:rPr>
                <a:t>TransID</a:t>
              </a:r>
              <a:r>
                <a:rPr lang="en-US" altLang="en-US" sz="2000" dirty="0">
                  <a:latin typeface="Tahoma" panose="020B0604030504040204" pitchFamily="34" charset="0"/>
                </a:rPr>
                <a:t>   </a:t>
              </a:r>
              <a:r>
                <a:rPr lang="en-US" altLang="en-US" sz="2000" dirty="0" err="1">
                  <a:latin typeface="Tahoma" panose="020B0604030504040204" pitchFamily="34" charset="0"/>
                </a:rPr>
                <a:t>PrevLSN</a:t>
              </a:r>
              <a:r>
                <a:rPr lang="en-US" altLang="en-US" sz="2000" dirty="0">
                  <a:latin typeface="Tahoma" panose="020B0604030504040204" pitchFamily="34" charset="0"/>
                </a:rPr>
                <a:t>   </a:t>
              </a:r>
              <a:r>
                <a:rPr lang="en-US" altLang="en-US" sz="2000" dirty="0" err="1">
                  <a:latin typeface="Tahoma" panose="020B0604030504040204" pitchFamily="34" charset="0"/>
                </a:rPr>
                <a:t>RedoInfo</a:t>
              </a:r>
              <a:r>
                <a:rPr lang="en-US" altLang="en-US" sz="2000" dirty="0">
                  <a:latin typeface="Tahoma" panose="020B0604030504040204" pitchFamily="34" charset="0"/>
                </a:rPr>
                <a:t>    </a:t>
              </a:r>
              <a:r>
                <a:rPr lang="en-US" altLang="en-US" sz="2000" dirty="0" err="1">
                  <a:latin typeface="Tahoma" panose="020B0604030504040204" pitchFamily="34" charset="0"/>
                </a:rPr>
                <a:t>UndoInfo</a:t>
              </a:r>
              <a:endParaRPr lang="en-US" altLang="en-US" sz="2000" dirty="0">
                <a:latin typeface="Tahoma" panose="020B0604030504040204" pitchFamily="34" charset="0"/>
              </a:endParaRPr>
            </a:p>
          </p:txBody>
        </p:sp>
        <p:sp>
          <p:nvSpPr>
            <p:cNvPr id="119839" name="Line 10"/>
            <p:cNvSpPr>
              <a:spLocks noChangeShapeType="1"/>
            </p:cNvSpPr>
            <p:nvPr/>
          </p:nvSpPr>
          <p:spPr bwMode="auto">
            <a:xfrm flipH="1">
              <a:off x="1545" y="1130"/>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9840" name="Line 11"/>
            <p:cNvSpPr>
              <a:spLocks noChangeShapeType="1"/>
            </p:cNvSpPr>
            <p:nvPr/>
          </p:nvSpPr>
          <p:spPr bwMode="auto">
            <a:xfrm flipH="1">
              <a:off x="2208" y="1117"/>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9841" name="Line 12"/>
            <p:cNvSpPr>
              <a:spLocks noChangeShapeType="1"/>
            </p:cNvSpPr>
            <p:nvPr/>
          </p:nvSpPr>
          <p:spPr bwMode="auto">
            <a:xfrm flipH="1">
              <a:off x="2938" y="1126"/>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9842" name="Line 13"/>
            <p:cNvSpPr>
              <a:spLocks noChangeShapeType="1"/>
            </p:cNvSpPr>
            <p:nvPr/>
          </p:nvSpPr>
          <p:spPr bwMode="auto">
            <a:xfrm flipH="1">
              <a:off x="3751" y="1126"/>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19812" name="Group 50"/>
          <p:cNvGrpSpPr>
            <a:grpSpLocks/>
          </p:cNvGrpSpPr>
          <p:nvPr/>
        </p:nvGrpSpPr>
        <p:grpSpPr bwMode="auto">
          <a:xfrm>
            <a:off x="2200275" y="4933315"/>
            <a:ext cx="4749800" cy="409575"/>
            <a:chOff x="1575" y="3311"/>
            <a:chExt cx="2992" cy="258"/>
          </a:xfrm>
        </p:grpSpPr>
        <p:sp>
          <p:nvSpPr>
            <p:cNvPr id="119834" name="Rectangle 5"/>
            <p:cNvSpPr>
              <a:spLocks noChangeArrowheads="1"/>
            </p:cNvSpPr>
            <p:nvPr/>
          </p:nvSpPr>
          <p:spPr bwMode="auto">
            <a:xfrm>
              <a:off x="1575" y="3313"/>
              <a:ext cx="299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kumimoji="1" lang="en-US" altLang="en-US" sz="2000"/>
                <a:t>LSN  TransID  UndoNextLSN   RedoInfo</a:t>
              </a:r>
            </a:p>
          </p:txBody>
        </p:sp>
        <p:sp>
          <p:nvSpPr>
            <p:cNvPr id="119835" name="Line 14"/>
            <p:cNvSpPr>
              <a:spLocks noChangeShapeType="1"/>
            </p:cNvSpPr>
            <p:nvPr/>
          </p:nvSpPr>
          <p:spPr bwMode="auto">
            <a:xfrm flipH="1">
              <a:off x="2637" y="3319"/>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9836" name="Line 15"/>
            <p:cNvSpPr>
              <a:spLocks noChangeShapeType="1"/>
            </p:cNvSpPr>
            <p:nvPr/>
          </p:nvSpPr>
          <p:spPr bwMode="auto">
            <a:xfrm flipH="1">
              <a:off x="3789" y="3320"/>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9837" name="Line 16"/>
            <p:cNvSpPr>
              <a:spLocks noChangeShapeType="1"/>
            </p:cNvSpPr>
            <p:nvPr/>
          </p:nvSpPr>
          <p:spPr bwMode="auto">
            <a:xfrm flipH="1">
              <a:off x="1997" y="3311"/>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19813" name="Group 52"/>
          <p:cNvGrpSpPr>
            <a:grpSpLocks/>
          </p:cNvGrpSpPr>
          <p:nvPr/>
        </p:nvGrpSpPr>
        <p:grpSpPr bwMode="auto">
          <a:xfrm>
            <a:off x="1817688" y="5517198"/>
            <a:ext cx="5870575" cy="682625"/>
            <a:chOff x="1145" y="3425"/>
            <a:chExt cx="3698" cy="430"/>
          </a:xfrm>
        </p:grpSpPr>
        <p:sp>
          <p:nvSpPr>
            <p:cNvPr id="119814" name="Line 18"/>
            <p:cNvSpPr>
              <a:spLocks noChangeShapeType="1"/>
            </p:cNvSpPr>
            <p:nvPr/>
          </p:nvSpPr>
          <p:spPr bwMode="auto">
            <a:xfrm>
              <a:off x="1147" y="3740"/>
              <a:ext cx="3696" cy="1"/>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9815" name="Oval 19"/>
            <p:cNvSpPr>
              <a:spLocks noChangeArrowheads="1"/>
            </p:cNvSpPr>
            <p:nvPr/>
          </p:nvSpPr>
          <p:spPr bwMode="auto">
            <a:xfrm>
              <a:off x="1145" y="3646"/>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endParaRPr lang="en-US" altLang="en-US">
                <a:solidFill>
                  <a:schemeClr val="bg1"/>
                </a:solidFill>
              </a:endParaRPr>
            </a:p>
          </p:txBody>
        </p:sp>
        <p:sp>
          <p:nvSpPr>
            <p:cNvPr id="119816" name="Oval 20"/>
            <p:cNvSpPr>
              <a:spLocks noChangeArrowheads="1"/>
            </p:cNvSpPr>
            <p:nvPr/>
          </p:nvSpPr>
          <p:spPr bwMode="auto">
            <a:xfrm>
              <a:off x="1607" y="3634"/>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endParaRPr lang="en-US" altLang="en-US">
                <a:solidFill>
                  <a:schemeClr val="bg1"/>
                </a:solidFill>
              </a:endParaRPr>
            </a:p>
          </p:txBody>
        </p:sp>
        <p:sp>
          <p:nvSpPr>
            <p:cNvPr id="119817" name="Oval 21"/>
            <p:cNvSpPr>
              <a:spLocks noChangeArrowheads="1"/>
            </p:cNvSpPr>
            <p:nvPr/>
          </p:nvSpPr>
          <p:spPr bwMode="auto">
            <a:xfrm>
              <a:off x="2045" y="3646"/>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19818" name="Oval 22"/>
            <p:cNvSpPr>
              <a:spLocks noChangeArrowheads="1"/>
            </p:cNvSpPr>
            <p:nvPr/>
          </p:nvSpPr>
          <p:spPr bwMode="auto">
            <a:xfrm>
              <a:off x="2553" y="3634"/>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19819" name="Oval 23"/>
            <p:cNvSpPr>
              <a:spLocks noChangeArrowheads="1"/>
            </p:cNvSpPr>
            <p:nvPr/>
          </p:nvSpPr>
          <p:spPr bwMode="auto">
            <a:xfrm>
              <a:off x="3072" y="3622"/>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19820" name="Oval 24"/>
            <p:cNvSpPr>
              <a:spLocks noChangeArrowheads="1"/>
            </p:cNvSpPr>
            <p:nvPr/>
          </p:nvSpPr>
          <p:spPr bwMode="auto">
            <a:xfrm>
              <a:off x="3556" y="3634"/>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19821" name="Oval 25"/>
            <p:cNvSpPr>
              <a:spLocks noChangeArrowheads="1"/>
            </p:cNvSpPr>
            <p:nvPr/>
          </p:nvSpPr>
          <p:spPr bwMode="auto">
            <a:xfrm>
              <a:off x="3949" y="3634"/>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19822" name="Text Box 26"/>
            <p:cNvSpPr txBox="1">
              <a:spLocks noChangeArrowheads="1"/>
            </p:cNvSpPr>
            <p:nvPr/>
          </p:nvSpPr>
          <p:spPr bwMode="auto">
            <a:xfrm>
              <a:off x="1152" y="3460"/>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1</a:t>
              </a:r>
            </a:p>
          </p:txBody>
        </p:sp>
        <p:sp>
          <p:nvSpPr>
            <p:cNvPr id="119823" name="Text Box 27"/>
            <p:cNvSpPr txBox="1">
              <a:spLocks noChangeArrowheads="1"/>
            </p:cNvSpPr>
            <p:nvPr/>
          </p:nvSpPr>
          <p:spPr bwMode="auto">
            <a:xfrm>
              <a:off x="1579" y="3483"/>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2</a:t>
              </a:r>
            </a:p>
          </p:txBody>
        </p:sp>
        <p:sp>
          <p:nvSpPr>
            <p:cNvPr id="119824" name="Text Box 28"/>
            <p:cNvSpPr txBox="1">
              <a:spLocks noChangeArrowheads="1"/>
            </p:cNvSpPr>
            <p:nvPr/>
          </p:nvSpPr>
          <p:spPr bwMode="auto">
            <a:xfrm>
              <a:off x="2006" y="3483"/>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3</a:t>
              </a:r>
            </a:p>
          </p:txBody>
        </p:sp>
        <p:sp>
          <p:nvSpPr>
            <p:cNvPr id="119825" name="Text Box 29"/>
            <p:cNvSpPr txBox="1">
              <a:spLocks noChangeArrowheads="1"/>
            </p:cNvSpPr>
            <p:nvPr/>
          </p:nvSpPr>
          <p:spPr bwMode="auto">
            <a:xfrm>
              <a:off x="2502" y="3460"/>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4</a:t>
              </a:r>
            </a:p>
          </p:txBody>
        </p:sp>
        <p:sp>
          <p:nvSpPr>
            <p:cNvPr id="119826" name="Text Box 30"/>
            <p:cNvSpPr txBox="1">
              <a:spLocks noChangeArrowheads="1"/>
            </p:cNvSpPr>
            <p:nvPr/>
          </p:nvSpPr>
          <p:spPr bwMode="auto">
            <a:xfrm>
              <a:off x="2921" y="3483"/>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4'</a:t>
              </a:r>
            </a:p>
          </p:txBody>
        </p:sp>
        <p:sp>
          <p:nvSpPr>
            <p:cNvPr id="119827" name="Text Box 31"/>
            <p:cNvSpPr txBox="1">
              <a:spLocks noChangeArrowheads="1"/>
            </p:cNvSpPr>
            <p:nvPr/>
          </p:nvSpPr>
          <p:spPr bwMode="auto">
            <a:xfrm>
              <a:off x="3441" y="3425"/>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3'</a:t>
              </a:r>
            </a:p>
          </p:txBody>
        </p:sp>
        <p:sp>
          <p:nvSpPr>
            <p:cNvPr id="119828" name="Text Box 36"/>
            <p:cNvSpPr txBox="1">
              <a:spLocks noChangeArrowheads="1"/>
            </p:cNvSpPr>
            <p:nvPr/>
          </p:nvSpPr>
          <p:spPr bwMode="auto">
            <a:xfrm>
              <a:off x="4092" y="3531"/>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2'</a:t>
              </a:r>
            </a:p>
          </p:txBody>
        </p:sp>
        <p:sp>
          <p:nvSpPr>
            <p:cNvPr id="119829" name="Oval 41"/>
            <p:cNvSpPr>
              <a:spLocks noChangeArrowheads="1"/>
            </p:cNvSpPr>
            <p:nvPr/>
          </p:nvSpPr>
          <p:spPr bwMode="auto">
            <a:xfrm>
              <a:off x="4307" y="3624"/>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cxnSp>
          <p:nvCxnSpPr>
            <p:cNvPr id="119830" name="AutoShape 46"/>
            <p:cNvCxnSpPr>
              <a:cxnSpLocks noChangeShapeType="1"/>
            </p:cNvCxnSpPr>
            <p:nvPr/>
          </p:nvCxnSpPr>
          <p:spPr bwMode="auto">
            <a:xfrm rot="5400000">
              <a:off x="2647" y="2869"/>
              <a:ext cx="1" cy="1949"/>
            </a:xfrm>
            <a:prstGeom prst="curvedConnector3">
              <a:avLst>
                <a:gd name="adj1" fmla="val 217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9831" name="AutoShape 47"/>
            <p:cNvCxnSpPr>
              <a:cxnSpLocks noChangeShapeType="1"/>
              <a:stCxn id="119819" idx="4"/>
              <a:endCxn id="119817" idx="4"/>
            </p:cNvCxnSpPr>
            <p:nvPr/>
          </p:nvCxnSpPr>
          <p:spPr bwMode="auto">
            <a:xfrm rot="5400000">
              <a:off x="2622" y="3329"/>
              <a:ext cx="24" cy="1027"/>
            </a:xfrm>
            <a:prstGeom prst="curvedConnector3">
              <a:avLst>
                <a:gd name="adj1" fmla="val 695833"/>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9832" name="Text Box 48"/>
            <p:cNvSpPr txBox="1">
              <a:spLocks noChangeArrowheads="1"/>
            </p:cNvSpPr>
            <p:nvPr/>
          </p:nvSpPr>
          <p:spPr bwMode="auto">
            <a:xfrm>
              <a:off x="4462" y="3545"/>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1'</a:t>
              </a:r>
            </a:p>
          </p:txBody>
        </p:sp>
        <p:cxnSp>
          <p:nvCxnSpPr>
            <p:cNvPr id="119833" name="AutoShape 51"/>
            <p:cNvCxnSpPr>
              <a:cxnSpLocks noChangeShapeType="1"/>
              <a:stCxn id="119821" idx="3"/>
              <a:endCxn id="119815" idx="5"/>
            </p:cNvCxnSpPr>
            <p:nvPr/>
          </p:nvCxnSpPr>
          <p:spPr bwMode="auto">
            <a:xfrm rot="5400000">
              <a:off x="2616" y="2469"/>
              <a:ext cx="12" cy="2698"/>
            </a:xfrm>
            <a:prstGeom prst="curvedConnector3">
              <a:avLst>
                <a:gd name="adj1" fmla="val 2383333"/>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19775506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ARIES Data Structures: DirtyPage Table</a:t>
            </a:r>
          </a:p>
        </p:txBody>
      </p:sp>
      <p:sp>
        <p:nvSpPr>
          <p:cNvPr id="121858" name="Rectangle 3"/>
          <p:cNvSpPr>
            <a:spLocks noGrp="1" noChangeArrowheads="1"/>
          </p:cNvSpPr>
          <p:nvPr>
            <p:ph type="body" idx="1"/>
          </p:nvPr>
        </p:nvSpPr>
        <p:spPr>
          <a:xfrm>
            <a:off x="171450" y="845820"/>
            <a:ext cx="8766810" cy="3703320"/>
          </a:xfrm>
        </p:spPr>
        <p:txBody>
          <a:bodyPr/>
          <a:lstStyle/>
          <a:p>
            <a:r>
              <a:rPr lang="en-US" altLang="en-US" b="1" dirty="0" err="1" smtClean="0">
                <a:solidFill>
                  <a:srgbClr val="000099"/>
                </a:solidFill>
                <a:ea typeface="ＭＳ Ｐゴシック" panose="020B0600070205080204" pitchFamily="34" charset="-128"/>
              </a:rPr>
              <a:t>DirtyPageTable</a:t>
            </a:r>
            <a:endParaRPr lang="en-US" altLang="en-US" b="1" dirty="0" smtClean="0">
              <a:solidFill>
                <a:srgbClr val="000099"/>
              </a:solidFill>
              <a:ea typeface="ＭＳ Ｐゴシック" panose="020B0600070205080204" pitchFamily="34" charset="-128"/>
            </a:endParaRPr>
          </a:p>
          <a:p>
            <a:pPr lvl="1"/>
            <a:r>
              <a:rPr lang="en-US" altLang="en-US" dirty="0" smtClean="0">
                <a:ea typeface="ＭＳ Ｐゴシック" panose="020B0600070205080204" pitchFamily="34" charset="-128"/>
              </a:rPr>
              <a:t>List of pages in the buffer that have been updated</a:t>
            </a:r>
          </a:p>
          <a:p>
            <a:pPr lvl="1"/>
            <a:r>
              <a:rPr lang="en-US" altLang="en-US" dirty="0" smtClean="0">
                <a:ea typeface="ＭＳ Ｐゴシック" panose="020B0600070205080204" pitchFamily="34" charset="-128"/>
              </a:rPr>
              <a:t>Contains, for each such page</a:t>
            </a:r>
          </a:p>
          <a:p>
            <a:pPr lvl="2"/>
            <a:r>
              <a:rPr lang="en-US" altLang="en-US" b="1" dirty="0" err="1" smtClean="0">
                <a:solidFill>
                  <a:srgbClr val="000099"/>
                </a:solidFill>
                <a:ea typeface="ＭＳ Ｐゴシック" panose="020B0600070205080204" pitchFamily="34" charset="-128"/>
              </a:rPr>
              <a:t>PageLSN</a:t>
            </a:r>
            <a:r>
              <a:rPr lang="en-US" altLang="en-US" dirty="0" smtClean="0">
                <a:ea typeface="ＭＳ Ｐゴシック" panose="020B0600070205080204" pitchFamily="34" charset="-128"/>
              </a:rPr>
              <a:t> of the page</a:t>
            </a:r>
          </a:p>
          <a:p>
            <a:pPr lvl="2"/>
            <a:r>
              <a:rPr lang="en-US" altLang="en-US" b="1" dirty="0" err="1" smtClean="0">
                <a:solidFill>
                  <a:srgbClr val="000099"/>
                </a:solidFill>
                <a:ea typeface="ＭＳ Ｐゴシック" panose="020B0600070205080204" pitchFamily="34" charset="-128"/>
              </a:rPr>
              <a:t>RecLSN</a:t>
            </a:r>
            <a:r>
              <a:rPr lang="en-US" altLang="en-US" b="1" dirty="0" smtClean="0">
                <a:solidFill>
                  <a:schemeClr val="tx2"/>
                </a:solidFill>
                <a:ea typeface="ＭＳ Ｐゴシック" panose="020B0600070205080204" pitchFamily="34" charset="-128"/>
              </a:rPr>
              <a:t> </a:t>
            </a:r>
            <a:r>
              <a:rPr lang="en-US" altLang="en-US" dirty="0" smtClean="0">
                <a:ea typeface="ＭＳ Ｐゴシック" panose="020B0600070205080204" pitchFamily="34" charset="-128"/>
              </a:rPr>
              <a:t>is an LSN such that log records before this LSN have already been applied to the page version on disk</a:t>
            </a:r>
          </a:p>
          <a:p>
            <a:pPr lvl="3"/>
            <a:r>
              <a:rPr lang="en-US" altLang="en-US" dirty="0" smtClean="0">
                <a:ea typeface="ＭＳ Ｐゴシック" panose="020B0600070205080204" pitchFamily="34" charset="-128"/>
              </a:rPr>
              <a:t>Set to current end of log when a page is inserted into dirty page table (just before being updated)</a:t>
            </a:r>
          </a:p>
          <a:p>
            <a:pPr lvl="3"/>
            <a:r>
              <a:rPr lang="en-US" altLang="en-US" dirty="0" smtClean="0">
                <a:ea typeface="ＭＳ Ｐゴシック" panose="020B0600070205080204" pitchFamily="34" charset="-128"/>
              </a:rPr>
              <a:t>Recorded in checkpoints, helps to minimize redo work</a:t>
            </a:r>
          </a:p>
        </p:txBody>
      </p:sp>
    </p:spTree>
    <p:extLst>
      <p:ext uri="{BB962C8B-B14F-4D97-AF65-F5344CB8AC3E}">
        <p14:creationId xmlns:p14="http://schemas.microsoft.com/office/powerpoint/2010/main" val="3705978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a:defRPr/>
            </a:pPr>
            <a:r>
              <a:rPr lang="en-US">
                <a:ea typeface="+mj-ea"/>
              </a:rPr>
              <a:t>Schedule 4</a:t>
            </a:r>
          </a:p>
        </p:txBody>
      </p:sp>
      <p:sp>
        <p:nvSpPr>
          <p:cNvPr id="18435" name="Rectangle 4"/>
          <p:cNvSpPr>
            <a:spLocks noGrp="1" noChangeArrowheads="1"/>
          </p:cNvSpPr>
          <p:nvPr>
            <p:ph type="body" idx="1"/>
          </p:nvPr>
        </p:nvSpPr>
        <p:spPr>
          <a:xfrm>
            <a:off x="117158" y="945199"/>
            <a:ext cx="8935402" cy="529271"/>
          </a:xfrm>
          <a:noFill/>
        </p:spPr>
        <p:txBody>
          <a:bodyPr/>
          <a:lstStyle/>
          <a:p>
            <a:pPr>
              <a:tabLst>
                <a:tab pos="1947863" algn="l"/>
                <a:tab pos="2684463" algn="l"/>
                <a:tab pos="3594100" algn="l"/>
                <a:tab pos="4286250" algn="l"/>
              </a:tabLst>
            </a:pPr>
            <a:r>
              <a:rPr lang="en-US" altLang="en-US" dirty="0" smtClean="0">
                <a:ea typeface="ＭＳ Ｐゴシック" panose="020B0600070205080204" pitchFamily="34" charset="-128"/>
              </a:rPr>
              <a:t>The following concurrent schedule does not preserve the sum  of  “</a:t>
            </a:r>
            <a:r>
              <a:rPr lang="en-US" altLang="en-US" i="1" dirty="0" smtClean="0">
                <a:ea typeface="ＭＳ Ｐゴシック" panose="020B0600070205080204" pitchFamily="34" charset="-128"/>
              </a:rPr>
              <a:t>A </a:t>
            </a:r>
            <a:r>
              <a:rPr lang="en-US" altLang="en-US" dirty="0" smtClean="0">
                <a:ea typeface="ＭＳ Ｐゴシック" panose="020B0600070205080204" pitchFamily="34" charset="-128"/>
              </a:rPr>
              <a:t>+ </a:t>
            </a:r>
            <a:r>
              <a:rPr lang="en-US" altLang="en-US" i="1" dirty="0" smtClean="0">
                <a:ea typeface="ＭＳ Ｐゴシック" panose="020B0600070205080204" pitchFamily="34" charset="-128"/>
              </a:rPr>
              <a:t>B</a:t>
            </a:r>
            <a:r>
              <a:rPr lang="en-US" altLang="en-US" dirty="0" smtClean="0">
                <a:ea typeface="ＭＳ Ｐゴシック" panose="020B0600070205080204" pitchFamily="34" charset="-128"/>
              </a:rPr>
              <a:t>”			</a:t>
            </a:r>
            <a:endParaRPr lang="en-US" altLang="en-US" i="1" dirty="0" smtClean="0">
              <a:ea typeface="ＭＳ Ｐゴシック" panose="020B0600070205080204" pitchFamily="34" charset="-128"/>
            </a:endParaRPr>
          </a:p>
        </p:txBody>
      </p:sp>
      <p:pic>
        <p:nvPicPr>
          <p:cNvPr id="1843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020" y="1474470"/>
            <a:ext cx="4677259" cy="475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38094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ea typeface="ＭＳ Ｐゴシック" panose="020B0600070205080204" pitchFamily="34" charset="-128"/>
              </a:rPr>
              <a:t>ARIES Data Structures</a:t>
            </a:r>
          </a:p>
        </p:txBody>
      </p:sp>
      <p:pic>
        <p:nvPicPr>
          <p:cNvPr id="12390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 y="865188"/>
            <a:ext cx="8458200" cy="566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29773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ARIES Data Structures: Checkpoint Log</a:t>
            </a:r>
          </a:p>
        </p:txBody>
      </p:sp>
      <p:sp>
        <p:nvSpPr>
          <p:cNvPr id="124930" name="Rectangle 3"/>
          <p:cNvSpPr>
            <a:spLocks noGrp="1" noChangeArrowheads="1"/>
          </p:cNvSpPr>
          <p:nvPr>
            <p:ph type="body" idx="1"/>
          </p:nvPr>
        </p:nvSpPr>
        <p:spPr/>
        <p:txBody>
          <a:bodyPr/>
          <a:lstStyle/>
          <a:p>
            <a:r>
              <a:rPr lang="en-US" altLang="en-US" b="1" dirty="0" smtClean="0">
                <a:solidFill>
                  <a:srgbClr val="000099"/>
                </a:solidFill>
                <a:ea typeface="ＭＳ Ｐゴシック" panose="020B0600070205080204" pitchFamily="34" charset="-128"/>
              </a:rPr>
              <a:t>Checkpoint log record</a:t>
            </a:r>
          </a:p>
          <a:p>
            <a:pPr lvl="1"/>
            <a:r>
              <a:rPr lang="en-US" altLang="en-US" dirty="0" smtClean="0">
                <a:ea typeface="ＭＳ Ｐゴシック" panose="020B0600070205080204" pitchFamily="34" charset="-128"/>
              </a:rPr>
              <a:t>Contains: </a:t>
            </a:r>
          </a:p>
          <a:p>
            <a:pPr lvl="2"/>
            <a:r>
              <a:rPr lang="en-US" altLang="en-US" dirty="0" err="1" smtClean="0">
                <a:ea typeface="ＭＳ Ｐゴシック" panose="020B0600070205080204" pitchFamily="34" charset="-128"/>
              </a:rPr>
              <a:t>DirtyPageTable</a:t>
            </a:r>
            <a:r>
              <a:rPr lang="en-US" altLang="en-US" dirty="0" smtClean="0">
                <a:ea typeface="ＭＳ Ｐゴシック" panose="020B0600070205080204" pitchFamily="34" charset="-128"/>
              </a:rPr>
              <a:t> and list of active transactions</a:t>
            </a:r>
          </a:p>
          <a:p>
            <a:pPr lvl="2"/>
            <a:r>
              <a:rPr lang="en-US" altLang="en-US" dirty="0" smtClean="0">
                <a:ea typeface="ＭＳ Ｐゴシック" panose="020B0600070205080204" pitchFamily="34" charset="-128"/>
              </a:rPr>
              <a:t>For each active transaction, </a:t>
            </a:r>
            <a:r>
              <a:rPr lang="en-US" altLang="en-US" dirty="0" err="1" smtClean="0">
                <a:ea typeface="ＭＳ Ｐゴシック" panose="020B0600070205080204" pitchFamily="34" charset="-128"/>
              </a:rPr>
              <a:t>LastLSN</a:t>
            </a:r>
            <a:r>
              <a:rPr lang="en-US" altLang="en-US" dirty="0" smtClean="0">
                <a:ea typeface="ＭＳ Ｐゴシック" panose="020B0600070205080204" pitchFamily="34" charset="-128"/>
              </a:rPr>
              <a:t>, the LSN of the last log record written by the transaction</a:t>
            </a:r>
          </a:p>
          <a:p>
            <a:pPr lvl="1"/>
            <a:r>
              <a:rPr lang="en-US" altLang="en-US" dirty="0" smtClean="0">
                <a:ea typeface="ＭＳ Ｐゴシック" panose="020B0600070205080204" pitchFamily="34" charset="-128"/>
              </a:rPr>
              <a:t>Fixed position on disk notes LSN of last completed</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checkpoint log record</a:t>
            </a:r>
          </a:p>
          <a:p>
            <a:r>
              <a:rPr lang="en-US" altLang="en-US" dirty="0" smtClean="0">
                <a:ea typeface="ＭＳ Ｐゴシック" panose="020B0600070205080204" pitchFamily="34" charset="-128"/>
              </a:rPr>
              <a:t>Dirty pages are not written out at checkpoint time</a:t>
            </a:r>
          </a:p>
          <a:p>
            <a:pPr lvl="2"/>
            <a:r>
              <a:rPr lang="en-US" altLang="en-US" dirty="0" smtClean="0">
                <a:ea typeface="ＭＳ Ｐゴシック" panose="020B0600070205080204" pitchFamily="34" charset="-128"/>
              </a:rPr>
              <a:t>Instead, they are flushed out continuously, in the background</a:t>
            </a:r>
          </a:p>
          <a:p>
            <a:r>
              <a:rPr lang="en-US" altLang="en-US" dirty="0" smtClean="0">
                <a:ea typeface="ＭＳ Ｐゴシック" panose="020B0600070205080204" pitchFamily="34" charset="-128"/>
              </a:rPr>
              <a:t>Checkpoint is thus very low overhead</a:t>
            </a:r>
          </a:p>
          <a:p>
            <a:pPr lvl="1"/>
            <a:r>
              <a:rPr lang="en-US" altLang="en-US" dirty="0" smtClean="0">
                <a:ea typeface="ＭＳ Ｐゴシック" panose="020B0600070205080204" pitchFamily="34" charset="-128"/>
              </a:rPr>
              <a:t>can be done frequently</a:t>
            </a:r>
          </a:p>
        </p:txBody>
      </p:sp>
    </p:spTree>
    <p:extLst>
      <p:ext uri="{BB962C8B-B14F-4D97-AF65-F5344CB8AC3E}">
        <p14:creationId xmlns:p14="http://schemas.microsoft.com/office/powerpoint/2010/main" val="407475827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ARIES Recovery Algorithm</a:t>
            </a:r>
          </a:p>
        </p:txBody>
      </p:sp>
      <p:sp>
        <p:nvSpPr>
          <p:cNvPr id="126978" name="Rectangle 3"/>
          <p:cNvSpPr>
            <a:spLocks noGrp="1" noChangeArrowheads="1"/>
          </p:cNvSpPr>
          <p:nvPr>
            <p:ph type="body" idx="1"/>
          </p:nvPr>
        </p:nvSpPr>
        <p:spPr>
          <a:xfrm>
            <a:off x="194310" y="857250"/>
            <a:ext cx="8778240" cy="5577840"/>
          </a:xfrm>
        </p:spPr>
        <p:txBody>
          <a:bodyPr/>
          <a:lstStyle/>
          <a:p>
            <a:pPr>
              <a:buFont typeface="Monotype Sorts" charset="2"/>
              <a:buNone/>
            </a:pPr>
            <a:r>
              <a:rPr lang="en-US" altLang="en-US" dirty="0" smtClean="0">
                <a:ea typeface="ＭＳ Ｐゴシック" panose="020B0600070205080204" pitchFamily="34" charset="-128"/>
              </a:rPr>
              <a:t>ARIES recovery involves three passes</a:t>
            </a:r>
          </a:p>
          <a:p>
            <a:r>
              <a:rPr lang="en-US" altLang="en-US" dirty="0" smtClean="0">
                <a:solidFill>
                  <a:srgbClr val="000099"/>
                </a:solidFill>
                <a:ea typeface="ＭＳ Ｐゴシック" panose="020B0600070205080204" pitchFamily="34" charset="-128"/>
              </a:rPr>
              <a:t>Analysis pass</a:t>
            </a:r>
            <a:r>
              <a:rPr lang="en-US" altLang="en-US" dirty="0" smtClean="0">
                <a:ea typeface="ＭＳ Ｐゴシック" panose="020B0600070205080204" pitchFamily="34" charset="-128"/>
              </a:rPr>
              <a:t>: Determines</a:t>
            </a:r>
          </a:p>
          <a:p>
            <a:pPr lvl="1"/>
            <a:r>
              <a:rPr lang="en-US" altLang="en-US" dirty="0" smtClean="0">
                <a:ea typeface="ＭＳ Ｐゴシック" panose="020B0600070205080204" pitchFamily="34" charset="-128"/>
              </a:rPr>
              <a:t>Which transactions to undo</a:t>
            </a:r>
          </a:p>
          <a:p>
            <a:pPr lvl="1"/>
            <a:r>
              <a:rPr lang="en-US" altLang="en-US" dirty="0" smtClean="0">
                <a:ea typeface="ＭＳ Ｐゴシック" panose="020B0600070205080204" pitchFamily="34" charset="-128"/>
              </a:rPr>
              <a:t>Which pages were dirty (disk version not up to date) at time of crash</a:t>
            </a:r>
          </a:p>
          <a:p>
            <a:pPr lvl="1"/>
            <a:r>
              <a:rPr lang="en-US" altLang="en-US" dirty="0" err="1" smtClean="0">
                <a:solidFill>
                  <a:srgbClr val="000099"/>
                </a:solidFill>
                <a:ea typeface="ＭＳ Ｐゴシック" panose="020B0600070205080204" pitchFamily="34" charset="-128"/>
              </a:rPr>
              <a:t>RedoLSN</a:t>
            </a:r>
            <a:r>
              <a:rPr lang="en-US" altLang="en-US" dirty="0" smtClean="0">
                <a:ea typeface="ＭＳ Ｐゴシック" panose="020B0600070205080204" pitchFamily="34" charset="-128"/>
              </a:rPr>
              <a:t>: LSN from which redo should start</a:t>
            </a:r>
          </a:p>
          <a:p>
            <a:r>
              <a:rPr lang="en-US" altLang="en-US" dirty="0" smtClean="0">
                <a:solidFill>
                  <a:srgbClr val="000099"/>
                </a:solidFill>
                <a:ea typeface="ＭＳ Ｐゴシック" panose="020B0600070205080204" pitchFamily="34" charset="-128"/>
              </a:rPr>
              <a:t>Redo pass</a:t>
            </a:r>
            <a:r>
              <a:rPr lang="en-US" altLang="en-US" dirty="0" smtClean="0">
                <a:ea typeface="ＭＳ Ｐゴシック" panose="020B0600070205080204" pitchFamily="34" charset="-128"/>
              </a:rPr>
              <a:t>:</a:t>
            </a:r>
          </a:p>
          <a:p>
            <a:pPr lvl="1"/>
            <a:r>
              <a:rPr lang="en-US" altLang="en-US" dirty="0" smtClean="0">
                <a:ea typeface="ＭＳ Ｐゴシック" panose="020B0600070205080204" pitchFamily="34" charset="-128"/>
              </a:rPr>
              <a:t>Repeats history, redoing all actions from </a:t>
            </a:r>
            <a:r>
              <a:rPr lang="en-US" altLang="en-US" dirty="0" err="1" smtClean="0">
                <a:ea typeface="ＭＳ Ｐゴシック" panose="020B0600070205080204" pitchFamily="34" charset="-128"/>
              </a:rPr>
              <a:t>RedoLSN</a:t>
            </a:r>
            <a:r>
              <a:rPr lang="en-US" altLang="en-US" dirty="0" smtClean="0">
                <a:ea typeface="ＭＳ Ｐゴシック" panose="020B0600070205080204" pitchFamily="34" charset="-128"/>
              </a:rPr>
              <a:t> </a:t>
            </a:r>
          </a:p>
          <a:p>
            <a:pPr lvl="2"/>
            <a:r>
              <a:rPr lang="en-US" altLang="en-US" dirty="0" err="1" smtClean="0">
                <a:ea typeface="ＭＳ Ｐゴシック" panose="020B0600070205080204" pitchFamily="34" charset="-128"/>
              </a:rPr>
              <a:t>RecLSN</a:t>
            </a:r>
            <a:r>
              <a:rPr lang="en-US" altLang="en-US" dirty="0" smtClean="0">
                <a:ea typeface="ＭＳ Ｐゴシック" panose="020B0600070205080204" pitchFamily="34" charset="-128"/>
              </a:rPr>
              <a:t> and </a:t>
            </a:r>
            <a:r>
              <a:rPr lang="en-US" altLang="en-US" dirty="0" err="1" smtClean="0">
                <a:ea typeface="ＭＳ Ｐゴシック" panose="020B0600070205080204" pitchFamily="34" charset="-128"/>
              </a:rPr>
              <a:t>PageLSNs</a:t>
            </a:r>
            <a:r>
              <a:rPr lang="en-US" altLang="en-US" dirty="0" smtClean="0">
                <a:ea typeface="ＭＳ Ｐゴシック" panose="020B0600070205080204" pitchFamily="34" charset="-128"/>
              </a:rPr>
              <a:t> are used to avoid redoing actions already reflected on page </a:t>
            </a:r>
          </a:p>
          <a:p>
            <a:r>
              <a:rPr lang="en-US" altLang="en-US" dirty="0" smtClean="0">
                <a:solidFill>
                  <a:srgbClr val="000099"/>
                </a:solidFill>
                <a:ea typeface="ＭＳ Ｐゴシック" panose="020B0600070205080204" pitchFamily="34" charset="-128"/>
              </a:rPr>
              <a:t>Undo pass</a:t>
            </a:r>
            <a:r>
              <a:rPr lang="en-US" altLang="en-US" dirty="0" smtClean="0">
                <a:ea typeface="ＭＳ Ｐゴシック" panose="020B0600070205080204" pitchFamily="34" charset="-128"/>
              </a:rPr>
              <a:t>:</a:t>
            </a:r>
          </a:p>
          <a:p>
            <a:pPr lvl="1"/>
            <a:r>
              <a:rPr lang="en-US" altLang="en-US" dirty="0" smtClean="0">
                <a:ea typeface="ＭＳ Ｐゴシック" panose="020B0600070205080204" pitchFamily="34" charset="-128"/>
              </a:rPr>
              <a:t>Rolls back all incomplete transactions</a:t>
            </a:r>
          </a:p>
          <a:p>
            <a:pPr lvl="2"/>
            <a:r>
              <a:rPr lang="en-US" altLang="en-US" dirty="0" smtClean="0">
                <a:ea typeface="ＭＳ Ｐゴシック" panose="020B0600070205080204" pitchFamily="34" charset="-128"/>
              </a:rPr>
              <a:t>Transactions whose abort was complete earlier are not undone</a:t>
            </a:r>
          </a:p>
          <a:p>
            <a:pPr lvl="3"/>
            <a:r>
              <a:rPr lang="en-US" altLang="en-US" dirty="0" smtClean="0">
                <a:ea typeface="ＭＳ Ｐゴシック" panose="020B0600070205080204" pitchFamily="34" charset="-128"/>
              </a:rPr>
              <a:t>Key idea: no need to undo these transactions: earlier undo actions were logged, and are redone as required</a:t>
            </a:r>
          </a:p>
        </p:txBody>
      </p:sp>
    </p:spTree>
    <p:extLst>
      <p:ext uri="{BB962C8B-B14F-4D97-AF65-F5344CB8AC3E}">
        <p14:creationId xmlns:p14="http://schemas.microsoft.com/office/powerpoint/2010/main" val="356333998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Aries Recovery: 3 Passes</a:t>
            </a:r>
          </a:p>
        </p:txBody>
      </p:sp>
      <p:sp>
        <p:nvSpPr>
          <p:cNvPr id="129026" name="Rectangle 3"/>
          <p:cNvSpPr>
            <a:spLocks noGrp="1" noChangeArrowheads="1"/>
          </p:cNvSpPr>
          <p:nvPr>
            <p:ph type="body" idx="1"/>
          </p:nvPr>
        </p:nvSpPr>
        <p:spPr>
          <a:xfrm>
            <a:off x="137160" y="989806"/>
            <a:ext cx="8613141" cy="1768475"/>
          </a:xfrm>
        </p:spPr>
        <p:txBody>
          <a:bodyPr/>
          <a:lstStyle/>
          <a:p>
            <a:r>
              <a:rPr lang="en-US" altLang="en-US" dirty="0" smtClean="0">
                <a:ea typeface="ＭＳ Ｐゴシック" panose="020B0600070205080204" pitchFamily="34" charset="-128"/>
              </a:rPr>
              <a:t>Analysis, redo and undo passes</a:t>
            </a:r>
          </a:p>
          <a:p>
            <a:r>
              <a:rPr lang="en-US" altLang="en-US" dirty="0" smtClean="0">
                <a:ea typeface="ＭＳ Ｐゴシック" panose="020B0600070205080204" pitchFamily="34" charset="-128"/>
              </a:rPr>
              <a:t>Analysis determines where redo should start</a:t>
            </a:r>
          </a:p>
          <a:p>
            <a:r>
              <a:rPr lang="en-US" altLang="en-US" dirty="0" smtClean="0">
                <a:ea typeface="ＭＳ Ｐゴシック" panose="020B0600070205080204" pitchFamily="34" charset="-128"/>
              </a:rPr>
              <a:t>Undo has to go back till start of earliest incomplete transaction</a:t>
            </a:r>
          </a:p>
        </p:txBody>
      </p:sp>
      <p:grpSp>
        <p:nvGrpSpPr>
          <p:cNvPr id="129027" name="Group 4"/>
          <p:cNvGrpSpPr>
            <a:grpSpLocks/>
          </p:cNvGrpSpPr>
          <p:nvPr/>
        </p:nvGrpSpPr>
        <p:grpSpPr bwMode="auto">
          <a:xfrm>
            <a:off x="240030" y="2651760"/>
            <a:ext cx="8605520" cy="3177540"/>
            <a:chOff x="430" y="2791"/>
            <a:chExt cx="5205" cy="1218"/>
          </a:xfrm>
        </p:grpSpPr>
        <p:sp>
          <p:nvSpPr>
            <p:cNvPr id="129028" name="Line 5"/>
            <p:cNvSpPr>
              <a:spLocks noChangeShapeType="1"/>
            </p:cNvSpPr>
            <p:nvPr/>
          </p:nvSpPr>
          <p:spPr bwMode="auto">
            <a:xfrm>
              <a:off x="430" y="3355"/>
              <a:ext cx="4717"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9029" name="Text Box 6"/>
            <p:cNvSpPr txBox="1">
              <a:spLocks noChangeArrowheads="1"/>
            </p:cNvSpPr>
            <p:nvPr/>
          </p:nvSpPr>
          <p:spPr bwMode="auto">
            <a:xfrm>
              <a:off x="3133" y="2836"/>
              <a:ext cx="10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a:t>Last checkpoint</a:t>
              </a:r>
            </a:p>
          </p:txBody>
        </p:sp>
        <p:sp>
          <p:nvSpPr>
            <p:cNvPr id="129030" name="Text Box 7"/>
            <p:cNvSpPr txBox="1">
              <a:spLocks noChangeArrowheads="1"/>
            </p:cNvSpPr>
            <p:nvPr/>
          </p:nvSpPr>
          <p:spPr bwMode="auto">
            <a:xfrm>
              <a:off x="445" y="3440"/>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a:t>Log</a:t>
              </a:r>
            </a:p>
          </p:txBody>
        </p:sp>
        <p:sp>
          <p:nvSpPr>
            <p:cNvPr id="129031" name="Line 8"/>
            <p:cNvSpPr>
              <a:spLocks noChangeShapeType="1"/>
            </p:cNvSpPr>
            <p:nvPr/>
          </p:nvSpPr>
          <p:spPr bwMode="auto">
            <a:xfrm>
              <a:off x="5211" y="3273"/>
              <a:ext cx="42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9032" name="Text Box 9"/>
            <p:cNvSpPr txBox="1">
              <a:spLocks noChangeArrowheads="1"/>
            </p:cNvSpPr>
            <p:nvPr/>
          </p:nvSpPr>
          <p:spPr bwMode="auto">
            <a:xfrm>
              <a:off x="5235" y="300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a:t>Time</a:t>
              </a:r>
            </a:p>
          </p:txBody>
        </p:sp>
        <p:sp>
          <p:nvSpPr>
            <p:cNvPr id="129033" name="Line 10"/>
            <p:cNvSpPr>
              <a:spLocks noChangeShapeType="1"/>
            </p:cNvSpPr>
            <p:nvPr/>
          </p:nvSpPr>
          <p:spPr bwMode="auto">
            <a:xfrm>
              <a:off x="3612" y="308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9034" name="Line 11"/>
            <p:cNvSpPr>
              <a:spLocks noChangeShapeType="1"/>
            </p:cNvSpPr>
            <p:nvPr/>
          </p:nvSpPr>
          <p:spPr bwMode="auto">
            <a:xfrm>
              <a:off x="3620" y="3592"/>
              <a:ext cx="1518"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9035" name="Line 12"/>
            <p:cNvSpPr>
              <a:spLocks noChangeShapeType="1"/>
            </p:cNvSpPr>
            <p:nvPr/>
          </p:nvSpPr>
          <p:spPr bwMode="auto">
            <a:xfrm>
              <a:off x="5083" y="3054"/>
              <a:ext cx="0" cy="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9036" name="Text Box 13"/>
            <p:cNvSpPr txBox="1">
              <a:spLocks noChangeArrowheads="1"/>
            </p:cNvSpPr>
            <p:nvPr/>
          </p:nvSpPr>
          <p:spPr bwMode="auto">
            <a:xfrm>
              <a:off x="4660" y="2791"/>
              <a:ext cx="7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a:t>End of Log</a:t>
              </a:r>
            </a:p>
          </p:txBody>
        </p:sp>
        <p:sp>
          <p:nvSpPr>
            <p:cNvPr id="129037" name="Text Box 14"/>
            <p:cNvSpPr txBox="1">
              <a:spLocks noChangeArrowheads="1"/>
            </p:cNvSpPr>
            <p:nvPr/>
          </p:nvSpPr>
          <p:spPr bwMode="auto">
            <a:xfrm>
              <a:off x="4001" y="3403"/>
              <a:ext cx="8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dirty="0"/>
                <a:t>Analysis pass</a:t>
              </a:r>
            </a:p>
          </p:txBody>
        </p:sp>
        <p:sp>
          <p:nvSpPr>
            <p:cNvPr id="129038" name="Line 15"/>
            <p:cNvSpPr>
              <a:spLocks noChangeShapeType="1"/>
            </p:cNvSpPr>
            <p:nvPr/>
          </p:nvSpPr>
          <p:spPr bwMode="auto">
            <a:xfrm>
              <a:off x="2542" y="3758"/>
              <a:ext cx="2605"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9039" name="Text Box 16"/>
            <p:cNvSpPr txBox="1">
              <a:spLocks noChangeArrowheads="1"/>
            </p:cNvSpPr>
            <p:nvPr/>
          </p:nvSpPr>
          <p:spPr bwMode="auto">
            <a:xfrm>
              <a:off x="2639" y="3513"/>
              <a:ext cx="7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a:t>Redo pass</a:t>
              </a:r>
            </a:p>
          </p:txBody>
        </p:sp>
        <p:sp>
          <p:nvSpPr>
            <p:cNvPr id="129040" name="Line 17"/>
            <p:cNvSpPr>
              <a:spLocks noChangeShapeType="1"/>
            </p:cNvSpPr>
            <p:nvPr/>
          </p:nvSpPr>
          <p:spPr bwMode="auto">
            <a:xfrm flipH="1">
              <a:off x="2999" y="3977"/>
              <a:ext cx="2112"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29041" name="Text Box 18"/>
            <p:cNvSpPr txBox="1">
              <a:spLocks noChangeArrowheads="1"/>
            </p:cNvSpPr>
            <p:nvPr/>
          </p:nvSpPr>
          <p:spPr bwMode="auto">
            <a:xfrm>
              <a:off x="3599" y="3797"/>
              <a:ext cx="7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a:t>Undo pass</a:t>
              </a:r>
            </a:p>
          </p:txBody>
        </p:sp>
      </p:grpSp>
    </p:spTree>
    <p:extLst>
      <p:ext uri="{BB962C8B-B14F-4D97-AF65-F5344CB8AC3E}">
        <p14:creationId xmlns:p14="http://schemas.microsoft.com/office/powerpoint/2010/main" val="160671881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ARIES Recovery: Analysis</a:t>
            </a:r>
          </a:p>
        </p:txBody>
      </p:sp>
      <p:sp>
        <p:nvSpPr>
          <p:cNvPr id="131074" name="Rectangle 3"/>
          <p:cNvSpPr>
            <a:spLocks noGrp="1" noChangeArrowheads="1"/>
          </p:cNvSpPr>
          <p:nvPr>
            <p:ph type="body" idx="1"/>
          </p:nvPr>
        </p:nvSpPr>
        <p:spPr>
          <a:xfrm>
            <a:off x="228600" y="948690"/>
            <a:ext cx="8616949" cy="5474970"/>
          </a:xfrm>
        </p:spPr>
        <p:txBody>
          <a:bodyPr/>
          <a:lstStyle/>
          <a:p>
            <a:pPr>
              <a:buFont typeface="Monotype Sorts" charset="2"/>
              <a:buNone/>
            </a:pPr>
            <a:r>
              <a:rPr lang="en-US" altLang="en-US" b="1" dirty="0" smtClean="0">
                <a:ea typeface="ＭＳ Ｐゴシック" panose="020B0600070205080204" pitchFamily="34" charset="-128"/>
              </a:rPr>
              <a:t>Analysis pass</a:t>
            </a:r>
          </a:p>
          <a:p>
            <a:r>
              <a:rPr lang="en-US" altLang="en-US" dirty="0" smtClean="0">
                <a:ea typeface="ＭＳ Ｐゴシック" panose="020B0600070205080204" pitchFamily="34" charset="-128"/>
              </a:rPr>
              <a:t>Starts from last complete checkpoint log record</a:t>
            </a:r>
          </a:p>
          <a:p>
            <a:pPr lvl="1"/>
            <a:r>
              <a:rPr lang="en-US" altLang="en-US" dirty="0" smtClean="0">
                <a:ea typeface="ＭＳ Ｐゴシック" panose="020B0600070205080204" pitchFamily="34" charset="-128"/>
              </a:rPr>
              <a:t>Reads </a:t>
            </a:r>
            <a:r>
              <a:rPr lang="en-US" altLang="en-US" dirty="0" err="1" smtClean="0">
                <a:ea typeface="ＭＳ Ｐゴシック" panose="020B0600070205080204" pitchFamily="34" charset="-128"/>
              </a:rPr>
              <a:t>DirtyPageTable</a:t>
            </a:r>
            <a:r>
              <a:rPr lang="en-US" altLang="en-US" dirty="0" smtClean="0">
                <a:ea typeface="ＭＳ Ｐゴシック" panose="020B0600070205080204" pitchFamily="34" charset="-128"/>
              </a:rPr>
              <a:t> from log record</a:t>
            </a:r>
          </a:p>
          <a:p>
            <a:pPr lvl="1"/>
            <a:r>
              <a:rPr lang="en-US" altLang="en-US" dirty="0" smtClean="0">
                <a:ea typeface="ＭＳ Ｐゴシック" panose="020B0600070205080204" pitchFamily="34" charset="-128"/>
              </a:rPr>
              <a:t>Sets </a:t>
            </a:r>
            <a:r>
              <a:rPr lang="en-US" altLang="en-US" dirty="0" err="1" smtClean="0">
                <a:ea typeface="ＭＳ Ｐゴシック" panose="020B0600070205080204" pitchFamily="34" charset="-128"/>
              </a:rPr>
              <a:t>RedoLSN</a:t>
            </a:r>
            <a:r>
              <a:rPr lang="en-US" altLang="en-US" dirty="0" smtClean="0">
                <a:ea typeface="ＭＳ Ｐゴシック" panose="020B0600070205080204" pitchFamily="34" charset="-128"/>
              </a:rPr>
              <a:t> = min of </a:t>
            </a:r>
            <a:r>
              <a:rPr lang="en-US" altLang="en-US" dirty="0" err="1" smtClean="0">
                <a:ea typeface="ＭＳ Ｐゴシック" panose="020B0600070205080204" pitchFamily="34" charset="-128"/>
              </a:rPr>
              <a:t>RecLSNs</a:t>
            </a:r>
            <a:r>
              <a:rPr lang="en-US" altLang="en-US" dirty="0" smtClean="0">
                <a:ea typeface="ＭＳ Ｐゴシック" panose="020B0600070205080204" pitchFamily="34" charset="-128"/>
              </a:rPr>
              <a:t> of all pages in </a:t>
            </a:r>
            <a:r>
              <a:rPr lang="en-US" altLang="en-US" dirty="0" err="1" smtClean="0">
                <a:ea typeface="ＭＳ Ｐゴシック" panose="020B0600070205080204" pitchFamily="34" charset="-128"/>
              </a:rPr>
              <a:t>DirtyPageTable</a:t>
            </a:r>
            <a:endParaRPr lang="en-US" altLang="en-US" dirty="0" smtClean="0">
              <a:ea typeface="ＭＳ Ｐゴシック" panose="020B0600070205080204" pitchFamily="34" charset="-128"/>
            </a:endParaRPr>
          </a:p>
          <a:p>
            <a:pPr lvl="2"/>
            <a:r>
              <a:rPr lang="en-US" altLang="en-US" dirty="0" smtClean="0">
                <a:ea typeface="ＭＳ Ｐゴシック" panose="020B0600070205080204" pitchFamily="34" charset="-128"/>
              </a:rPr>
              <a:t>In case no pages are dirty, </a:t>
            </a:r>
            <a:r>
              <a:rPr lang="en-US" altLang="en-US" dirty="0" err="1" smtClean="0">
                <a:ea typeface="ＭＳ Ｐゴシック" panose="020B0600070205080204" pitchFamily="34" charset="-128"/>
              </a:rPr>
              <a:t>RedoLSN</a:t>
            </a:r>
            <a:r>
              <a:rPr lang="en-US" altLang="en-US" dirty="0" smtClean="0">
                <a:ea typeface="ＭＳ Ｐゴシック" panose="020B0600070205080204" pitchFamily="34" charset="-128"/>
              </a:rPr>
              <a:t> = checkpoint record</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s LSN</a:t>
            </a:r>
          </a:p>
          <a:p>
            <a:pPr lvl="1"/>
            <a:r>
              <a:rPr lang="en-US" altLang="en-US" dirty="0" smtClean="0">
                <a:ea typeface="ＭＳ Ｐゴシック" panose="020B0600070205080204" pitchFamily="34" charset="-128"/>
              </a:rPr>
              <a:t>Sets undo-list = list of transactions in checkpoint log record</a:t>
            </a:r>
          </a:p>
          <a:p>
            <a:pPr lvl="1"/>
            <a:r>
              <a:rPr lang="en-US" altLang="en-US" dirty="0" smtClean="0">
                <a:ea typeface="ＭＳ Ｐゴシック" panose="020B0600070205080204" pitchFamily="34" charset="-128"/>
              </a:rPr>
              <a:t>Reads LSN of last log record for each transaction in undo-list from checkpoint log record</a:t>
            </a:r>
          </a:p>
          <a:p>
            <a:r>
              <a:rPr lang="en-US" altLang="en-US" dirty="0" smtClean="0">
                <a:ea typeface="ＭＳ Ｐゴシック" panose="020B0600070205080204" pitchFamily="34" charset="-128"/>
              </a:rPr>
              <a:t>Scans forward from checkpoint</a:t>
            </a:r>
          </a:p>
          <a:p>
            <a:r>
              <a:rPr lang="en-US" altLang="en-US" dirty="0" smtClean="0">
                <a:ea typeface="ＭＳ Ｐゴシック" panose="020B0600070205080204" pitchFamily="34" charset="-128"/>
              </a:rPr>
              <a:t>.. Cont. on next page …</a:t>
            </a:r>
          </a:p>
        </p:txBody>
      </p:sp>
    </p:spTree>
    <p:extLst>
      <p:ext uri="{BB962C8B-B14F-4D97-AF65-F5344CB8AC3E}">
        <p14:creationId xmlns:p14="http://schemas.microsoft.com/office/powerpoint/2010/main" val="44335873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ARIES Recovery: Analysis (Cont.)</a:t>
            </a:r>
          </a:p>
        </p:txBody>
      </p:sp>
      <p:sp>
        <p:nvSpPr>
          <p:cNvPr id="133122" name="Rectangle 3"/>
          <p:cNvSpPr>
            <a:spLocks noGrp="1" noChangeArrowheads="1"/>
          </p:cNvSpPr>
          <p:nvPr>
            <p:ph type="body" idx="1"/>
          </p:nvPr>
        </p:nvSpPr>
        <p:spPr>
          <a:xfrm>
            <a:off x="228601" y="857250"/>
            <a:ext cx="8616950" cy="5577840"/>
          </a:xfrm>
        </p:spPr>
        <p:txBody>
          <a:bodyPr/>
          <a:lstStyle/>
          <a:p>
            <a:pPr>
              <a:buFont typeface="Monotype Sorts" charset="2"/>
              <a:buNone/>
            </a:pPr>
            <a:r>
              <a:rPr lang="en-US" altLang="en-US" b="1" dirty="0" smtClean="0">
                <a:ea typeface="ＭＳ Ｐゴシック" panose="020B0600070205080204" pitchFamily="34" charset="-128"/>
              </a:rPr>
              <a:t>Analysis pass (cont.)</a:t>
            </a:r>
          </a:p>
          <a:p>
            <a:r>
              <a:rPr lang="en-US" altLang="en-US" dirty="0" smtClean="0">
                <a:ea typeface="ＭＳ Ｐゴシック" panose="020B0600070205080204" pitchFamily="34" charset="-128"/>
              </a:rPr>
              <a:t>Scans forward from checkpoint</a:t>
            </a:r>
          </a:p>
          <a:p>
            <a:pPr lvl="1"/>
            <a:r>
              <a:rPr lang="en-US" altLang="en-US" dirty="0" smtClean="0">
                <a:ea typeface="ＭＳ Ｐゴシック" panose="020B0600070205080204" pitchFamily="34" charset="-128"/>
              </a:rPr>
              <a:t>If any log record found for transaction not in undo-list, adds transaction to undo-list</a:t>
            </a:r>
          </a:p>
          <a:p>
            <a:pPr lvl="1"/>
            <a:r>
              <a:rPr lang="en-US" altLang="en-US" dirty="0" smtClean="0">
                <a:ea typeface="ＭＳ Ｐゴシック" panose="020B0600070205080204" pitchFamily="34" charset="-128"/>
              </a:rPr>
              <a:t>Whenever an update log record is found</a:t>
            </a:r>
          </a:p>
          <a:p>
            <a:pPr lvl="2"/>
            <a:r>
              <a:rPr lang="en-US" altLang="en-US" dirty="0" smtClean="0">
                <a:ea typeface="ＭＳ Ｐゴシック" panose="020B0600070205080204" pitchFamily="34" charset="-128"/>
              </a:rPr>
              <a:t>If page is not in </a:t>
            </a:r>
            <a:r>
              <a:rPr lang="en-US" altLang="en-US" dirty="0" err="1" smtClean="0">
                <a:ea typeface="ＭＳ Ｐゴシック" panose="020B0600070205080204" pitchFamily="34" charset="-128"/>
              </a:rPr>
              <a:t>DirtyPageTable</a:t>
            </a:r>
            <a:r>
              <a:rPr lang="en-US" altLang="en-US" dirty="0" smtClean="0">
                <a:ea typeface="ＭＳ Ｐゴシック" panose="020B0600070205080204" pitchFamily="34" charset="-128"/>
              </a:rPr>
              <a:t>, it is added with </a:t>
            </a:r>
            <a:r>
              <a:rPr lang="en-US" altLang="en-US" dirty="0" err="1" smtClean="0">
                <a:ea typeface="ＭＳ Ｐゴシック" panose="020B0600070205080204" pitchFamily="34" charset="-128"/>
              </a:rPr>
              <a:t>RecLSN</a:t>
            </a:r>
            <a:r>
              <a:rPr lang="en-US" altLang="en-US" dirty="0" smtClean="0">
                <a:ea typeface="ＭＳ Ｐゴシック" panose="020B0600070205080204" pitchFamily="34" charset="-128"/>
              </a:rPr>
              <a:t> set to LSN of the update log record</a:t>
            </a:r>
          </a:p>
          <a:p>
            <a:pPr lvl="1"/>
            <a:r>
              <a:rPr lang="en-US" altLang="en-US" dirty="0" smtClean="0">
                <a:ea typeface="ＭＳ Ｐゴシック" panose="020B0600070205080204" pitchFamily="34" charset="-128"/>
              </a:rPr>
              <a:t>If transaction end log record found, delete transaction from undo-list</a:t>
            </a:r>
          </a:p>
          <a:p>
            <a:pPr lvl="1"/>
            <a:r>
              <a:rPr lang="en-US" altLang="en-US" dirty="0" smtClean="0">
                <a:ea typeface="ＭＳ Ｐゴシック" panose="020B0600070205080204" pitchFamily="34" charset="-128"/>
              </a:rPr>
              <a:t>Keeps track of last log record for each transaction in undo-list</a:t>
            </a:r>
          </a:p>
          <a:p>
            <a:pPr lvl="2"/>
            <a:r>
              <a:rPr lang="en-US" altLang="en-US" dirty="0" smtClean="0">
                <a:ea typeface="ＭＳ Ｐゴシック" panose="020B0600070205080204" pitchFamily="34" charset="-128"/>
              </a:rPr>
              <a:t>May be needed for later undo</a:t>
            </a:r>
          </a:p>
          <a:p>
            <a:r>
              <a:rPr lang="en-US" altLang="en-US" dirty="0" smtClean="0">
                <a:ea typeface="ＭＳ Ｐゴシック" panose="020B0600070205080204" pitchFamily="34" charset="-128"/>
              </a:rPr>
              <a:t>At end of analysis pass:</a:t>
            </a:r>
          </a:p>
          <a:p>
            <a:pPr lvl="1"/>
            <a:r>
              <a:rPr lang="en-US" altLang="en-US" dirty="0" err="1" smtClean="0">
                <a:ea typeface="ＭＳ Ｐゴシック" panose="020B0600070205080204" pitchFamily="34" charset="-128"/>
              </a:rPr>
              <a:t>RedoLSN</a:t>
            </a:r>
            <a:r>
              <a:rPr lang="en-US" altLang="en-US" dirty="0" smtClean="0">
                <a:ea typeface="ＭＳ Ｐゴシック" panose="020B0600070205080204" pitchFamily="34" charset="-128"/>
              </a:rPr>
              <a:t> determines where to start redo pass</a:t>
            </a:r>
          </a:p>
          <a:p>
            <a:pPr lvl="1"/>
            <a:r>
              <a:rPr lang="en-US" altLang="en-US" dirty="0" err="1" smtClean="0">
                <a:ea typeface="ＭＳ Ｐゴシック" panose="020B0600070205080204" pitchFamily="34" charset="-128"/>
              </a:rPr>
              <a:t>RecLSN</a:t>
            </a:r>
            <a:r>
              <a:rPr lang="en-US" altLang="en-US" dirty="0" smtClean="0">
                <a:ea typeface="ＭＳ Ｐゴシック" panose="020B0600070205080204" pitchFamily="34" charset="-128"/>
              </a:rPr>
              <a:t> for each page in </a:t>
            </a:r>
            <a:r>
              <a:rPr lang="en-US" altLang="en-US" dirty="0" err="1" smtClean="0">
                <a:ea typeface="ＭＳ Ｐゴシック" panose="020B0600070205080204" pitchFamily="34" charset="-128"/>
              </a:rPr>
              <a:t>DirtyPageTable</a:t>
            </a:r>
            <a:r>
              <a:rPr lang="en-US" altLang="en-US" dirty="0" smtClean="0">
                <a:ea typeface="ＭＳ Ｐゴシック" panose="020B0600070205080204" pitchFamily="34" charset="-128"/>
              </a:rPr>
              <a:t> used to minimize redo work</a:t>
            </a:r>
          </a:p>
          <a:p>
            <a:pPr lvl="1"/>
            <a:r>
              <a:rPr lang="en-US" altLang="en-US" dirty="0" smtClean="0">
                <a:ea typeface="ＭＳ Ｐゴシック" panose="020B0600070205080204" pitchFamily="34" charset="-128"/>
              </a:rPr>
              <a:t>All transactions in undo-list need to be rolled back</a:t>
            </a:r>
          </a:p>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59056832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ARIES Redo Pass</a:t>
            </a:r>
          </a:p>
        </p:txBody>
      </p:sp>
      <p:sp>
        <p:nvSpPr>
          <p:cNvPr id="135170" name="Rectangle 3"/>
          <p:cNvSpPr>
            <a:spLocks noGrp="1" noChangeArrowheads="1"/>
          </p:cNvSpPr>
          <p:nvPr>
            <p:ph type="body" idx="1"/>
          </p:nvPr>
        </p:nvSpPr>
        <p:spPr>
          <a:xfrm>
            <a:off x="197167" y="960120"/>
            <a:ext cx="8648383" cy="5543550"/>
          </a:xfrm>
        </p:spPr>
        <p:txBody>
          <a:bodyPr/>
          <a:lstStyle/>
          <a:p>
            <a:pPr marL="381000" indent="-381000">
              <a:buFont typeface="Monotype Sorts" charset="2"/>
              <a:buNone/>
            </a:pPr>
            <a:r>
              <a:rPr lang="en-US" altLang="en-US" b="1" dirty="0" smtClean="0">
                <a:ea typeface="ＭＳ Ｐゴシック" panose="020B0600070205080204" pitchFamily="34" charset="-128"/>
              </a:rPr>
              <a:t>Redo Pass</a:t>
            </a:r>
            <a:r>
              <a:rPr lang="en-US" altLang="en-US" dirty="0" smtClean="0">
                <a:ea typeface="ＭＳ Ｐゴシック" panose="020B0600070205080204" pitchFamily="34" charset="-128"/>
              </a:rPr>
              <a:t>: Repeats history by replaying every action not already reflected in the page on disk, as follows:</a:t>
            </a:r>
          </a:p>
          <a:p>
            <a:pPr marL="381000" indent="-381000"/>
            <a:r>
              <a:rPr lang="en-US" altLang="en-US" dirty="0" smtClean="0">
                <a:ea typeface="ＭＳ Ｐゴシック" panose="020B0600070205080204" pitchFamily="34" charset="-128"/>
              </a:rPr>
              <a:t>Scans forward from </a:t>
            </a:r>
            <a:r>
              <a:rPr lang="en-US" altLang="en-US" dirty="0" err="1" smtClean="0">
                <a:ea typeface="ＭＳ Ｐゴシック" panose="020B0600070205080204" pitchFamily="34" charset="-128"/>
              </a:rPr>
              <a:t>RedoLSN</a:t>
            </a:r>
            <a:r>
              <a:rPr lang="en-US" altLang="en-US" dirty="0" smtClean="0">
                <a:ea typeface="ＭＳ Ｐゴシック" panose="020B0600070205080204" pitchFamily="34" charset="-128"/>
              </a:rPr>
              <a:t>.  Whenever an update log record is found:</a:t>
            </a:r>
          </a:p>
          <a:p>
            <a:pPr marL="800100" lvl="1" indent="-342900">
              <a:buFont typeface="Monotype Sorts" charset="2"/>
              <a:buAutoNum type="arabicPeriod"/>
            </a:pPr>
            <a:r>
              <a:rPr lang="en-US" altLang="en-US" dirty="0" smtClean="0">
                <a:ea typeface="ＭＳ Ｐゴシック" panose="020B0600070205080204" pitchFamily="34" charset="-128"/>
              </a:rPr>
              <a:t>If the page is not in </a:t>
            </a:r>
            <a:r>
              <a:rPr lang="en-US" altLang="en-US" dirty="0" err="1" smtClean="0">
                <a:ea typeface="ＭＳ Ｐゴシック" panose="020B0600070205080204" pitchFamily="34" charset="-128"/>
              </a:rPr>
              <a:t>DirtyPageTable</a:t>
            </a:r>
            <a:r>
              <a:rPr lang="en-US" altLang="en-US" dirty="0" smtClean="0">
                <a:ea typeface="ＭＳ Ｐゴシック" panose="020B0600070205080204" pitchFamily="34" charset="-128"/>
              </a:rPr>
              <a:t> or the LSN of the log record is less than the </a:t>
            </a:r>
            <a:r>
              <a:rPr lang="en-US" altLang="en-US" dirty="0" err="1" smtClean="0">
                <a:ea typeface="ＭＳ Ｐゴシック" panose="020B0600070205080204" pitchFamily="34" charset="-128"/>
              </a:rPr>
              <a:t>RecLSN</a:t>
            </a:r>
            <a:r>
              <a:rPr lang="en-US" altLang="en-US" dirty="0" smtClean="0">
                <a:ea typeface="ＭＳ Ｐゴシック" panose="020B0600070205080204" pitchFamily="34" charset="-128"/>
              </a:rPr>
              <a:t> of the page in </a:t>
            </a:r>
            <a:r>
              <a:rPr lang="en-US" altLang="en-US" dirty="0" err="1" smtClean="0">
                <a:ea typeface="ＭＳ Ｐゴシック" panose="020B0600070205080204" pitchFamily="34" charset="-128"/>
              </a:rPr>
              <a:t>DirtyPageTable</a:t>
            </a:r>
            <a:r>
              <a:rPr lang="en-US" altLang="en-US" dirty="0" smtClean="0">
                <a:ea typeface="ＭＳ Ｐゴシック" panose="020B0600070205080204" pitchFamily="34" charset="-128"/>
              </a:rPr>
              <a:t>, then skip the log record</a:t>
            </a:r>
          </a:p>
          <a:p>
            <a:pPr marL="800100" lvl="1" indent="-342900">
              <a:buFont typeface="Monotype Sorts" charset="2"/>
              <a:buAutoNum type="arabicPeriod"/>
            </a:pPr>
            <a:r>
              <a:rPr lang="en-US" altLang="en-US" dirty="0" smtClean="0">
                <a:ea typeface="ＭＳ Ｐゴシック" panose="020B0600070205080204" pitchFamily="34" charset="-128"/>
              </a:rPr>
              <a:t>Otherwise fetch the page from disk.  If the </a:t>
            </a:r>
            <a:r>
              <a:rPr lang="en-US" altLang="en-US" dirty="0" err="1" smtClean="0">
                <a:ea typeface="ＭＳ Ｐゴシック" panose="020B0600070205080204" pitchFamily="34" charset="-128"/>
              </a:rPr>
              <a:t>PageLSN</a:t>
            </a:r>
            <a:r>
              <a:rPr lang="en-US" altLang="en-US" dirty="0" smtClean="0">
                <a:ea typeface="ＭＳ Ｐゴシック" panose="020B0600070205080204" pitchFamily="34" charset="-128"/>
              </a:rPr>
              <a:t> of the page fetched from disk is less than the LSN of the log record, redo the log record</a:t>
            </a:r>
          </a:p>
          <a:p>
            <a:pPr marL="800100" lvl="1" indent="-342900">
              <a:buFont typeface="Monotype Sorts" charset="2"/>
              <a:buNone/>
            </a:pPr>
            <a:r>
              <a:rPr lang="en-US" altLang="en-US" dirty="0" smtClean="0">
                <a:ea typeface="ＭＳ Ｐゴシック" panose="020B0600070205080204" pitchFamily="34" charset="-128"/>
              </a:rPr>
              <a:t>NOTE: if either test is negative the effects of the log record have already appeared on the page.  First test avoids even fetching the page from disk!</a:t>
            </a:r>
          </a:p>
        </p:txBody>
      </p:sp>
    </p:spTree>
    <p:extLst>
      <p:ext uri="{BB962C8B-B14F-4D97-AF65-F5344CB8AC3E}">
        <p14:creationId xmlns:p14="http://schemas.microsoft.com/office/powerpoint/2010/main" val="389574917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ARIES Undo Actions</a:t>
            </a:r>
          </a:p>
        </p:txBody>
      </p:sp>
      <p:sp>
        <p:nvSpPr>
          <p:cNvPr id="137218" name="Rectangle 3"/>
          <p:cNvSpPr>
            <a:spLocks noGrp="1" noChangeArrowheads="1"/>
          </p:cNvSpPr>
          <p:nvPr>
            <p:ph type="body" idx="1"/>
          </p:nvPr>
        </p:nvSpPr>
        <p:spPr>
          <a:xfrm>
            <a:off x="102871" y="857249"/>
            <a:ext cx="9041130" cy="4035929"/>
          </a:xfrm>
        </p:spPr>
        <p:txBody>
          <a:bodyPr/>
          <a:lstStyle/>
          <a:p>
            <a:pPr>
              <a:lnSpc>
                <a:spcPct val="90000"/>
              </a:lnSpc>
            </a:pPr>
            <a:r>
              <a:rPr lang="en-US" altLang="en-US" sz="1950" dirty="0" smtClean="0">
                <a:ea typeface="ＭＳ Ｐゴシック" panose="020B0600070205080204" pitchFamily="34" charset="-128"/>
              </a:rPr>
              <a:t>When an undo is performed for an update log record</a:t>
            </a:r>
          </a:p>
          <a:p>
            <a:pPr lvl="1">
              <a:lnSpc>
                <a:spcPct val="90000"/>
              </a:lnSpc>
            </a:pPr>
            <a:r>
              <a:rPr lang="en-US" altLang="en-US" sz="1950" dirty="0" smtClean="0">
                <a:ea typeface="ＭＳ Ｐゴシック" panose="020B0600070205080204" pitchFamily="34" charset="-128"/>
              </a:rPr>
              <a:t>Generate a CLR containing the undo action performed (actions performed during undo are logged </a:t>
            </a:r>
            <a:r>
              <a:rPr lang="en-US" altLang="en-US" sz="1950" dirty="0" err="1" smtClean="0">
                <a:ea typeface="ＭＳ Ｐゴシック" panose="020B0600070205080204" pitchFamily="34" charset="-128"/>
              </a:rPr>
              <a:t>physicaly</a:t>
            </a:r>
            <a:r>
              <a:rPr lang="en-US" altLang="en-US" sz="1950" dirty="0" smtClean="0">
                <a:ea typeface="ＭＳ Ｐゴシック" panose="020B0600070205080204" pitchFamily="34" charset="-128"/>
              </a:rPr>
              <a:t> or physiologically). </a:t>
            </a:r>
          </a:p>
          <a:p>
            <a:pPr lvl="2">
              <a:lnSpc>
                <a:spcPct val="90000"/>
              </a:lnSpc>
            </a:pPr>
            <a:r>
              <a:rPr lang="en-US" altLang="en-US" sz="1950" dirty="0" smtClean="0">
                <a:ea typeface="ＭＳ Ｐゴシック" panose="020B0600070205080204" pitchFamily="34" charset="-128"/>
              </a:rPr>
              <a:t>CLR for   record </a:t>
            </a:r>
            <a:r>
              <a:rPr lang="en-US" altLang="en-US" sz="1950" i="1" dirty="0" smtClean="0">
                <a:ea typeface="ＭＳ Ｐゴシック" panose="020B0600070205080204" pitchFamily="34" charset="-128"/>
              </a:rPr>
              <a:t>n</a:t>
            </a:r>
            <a:r>
              <a:rPr lang="en-US" altLang="en-US" sz="1950" dirty="0" smtClean="0">
                <a:ea typeface="ＭＳ Ｐゴシック" panose="020B0600070205080204" pitchFamily="34" charset="-128"/>
              </a:rPr>
              <a:t> noted as </a:t>
            </a:r>
            <a:r>
              <a:rPr lang="en-US" altLang="en-US" sz="1950" i="1" dirty="0" smtClean="0">
                <a:ea typeface="ＭＳ Ｐゴシック" panose="020B0600070205080204" pitchFamily="34" charset="-128"/>
              </a:rPr>
              <a:t>n</a:t>
            </a:r>
            <a:r>
              <a:rPr lang="ja-JP" altLang="en-US" sz="1950" dirty="0" smtClean="0">
                <a:ea typeface="ＭＳ Ｐゴシック" panose="020B0600070205080204" pitchFamily="34" charset="-128"/>
              </a:rPr>
              <a:t>’</a:t>
            </a:r>
            <a:r>
              <a:rPr lang="en-US" altLang="ja-JP" sz="1950" dirty="0" smtClean="0">
                <a:ea typeface="ＭＳ Ｐゴシック" panose="020B0600070205080204" pitchFamily="34" charset="-128"/>
              </a:rPr>
              <a:t> in figure below</a:t>
            </a:r>
          </a:p>
          <a:p>
            <a:pPr lvl="1">
              <a:lnSpc>
                <a:spcPct val="90000"/>
              </a:lnSpc>
            </a:pPr>
            <a:r>
              <a:rPr lang="en-US" altLang="en-US" sz="1950" dirty="0" smtClean="0">
                <a:ea typeface="ＭＳ Ｐゴシック" panose="020B0600070205080204" pitchFamily="34" charset="-128"/>
              </a:rPr>
              <a:t>Set </a:t>
            </a:r>
            <a:r>
              <a:rPr lang="en-US" altLang="en-US" sz="1950" dirty="0" err="1" smtClean="0">
                <a:ea typeface="ＭＳ Ｐゴシック" panose="020B0600070205080204" pitchFamily="34" charset="-128"/>
              </a:rPr>
              <a:t>UndoNextLSN</a:t>
            </a:r>
            <a:r>
              <a:rPr lang="en-US" altLang="en-US" sz="1950" dirty="0" smtClean="0">
                <a:ea typeface="ＭＳ Ｐゴシック" panose="020B0600070205080204" pitchFamily="34" charset="-128"/>
              </a:rPr>
              <a:t> of the CLR to the </a:t>
            </a:r>
            <a:r>
              <a:rPr lang="en-US" altLang="en-US" sz="1950" dirty="0" err="1" smtClean="0">
                <a:ea typeface="ＭＳ Ｐゴシック" panose="020B0600070205080204" pitchFamily="34" charset="-128"/>
              </a:rPr>
              <a:t>PrevLSN</a:t>
            </a:r>
            <a:r>
              <a:rPr lang="en-US" altLang="en-US" sz="1950" dirty="0" smtClean="0">
                <a:ea typeface="ＭＳ Ｐゴシック" panose="020B0600070205080204" pitchFamily="34" charset="-128"/>
              </a:rPr>
              <a:t> value of the update log record</a:t>
            </a:r>
          </a:p>
          <a:p>
            <a:pPr lvl="2">
              <a:lnSpc>
                <a:spcPct val="90000"/>
              </a:lnSpc>
            </a:pPr>
            <a:r>
              <a:rPr lang="en-US" altLang="en-US" sz="1950" dirty="0" smtClean="0">
                <a:ea typeface="ＭＳ Ｐゴシック" panose="020B0600070205080204" pitchFamily="34" charset="-128"/>
              </a:rPr>
              <a:t>Arrows indicate </a:t>
            </a:r>
            <a:r>
              <a:rPr lang="en-US" altLang="en-US" sz="1950" dirty="0" err="1" smtClean="0">
                <a:ea typeface="ＭＳ Ｐゴシック" panose="020B0600070205080204" pitchFamily="34" charset="-128"/>
              </a:rPr>
              <a:t>UndoNextLSN</a:t>
            </a:r>
            <a:r>
              <a:rPr lang="en-US" altLang="en-US" sz="1950" dirty="0" smtClean="0">
                <a:ea typeface="ＭＳ Ｐゴシック" panose="020B0600070205080204" pitchFamily="34" charset="-128"/>
              </a:rPr>
              <a:t> value</a:t>
            </a:r>
          </a:p>
          <a:p>
            <a:pPr>
              <a:lnSpc>
                <a:spcPct val="90000"/>
              </a:lnSpc>
            </a:pPr>
            <a:r>
              <a:rPr lang="en-US" altLang="en-US" sz="1950" dirty="0" smtClean="0">
                <a:ea typeface="ＭＳ Ｐゴシック" panose="020B0600070205080204" pitchFamily="34" charset="-128"/>
              </a:rPr>
              <a:t>ARIES supports partial rollback</a:t>
            </a:r>
          </a:p>
          <a:p>
            <a:pPr lvl="1">
              <a:lnSpc>
                <a:spcPct val="90000"/>
              </a:lnSpc>
            </a:pPr>
            <a:r>
              <a:rPr lang="en-US" altLang="en-US" sz="1950" dirty="0" smtClean="0">
                <a:ea typeface="ＭＳ Ｐゴシック" panose="020B0600070205080204" pitchFamily="34" charset="-128"/>
              </a:rPr>
              <a:t>Used e.g. to handle deadlocks by rolling back just enough to release reqd. locks</a:t>
            </a:r>
          </a:p>
          <a:p>
            <a:pPr lvl="1">
              <a:lnSpc>
                <a:spcPct val="90000"/>
              </a:lnSpc>
            </a:pPr>
            <a:r>
              <a:rPr lang="en-US" altLang="en-US" sz="1950" dirty="0" smtClean="0">
                <a:ea typeface="ＭＳ Ｐゴシック" panose="020B0600070205080204" pitchFamily="34" charset="-128"/>
              </a:rPr>
              <a:t>Figure indicates forward actions after partial rollbacks </a:t>
            </a:r>
          </a:p>
          <a:p>
            <a:pPr lvl="2">
              <a:lnSpc>
                <a:spcPct val="90000"/>
              </a:lnSpc>
            </a:pPr>
            <a:r>
              <a:rPr lang="en-US" altLang="en-US" sz="1950" dirty="0" smtClean="0">
                <a:ea typeface="ＭＳ Ｐゴシック" panose="020B0600070205080204" pitchFamily="34" charset="-128"/>
              </a:rPr>
              <a:t>records 3 and 4 initially, later 5 and 6, then full rollback</a:t>
            </a:r>
          </a:p>
          <a:p>
            <a:pPr>
              <a:lnSpc>
                <a:spcPct val="90000"/>
              </a:lnSpc>
            </a:pPr>
            <a:endParaRPr lang="en-US" altLang="en-US" sz="1950" dirty="0" smtClean="0">
              <a:ea typeface="ＭＳ Ｐゴシック" panose="020B0600070205080204" pitchFamily="34" charset="-128"/>
            </a:endParaRPr>
          </a:p>
        </p:txBody>
      </p:sp>
      <p:grpSp>
        <p:nvGrpSpPr>
          <p:cNvPr id="137219" name="Group 4"/>
          <p:cNvGrpSpPr>
            <a:grpSpLocks/>
          </p:cNvGrpSpPr>
          <p:nvPr/>
        </p:nvGrpSpPr>
        <p:grpSpPr bwMode="auto">
          <a:xfrm>
            <a:off x="280353" y="5086350"/>
            <a:ext cx="8555037" cy="693420"/>
            <a:chOff x="182" y="2263"/>
            <a:chExt cx="5389" cy="432"/>
          </a:xfrm>
        </p:grpSpPr>
        <p:sp>
          <p:nvSpPr>
            <p:cNvPr id="137220" name="Line 5"/>
            <p:cNvSpPr>
              <a:spLocks noChangeShapeType="1"/>
            </p:cNvSpPr>
            <p:nvPr/>
          </p:nvSpPr>
          <p:spPr bwMode="auto">
            <a:xfrm>
              <a:off x="184" y="2580"/>
              <a:ext cx="5387" cy="1"/>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7221" name="Oval 6"/>
            <p:cNvSpPr>
              <a:spLocks noChangeArrowheads="1"/>
            </p:cNvSpPr>
            <p:nvPr/>
          </p:nvSpPr>
          <p:spPr bwMode="auto">
            <a:xfrm>
              <a:off x="182" y="2486"/>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37222" name="Oval 7"/>
            <p:cNvSpPr>
              <a:spLocks noChangeArrowheads="1"/>
            </p:cNvSpPr>
            <p:nvPr/>
          </p:nvSpPr>
          <p:spPr bwMode="auto">
            <a:xfrm>
              <a:off x="644" y="2474"/>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37223" name="Oval 8"/>
            <p:cNvSpPr>
              <a:spLocks noChangeArrowheads="1"/>
            </p:cNvSpPr>
            <p:nvPr/>
          </p:nvSpPr>
          <p:spPr bwMode="auto">
            <a:xfrm>
              <a:off x="1082" y="2486"/>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37224" name="Oval 9"/>
            <p:cNvSpPr>
              <a:spLocks noChangeArrowheads="1"/>
            </p:cNvSpPr>
            <p:nvPr/>
          </p:nvSpPr>
          <p:spPr bwMode="auto">
            <a:xfrm>
              <a:off x="1590" y="2474"/>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37225" name="Oval 10"/>
            <p:cNvSpPr>
              <a:spLocks noChangeArrowheads="1"/>
            </p:cNvSpPr>
            <p:nvPr/>
          </p:nvSpPr>
          <p:spPr bwMode="auto">
            <a:xfrm>
              <a:off x="2109" y="2462"/>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37226" name="Oval 11"/>
            <p:cNvSpPr>
              <a:spLocks noChangeArrowheads="1"/>
            </p:cNvSpPr>
            <p:nvPr/>
          </p:nvSpPr>
          <p:spPr bwMode="auto">
            <a:xfrm>
              <a:off x="2593" y="2474"/>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37227" name="Oval 12"/>
            <p:cNvSpPr>
              <a:spLocks noChangeArrowheads="1"/>
            </p:cNvSpPr>
            <p:nvPr/>
          </p:nvSpPr>
          <p:spPr bwMode="auto">
            <a:xfrm>
              <a:off x="2986" y="2474"/>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37228" name="Text Box 13"/>
            <p:cNvSpPr txBox="1">
              <a:spLocks noChangeArrowheads="1"/>
            </p:cNvSpPr>
            <p:nvPr/>
          </p:nvSpPr>
          <p:spPr bwMode="auto">
            <a:xfrm>
              <a:off x="189" y="2300"/>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1</a:t>
              </a:r>
            </a:p>
          </p:txBody>
        </p:sp>
        <p:sp>
          <p:nvSpPr>
            <p:cNvPr id="137229" name="Text Box 14"/>
            <p:cNvSpPr txBox="1">
              <a:spLocks noChangeArrowheads="1"/>
            </p:cNvSpPr>
            <p:nvPr/>
          </p:nvSpPr>
          <p:spPr bwMode="auto">
            <a:xfrm>
              <a:off x="616" y="2323"/>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2</a:t>
              </a:r>
            </a:p>
          </p:txBody>
        </p:sp>
        <p:sp>
          <p:nvSpPr>
            <p:cNvPr id="137230" name="Text Box 15"/>
            <p:cNvSpPr txBox="1">
              <a:spLocks noChangeArrowheads="1"/>
            </p:cNvSpPr>
            <p:nvPr/>
          </p:nvSpPr>
          <p:spPr bwMode="auto">
            <a:xfrm>
              <a:off x="1043" y="2323"/>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3</a:t>
              </a:r>
            </a:p>
          </p:txBody>
        </p:sp>
        <p:sp>
          <p:nvSpPr>
            <p:cNvPr id="137231" name="Text Box 16"/>
            <p:cNvSpPr txBox="1">
              <a:spLocks noChangeArrowheads="1"/>
            </p:cNvSpPr>
            <p:nvPr/>
          </p:nvSpPr>
          <p:spPr bwMode="auto">
            <a:xfrm>
              <a:off x="1539" y="2300"/>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4</a:t>
              </a:r>
            </a:p>
          </p:txBody>
        </p:sp>
        <p:sp>
          <p:nvSpPr>
            <p:cNvPr id="137232" name="Text Box 17"/>
            <p:cNvSpPr txBox="1">
              <a:spLocks noChangeArrowheads="1"/>
            </p:cNvSpPr>
            <p:nvPr/>
          </p:nvSpPr>
          <p:spPr bwMode="auto">
            <a:xfrm>
              <a:off x="1958" y="2323"/>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4'</a:t>
              </a:r>
            </a:p>
          </p:txBody>
        </p:sp>
        <p:sp>
          <p:nvSpPr>
            <p:cNvPr id="137233" name="Text Box 18"/>
            <p:cNvSpPr txBox="1">
              <a:spLocks noChangeArrowheads="1"/>
            </p:cNvSpPr>
            <p:nvPr/>
          </p:nvSpPr>
          <p:spPr bwMode="auto">
            <a:xfrm>
              <a:off x="2478" y="2265"/>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3'</a:t>
              </a:r>
            </a:p>
          </p:txBody>
        </p:sp>
        <p:sp>
          <p:nvSpPr>
            <p:cNvPr id="137234" name="Text Box 19"/>
            <p:cNvSpPr txBox="1">
              <a:spLocks noChangeArrowheads="1"/>
            </p:cNvSpPr>
            <p:nvPr/>
          </p:nvSpPr>
          <p:spPr bwMode="auto">
            <a:xfrm>
              <a:off x="2993" y="2300"/>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5</a:t>
              </a:r>
            </a:p>
          </p:txBody>
        </p:sp>
        <p:sp>
          <p:nvSpPr>
            <p:cNvPr id="137235" name="Text Box 20"/>
            <p:cNvSpPr txBox="1">
              <a:spLocks noChangeArrowheads="1"/>
            </p:cNvSpPr>
            <p:nvPr/>
          </p:nvSpPr>
          <p:spPr bwMode="auto">
            <a:xfrm>
              <a:off x="3397" y="2323"/>
              <a:ext cx="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6</a:t>
              </a:r>
            </a:p>
          </p:txBody>
        </p:sp>
        <p:sp>
          <p:nvSpPr>
            <p:cNvPr id="137236" name="Text Box 21"/>
            <p:cNvSpPr txBox="1">
              <a:spLocks noChangeArrowheads="1"/>
            </p:cNvSpPr>
            <p:nvPr/>
          </p:nvSpPr>
          <p:spPr bwMode="auto">
            <a:xfrm>
              <a:off x="4324" y="2323"/>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5'</a:t>
              </a:r>
            </a:p>
          </p:txBody>
        </p:sp>
        <p:sp>
          <p:nvSpPr>
            <p:cNvPr id="137237" name="Text Box 22"/>
            <p:cNvSpPr txBox="1">
              <a:spLocks noChangeArrowheads="1"/>
            </p:cNvSpPr>
            <p:nvPr/>
          </p:nvSpPr>
          <p:spPr bwMode="auto">
            <a:xfrm>
              <a:off x="4589" y="2369"/>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2'</a:t>
              </a:r>
            </a:p>
          </p:txBody>
        </p:sp>
        <p:sp>
          <p:nvSpPr>
            <p:cNvPr id="137238" name="Text Box 23"/>
            <p:cNvSpPr txBox="1">
              <a:spLocks noChangeArrowheads="1"/>
            </p:cNvSpPr>
            <p:nvPr/>
          </p:nvSpPr>
          <p:spPr bwMode="auto">
            <a:xfrm>
              <a:off x="5085" y="2334"/>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1'</a:t>
              </a:r>
            </a:p>
          </p:txBody>
        </p:sp>
        <p:sp>
          <p:nvSpPr>
            <p:cNvPr id="137239" name="Oval 24"/>
            <p:cNvSpPr>
              <a:spLocks noChangeArrowheads="1"/>
            </p:cNvSpPr>
            <p:nvPr/>
          </p:nvSpPr>
          <p:spPr bwMode="auto">
            <a:xfrm>
              <a:off x="3424" y="2486"/>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37240" name="Oval 25"/>
            <p:cNvSpPr>
              <a:spLocks noChangeArrowheads="1"/>
            </p:cNvSpPr>
            <p:nvPr/>
          </p:nvSpPr>
          <p:spPr bwMode="auto">
            <a:xfrm>
              <a:off x="3926" y="2486"/>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37241" name="Oval 26"/>
            <p:cNvSpPr>
              <a:spLocks noChangeArrowheads="1"/>
            </p:cNvSpPr>
            <p:nvPr/>
          </p:nvSpPr>
          <p:spPr bwMode="auto">
            <a:xfrm>
              <a:off x="4293" y="2473"/>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37242" name="Oval 27"/>
            <p:cNvSpPr>
              <a:spLocks noChangeArrowheads="1"/>
            </p:cNvSpPr>
            <p:nvPr/>
          </p:nvSpPr>
          <p:spPr bwMode="auto">
            <a:xfrm>
              <a:off x="4685" y="2473"/>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37243" name="Oval 28"/>
            <p:cNvSpPr>
              <a:spLocks noChangeArrowheads="1"/>
            </p:cNvSpPr>
            <p:nvPr/>
          </p:nvSpPr>
          <p:spPr bwMode="auto">
            <a:xfrm>
              <a:off x="5163" y="2473"/>
              <a:ext cx="150" cy="209"/>
            </a:xfrm>
            <a:prstGeom prst="ellipse">
              <a:avLst/>
            </a:prstGeom>
            <a:solidFill>
              <a:srgbClr val="00B8FF"/>
            </a:solidFill>
            <a:ln w="9525">
              <a:solidFill>
                <a:srgbClr val="000000"/>
              </a:solidFill>
              <a:round/>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37244" name="Text Box 29"/>
            <p:cNvSpPr txBox="1">
              <a:spLocks noChangeArrowheads="1"/>
            </p:cNvSpPr>
            <p:nvPr/>
          </p:nvSpPr>
          <p:spPr bwMode="auto">
            <a:xfrm>
              <a:off x="3827" y="2263"/>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85000"/>
                </a:lnSpc>
              </a:pPr>
              <a:r>
                <a:rPr lang="en-GB" altLang="en-US" sz="2400">
                  <a:latin typeface="Times" panose="02020603050405020304" pitchFamily="18" charset="0"/>
                </a:rPr>
                <a:t>6'</a:t>
              </a:r>
            </a:p>
          </p:txBody>
        </p:sp>
        <p:cxnSp>
          <p:nvCxnSpPr>
            <p:cNvPr id="137245" name="AutoShape 30"/>
            <p:cNvCxnSpPr>
              <a:cxnSpLocks noChangeShapeType="1"/>
              <a:stCxn id="137242" idx="4"/>
              <a:endCxn id="137221" idx="4"/>
            </p:cNvCxnSpPr>
            <p:nvPr/>
          </p:nvCxnSpPr>
          <p:spPr bwMode="auto">
            <a:xfrm rot="5400000">
              <a:off x="2502" y="437"/>
              <a:ext cx="13" cy="4503"/>
            </a:xfrm>
            <a:prstGeom prst="curvedConnector3">
              <a:avLst>
                <a:gd name="adj1" fmla="val 342664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7246" name="AutoShape 31"/>
            <p:cNvCxnSpPr>
              <a:cxnSpLocks noChangeShapeType="1"/>
              <a:stCxn id="137240" idx="4"/>
              <a:endCxn id="137227" idx="5"/>
            </p:cNvCxnSpPr>
            <p:nvPr/>
          </p:nvCxnSpPr>
          <p:spPr bwMode="auto">
            <a:xfrm rot="16200000" flipV="1">
              <a:off x="3536" y="2230"/>
              <a:ext cx="43" cy="887"/>
            </a:xfrm>
            <a:prstGeom prst="curvedConnector3">
              <a:avLst>
                <a:gd name="adj1" fmla="val -33488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7247" name="AutoShape 32"/>
            <p:cNvCxnSpPr>
              <a:cxnSpLocks noChangeShapeType="1"/>
              <a:stCxn id="137241" idx="4"/>
              <a:endCxn id="137226" idx="5"/>
            </p:cNvCxnSpPr>
            <p:nvPr/>
          </p:nvCxnSpPr>
          <p:spPr bwMode="auto">
            <a:xfrm rot="16200000" flipV="1">
              <a:off x="3530" y="1843"/>
              <a:ext cx="30" cy="1647"/>
            </a:xfrm>
            <a:prstGeom prst="curvedConnector3">
              <a:avLst>
                <a:gd name="adj1" fmla="val -1093333"/>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7248" name="AutoShape 33"/>
            <p:cNvCxnSpPr>
              <a:cxnSpLocks noChangeShapeType="1"/>
              <a:stCxn id="137226" idx="4"/>
              <a:endCxn id="137222" idx="4"/>
            </p:cNvCxnSpPr>
            <p:nvPr/>
          </p:nvCxnSpPr>
          <p:spPr bwMode="auto">
            <a:xfrm rot="5400000">
              <a:off x="1693" y="1709"/>
              <a:ext cx="1" cy="1949"/>
            </a:xfrm>
            <a:prstGeom prst="curvedConnector3">
              <a:avLst>
                <a:gd name="adj1" fmla="val 3409999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7249" name="AutoShape 34"/>
            <p:cNvCxnSpPr>
              <a:cxnSpLocks noChangeShapeType="1"/>
              <a:stCxn id="137225" idx="4"/>
              <a:endCxn id="137223" idx="4"/>
            </p:cNvCxnSpPr>
            <p:nvPr/>
          </p:nvCxnSpPr>
          <p:spPr bwMode="auto">
            <a:xfrm rot="5400000">
              <a:off x="1659" y="2169"/>
              <a:ext cx="24" cy="1027"/>
            </a:xfrm>
            <a:prstGeom prst="curvedConnector3">
              <a:avLst>
                <a:gd name="adj1" fmla="val 7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63229048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ARIES: Undo Pass</a:t>
            </a:r>
          </a:p>
        </p:txBody>
      </p:sp>
      <p:sp>
        <p:nvSpPr>
          <p:cNvPr id="139266" name="Rectangle 3"/>
          <p:cNvSpPr>
            <a:spLocks noGrp="1" noChangeArrowheads="1"/>
          </p:cNvSpPr>
          <p:nvPr>
            <p:ph type="body" idx="1"/>
          </p:nvPr>
        </p:nvSpPr>
        <p:spPr>
          <a:xfrm>
            <a:off x="214312" y="889318"/>
            <a:ext cx="8781098" cy="5602922"/>
          </a:xfrm>
        </p:spPr>
        <p:txBody>
          <a:bodyPr/>
          <a:lstStyle/>
          <a:p>
            <a:pPr>
              <a:buFont typeface="Monotype Sorts" charset="2"/>
              <a:buNone/>
            </a:pPr>
            <a:r>
              <a:rPr lang="en-US" altLang="en-US" b="1" dirty="0" smtClean="0">
                <a:ea typeface="ＭＳ Ｐゴシック" panose="020B0600070205080204" pitchFamily="34" charset="-128"/>
              </a:rPr>
              <a:t>Undo pass</a:t>
            </a:r>
            <a:r>
              <a:rPr lang="en-US" altLang="en-US" dirty="0" smtClean="0">
                <a:ea typeface="ＭＳ Ｐゴシック" panose="020B0600070205080204" pitchFamily="34" charset="-128"/>
              </a:rPr>
              <a:t>:</a:t>
            </a:r>
          </a:p>
          <a:p>
            <a:r>
              <a:rPr lang="en-US" altLang="en-US" dirty="0" smtClean="0">
                <a:ea typeface="ＭＳ Ｐゴシック" panose="020B0600070205080204" pitchFamily="34" charset="-128"/>
              </a:rPr>
              <a:t>Performs backward scan on log undoing all transaction in undo-list</a:t>
            </a:r>
          </a:p>
          <a:p>
            <a:pPr lvl="1"/>
            <a:r>
              <a:rPr lang="en-US" altLang="en-US" dirty="0" smtClean="0">
                <a:ea typeface="ＭＳ Ｐゴシック" panose="020B0600070205080204" pitchFamily="34" charset="-128"/>
              </a:rPr>
              <a:t>Backward scan optimized by skipping unneeded log records as follows:</a:t>
            </a:r>
          </a:p>
          <a:p>
            <a:pPr lvl="2"/>
            <a:r>
              <a:rPr lang="en-US" altLang="en-US" dirty="0" smtClean="0">
                <a:ea typeface="ＭＳ Ｐゴシック" panose="020B0600070205080204" pitchFamily="34" charset="-128"/>
              </a:rPr>
              <a:t>Next LSN to be undone for each transaction set to LSN of last log record for transaction found by analysis pass.</a:t>
            </a:r>
          </a:p>
          <a:p>
            <a:pPr lvl="2"/>
            <a:r>
              <a:rPr lang="en-US" altLang="en-US" dirty="0" smtClean="0">
                <a:ea typeface="ＭＳ Ｐゴシック" panose="020B0600070205080204" pitchFamily="34" charset="-128"/>
              </a:rPr>
              <a:t>At each step pick largest of these LSNs to undo, skip back to it and undo it </a:t>
            </a:r>
          </a:p>
          <a:p>
            <a:pPr lvl="2"/>
            <a:r>
              <a:rPr lang="en-US" altLang="en-US" dirty="0" smtClean="0">
                <a:ea typeface="ＭＳ Ｐゴシック" panose="020B0600070205080204" pitchFamily="34" charset="-128"/>
              </a:rPr>
              <a:t>After undoing a log record</a:t>
            </a:r>
          </a:p>
          <a:p>
            <a:pPr lvl="3"/>
            <a:r>
              <a:rPr lang="en-US" altLang="en-US" dirty="0" smtClean="0">
                <a:ea typeface="ＭＳ Ｐゴシック" panose="020B0600070205080204" pitchFamily="34" charset="-128"/>
              </a:rPr>
              <a:t>For ordinary log records, set next LSN to be undone for transaction to </a:t>
            </a:r>
            <a:r>
              <a:rPr lang="en-US" altLang="en-US" dirty="0" err="1" smtClean="0">
                <a:ea typeface="ＭＳ Ｐゴシック" panose="020B0600070205080204" pitchFamily="34" charset="-128"/>
              </a:rPr>
              <a:t>PrevLSN</a:t>
            </a:r>
            <a:r>
              <a:rPr lang="en-US" altLang="en-US" dirty="0" smtClean="0">
                <a:ea typeface="ＭＳ Ｐゴシック" panose="020B0600070205080204" pitchFamily="34" charset="-128"/>
              </a:rPr>
              <a:t> noted in the log record</a:t>
            </a:r>
          </a:p>
          <a:p>
            <a:pPr lvl="3"/>
            <a:r>
              <a:rPr lang="en-US" altLang="en-US" dirty="0" smtClean="0">
                <a:ea typeface="ＭＳ Ｐゴシック" panose="020B0600070205080204" pitchFamily="34" charset="-128"/>
              </a:rPr>
              <a:t>For compensation log records (CLRs) set next LSN to be undo to </a:t>
            </a:r>
            <a:r>
              <a:rPr lang="en-US" altLang="en-US" dirty="0" err="1" smtClean="0">
                <a:ea typeface="ＭＳ Ｐゴシック" panose="020B0600070205080204" pitchFamily="34" charset="-128"/>
              </a:rPr>
              <a:t>UndoNextLSN</a:t>
            </a:r>
            <a:r>
              <a:rPr lang="en-US" altLang="en-US" dirty="0" smtClean="0">
                <a:ea typeface="ＭＳ Ｐゴシック" panose="020B0600070205080204" pitchFamily="34" charset="-128"/>
              </a:rPr>
              <a:t> noted in the log record</a:t>
            </a:r>
          </a:p>
          <a:p>
            <a:pPr lvl="4"/>
            <a:r>
              <a:rPr lang="en-US" altLang="en-US" dirty="0" smtClean="0">
                <a:ea typeface="ＭＳ Ｐゴシック" panose="020B0600070205080204" pitchFamily="34" charset="-128"/>
              </a:rPr>
              <a:t>All intervening records are skipped since they would have been undone already</a:t>
            </a:r>
          </a:p>
          <a:p>
            <a:r>
              <a:rPr lang="en-US" altLang="en-US" dirty="0" err="1" smtClean="0">
                <a:ea typeface="ＭＳ Ｐゴシック" panose="020B0600070205080204" pitchFamily="34" charset="-128"/>
              </a:rPr>
              <a:t>Undos</a:t>
            </a:r>
            <a:r>
              <a:rPr lang="en-US" altLang="en-US" dirty="0" smtClean="0">
                <a:ea typeface="ＭＳ Ｐゴシック" panose="020B0600070205080204" pitchFamily="34" charset="-128"/>
              </a:rPr>
              <a:t> performed as described earlier</a:t>
            </a:r>
          </a:p>
        </p:txBody>
      </p:sp>
    </p:spTree>
    <p:extLst>
      <p:ext uri="{BB962C8B-B14F-4D97-AF65-F5344CB8AC3E}">
        <p14:creationId xmlns:p14="http://schemas.microsoft.com/office/powerpoint/2010/main" val="87875022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ea typeface="ＭＳ Ｐゴシック" panose="020B0600070205080204" pitchFamily="34" charset="-128"/>
              </a:rPr>
              <a:t>Recovery Actions in ARIES</a:t>
            </a:r>
          </a:p>
        </p:txBody>
      </p:sp>
      <p:pic>
        <p:nvPicPr>
          <p:cNvPr id="1413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50" y="857250"/>
            <a:ext cx="7884160" cy="5603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2822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a:defRPr/>
            </a:pPr>
            <a:r>
              <a:rPr lang="en-US" dirty="0">
                <a:ea typeface="+mj-ea"/>
              </a:rPr>
              <a:t>Serializability</a:t>
            </a:r>
          </a:p>
        </p:txBody>
      </p:sp>
      <p:sp>
        <p:nvSpPr>
          <p:cNvPr id="19459" name="Rectangle 3"/>
          <p:cNvSpPr>
            <a:spLocks noGrp="1" noChangeArrowheads="1"/>
          </p:cNvSpPr>
          <p:nvPr>
            <p:ph type="body" idx="1"/>
          </p:nvPr>
        </p:nvSpPr>
        <p:spPr>
          <a:xfrm>
            <a:off x="194310" y="868680"/>
            <a:ext cx="8778240" cy="5520690"/>
          </a:xfrm>
        </p:spPr>
        <p:txBody>
          <a:bodyPr/>
          <a:lstStyle/>
          <a:p>
            <a:r>
              <a:rPr lang="en-US" altLang="en-US" b="1" dirty="0" smtClean="0">
                <a:ea typeface="ＭＳ Ｐゴシック" panose="020B0600070205080204" pitchFamily="34" charset="-128"/>
              </a:rPr>
              <a:t>Basic Assumption</a:t>
            </a:r>
            <a:r>
              <a:rPr lang="en-US" altLang="en-US" dirty="0" smtClean="0">
                <a:ea typeface="ＭＳ Ｐゴシック" panose="020B0600070205080204" pitchFamily="34" charset="-128"/>
              </a:rPr>
              <a:t> – Each transaction preserves database consistency.</a:t>
            </a:r>
          </a:p>
          <a:p>
            <a:r>
              <a:rPr lang="en-US" altLang="en-US" dirty="0" smtClean="0">
                <a:ea typeface="ＭＳ Ｐゴシック" panose="020B0600070205080204" pitchFamily="34" charset="-128"/>
              </a:rPr>
              <a:t>Thus, serial execution of a set of transactions preserves database consistency.</a:t>
            </a:r>
          </a:p>
          <a:p>
            <a:r>
              <a:rPr lang="en-US" altLang="en-US" dirty="0" smtClean="0">
                <a:ea typeface="ＭＳ Ｐゴシック" panose="020B0600070205080204" pitchFamily="34" charset="-128"/>
              </a:rPr>
              <a:t>A (possibly concurrent) schedule is serializable if it is equivalent to a serial schedule.  Different forms of schedule equivalence give rise to the notions of:</a:t>
            </a:r>
          </a:p>
          <a:p>
            <a:pPr lvl="1">
              <a:buFont typeface="Monotype Sorts" charset="2"/>
              <a:buNone/>
            </a:pPr>
            <a:r>
              <a:rPr lang="en-US" altLang="en-US" dirty="0" smtClean="0">
                <a:ea typeface="ＭＳ Ｐゴシック" panose="020B0600070205080204" pitchFamily="34" charset="-128"/>
              </a:rPr>
              <a:t>1.	</a:t>
            </a:r>
            <a:r>
              <a:rPr lang="en-US" altLang="en-US" b="1" dirty="0" smtClean="0">
                <a:solidFill>
                  <a:srgbClr val="000099"/>
                </a:solidFill>
                <a:ea typeface="ＭＳ Ｐゴシック" panose="020B0600070205080204" pitchFamily="34" charset="-128"/>
              </a:rPr>
              <a:t>conflict serializability</a:t>
            </a:r>
          </a:p>
          <a:p>
            <a:pPr lvl="1">
              <a:buFont typeface="Monotype Sorts" charset="2"/>
              <a:buNone/>
            </a:pPr>
            <a:r>
              <a:rPr lang="en-US" altLang="en-US" dirty="0" smtClean="0">
                <a:ea typeface="ＭＳ Ｐゴシック" panose="020B0600070205080204" pitchFamily="34" charset="-128"/>
              </a:rPr>
              <a:t>2.	</a:t>
            </a:r>
            <a:r>
              <a:rPr lang="en-US" altLang="en-US" b="1" dirty="0" smtClean="0">
                <a:solidFill>
                  <a:srgbClr val="000099"/>
                </a:solidFill>
                <a:ea typeface="ＭＳ Ｐゴシック" panose="020B0600070205080204" pitchFamily="34" charset="-128"/>
              </a:rPr>
              <a:t>view serializability</a:t>
            </a:r>
          </a:p>
        </p:txBody>
      </p:sp>
    </p:spTree>
    <p:extLst>
      <p:ext uri="{BB962C8B-B14F-4D97-AF65-F5344CB8AC3E}">
        <p14:creationId xmlns:p14="http://schemas.microsoft.com/office/powerpoint/2010/main" val="104841372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Other ARIES Features</a:t>
            </a:r>
          </a:p>
        </p:txBody>
      </p:sp>
      <p:sp>
        <p:nvSpPr>
          <p:cNvPr id="142338" name="Rectangle 3"/>
          <p:cNvSpPr>
            <a:spLocks noGrp="1" noChangeArrowheads="1"/>
          </p:cNvSpPr>
          <p:nvPr>
            <p:ph type="body" idx="1"/>
          </p:nvPr>
        </p:nvSpPr>
        <p:spPr>
          <a:xfrm>
            <a:off x="240030" y="868680"/>
            <a:ext cx="8605520" cy="5566410"/>
          </a:xfrm>
        </p:spPr>
        <p:txBody>
          <a:bodyPr/>
          <a:lstStyle/>
          <a:p>
            <a:r>
              <a:rPr lang="en-US" altLang="en-US" dirty="0" smtClean="0">
                <a:ea typeface="ＭＳ Ｐゴシック" panose="020B0600070205080204" pitchFamily="34" charset="-128"/>
              </a:rPr>
              <a:t>Recovery Independence</a:t>
            </a:r>
          </a:p>
          <a:p>
            <a:pPr lvl="1"/>
            <a:r>
              <a:rPr lang="en-US" altLang="en-US" dirty="0" smtClean="0">
                <a:ea typeface="ＭＳ Ｐゴシック" panose="020B0600070205080204" pitchFamily="34" charset="-128"/>
              </a:rPr>
              <a:t>Pages can be recovered independently of others</a:t>
            </a:r>
          </a:p>
          <a:p>
            <a:pPr lvl="2"/>
            <a:r>
              <a:rPr lang="en-US" altLang="en-US" dirty="0" smtClean="0">
                <a:ea typeface="ＭＳ Ｐゴシック" panose="020B0600070205080204" pitchFamily="34" charset="-128"/>
              </a:rPr>
              <a:t>E.g. if some disk pages fail they can be recovered from a backup while other pages are being used</a:t>
            </a:r>
          </a:p>
          <a:p>
            <a:r>
              <a:rPr lang="en-US" altLang="en-US" dirty="0" err="1" smtClean="0">
                <a:ea typeface="ＭＳ Ｐゴシック" panose="020B0600070205080204" pitchFamily="34" charset="-128"/>
              </a:rPr>
              <a:t>Savepoints</a:t>
            </a:r>
            <a:r>
              <a:rPr lang="en-US" altLang="en-US" dirty="0" smtClean="0">
                <a:ea typeface="ＭＳ Ｐゴシック" panose="020B0600070205080204" pitchFamily="34" charset="-128"/>
              </a:rPr>
              <a:t>:</a:t>
            </a:r>
          </a:p>
          <a:p>
            <a:pPr lvl="1"/>
            <a:r>
              <a:rPr lang="en-US" altLang="en-US" dirty="0" smtClean="0">
                <a:ea typeface="ＭＳ Ｐゴシック" panose="020B0600070205080204" pitchFamily="34" charset="-128"/>
              </a:rPr>
              <a:t>Transactions can record </a:t>
            </a:r>
            <a:r>
              <a:rPr lang="en-US" altLang="en-US" dirty="0" err="1" smtClean="0">
                <a:ea typeface="ＭＳ Ｐゴシック" panose="020B0600070205080204" pitchFamily="34" charset="-128"/>
              </a:rPr>
              <a:t>savepoints</a:t>
            </a:r>
            <a:r>
              <a:rPr lang="en-US" altLang="en-US" dirty="0" smtClean="0">
                <a:ea typeface="ＭＳ Ｐゴシック" panose="020B0600070205080204" pitchFamily="34" charset="-128"/>
              </a:rPr>
              <a:t> and roll back to a </a:t>
            </a:r>
            <a:r>
              <a:rPr lang="en-US" altLang="en-US" dirty="0" err="1" smtClean="0">
                <a:ea typeface="ＭＳ Ｐゴシック" panose="020B0600070205080204" pitchFamily="34" charset="-128"/>
              </a:rPr>
              <a:t>savepoint</a:t>
            </a:r>
            <a:endParaRPr lang="en-US" altLang="en-US" dirty="0" smtClean="0">
              <a:ea typeface="ＭＳ Ｐゴシック" panose="020B0600070205080204" pitchFamily="34" charset="-128"/>
            </a:endParaRPr>
          </a:p>
          <a:p>
            <a:pPr lvl="2"/>
            <a:r>
              <a:rPr lang="en-US" altLang="en-US" dirty="0" smtClean="0">
                <a:ea typeface="ＭＳ Ｐゴシック" panose="020B0600070205080204" pitchFamily="34" charset="-128"/>
              </a:rPr>
              <a:t>Useful for complex transactions</a:t>
            </a:r>
          </a:p>
          <a:p>
            <a:pPr lvl="2"/>
            <a:r>
              <a:rPr lang="en-US" altLang="en-US" dirty="0" smtClean="0">
                <a:ea typeface="ＭＳ Ｐゴシック" panose="020B0600070205080204" pitchFamily="34" charset="-128"/>
              </a:rPr>
              <a:t>Also used to rollback just enough to release locks on deadlock</a:t>
            </a:r>
          </a:p>
        </p:txBody>
      </p:sp>
    </p:spTree>
    <p:extLst>
      <p:ext uri="{BB962C8B-B14F-4D97-AF65-F5344CB8AC3E}">
        <p14:creationId xmlns:p14="http://schemas.microsoft.com/office/powerpoint/2010/main" val="343872677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Other ARIES Features (Cont.)</a:t>
            </a:r>
          </a:p>
        </p:txBody>
      </p:sp>
      <p:sp>
        <p:nvSpPr>
          <p:cNvPr id="144386" name="Rectangle 3"/>
          <p:cNvSpPr>
            <a:spLocks noGrp="1" noChangeArrowheads="1"/>
          </p:cNvSpPr>
          <p:nvPr>
            <p:ph type="body" idx="1"/>
          </p:nvPr>
        </p:nvSpPr>
        <p:spPr/>
        <p:txBody>
          <a:bodyPr/>
          <a:lstStyle/>
          <a:p>
            <a:r>
              <a:rPr lang="en-US" altLang="en-US" dirty="0" smtClean="0">
                <a:ea typeface="ＭＳ Ｐゴシック" panose="020B0600070205080204" pitchFamily="34" charset="-128"/>
              </a:rPr>
              <a:t>Fine-grained locking:</a:t>
            </a:r>
          </a:p>
          <a:p>
            <a:pPr lvl="1"/>
            <a:r>
              <a:rPr lang="en-US" altLang="en-US" dirty="0" smtClean="0">
                <a:ea typeface="ＭＳ Ｐゴシック" panose="020B0600070205080204" pitchFamily="34" charset="-128"/>
              </a:rPr>
              <a:t>Index concurrency algorithms that permit tuple level locking on indices can be used</a:t>
            </a:r>
          </a:p>
          <a:p>
            <a:pPr lvl="2"/>
            <a:r>
              <a:rPr lang="en-US" altLang="en-US" dirty="0" smtClean="0">
                <a:ea typeface="ＭＳ Ｐゴシック" panose="020B0600070205080204" pitchFamily="34" charset="-128"/>
              </a:rPr>
              <a:t>These require logical undo, rather than physical undo, as in earlier recovery algorithm</a:t>
            </a:r>
          </a:p>
          <a:p>
            <a:r>
              <a:rPr lang="en-US" altLang="en-US" dirty="0" smtClean="0">
                <a:ea typeface="ＭＳ Ｐゴシック" panose="020B0600070205080204" pitchFamily="34" charset="-128"/>
              </a:rPr>
              <a:t>Recovery optimizations:  For example:</a:t>
            </a:r>
          </a:p>
          <a:p>
            <a:pPr lvl="1"/>
            <a:r>
              <a:rPr lang="en-US" altLang="en-US" dirty="0" smtClean="0">
                <a:ea typeface="ＭＳ Ｐゴシック" panose="020B0600070205080204" pitchFamily="34" charset="-128"/>
              </a:rPr>
              <a:t>Dirty page table can be used to </a:t>
            </a:r>
            <a:r>
              <a:rPr lang="en-US" altLang="en-US" dirty="0" err="1" smtClean="0">
                <a:solidFill>
                  <a:srgbClr val="000099"/>
                </a:solidFill>
                <a:ea typeface="ＭＳ Ｐゴシック" panose="020B0600070205080204" pitchFamily="34" charset="-128"/>
              </a:rPr>
              <a:t>prefetch</a:t>
            </a:r>
            <a:r>
              <a:rPr lang="en-US" altLang="en-US" dirty="0" smtClean="0">
                <a:ea typeface="ＭＳ Ｐゴシック" panose="020B0600070205080204" pitchFamily="34" charset="-128"/>
              </a:rPr>
              <a:t> pages during redo</a:t>
            </a:r>
          </a:p>
          <a:p>
            <a:pPr lvl="1"/>
            <a:r>
              <a:rPr lang="en-US" altLang="en-US" dirty="0" smtClean="0">
                <a:ea typeface="ＭＳ Ｐゴシック" panose="020B0600070205080204" pitchFamily="34" charset="-128"/>
              </a:rPr>
              <a:t>Out of order redo is possible:</a:t>
            </a:r>
          </a:p>
          <a:p>
            <a:pPr lvl="2"/>
            <a:r>
              <a:rPr lang="en-US" altLang="en-US" dirty="0" smtClean="0">
                <a:ea typeface="ＭＳ Ｐゴシック" panose="020B0600070205080204" pitchFamily="34" charset="-128"/>
              </a:rPr>
              <a:t> redo can be postponed on a page being fetched from disk, and</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performed when page is fetched.  </a:t>
            </a:r>
          </a:p>
          <a:p>
            <a:pPr lvl="2"/>
            <a:r>
              <a:rPr lang="en-US" altLang="en-US" dirty="0" smtClean="0">
                <a:ea typeface="ＭＳ Ｐゴシック" panose="020B0600070205080204" pitchFamily="34" charset="-128"/>
              </a:rPr>
              <a:t>Meanwhile other log records can continue to be processed</a:t>
            </a:r>
          </a:p>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81929199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p:txBody>
          <a:bodyPr/>
          <a:lstStyle/>
          <a:p>
            <a:r>
              <a:rPr lang="en-US" altLang="en-US" sz="3200" dirty="0" smtClean="0">
                <a:effectLst>
                  <a:outerShdw blurRad="38100" dist="38100" dir="2700000" algn="tl">
                    <a:srgbClr val="C0C0C0"/>
                  </a:outerShdw>
                </a:effectLst>
                <a:ea typeface="ＭＳ Ｐゴシック" panose="020B0600070205080204" pitchFamily="34" charset="-128"/>
              </a:rPr>
              <a:t>Remote Backup Systems</a:t>
            </a:r>
          </a:p>
        </p:txBody>
      </p:sp>
      <p:sp>
        <p:nvSpPr>
          <p:cNvPr id="146434" name="Rectangle 3"/>
          <p:cNvSpPr>
            <a:spLocks noGrp="1" noChangeArrowheads="1"/>
          </p:cNvSpPr>
          <p:nvPr>
            <p:ph type="subTitle" idx="1"/>
          </p:nvPr>
        </p:nvSpPr>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278143253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152400"/>
            <a:ext cx="7772400" cy="533400"/>
          </a:xfrm>
        </p:spPr>
        <p:txBody>
          <a:bodyPr/>
          <a:lstStyle/>
          <a:p>
            <a:r>
              <a:rPr lang="en-US" altLang="en-US" smtClean="0">
                <a:effectLst>
                  <a:outerShdw blurRad="38100" dist="38100" dir="2700000" algn="tl">
                    <a:srgbClr val="C0C0C0"/>
                  </a:outerShdw>
                </a:effectLst>
                <a:ea typeface="ＭＳ Ｐゴシック" panose="020B0600070205080204" pitchFamily="34" charset="-128"/>
              </a:rPr>
              <a:t>Remote Backup Systems</a:t>
            </a:r>
          </a:p>
        </p:txBody>
      </p:sp>
      <p:sp>
        <p:nvSpPr>
          <p:cNvPr id="148482" name="Rectangle 3"/>
          <p:cNvSpPr>
            <a:spLocks noGrp="1" noChangeArrowheads="1"/>
          </p:cNvSpPr>
          <p:nvPr>
            <p:ph type="body" idx="4294967295"/>
          </p:nvPr>
        </p:nvSpPr>
        <p:spPr>
          <a:xfrm>
            <a:off x="225424" y="935038"/>
            <a:ext cx="8792845" cy="1143000"/>
          </a:xfrm>
          <a:noFill/>
        </p:spPr>
        <p:txBody>
          <a:bodyPr/>
          <a:lstStyle/>
          <a:p>
            <a:r>
              <a:rPr lang="en-US" altLang="en-US" sz="2000" dirty="0" smtClean="0">
                <a:ea typeface="ＭＳ Ｐゴシック" panose="020B0600070205080204" pitchFamily="34" charset="-128"/>
              </a:rPr>
              <a:t>Remote backup systems provide high availability by allowing transaction processing to continue even if the primary site is destroyed.</a:t>
            </a:r>
          </a:p>
        </p:txBody>
      </p:sp>
      <p:pic>
        <p:nvPicPr>
          <p:cNvPr id="1484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76" y="1940878"/>
            <a:ext cx="8460740" cy="3625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084947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0" y="76200"/>
            <a:ext cx="9144000" cy="762000"/>
          </a:xfrm>
        </p:spPr>
        <p:txBody>
          <a:bodyPr/>
          <a:lstStyle/>
          <a:p>
            <a:pPr>
              <a:lnSpc>
                <a:spcPct val="110000"/>
              </a:lnSpc>
            </a:pPr>
            <a:r>
              <a:rPr lang="en-US" altLang="en-US" smtClean="0">
                <a:effectLst>
                  <a:outerShdw blurRad="38100" dist="38100" dir="2700000" algn="tl">
                    <a:srgbClr val="C0C0C0"/>
                  </a:outerShdw>
                </a:effectLst>
                <a:ea typeface="ＭＳ Ｐゴシック" panose="020B0600070205080204" pitchFamily="34" charset="-128"/>
              </a:rPr>
              <a:t>Remote Backup Systems (Cont.)</a:t>
            </a:r>
          </a:p>
        </p:txBody>
      </p:sp>
      <p:sp>
        <p:nvSpPr>
          <p:cNvPr id="150530" name="Rectangle 3"/>
          <p:cNvSpPr>
            <a:spLocks noGrp="1" noChangeArrowheads="1"/>
          </p:cNvSpPr>
          <p:nvPr>
            <p:ph type="body" idx="4294967295"/>
          </p:nvPr>
        </p:nvSpPr>
        <p:spPr>
          <a:xfrm>
            <a:off x="171450" y="960120"/>
            <a:ext cx="8755380" cy="5516880"/>
          </a:xfrm>
          <a:noFill/>
        </p:spPr>
        <p:txBody>
          <a:bodyPr/>
          <a:lstStyle/>
          <a:p>
            <a:r>
              <a:rPr lang="en-US" altLang="en-US" sz="2000" b="1" dirty="0" smtClean="0">
                <a:ea typeface="ＭＳ Ｐゴシック" panose="020B0600070205080204" pitchFamily="34" charset="-128"/>
              </a:rPr>
              <a:t>Detection of failure</a:t>
            </a:r>
            <a:r>
              <a:rPr lang="en-US" altLang="en-US" sz="2000" dirty="0" smtClean="0">
                <a:ea typeface="ＭＳ Ｐゴシック" panose="020B0600070205080204" pitchFamily="34" charset="-128"/>
              </a:rPr>
              <a:t>: Backup site must detect when primary site has failed </a:t>
            </a:r>
          </a:p>
          <a:p>
            <a:pPr lvl="1"/>
            <a:r>
              <a:rPr lang="en-US" altLang="en-US" sz="2000" dirty="0" smtClean="0">
                <a:ea typeface="ＭＳ Ｐゴシック" panose="020B0600070205080204" pitchFamily="34" charset="-128"/>
              </a:rPr>
              <a:t>to distinguish primary site failure from link failure maintain several communication links between the primary and the remote backup.</a:t>
            </a:r>
          </a:p>
          <a:p>
            <a:pPr lvl="1"/>
            <a:r>
              <a:rPr lang="en-US" altLang="en-US" sz="2000" dirty="0" smtClean="0">
                <a:ea typeface="ＭＳ Ｐゴシック" panose="020B0600070205080204" pitchFamily="34" charset="-128"/>
              </a:rPr>
              <a:t>Heart-beat messages</a:t>
            </a:r>
          </a:p>
          <a:p>
            <a:r>
              <a:rPr lang="en-US" altLang="en-US" sz="2000" b="1" dirty="0" smtClean="0">
                <a:ea typeface="ＭＳ Ｐゴシック" panose="020B0600070205080204" pitchFamily="34" charset="-128"/>
              </a:rPr>
              <a:t>Transfer of control</a:t>
            </a:r>
            <a:r>
              <a:rPr lang="en-US" altLang="en-US" sz="2000" dirty="0" smtClean="0">
                <a:ea typeface="ＭＳ Ｐゴシック" panose="020B0600070205080204" pitchFamily="34" charset="-128"/>
              </a:rPr>
              <a:t>: </a:t>
            </a:r>
          </a:p>
          <a:p>
            <a:pPr lvl="1"/>
            <a:r>
              <a:rPr lang="en-US" altLang="en-US" sz="2000" dirty="0" smtClean="0">
                <a:ea typeface="ＭＳ Ｐゴシック" panose="020B0600070205080204" pitchFamily="34" charset="-128"/>
              </a:rPr>
              <a:t>To take over control backup site first perform recovery using its copy of the database and all the long records it has received from the primary.</a:t>
            </a:r>
          </a:p>
          <a:p>
            <a:pPr lvl="2"/>
            <a:r>
              <a:rPr lang="en-US" altLang="en-US" sz="2000" dirty="0" smtClean="0">
                <a:ea typeface="ＭＳ Ｐゴシック" panose="020B0600070205080204" pitchFamily="34" charset="-128"/>
              </a:rPr>
              <a:t> Thus, completed transactions are redone and incomplete transactions are rolled back.</a:t>
            </a:r>
          </a:p>
          <a:p>
            <a:pPr lvl="1"/>
            <a:r>
              <a:rPr lang="en-US" altLang="en-US" sz="2000" dirty="0" smtClean="0">
                <a:ea typeface="ＭＳ Ｐゴシック" panose="020B0600070205080204" pitchFamily="34" charset="-128"/>
              </a:rPr>
              <a:t>When the backup site takes over processing it becomes the new primary</a:t>
            </a:r>
          </a:p>
          <a:p>
            <a:pPr lvl="1"/>
            <a:r>
              <a:rPr lang="en-US" altLang="en-US" sz="2000" dirty="0" smtClean="0">
                <a:ea typeface="ＭＳ Ｐゴシック" panose="020B0600070205080204" pitchFamily="34" charset="-128"/>
              </a:rPr>
              <a:t>To transfer control back to old primary when it recovers, old primary must receive redo logs from the old backup and apply all updates locally.</a:t>
            </a:r>
          </a:p>
        </p:txBody>
      </p:sp>
    </p:spTree>
    <p:extLst>
      <p:ext uri="{BB962C8B-B14F-4D97-AF65-F5344CB8AC3E}">
        <p14:creationId xmlns:p14="http://schemas.microsoft.com/office/powerpoint/2010/main" val="26917048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0" y="76200"/>
            <a:ext cx="9144000" cy="533400"/>
          </a:xfrm>
        </p:spPr>
        <p:txBody>
          <a:bodyPr/>
          <a:lstStyle/>
          <a:p>
            <a:r>
              <a:rPr lang="en-US" altLang="en-US" smtClean="0">
                <a:effectLst>
                  <a:outerShdw blurRad="38100" dist="38100" dir="2700000" algn="tl">
                    <a:srgbClr val="C0C0C0"/>
                  </a:outerShdw>
                </a:effectLst>
                <a:ea typeface="ＭＳ Ｐゴシック" panose="020B0600070205080204" pitchFamily="34" charset="-128"/>
              </a:rPr>
              <a:t>Remote Backup Systems (Cont.)</a:t>
            </a:r>
          </a:p>
        </p:txBody>
      </p:sp>
      <p:sp>
        <p:nvSpPr>
          <p:cNvPr id="152578" name="Rectangle 3"/>
          <p:cNvSpPr>
            <a:spLocks noGrp="1" noChangeArrowheads="1"/>
          </p:cNvSpPr>
          <p:nvPr>
            <p:ph type="body" idx="4294967295"/>
          </p:nvPr>
        </p:nvSpPr>
        <p:spPr>
          <a:xfrm>
            <a:off x="228600" y="857250"/>
            <a:ext cx="8686800" cy="5223510"/>
          </a:xfrm>
        </p:spPr>
        <p:txBody>
          <a:bodyPr/>
          <a:lstStyle/>
          <a:p>
            <a:pPr>
              <a:buClr>
                <a:srgbClr val="CC3300"/>
              </a:buClr>
            </a:pPr>
            <a:r>
              <a:rPr lang="en-US" altLang="en-US" sz="2000" b="1" dirty="0" smtClean="0">
                <a:ea typeface="ＭＳ Ｐゴシック" panose="020B0600070205080204" pitchFamily="34" charset="-128"/>
              </a:rPr>
              <a:t>Time to recover</a:t>
            </a:r>
            <a:r>
              <a:rPr lang="en-US" altLang="en-US" sz="2000" dirty="0" smtClean="0">
                <a:ea typeface="ＭＳ Ｐゴシック" panose="020B0600070205080204" pitchFamily="34" charset="-128"/>
              </a:rPr>
              <a:t>: To reduce delay in takeover, backup site periodically </a:t>
            </a:r>
            <a:r>
              <a:rPr lang="en-US" altLang="en-US" sz="2000" dirty="0" err="1" smtClean="0">
                <a:ea typeface="ＭＳ Ｐゴシック" panose="020B0600070205080204" pitchFamily="34" charset="-128"/>
              </a:rPr>
              <a:t>proceses</a:t>
            </a:r>
            <a:r>
              <a:rPr lang="en-US" altLang="en-US" sz="2000" dirty="0" smtClean="0">
                <a:ea typeface="ＭＳ Ｐゴシック" panose="020B0600070205080204" pitchFamily="34" charset="-128"/>
              </a:rPr>
              <a:t> the redo log records (in effect, performing recovery from previous database state), performs a checkpoint, and can then delete earlier parts of the log. </a:t>
            </a:r>
          </a:p>
          <a:p>
            <a:pPr>
              <a:buClr>
                <a:srgbClr val="CC3300"/>
              </a:buClr>
            </a:pPr>
            <a:r>
              <a:rPr lang="en-US" altLang="en-US" sz="2000" b="1" dirty="0" smtClean="0">
                <a:solidFill>
                  <a:srgbClr val="000099"/>
                </a:solidFill>
                <a:ea typeface="ＭＳ Ｐゴシック" panose="020B0600070205080204" pitchFamily="34" charset="-128"/>
              </a:rPr>
              <a:t>Hot-Spare</a:t>
            </a:r>
            <a:r>
              <a:rPr lang="en-US" altLang="en-US" sz="2000" dirty="0" smtClean="0">
                <a:ea typeface="ＭＳ Ｐゴシック" panose="020B0600070205080204" pitchFamily="34" charset="-128"/>
              </a:rPr>
              <a:t> configuration permits very fast takeover:</a:t>
            </a:r>
          </a:p>
          <a:p>
            <a:pPr lvl="1">
              <a:buSzPct val="90000"/>
            </a:pPr>
            <a:r>
              <a:rPr lang="en-US" altLang="en-US" sz="2000" dirty="0" smtClean="0">
                <a:ea typeface="ＭＳ Ｐゴシック" panose="020B0600070205080204" pitchFamily="34" charset="-128"/>
              </a:rPr>
              <a:t>Backup continually processes redo log record as they arrive, applying the updates locally.</a:t>
            </a:r>
          </a:p>
          <a:p>
            <a:pPr lvl="1">
              <a:buSzPct val="90000"/>
            </a:pPr>
            <a:r>
              <a:rPr lang="en-US" altLang="en-US" sz="2000" dirty="0" smtClean="0">
                <a:ea typeface="ＭＳ Ｐゴシック" panose="020B0600070205080204" pitchFamily="34" charset="-128"/>
              </a:rPr>
              <a:t>When failure of the primary is detected the backup rolls back incomplete transactions, and is ready to  process new transactions.</a:t>
            </a:r>
          </a:p>
          <a:p>
            <a:r>
              <a:rPr lang="en-US" altLang="en-US" sz="2000" dirty="0" smtClean="0">
                <a:ea typeface="ＭＳ Ｐゴシック" panose="020B0600070205080204" pitchFamily="34" charset="-128"/>
              </a:rPr>
              <a:t>Alternative to remote backup: distributed database with replicated data</a:t>
            </a:r>
          </a:p>
          <a:p>
            <a:pPr lvl="1"/>
            <a:r>
              <a:rPr lang="en-US" altLang="en-US" sz="2000" dirty="0" smtClean="0">
                <a:ea typeface="ＭＳ Ｐゴシック" panose="020B0600070205080204" pitchFamily="34" charset="-128"/>
              </a:rPr>
              <a:t>Remote backup is faster and cheaper, but less tolerant to failure </a:t>
            </a:r>
          </a:p>
          <a:p>
            <a:pPr lvl="2"/>
            <a:r>
              <a:rPr lang="en-US" altLang="en-US" sz="2000" dirty="0" smtClean="0">
                <a:ea typeface="ＭＳ Ｐゴシック" panose="020B0600070205080204" pitchFamily="34" charset="-128"/>
              </a:rPr>
              <a:t>more on this in Chapter 19</a:t>
            </a:r>
          </a:p>
        </p:txBody>
      </p:sp>
    </p:spTree>
    <p:extLst>
      <p:ext uri="{BB962C8B-B14F-4D97-AF65-F5344CB8AC3E}">
        <p14:creationId xmlns:p14="http://schemas.microsoft.com/office/powerpoint/2010/main" val="384782066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0" y="0"/>
            <a:ext cx="9144000" cy="685800"/>
          </a:xfrm>
        </p:spPr>
        <p:txBody>
          <a:bodyPr/>
          <a:lstStyle/>
          <a:p>
            <a:r>
              <a:rPr lang="en-US" altLang="en-US" smtClean="0">
                <a:effectLst>
                  <a:outerShdw blurRad="38100" dist="38100" dir="2700000" algn="tl">
                    <a:srgbClr val="C0C0C0"/>
                  </a:outerShdw>
                </a:effectLst>
                <a:ea typeface="ＭＳ Ｐゴシック" panose="020B0600070205080204" pitchFamily="34" charset="-128"/>
              </a:rPr>
              <a:t>Remote Backup Systems (Cont.)</a:t>
            </a:r>
          </a:p>
        </p:txBody>
      </p:sp>
      <p:sp>
        <p:nvSpPr>
          <p:cNvPr id="154626" name="Rectangle 3"/>
          <p:cNvSpPr>
            <a:spLocks noGrp="1" noChangeArrowheads="1"/>
          </p:cNvSpPr>
          <p:nvPr>
            <p:ph type="body" idx="4294967295"/>
          </p:nvPr>
        </p:nvSpPr>
        <p:spPr>
          <a:xfrm>
            <a:off x="182880" y="845820"/>
            <a:ext cx="8813483" cy="5620068"/>
          </a:xfrm>
        </p:spPr>
        <p:txBody>
          <a:bodyPr/>
          <a:lstStyle/>
          <a:p>
            <a:pPr>
              <a:lnSpc>
                <a:spcPct val="90000"/>
              </a:lnSpc>
              <a:buClr>
                <a:srgbClr val="CC3300"/>
              </a:buClr>
            </a:pPr>
            <a:r>
              <a:rPr lang="en-US" altLang="en-US" sz="2000" dirty="0" smtClean="0">
                <a:ea typeface="ＭＳ Ｐゴシック" panose="020B0600070205080204" pitchFamily="34" charset="-128"/>
              </a:rPr>
              <a:t>Ensure durability of updates by delaying transaction commit until update is logged at backup; avoid this delay by permitting lower degrees of durability.</a:t>
            </a:r>
          </a:p>
          <a:p>
            <a:pPr>
              <a:lnSpc>
                <a:spcPct val="90000"/>
              </a:lnSpc>
              <a:buClr>
                <a:srgbClr val="CC3300"/>
              </a:buClr>
            </a:pPr>
            <a:r>
              <a:rPr lang="en-US" altLang="en-US" sz="2000" b="1" dirty="0" smtClean="0">
                <a:solidFill>
                  <a:srgbClr val="000099"/>
                </a:solidFill>
                <a:ea typeface="ＭＳ Ｐゴシック" panose="020B0600070205080204" pitchFamily="34" charset="-128"/>
              </a:rPr>
              <a:t>One-safe</a:t>
            </a:r>
            <a:r>
              <a:rPr lang="en-US" altLang="en-US" sz="2000" b="1" dirty="0" smtClean="0">
                <a:ea typeface="ＭＳ Ｐゴシック" panose="020B0600070205080204" pitchFamily="34" charset="-128"/>
              </a:rPr>
              <a:t>: </a:t>
            </a:r>
            <a:r>
              <a:rPr lang="en-US" altLang="en-US" sz="2000" dirty="0" smtClean="0">
                <a:ea typeface="ＭＳ Ｐゴシック" panose="020B0600070205080204" pitchFamily="34" charset="-128"/>
              </a:rPr>
              <a:t>commit as soon as transaction</a:t>
            </a:r>
            <a:r>
              <a:rPr lang="ja-JP" altLang="en-US" sz="2000" dirty="0" smtClean="0">
                <a:ea typeface="ＭＳ Ｐゴシック" panose="020B0600070205080204" pitchFamily="34" charset="-128"/>
              </a:rPr>
              <a:t>’</a:t>
            </a:r>
            <a:r>
              <a:rPr lang="en-US" altLang="ja-JP" sz="2000" dirty="0" smtClean="0">
                <a:ea typeface="ＭＳ Ｐゴシック" panose="020B0600070205080204" pitchFamily="34" charset="-128"/>
              </a:rPr>
              <a:t>s commit log record is written at primary</a:t>
            </a:r>
          </a:p>
          <a:p>
            <a:pPr lvl="1">
              <a:lnSpc>
                <a:spcPct val="90000"/>
              </a:lnSpc>
              <a:buClr>
                <a:srgbClr val="CC3300"/>
              </a:buClr>
            </a:pPr>
            <a:r>
              <a:rPr lang="en-US" altLang="en-US" sz="2000" dirty="0" smtClean="0">
                <a:ea typeface="ＭＳ Ｐゴシック" panose="020B0600070205080204" pitchFamily="34" charset="-128"/>
              </a:rPr>
              <a:t>Problem: updates may not arrive at backup before it takes over.</a:t>
            </a:r>
          </a:p>
          <a:p>
            <a:pPr>
              <a:lnSpc>
                <a:spcPct val="90000"/>
              </a:lnSpc>
              <a:buClr>
                <a:srgbClr val="CC3300"/>
              </a:buClr>
            </a:pPr>
            <a:r>
              <a:rPr lang="en-US" altLang="en-US" sz="2000" b="1" dirty="0" smtClean="0">
                <a:solidFill>
                  <a:srgbClr val="000099"/>
                </a:solidFill>
                <a:ea typeface="ＭＳ Ｐゴシック" panose="020B0600070205080204" pitchFamily="34" charset="-128"/>
              </a:rPr>
              <a:t>Two-very-safe</a:t>
            </a:r>
            <a:r>
              <a:rPr lang="en-US" altLang="en-US" sz="2000" b="1" dirty="0" smtClean="0">
                <a:ea typeface="ＭＳ Ｐゴシック" panose="020B0600070205080204" pitchFamily="34" charset="-128"/>
              </a:rPr>
              <a:t>:</a:t>
            </a:r>
            <a:r>
              <a:rPr lang="en-US" altLang="en-US" sz="2000" dirty="0" smtClean="0">
                <a:ea typeface="ＭＳ Ｐゴシック" panose="020B0600070205080204" pitchFamily="34" charset="-128"/>
              </a:rPr>
              <a:t> commit when transaction</a:t>
            </a:r>
            <a:r>
              <a:rPr lang="ja-JP" altLang="en-US" sz="2000" dirty="0" smtClean="0">
                <a:ea typeface="ＭＳ Ｐゴシック" panose="020B0600070205080204" pitchFamily="34" charset="-128"/>
              </a:rPr>
              <a:t>’</a:t>
            </a:r>
            <a:r>
              <a:rPr lang="en-US" altLang="ja-JP" sz="2000" dirty="0" smtClean="0">
                <a:ea typeface="ＭＳ Ｐゴシック" panose="020B0600070205080204" pitchFamily="34" charset="-128"/>
              </a:rPr>
              <a:t>s commit log record is written at primary and backup</a:t>
            </a:r>
          </a:p>
          <a:p>
            <a:pPr lvl="1">
              <a:lnSpc>
                <a:spcPct val="90000"/>
              </a:lnSpc>
              <a:buClr>
                <a:srgbClr val="CC3300"/>
              </a:buClr>
            </a:pPr>
            <a:r>
              <a:rPr lang="en-US" altLang="en-US" sz="2000" dirty="0" smtClean="0">
                <a:ea typeface="ＭＳ Ｐゴシック" panose="020B0600070205080204" pitchFamily="34" charset="-128"/>
              </a:rPr>
              <a:t>Reduces availability since transactions cannot commit if either site fails.</a:t>
            </a:r>
          </a:p>
          <a:p>
            <a:pPr>
              <a:lnSpc>
                <a:spcPct val="90000"/>
              </a:lnSpc>
              <a:buClr>
                <a:srgbClr val="CC3300"/>
              </a:buClr>
            </a:pPr>
            <a:r>
              <a:rPr lang="en-US" altLang="en-US" sz="2000" b="1" dirty="0" smtClean="0">
                <a:solidFill>
                  <a:srgbClr val="000099"/>
                </a:solidFill>
                <a:ea typeface="ＭＳ Ｐゴシック" panose="020B0600070205080204" pitchFamily="34" charset="-128"/>
              </a:rPr>
              <a:t>Two-safe</a:t>
            </a:r>
            <a:r>
              <a:rPr lang="en-US" altLang="en-US" sz="2000" b="1" dirty="0" smtClean="0">
                <a:ea typeface="ＭＳ Ｐゴシック" panose="020B0600070205080204" pitchFamily="34" charset="-128"/>
              </a:rPr>
              <a:t>:</a:t>
            </a:r>
            <a:r>
              <a:rPr lang="en-US" altLang="en-US" sz="2000" dirty="0" smtClean="0">
                <a:ea typeface="ＭＳ Ｐゴシック" panose="020B0600070205080204" pitchFamily="34" charset="-128"/>
              </a:rPr>
              <a:t> proceed as in two-very-safe if both primary and backup are active. If only the primary is active, the transaction commits as soon as is commit log record is written at the primary. </a:t>
            </a:r>
          </a:p>
          <a:p>
            <a:pPr lvl="1">
              <a:lnSpc>
                <a:spcPct val="90000"/>
              </a:lnSpc>
              <a:buClr>
                <a:srgbClr val="CC3300"/>
              </a:buClr>
            </a:pPr>
            <a:r>
              <a:rPr lang="en-US" altLang="en-US" sz="2000" dirty="0" smtClean="0">
                <a:ea typeface="ＭＳ Ｐゴシック" panose="020B0600070205080204" pitchFamily="34" charset="-128"/>
              </a:rPr>
              <a:t>Better availability than two-very-safe; avoids problem of lost transactions in one-safe. </a:t>
            </a:r>
          </a:p>
        </p:txBody>
      </p:sp>
    </p:spTree>
    <p:extLst>
      <p:ext uri="{BB962C8B-B14F-4D97-AF65-F5344CB8AC3E}">
        <p14:creationId xmlns:p14="http://schemas.microsoft.com/office/powerpoint/2010/main" val="8730842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ctrTitle"/>
          </p:nvPr>
        </p:nvSpPr>
        <p:spPr/>
        <p:txBody>
          <a:bodyPr/>
          <a:lstStyle/>
          <a:p>
            <a:r>
              <a:rPr lang="en-US" altLang="en-US" sz="3200" dirty="0" smtClean="0">
                <a:effectLst>
                  <a:outerShdw blurRad="38100" dist="38100" dir="2700000" algn="tl">
                    <a:srgbClr val="C0C0C0"/>
                  </a:outerShdw>
                </a:effectLst>
                <a:ea typeface="ＭＳ Ｐゴシック" panose="020B0600070205080204" pitchFamily="34" charset="-128"/>
              </a:rPr>
              <a:t>End of Chapter 16</a:t>
            </a:r>
          </a:p>
        </p:txBody>
      </p:sp>
    </p:spTree>
    <p:extLst>
      <p:ext uri="{BB962C8B-B14F-4D97-AF65-F5344CB8AC3E}">
        <p14:creationId xmlns:p14="http://schemas.microsoft.com/office/powerpoint/2010/main" val="20483664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Figure 16.01</a:t>
            </a:r>
          </a:p>
        </p:txBody>
      </p:sp>
      <p:pic>
        <p:nvPicPr>
          <p:cNvPr id="1587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974725"/>
            <a:ext cx="7839075"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6479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Figure 16.02</a:t>
            </a:r>
          </a:p>
        </p:txBody>
      </p:sp>
      <p:pic>
        <p:nvPicPr>
          <p:cNvPr id="1607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588" y="909638"/>
            <a:ext cx="5384800"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2482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pPr>
              <a:defRPr/>
            </a:pPr>
            <a:r>
              <a:rPr lang="en-US" dirty="0">
                <a:ea typeface="+mj-ea"/>
              </a:rPr>
              <a:t>Simplified view of transactions</a:t>
            </a:r>
          </a:p>
        </p:txBody>
      </p:sp>
      <p:sp>
        <p:nvSpPr>
          <p:cNvPr id="20483" name="Rectangle 3"/>
          <p:cNvSpPr>
            <a:spLocks noGrp="1" noChangeArrowheads="1"/>
          </p:cNvSpPr>
          <p:nvPr>
            <p:ph type="body" idx="1"/>
          </p:nvPr>
        </p:nvSpPr>
        <p:spPr>
          <a:xfrm>
            <a:off x="182880" y="960120"/>
            <a:ext cx="8801100" cy="5234940"/>
          </a:xfrm>
        </p:spPr>
        <p:txBody>
          <a:bodyPr/>
          <a:lstStyle/>
          <a:p>
            <a:r>
              <a:rPr lang="en-US" altLang="en-US" dirty="0" smtClean="0">
                <a:ea typeface="ＭＳ Ｐゴシック" panose="020B0600070205080204" pitchFamily="34" charset="-128"/>
              </a:rPr>
              <a:t>We ignore operations other than </a:t>
            </a:r>
            <a:r>
              <a:rPr lang="en-US" altLang="en-US" b="1" dirty="0" smtClean="0">
                <a:ea typeface="ＭＳ Ｐゴシック" panose="020B0600070205080204" pitchFamily="34" charset="-128"/>
              </a:rPr>
              <a:t>read</a:t>
            </a:r>
            <a:r>
              <a:rPr lang="en-US" altLang="en-US" dirty="0" smtClean="0">
                <a:ea typeface="ＭＳ Ｐゴシック" panose="020B0600070205080204" pitchFamily="34" charset="-128"/>
              </a:rPr>
              <a:t> and </a:t>
            </a:r>
            <a:r>
              <a:rPr lang="en-US" altLang="en-US" b="1" dirty="0" smtClean="0">
                <a:ea typeface="ＭＳ Ｐゴシック" panose="020B0600070205080204" pitchFamily="34" charset="-128"/>
              </a:rPr>
              <a:t>write</a:t>
            </a:r>
            <a:r>
              <a:rPr lang="en-US" altLang="en-US" dirty="0" smtClean="0">
                <a:ea typeface="ＭＳ Ｐゴシック" panose="020B0600070205080204" pitchFamily="34" charset="-128"/>
              </a:rPr>
              <a:t> instructions</a:t>
            </a:r>
          </a:p>
          <a:p>
            <a:r>
              <a:rPr lang="en-US" altLang="en-US" dirty="0" smtClean="0">
                <a:ea typeface="ＭＳ Ｐゴシック" panose="020B0600070205080204" pitchFamily="34" charset="-128"/>
              </a:rPr>
              <a:t>We assume that transactions may perform arbitrary computations on data in local buffers in between reads and writes.  </a:t>
            </a:r>
          </a:p>
          <a:p>
            <a:r>
              <a:rPr lang="en-US" altLang="en-US" dirty="0" smtClean="0">
                <a:ea typeface="ＭＳ Ｐゴシック" panose="020B0600070205080204" pitchFamily="34" charset="-128"/>
              </a:rPr>
              <a:t>Our simplified schedules consist of only </a:t>
            </a:r>
            <a:r>
              <a:rPr lang="en-US" altLang="en-US" b="1" dirty="0" smtClean="0">
                <a:ea typeface="ＭＳ Ｐゴシック" panose="020B0600070205080204" pitchFamily="34" charset="-128"/>
              </a:rPr>
              <a:t>read</a:t>
            </a:r>
            <a:r>
              <a:rPr lang="en-US" altLang="en-US" dirty="0" smtClean="0">
                <a:ea typeface="ＭＳ Ｐゴシック" panose="020B0600070205080204" pitchFamily="34" charset="-128"/>
              </a:rPr>
              <a:t> and </a:t>
            </a:r>
            <a:r>
              <a:rPr lang="en-US" altLang="en-US" b="1" dirty="0" smtClean="0">
                <a:ea typeface="ＭＳ Ｐゴシック" panose="020B0600070205080204" pitchFamily="34" charset="-128"/>
              </a:rPr>
              <a:t>write </a:t>
            </a:r>
            <a:r>
              <a:rPr lang="en-US" altLang="en-US" dirty="0" smtClean="0">
                <a:ea typeface="ＭＳ Ｐゴシック" panose="020B0600070205080204" pitchFamily="34" charset="-128"/>
              </a:rPr>
              <a:t>instructions.</a:t>
            </a:r>
          </a:p>
        </p:txBody>
      </p:sp>
    </p:spTree>
    <p:extLst>
      <p:ext uri="{BB962C8B-B14F-4D97-AF65-F5344CB8AC3E}">
        <p14:creationId xmlns:p14="http://schemas.microsoft.com/office/powerpoint/2010/main" val="74338681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Figure 16.03</a:t>
            </a:r>
          </a:p>
        </p:txBody>
      </p:sp>
      <p:pic>
        <p:nvPicPr>
          <p:cNvPr id="1628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588" y="950913"/>
            <a:ext cx="521335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3670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Figure 16.04</a:t>
            </a:r>
          </a:p>
        </p:txBody>
      </p:sp>
      <p:pic>
        <p:nvPicPr>
          <p:cNvPr id="1648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25" y="1158875"/>
            <a:ext cx="8166100"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1619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Figure 16.05</a:t>
            </a:r>
          </a:p>
        </p:txBody>
      </p:sp>
      <p:pic>
        <p:nvPicPr>
          <p:cNvPr id="1669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933450"/>
            <a:ext cx="8199438"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1188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Figure 16.06</a:t>
            </a:r>
          </a:p>
        </p:txBody>
      </p:sp>
      <p:pic>
        <p:nvPicPr>
          <p:cNvPr id="1689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803275"/>
            <a:ext cx="8439150" cy="559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4397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Figure 16.08</a:t>
            </a:r>
          </a:p>
        </p:txBody>
      </p:sp>
      <p:pic>
        <p:nvPicPr>
          <p:cNvPr id="1710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890588"/>
            <a:ext cx="7196138" cy="554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2878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Figure 16.09</a:t>
            </a:r>
          </a:p>
        </p:txBody>
      </p:sp>
      <p:pic>
        <p:nvPicPr>
          <p:cNvPr id="1730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388" y="769938"/>
            <a:ext cx="5440362"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5528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685800" y="152400"/>
            <a:ext cx="7772400" cy="533400"/>
          </a:xfrm>
        </p:spPr>
        <p:txBody>
          <a:bodyPr/>
          <a:lstStyle/>
          <a:p>
            <a:r>
              <a:rPr lang="en-US" altLang="en-US" smtClean="0">
                <a:effectLst>
                  <a:outerShdw blurRad="38100" dist="38100" dir="2700000" algn="tl">
                    <a:srgbClr val="C0C0C0"/>
                  </a:outerShdw>
                </a:effectLst>
                <a:ea typeface="ＭＳ Ｐゴシック" panose="020B0600070205080204" pitchFamily="34" charset="-128"/>
              </a:rPr>
              <a:t>Figure 16.10</a:t>
            </a:r>
          </a:p>
        </p:txBody>
      </p:sp>
      <p:pic>
        <p:nvPicPr>
          <p:cNvPr id="17510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88" y="1239838"/>
            <a:ext cx="81788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9389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2626" name="Rectangle 2"/>
          <p:cNvSpPr>
            <a:spLocks noGrp="1" noChangeArrowheads="1"/>
          </p:cNvSpPr>
          <p:nvPr>
            <p:ph type="ctr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Extra</a:t>
            </a:r>
          </a:p>
        </p:txBody>
      </p:sp>
    </p:spTree>
    <p:extLst>
      <p:ext uri="{BB962C8B-B14F-4D97-AF65-F5344CB8AC3E}">
        <p14:creationId xmlns:p14="http://schemas.microsoft.com/office/powerpoint/2010/main" val="3623568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Shadow Paging</a:t>
            </a:r>
          </a:p>
        </p:txBody>
      </p:sp>
      <p:sp>
        <p:nvSpPr>
          <p:cNvPr id="179202" name="Rectangle 3"/>
          <p:cNvSpPr>
            <a:spLocks noGrp="1" noChangeArrowheads="1"/>
          </p:cNvSpPr>
          <p:nvPr>
            <p:ph type="body" idx="4294967295"/>
          </p:nvPr>
        </p:nvSpPr>
        <p:spPr>
          <a:xfrm>
            <a:off x="160021" y="960120"/>
            <a:ext cx="8685530" cy="5360670"/>
          </a:xfrm>
        </p:spPr>
        <p:txBody>
          <a:bodyPr/>
          <a:lstStyle/>
          <a:p>
            <a:r>
              <a:rPr lang="en-US" altLang="en-US" sz="2000" b="1" dirty="0" smtClean="0">
                <a:solidFill>
                  <a:srgbClr val="000099"/>
                </a:solidFill>
                <a:ea typeface="ＭＳ Ｐゴシック" panose="020B0600070205080204" pitchFamily="34" charset="-128"/>
              </a:rPr>
              <a:t>Shadow paging</a:t>
            </a:r>
            <a:r>
              <a:rPr lang="en-US" altLang="en-US" sz="2000" dirty="0" smtClean="0">
                <a:ea typeface="ＭＳ Ｐゴシック" panose="020B0600070205080204" pitchFamily="34" charset="-128"/>
              </a:rPr>
              <a:t> is an alternative to log-based recovery; this scheme is useful if  transactions execute serially</a:t>
            </a:r>
          </a:p>
          <a:p>
            <a:r>
              <a:rPr lang="en-US" altLang="en-US" sz="2000" dirty="0" smtClean="0">
                <a:ea typeface="ＭＳ Ｐゴシック" panose="020B0600070205080204" pitchFamily="34" charset="-128"/>
              </a:rPr>
              <a:t>Idea: maintain</a:t>
            </a:r>
            <a:r>
              <a:rPr lang="en-US" altLang="en-US" sz="2000" i="1" dirty="0" smtClean="0">
                <a:ea typeface="ＭＳ Ｐゴシック" panose="020B0600070205080204" pitchFamily="34" charset="-128"/>
              </a:rPr>
              <a:t> two</a:t>
            </a:r>
            <a:r>
              <a:rPr lang="en-US" altLang="en-US" sz="2000" dirty="0" smtClean="0">
                <a:ea typeface="ＭＳ Ｐゴシック" panose="020B0600070205080204" pitchFamily="34" charset="-128"/>
              </a:rPr>
              <a:t> page tables during the lifetime of a transaction –the </a:t>
            </a:r>
            <a:r>
              <a:rPr lang="en-US" altLang="en-US" sz="2000" b="1" dirty="0" smtClean="0">
                <a:solidFill>
                  <a:srgbClr val="000099"/>
                </a:solidFill>
                <a:ea typeface="ＭＳ Ｐゴシック" panose="020B0600070205080204" pitchFamily="34" charset="-128"/>
              </a:rPr>
              <a:t>current page table</a:t>
            </a:r>
            <a:r>
              <a:rPr lang="en-US" altLang="en-US" sz="2000" dirty="0" smtClean="0">
                <a:ea typeface="ＭＳ Ｐゴシック" panose="020B0600070205080204" pitchFamily="34" charset="-128"/>
              </a:rPr>
              <a:t>, and the </a:t>
            </a:r>
            <a:r>
              <a:rPr lang="en-US" altLang="en-US" sz="2000" b="1" dirty="0" smtClean="0">
                <a:solidFill>
                  <a:srgbClr val="000099"/>
                </a:solidFill>
                <a:ea typeface="ＭＳ Ｐゴシック" panose="020B0600070205080204" pitchFamily="34" charset="-128"/>
              </a:rPr>
              <a:t>shadow page table</a:t>
            </a:r>
          </a:p>
          <a:p>
            <a:r>
              <a:rPr lang="en-US" altLang="en-US" sz="2000" dirty="0" smtClean="0">
                <a:ea typeface="ＭＳ Ｐゴシック" panose="020B0600070205080204" pitchFamily="34" charset="-128"/>
              </a:rPr>
              <a:t>Store the shadow page table in nonvolatile storage, such that state of the database prior to transaction execution may be recovered. </a:t>
            </a:r>
          </a:p>
          <a:p>
            <a:pPr lvl="1"/>
            <a:r>
              <a:rPr lang="en-US" altLang="en-US" sz="2000" dirty="0" smtClean="0">
                <a:ea typeface="ＭＳ Ｐゴシック" panose="020B0600070205080204" pitchFamily="34" charset="-128"/>
              </a:rPr>
              <a:t>Shadow page table is never modified during execution</a:t>
            </a:r>
          </a:p>
          <a:p>
            <a:r>
              <a:rPr lang="en-US" altLang="en-US" sz="2000" dirty="0" smtClean="0">
                <a:ea typeface="ＭＳ Ｐゴシック" panose="020B0600070205080204" pitchFamily="34" charset="-128"/>
              </a:rPr>
              <a:t>To start with, both the page tables are identical. Only current page table is used for data item accesses during execution of the transaction.</a:t>
            </a:r>
          </a:p>
          <a:p>
            <a:r>
              <a:rPr lang="en-US" altLang="en-US" sz="2000" dirty="0" smtClean="0">
                <a:ea typeface="ＭＳ Ｐゴシック" panose="020B0600070205080204" pitchFamily="34" charset="-128"/>
              </a:rPr>
              <a:t>Whenever any page is about to be written for the first time</a:t>
            </a:r>
          </a:p>
          <a:p>
            <a:pPr lvl="1"/>
            <a:r>
              <a:rPr lang="en-US" altLang="en-US" sz="2000" dirty="0" smtClean="0">
                <a:ea typeface="ＭＳ Ｐゴシック" panose="020B0600070205080204" pitchFamily="34" charset="-128"/>
              </a:rPr>
              <a:t>A copy of this page is made onto an unused page. </a:t>
            </a:r>
          </a:p>
          <a:p>
            <a:pPr lvl="1"/>
            <a:r>
              <a:rPr lang="en-US" altLang="en-US" sz="2000" dirty="0" smtClean="0">
                <a:ea typeface="ＭＳ Ｐゴシック" panose="020B0600070205080204" pitchFamily="34" charset="-128"/>
              </a:rPr>
              <a:t>The current page table is then made to point to the copy</a:t>
            </a:r>
          </a:p>
          <a:p>
            <a:pPr lvl="1"/>
            <a:r>
              <a:rPr lang="en-US" altLang="en-US" sz="2000" dirty="0" smtClean="0">
                <a:ea typeface="ＭＳ Ｐゴシック" panose="020B0600070205080204" pitchFamily="34" charset="-128"/>
              </a:rPr>
              <a:t>The update is performed on the copy</a:t>
            </a:r>
          </a:p>
        </p:txBody>
      </p:sp>
    </p:spTree>
    <p:extLst>
      <p:ext uri="{BB962C8B-B14F-4D97-AF65-F5344CB8AC3E}">
        <p14:creationId xmlns:p14="http://schemas.microsoft.com/office/powerpoint/2010/main" val="1734462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Sample Page Table</a:t>
            </a:r>
          </a:p>
        </p:txBody>
      </p:sp>
      <p:pic>
        <p:nvPicPr>
          <p:cNvPr id="181250" name="Picture 3"/>
          <p:cNvPicPr>
            <a:picLocks noChangeAspect="1" noChangeArrowheads="1"/>
          </p:cNvPicPr>
          <p:nvPr/>
        </p:nvPicPr>
        <p:blipFill>
          <a:blip r:embed="rId3">
            <a:extLst>
              <a:ext uri="{28A0092B-C50C-407E-A947-70E740481C1C}">
                <a14:useLocalDpi xmlns:a14="http://schemas.microsoft.com/office/drawing/2010/main" val="0"/>
              </a:ext>
            </a:extLst>
          </a:blip>
          <a:srcRect l="23627" t="1099" r="23627" b="2930"/>
          <a:stretch>
            <a:fillRect/>
          </a:stretch>
        </p:blipFill>
        <p:spPr bwMode="auto">
          <a:xfrm>
            <a:off x="1714500" y="1106488"/>
            <a:ext cx="5097780" cy="494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1473733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pPr>
              <a:defRPr/>
            </a:pPr>
            <a:r>
              <a:rPr lang="en-US">
                <a:ea typeface="+mj-ea"/>
              </a:rPr>
              <a:t>Conflicting Instructions </a:t>
            </a:r>
          </a:p>
        </p:txBody>
      </p:sp>
      <p:sp>
        <p:nvSpPr>
          <p:cNvPr id="21507" name="Rectangle 3"/>
          <p:cNvSpPr>
            <a:spLocks noGrp="1" noChangeArrowheads="1"/>
          </p:cNvSpPr>
          <p:nvPr>
            <p:ph type="body" idx="1"/>
          </p:nvPr>
        </p:nvSpPr>
        <p:spPr>
          <a:xfrm>
            <a:off x="114300" y="880110"/>
            <a:ext cx="8869680" cy="5623560"/>
          </a:xfrm>
        </p:spPr>
        <p:txBody>
          <a:bodyPr/>
          <a:lstStyle/>
          <a:p>
            <a:r>
              <a:rPr lang="en-US" altLang="en-US" dirty="0" smtClean="0">
                <a:ea typeface="ＭＳ Ｐゴシック" panose="020B0600070205080204" pitchFamily="34" charset="-128"/>
              </a:rPr>
              <a:t>Let</a:t>
            </a:r>
            <a:r>
              <a:rPr lang="en-US" altLang="en-US" i="1" dirty="0" smtClean="0">
                <a:ea typeface="ＭＳ Ｐゴシック" panose="020B0600070205080204" pitchFamily="34" charset="-128"/>
              </a:rPr>
              <a:t> l</a:t>
            </a:r>
            <a:r>
              <a:rPr lang="en-US" altLang="en-US" i="1" baseline="-25000" dirty="0" smtClean="0">
                <a:ea typeface="ＭＳ Ｐゴシック" panose="020B0600070205080204" pitchFamily="34" charset="-128"/>
              </a:rPr>
              <a:t>i</a:t>
            </a:r>
            <a:r>
              <a:rPr lang="en-US" altLang="en-US" dirty="0" smtClean="0">
                <a:ea typeface="ＭＳ Ｐゴシック" panose="020B0600070205080204" pitchFamily="34" charset="-128"/>
              </a:rPr>
              <a:t> and </a:t>
            </a:r>
            <a:r>
              <a:rPr lang="en-US" altLang="en-US" i="1" dirty="0" err="1" smtClean="0">
                <a:ea typeface="ＭＳ Ｐゴシック" panose="020B0600070205080204" pitchFamily="34" charset="-128"/>
              </a:rPr>
              <a:t>l</a:t>
            </a:r>
            <a:r>
              <a:rPr lang="en-US" altLang="en-US" i="1" baseline="-25000" dirty="0" err="1" smtClean="0">
                <a:ea typeface="ＭＳ Ｐゴシック" panose="020B0600070205080204" pitchFamily="34" charset="-128"/>
              </a:rPr>
              <a:t>j</a:t>
            </a:r>
            <a:r>
              <a:rPr lang="en-US" altLang="en-US" dirty="0" smtClean="0">
                <a:ea typeface="ＭＳ Ｐゴシック" panose="020B0600070205080204" pitchFamily="34" charset="-128"/>
              </a:rPr>
              <a:t>  be two Instructions of transactions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dirty="0" smtClean="0">
                <a:ea typeface="ＭＳ Ｐゴシック" panose="020B0600070205080204" pitchFamily="34" charset="-128"/>
              </a:rPr>
              <a:t> and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j</a:t>
            </a:r>
            <a:r>
              <a:rPr lang="en-US" altLang="en-US" dirty="0" smtClean="0">
                <a:ea typeface="ＭＳ Ｐゴシック" panose="020B0600070205080204" pitchFamily="34" charset="-128"/>
              </a:rPr>
              <a:t> respectively.  Instructions</a:t>
            </a:r>
            <a:r>
              <a:rPr lang="en-US" altLang="en-US" i="1" dirty="0" smtClean="0">
                <a:ea typeface="ＭＳ Ｐゴシック" panose="020B0600070205080204" pitchFamily="34" charset="-128"/>
              </a:rPr>
              <a:t> l</a:t>
            </a:r>
            <a:r>
              <a:rPr lang="en-US" altLang="en-US" i="1" baseline="-25000" dirty="0" smtClean="0">
                <a:ea typeface="ＭＳ Ｐゴシック" panose="020B0600070205080204" pitchFamily="34" charset="-128"/>
              </a:rPr>
              <a:t>i</a:t>
            </a:r>
            <a:r>
              <a:rPr lang="en-US" altLang="en-US" dirty="0" smtClean="0">
                <a:ea typeface="ＭＳ Ｐゴシック" panose="020B0600070205080204" pitchFamily="34" charset="-128"/>
              </a:rPr>
              <a:t> and </a:t>
            </a:r>
            <a:r>
              <a:rPr lang="en-US" altLang="en-US" i="1" dirty="0" err="1" smtClean="0">
                <a:ea typeface="ＭＳ Ｐゴシック" panose="020B0600070205080204" pitchFamily="34" charset="-128"/>
              </a:rPr>
              <a:t>l</a:t>
            </a:r>
            <a:r>
              <a:rPr lang="en-US" altLang="en-US" i="1" baseline="-25000" dirty="0" err="1" smtClean="0">
                <a:ea typeface="ＭＳ Ｐゴシック" panose="020B0600070205080204" pitchFamily="34" charset="-128"/>
              </a:rPr>
              <a:t>j</a:t>
            </a:r>
            <a:r>
              <a:rPr lang="en-US" altLang="en-US" dirty="0" smtClean="0">
                <a:ea typeface="ＭＳ Ｐゴシック" panose="020B0600070205080204" pitchFamily="34" charset="-128"/>
              </a:rPr>
              <a:t> </a:t>
            </a:r>
            <a:r>
              <a:rPr lang="en-US" altLang="en-US" b="1" dirty="0" smtClean="0">
                <a:solidFill>
                  <a:srgbClr val="000099"/>
                </a:solidFill>
                <a:ea typeface="ＭＳ Ｐゴシック" panose="020B0600070205080204" pitchFamily="34" charset="-128"/>
              </a:rPr>
              <a:t>conflict</a:t>
            </a:r>
            <a:r>
              <a:rPr lang="en-US" altLang="en-US" dirty="0" smtClean="0">
                <a:ea typeface="ＭＳ Ｐゴシック" panose="020B0600070205080204" pitchFamily="34" charset="-128"/>
              </a:rPr>
              <a:t> if and only if there exists some item </a:t>
            </a:r>
            <a:r>
              <a:rPr lang="en-US" altLang="en-US" i="1" dirty="0" smtClean="0">
                <a:ea typeface="ＭＳ Ｐゴシック" panose="020B0600070205080204" pitchFamily="34" charset="-128"/>
              </a:rPr>
              <a:t>Q</a:t>
            </a:r>
            <a:r>
              <a:rPr lang="en-US" altLang="en-US" dirty="0" smtClean="0">
                <a:ea typeface="ＭＳ Ｐゴシック" panose="020B0600070205080204" pitchFamily="34" charset="-128"/>
              </a:rPr>
              <a:t> accessed by both </a:t>
            </a:r>
            <a:r>
              <a:rPr lang="en-US" altLang="en-US" i="1" dirty="0" smtClean="0">
                <a:ea typeface="ＭＳ Ｐゴシック" panose="020B0600070205080204" pitchFamily="34" charset="-128"/>
              </a:rPr>
              <a:t>l</a:t>
            </a:r>
            <a:r>
              <a:rPr lang="en-US" altLang="en-US" i="1" baseline="-25000" dirty="0" smtClean="0">
                <a:ea typeface="ＭＳ Ｐゴシック" panose="020B0600070205080204" pitchFamily="34" charset="-128"/>
              </a:rPr>
              <a:t>i</a:t>
            </a:r>
            <a:r>
              <a:rPr lang="en-US" altLang="en-US" dirty="0" smtClean="0">
                <a:ea typeface="ＭＳ Ｐゴシック" panose="020B0600070205080204" pitchFamily="34" charset="-128"/>
              </a:rPr>
              <a:t> and </a:t>
            </a:r>
            <a:r>
              <a:rPr lang="en-US" altLang="en-US" i="1" dirty="0" err="1" smtClean="0">
                <a:ea typeface="ＭＳ Ｐゴシック" panose="020B0600070205080204" pitchFamily="34" charset="-128"/>
              </a:rPr>
              <a:t>l</a:t>
            </a:r>
            <a:r>
              <a:rPr lang="en-US" altLang="en-US" i="1" baseline="-25000" dirty="0" err="1" smtClean="0">
                <a:ea typeface="ＭＳ Ｐゴシック" panose="020B0600070205080204" pitchFamily="34" charset="-128"/>
              </a:rPr>
              <a:t>j</a:t>
            </a:r>
            <a:r>
              <a:rPr lang="en-US" altLang="en-US" dirty="0" smtClean="0">
                <a:ea typeface="ＭＳ Ｐゴシック" panose="020B0600070205080204" pitchFamily="34" charset="-128"/>
              </a:rPr>
              <a:t>, and at least one of these instructions wrote </a:t>
            </a:r>
            <a:r>
              <a:rPr lang="en-US" altLang="en-US" i="1" dirty="0" smtClean="0">
                <a:ea typeface="ＭＳ Ｐゴシック" panose="020B0600070205080204" pitchFamily="34" charset="-128"/>
              </a:rPr>
              <a:t>Q.</a:t>
            </a:r>
            <a:endParaRPr lang="en-US" altLang="en-US" dirty="0" smtClean="0">
              <a:ea typeface="ＭＳ Ｐゴシック" panose="020B0600070205080204" pitchFamily="34" charset="-128"/>
            </a:endParaRPr>
          </a:p>
          <a:p>
            <a:pPr>
              <a:buFont typeface="Monotype Sorts" charset="2"/>
              <a:buNone/>
            </a:pPr>
            <a:r>
              <a:rPr lang="en-US" altLang="en-US" dirty="0" smtClean="0">
                <a:ea typeface="ＭＳ Ｐゴシック" panose="020B0600070205080204" pitchFamily="34" charset="-128"/>
              </a:rPr>
              <a:t>	   1. </a:t>
            </a:r>
            <a:r>
              <a:rPr lang="en-US" altLang="en-US" i="1" dirty="0" smtClean="0">
                <a:ea typeface="ＭＳ Ｐゴシック" panose="020B0600070205080204" pitchFamily="34" charset="-128"/>
              </a:rPr>
              <a:t>l</a:t>
            </a:r>
            <a:r>
              <a:rPr lang="en-US" altLang="en-US" i="1" baseline="-25000" dirty="0" smtClean="0">
                <a:ea typeface="ＭＳ Ｐゴシック" panose="020B0600070205080204" pitchFamily="34" charset="-128"/>
              </a:rPr>
              <a:t>i</a:t>
            </a:r>
            <a:r>
              <a:rPr lang="en-US" altLang="en-US" dirty="0" smtClean="0">
                <a:ea typeface="ＭＳ Ｐゴシック" panose="020B0600070205080204" pitchFamily="34" charset="-128"/>
              </a:rPr>
              <a:t> = </a:t>
            </a:r>
            <a:r>
              <a:rPr lang="en-US" altLang="en-US" b="1" dirty="0" smtClean="0">
                <a:ea typeface="ＭＳ Ｐゴシック" panose="020B0600070205080204" pitchFamily="34" charset="-128"/>
              </a:rPr>
              <a:t>read</a:t>
            </a:r>
            <a:r>
              <a:rPr lang="en-US" altLang="en-US" dirty="0" smtClean="0">
                <a:ea typeface="ＭＳ Ｐゴシック" panose="020B0600070205080204" pitchFamily="34" charset="-128"/>
              </a:rPr>
              <a:t>(</a:t>
            </a:r>
            <a:r>
              <a:rPr lang="en-US" altLang="en-US" i="1" dirty="0" smtClean="0">
                <a:ea typeface="ＭＳ Ｐゴシック" panose="020B0600070205080204" pitchFamily="34" charset="-128"/>
              </a:rPr>
              <a:t>Q), </a:t>
            </a:r>
            <a:r>
              <a:rPr lang="en-US" altLang="en-US" i="1" dirty="0" err="1" smtClean="0">
                <a:ea typeface="ＭＳ Ｐゴシック" panose="020B0600070205080204" pitchFamily="34" charset="-128"/>
              </a:rPr>
              <a:t>l</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 = </a:t>
            </a:r>
            <a:r>
              <a:rPr lang="en-US" altLang="en-US" b="1" dirty="0" smtClean="0">
                <a:ea typeface="ＭＳ Ｐゴシック" panose="020B0600070205080204" pitchFamily="34" charset="-128"/>
              </a:rPr>
              <a:t>read</a:t>
            </a:r>
            <a:r>
              <a:rPr lang="en-US" altLang="en-US" dirty="0" smtClean="0">
                <a:ea typeface="ＭＳ Ｐゴシック" panose="020B0600070205080204" pitchFamily="34" charset="-128"/>
              </a:rPr>
              <a:t>(</a:t>
            </a:r>
            <a:r>
              <a:rPr lang="en-US" altLang="en-US" i="1" dirty="0" smtClean="0">
                <a:ea typeface="ＭＳ Ｐゴシック" panose="020B0600070205080204" pitchFamily="34" charset="-128"/>
              </a:rPr>
              <a:t>Q</a:t>
            </a:r>
            <a:r>
              <a:rPr lang="en-US" altLang="en-US" dirty="0" smtClean="0">
                <a:ea typeface="ＭＳ Ｐゴシック" panose="020B0600070205080204" pitchFamily="34" charset="-128"/>
              </a:rPr>
              <a:t>).   </a:t>
            </a:r>
            <a:r>
              <a:rPr lang="en-US" altLang="en-US" i="1" dirty="0" smtClean="0">
                <a:ea typeface="ＭＳ Ｐゴシック" panose="020B0600070205080204" pitchFamily="34" charset="-128"/>
              </a:rPr>
              <a:t>l</a:t>
            </a:r>
            <a:r>
              <a:rPr lang="en-US" altLang="en-US" i="1" baseline="-25000" dirty="0" smtClean="0">
                <a:ea typeface="ＭＳ Ｐゴシック" panose="020B0600070205080204" pitchFamily="34" charset="-128"/>
              </a:rPr>
              <a:t>i</a:t>
            </a:r>
            <a:r>
              <a:rPr lang="en-US" altLang="en-US" dirty="0" smtClean="0">
                <a:ea typeface="ＭＳ Ｐゴシック" panose="020B0600070205080204" pitchFamily="34" charset="-128"/>
              </a:rPr>
              <a:t> and </a:t>
            </a:r>
            <a:r>
              <a:rPr lang="en-US" altLang="en-US" i="1" dirty="0" err="1" smtClean="0">
                <a:ea typeface="ＭＳ Ｐゴシック" panose="020B0600070205080204" pitchFamily="34" charset="-128"/>
              </a:rPr>
              <a:t>l</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don’t conflict.</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2. </a:t>
            </a:r>
            <a:r>
              <a:rPr lang="en-US" altLang="en-US" i="1" dirty="0" smtClean="0">
                <a:ea typeface="ＭＳ Ｐゴシック" panose="020B0600070205080204" pitchFamily="34" charset="-128"/>
              </a:rPr>
              <a:t>l</a:t>
            </a:r>
            <a:r>
              <a:rPr lang="en-US" altLang="en-US" i="1" baseline="-25000" dirty="0" smtClean="0">
                <a:ea typeface="ＭＳ Ｐゴシック" panose="020B0600070205080204" pitchFamily="34" charset="-128"/>
              </a:rPr>
              <a:t>i</a:t>
            </a:r>
            <a:r>
              <a:rPr lang="en-US" altLang="en-US" dirty="0" smtClean="0">
                <a:ea typeface="ＭＳ Ｐゴシック" panose="020B0600070205080204" pitchFamily="34" charset="-128"/>
              </a:rPr>
              <a:t> = </a:t>
            </a:r>
            <a:r>
              <a:rPr lang="en-US" altLang="en-US" b="1" dirty="0" smtClean="0">
                <a:ea typeface="ＭＳ Ｐゴシック" panose="020B0600070205080204" pitchFamily="34" charset="-128"/>
              </a:rPr>
              <a:t>read</a:t>
            </a:r>
            <a:r>
              <a:rPr lang="en-US" altLang="en-US" dirty="0" smtClean="0">
                <a:ea typeface="ＭＳ Ｐゴシック" panose="020B0600070205080204" pitchFamily="34" charset="-128"/>
              </a:rPr>
              <a:t>(</a:t>
            </a:r>
            <a:r>
              <a:rPr lang="en-US" altLang="en-US" i="1" dirty="0" smtClean="0">
                <a:ea typeface="ＭＳ Ｐゴシック" panose="020B0600070205080204" pitchFamily="34" charset="-128"/>
              </a:rPr>
              <a:t>Q),  </a:t>
            </a:r>
            <a:r>
              <a:rPr lang="en-US" altLang="en-US" i="1" dirty="0" err="1" smtClean="0">
                <a:ea typeface="ＭＳ Ｐゴシック" panose="020B0600070205080204" pitchFamily="34" charset="-128"/>
              </a:rPr>
              <a:t>l</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 = </a:t>
            </a:r>
            <a:r>
              <a:rPr lang="en-US" altLang="en-US" b="1" dirty="0" smtClean="0">
                <a:ea typeface="ＭＳ Ｐゴシック" panose="020B0600070205080204" pitchFamily="34" charset="-128"/>
              </a:rPr>
              <a:t>write</a:t>
            </a:r>
            <a:r>
              <a:rPr lang="en-US" altLang="en-US" dirty="0" smtClean="0">
                <a:ea typeface="ＭＳ Ｐゴシック" panose="020B0600070205080204" pitchFamily="34" charset="-128"/>
              </a:rPr>
              <a:t>(</a:t>
            </a:r>
            <a:r>
              <a:rPr lang="en-US" altLang="en-US" i="1" dirty="0" smtClean="0">
                <a:ea typeface="ＭＳ Ｐゴシック" panose="020B0600070205080204" pitchFamily="34" charset="-128"/>
              </a:rPr>
              <a:t>Q</a:t>
            </a:r>
            <a:r>
              <a:rPr lang="en-US" altLang="en-US" dirty="0" smtClean="0">
                <a:ea typeface="ＭＳ Ｐゴシック" panose="020B0600070205080204" pitchFamily="34" charset="-128"/>
              </a:rPr>
              <a:t>).  They conflict.</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3. </a:t>
            </a:r>
            <a:r>
              <a:rPr lang="en-US" altLang="en-US" i="1" dirty="0" smtClean="0">
                <a:ea typeface="ＭＳ Ｐゴシック" panose="020B0600070205080204" pitchFamily="34" charset="-128"/>
              </a:rPr>
              <a:t>l</a:t>
            </a:r>
            <a:r>
              <a:rPr lang="en-US" altLang="en-US" i="1" baseline="-25000" dirty="0" smtClean="0">
                <a:ea typeface="ＭＳ Ｐゴシック" panose="020B0600070205080204" pitchFamily="34" charset="-128"/>
              </a:rPr>
              <a:t>i</a:t>
            </a:r>
            <a:r>
              <a:rPr lang="en-US" altLang="en-US" dirty="0" smtClean="0">
                <a:ea typeface="ＭＳ Ｐゴシック" panose="020B0600070205080204" pitchFamily="34" charset="-128"/>
              </a:rPr>
              <a:t> = </a:t>
            </a:r>
            <a:r>
              <a:rPr lang="en-US" altLang="en-US" b="1" dirty="0" smtClean="0">
                <a:ea typeface="ＭＳ Ｐゴシック" panose="020B0600070205080204" pitchFamily="34" charset="-128"/>
              </a:rPr>
              <a:t>write</a:t>
            </a:r>
            <a:r>
              <a:rPr lang="en-US" altLang="en-US" dirty="0" smtClean="0">
                <a:ea typeface="ＭＳ Ｐゴシック" panose="020B0600070205080204" pitchFamily="34" charset="-128"/>
              </a:rPr>
              <a:t>(</a:t>
            </a:r>
            <a:r>
              <a:rPr lang="en-US" altLang="en-US" i="1" dirty="0" smtClean="0">
                <a:ea typeface="ＭＳ Ｐゴシック" panose="020B0600070205080204" pitchFamily="34" charset="-128"/>
              </a:rPr>
              <a:t>Q), </a:t>
            </a:r>
            <a:r>
              <a:rPr lang="en-US" altLang="en-US" i="1" dirty="0" err="1" smtClean="0">
                <a:ea typeface="ＭＳ Ｐゴシック" panose="020B0600070205080204" pitchFamily="34" charset="-128"/>
              </a:rPr>
              <a:t>l</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 = </a:t>
            </a:r>
            <a:r>
              <a:rPr lang="en-US" altLang="en-US" b="1" dirty="0" smtClean="0">
                <a:ea typeface="ＭＳ Ｐゴシック" panose="020B0600070205080204" pitchFamily="34" charset="-128"/>
              </a:rPr>
              <a:t>read</a:t>
            </a:r>
            <a:r>
              <a:rPr lang="en-US" altLang="en-US" dirty="0" smtClean="0">
                <a:ea typeface="ＭＳ Ｐゴシック" panose="020B0600070205080204" pitchFamily="34" charset="-128"/>
              </a:rPr>
              <a:t>(</a:t>
            </a:r>
            <a:r>
              <a:rPr lang="en-US" altLang="en-US" i="1" dirty="0" smtClean="0">
                <a:ea typeface="ＭＳ Ｐゴシック" panose="020B0600070205080204" pitchFamily="34" charset="-128"/>
              </a:rPr>
              <a:t>Q</a:t>
            </a:r>
            <a:r>
              <a:rPr lang="en-US" altLang="en-US" dirty="0" smtClean="0">
                <a:ea typeface="ＭＳ Ｐゴシック" panose="020B0600070205080204" pitchFamily="34" charset="-128"/>
              </a:rPr>
              <a:t>).   They conflict</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4. </a:t>
            </a:r>
            <a:r>
              <a:rPr lang="en-US" altLang="en-US" i="1" dirty="0" smtClean="0">
                <a:ea typeface="ＭＳ Ｐゴシック" panose="020B0600070205080204" pitchFamily="34" charset="-128"/>
              </a:rPr>
              <a:t>l</a:t>
            </a:r>
            <a:r>
              <a:rPr lang="en-US" altLang="en-US" i="1" baseline="-25000" dirty="0" smtClean="0">
                <a:ea typeface="ＭＳ Ｐゴシック" panose="020B0600070205080204" pitchFamily="34" charset="-128"/>
              </a:rPr>
              <a:t>i</a:t>
            </a:r>
            <a:r>
              <a:rPr lang="en-US" altLang="en-US" dirty="0" smtClean="0">
                <a:ea typeface="ＭＳ Ｐゴシック" panose="020B0600070205080204" pitchFamily="34" charset="-128"/>
              </a:rPr>
              <a:t> = </a:t>
            </a:r>
            <a:r>
              <a:rPr lang="en-US" altLang="en-US" b="1" dirty="0" smtClean="0">
                <a:ea typeface="ＭＳ Ｐゴシック" panose="020B0600070205080204" pitchFamily="34" charset="-128"/>
              </a:rPr>
              <a:t>write</a:t>
            </a:r>
            <a:r>
              <a:rPr lang="en-US" altLang="en-US" dirty="0" smtClean="0">
                <a:ea typeface="ＭＳ Ｐゴシック" panose="020B0600070205080204" pitchFamily="34" charset="-128"/>
              </a:rPr>
              <a:t>(</a:t>
            </a:r>
            <a:r>
              <a:rPr lang="en-US" altLang="en-US" i="1" dirty="0" smtClean="0">
                <a:ea typeface="ＭＳ Ｐゴシック" panose="020B0600070205080204" pitchFamily="34" charset="-128"/>
              </a:rPr>
              <a:t>Q), </a:t>
            </a:r>
            <a:r>
              <a:rPr lang="en-US" altLang="en-US" i="1" dirty="0" err="1" smtClean="0">
                <a:ea typeface="ＭＳ Ｐゴシック" panose="020B0600070205080204" pitchFamily="34" charset="-128"/>
              </a:rPr>
              <a:t>l</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 = </a:t>
            </a:r>
            <a:r>
              <a:rPr lang="en-US" altLang="en-US" b="1" dirty="0" smtClean="0">
                <a:ea typeface="ＭＳ Ｐゴシック" panose="020B0600070205080204" pitchFamily="34" charset="-128"/>
              </a:rPr>
              <a:t>write</a:t>
            </a:r>
            <a:r>
              <a:rPr lang="en-US" altLang="en-US" dirty="0" smtClean="0">
                <a:ea typeface="ＭＳ Ｐゴシック" panose="020B0600070205080204" pitchFamily="34" charset="-128"/>
              </a:rPr>
              <a:t>(</a:t>
            </a:r>
            <a:r>
              <a:rPr lang="en-US" altLang="en-US" i="1" dirty="0" smtClean="0">
                <a:ea typeface="ＭＳ Ｐゴシック" panose="020B0600070205080204" pitchFamily="34" charset="-128"/>
              </a:rPr>
              <a:t>Q</a:t>
            </a:r>
            <a:r>
              <a:rPr lang="en-US" altLang="en-US" dirty="0" smtClean="0">
                <a:ea typeface="ＭＳ Ｐゴシック" panose="020B0600070205080204" pitchFamily="34" charset="-128"/>
              </a:rPr>
              <a:t>).  They conflict</a:t>
            </a:r>
          </a:p>
          <a:p>
            <a:r>
              <a:rPr lang="en-US" altLang="en-US" dirty="0" smtClean="0">
                <a:ea typeface="ＭＳ Ｐゴシック" panose="020B0600070205080204" pitchFamily="34" charset="-128"/>
              </a:rPr>
              <a:t>Intuitively, a conflict between </a:t>
            </a:r>
            <a:r>
              <a:rPr lang="en-US" altLang="en-US" i="1" dirty="0" smtClean="0">
                <a:ea typeface="ＭＳ Ｐゴシック" panose="020B0600070205080204" pitchFamily="34" charset="-128"/>
              </a:rPr>
              <a:t>l</a:t>
            </a:r>
            <a:r>
              <a:rPr lang="en-US" altLang="en-US" i="1" baseline="-25000" dirty="0"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and </a:t>
            </a:r>
            <a:r>
              <a:rPr lang="en-US" altLang="en-US" i="1" dirty="0" err="1" smtClean="0">
                <a:ea typeface="ＭＳ Ｐゴシック" panose="020B0600070205080204" pitchFamily="34" charset="-128"/>
              </a:rPr>
              <a:t>l</a:t>
            </a:r>
            <a:r>
              <a:rPr lang="en-US" altLang="en-US" i="1" baseline="-25000" dirty="0" err="1" smtClean="0">
                <a:ea typeface="ＭＳ Ｐゴシック" panose="020B0600070205080204" pitchFamily="34" charset="-128"/>
              </a:rPr>
              <a:t>j</a:t>
            </a:r>
            <a:r>
              <a:rPr lang="en-US" altLang="en-US" dirty="0" smtClean="0">
                <a:ea typeface="ＭＳ Ｐゴシック" panose="020B0600070205080204" pitchFamily="34" charset="-128"/>
              </a:rPr>
              <a:t> forces a (logical) temporal order between them.  </a:t>
            </a:r>
          </a:p>
          <a:p>
            <a:pPr lvl="1"/>
            <a:r>
              <a:rPr lang="en-US" altLang="en-US" dirty="0" smtClean="0">
                <a:ea typeface="ＭＳ Ｐゴシック" panose="020B0600070205080204" pitchFamily="34" charset="-128"/>
              </a:rPr>
              <a:t>If </a:t>
            </a:r>
            <a:r>
              <a:rPr lang="en-US" altLang="en-US" i="1" dirty="0" smtClean="0">
                <a:ea typeface="ＭＳ Ｐゴシック" panose="020B0600070205080204" pitchFamily="34" charset="-128"/>
              </a:rPr>
              <a:t>l</a:t>
            </a:r>
            <a:r>
              <a:rPr lang="en-US" altLang="en-US" i="1" baseline="-25000" dirty="0" smtClean="0">
                <a:ea typeface="ＭＳ Ｐゴシック" panose="020B0600070205080204" pitchFamily="34" charset="-128"/>
              </a:rPr>
              <a:t>i</a:t>
            </a:r>
            <a:r>
              <a:rPr lang="en-US" altLang="en-US" dirty="0" smtClean="0">
                <a:ea typeface="ＭＳ Ｐゴシック" panose="020B0600070205080204" pitchFamily="34" charset="-128"/>
              </a:rPr>
              <a:t> and </a:t>
            </a:r>
            <a:r>
              <a:rPr lang="en-US" altLang="en-US" i="1" dirty="0" err="1" smtClean="0">
                <a:ea typeface="ＭＳ Ｐゴシック" panose="020B0600070205080204" pitchFamily="34" charset="-128"/>
              </a:rPr>
              <a:t>l</a:t>
            </a:r>
            <a:r>
              <a:rPr lang="en-US" altLang="en-US" i="1" baseline="-25000" dirty="0" err="1" smtClean="0">
                <a:ea typeface="ＭＳ Ｐゴシック" panose="020B0600070205080204" pitchFamily="34" charset="-128"/>
              </a:rPr>
              <a:t>j</a:t>
            </a:r>
            <a:r>
              <a:rPr lang="en-US" altLang="en-US" dirty="0" smtClean="0">
                <a:ea typeface="ＭＳ Ｐゴシック" panose="020B0600070205080204" pitchFamily="34" charset="-128"/>
              </a:rPr>
              <a:t> are consecutive in a schedule and they do not conflict, their results would remain the same even if they had been interchanged in the schedule.</a:t>
            </a:r>
          </a:p>
        </p:txBody>
      </p:sp>
    </p:spTree>
    <p:extLst>
      <p:ext uri="{BB962C8B-B14F-4D97-AF65-F5344CB8AC3E}">
        <p14:creationId xmlns:p14="http://schemas.microsoft.com/office/powerpoint/2010/main" val="367030272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Example of Shadow Paging</a:t>
            </a:r>
          </a:p>
        </p:txBody>
      </p:sp>
      <p:sp>
        <p:nvSpPr>
          <p:cNvPr id="183298" name="Text Box 3"/>
          <p:cNvSpPr txBox="1">
            <a:spLocks noChangeArrowheads="1"/>
          </p:cNvSpPr>
          <p:nvPr/>
        </p:nvSpPr>
        <p:spPr bwMode="auto">
          <a:xfrm>
            <a:off x="1627188" y="735013"/>
            <a:ext cx="5616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800"/>
              <a:t>Shadow and current page tables after write to page 4 </a:t>
            </a:r>
          </a:p>
        </p:txBody>
      </p:sp>
      <p:pic>
        <p:nvPicPr>
          <p:cNvPr id="183299" name="Picture 4"/>
          <p:cNvPicPr>
            <a:picLocks noChangeAspect="1" noChangeArrowheads="1"/>
          </p:cNvPicPr>
          <p:nvPr/>
        </p:nvPicPr>
        <p:blipFill>
          <a:blip r:embed="rId3">
            <a:extLst>
              <a:ext uri="{28A0092B-C50C-407E-A947-70E740481C1C}">
                <a14:useLocalDpi xmlns:a14="http://schemas.microsoft.com/office/drawing/2010/main" val="0"/>
              </a:ext>
            </a:extLst>
          </a:blip>
          <a:srcRect l="9027" t="1543" r="9723" b="618"/>
          <a:stretch>
            <a:fillRect/>
          </a:stretch>
        </p:blipFill>
        <p:spPr bwMode="auto">
          <a:xfrm>
            <a:off x="1617663" y="1231900"/>
            <a:ext cx="56388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364554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Shadow Paging (Cont.)</a:t>
            </a:r>
          </a:p>
        </p:txBody>
      </p:sp>
      <p:sp>
        <p:nvSpPr>
          <p:cNvPr id="185346" name="Rectangle 3"/>
          <p:cNvSpPr>
            <a:spLocks noGrp="1" noChangeArrowheads="1"/>
          </p:cNvSpPr>
          <p:nvPr>
            <p:ph type="body" idx="4294967295"/>
          </p:nvPr>
        </p:nvSpPr>
        <p:spPr>
          <a:xfrm>
            <a:off x="274320" y="948690"/>
            <a:ext cx="8709660" cy="5463540"/>
          </a:xfrm>
        </p:spPr>
        <p:txBody>
          <a:bodyPr/>
          <a:lstStyle/>
          <a:p>
            <a:r>
              <a:rPr lang="en-US" altLang="en-US" sz="2000" dirty="0" smtClean="0">
                <a:ea typeface="ＭＳ Ｐゴシック" panose="020B0600070205080204" pitchFamily="34" charset="-128"/>
              </a:rPr>
              <a:t>To commit a transaction :</a:t>
            </a:r>
          </a:p>
          <a:p>
            <a:pPr>
              <a:buFont typeface="Monotype Sorts" charset="2"/>
              <a:buNone/>
            </a:pPr>
            <a:r>
              <a:rPr lang="en-US" altLang="en-US" sz="2000" dirty="0" smtClean="0">
                <a:ea typeface="ＭＳ Ｐゴシック" panose="020B0600070205080204" pitchFamily="34" charset="-128"/>
              </a:rPr>
              <a:t>  1.  Flush all modified pages in main memory to disk</a:t>
            </a:r>
          </a:p>
          <a:p>
            <a:pPr>
              <a:buFont typeface="Monotype Sorts" charset="2"/>
              <a:buNone/>
            </a:pPr>
            <a:r>
              <a:rPr lang="en-US" altLang="en-US" sz="2000" dirty="0" smtClean="0">
                <a:ea typeface="ＭＳ Ｐゴシック" panose="020B0600070205080204" pitchFamily="34" charset="-128"/>
              </a:rPr>
              <a:t>  2.  Output current page table to disk</a:t>
            </a:r>
          </a:p>
          <a:p>
            <a:pPr>
              <a:buFont typeface="Monotype Sorts" charset="2"/>
              <a:buNone/>
            </a:pPr>
            <a:r>
              <a:rPr lang="en-US" altLang="en-US" sz="2000" dirty="0" smtClean="0">
                <a:ea typeface="ＭＳ Ｐゴシック" panose="020B0600070205080204" pitchFamily="34" charset="-128"/>
              </a:rPr>
              <a:t>  3.  Make the current page table the new shadow page table, as follows:</a:t>
            </a:r>
          </a:p>
          <a:p>
            <a:pPr lvl="1"/>
            <a:r>
              <a:rPr lang="en-US" altLang="en-US" sz="2000" dirty="0" smtClean="0">
                <a:ea typeface="ＭＳ Ｐゴシック" panose="020B0600070205080204" pitchFamily="34" charset="-128"/>
              </a:rPr>
              <a:t>keep a pointer to the shadow page table at a fixed (known) location on disk.</a:t>
            </a:r>
          </a:p>
          <a:p>
            <a:pPr lvl="1"/>
            <a:r>
              <a:rPr lang="en-US" altLang="en-US" sz="2000" dirty="0" smtClean="0">
                <a:ea typeface="ＭＳ Ｐゴシック" panose="020B0600070205080204" pitchFamily="34" charset="-128"/>
              </a:rPr>
              <a:t>to make the current page table the new shadow page table, simply update the pointer to point to current page table on disk</a:t>
            </a:r>
          </a:p>
          <a:p>
            <a:r>
              <a:rPr lang="en-US" altLang="en-US" sz="2000" dirty="0" smtClean="0">
                <a:ea typeface="ＭＳ Ｐゴシック" panose="020B0600070205080204" pitchFamily="34" charset="-128"/>
              </a:rPr>
              <a:t>Once pointer to shadow page table has been written, transaction is committed.</a:t>
            </a:r>
          </a:p>
          <a:p>
            <a:r>
              <a:rPr lang="en-US" altLang="en-US" sz="2000" dirty="0" smtClean="0">
                <a:ea typeface="ＭＳ Ｐゴシック" panose="020B0600070205080204" pitchFamily="34" charset="-128"/>
              </a:rPr>
              <a:t>No recovery is needed after a crash — new transactions can start right away, using the shadow page table.</a:t>
            </a:r>
          </a:p>
          <a:p>
            <a:r>
              <a:rPr lang="en-US" altLang="en-US" sz="2000" dirty="0" smtClean="0">
                <a:ea typeface="ＭＳ Ｐゴシック" panose="020B0600070205080204" pitchFamily="34" charset="-128"/>
              </a:rPr>
              <a:t>Pages not pointed to from current/shadow page table should be freed (garbage collected).</a:t>
            </a:r>
          </a:p>
          <a:p>
            <a:endParaRPr lang="en-US" altLang="en-US" sz="2000" dirty="0" smtClean="0">
              <a:ea typeface="ＭＳ Ｐゴシック" panose="020B0600070205080204" pitchFamily="34" charset="-128"/>
            </a:endParaRPr>
          </a:p>
        </p:txBody>
      </p:sp>
    </p:spTree>
    <p:extLst>
      <p:ext uri="{BB962C8B-B14F-4D97-AF65-F5344CB8AC3E}">
        <p14:creationId xmlns:p14="http://schemas.microsoft.com/office/powerpoint/2010/main" val="4172496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Show Paging (Cont.)</a:t>
            </a:r>
          </a:p>
        </p:txBody>
      </p:sp>
      <p:sp>
        <p:nvSpPr>
          <p:cNvPr id="187394" name="Rectangle 3"/>
          <p:cNvSpPr>
            <a:spLocks noGrp="1" noChangeArrowheads="1"/>
          </p:cNvSpPr>
          <p:nvPr>
            <p:ph type="body" idx="4294967295"/>
          </p:nvPr>
        </p:nvSpPr>
        <p:spPr>
          <a:xfrm>
            <a:off x="274320" y="891540"/>
            <a:ext cx="8789670" cy="5577840"/>
          </a:xfrm>
        </p:spPr>
        <p:txBody>
          <a:bodyPr/>
          <a:lstStyle/>
          <a:p>
            <a:pPr>
              <a:lnSpc>
                <a:spcPct val="90000"/>
              </a:lnSpc>
            </a:pPr>
            <a:r>
              <a:rPr lang="en-US" altLang="en-US" sz="2000" dirty="0" smtClean="0">
                <a:ea typeface="ＭＳ Ｐゴシック" panose="020B0600070205080204" pitchFamily="34" charset="-128"/>
              </a:rPr>
              <a:t>Advantages of shadow-paging over log-based schemes</a:t>
            </a:r>
          </a:p>
          <a:p>
            <a:pPr lvl="1">
              <a:lnSpc>
                <a:spcPct val="90000"/>
              </a:lnSpc>
            </a:pPr>
            <a:r>
              <a:rPr lang="en-US" altLang="en-US" sz="2000" dirty="0" smtClean="0">
                <a:ea typeface="ＭＳ Ｐゴシック" panose="020B0600070205080204" pitchFamily="34" charset="-128"/>
              </a:rPr>
              <a:t>no overhead of writing log records</a:t>
            </a:r>
          </a:p>
          <a:p>
            <a:pPr lvl="1">
              <a:lnSpc>
                <a:spcPct val="90000"/>
              </a:lnSpc>
            </a:pPr>
            <a:r>
              <a:rPr lang="en-US" altLang="en-US" sz="2000" dirty="0" smtClean="0">
                <a:ea typeface="ＭＳ Ｐゴシック" panose="020B0600070205080204" pitchFamily="34" charset="-128"/>
              </a:rPr>
              <a:t>recovery is trivial</a:t>
            </a:r>
          </a:p>
          <a:p>
            <a:pPr>
              <a:lnSpc>
                <a:spcPct val="90000"/>
              </a:lnSpc>
            </a:pPr>
            <a:r>
              <a:rPr lang="en-US" altLang="en-US" sz="2000" dirty="0" smtClean="0">
                <a:ea typeface="ＭＳ Ｐゴシック" panose="020B0600070205080204" pitchFamily="34" charset="-128"/>
              </a:rPr>
              <a:t>Disadvantages :</a:t>
            </a:r>
          </a:p>
          <a:p>
            <a:pPr lvl="1">
              <a:lnSpc>
                <a:spcPct val="90000"/>
              </a:lnSpc>
            </a:pPr>
            <a:r>
              <a:rPr lang="en-US" altLang="en-US" sz="2000" dirty="0" smtClean="0">
                <a:ea typeface="ＭＳ Ｐゴシック" panose="020B0600070205080204" pitchFamily="34" charset="-128"/>
              </a:rPr>
              <a:t>Copying the entire page table is very expensive</a:t>
            </a:r>
          </a:p>
          <a:p>
            <a:pPr lvl="2">
              <a:lnSpc>
                <a:spcPct val="90000"/>
              </a:lnSpc>
            </a:pPr>
            <a:r>
              <a:rPr lang="en-US" altLang="en-US" sz="2000" dirty="0" smtClean="0">
                <a:ea typeface="ＭＳ Ｐゴシック" panose="020B0600070205080204" pitchFamily="34" charset="-128"/>
              </a:rPr>
              <a:t>Can be reduced by using a page table structured like a B</a:t>
            </a:r>
            <a:r>
              <a:rPr lang="en-US" altLang="en-US" sz="2000" baseline="30000" dirty="0" smtClean="0">
                <a:ea typeface="ＭＳ Ｐゴシック" panose="020B0600070205080204" pitchFamily="34" charset="-128"/>
              </a:rPr>
              <a:t>+</a:t>
            </a:r>
            <a:r>
              <a:rPr lang="en-US" altLang="en-US" sz="2000" dirty="0" smtClean="0">
                <a:ea typeface="ＭＳ Ｐゴシック" panose="020B0600070205080204" pitchFamily="34" charset="-128"/>
              </a:rPr>
              <a:t>-tree</a:t>
            </a:r>
          </a:p>
          <a:p>
            <a:pPr lvl="3">
              <a:lnSpc>
                <a:spcPct val="90000"/>
              </a:lnSpc>
            </a:pPr>
            <a:r>
              <a:rPr lang="en-US" altLang="en-US" sz="2000" dirty="0" smtClean="0">
                <a:ea typeface="ＭＳ Ｐゴシック" panose="020B0600070205080204" pitchFamily="34" charset="-128"/>
              </a:rPr>
              <a:t>No need to copy entire tree, only need to copy paths in the tree that lead to updated leaf nodes</a:t>
            </a:r>
          </a:p>
          <a:p>
            <a:pPr lvl="1">
              <a:lnSpc>
                <a:spcPct val="90000"/>
              </a:lnSpc>
            </a:pPr>
            <a:r>
              <a:rPr lang="en-US" altLang="en-US" sz="2000" dirty="0" smtClean="0">
                <a:ea typeface="ＭＳ Ｐゴシック" panose="020B0600070205080204" pitchFamily="34" charset="-128"/>
              </a:rPr>
              <a:t>Commit overhead is high even with above extension</a:t>
            </a:r>
          </a:p>
          <a:p>
            <a:pPr lvl="2">
              <a:lnSpc>
                <a:spcPct val="90000"/>
              </a:lnSpc>
            </a:pPr>
            <a:r>
              <a:rPr lang="en-US" altLang="en-US" sz="2000" dirty="0" smtClean="0">
                <a:ea typeface="ＭＳ Ｐゴシック" panose="020B0600070205080204" pitchFamily="34" charset="-128"/>
              </a:rPr>
              <a:t>Need to flush every updated page, and page table</a:t>
            </a:r>
          </a:p>
          <a:p>
            <a:pPr lvl="1">
              <a:lnSpc>
                <a:spcPct val="90000"/>
              </a:lnSpc>
            </a:pPr>
            <a:r>
              <a:rPr lang="en-US" altLang="en-US" sz="2000" dirty="0" smtClean="0">
                <a:ea typeface="ＭＳ Ｐゴシック" panose="020B0600070205080204" pitchFamily="34" charset="-128"/>
              </a:rPr>
              <a:t>Data gets fragmented (related pages get separated on disk)</a:t>
            </a:r>
          </a:p>
          <a:p>
            <a:pPr lvl="1">
              <a:lnSpc>
                <a:spcPct val="90000"/>
              </a:lnSpc>
            </a:pPr>
            <a:r>
              <a:rPr lang="en-US" altLang="en-US" sz="2000" dirty="0" smtClean="0">
                <a:ea typeface="ＭＳ Ｐゴシック" panose="020B0600070205080204" pitchFamily="34" charset="-128"/>
              </a:rPr>
              <a:t>After every transaction completion, the database pages containing old versions of modified data need to be garbage collected </a:t>
            </a:r>
          </a:p>
          <a:p>
            <a:pPr lvl="1">
              <a:lnSpc>
                <a:spcPct val="90000"/>
              </a:lnSpc>
            </a:pPr>
            <a:r>
              <a:rPr lang="en-US" altLang="en-US" sz="2000" dirty="0" smtClean="0">
                <a:ea typeface="ＭＳ Ｐゴシック" panose="020B0600070205080204" pitchFamily="34" charset="-128"/>
              </a:rPr>
              <a:t>Hard to extend algorithm to allow transactions to run concurrently</a:t>
            </a:r>
          </a:p>
          <a:p>
            <a:pPr lvl="2">
              <a:lnSpc>
                <a:spcPct val="90000"/>
              </a:lnSpc>
            </a:pPr>
            <a:r>
              <a:rPr lang="en-US" altLang="en-US" sz="2000" dirty="0" smtClean="0">
                <a:ea typeface="ＭＳ Ｐゴシック" panose="020B0600070205080204" pitchFamily="34" charset="-128"/>
              </a:rPr>
              <a:t>Easier to extend log based schemes</a:t>
            </a:r>
          </a:p>
        </p:txBody>
      </p:sp>
    </p:spTree>
    <p:extLst>
      <p:ext uri="{BB962C8B-B14F-4D97-AF65-F5344CB8AC3E}">
        <p14:creationId xmlns:p14="http://schemas.microsoft.com/office/powerpoint/2010/main" val="2552586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ea typeface="ＭＳ Ｐゴシック" panose="020B0600070205080204" pitchFamily="34" charset="-128"/>
              </a:rPr>
              <a:t>Block Storage Operations</a:t>
            </a:r>
          </a:p>
        </p:txBody>
      </p:sp>
      <p:pic>
        <p:nvPicPr>
          <p:cNvPr id="1894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15988"/>
            <a:ext cx="7974013"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8696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685800" y="304800"/>
            <a:ext cx="8077200" cy="609600"/>
          </a:xfrm>
        </p:spPr>
        <p:txBody>
          <a:bodyPr/>
          <a:lstStyle/>
          <a:p>
            <a:pPr>
              <a:defRPr/>
            </a:pPr>
            <a:r>
              <a:rPr lang="en-US" sz="2800"/>
              <a:t>Portion of the Database Log Corresponding to </a:t>
            </a:r>
            <a:r>
              <a:rPr lang="en-US" sz="2800" i="1"/>
              <a:t>T</a:t>
            </a:r>
            <a:r>
              <a:rPr lang="en-US" sz="2800" baseline="-25000"/>
              <a:t>0</a:t>
            </a:r>
            <a:r>
              <a:rPr lang="en-US" sz="2800"/>
              <a:t> and </a:t>
            </a:r>
            <a:r>
              <a:rPr lang="en-US" sz="2800" i="1"/>
              <a:t>T</a:t>
            </a:r>
            <a:r>
              <a:rPr lang="en-US" sz="2800" baseline="-25000"/>
              <a:t>1</a:t>
            </a:r>
            <a:endParaRPr lang="en-US" sz="2800"/>
          </a:p>
        </p:txBody>
      </p:sp>
      <p:pic>
        <p:nvPicPr>
          <p:cNvPr id="191490" name="Picture 3"/>
          <p:cNvPicPr>
            <a:picLocks noChangeAspect="1" noChangeArrowheads="1"/>
          </p:cNvPicPr>
          <p:nvPr/>
        </p:nvPicPr>
        <p:blipFill>
          <a:blip r:embed="rId3">
            <a:extLst>
              <a:ext uri="{28A0092B-C50C-407E-A947-70E740481C1C}">
                <a14:useLocalDpi xmlns:a14="http://schemas.microsoft.com/office/drawing/2010/main" val="0"/>
              </a:ext>
            </a:extLst>
          </a:blip>
          <a:srcRect l="21739" t="3865" r="23189" b="3381"/>
          <a:stretch>
            <a:fillRect/>
          </a:stretch>
        </p:blipFill>
        <p:spPr bwMode="auto">
          <a:xfrm>
            <a:off x="3124200" y="1447800"/>
            <a:ext cx="2895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3571157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57200" y="496888"/>
            <a:ext cx="8077200" cy="609600"/>
          </a:xfrm>
        </p:spPr>
        <p:txBody>
          <a:bodyPr/>
          <a:lstStyle/>
          <a:p>
            <a:pPr>
              <a:defRPr/>
            </a:pPr>
            <a:r>
              <a:rPr lang="en-US" sz="2800"/>
              <a:t>State of the Log and Database Corresponding to </a:t>
            </a:r>
            <a:r>
              <a:rPr lang="en-US" sz="2800" i="1"/>
              <a:t>T</a:t>
            </a:r>
            <a:r>
              <a:rPr lang="en-US" sz="2800" baseline="-25000"/>
              <a:t>0 </a:t>
            </a:r>
            <a:r>
              <a:rPr lang="en-US" sz="2800"/>
              <a:t>and </a:t>
            </a:r>
            <a:r>
              <a:rPr lang="en-US" sz="2800" i="1"/>
              <a:t>T</a:t>
            </a:r>
            <a:r>
              <a:rPr lang="en-US" sz="2800" baseline="-25000"/>
              <a:t>1</a:t>
            </a:r>
            <a:endParaRPr lang="en-US" sz="2800"/>
          </a:p>
        </p:txBody>
      </p:sp>
      <p:pic>
        <p:nvPicPr>
          <p:cNvPr id="193538" name="Picture 3"/>
          <p:cNvPicPr>
            <a:picLocks noChangeAspect="1" noChangeArrowheads="1"/>
          </p:cNvPicPr>
          <p:nvPr/>
        </p:nvPicPr>
        <p:blipFill>
          <a:blip r:embed="rId3">
            <a:extLst>
              <a:ext uri="{28A0092B-C50C-407E-A947-70E740481C1C}">
                <a14:useLocalDpi xmlns:a14="http://schemas.microsoft.com/office/drawing/2010/main" val="0"/>
              </a:ext>
            </a:extLst>
          </a:blip>
          <a:srcRect l="10811" t="1802" r="13513" b="2702"/>
          <a:stretch>
            <a:fillRect/>
          </a:stretch>
        </p:blipFill>
        <p:spPr bwMode="auto">
          <a:xfrm>
            <a:off x="2362200" y="1219200"/>
            <a:ext cx="4267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245459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561975" y="496888"/>
            <a:ext cx="8077200" cy="609600"/>
          </a:xfrm>
        </p:spPr>
        <p:txBody>
          <a:bodyPr/>
          <a:lstStyle/>
          <a:p>
            <a:pPr>
              <a:defRPr/>
            </a:pPr>
            <a:r>
              <a:rPr lang="en-US" sz="2800"/>
              <a:t>Portion of the System Log Corresponding to </a:t>
            </a:r>
            <a:r>
              <a:rPr lang="en-US" sz="2800" i="1"/>
              <a:t>T</a:t>
            </a:r>
            <a:r>
              <a:rPr lang="en-US" sz="2800" baseline="-25000"/>
              <a:t>0</a:t>
            </a:r>
            <a:r>
              <a:rPr lang="en-US" sz="2800"/>
              <a:t> and </a:t>
            </a:r>
            <a:r>
              <a:rPr lang="en-US" sz="2800" i="1"/>
              <a:t>T</a:t>
            </a:r>
            <a:r>
              <a:rPr lang="en-US" sz="2800" baseline="-25000"/>
              <a:t>1</a:t>
            </a:r>
            <a:endParaRPr lang="en-US" sz="2800"/>
          </a:p>
        </p:txBody>
      </p:sp>
      <p:pic>
        <p:nvPicPr>
          <p:cNvPr id="195586" name="Picture 3"/>
          <p:cNvPicPr>
            <a:picLocks noChangeAspect="1" noChangeArrowheads="1"/>
          </p:cNvPicPr>
          <p:nvPr/>
        </p:nvPicPr>
        <p:blipFill>
          <a:blip r:embed="rId3">
            <a:extLst>
              <a:ext uri="{28A0092B-C50C-407E-A947-70E740481C1C}">
                <a14:useLocalDpi xmlns:a14="http://schemas.microsoft.com/office/drawing/2010/main" val="0"/>
              </a:ext>
            </a:extLst>
          </a:blip>
          <a:srcRect l="7353" t="3922" r="11765" b="1961"/>
          <a:stretch>
            <a:fillRect/>
          </a:stretch>
        </p:blipFill>
        <p:spPr bwMode="auto">
          <a:xfrm>
            <a:off x="2286000" y="1524000"/>
            <a:ext cx="419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3735113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606425" y="496888"/>
            <a:ext cx="8077200" cy="609600"/>
          </a:xfrm>
        </p:spPr>
        <p:txBody>
          <a:bodyPr/>
          <a:lstStyle/>
          <a:p>
            <a:pPr>
              <a:defRPr/>
            </a:pPr>
            <a:r>
              <a:rPr lang="en-US" sz="2800"/>
              <a:t>State of System Log and Database Corresponding to </a:t>
            </a:r>
            <a:r>
              <a:rPr lang="en-US" sz="2800" i="1"/>
              <a:t>T</a:t>
            </a:r>
            <a:r>
              <a:rPr lang="en-US" sz="2800" baseline="-25000"/>
              <a:t>0</a:t>
            </a:r>
            <a:r>
              <a:rPr lang="en-US" sz="2800"/>
              <a:t> and </a:t>
            </a:r>
            <a:r>
              <a:rPr lang="en-US" sz="2800" i="1"/>
              <a:t>T</a:t>
            </a:r>
            <a:r>
              <a:rPr lang="en-US" sz="2800" baseline="-25000"/>
              <a:t>1</a:t>
            </a:r>
            <a:endParaRPr lang="en-US" sz="2800"/>
          </a:p>
        </p:txBody>
      </p:sp>
      <p:pic>
        <p:nvPicPr>
          <p:cNvPr id="197634" name="Picture 3"/>
          <p:cNvPicPr>
            <a:picLocks noChangeAspect="1" noChangeArrowheads="1"/>
          </p:cNvPicPr>
          <p:nvPr/>
        </p:nvPicPr>
        <p:blipFill>
          <a:blip r:embed="rId3">
            <a:extLst>
              <a:ext uri="{28A0092B-C50C-407E-A947-70E740481C1C}">
                <a14:useLocalDpi xmlns:a14="http://schemas.microsoft.com/office/drawing/2010/main" val="0"/>
              </a:ext>
            </a:extLst>
          </a:blip>
          <a:srcRect l="11842" t="1755" r="11842" b="3510"/>
          <a:stretch>
            <a:fillRect/>
          </a:stretch>
        </p:blipFill>
        <p:spPr bwMode="auto">
          <a:xfrm>
            <a:off x="2209800" y="1371600"/>
            <a:ext cx="441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2434874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p:txBody>
          <a:bodyPr/>
          <a:lstStyle/>
          <a:p>
            <a:pPr>
              <a:defRPr/>
            </a:pPr>
            <a:r>
              <a:rPr lang="en-US" sz="3200" dirty="0">
                <a:ea typeface="+mj-ea"/>
              </a:rPr>
              <a:t>Chapter 14: Transactions </a:t>
            </a:r>
          </a:p>
        </p:txBody>
      </p:sp>
    </p:spTree>
    <p:extLst>
      <p:ext uri="{BB962C8B-B14F-4D97-AF65-F5344CB8AC3E}">
        <p14:creationId xmlns:p14="http://schemas.microsoft.com/office/powerpoint/2010/main" val="3243376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a:defRPr/>
            </a:pPr>
            <a:r>
              <a:rPr lang="en-US" dirty="0">
                <a:ea typeface="+mj-ea"/>
              </a:rPr>
              <a:t>Conflict Serializability</a:t>
            </a:r>
          </a:p>
        </p:txBody>
      </p:sp>
      <p:sp>
        <p:nvSpPr>
          <p:cNvPr id="22531" name="Rectangle 3"/>
          <p:cNvSpPr>
            <a:spLocks noGrp="1" noChangeArrowheads="1"/>
          </p:cNvSpPr>
          <p:nvPr>
            <p:ph type="body" idx="1"/>
          </p:nvPr>
        </p:nvSpPr>
        <p:spPr>
          <a:xfrm>
            <a:off x="182880" y="834390"/>
            <a:ext cx="8743950" cy="5520690"/>
          </a:xfrm>
        </p:spPr>
        <p:txBody>
          <a:bodyPr/>
          <a:lstStyle/>
          <a:p>
            <a:pPr>
              <a:tabLst>
                <a:tab pos="2222500" algn="l"/>
                <a:tab pos="2568575" algn="l"/>
                <a:tab pos="3319463" algn="l"/>
                <a:tab pos="3594100" algn="l"/>
              </a:tabLst>
            </a:pPr>
            <a:r>
              <a:rPr lang="en-US" altLang="en-US" dirty="0" smtClean="0">
                <a:ea typeface="ＭＳ Ｐゴシック" panose="020B0600070205080204" pitchFamily="34" charset="-128"/>
              </a:rPr>
              <a:t>If a schedule </a:t>
            </a:r>
            <a:r>
              <a:rPr lang="en-US" altLang="en-US" i="1" dirty="0" smtClean="0">
                <a:ea typeface="ＭＳ Ｐゴシック" panose="020B0600070205080204" pitchFamily="34" charset="-128"/>
              </a:rPr>
              <a:t>S</a:t>
            </a:r>
            <a:r>
              <a:rPr lang="en-US" altLang="en-US" dirty="0" smtClean="0">
                <a:ea typeface="ＭＳ Ｐゴシック" panose="020B0600070205080204" pitchFamily="34" charset="-128"/>
              </a:rPr>
              <a:t> can be transformed into a schedule </a:t>
            </a:r>
            <a:r>
              <a:rPr lang="en-US" altLang="en-US" i="1" dirty="0" smtClean="0">
                <a:ea typeface="ＭＳ Ｐゴシック" panose="020B0600070205080204" pitchFamily="34" charset="-128"/>
              </a:rPr>
              <a:t>S´  </a:t>
            </a:r>
            <a:r>
              <a:rPr lang="en-US" altLang="en-US" dirty="0" smtClean="0">
                <a:ea typeface="ＭＳ Ｐゴシック" panose="020B0600070205080204" pitchFamily="34" charset="-128"/>
              </a:rPr>
              <a:t>by a series of swaps of non-conflicting instructions, we say that </a:t>
            </a:r>
            <a:r>
              <a:rPr lang="en-US" altLang="en-US" i="1" dirty="0" smtClean="0">
                <a:ea typeface="ＭＳ Ｐゴシック" panose="020B0600070205080204" pitchFamily="34" charset="-128"/>
              </a:rPr>
              <a:t>S</a:t>
            </a:r>
            <a:r>
              <a:rPr lang="en-US" altLang="en-US" dirty="0" smtClean="0">
                <a:ea typeface="ＭＳ Ｐゴシック" panose="020B0600070205080204" pitchFamily="34" charset="-128"/>
              </a:rPr>
              <a:t> and </a:t>
            </a:r>
            <a:r>
              <a:rPr lang="en-US" altLang="en-US" i="1" dirty="0" smtClean="0">
                <a:ea typeface="ＭＳ Ｐゴシック" panose="020B0600070205080204" pitchFamily="34" charset="-128"/>
              </a:rPr>
              <a:t>S´ </a:t>
            </a:r>
            <a:r>
              <a:rPr lang="en-US" altLang="en-US" dirty="0" smtClean="0">
                <a:ea typeface="ＭＳ Ｐゴシック" panose="020B0600070205080204" pitchFamily="34" charset="-128"/>
              </a:rPr>
              <a:t>are </a:t>
            </a:r>
            <a:r>
              <a:rPr lang="en-US" altLang="en-US" b="1" dirty="0" smtClean="0">
                <a:solidFill>
                  <a:srgbClr val="000099"/>
                </a:solidFill>
                <a:ea typeface="ＭＳ Ｐゴシック" panose="020B0600070205080204" pitchFamily="34" charset="-128"/>
              </a:rPr>
              <a:t>conflict equivalent</a:t>
            </a:r>
            <a:r>
              <a:rPr lang="en-US" altLang="en-US" i="1" dirty="0" smtClean="0">
                <a:ea typeface="ＭＳ Ｐゴシック" panose="020B0600070205080204" pitchFamily="34" charset="-128"/>
              </a:rPr>
              <a:t>.</a:t>
            </a:r>
            <a:endParaRPr lang="en-US" altLang="en-US" dirty="0" smtClean="0">
              <a:ea typeface="ＭＳ Ｐゴシック" panose="020B0600070205080204" pitchFamily="34" charset="-128"/>
            </a:endParaRPr>
          </a:p>
          <a:p>
            <a:pPr>
              <a:tabLst>
                <a:tab pos="2222500" algn="l"/>
                <a:tab pos="2568575" algn="l"/>
                <a:tab pos="3319463" algn="l"/>
                <a:tab pos="3594100" algn="l"/>
              </a:tabLst>
            </a:pPr>
            <a:r>
              <a:rPr lang="en-US" altLang="en-US" dirty="0" smtClean="0">
                <a:ea typeface="ＭＳ Ｐゴシック" panose="020B0600070205080204" pitchFamily="34" charset="-128"/>
              </a:rPr>
              <a:t>We say that a schedule </a:t>
            </a:r>
            <a:r>
              <a:rPr lang="en-US" altLang="en-US" i="1" dirty="0" smtClean="0">
                <a:ea typeface="ＭＳ Ｐゴシック" panose="020B0600070205080204" pitchFamily="34" charset="-128"/>
              </a:rPr>
              <a:t>S</a:t>
            </a:r>
            <a:r>
              <a:rPr lang="en-US" altLang="en-US" dirty="0" smtClean="0">
                <a:ea typeface="ＭＳ Ｐゴシック" panose="020B0600070205080204" pitchFamily="34" charset="-128"/>
              </a:rPr>
              <a:t> is </a:t>
            </a:r>
            <a:r>
              <a:rPr lang="en-US" altLang="en-US" b="1" dirty="0" smtClean="0">
                <a:solidFill>
                  <a:srgbClr val="000099"/>
                </a:solidFill>
                <a:ea typeface="ＭＳ Ｐゴシック" panose="020B0600070205080204" pitchFamily="34" charset="-128"/>
              </a:rPr>
              <a:t>conflict serializable</a:t>
            </a:r>
            <a:r>
              <a:rPr lang="en-US" altLang="en-US" dirty="0" smtClean="0">
                <a:ea typeface="ＭＳ Ｐゴシック" panose="020B0600070205080204" pitchFamily="34" charset="-128"/>
              </a:rPr>
              <a:t> if it is conflict equivalent to a serial schedule</a:t>
            </a:r>
          </a:p>
        </p:txBody>
      </p:sp>
    </p:spTree>
    <p:extLst>
      <p:ext uri="{BB962C8B-B14F-4D97-AF65-F5344CB8AC3E}">
        <p14:creationId xmlns:p14="http://schemas.microsoft.com/office/powerpoint/2010/main" val="3870830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en-US" dirty="0">
                <a:ea typeface="+mj-ea"/>
              </a:rPr>
              <a:t>Conflict Serializability (Cont.)</a:t>
            </a:r>
          </a:p>
        </p:txBody>
      </p:sp>
      <p:sp>
        <p:nvSpPr>
          <p:cNvPr id="23555" name="Rectangle 3"/>
          <p:cNvSpPr>
            <a:spLocks noGrp="1" noChangeArrowheads="1"/>
          </p:cNvSpPr>
          <p:nvPr>
            <p:ph type="body" idx="1"/>
          </p:nvPr>
        </p:nvSpPr>
        <p:spPr>
          <a:xfrm>
            <a:off x="148590" y="914400"/>
            <a:ext cx="8892540" cy="1051560"/>
          </a:xfrm>
        </p:spPr>
        <p:txBody>
          <a:bodyPr/>
          <a:lstStyle/>
          <a:p>
            <a:pPr algn="just">
              <a:tabLst>
                <a:tab pos="2063750" algn="l"/>
                <a:tab pos="2511425" algn="l"/>
                <a:tab pos="3262313" algn="l"/>
                <a:tab pos="3881438" algn="l"/>
              </a:tabLst>
            </a:pPr>
            <a:r>
              <a:rPr lang="en-US" altLang="en-US" dirty="0" smtClean="0">
                <a:ea typeface="ＭＳ Ｐゴシック" panose="020B0600070205080204" pitchFamily="34" charset="-128"/>
              </a:rPr>
              <a:t>Schedule 3 can be transformed into Schedule 6 -- a serial schedule where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2</a:t>
            </a:r>
            <a:r>
              <a:rPr lang="en-US" altLang="en-US" dirty="0" smtClean="0">
                <a:ea typeface="ＭＳ Ｐゴシック" panose="020B0600070205080204" pitchFamily="34" charset="-128"/>
              </a:rPr>
              <a:t> follows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1</a:t>
            </a:r>
            <a:r>
              <a:rPr lang="en-US" altLang="en-US" dirty="0" smtClean="0">
                <a:ea typeface="ＭＳ Ｐゴシック" panose="020B0600070205080204" pitchFamily="34" charset="-128"/>
              </a:rPr>
              <a:t>, by a series of swaps of non-conflicting instructions.  Therefore, Schedule 3 is conflict serializable.</a:t>
            </a:r>
          </a:p>
        </p:txBody>
      </p:sp>
      <p:grpSp>
        <p:nvGrpSpPr>
          <p:cNvPr id="3" name="Group 2"/>
          <p:cNvGrpSpPr/>
          <p:nvPr/>
        </p:nvGrpSpPr>
        <p:grpSpPr>
          <a:xfrm>
            <a:off x="614045" y="2153285"/>
            <a:ext cx="7878445" cy="4030345"/>
            <a:chOff x="911225" y="2182813"/>
            <a:chExt cx="7661275" cy="3749357"/>
          </a:xfrm>
        </p:grpSpPr>
        <p:sp>
          <p:nvSpPr>
            <p:cNvPr id="23557" name="Text Box 12"/>
            <p:cNvSpPr txBox="1">
              <a:spLocks noChangeArrowheads="1"/>
            </p:cNvSpPr>
            <p:nvPr/>
          </p:nvSpPr>
          <p:spPr bwMode="auto">
            <a:xfrm>
              <a:off x="6009323" y="5477592"/>
              <a:ext cx="1455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r>
                <a:rPr lang="en-US" altLang="en-US" sz="2000" dirty="0"/>
                <a:t>Schedule 6</a:t>
              </a:r>
            </a:p>
          </p:txBody>
        </p:sp>
        <p:grpSp>
          <p:nvGrpSpPr>
            <p:cNvPr id="2" name="Group 1"/>
            <p:cNvGrpSpPr/>
            <p:nvPr/>
          </p:nvGrpSpPr>
          <p:grpSpPr>
            <a:xfrm>
              <a:off x="911225" y="2182813"/>
              <a:ext cx="7661275" cy="3749357"/>
              <a:chOff x="911225" y="2182813"/>
              <a:chExt cx="7462837" cy="3273425"/>
            </a:xfrm>
          </p:grpSpPr>
          <p:sp>
            <p:nvSpPr>
              <p:cNvPr id="23556" name="Text Box 11"/>
              <p:cNvSpPr txBox="1">
                <a:spLocks noChangeArrowheads="1"/>
              </p:cNvSpPr>
              <p:nvPr/>
            </p:nvSpPr>
            <p:spPr bwMode="auto">
              <a:xfrm>
                <a:off x="2082800" y="5059363"/>
                <a:ext cx="1455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r>
                  <a:rPr lang="en-US" altLang="en-US" sz="2000" dirty="0"/>
                  <a:t>Schedule 3</a:t>
                </a:r>
              </a:p>
            </p:txBody>
          </p:sp>
          <p:pic>
            <p:nvPicPr>
              <p:cNvPr id="2355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25" y="2182813"/>
                <a:ext cx="309245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4599" y="2182813"/>
                <a:ext cx="3319463"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429844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dirty="0">
                <a:ea typeface="+mj-ea"/>
              </a:rPr>
              <a:t>Conflict Serializability (Cont.)</a:t>
            </a:r>
          </a:p>
        </p:txBody>
      </p:sp>
      <p:sp>
        <p:nvSpPr>
          <p:cNvPr id="24579" name="Rectangle 3"/>
          <p:cNvSpPr>
            <a:spLocks noGrp="1" noChangeArrowheads="1"/>
          </p:cNvSpPr>
          <p:nvPr>
            <p:ph type="body" idx="1"/>
          </p:nvPr>
        </p:nvSpPr>
        <p:spPr>
          <a:xfrm>
            <a:off x="285750" y="1085849"/>
            <a:ext cx="8559800" cy="5372101"/>
          </a:xfrm>
        </p:spPr>
        <p:txBody>
          <a:bodyPr/>
          <a:lstStyle/>
          <a:p>
            <a:pPr>
              <a:buFont typeface="Monotype Sorts" charset="2"/>
              <a:buNone/>
              <a:tabLst>
                <a:tab pos="2222500" algn="l"/>
                <a:tab pos="2568575" algn="l"/>
                <a:tab pos="3319463" algn="l"/>
                <a:tab pos="3594100" algn="l"/>
              </a:tabLst>
            </a:pPr>
            <a:endParaRPr lang="en-US" altLang="en-US" dirty="0" smtClean="0">
              <a:ea typeface="ＭＳ Ｐゴシック" panose="020B0600070205080204" pitchFamily="34" charset="-128"/>
            </a:endParaRPr>
          </a:p>
          <a:p>
            <a:pPr>
              <a:tabLst>
                <a:tab pos="2222500" algn="l"/>
                <a:tab pos="2568575" algn="l"/>
                <a:tab pos="3319463" algn="l"/>
                <a:tab pos="3594100" algn="l"/>
              </a:tabLst>
            </a:pPr>
            <a:r>
              <a:rPr lang="en-US" altLang="en-US" dirty="0" smtClean="0">
                <a:ea typeface="ＭＳ Ｐゴシック" panose="020B0600070205080204" pitchFamily="34" charset="-128"/>
              </a:rPr>
              <a:t>Example of a schedule that is not conflict serializable:</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endParaRPr lang="en-US" altLang="en-US" dirty="0" smtClean="0">
              <a:ea typeface="ＭＳ Ｐゴシック" panose="020B0600070205080204" pitchFamily="34" charset="-128"/>
            </a:endParaRPr>
          </a:p>
          <a:p>
            <a:pPr>
              <a:tabLst>
                <a:tab pos="2222500" algn="l"/>
                <a:tab pos="2568575" algn="l"/>
                <a:tab pos="3319463" algn="l"/>
                <a:tab pos="3594100" algn="l"/>
              </a:tabLst>
            </a:pPr>
            <a:endParaRPr lang="en-US" altLang="en-US" dirty="0" smtClean="0">
              <a:ea typeface="ＭＳ Ｐゴシック" panose="020B0600070205080204" pitchFamily="34" charset="-128"/>
            </a:endParaRPr>
          </a:p>
          <a:p>
            <a:pPr>
              <a:tabLst>
                <a:tab pos="2222500" algn="l"/>
                <a:tab pos="2568575" algn="l"/>
                <a:tab pos="3319463" algn="l"/>
                <a:tab pos="3594100" algn="l"/>
              </a:tabLst>
            </a:pPr>
            <a:r>
              <a:rPr lang="en-US" altLang="en-US" dirty="0" smtClean="0">
                <a:ea typeface="ＭＳ Ｐゴシック" panose="020B0600070205080204" pitchFamily="34" charset="-128"/>
              </a:rPr>
              <a:t>We are unable to swap instructions in the above schedule to obtain either the serial schedule &lt;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3</a:t>
            </a:r>
            <a:r>
              <a:rPr lang="en-US" altLang="en-US" dirty="0" smtClean="0">
                <a:ea typeface="ＭＳ Ｐゴシック" panose="020B0600070205080204" pitchFamily="34" charset="-128"/>
              </a:rPr>
              <a:t>,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4</a:t>
            </a:r>
            <a:r>
              <a:rPr lang="en-US" altLang="en-US" dirty="0" smtClean="0">
                <a:ea typeface="ＭＳ Ｐゴシック" panose="020B0600070205080204" pitchFamily="34" charset="-128"/>
              </a:rPr>
              <a:t> &gt;, or the serial schedule &lt;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4</a:t>
            </a:r>
            <a:r>
              <a:rPr lang="en-US" altLang="en-US" dirty="0" smtClean="0">
                <a:ea typeface="ＭＳ Ｐゴシック" panose="020B0600070205080204" pitchFamily="34" charset="-128"/>
              </a:rPr>
              <a:t>,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3</a:t>
            </a:r>
            <a:r>
              <a:rPr lang="en-US" altLang="en-US" dirty="0" smtClean="0">
                <a:ea typeface="ＭＳ Ｐゴシック" panose="020B0600070205080204" pitchFamily="34" charset="-128"/>
              </a:rPr>
              <a:t> &gt;.</a:t>
            </a:r>
          </a:p>
        </p:txBody>
      </p:sp>
      <p:pic>
        <p:nvPicPr>
          <p:cNvPr id="245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915" y="2222182"/>
            <a:ext cx="4046059" cy="1515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8177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a:defRPr/>
            </a:pPr>
            <a:r>
              <a:rPr lang="en-US" dirty="0" smtClean="0">
                <a:ea typeface="+mj-ea"/>
              </a:rPr>
              <a:t>Precedence Graph</a:t>
            </a:r>
            <a:endParaRPr lang="en-US" dirty="0">
              <a:ea typeface="+mj-ea"/>
            </a:endParaRPr>
          </a:p>
        </p:txBody>
      </p:sp>
      <p:sp>
        <p:nvSpPr>
          <p:cNvPr id="25603" name="Rectangle 3"/>
          <p:cNvSpPr>
            <a:spLocks noGrp="1" noChangeArrowheads="1"/>
          </p:cNvSpPr>
          <p:nvPr>
            <p:ph type="body" idx="1"/>
          </p:nvPr>
        </p:nvSpPr>
        <p:spPr>
          <a:xfrm>
            <a:off x="262890" y="925830"/>
            <a:ext cx="8743950" cy="3417570"/>
          </a:xfrm>
        </p:spPr>
        <p:txBody>
          <a:bodyPr/>
          <a:lstStyle/>
          <a:p>
            <a:pPr algn="just"/>
            <a:r>
              <a:rPr lang="en-US" altLang="en-US" dirty="0" smtClean="0">
                <a:ea typeface="ＭＳ Ｐゴシック" panose="020B0600070205080204" pitchFamily="34" charset="-128"/>
              </a:rPr>
              <a:t>Consider some schedule of a set of transactions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1</a:t>
            </a:r>
            <a:r>
              <a:rPr lang="en-US" altLang="en-US" dirty="0" smtClean="0">
                <a:ea typeface="ＭＳ Ｐゴシック" panose="020B0600070205080204" pitchFamily="34" charset="-128"/>
              </a:rPr>
              <a:t>,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2</a:t>
            </a:r>
            <a:r>
              <a:rPr lang="en-US" altLang="en-US" dirty="0" smtClean="0">
                <a:ea typeface="ＭＳ Ｐゴシック" panose="020B0600070205080204" pitchFamily="34" charset="-128"/>
              </a:rPr>
              <a:t>, ...,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n</a:t>
            </a:r>
            <a:endParaRPr lang="en-US" altLang="en-US" dirty="0" smtClean="0">
              <a:ea typeface="ＭＳ Ｐゴシック" panose="020B0600070205080204" pitchFamily="34" charset="-128"/>
            </a:endParaRPr>
          </a:p>
          <a:p>
            <a:pPr algn="just"/>
            <a:r>
              <a:rPr lang="en-US" altLang="en-US" b="1" dirty="0" smtClean="0">
                <a:solidFill>
                  <a:srgbClr val="000099"/>
                </a:solidFill>
                <a:ea typeface="ＭＳ Ｐゴシック" panose="020B0600070205080204" pitchFamily="34" charset="-128"/>
              </a:rPr>
              <a:t>Precedence graph</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 a direct graph where the vertices are the transactions (names).</a:t>
            </a:r>
          </a:p>
          <a:p>
            <a:pPr algn="just"/>
            <a:r>
              <a:rPr lang="en-US" altLang="en-US" dirty="0" smtClean="0">
                <a:ea typeface="ＭＳ Ｐゴシック" panose="020B0600070205080204" pitchFamily="34" charset="-128"/>
              </a:rPr>
              <a:t>We draw an arc from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to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if the two transaction conflict, and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a:t>
            </a:r>
            <a:r>
              <a:rPr lang="en-US" altLang="en-US" dirty="0" smtClean="0">
                <a:ea typeface="ＭＳ Ｐゴシック" panose="020B0600070205080204" pitchFamily="34" charset="-128"/>
              </a:rPr>
              <a:t>ccessed the data item on which the conflict arose earlier.</a:t>
            </a:r>
          </a:p>
          <a:p>
            <a:pPr algn="just"/>
            <a:r>
              <a:rPr lang="en-US" altLang="en-US" dirty="0" smtClean="0">
                <a:ea typeface="ＭＳ Ｐゴシック" panose="020B0600070205080204" pitchFamily="34" charset="-128"/>
              </a:rPr>
              <a:t>We may label the arc by the item that was accessed.</a:t>
            </a:r>
          </a:p>
          <a:p>
            <a:pPr algn="just"/>
            <a:r>
              <a:rPr lang="en-US" altLang="en-US" b="1" dirty="0" smtClean="0">
                <a:ea typeface="ＭＳ Ｐゴシック" panose="020B0600070205080204" pitchFamily="34" charset="-128"/>
              </a:rPr>
              <a:t>Example</a:t>
            </a:r>
            <a:endParaRPr lang="en-US" altLang="en-US" dirty="0" smtClean="0">
              <a:ea typeface="ＭＳ Ｐゴシック" panose="020B0600070205080204" pitchFamily="34" charset="-128"/>
            </a:endParaRPr>
          </a:p>
        </p:txBody>
      </p:sp>
      <p:pic>
        <p:nvPicPr>
          <p:cNvPr id="2560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360" y="3691890"/>
            <a:ext cx="3358198" cy="192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1452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842963" y="117475"/>
            <a:ext cx="8077200" cy="602615"/>
          </a:xfrm>
        </p:spPr>
        <p:txBody>
          <a:bodyPr/>
          <a:lstStyle/>
          <a:p>
            <a:pPr>
              <a:defRPr/>
            </a:pPr>
            <a:r>
              <a:rPr lang="en-US" dirty="0" smtClean="0">
                <a:ea typeface="+mj-ea"/>
              </a:rPr>
              <a:t>Testing </a:t>
            </a:r>
            <a:r>
              <a:rPr lang="en-US" dirty="0">
                <a:ea typeface="+mj-ea"/>
              </a:rPr>
              <a:t>for Conflict </a:t>
            </a:r>
            <a:r>
              <a:rPr lang="en-US" dirty="0" smtClean="0">
                <a:ea typeface="+mj-ea"/>
              </a:rPr>
              <a:t>Serializability</a:t>
            </a:r>
            <a:endParaRPr lang="en-US" dirty="0">
              <a:ea typeface="+mj-ea"/>
            </a:endParaRPr>
          </a:p>
        </p:txBody>
      </p:sp>
      <p:sp>
        <p:nvSpPr>
          <p:cNvPr id="26627" name="Rectangle 3"/>
          <p:cNvSpPr>
            <a:spLocks noGrp="1" noChangeArrowheads="1"/>
          </p:cNvSpPr>
          <p:nvPr>
            <p:ph type="body" idx="1"/>
          </p:nvPr>
        </p:nvSpPr>
        <p:spPr>
          <a:xfrm>
            <a:off x="205741" y="868680"/>
            <a:ext cx="5623560" cy="5715000"/>
          </a:xfrm>
        </p:spPr>
        <p:txBody>
          <a:bodyPr/>
          <a:lstStyle/>
          <a:p>
            <a:r>
              <a:rPr lang="en-US" altLang="en-US" dirty="0" smtClean="0">
                <a:ea typeface="ＭＳ Ｐゴシック" panose="020B0600070205080204" pitchFamily="34" charset="-128"/>
              </a:rPr>
              <a:t>A schedule is conflict serializable if and only if its precedence graph is acyclic.</a:t>
            </a:r>
          </a:p>
          <a:p>
            <a:r>
              <a:rPr lang="en-US" altLang="en-US" dirty="0" smtClean="0">
                <a:ea typeface="ＭＳ Ｐゴシック" panose="020B0600070205080204" pitchFamily="34" charset="-128"/>
              </a:rPr>
              <a:t>Cycle-detection algorithms exist which take order </a:t>
            </a:r>
            <a:r>
              <a:rPr lang="en-US" altLang="en-US" i="1" dirty="0" smtClean="0">
                <a:ea typeface="ＭＳ Ｐゴシック" panose="020B0600070205080204" pitchFamily="34" charset="-128"/>
              </a:rPr>
              <a:t>n</a:t>
            </a:r>
            <a:r>
              <a:rPr lang="en-US" altLang="en-US" baseline="30000" dirty="0" smtClean="0">
                <a:ea typeface="ＭＳ Ｐゴシック" panose="020B0600070205080204" pitchFamily="34" charset="-128"/>
              </a:rPr>
              <a:t>2</a:t>
            </a:r>
            <a:r>
              <a:rPr lang="en-US" altLang="en-US" dirty="0" smtClean="0">
                <a:ea typeface="ＭＳ Ｐゴシック" panose="020B0600070205080204" pitchFamily="34" charset="-128"/>
              </a:rPr>
              <a:t> time, where </a:t>
            </a:r>
            <a:r>
              <a:rPr lang="en-US" altLang="en-US" i="1" dirty="0" smtClean="0">
                <a:ea typeface="ＭＳ Ｐゴシック" panose="020B0600070205080204" pitchFamily="34" charset="-128"/>
              </a:rPr>
              <a:t>n </a:t>
            </a:r>
            <a:r>
              <a:rPr lang="en-US" altLang="en-US" dirty="0" smtClean="0">
                <a:ea typeface="ＭＳ Ｐゴシック" panose="020B0600070205080204" pitchFamily="34" charset="-128"/>
              </a:rPr>
              <a:t>is the number of vertices in the graph.  </a:t>
            </a:r>
          </a:p>
          <a:p>
            <a:pPr lvl="1"/>
            <a:r>
              <a:rPr lang="en-US" altLang="en-US" dirty="0" smtClean="0">
                <a:ea typeface="ＭＳ Ｐゴシック" panose="020B0600070205080204" pitchFamily="34" charset="-128"/>
              </a:rPr>
              <a:t>(Better algorithms take order </a:t>
            </a:r>
            <a:r>
              <a:rPr lang="en-US" altLang="en-US" i="1" dirty="0" smtClean="0">
                <a:ea typeface="ＭＳ Ｐゴシック" panose="020B0600070205080204" pitchFamily="34" charset="-128"/>
              </a:rPr>
              <a:t>n</a:t>
            </a:r>
            <a:r>
              <a:rPr lang="en-US" altLang="en-US" dirty="0" smtClean="0">
                <a:ea typeface="ＭＳ Ｐゴシック" panose="020B0600070205080204" pitchFamily="34" charset="-128"/>
              </a:rPr>
              <a:t> + </a:t>
            </a:r>
            <a:r>
              <a:rPr lang="en-US" altLang="en-US" i="1" dirty="0" smtClean="0">
                <a:ea typeface="ＭＳ Ｐゴシック" panose="020B0600070205080204" pitchFamily="34" charset="-128"/>
              </a:rPr>
              <a:t>e</a:t>
            </a:r>
            <a:r>
              <a:rPr lang="en-US" altLang="en-US" dirty="0" smtClean="0">
                <a:ea typeface="ＭＳ Ｐゴシック" panose="020B0600070205080204" pitchFamily="34" charset="-128"/>
              </a:rPr>
              <a:t> where </a:t>
            </a:r>
            <a:r>
              <a:rPr lang="en-US" altLang="en-US" i="1" dirty="0" smtClean="0">
                <a:ea typeface="ＭＳ Ｐゴシック" panose="020B0600070205080204" pitchFamily="34" charset="-128"/>
              </a:rPr>
              <a:t>e</a:t>
            </a:r>
            <a:r>
              <a:rPr lang="en-US" altLang="en-US" dirty="0" smtClean="0">
                <a:ea typeface="ＭＳ Ｐゴシック" panose="020B0600070205080204" pitchFamily="34" charset="-128"/>
              </a:rPr>
              <a:t> is the number of edges.)</a:t>
            </a:r>
          </a:p>
          <a:p>
            <a:r>
              <a:rPr lang="en-US" altLang="en-US" dirty="0" smtClean="0">
                <a:ea typeface="ＭＳ Ｐゴシック" panose="020B0600070205080204" pitchFamily="34" charset="-128"/>
              </a:rPr>
              <a:t>If precedence graph is acyclic, the serializability order can be obtained by a </a:t>
            </a:r>
            <a:r>
              <a:rPr lang="en-US" altLang="en-US" i="1" dirty="0" smtClean="0">
                <a:solidFill>
                  <a:srgbClr val="000099"/>
                </a:solidFill>
                <a:ea typeface="ＭＳ Ｐゴシック" panose="020B0600070205080204" pitchFamily="34" charset="-128"/>
              </a:rPr>
              <a:t>topological sorting</a:t>
            </a:r>
            <a:r>
              <a:rPr lang="en-US" altLang="en-US" dirty="0" smtClean="0">
                <a:ea typeface="ＭＳ Ｐゴシック" panose="020B0600070205080204" pitchFamily="34" charset="-128"/>
              </a:rPr>
              <a:t> of the graph. </a:t>
            </a:r>
          </a:p>
          <a:p>
            <a:pPr lvl="1"/>
            <a:r>
              <a:rPr lang="en-US" altLang="en-US" dirty="0" smtClean="0">
                <a:ea typeface="ＭＳ Ｐゴシック" panose="020B0600070205080204" pitchFamily="34" charset="-128"/>
              </a:rPr>
              <a:t>That is, a linear order consistent with the partial order of the graph.</a:t>
            </a:r>
          </a:p>
          <a:p>
            <a:pPr lvl="1"/>
            <a:r>
              <a:rPr lang="en-US" altLang="en-US" dirty="0" smtClean="0">
                <a:ea typeface="ＭＳ Ｐゴシック" panose="020B0600070205080204" pitchFamily="34" charset="-128"/>
              </a:rPr>
              <a:t>For example, a serializability order for the schedule (a)  would be one of either (b) or (c)</a:t>
            </a:r>
            <a:br>
              <a:rPr lang="en-US" altLang="en-US" dirty="0" smtClean="0">
                <a:ea typeface="ＭＳ Ｐゴシック" panose="020B0600070205080204" pitchFamily="34" charset="-128"/>
              </a:rPr>
            </a:br>
            <a:endParaRPr lang="en-US" altLang="en-US" dirty="0" smtClean="0">
              <a:ea typeface="ＭＳ Ｐゴシック" panose="020B0600070205080204" pitchFamily="34" charset="-128"/>
              <a:sym typeface="Monotype Sorts" charset="2"/>
            </a:endParaRPr>
          </a:p>
        </p:txBody>
      </p:sp>
      <p:pic>
        <p:nvPicPr>
          <p:cNvPr id="2662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3591" y="787497"/>
            <a:ext cx="3090862" cy="5586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9118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768350" y="2659063"/>
            <a:ext cx="8077200" cy="609600"/>
          </a:xfrm>
        </p:spPr>
        <p:txBody>
          <a:bodyPr/>
          <a:lstStyle/>
          <a:p>
            <a:pPr>
              <a:defRPr/>
            </a:pPr>
            <a:r>
              <a:rPr lang="en-US" sz="3200" dirty="0" smtClean="0">
                <a:ea typeface="+mj-ea"/>
              </a:rPr>
              <a:t>Other Notions of Serializability</a:t>
            </a:r>
            <a:endParaRPr lang="en-US" sz="3200" dirty="0">
              <a:ea typeface="+mj-ea"/>
            </a:endParaRPr>
          </a:p>
        </p:txBody>
      </p:sp>
    </p:spTree>
    <p:extLst>
      <p:ext uri="{BB962C8B-B14F-4D97-AF65-F5344CB8AC3E}">
        <p14:creationId xmlns:p14="http://schemas.microsoft.com/office/powerpoint/2010/main" val="10001288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a:defRPr/>
            </a:pPr>
            <a:r>
              <a:rPr lang="en-US" dirty="0">
                <a:ea typeface="+mj-ea"/>
              </a:rPr>
              <a:t>View Serializability</a:t>
            </a:r>
          </a:p>
        </p:txBody>
      </p:sp>
      <p:sp>
        <p:nvSpPr>
          <p:cNvPr id="35843" name="Rectangle 3"/>
          <p:cNvSpPr>
            <a:spLocks noGrp="1" noChangeArrowheads="1"/>
          </p:cNvSpPr>
          <p:nvPr>
            <p:ph type="body" idx="1"/>
          </p:nvPr>
        </p:nvSpPr>
        <p:spPr>
          <a:xfrm>
            <a:off x="297180" y="925830"/>
            <a:ext cx="8709659" cy="5509260"/>
          </a:xfrm>
        </p:spPr>
        <p:txBody>
          <a:bodyPr/>
          <a:lstStyle/>
          <a:p>
            <a:r>
              <a:rPr lang="en-US" altLang="en-US" dirty="0" smtClean="0">
                <a:ea typeface="ＭＳ Ｐゴシック" panose="020B0600070205080204" pitchFamily="34" charset="-128"/>
              </a:rPr>
              <a:t>Let </a:t>
            </a:r>
            <a:r>
              <a:rPr lang="en-US" altLang="en-US" i="1" dirty="0" smtClean="0">
                <a:ea typeface="ＭＳ Ｐゴシック" panose="020B0600070205080204" pitchFamily="34" charset="-128"/>
              </a:rPr>
              <a:t>S</a:t>
            </a:r>
            <a:r>
              <a:rPr lang="en-US" altLang="en-US" dirty="0" smtClean="0">
                <a:ea typeface="ＭＳ Ｐゴシック" panose="020B0600070205080204" pitchFamily="34" charset="-128"/>
              </a:rPr>
              <a:t> and </a:t>
            </a:r>
            <a:r>
              <a:rPr lang="en-US" altLang="en-US" i="1" dirty="0" smtClean="0">
                <a:ea typeface="ＭＳ Ｐゴシック" panose="020B0600070205080204" pitchFamily="34" charset="-128"/>
              </a:rPr>
              <a:t>S´ </a:t>
            </a:r>
            <a:r>
              <a:rPr lang="en-US" altLang="en-US" dirty="0" smtClean="0">
                <a:ea typeface="ＭＳ Ｐゴシック" panose="020B0600070205080204" pitchFamily="34" charset="-128"/>
              </a:rPr>
              <a:t> be two schedules with the same set of transactions.  </a:t>
            </a:r>
            <a:r>
              <a:rPr lang="en-US" altLang="en-US" i="1" dirty="0" smtClean="0">
                <a:ea typeface="ＭＳ Ｐゴシック" panose="020B0600070205080204" pitchFamily="34" charset="-128"/>
              </a:rPr>
              <a:t>S</a:t>
            </a:r>
            <a:r>
              <a:rPr lang="en-US" altLang="en-US" dirty="0" smtClean="0">
                <a:ea typeface="ＭＳ Ｐゴシック" panose="020B0600070205080204" pitchFamily="34" charset="-128"/>
              </a:rPr>
              <a:t> and </a:t>
            </a:r>
            <a:r>
              <a:rPr lang="en-US" altLang="en-US" i="1" dirty="0" smtClean="0">
                <a:ea typeface="ＭＳ Ｐゴシック" panose="020B0600070205080204" pitchFamily="34" charset="-128"/>
              </a:rPr>
              <a:t>S´</a:t>
            </a:r>
            <a:r>
              <a:rPr lang="en-US" altLang="en-US" dirty="0" smtClean="0">
                <a:ea typeface="ＭＳ Ｐゴシック" panose="020B0600070205080204" pitchFamily="34" charset="-128"/>
              </a:rPr>
              <a:t> are </a:t>
            </a:r>
            <a:r>
              <a:rPr lang="en-US" altLang="en-US" b="1" dirty="0" smtClean="0">
                <a:solidFill>
                  <a:srgbClr val="000099"/>
                </a:solidFill>
                <a:ea typeface="ＭＳ Ｐゴシック" panose="020B0600070205080204" pitchFamily="34" charset="-128"/>
              </a:rPr>
              <a:t>view equivalent</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if the following three conditions are met, for each data item </a:t>
            </a:r>
            <a:r>
              <a:rPr lang="en-US" altLang="en-US" i="1" dirty="0" smtClean="0">
                <a:ea typeface="ＭＳ Ｐゴシック" panose="020B0600070205080204" pitchFamily="34" charset="-128"/>
              </a:rPr>
              <a:t>Q,</a:t>
            </a:r>
            <a:r>
              <a:rPr lang="en-US" altLang="en-US" dirty="0" smtClean="0">
                <a:ea typeface="ＭＳ Ｐゴシック" panose="020B0600070205080204" pitchFamily="34" charset="-128"/>
              </a:rPr>
              <a:t> </a:t>
            </a:r>
          </a:p>
          <a:p>
            <a:pPr marL="800100" lvl="1" indent="-342900">
              <a:buFont typeface="Monotype Sorts" charset="2"/>
              <a:buAutoNum type="arabicPeriod"/>
            </a:pPr>
            <a:r>
              <a:rPr lang="en-US" altLang="en-US" dirty="0" smtClean="0">
                <a:ea typeface="ＭＳ Ｐゴシック" panose="020B0600070205080204" pitchFamily="34" charset="-128"/>
              </a:rPr>
              <a:t>If in schedule S, transaction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reads the initial value of </a:t>
            </a:r>
            <a:r>
              <a:rPr lang="en-US" altLang="en-US" i="1" dirty="0" smtClean="0">
                <a:ea typeface="ＭＳ Ｐゴシック" panose="020B0600070205080204" pitchFamily="34" charset="-128"/>
              </a:rPr>
              <a:t>Q</a:t>
            </a:r>
            <a:r>
              <a:rPr lang="en-US" altLang="en-US" dirty="0" smtClean="0">
                <a:ea typeface="ＭＳ Ｐゴシック" panose="020B0600070205080204" pitchFamily="34" charset="-128"/>
              </a:rPr>
              <a:t>, then in schedule </a:t>
            </a:r>
            <a:r>
              <a:rPr lang="en-US" altLang="en-US" i="1" dirty="0" smtClean="0">
                <a:ea typeface="ＭＳ Ｐゴシック" panose="020B0600070205080204" pitchFamily="34" charset="-128"/>
              </a:rPr>
              <a:t>S’</a:t>
            </a:r>
            <a:r>
              <a:rPr lang="en-US" altLang="en-US" dirty="0" smtClean="0">
                <a:ea typeface="ＭＳ Ｐゴシック" panose="020B0600070205080204" pitchFamily="34" charset="-128"/>
              </a:rPr>
              <a:t> also transaction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 must read the initial value of </a:t>
            </a:r>
            <a:r>
              <a:rPr lang="en-US" altLang="en-US" i="1" dirty="0" smtClean="0">
                <a:ea typeface="ＭＳ Ｐゴシック" panose="020B0600070205080204" pitchFamily="34" charset="-128"/>
              </a:rPr>
              <a:t>Q.</a:t>
            </a:r>
          </a:p>
          <a:p>
            <a:pPr marL="800100" lvl="1" indent="-342900">
              <a:buFont typeface="Monotype Sorts" charset="2"/>
              <a:buAutoNum type="arabicPeriod"/>
            </a:pPr>
            <a:r>
              <a:rPr lang="en-US" altLang="en-US" dirty="0" smtClean="0">
                <a:ea typeface="ＭＳ Ｐゴシック" panose="020B0600070205080204" pitchFamily="34" charset="-128"/>
              </a:rPr>
              <a:t>If in schedule S transaction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executes </a:t>
            </a:r>
            <a:r>
              <a:rPr lang="en-US" altLang="en-US" b="1" dirty="0" smtClean="0">
                <a:ea typeface="ＭＳ Ｐゴシック" panose="020B0600070205080204" pitchFamily="34" charset="-128"/>
              </a:rPr>
              <a:t>read</a:t>
            </a:r>
            <a:r>
              <a:rPr lang="en-US" altLang="en-US" dirty="0" smtClean="0">
                <a:ea typeface="ＭＳ Ｐゴシック" panose="020B0600070205080204" pitchFamily="34" charset="-128"/>
              </a:rPr>
              <a:t>(</a:t>
            </a:r>
            <a:r>
              <a:rPr lang="en-US" altLang="en-US" i="1" dirty="0" smtClean="0">
                <a:ea typeface="ＭＳ Ｐゴシック" panose="020B0600070205080204" pitchFamily="34" charset="-128"/>
              </a:rPr>
              <a:t>Q)</a:t>
            </a:r>
            <a:r>
              <a:rPr lang="en-US" altLang="en-US" dirty="0" smtClean="0">
                <a:ea typeface="ＭＳ Ｐゴシック" panose="020B0600070205080204" pitchFamily="34" charset="-128"/>
              </a:rPr>
              <a:t>, and that value was produced by transaction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j</a:t>
            </a:r>
            <a:r>
              <a:rPr lang="en-US" altLang="en-US" dirty="0" smtClean="0">
                <a:ea typeface="ＭＳ Ｐゴシック" panose="020B0600070205080204" pitchFamily="34" charset="-128"/>
              </a:rPr>
              <a:t> </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(if any), then in schedule </a:t>
            </a:r>
            <a:r>
              <a:rPr lang="en-US" altLang="en-US" i="1" dirty="0" smtClean="0">
                <a:ea typeface="ＭＳ Ｐゴシック" panose="020B0600070205080204" pitchFamily="34" charset="-128"/>
              </a:rPr>
              <a:t>S’</a:t>
            </a:r>
            <a:r>
              <a:rPr lang="en-US" altLang="en-US" dirty="0" smtClean="0">
                <a:ea typeface="ＭＳ Ｐゴシック" panose="020B0600070205080204" pitchFamily="34" charset="-128"/>
              </a:rPr>
              <a:t> also transaction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dirty="0" smtClean="0">
                <a:ea typeface="ＭＳ Ｐゴシック" panose="020B0600070205080204" pitchFamily="34" charset="-128"/>
              </a:rPr>
              <a:t> must read the value of </a:t>
            </a:r>
            <a:r>
              <a:rPr lang="en-US" altLang="en-US" i="1" dirty="0" smtClean="0">
                <a:ea typeface="ＭＳ Ｐゴシック" panose="020B0600070205080204" pitchFamily="34" charset="-128"/>
              </a:rPr>
              <a:t>Q</a:t>
            </a:r>
            <a:r>
              <a:rPr lang="en-US" altLang="en-US" dirty="0" smtClean="0">
                <a:ea typeface="ＭＳ Ｐゴシック" panose="020B0600070205080204" pitchFamily="34" charset="-128"/>
              </a:rPr>
              <a:t> that was produced by the same </a:t>
            </a:r>
            <a:r>
              <a:rPr lang="en-US" altLang="en-US" b="1" dirty="0" smtClean="0">
                <a:ea typeface="ＭＳ Ｐゴシック" panose="020B0600070205080204" pitchFamily="34" charset="-128"/>
              </a:rPr>
              <a:t>write</a:t>
            </a:r>
            <a:r>
              <a:rPr lang="en-US" altLang="en-US" dirty="0" smtClean="0">
                <a:ea typeface="ＭＳ Ｐゴシック" panose="020B0600070205080204" pitchFamily="34" charset="-128"/>
              </a:rPr>
              <a:t>(Q) operation of transaction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j</a:t>
            </a:r>
            <a:r>
              <a:rPr lang="en-US" altLang="en-US" dirty="0" smtClean="0">
                <a:ea typeface="ＭＳ Ｐゴシック" panose="020B0600070205080204" pitchFamily="34" charset="-128"/>
              </a:rPr>
              <a:t> .</a:t>
            </a:r>
          </a:p>
          <a:p>
            <a:pPr marL="800100" lvl="1" indent="-342900">
              <a:buFont typeface="Monotype Sorts" charset="2"/>
              <a:buAutoNum type="arabicPeriod"/>
            </a:pPr>
            <a:r>
              <a:rPr lang="en-US" altLang="en-US" dirty="0" smtClean="0">
                <a:ea typeface="ＭＳ Ｐゴシック" panose="020B0600070205080204" pitchFamily="34" charset="-128"/>
              </a:rPr>
              <a:t>The transaction (if any) that performs the final </a:t>
            </a:r>
            <a:r>
              <a:rPr lang="en-US" altLang="en-US" b="1" dirty="0" smtClean="0">
                <a:ea typeface="ＭＳ Ｐゴシック" panose="020B0600070205080204" pitchFamily="34" charset="-128"/>
              </a:rPr>
              <a:t>write</a:t>
            </a:r>
            <a:r>
              <a:rPr lang="en-US" altLang="en-US" dirty="0" smtClean="0">
                <a:ea typeface="ＭＳ Ｐゴシック" panose="020B0600070205080204" pitchFamily="34" charset="-128"/>
              </a:rPr>
              <a:t>(</a:t>
            </a:r>
            <a:r>
              <a:rPr lang="en-US" altLang="en-US" i="1" dirty="0" smtClean="0">
                <a:ea typeface="ＭＳ Ｐゴシック" panose="020B0600070205080204" pitchFamily="34" charset="-128"/>
              </a:rPr>
              <a:t>Q</a:t>
            </a:r>
            <a:r>
              <a:rPr lang="en-US" altLang="en-US" dirty="0" smtClean="0">
                <a:ea typeface="ＭＳ Ｐゴシック" panose="020B0600070205080204" pitchFamily="34" charset="-128"/>
              </a:rPr>
              <a:t>) operation in schedule </a:t>
            </a:r>
            <a:r>
              <a:rPr lang="en-US" altLang="en-US" i="1" dirty="0" smtClean="0">
                <a:ea typeface="ＭＳ Ｐゴシック" panose="020B0600070205080204" pitchFamily="34" charset="-128"/>
              </a:rPr>
              <a:t>S </a:t>
            </a:r>
            <a:r>
              <a:rPr lang="en-US" altLang="en-US" dirty="0" smtClean="0">
                <a:ea typeface="ＭＳ Ｐゴシック" panose="020B0600070205080204" pitchFamily="34" charset="-128"/>
              </a:rPr>
              <a:t>must also perform the final</a:t>
            </a:r>
            <a:r>
              <a:rPr lang="en-US" altLang="en-US" i="1" dirty="0" smtClean="0">
                <a:ea typeface="ＭＳ Ｐゴシック" panose="020B0600070205080204" pitchFamily="34" charset="-128"/>
              </a:rPr>
              <a:t> </a:t>
            </a:r>
            <a:r>
              <a:rPr lang="en-US" altLang="en-US" b="1" dirty="0" smtClean="0">
                <a:ea typeface="ＭＳ Ｐゴシック" panose="020B0600070205080204" pitchFamily="34" charset="-128"/>
              </a:rPr>
              <a:t>write</a:t>
            </a:r>
            <a:r>
              <a:rPr lang="en-US" altLang="en-US" dirty="0" smtClean="0">
                <a:ea typeface="ＭＳ Ｐゴシック" panose="020B0600070205080204" pitchFamily="34" charset="-128"/>
              </a:rPr>
              <a:t>(</a:t>
            </a:r>
            <a:r>
              <a:rPr lang="en-US" altLang="en-US" i="1" dirty="0" smtClean="0">
                <a:ea typeface="ＭＳ Ｐゴシック" panose="020B0600070205080204" pitchFamily="34" charset="-128"/>
              </a:rPr>
              <a:t>Q</a:t>
            </a:r>
            <a:r>
              <a:rPr lang="en-US" altLang="en-US" dirty="0" smtClean="0">
                <a:ea typeface="ＭＳ Ｐゴシック" panose="020B0600070205080204" pitchFamily="34" charset="-128"/>
              </a:rPr>
              <a:t>) operation in schedule </a:t>
            </a:r>
            <a:r>
              <a:rPr lang="en-US" altLang="en-US" i="1" dirty="0" smtClean="0">
                <a:ea typeface="ＭＳ Ｐゴシック" panose="020B0600070205080204" pitchFamily="34" charset="-128"/>
              </a:rPr>
              <a:t>S’.</a:t>
            </a: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As can be seen, view equivalence is also based purely on </a:t>
            </a:r>
            <a:r>
              <a:rPr lang="en-US" altLang="en-US" b="1" dirty="0" smtClean="0">
                <a:ea typeface="ＭＳ Ｐゴシック" panose="020B0600070205080204" pitchFamily="34" charset="-128"/>
              </a:rPr>
              <a:t>reads </a:t>
            </a:r>
            <a:r>
              <a:rPr lang="en-US" altLang="en-US" dirty="0" smtClean="0">
                <a:ea typeface="ＭＳ Ｐゴシック" panose="020B0600070205080204" pitchFamily="34" charset="-128"/>
              </a:rPr>
              <a:t>and </a:t>
            </a:r>
            <a:r>
              <a:rPr lang="en-US" altLang="en-US" b="1" dirty="0" smtClean="0">
                <a:ea typeface="ＭＳ Ｐゴシック" panose="020B0600070205080204" pitchFamily="34" charset="-128"/>
              </a:rPr>
              <a:t>writes</a:t>
            </a:r>
            <a:r>
              <a:rPr lang="en-US" altLang="en-US" dirty="0" smtClean="0">
                <a:ea typeface="ＭＳ Ｐゴシック" panose="020B0600070205080204" pitchFamily="34" charset="-128"/>
              </a:rPr>
              <a:t> alone.</a:t>
            </a:r>
          </a:p>
        </p:txBody>
      </p:sp>
    </p:spTree>
    <p:extLst>
      <p:ext uri="{BB962C8B-B14F-4D97-AF65-F5344CB8AC3E}">
        <p14:creationId xmlns:p14="http://schemas.microsoft.com/office/powerpoint/2010/main" val="36325565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defRPr/>
            </a:pPr>
            <a:r>
              <a:rPr lang="en-US" dirty="0">
                <a:ea typeface="+mj-ea"/>
              </a:rPr>
              <a:t>View Serializability (Cont.)</a:t>
            </a:r>
          </a:p>
        </p:txBody>
      </p:sp>
      <p:sp>
        <p:nvSpPr>
          <p:cNvPr id="36867" name="Rectangle 3"/>
          <p:cNvSpPr>
            <a:spLocks noGrp="1" noChangeArrowheads="1"/>
          </p:cNvSpPr>
          <p:nvPr>
            <p:ph type="body" idx="1"/>
          </p:nvPr>
        </p:nvSpPr>
        <p:spPr>
          <a:xfrm>
            <a:off x="182880" y="845820"/>
            <a:ext cx="8662669" cy="5657850"/>
          </a:xfrm>
        </p:spPr>
        <p:txBody>
          <a:bodyPr/>
          <a:lstStyle/>
          <a:p>
            <a:pPr>
              <a:tabLst>
                <a:tab pos="1890713" algn="l"/>
                <a:tab pos="2338388" algn="l"/>
                <a:tab pos="2914650" algn="l"/>
                <a:tab pos="3203575" algn="l"/>
                <a:tab pos="3881438" algn="l"/>
                <a:tab pos="4286250" algn="l"/>
              </a:tabLst>
            </a:pPr>
            <a:r>
              <a:rPr lang="en-US" altLang="en-US" dirty="0" smtClean="0">
                <a:ea typeface="ＭＳ Ｐゴシック" panose="020B0600070205080204" pitchFamily="34" charset="-128"/>
              </a:rPr>
              <a:t>A schedule </a:t>
            </a:r>
            <a:r>
              <a:rPr lang="en-US" altLang="en-US" i="1" dirty="0" smtClean="0">
                <a:ea typeface="ＭＳ Ｐゴシック" panose="020B0600070205080204" pitchFamily="34" charset="-128"/>
              </a:rPr>
              <a:t>S</a:t>
            </a:r>
            <a:r>
              <a:rPr lang="en-US" altLang="en-US" dirty="0" smtClean="0">
                <a:ea typeface="ＭＳ Ｐゴシック" panose="020B0600070205080204" pitchFamily="34" charset="-128"/>
              </a:rPr>
              <a:t> is </a:t>
            </a:r>
            <a:r>
              <a:rPr lang="en-US" altLang="en-US" b="1" dirty="0" smtClean="0">
                <a:solidFill>
                  <a:srgbClr val="000099"/>
                </a:solidFill>
                <a:ea typeface="ＭＳ Ｐゴシック" panose="020B0600070205080204" pitchFamily="34" charset="-128"/>
              </a:rPr>
              <a:t>view serializable</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if it is view equivalent to a serial schedule.</a:t>
            </a:r>
          </a:p>
          <a:p>
            <a:pPr>
              <a:tabLst>
                <a:tab pos="1890713" algn="l"/>
                <a:tab pos="2338388" algn="l"/>
                <a:tab pos="2914650" algn="l"/>
                <a:tab pos="3203575" algn="l"/>
                <a:tab pos="3881438" algn="l"/>
                <a:tab pos="4286250" algn="l"/>
              </a:tabLst>
            </a:pPr>
            <a:r>
              <a:rPr lang="en-US" altLang="en-US" dirty="0" smtClean="0">
                <a:ea typeface="ＭＳ Ｐゴシック" panose="020B0600070205080204" pitchFamily="34" charset="-128"/>
              </a:rPr>
              <a:t>Every conflict serializable schedule is also view serializable.</a:t>
            </a:r>
          </a:p>
          <a:p>
            <a:pPr>
              <a:tabLst>
                <a:tab pos="1890713" algn="l"/>
                <a:tab pos="2338388" algn="l"/>
                <a:tab pos="2914650" algn="l"/>
                <a:tab pos="3203575" algn="l"/>
                <a:tab pos="3881438" algn="l"/>
                <a:tab pos="4286250" algn="l"/>
              </a:tabLst>
            </a:pPr>
            <a:r>
              <a:rPr lang="en-US" altLang="en-US" dirty="0" smtClean="0">
                <a:ea typeface="ＭＳ Ｐゴシック" panose="020B0600070205080204" pitchFamily="34" charset="-128"/>
              </a:rPr>
              <a:t>Below is a schedule which is view-serializable but </a:t>
            </a:r>
            <a:r>
              <a:rPr lang="en-US" altLang="en-US" i="1" dirty="0" smtClean="0">
                <a:ea typeface="ＭＳ Ｐゴシック" panose="020B0600070205080204" pitchFamily="34" charset="-128"/>
              </a:rPr>
              <a:t>not </a:t>
            </a:r>
            <a:r>
              <a:rPr lang="en-US" altLang="en-US" dirty="0" smtClean="0">
                <a:ea typeface="ＭＳ Ｐゴシック" panose="020B0600070205080204" pitchFamily="34" charset="-128"/>
              </a:rPr>
              <a:t>conflict serializable.</a:t>
            </a:r>
            <a:br>
              <a:rPr lang="en-US" altLang="en-US" dirty="0" smtClean="0">
                <a:ea typeface="ＭＳ Ｐゴシック" panose="020B0600070205080204" pitchFamily="34" charset="-128"/>
              </a:rPr>
            </a:br>
            <a:endParaRPr lang="en-US" altLang="en-US" dirty="0" smtClean="0">
              <a:ea typeface="ＭＳ Ｐゴシック" panose="020B0600070205080204" pitchFamily="34" charset="-128"/>
            </a:endParaRPr>
          </a:p>
          <a:p>
            <a:pPr>
              <a:buFont typeface="Monotype Sorts" charset="2"/>
              <a:buNone/>
              <a:tabLst>
                <a:tab pos="1890713" algn="l"/>
                <a:tab pos="2338388" algn="l"/>
                <a:tab pos="2914650" algn="l"/>
                <a:tab pos="3203575" algn="l"/>
                <a:tab pos="3881438" algn="l"/>
                <a:tab pos="4286250" algn="l"/>
              </a:tabLst>
            </a:pPr>
            <a:r>
              <a:rPr lang="en-US" altLang="en-US" dirty="0" smtClean="0">
                <a:ea typeface="ＭＳ Ｐゴシック" panose="020B0600070205080204" pitchFamily="34" charset="-128"/>
              </a:rPr>
              <a:t>		</a:t>
            </a:r>
          </a:p>
          <a:p>
            <a:pPr>
              <a:buFont typeface="Monotype Sorts" charset="2"/>
              <a:buNone/>
              <a:tabLst>
                <a:tab pos="1890713" algn="l"/>
                <a:tab pos="2338388" algn="l"/>
                <a:tab pos="2914650" algn="l"/>
                <a:tab pos="3203575" algn="l"/>
                <a:tab pos="3881438" algn="l"/>
                <a:tab pos="4286250" algn="l"/>
              </a:tabLst>
            </a:pPr>
            <a:endParaRPr lang="en-US" altLang="en-US" dirty="0" smtClean="0">
              <a:ea typeface="ＭＳ Ｐゴシック" panose="020B0600070205080204" pitchFamily="34" charset="-128"/>
            </a:endParaRPr>
          </a:p>
          <a:p>
            <a:pPr>
              <a:tabLst>
                <a:tab pos="1890713" algn="l"/>
                <a:tab pos="2338388" algn="l"/>
                <a:tab pos="2914650" algn="l"/>
                <a:tab pos="3203575" algn="l"/>
                <a:tab pos="3881438" algn="l"/>
                <a:tab pos="4286250" algn="l"/>
              </a:tabLst>
            </a:pPr>
            <a:endParaRPr lang="en-US" altLang="en-US" dirty="0" smtClean="0">
              <a:ea typeface="ＭＳ Ｐゴシック" panose="020B0600070205080204" pitchFamily="34" charset="-128"/>
            </a:endParaRPr>
          </a:p>
          <a:p>
            <a:pPr marL="0" indent="0">
              <a:buNone/>
              <a:tabLst>
                <a:tab pos="1890713" algn="l"/>
                <a:tab pos="2338388" algn="l"/>
                <a:tab pos="2914650" algn="l"/>
                <a:tab pos="3203575" algn="l"/>
                <a:tab pos="3881438" algn="l"/>
                <a:tab pos="4286250" algn="l"/>
              </a:tabLst>
            </a:pPr>
            <a:endParaRPr lang="en-US" altLang="en-US" dirty="0" smtClean="0">
              <a:ea typeface="ＭＳ Ｐゴシック" panose="020B0600070205080204" pitchFamily="34" charset="-128"/>
            </a:endParaRPr>
          </a:p>
          <a:p>
            <a:pPr>
              <a:tabLst>
                <a:tab pos="1890713" algn="l"/>
                <a:tab pos="2338388" algn="l"/>
                <a:tab pos="2914650" algn="l"/>
                <a:tab pos="3203575" algn="l"/>
                <a:tab pos="3881438" algn="l"/>
                <a:tab pos="4286250" algn="l"/>
              </a:tabLst>
            </a:pPr>
            <a:endParaRPr lang="en-US" altLang="en-US" dirty="0" smtClean="0">
              <a:ea typeface="ＭＳ Ｐゴシック" panose="020B0600070205080204" pitchFamily="34" charset="-128"/>
            </a:endParaRPr>
          </a:p>
          <a:p>
            <a:pPr>
              <a:tabLst>
                <a:tab pos="1890713" algn="l"/>
                <a:tab pos="2338388" algn="l"/>
                <a:tab pos="2914650" algn="l"/>
                <a:tab pos="3203575" algn="l"/>
                <a:tab pos="3881438" algn="l"/>
                <a:tab pos="4286250" algn="l"/>
              </a:tabLst>
            </a:pPr>
            <a:r>
              <a:rPr lang="en-US" altLang="en-US" dirty="0" smtClean="0">
                <a:ea typeface="ＭＳ Ｐゴシック" panose="020B0600070205080204" pitchFamily="34" charset="-128"/>
              </a:rPr>
              <a:t>What serial schedule is above equivalent to?</a:t>
            </a:r>
          </a:p>
          <a:p>
            <a:pPr>
              <a:tabLst>
                <a:tab pos="1890713" algn="l"/>
                <a:tab pos="2338388" algn="l"/>
                <a:tab pos="2914650" algn="l"/>
                <a:tab pos="3203575" algn="l"/>
                <a:tab pos="3881438" algn="l"/>
                <a:tab pos="4286250" algn="l"/>
              </a:tabLst>
            </a:pPr>
            <a:r>
              <a:rPr lang="en-US" altLang="en-US" dirty="0" smtClean="0">
                <a:ea typeface="ＭＳ Ｐゴシック" panose="020B0600070205080204" pitchFamily="34" charset="-128"/>
              </a:rPr>
              <a:t>Every view serializable schedule that is not conflict serializable has </a:t>
            </a:r>
            <a:r>
              <a:rPr lang="en-US" altLang="en-US" b="1" dirty="0" smtClean="0">
                <a:solidFill>
                  <a:srgbClr val="000099"/>
                </a:solidFill>
                <a:ea typeface="ＭＳ Ｐゴシック" panose="020B0600070205080204" pitchFamily="34" charset="-128"/>
              </a:rPr>
              <a:t>blind writes</a:t>
            </a:r>
            <a:r>
              <a:rPr lang="en-US" altLang="en-US" b="1" dirty="0" smtClean="0">
                <a:ea typeface="ＭＳ Ｐゴシック" panose="020B0600070205080204" pitchFamily="34" charset="-128"/>
              </a:rPr>
              <a:t>.</a:t>
            </a:r>
          </a:p>
        </p:txBody>
      </p:sp>
      <p:pic>
        <p:nvPicPr>
          <p:cNvPr id="36868" name="Picture 4" descr="New PDF from Images Output-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8730" y="2686727"/>
            <a:ext cx="4800600" cy="216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2047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a:defRPr/>
            </a:pPr>
            <a:r>
              <a:rPr lang="en-US" dirty="0">
                <a:ea typeface="+mj-ea"/>
              </a:rPr>
              <a:t>Test for View Serializability</a:t>
            </a:r>
          </a:p>
        </p:txBody>
      </p:sp>
      <p:sp>
        <p:nvSpPr>
          <p:cNvPr id="37891" name="Rectangle 3"/>
          <p:cNvSpPr>
            <a:spLocks noGrp="1" noChangeArrowheads="1"/>
          </p:cNvSpPr>
          <p:nvPr>
            <p:ph type="body" idx="1"/>
          </p:nvPr>
        </p:nvSpPr>
        <p:spPr>
          <a:xfrm>
            <a:off x="171450" y="902970"/>
            <a:ext cx="8789670" cy="4331970"/>
          </a:xfrm>
        </p:spPr>
        <p:txBody>
          <a:bodyPr/>
          <a:lstStyle/>
          <a:p>
            <a:r>
              <a:rPr lang="en-US" altLang="en-US" dirty="0" smtClean="0">
                <a:ea typeface="ＭＳ Ｐゴシック" panose="020B0600070205080204" pitchFamily="34" charset="-128"/>
              </a:rPr>
              <a:t>The precedence graph test for conflict serializability cannot be used directly to test for view serializability.</a:t>
            </a:r>
          </a:p>
          <a:p>
            <a:pPr lvl="1"/>
            <a:r>
              <a:rPr lang="en-US" altLang="en-US" dirty="0" smtClean="0">
                <a:ea typeface="ＭＳ Ｐゴシック" panose="020B0600070205080204" pitchFamily="34" charset="-128"/>
              </a:rPr>
              <a:t>Extension to test for view serializability has cost exponential in the size of the precedence graph.</a:t>
            </a:r>
          </a:p>
          <a:p>
            <a:r>
              <a:rPr lang="en-US" altLang="en-US" dirty="0" smtClean="0">
                <a:ea typeface="ＭＳ Ｐゴシック" panose="020B0600070205080204" pitchFamily="34" charset="-128"/>
              </a:rPr>
              <a:t>The problem of checking if a schedule is view serializable falls in the class of </a:t>
            </a:r>
            <a:r>
              <a:rPr lang="en-US" altLang="en-US" i="1" dirty="0" smtClean="0">
                <a:ea typeface="ＭＳ Ｐゴシック" panose="020B0600070205080204" pitchFamily="34" charset="-128"/>
              </a:rPr>
              <a:t>NP</a:t>
            </a:r>
            <a:r>
              <a:rPr lang="en-US" altLang="en-US" dirty="0" smtClean="0">
                <a:ea typeface="ＭＳ Ｐゴシック" panose="020B0600070205080204" pitchFamily="34" charset="-128"/>
              </a:rPr>
              <a:t>-complete problems. </a:t>
            </a:r>
          </a:p>
          <a:p>
            <a:pPr lvl="1"/>
            <a:r>
              <a:rPr lang="en-US" altLang="en-US" dirty="0" smtClean="0">
                <a:ea typeface="ＭＳ Ｐゴシック" panose="020B0600070205080204" pitchFamily="34" charset="-128"/>
              </a:rPr>
              <a:t> Thus, existence of an efficient algorithm is </a:t>
            </a:r>
            <a:r>
              <a:rPr lang="en-US" altLang="en-US" i="1" dirty="0" smtClean="0">
                <a:ea typeface="ＭＳ Ｐゴシック" panose="020B0600070205080204" pitchFamily="34" charset="-128"/>
              </a:rPr>
              <a:t>extremely</a:t>
            </a:r>
            <a:r>
              <a:rPr lang="en-US" altLang="en-US" dirty="0" smtClean="0">
                <a:ea typeface="ＭＳ Ｐゴシック" panose="020B0600070205080204" pitchFamily="34" charset="-128"/>
              </a:rPr>
              <a:t> unlikely.</a:t>
            </a:r>
          </a:p>
          <a:p>
            <a:r>
              <a:rPr lang="en-US" altLang="en-US" dirty="0" smtClean="0">
                <a:ea typeface="ＭＳ Ｐゴシック" panose="020B0600070205080204" pitchFamily="34" charset="-128"/>
              </a:rPr>
              <a:t>However ,practical algorithms that just check some </a:t>
            </a:r>
            <a:r>
              <a:rPr lang="en-US" altLang="en-US" b="1" dirty="0" smtClean="0">
                <a:ea typeface="ＭＳ Ｐゴシック" panose="020B0600070205080204" pitchFamily="34" charset="-128"/>
              </a:rPr>
              <a:t>sufficient</a:t>
            </a:r>
            <a:r>
              <a:rPr lang="en-US" altLang="en-US" i="1" dirty="0" smtClean="0">
                <a:ea typeface="ＭＳ Ｐゴシック" panose="020B0600070205080204" pitchFamily="34" charset="-128"/>
              </a:rPr>
              <a:t> </a:t>
            </a:r>
            <a:r>
              <a:rPr lang="en-US" altLang="en-US" b="1" dirty="0" smtClean="0">
                <a:ea typeface="ＭＳ Ｐゴシック" panose="020B0600070205080204" pitchFamily="34" charset="-128"/>
              </a:rPr>
              <a:t>conditions</a:t>
            </a:r>
            <a:r>
              <a:rPr lang="en-US" altLang="en-US" dirty="0" smtClean="0">
                <a:ea typeface="ＭＳ Ｐゴシック" panose="020B0600070205080204" pitchFamily="34" charset="-128"/>
              </a:rPr>
              <a:t> for view serializability can still be used.</a:t>
            </a:r>
          </a:p>
        </p:txBody>
      </p:sp>
    </p:spTree>
    <p:extLst>
      <p:ext uri="{BB962C8B-B14F-4D97-AF65-F5344CB8AC3E}">
        <p14:creationId xmlns:p14="http://schemas.microsoft.com/office/powerpoint/2010/main" val="3406164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a:defRPr/>
            </a:pPr>
            <a:r>
              <a:rPr lang="en-US" dirty="0" smtClean="0">
                <a:ea typeface="+mj-ea"/>
              </a:rPr>
              <a:t>More Complex Notions </a:t>
            </a:r>
            <a:r>
              <a:rPr lang="en-US" dirty="0">
                <a:ea typeface="+mj-ea"/>
              </a:rPr>
              <a:t>of Serializability</a:t>
            </a:r>
          </a:p>
        </p:txBody>
      </p:sp>
      <p:sp>
        <p:nvSpPr>
          <p:cNvPr id="38915" name="Rectangle 3"/>
          <p:cNvSpPr>
            <a:spLocks noGrp="1" noChangeArrowheads="1"/>
          </p:cNvSpPr>
          <p:nvPr>
            <p:ph type="body" idx="1"/>
          </p:nvPr>
        </p:nvSpPr>
        <p:spPr>
          <a:xfrm>
            <a:off x="182880" y="868680"/>
            <a:ext cx="8846819" cy="5623560"/>
          </a:xfrm>
        </p:spPr>
        <p:txBody>
          <a:bodyPr/>
          <a:lstStyle/>
          <a:p>
            <a:pPr>
              <a:tabLst>
                <a:tab pos="2120900" algn="l"/>
                <a:tab pos="2568575" algn="l"/>
                <a:tab pos="3600450" algn="l"/>
                <a:tab pos="3940175" algn="l"/>
              </a:tabLst>
            </a:pPr>
            <a:r>
              <a:rPr lang="en-US" altLang="en-US" dirty="0" smtClean="0">
                <a:ea typeface="ＭＳ Ｐゴシック" panose="020B0600070205080204" pitchFamily="34" charset="-128"/>
              </a:rPr>
              <a:t>The schedule below produces the same outcome as the serial schedule &lt;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1</a:t>
            </a:r>
            <a:r>
              <a:rPr lang="en-US" altLang="en-US" dirty="0" smtClean="0">
                <a:ea typeface="ＭＳ Ｐゴシック" panose="020B0600070205080204" pitchFamily="34" charset="-128"/>
              </a:rPr>
              <a:t>,</a:t>
            </a:r>
            <a:r>
              <a:rPr lang="en-US" altLang="en-US" baseline="-25000" dirty="0" smtClean="0">
                <a:ea typeface="ＭＳ Ｐゴシック" panose="020B0600070205080204" pitchFamily="34" charset="-128"/>
              </a:rPr>
              <a:t>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5</a:t>
            </a:r>
            <a:r>
              <a:rPr lang="en-US" altLang="en-US" dirty="0" smtClean="0">
                <a:ea typeface="ＭＳ Ｐゴシック" panose="020B0600070205080204" pitchFamily="34" charset="-128"/>
              </a:rPr>
              <a:t> &gt;, yet is not conflict equivalent or view equivalent to it.  </a:t>
            </a:r>
          </a:p>
          <a:p>
            <a:pPr>
              <a:buFont typeface="Monotype Sorts" charset="2"/>
              <a:buNone/>
              <a:tabLst>
                <a:tab pos="2120900" algn="l"/>
                <a:tab pos="2568575" algn="l"/>
                <a:tab pos="3600450" algn="l"/>
                <a:tab pos="3940175" algn="l"/>
              </a:tabLst>
            </a:pPr>
            <a:r>
              <a:rPr lang="en-US" altLang="en-US" dirty="0" smtClean="0">
                <a:ea typeface="ＭＳ Ｐゴシック" panose="020B0600070205080204" pitchFamily="34" charset="-128"/>
              </a:rPr>
              <a:t>		</a:t>
            </a:r>
          </a:p>
          <a:p>
            <a:pPr>
              <a:tabLst>
                <a:tab pos="2120900" algn="l"/>
                <a:tab pos="2568575" algn="l"/>
                <a:tab pos="3600450" algn="l"/>
                <a:tab pos="3940175" algn="l"/>
              </a:tabLst>
            </a:pPr>
            <a:endParaRPr lang="en-US" altLang="en-US" dirty="0" smtClean="0">
              <a:ea typeface="ＭＳ Ｐゴシック" panose="020B0600070205080204" pitchFamily="34" charset="-128"/>
            </a:endParaRPr>
          </a:p>
          <a:p>
            <a:pPr>
              <a:tabLst>
                <a:tab pos="2120900" algn="l"/>
                <a:tab pos="2568575" algn="l"/>
                <a:tab pos="3600450" algn="l"/>
                <a:tab pos="3940175" algn="l"/>
              </a:tabLst>
            </a:pPr>
            <a:endParaRPr lang="en-US" altLang="en-US" dirty="0" smtClean="0">
              <a:ea typeface="ＭＳ Ｐゴシック" panose="020B0600070205080204" pitchFamily="34" charset="-128"/>
            </a:endParaRPr>
          </a:p>
          <a:p>
            <a:pPr>
              <a:tabLst>
                <a:tab pos="2120900" algn="l"/>
                <a:tab pos="2568575" algn="l"/>
                <a:tab pos="3600450" algn="l"/>
                <a:tab pos="3940175" algn="l"/>
              </a:tabLst>
            </a:pPr>
            <a:endParaRPr lang="en-US" altLang="en-US" dirty="0" smtClean="0">
              <a:ea typeface="ＭＳ Ｐゴシック" panose="020B0600070205080204" pitchFamily="34" charset="-128"/>
            </a:endParaRPr>
          </a:p>
          <a:p>
            <a:pPr>
              <a:tabLst>
                <a:tab pos="2120900" algn="l"/>
                <a:tab pos="2568575" algn="l"/>
                <a:tab pos="3600450" algn="l"/>
                <a:tab pos="3940175" algn="l"/>
              </a:tabLst>
            </a:pPr>
            <a:endParaRPr lang="en-US" altLang="en-US" dirty="0" smtClean="0">
              <a:ea typeface="ＭＳ Ｐゴシック" panose="020B0600070205080204" pitchFamily="34" charset="-128"/>
            </a:endParaRPr>
          </a:p>
          <a:p>
            <a:pPr>
              <a:tabLst>
                <a:tab pos="2120900" algn="l"/>
                <a:tab pos="2568575" algn="l"/>
                <a:tab pos="3600450" algn="l"/>
                <a:tab pos="3940175" algn="l"/>
              </a:tabLst>
            </a:pPr>
            <a:endParaRPr lang="en-US" altLang="en-US" dirty="0" smtClean="0">
              <a:ea typeface="ＭＳ Ｐゴシック" panose="020B0600070205080204" pitchFamily="34" charset="-128"/>
            </a:endParaRPr>
          </a:p>
          <a:p>
            <a:pPr>
              <a:buFont typeface="Monotype Sorts" charset="2"/>
              <a:buNone/>
              <a:tabLst>
                <a:tab pos="2120900" algn="l"/>
                <a:tab pos="2568575" algn="l"/>
                <a:tab pos="3600450" algn="l"/>
                <a:tab pos="3940175" algn="l"/>
              </a:tabLst>
            </a:pP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endParaRPr lang="en-US" altLang="en-US" dirty="0" smtClean="0">
              <a:ea typeface="ＭＳ Ｐゴシック" panose="020B0600070205080204" pitchFamily="34" charset="-128"/>
            </a:endParaRPr>
          </a:p>
          <a:p>
            <a:pPr>
              <a:buFont typeface="Monotype Sorts" charset="2"/>
              <a:buNone/>
              <a:tabLst>
                <a:tab pos="2120900" algn="l"/>
                <a:tab pos="2568575" algn="l"/>
                <a:tab pos="3600450" algn="l"/>
                <a:tab pos="3940175" algn="l"/>
              </a:tabLst>
            </a:pPr>
            <a:endParaRPr lang="en-US" altLang="en-US" dirty="0" smtClean="0">
              <a:ea typeface="ＭＳ Ｐゴシック" panose="020B0600070205080204" pitchFamily="34" charset="-128"/>
            </a:endParaRPr>
          </a:p>
          <a:p>
            <a:pPr>
              <a:tabLst>
                <a:tab pos="2120900" algn="l"/>
                <a:tab pos="2568575" algn="l"/>
                <a:tab pos="3600450" algn="l"/>
                <a:tab pos="3940175" algn="l"/>
              </a:tabLst>
            </a:pPr>
            <a:r>
              <a:rPr lang="en-US" altLang="en-US" dirty="0" smtClean="0">
                <a:ea typeface="ＭＳ Ｐゴシック" panose="020B0600070205080204" pitchFamily="34" charset="-128"/>
              </a:rPr>
              <a:t>If we start with A = 1000 and B = 2000, the final result is 960 and 2040</a:t>
            </a:r>
          </a:p>
          <a:p>
            <a:pPr>
              <a:tabLst>
                <a:tab pos="2120900" algn="l"/>
                <a:tab pos="2568575" algn="l"/>
                <a:tab pos="3600450" algn="l"/>
                <a:tab pos="3940175" algn="l"/>
              </a:tabLst>
            </a:pPr>
            <a:r>
              <a:rPr lang="en-US" altLang="en-US" dirty="0" smtClean="0">
                <a:ea typeface="ＭＳ Ｐゴシック" panose="020B0600070205080204" pitchFamily="34" charset="-128"/>
              </a:rPr>
              <a:t>Determining such equivalence requires analysis of operations other than read and write.</a:t>
            </a:r>
          </a:p>
          <a:p>
            <a:pPr>
              <a:tabLst>
                <a:tab pos="2120900" algn="l"/>
                <a:tab pos="2568575" algn="l"/>
                <a:tab pos="3600450" algn="l"/>
                <a:tab pos="3940175" algn="l"/>
              </a:tabLst>
            </a:pPr>
            <a:endParaRPr lang="en-US" altLang="en-US" dirty="0" smtClean="0">
              <a:ea typeface="ＭＳ Ｐゴシック" panose="020B0600070205080204" pitchFamily="34" charset="-128"/>
            </a:endParaRPr>
          </a:p>
          <a:p>
            <a:pPr>
              <a:tabLst>
                <a:tab pos="2120900" algn="l"/>
                <a:tab pos="2568575" algn="l"/>
                <a:tab pos="3600450" algn="l"/>
                <a:tab pos="3940175" algn="l"/>
              </a:tabLst>
            </a:pPr>
            <a:endParaRPr lang="en-US" altLang="en-US" dirty="0" smtClean="0">
              <a:ea typeface="ＭＳ Ｐゴシック" panose="020B0600070205080204" pitchFamily="34" charset="-128"/>
            </a:endParaRPr>
          </a:p>
        </p:txBody>
      </p:sp>
      <p:pic>
        <p:nvPicPr>
          <p:cNvPr id="38916"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6020" y="1620116"/>
            <a:ext cx="3680460" cy="378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923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dirty="0" smtClean="0">
                <a:ea typeface="+mj-ea"/>
              </a:rPr>
              <a:t>Outline</a:t>
            </a:r>
            <a:endParaRPr lang="en-US" dirty="0">
              <a:ea typeface="+mj-ea"/>
            </a:endParaRPr>
          </a:p>
        </p:txBody>
      </p:sp>
      <p:sp>
        <p:nvSpPr>
          <p:cNvPr id="5123" name="Rectangle 3"/>
          <p:cNvSpPr>
            <a:spLocks noGrp="1" noChangeArrowheads="1"/>
          </p:cNvSpPr>
          <p:nvPr>
            <p:ph type="body" idx="1"/>
          </p:nvPr>
        </p:nvSpPr>
        <p:spPr>
          <a:xfrm>
            <a:off x="171450" y="727075"/>
            <a:ext cx="8674100" cy="5899357"/>
          </a:xfrm>
        </p:spPr>
        <p:txBody>
          <a:bodyPr/>
          <a:lstStyle/>
          <a:p>
            <a:r>
              <a:rPr lang="en-US" altLang="en-US" dirty="0" smtClean="0">
                <a:ea typeface="ＭＳ Ｐゴシック" panose="020B0600070205080204" pitchFamily="34" charset="-128"/>
              </a:rPr>
              <a:t>Transaction Concept</a:t>
            </a:r>
          </a:p>
          <a:p>
            <a:r>
              <a:rPr lang="en-US" altLang="en-US" dirty="0" smtClean="0">
                <a:ea typeface="ＭＳ Ｐゴシック" panose="020B0600070205080204" pitchFamily="34" charset="-128"/>
              </a:rPr>
              <a:t>A Simple Transaction Model</a:t>
            </a:r>
          </a:p>
          <a:p>
            <a:r>
              <a:rPr lang="en-US" altLang="en-US" dirty="0" smtClean="0">
                <a:ea typeface="ＭＳ Ｐゴシック" panose="020B0600070205080204" pitchFamily="34" charset="-128"/>
              </a:rPr>
              <a:t>Storage Structure</a:t>
            </a:r>
          </a:p>
          <a:p>
            <a:r>
              <a:rPr lang="en-US" altLang="en-US" dirty="0" smtClean="0">
                <a:ea typeface="ＭＳ Ｐゴシック" panose="020B0600070205080204" pitchFamily="34" charset="-128"/>
              </a:rPr>
              <a:t>Transaction Atomicity and Durability</a:t>
            </a:r>
          </a:p>
          <a:p>
            <a:pPr lvl="1"/>
            <a:r>
              <a:rPr lang="en-US" altLang="en-US" dirty="0" smtClean="0">
                <a:ea typeface="ＭＳ Ｐゴシック" panose="020B0600070205080204" pitchFamily="34" charset="-128"/>
              </a:rPr>
              <a:t>Transaction State</a:t>
            </a:r>
          </a:p>
          <a:p>
            <a:r>
              <a:rPr lang="en-US" altLang="en-US" dirty="0" smtClean="0">
                <a:ea typeface="ＭＳ Ｐゴシック" panose="020B0600070205080204" pitchFamily="34" charset="-128"/>
              </a:rPr>
              <a:t>Transaction Isolation</a:t>
            </a:r>
          </a:p>
          <a:p>
            <a:pPr lvl="1"/>
            <a:r>
              <a:rPr lang="en-US" altLang="en-US" dirty="0" smtClean="0">
                <a:ea typeface="ＭＳ Ｐゴシック" panose="020B0600070205080204" pitchFamily="34" charset="-128"/>
              </a:rPr>
              <a:t>Concurrent Executions</a:t>
            </a:r>
          </a:p>
          <a:p>
            <a:r>
              <a:rPr lang="en-US" altLang="en-US" dirty="0" smtClean="0">
                <a:ea typeface="ＭＳ Ｐゴシック" panose="020B0600070205080204" pitchFamily="34" charset="-128"/>
              </a:rPr>
              <a:t>Serializability</a:t>
            </a:r>
          </a:p>
          <a:p>
            <a:r>
              <a:rPr lang="en-US" altLang="en-US" dirty="0" smtClean="0">
                <a:ea typeface="ＭＳ Ｐゴシック" panose="020B0600070205080204" pitchFamily="34" charset="-128"/>
              </a:rPr>
              <a:t>Transaction Isolation and Atomicity</a:t>
            </a:r>
          </a:p>
          <a:p>
            <a:pPr lvl="1"/>
            <a:r>
              <a:rPr lang="en-US" altLang="en-US" dirty="0" smtClean="0">
                <a:ea typeface="ＭＳ Ｐゴシック" panose="020B0600070205080204" pitchFamily="34" charset="-128"/>
              </a:rPr>
              <a:t>Recoverability</a:t>
            </a:r>
          </a:p>
          <a:p>
            <a:r>
              <a:rPr lang="en-US" altLang="en-US" dirty="0" smtClean="0">
                <a:ea typeface="ＭＳ Ｐゴシック" panose="020B0600070205080204" pitchFamily="34" charset="-128"/>
              </a:rPr>
              <a:t>Implementation of Isolation</a:t>
            </a:r>
          </a:p>
          <a:p>
            <a:r>
              <a:rPr lang="en-US" altLang="en-US" dirty="0" smtClean="0">
                <a:ea typeface="ＭＳ Ｐゴシック" panose="020B0600070205080204" pitchFamily="34" charset="-128"/>
              </a:rPr>
              <a:t>Transaction Isolations Levels</a:t>
            </a:r>
          </a:p>
          <a:p>
            <a:pPr lvl="1"/>
            <a:r>
              <a:rPr lang="en-US" altLang="en-US" dirty="0" smtClean="0">
                <a:ea typeface="ＭＳ Ｐゴシック" panose="020B0600070205080204" pitchFamily="34" charset="-128"/>
              </a:rPr>
              <a:t>Transaction Definition in SQL</a:t>
            </a:r>
          </a:p>
          <a:p>
            <a:r>
              <a:rPr lang="en-US" altLang="en-US" dirty="0" smtClean="0">
                <a:ea typeface="ＭＳ Ｐゴシック" panose="020B0600070205080204" pitchFamily="34" charset="-128"/>
              </a:rPr>
              <a:t>Testing for Serializability.</a:t>
            </a:r>
          </a:p>
        </p:txBody>
      </p:sp>
    </p:spTree>
    <p:extLst>
      <p:ext uri="{BB962C8B-B14F-4D97-AF65-F5344CB8AC3E}">
        <p14:creationId xmlns:p14="http://schemas.microsoft.com/office/powerpoint/2010/main" val="17340657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768350" y="2659063"/>
            <a:ext cx="8077200" cy="609600"/>
          </a:xfrm>
        </p:spPr>
        <p:txBody>
          <a:bodyPr/>
          <a:lstStyle/>
          <a:p>
            <a:pPr>
              <a:defRPr/>
            </a:pPr>
            <a:r>
              <a:rPr lang="en-US" sz="3200" dirty="0" smtClean="0">
                <a:ea typeface="+mj-ea"/>
              </a:rPr>
              <a:t>Transaction Isolation and Atomicity</a:t>
            </a:r>
            <a:endParaRPr lang="en-US" sz="3200" dirty="0">
              <a:ea typeface="+mj-ea"/>
            </a:endParaRPr>
          </a:p>
        </p:txBody>
      </p:sp>
    </p:spTree>
    <p:extLst>
      <p:ext uri="{BB962C8B-B14F-4D97-AF65-F5344CB8AC3E}">
        <p14:creationId xmlns:p14="http://schemas.microsoft.com/office/powerpoint/2010/main" val="3303938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defRPr/>
            </a:pPr>
            <a:r>
              <a:rPr lang="en-US">
                <a:ea typeface="+mj-ea"/>
              </a:rPr>
              <a:t>Recoverable Schedules</a:t>
            </a:r>
          </a:p>
        </p:txBody>
      </p:sp>
      <p:sp>
        <p:nvSpPr>
          <p:cNvPr id="27651" name="Rectangle 3"/>
          <p:cNvSpPr>
            <a:spLocks noGrp="1" noChangeArrowheads="1"/>
          </p:cNvSpPr>
          <p:nvPr>
            <p:ph type="body" idx="1"/>
          </p:nvPr>
        </p:nvSpPr>
        <p:spPr>
          <a:xfrm>
            <a:off x="240030" y="868681"/>
            <a:ext cx="8778240" cy="5017770"/>
          </a:xfrm>
        </p:spPr>
        <p:txBody>
          <a:bodyPr/>
          <a:lstStyle/>
          <a:p>
            <a:pPr>
              <a:tabLst>
                <a:tab pos="2395538" algn="l"/>
                <a:tab pos="2857500" algn="l"/>
                <a:tab pos="3549650" algn="l"/>
                <a:tab pos="3997325" algn="l"/>
              </a:tabLst>
            </a:pPr>
            <a:r>
              <a:rPr lang="en-US" altLang="en-US" b="1" dirty="0" smtClean="0">
                <a:solidFill>
                  <a:srgbClr val="000099"/>
                </a:solidFill>
                <a:ea typeface="ＭＳ Ｐゴシック" panose="020B0600070205080204" pitchFamily="34" charset="-128"/>
              </a:rPr>
              <a:t>Recoverable</a:t>
            </a:r>
            <a:r>
              <a:rPr lang="en-US" altLang="en-US" b="1" i="1" dirty="0" smtClean="0">
                <a:solidFill>
                  <a:srgbClr val="000099"/>
                </a:solidFill>
                <a:ea typeface="ＭＳ Ｐゴシック" panose="020B0600070205080204" pitchFamily="34" charset="-128"/>
              </a:rPr>
              <a:t> </a:t>
            </a:r>
            <a:r>
              <a:rPr lang="en-US" altLang="en-US" b="1" dirty="0" smtClean="0">
                <a:solidFill>
                  <a:srgbClr val="000099"/>
                </a:solidFill>
                <a:ea typeface="ＭＳ Ｐゴシック" panose="020B0600070205080204" pitchFamily="34" charset="-128"/>
              </a:rPr>
              <a:t>schedule</a:t>
            </a:r>
            <a:r>
              <a:rPr lang="en-US" altLang="en-US" dirty="0" smtClean="0">
                <a:ea typeface="ＭＳ Ｐゴシック" panose="020B0600070205080204" pitchFamily="34" charset="-128"/>
              </a:rPr>
              <a:t> — if a transaction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j</a:t>
            </a:r>
            <a:r>
              <a:rPr lang="en-US" altLang="en-US" dirty="0" smtClean="0">
                <a:ea typeface="ＭＳ Ｐゴシック" panose="020B0600070205080204" pitchFamily="34" charset="-128"/>
              </a:rPr>
              <a:t> reads a data item previously written by a transaction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baseline="-25000" dirty="0" smtClean="0">
                <a:ea typeface="ＭＳ Ｐゴシック" panose="020B0600070205080204" pitchFamily="34" charset="-128"/>
              </a:rPr>
              <a:t> </a:t>
            </a:r>
            <a:r>
              <a:rPr lang="en-US" altLang="en-US" dirty="0" smtClean="0">
                <a:ea typeface="ＭＳ Ｐゴシック" panose="020B0600070205080204" pitchFamily="34" charset="-128"/>
              </a:rPr>
              <a:t>, then the commit operation of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 </a:t>
            </a:r>
            <a:r>
              <a:rPr lang="en-US" altLang="en-US" b="1" dirty="0" smtClean="0">
                <a:ea typeface="ＭＳ Ｐゴシック" panose="020B0600070205080204" pitchFamily="34" charset="-128"/>
              </a:rPr>
              <a:t>must</a:t>
            </a:r>
            <a:r>
              <a:rPr lang="en-US" altLang="en-US" dirty="0" smtClean="0">
                <a:ea typeface="ＭＳ Ｐゴシック" panose="020B0600070205080204" pitchFamily="34" charset="-128"/>
              </a:rPr>
              <a:t> appear before the commit operation of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a:t>
            </a:r>
            <a:endParaRPr lang="en-US" altLang="en-US" dirty="0" smtClean="0">
              <a:ea typeface="ＭＳ Ｐゴシック" panose="020B0600070205080204" pitchFamily="34" charset="-128"/>
            </a:endParaRPr>
          </a:p>
          <a:p>
            <a:pPr>
              <a:tabLst>
                <a:tab pos="2395538" algn="l"/>
                <a:tab pos="2857500" algn="l"/>
                <a:tab pos="3549650" algn="l"/>
                <a:tab pos="3997325" algn="l"/>
              </a:tabLst>
            </a:pPr>
            <a:r>
              <a:rPr lang="en-US" altLang="en-US" dirty="0" smtClean="0">
                <a:ea typeface="ＭＳ Ｐゴシック" panose="020B0600070205080204" pitchFamily="34" charset="-128"/>
              </a:rPr>
              <a:t>The following schedule is not recoverable if </a:t>
            </a:r>
            <a:r>
              <a:rPr lang="en-US" altLang="en-US" i="1" dirty="0" smtClean="0">
                <a:ea typeface="ＭＳ Ｐゴシック" panose="020B0600070205080204" pitchFamily="34" charset="-128"/>
              </a:rPr>
              <a:t>T</a:t>
            </a:r>
            <a:r>
              <a:rPr lang="en-US" altLang="en-US" i="1" baseline="-25000" dirty="0" smtClean="0">
                <a:ea typeface="ＭＳ Ｐゴシック" panose="020B0600070205080204" pitchFamily="34" charset="-128"/>
              </a:rPr>
              <a:t>9</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commits immediately after the read(A) operation.</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t>
            </a:r>
          </a:p>
          <a:p>
            <a:pPr>
              <a:tabLst>
                <a:tab pos="2395538" algn="l"/>
                <a:tab pos="2857500" algn="l"/>
                <a:tab pos="3549650" algn="l"/>
                <a:tab pos="3997325" algn="l"/>
              </a:tabLst>
            </a:pPr>
            <a:endParaRPr lang="en-US" altLang="en-US" dirty="0" smtClean="0">
              <a:ea typeface="ＭＳ Ｐゴシック" panose="020B0600070205080204" pitchFamily="34" charset="-128"/>
            </a:endParaRPr>
          </a:p>
          <a:p>
            <a:pPr>
              <a:tabLst>
                <a:tab pos="2395538" algn="l"/>
                <a:tab pos="2857500" algn="l"/>
                <a:tab pos="3549650" algn="l"/>
                <a:tab pos="3997325" algn="l"/>
              </a:tabLst>
            </a:pPr>
            <a:endParaRPr lang="en-US" altLang="en-US" dirty="0" smtClean="0">
              <a:ea typeface="ＭＳ Ｐゴシック" panose="020B0600070205080204" pitchFamily="34" charset="-128"/>
            </a:endParaRPr>
          </a:p>
          <a:p>
            <a:pPr marL="0" indent="0">
              <a:buNone/>
              <a:tabLst>
                <a:tab pos="2395538" algn="l"/>
                <a:tab pos="2857500" algn="l"/>
                <a:tab pos="3549650" algn="l"/>
                <a:tab pos="3997325" algn="l"/>
              </a:tabLst>
            </a:pPr>
            <a:endParaRPr lang="en-US" altLang="en-US" dirty="0" smtClean="0">
              <a:ea typeface="ＭＳ Ｐゴシック" panose="020B0600070205080204" pitchFamily="34" charset="-128"/>
            </a:endParaRPr>
          </a:p>
          <a:p>
            <a:pPr>
              <a:tabLst>
                <a:tab pos="2395538" algn="l"/>
                <a:tab pos="2857500" algn="l"/>
                <a:tab pos="3549650" algn="l"/>
                <a:tab pos="3997325" algn="l"/>
              </a:tabLst>
            </a:pPr>
            <a:endParaRPr lang="en-US" altLang="en-US" dirty="0" smtClean="0">
              <a:ea typeface="ＭＳ Ｐゴシック" panose="020B0600070205080204" pitchFamily="34" charset="-128"/>
            </a:endParaRPr>
          </a:p>
          <a:p>
            <a:pPr>
              <a:tabLst>
                <a:tab pos="2395538" algn="l"/>
                <a:tab pos="2857500" algn="l"/>
                <a:tab pos="3549650" algn="l"/>
                <a:tab pos="3997325" algn="l"/>
              </a:tabLst>
            </a:pPr>
            <a:endParaRPr lang="en-US" altLang="en-US" dirty="0" smtClean="0">
              <a:ea typeface="ＭＳ Ｐゴシック" panose="020B0600070205080204" pitchFamily="34" charset="-128"/>
            </a:endParaRPr>
          </a:p>
          <a:p>
            <a:pPr>
              <a:tabLst>
                <a:tab pos="2395538" algn="l"/>
                <a:tab pos="2857500" algn="l"/>
                <a:tab pos="3549650" algn="l"/>
                <a:tab pos="3997325" algn="l"/>
              </a:tabLst>
            </a:pPr>
            <a:r>
              <a:rPr lang="en-US" altLang="en-US" dirty="0" smtClean="0">
                <a:ea typeface="ＭＳ Ｐゴシック" panose="020B0600070205080204" pitchFamily="34" charset="-128"/>
              </a:rPr>
              <a:t>If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8</a:t>
            </a:r>
            <a:r>
              <a:rPr lang="en-US" altLang="en-US" dirty="0" smtClean="0">
                <a:ea typeface="ＭＳ Ｐゴシック" panose="020B0600070205080204" pitchFamily="34" charset="-128"/>
              </a:rPr>
              <a:t> should abort,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9</a:t>
            </a:r>
            <a:r>
              <a:rPr lang="en-US" altLang="en-US" dirty="0" smtClean="0">
                <a:ea typeface="ＭＳ Ｐゴシック" panose="020B0600070205080204" pitchFamily="34" charset="-128"/>
              </a:rPr>
              <a:t> would have read (and possibly shown to the user) an inconsistent database state.  Hence, database must ensure that schedules are recoverable.</a:t>
            </a:r>
          </a:p>
        </p:txBody>
      </p:sp>
      <p:pic>
        <p:nvPicPr>
          <p:cNvPr id="2765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470" y="2659507"/>
            <a:ext cx="4160520" cy="2160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9182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a:defRPr/>
            </a:pPr>
            <a:r>
              <a:rPr lang="en-US">
                <a:ea typeface="+mj-ea"/>
              </a:rPr>
              <a:t>Cascading Rollbacks</a:t>
            </a:r>
          </a:p>
        </p:txBody>
      </p:sp>
      <p:sp>
        <p:nvSpPr>
          <p:cNvPr id="28675" name="Rectangle 3"/>
          <p:cNvSpPr>
            <a:spLocks noGrp="1" noChangeArrowheads="1"/>
          </p:cNvSpPr>
          <p:nvPr>
            <p:ph type="body" idx="1"/>
          </p:nvPr>
        </p:nvSpPr>
        <p:spPr>
          <a:xfrm>
            <a:off x="251460" y="902970"/>
            <a:ext cx="8594090" cy="5543550"/>
          </a:xfrm>
        </p:spPr>
        <p:txBody>
          <a:bodyPr/>
          <a:lstStyle/>
          <a:p>
            <a:pPr>
              <a:tabLst>
                <a:tab pos="1658938" algn="l"/>
                <a:tab pos="2120900" algn="l"/>
                <a:tab pos="2684463" algn="l"/>
                <a:tab pos="3030538" algn="l"/>
                <a:tab pos="3767138" algn="l"/>
                <a:tab pos="4056063" algn="l"/>
              </a:tabLst>
            </a:pPr>
            <a:r>
              <a:rPr lang="en-US" altLang="en-US" b="1" dirty="0" smtClean="0">
                <a:solidFill>
                  <a:srgbClr val="000099"/>
                </a:solidFill>
                <a:ea typeface="ＭＳ Ｐゴシック" panose="020B0600070205080204" pitchFamily="34" charset="-128"/>
              </a:rPr>
              <a:t>Cascading rollback</a:t>
            </a:r>
            <a:r>
              <a:rPr lang="en-US" altLang="en-US" dirty="0" smtClean="0">
                <a:ea typeface="ＭＳ Ｐゴシック" panose="020B0600070205080204" pitchFamily="34" charset="-128"/>
              </a:rPr>
              <a:t> – a single transaction failure leads to a series of transaction rollbacks.  Consider the following schedule where none of the transactions has yet committed (so the schedule is recoverable)</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If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10</a:t>
            </a:r>
            <a:r>
              <a:rPr lang="en-US" altLang="en-US" dirty="0" smtClean="0">
                <a:ea typeface="ＭＳ Ｐゴシック" panose="020B0600070205080204" pitchFamily="34" charset="-128"/>
              </a:rPr>
              <a:t> fails,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11</a:t>
            </a:r>
            <a:r>
              <a:rPr lang="en-US" altLang="en-US" dirty="0" smtClean="0">
                <a:ea typeface="ＭＳ Ｐゴシック" panose="020B0600070205080204" pitchFamily="34" charset="-128"/>
              </a:rPr>
              <a:t> and </a:t>
            </a:r>
            <a:r>
              <a:rPr lang="en-US" altLang="en-US" i="1" dirty="0" smtClean="0">
                <a:ea typeface="ＭＳ Ｐゴシック" panose="020B0600070205080204" pitchFamily="34" charset="-128"/>
              </a:rPr>
              <a:t>T</a:t>
            </a:r>
            <a:r>
              <a:rPr lang="en-US" altLang="en-US" baseline="-25000" dirty="0" smtClean="0">
                <a:ea typeface="ＭＳ Ｐゴシック" panose="020B0600070205080204" pitchFamily="34" charset="-128"/>
              </a:rPr>
              <a:t>12</a:t>
            </a:r>
            <a:r>
              <a:rPr lang="en-US" altLang="en-US" dirty="0" smtClean="0">
                <a:ea typeface="ＭＳ Ｐゴシック" panose="020B0600070205080204" pitchFamily="34" charset="-128"/>
              </a:rPr>
              <a:t> must also be rolled back.</a:t>
            </a:r>
          </a:p>
          <a:p>
            <a:pPr>
              <a:tabLst>
                <a:tab pos="1658938" algn="l"/>
                <a:tab pos="2120900" algn="l"/>
                <a:tab pos="2684463" algn="l"/>
                <a:tab pos="3030538" algn="l"/>
                <a:tab pos="3767138" algn="l"/>
                <a:tab pos="4056063" algn="l"/>
              </a:tabLst>
            </a:pPr>
            <a:r>
              <a:rPr lang="en-US" altLang="en-US" dirty="0" smtClean="0">
                <a:ea typeface="ＭＳ Ｐゴシック" panose="020B0600070205080204" pitchFamily="34" charset="-128"/>
              </a:rPr>
              <a:t>Can lead to the undoing of a significant amount of work</a:t>
            </a:r>
          </a:p>
        </p:txBody>
      </p:sp>
      <p:pic>
        <p:nvPicPr>
          <p:cNvPr id="2867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1535" y="1979930"/>
            <a:ext cx="4336415" cy="2435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60705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dirty="0">
                <a:ea typeface="+mj-ea"/>
              </a:rPr>
              <a:t>Cascadeless Schedules</a:t>
            </a:r>
          </a:p>
        </p:txBody>
      </p:sp>
      <p:sp>
        <p:nvSpPr>
          <p:cNvPr id="29699" name="Rectangle 3"/>
          <p:cNvSpPr>
            <a:spLocks noGrp="1" noChangeArrowheads="1"/>
          </p:cNvSpPr>
          <p:nvPr>
            <p:ph type="body" idx="1"/>
          </p:nvPr>
        </p:nvSpPr>
        <p:spPr>
          <a:xfrm>
            <a:off x="205740" y="857250"/>
            <a:ext cx="8732520" cy="5612130"/>
          </a:xfrm>
        </p:spPr>
        <p:txBody>
          <a:bodyPr/>
          <a:lstStyle/>
          <a:p>
            <a:r>
              <a:rPr lang="en-US" altLang="en-US" b="1" dirty="0" err="1" smtClean="0">
                <a:solidFill>
                  <a:srgbClr val="000099"/>
                </a:solidFill>
                <a:ea typeface="ＭＳ Ｐゴシック" panose="020B0600070205080204" pitchFamily="34" charset="-128"/>
              </a:rPr>
              <a:t>Cascadeless</a:t>
            </a:r>
            <a:r>
              <a:rPr lang="en-US" altLang="en-US" b="1" i="1" dirty="0" smtClean="0">
                <a:solidFill>
                  <a:srgbClr val="000099"/>
                </a:solidFill>
                <a:ea typeface="ＭＳ Ｐゴシック" panose="020B0600070205080204" pitchFamily="34" charset="-128"/>
              </a:rPr>
              <a:t> </a:t>
            </a:r>
            <a:r>
              <a:rPr lang="en-US" altLang="en-US" b="1" dirty="0" smtClean="0">
                <a:solidFill>
                  <a:srgbClr val="000099"/>
                </a:solidFill>
                <a:ea typeface="ＭＳ Ｐゴシック" panose="020B0600070205080204" pitchFamily="34" charset="-128"/>
              </a:rPr>
              <a:t>schedules</a:t>
            </a:r>
            <a:r>
              <a:rPr lang="en-US" altLang="en-US" dirty="0" smtClean="0">
                <a:ea typeface="ＭＳ Ｐゴシック" panose="020B0600070205080204" pitchFamily="34" charset="-128"/>
              </a:rPr>
              <a:t> — for each pair of transactions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and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j</a:t>
            </a:r>
            <a:r>
              <a:rPr lang="en-US" altLang="en-US" dirty="0" smtClean="0">
                <a:ea typeface="ＭＳ Ｐゴシック" panose="020B0600070205080204" pitchFamily="34" charset="-128"/>
              </a:rPr>
              <a:t> such that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j</a:t>
            </a:r>
            <a:r>
              <a:rPr lang="en-US" altLang="en-US" dirty="0" smtClean="0">
                <a:ea typeface="ＭＳ Ｐゴシック" panose="020B0600070205080204" pitchFamily="34" charset="-128"/>
              </a:rPr>
              <a:t>  reads a data item previously written by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dirty="0" smtClean="0">
                <a:ea typeface="ＭＳ Ｐゴシック" panose="020B0600070205080204" pitchFamily="34" charset="-128"/>
              </a:rPr>
              <a:t>, the commit operation of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 appears before the read operation of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j</a:t>
            </a:r>
            <a:r>
              <a:rPr lang="en-US" altLang="en-US" dirty="0" smtClean="0">
                <a:ea typeface="ＭＳ Ｐゴシック" panose="020B0600070205080204" pitchFamily="34" charset="-128"/>
              </a:rPr>
              <a:t>.</a:t>
            </a:r>
          </a:p>
          <a:p>
            <a:r>
              <a:rPr lang="en-US" altLang="en-US" dirty="0" smtClean="0">
                <a:ea typeface="ＭＳ Ｐゴシック" panose="020B0600070205080204" pitchFamily="34" charset="-128"/>
              </a:rPr>
              <a:t>Every </a:t>
            </a:r>
            <a:r>
              <a:rPr lang="en-US" altLang="en-US" dirty="0" err="1" smtClean="0">
                <a:ea typeface="ＭＳ Ｐゴシック" panose="020B0600070205080204" pitchFamily="34" charset="-128"/>
              </a:rPr>
              <a:t>cascadeless</a:t>
            </a:r>
            <a:r>
              <a:rPr lang="en-US" altLang="en-US" dirty="0" smtClean="0">
                <a:ea typeface="ＭＳ Ｐゴシック" panose="020B0600070205080204" pitchFamily="34" charset="-128"/>
              </a:rPr>
              <a:t> schedule is also recoverable</a:t>
            </a:r>
          </a:p>
          <a:p>
            <a:r>
              <a:rPr lang="en-US" altLang="en-US" dirty="0" smtClean="0">
                <a:ea typeface="ＭＳ Ｐゴシック" panose="020B0600070205080204" pitchFamily="34" charset="-128"/>
              </a:rPr>
              <a:t>It is desirable to restrict the schedules to those that are </a:t>
            </a:r>
            <a:r>
              <a:rPr lang="en-US" altLang="en-US" dirty="0" err="1" smtClean="0">
                <a:ea typeface="ＭＳ Ｐゴシック" panose="020B0600070205080204" pitchFamily="34" charset="-128"/>
              </a:rPr>
              <a:t>cascadeless</a:t>
            </a: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Example of  a schedule that is NOT </a:t>
            </a:r>
            <a:r>
              <a:rPr lang="en-US" altLang="en-US" dirty="0" err="1" smtClean="0">
                <a:ea typeface="ＭＳ Ｐゴシック" panose="020B0600070205080204" pitchFamily="34" charset="-128"/>
              </a:rPr>
              <a:t>cascadeless</a:t>
            </a:r>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p:txBody>
      </p:sp>
      <p:pic>
        <p:nvPicPr>
          <p:cNvPr id="2970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3297238"/>
            <a:ext cx="5140960" cy="288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48599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lang="en-US" dirty="0">
                <a:ea typeface="+mj-ea"/>
              </a:rPr>
              <a:t>Concurrency Control</a:t>
            </a:r>
          </a:p>
        </p:txBody>
      </p:sp>
      <p:sp>
        <p:nvSpPr>
          <p:cNvPr id="30723" name="Rectangle 3"/>
          <p:cNvSpPr>
            <a:spLocks noGrp="1" noChangeArrowheads="1"/>
          </p:cNvSpPr>
          <p:nvPr>
            <p:ph type="body" idx="1"/>
          </p:nvPr>
        </p:nvSpPr>
        <p:spPr>
          <a:xfrm>
            <a:off x="251460" y="868680"/>
            <a:ext cx="8732520" cy="5543550"/>
          </a:xfrm>
        </p:spPr>
        <p:txBody>
          <a:bodyPr/>
          <a:lstStyle/>
          <a:p>
            <a:r>
              <a:rPr lang="en-US" altLang="en-US" dirty="0" smtClean="0">
                <a:ea typeface="ＭＳ Ｐゴシック" panose="020B0600070205080204" pitchFamily="34" charset="-128"/>
              </a:rPr>
              <a:t>A database must provide a mechanism that will ensure that all possible schedules are both:</a:t>
            </a:r>
          </a:p>
          <a:p>
            <a:pPr lvl="1"/>
            <a:r>
              <a:rPr lang="en-US" altLang="en-US" dirty="0" smtClean="0">
                <a:ea typeface="ＭＳ Ｐゴシック" panose="020B0600070205080204" pitchFamily="34" charset="-128"/>
              </a:rPr>
              <a:t>Conflict serializable. </a:t>
            </a:r>
          </a:p>
          <a:p>
            <a:pPr lvl="1"/>
            <a:r>
              <a:rPr lang="en-US" altLang="en-US" dirty="0" smtClean="0">
                <a:ea typeface="ＭＳ Ｐゴシック" panose="020B0600070205080204" pitchFamily="34" charset="-128"/>
              </a:rPr>
              <a:t>Recoverable and preferably </a:t>
            </a:r>
            <a:r>
              <a:rPr lang="en-US" altLang="en-US" dirty="0" err="1" smtClean="0">
                <a:ea typeface="ＭＳ Ｐゴシック" panose="020B0600070205080204" pitchFamily="34" charset="-128"/>
              </a:rPr>
              <a:t>cascadeless</a:t>
            </a: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A policy in which only one transaction can execute at a time generates serial schedules, but provides a poor degree of concurrency</a:t>
            </a:r>
          </a:p>
          <a:p>
            <a:r>
              <a:rPr lang="en-US" altLang="en-US" dirty="0" smtClean="0">
                <a:ea typeface="ＭＳ Ｐゴシック" panose="020B0600070205080204" pitchFamily="34" charset="-128"/>
              </a:rPr>
              <a:t>Concurrency-control schemes tradeoff between the amount of concurrency they allow and the amount of overhead that they incur</a:t>
            </a:r>
          </a:p>
          <a:p>
            <a:r>
              <a:rPr lang="en-US" altLang="en-US" dirty="0" smtClean="0">
                <a:ea typeface="ＭＳ Ｐゴシック" panose="020B0600070205080204" pitchFamily="34" charset="-128"/>
              </a:rPr>
              <a:t>Testing a schedule for serializability </a:t>
            </a:r>
            <a:r>
              <a:rPr lang="en-US" altLang="en-US" i="1" dirty="0" smtClean="0">
                <a:ea typeface="ＭＳ Ｐゴシック" panose="020B0600070205080204" pitchFamily="34" charset="-128"/>
              </a:rPr>
              <a:t>after</a:t>
            </a:r>
            <a:r>
              <a:rPr lang="en-US" altLang="en-US" dirty="0" smtClean="0">
                <a:ea typeface="ＭＳ Ｐゴシック" panose="020B0600070205080204" pitchFamily="34" charset="-128"/>
              </a:rPr>
              <a:t> it has executed is a little too late! </a:t>
            </a:r>
          </a:p>
          <a:p>
            <a:pPr lvl="1"/>
            <a:r>
              <a:rPr lang="en-US" altLang="en-US" dirty="0" smtClean="0">
                <a:ea typeface="ＭＳ Ｐゴシック" panose="020B0600070205080204" pitchFamily="34" charset="-128"/>
              </a:rPr>
              <a:t>Tests for serializability help us understand why a concurrency control protocol is correct</a:t>
            </a:r>
          </a:p>
          <a:p>
            <a:r>
              <a:rPr lang="en-US" altLang="en-US" b="1" dirty="0" smtClean="0">
                <a:solidFill>
                  <a:srgbClr val="000099"/>
                </a:solidFill>
                <a:ea typeface="ＭＳ Ｐゴシック" panose="020B0600070205080204" pitchFamily="34" charset="-128"/>
              </a:rPr>
              <a:t>Goal</a:t>
            </a:r>
            <a:r>
              <a:rPr lang="en-US" altLang="en-US" dirty="0" smtClean="0">
                <a:ea typeface="ＭＳ Ｐゴシック" panose="020B0600070205080204" pitchFamily="34" charset="-128"/>
              </a:rPr>
              <a:t> – to develop concurrency control protocols that will assure serializability.</a:t>
            </a:r>
          </a:p>
        </p:txBody>
      </p:sp>
    </p:spTree>
    <p:extLst>
      <p:ext uri="{BB962C8B-B14F-4D97-AF65-F5344CB8AC3E}">
        <p14:creationId xmlns:p14="http://schemas.microsoft.com/office/powerpoint/2010/main" val="2256650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en-US">
                <a:ea typeface="+mj-ea"/>
              </a:rPr>
              <a:t>Weak Levels of Consistency</a:t>
            </a:r>
          </a:p>
        </p:txBody>
      </p:sp>
      <p:sp>
        <p:nvSpPr>
          <p:cNvPr id="31747" name="Rectangle 3"/>
          <p:cNvSpPr>
            <a:spLocks noGrp="1" noChangeArrowheads="1"/>
          </p:cNvSpPr>
          <p:nvPr>
            <p:ph type="body" idx="1"/>
          </p:nvPr>
        </p:nvSpPr>
        <p:spPr>
          <a:xfrm>
            <a:off x="251460" y="880111"/>
            <a:ext cx="8686800" cy="5154930"/>
          </a:xfrm>
        </p:spPr>
        <p:txBody>
          <a:bodyPr/>
          <a:lstStyle/>
          <a:p>
            <a:r>
              <a:rPr lang="en-US" altLang="en-US" dirty="0" smtClean="0">
                <a:ea typeface="ＭＳ Ｐゴシック" panose="020B0600070205080204" pitchFamily="34" charset="-128"/>
              </a:rPr>
              <a:t>Some applications are willing to live with weak levels of consistency, allowing schedules that are not serializable</a:t>
            </a:r>
          </a:p>
          <a:p>
            <a:pPr lvl="1"/>
            <a:r>
              <a:rPr lang="en-US" altLang="en-US" dirty="0" smtClean="0">
                <a:ea typeface="ＭＳ Ｐゴシック" panose="020B0600070205080204" pitchFamily="34" charset="-128"/>
              </a:rPr>
              <a:t>E.g., a read-only transaction that wants to get an approximate total balance of all accounts </a:t>
            </a:r>
          </a:p>
          <a:p>
            <a:pPr lvl="1"/>
            <a:r>
              <a:rPr lang="en-US" altLang="en-US" dirty="0" smtClean="0">
                <a:ea typeface="ＭＳ Ｐゴシック" panose="020B0600070205080204" pitchFamily="34" charset="-128"/>
              </a:rPr>
              <a:t>E.g., database statistics computed for query optimization can be approximate (why?)</a:t>
            </a:r>
          </a:p>
          <a:p>
            <a:pPr lvl="1"/>
            <a:r>
              <a:rPr lang="en-US" altLang="en-US" dirty="0" smtClean="0">
                <a:ea typeface="ＭＳ Ｐゴシック" panose="020B0600070205080204" pitchFamily="34" charset="-128"/>
              </a:rPr>
              <a:t>Such transactions need not be serializable with respect to other transactions</a:t>
            </a:r>
          </a:p>
          <a:p>
            <a:r>
              <a:rPr lang="en-US" altLang="en-US" dirty="0" smtClean="0">
                <a:ea typeface="ＭＳ Ｐゴシック" panose="020B0600070205080204" pitchFamily="34" charset="-128"/>
              </a:rPr>
              <a:t>Tradeoff accuracy for performance</a:t>
            </a:r>
          </a:p>
        </p:txBody>
      </p:sp>
    </p:spTree>
    <p:extLst>
      <p:ext uri="{BB962C8B-B14F-4D97-AF65-F5344CB8AC3E}">
        <p14:creationId xmlns:p14="http://schemas.microsoft.com/office/powerpoint/2010/main" val="20886679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768350" y="2659063"/>
            <a:ext cx="8077200" cy="609600"/>
          </a:xfrm>
        </p:spPr>
        <p:txBody>
          <a:bodyPr/>
          <a:lstStyle/>
          <a:p>
            <a:pPr>
              <a:defRPr/>
            </a:pPr>
            <a:r>
              <a:rPr lang="en-US" sz="3200" dirty="0" smtClean="0">
                <a:ea typeface="+mj-ea"/>
              </a:rPr>
              <a:t>Transaction Isolation Levels</a:t>
            </a:r>
            <a:endParaRPr lang="en-US" sz="3200" dirty="0">
              <a:ea typeface="+mj-ea"/>
            </a:endParaRPr>
          </a:p>
        </p:txBody>
      </p:sp>
    </p:spTree>
    <p:extLst>
      <p:ext uri="{BB962C8B-B14F-4D97-AF65-F5344CB8AC3E}">
        <p14:creationId xmlns:p14="http://schemas.microsoft.com/office/powerpoint/2010/main" val="36789101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dirty="0" smtClean="0">
                <a:ea typeface="+mj-ea"/>
              </a:rPr>
              <a:t>Isolation levels specified by SQL standards</a:t>
            </a:r>
            <a:endParaRPr lang="en-US" dirty="0">
              <a:ea typeface="+mj-ea"/>
            </a:endParaRPr>
          </a:p>
        </p:txBody>
      </p:sp>
      <p:sp>
        <p:nvSpPr>
          <p:cNvPr id="32771" name="Rectangle 3"/>
          <p:cNvSpPr>
            <a:spLocks noGrp="1" noChangeArrowheads="1"/>
          </p:cNvSpPr>
          <p:nvPr>
            <p:ph type="body" idx="1"/>
          </p:nvPr>
        </p:nvSpPr>
        <p:spPr>
          <a:xfrm>
            <a:off x="114300" y="845820"/>
            <a:ext cx="8869680" cy="5440680"/>
          </a:xfrm>
        </p:spPr>
        <p:txBody>
          <a:bodyPr/>
          <a:lstStyle/>
          <a:p>
            <a:r>
              <a:rPr lang="en-US" altLang="en-US" b="1" dirty="0" smtClean="0">
                <a:solidFill>
                  <a:srgbClr val="000099"/>
                </a:solidFill>
                <a:ea typeface="ＭＳ Ｐゴシック" panose="020B0600070205080204" pitchFamily="34" charset="-128"/>
              </a:rPr>
              <a:t>Serializable</a:t>
            </a:r>
            <a:r>
              <a:rPr lang="en-US" altLang="en-US" b="1" dirty="0" smtClean="0">
                <a:ea typeface="ＭＳ Ｐゴシック" panose="020B0600070205080204" pitchFamily="34" charset="-128"/>
              </a:rPr>
              <a:t> </a:t>
            </a:r>
            <a:r>
              <a:rPr lang="en-US" altLang="en-US" dirty="0" smtClean="0">
                <a:ea typeface="ＭＳ Ｐゴシック" panose="020B0600070205080204" pitchFamily="34" charset="-128"/>
              </a:rPr>
              <a:t>— default</a:t>
            </a:r>
          </a:p>
          <a:p>
            <a:r>
              <a:rPr lang="en-US" altLang="en-US" b="1" dirty="0" smtClean="0">
                <a:solidFill>
                  <a:srgbClr val="000099"/>
                </a:solidFill>
                <a:ea typeface="ＭＳ Ｐゴシック" panose="020B0600070205080204" pitchFamily="34" charset="-128"/>
              </a:rPr>
              <a:t>Repeatable read</a:t>
            </a:r>
            <a:r>
              <a:rPr lang="en-US" altLang="en-US" b="1" dirty="0" smtClean="0">
                <a:ea typeface="ＭＳ Ｐゴシック" panose="020B0600070205080204" pitchFamily="34" charset="-128"/>
              </a:rPr>
              <a:t> </a:t>
            </a:r>
            <a:r>
              <a:rPr lang="en-US" altLang="en-US" dirty="0" smtClean="0">
                <a:ea typeface="ＭＳ Ｐゴシック" panose="020B0600070205080204" pitchFamily="34" charset="-128"/>
              </a:rPr>
              <a:t>—</a:t>
            </a:r>
            <a:r>
              <a:rPr lang="en-US" altLang="en-US" b="1" dirty="0" smtClean="0">
                <a:ea typeface="ＭＳ Ｐゴシック" panose="020B0600070205080204" pitchFamily="34" charset="-128"/>
              </a:rPr>
              <a:t> </a:t>
            </a:r>
            <a:r>
              <a:rPr lang="en-US" altLang="en-US" dirty="0" smtClean="0">
                <a:ea typeface="ＭＳ Ｐゴシック" panose="020B0600070205080204" pitchFamily="34" charset="-128"/>
              </a:rPr>
              <a:t>only committed records to be read, repeated reads of same record must return same value.  However, a transaction may not be serializable – it may find some records inserted by a transaction but not find others.</a:t>
            </a:r>
          </a:p>
          <a:p>
            <a:r>
              <a:rPr lang="en-US" altLang="en-US" b="1" dirty="0" smtClean="0">
                <a:solidFill>
                  <a:srgbClr val="000099"/>
                </a:solidFill>
                <a:ea typeface="ＭＳ Ｐゴシック" panose="020B0600070205080204" pitchFamily="34" charset="-128"/>
              </a:rPr>
              <a:t>Read committed</a:t>
            </a:r>
            <a:r>
              <a:rPr lang="en-US" altLang="en-US" b="1" dirty="0" smtClean="0">
                <a:ea typeface="ＭＳ Ｐゴシック" panose="020B0600070205080204" pitchFamily="34" charset="-128"/>
              </a:rPr>
              <a:t> </a:t>
            </a:r>
            <a:r>
              <a:rPr lang="en-US" altLang="en-US" dirty="0" smtClean="0">
                <a:ea typeface="ＭＳ Ｐゴシック" panose="020B0600070205080204" pitchFamily="34" charset="-128"/>
              </a:rPr>
              <a:t>—</a:t>
            </a:r>
            <a:r>
              <a:rPr lang="en-US" altLang="en-US" b="1" dirty="0" smtClean="0">
                <a:ea typeface="ＭＳ Ｐゴシック" panose="020B0600070205080204" pitchFamily="34" charset="-128"/>
              </a:rPr>
              <a:t> </a:t>
            </a:r>
            <a:r>
              <a:rPr lang="en-US" altLang="en-US" dirty="0" smtClean="0">
                <a:ea typeface="ＭＳ Ｐゴシック" panose="020B0600070205080204" pitchFamily="34" charset="-128"/>
              </a:rPr>
              <a:t>only committed records can be read, but successive reads of record may return different (but committed) values.</a:t>
            </a:r>
          </a:p>
          <a:p>
            <a:r>
              <a:rPr lang="en-US" altLang="en-US" b="1" dirty="0" smtClean="0">
                <a:solidFill>
                  <a:srgbClr val="000099"/>
                </a:solidFill>
                <a:ea typeface="ＭＳ Ｐゴシック" panose="020B0600070205080204" pitchFamily="34" charset="-128"/>
              </a:rPr>
              <a:t>Read uncommitted</a:t>
            </a:r>
            <a:r>
              <a:rPr lang="en-US" altLang="en-US" dirty="0" smtClean="0">
                <a:ea typeface="ＭＳ Ｐゴシック" panose="020B0600070205080204" pitchFamily="34" charset="-128"/>
              </a:rPr>
              <a:t> —</a:t>
            </a:r>
            <a:r>
              <a:rPr lang="en-US" altLang="en-US" b="1" dirty="0" smtClean="0">
                <a:ea typeface="ＭＳ Ｐゴシック" panose="020B0600070205080204" pitchFamily="34" charset="-128"/>
              </a:rPr>
              <a:t> </a:t>
            </a:r>
            <a:r>
              <a:rPr lang="en-US" altLang="en-US" dirty="0" smtClean="0">
                <a:ea typeface="ＭＳ Ｐゴシック" panose="020B0600070205080204" pitchFamily="34" charset="-128"/>
              </a:rPr>
              <a:t>even uncommitted records may be read. </a:t>
            </a:r>
            <a:endParaRPr lang="en-US" altLang="en-US" b="1" dirty="0" smtClean="0">
              <a:ea typeface="ＭＳ Ｐゴシック" panose="020B0600070205080204" pitchFamily="34" charset="-128"/>
            </a:endParaRPr>
          </a:p>
        </p:txBody>
      </p:sp>
      <p:sp>
        <p:nvSpPr>
          <p:cNvPr id="32772" name="Rectangle 5"/>
          <p:cNvSpPr>
            <a:spLocks noChangeArrowheads="1"/>
          </p:cNvSpPr>
          <p:nvPr/>
        </p:nvSpPr>
        <p:spPr bwMode="auto">
          <a:xfrm>
            <a:off x="582930" y="3792538"/>
            <a:ext cx="8401050" cy="2612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chemeClr val="tx2"/>
              </a:buClr>
              <a:buSzPct val="90000"/>
              <a:buFont typeface="Monotype Sorts" charset="2"/>
              <a:buChar char="n"/>
            </a:pPr>
            <a:r>
              <a:rPr lang="en-US" altLang="en-US" sz="2000" dirty="0"/>
              <a:t>Lower degrees of consistency useful for gathering approximate</a:t>
            </a:r>
            <a:br>
              <a:rPr lang="en-US" altLang="en-US" sz="2000" dirty="0"/>
            </a:br>
            <a:r>
              <a:rPr lang="en-US" altLang="en-US" sz="2000" dirty="0"/>
              <a:t>information about the database </a:t>
            </a:r>
          </a:p>
          <a:p>
            <a:pPr>
              <a:spcBef>
                <a:spcPct val="35000"/>
              </a:spcBef>
              <a:buClr>
                <a:schemeClr val="tx2"/>
              </a:buClr>
              <a:buSzPct val="90000"/>
              <a:buFont typeface="Monotype Sorts" charset="2"/>
              <a:buChar char="n"/>
            </a:pPr>
            <a:r>
              <a:rPr lang="en-US" altLang="en-US" sz="2000" dirty="0"/>
              <a:t>Warning: some database systems do not ensure serializable schedules by default</a:t>
            </a:r>
          </a:p>
          <a:p>
            <a:pPr lvl="1">
              <a:spcBef>
                <a:spcPct val="35000"/>
              </a:spcBef>
              <a:buClr>
                <a:schemeClr val="folHlink"/>
              </a:buClr>
              <a:buSzPct val="80000"/>
              <a:buFont typeface="Monotype Sorts" charset="2"/>
              <a:buChar char="l"/>
            </a:pPr>
            <a:r>
              <a:rPr lang="en-US" altLang="en-US" sz="2000" dirty="0"/>
              <a:t>E.g., Oracle and PostgreSQL by default support a level of consistency called snapshot isolation (not part of the SQL standard)</a:t>
            </a:r>
          </a:p>
        </p:txBody>
      </p:sp>
    </p:spTree>
    <p:extLst>
      <p:ext uri="{BB962C8B-B14F-4D97-AF65-F5344CB8AC3E}">
        <p14:creationId xmlns:p14="http://schemas.microsoft.com/office/powerpoint/2010/main" val="20796235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a:ea typeface="+mj-ea"/>
              </a:rPr>
              <a:t>Transaction Definition in SQL</a:t>
            </a:r>
          </a:p>
        </p:txBody>
      </p:sp>
      <p:sp>
        <p:nvSpPr>
          <p:cNvPr id="33795" name="Rectangle 3"/>
          <p:cNvSpPr>
            <a:spLocks noGrp="1" noChangeArrowheads="1"/>
          </p:cNvSpPr>
          <p:nvPr>
            <p:ph type="body" idx="1"/>
          </p:nvPr>
        </p:nvSpPr>
        <p:spPr>
          <a:xfrm>
            <a:off x="182880" y="868680"/>
            <a:ext cx="8778240" cy="5634990"/>
          </a:xfrm>
        </p:spPr>
        <p:txBody>
          <a:bodyPr/>
          <a:lstStyle/>
          <a:p>
            <a:r>
              <a:rPr lang="en-US" altLang="en-US" dirty="0" smtClean="0">
                <a:ea typeface="ＭＳ Ｐゴシック" panose="020B0600070205080204" pitchFamily="34" charset="-128"/>
              </a:rPr>
              <a:t>Data manipulation language must include a construct for specifying the set of actions that comprise a transaction.</a:t>
            </a:r>
          </a:p>
          <a:p>
            <a:r>
              <a:rPr lang="en-US" altLang="en-US" dirty="0" smtClean="0">
                <a:ea typeface="ＭＳ Ｐゴシック" panose="020B0600070205080204" pitchFamily="34" charset="-128"/>
              </a:rPr>
              <a:t>In SQL, a transaction begins implicitly.</a:t>
            </a:r>
          </a:p>
          <a:p>
            <a:r>
              <a:rPr lang="en-US" altLang="en-US" dirty="0" smtClean="0">
                <a:ea typeface="ＭＳ Ｐゴシック" panose="020B0600070205080204" pitchFamily="34" charset="-128"/>
              </a:rPr>
              <a:t>A transaction in SQL ends by:</a:t>
            </a:r>
          </a:p>
          <a:p>
            <a:pPr lvl="1"/>
            <a:r>
              <a:rPr lang="en-US" altLang="en-US" b="1" dirty="0" smtClean="0">
                <a:ea typeface="ＭＳ Ｐゴシック" panose="020B0600070205080204" pitchFamily="34" charset="-128"/>
              </a:rPr>
              <a:t>Commit work</a:t>
            </a:r>
            <a:r>
              <a:rPr lang="en-US" altLang="en-US" dirty="0" smtClean="0">
                <a:ea typeface="ＭＳ Ｐゴシック" panose="020B0600070205080204" pitchFamily="34" charset="-128"/>
              </a:rPr>
              <a:t> commits current transaction and begins a new one.</a:t>
            </a:r>
          </a:p>
          <a:p>
            <a:pPr lvl="1"/>
            <a:r>
              <a:rPr lang="en-US" altLang="en-US" b="1" dirty="0" smtClean="0">
                <a:ea typeface="ＭＳ Ｐゴシック" panose="020B0600070205080204" pitchFamily="34" charset="-128"/>
              </a:rPr>
              <a:t>Rollback work</a:t>
            </a:r>
            <a:r>
              <a:rPr lang="en-US" altLang="en-US" dirty="0" smtClean="0">
                <a:ea typeface="ＭＳ Ｐゴシック" panose="020B0600070205080204" pitchFamily="34" charset="-128"/>
              </a:rPr>
              <a:t> causes current transaction to abort.</a:t>
            </a:r>
          </a:p>
          <a:p>
            <a:r>
              <a:rPr lang="en-US" altLang="en-US" dirty="0" smtClean="0">
                <a:ea typeface="ＭＳ Ｐゴシック" panose="020B0600070205080204" pitchFamily="34" charset="-128"/>
              </a:rPr>
              <a:t>In almost all database systems, by default, every SQL statement also commits implicitly if it executes successfully</a:t>
            </a:r>
          </a:p>
          <a:p>
            <a:pPr lvl="1"/>
            <a:r>
              <a:rPr lang="en-US" altLang="en-US" dirty="0" smtClean="0">
                <a:ea typeface="ＭＳ Ｐゴシック" panose="020B0600070205080204" pitchFamily="34" charset="-128"/>
              </a:rPr>
              <a:t>Implicit commit can be turned off by a database directive</a:t>
            </a:r>
          </a:p>
          <a:p>
            <a:pPr lvl="2"/>
            <a:r>
              <a:rPr lang="en-US" altLang="en-US" dirty="0" smtClean="0">
                <a:ea typeface="ＭＳ Ｐゴシック" panose="020B0600070205080204" pitchFamily="34" charset="-128"/>
              </a:rPr>
              <a:t>E.g. in JDBC, </a:t>
            </a:r>
            <a:r>
              <a:rPr lang="en-US" altLang="en-US" dirty="0" err="1" smtClean="0">
                <a:ea typeface="ＭＳ Ｐゴシック" panose="020B0600070205080204" pitchFamily="34" charset="-128"/>
              </a:rPr>
              <a:t>connection.setAutoCommit</a:t>
            </a:r>
            <a:r>
              <a:rPr lang="en-US" altLang="en-US" dirty="0" smtClean="0">
                <a:ea typeface="ＭＳ Ｐゴシック" panose="020B0600070205080204" pitchFamily="34" charset="-128"/>
              </a:rPr>
              <a:t>(false);</a:t>
            </a:r>
          </a:p>
        </p:txBody>
      </p:sp>
    </p:spTree>
    <p:extLst>
      <p:ext uri="{BB962C8B-B14F-4D97-AF65-F5344CB8AC3E}">
        <p14:creationId xmlns:p14="http://schemas.microsoft.com/office/powerpoint/2010/main" val="30514796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ctrTitle"/>
          </p:nvPr>
        </p:nvSpPr>
        <p:spPr/>
        <p:txBody>
          <a:bodyPr/>
          <a:lstStyle/>
          <a:p>
            <a:pPr>
              <a:defRPr/>
            </a:pPr>
            <a:r>
              <a:rPr lang="en-US" sz="3200" dirty="0">
                <a:ea typeface="+mj-ea"/>
              </a:rPr>
              <a:t>End of Chapter 14</a:t>
            </a:r>
          </a:p>
        </p:txBody>
      </p:sp>
    </p:spTree>
    <p:extLst>
      <p:ext uri="{BB962C8B-B14F-4D97-AF65-F5344CB8AC3E}">
        <p14:creationId xmlns:p14="http://schemas.microsoft.com/office/powerpoint/2010/main" val="2092116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en-US" dirty="0">
                <a:ea typeface="+mj-ea"/>
              </a:rPr>
              <a:t>Transaction Concept</a:t>
            </a:r>
          </a:p>
        </p:txBody>
      </p:sp>
      <p:sp>
        <p:nvSpPr>
          <p:cNvPr id="6147" name="Rectangle 3"/>
          <p:cNvSpPr>
            <a:spLocks noGrp="1" noChangeArrowheads="1"/>
          </p:cNvSpPr>
          <p:nvPr>
            <p:ph type="body" idx="1"/>
          </p:nvPr>
        </p:nvSpPr>
        <p:spPr>
          <a:xfrm>
            <a:off x="205740" y="960120"/>
            <a:ext cx="8743950" cy="5474970"/>
          </a:xfrm>
        </p:spPr>
        <p:txBody>
          <a:bodyPr/>
          <a:lstStyle/>
          <a:p>
            <a:r>
              <a:rPr lang="en-US" altLang="en-US" dirty="0" smtClean="0">
                <a:ea typeface="ＭＳ Ｐゴシック" panose="020B0600070205080204" pitchFamily="34" charset="-128"/>
              </a:rPr>
              <a:t>A </a:t>
            </a:r>
            <a:r>
              <a:rPr lang="en-US" altLang="en-US" b="1" dirty="0" smtClean="0">
                <a:solidFill>
                  <a:srgbClr val="000099"/>
                </a:solidFill>
                <a:ea typeface="ＭＳ Ｐゴシック" panose="020B0600070205080204" pitchFamily="34" charset="-128"/>
              </a:rPr>
              <a:t>transaction</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is a </a:t>
            </a:r>
            <a:r>
              <a:rPr lang="en-US" altLang="en-US" i="1" dirty="0" smtClean="0">
                <a:ea typeface="ＭＳ Ｐゴシック" panose="020B0600070205080204" pitchFamily="34" charset="-128"/>
              </a:rPr>
              <a:t>unit </a:t>
            </a:r>
            <a:r>
              <a:rPr lang="en-US" altLang="en-US" dirty="0" smtClean="0">
                <a:ea typeface="ＭＳ Ｐゴシック" panose="020B0600070205080204" pitchFamily="34" charset="-128"/>
              </a:rPr>
              <a:t>of program execution that accesses and  possibly updates various data items.</a:t>
            </a:r>
          </a:p>
          <a:p>
            <a:r>
              <a:rPr lang="en-US" altLang="en-US" dirty="0" smtClean="0">
                <a:ea typeface="ＭＳ Ｐゴシック" panose="020B0600070205080204" pitchFamily="34" charset="-128"/>
              </a:rPr>
              <a:t>E.g., transaction to transfer $50 from account A to account B:</a:t>
            </a:r>
          </a:p>
          <a:p>
            <a:pPr lvl="1">
              <a:buFont typeface="Monotype Sorts" charset="2"/>
              <a:buNone/>
            </a:pPr>
            <a:r>
              <a:rPr lang="en-US" altLang="en-US" sz="1600" dirty="0" smtClean="0">
                <a:ea typeface="ＭＳ Ｐゴシック" panose="020B0600070205080204" pitchFamily="34" charset="-128"/>
              </a:rPr>
              <a:t>1.	</a:t>
            </a:r>
            <a:r>
              <a:rPr lang="en-US" altLang="en-US" sz="1600" b="1" dirty="0" smtClean="0">
                <a:ea typeface="ＭＳ Ｐゴシック" panose="020B0600070205080204" pitchFamily="34" charset="-128"/>
              </a:rPr>
              <a:t>read</a:t>
            </a:r>
            <a:r>
              <a:rPr lang="en-US" altLang="en-US" sz="1600" dirty="0" smtClean="0">
                <a:ea typeface="ＭＳ Ｐゴシック" panose="020B0600070205080204" pitchFamily="34" charset="-128"/>
              </a:rPr>
              <a:t>(</a:t>
            </a:r>
            <a:r>
              <a:rPr lang="en-US" altLang="en-US" sz="1600" i="1" dirty="0" smtClean="0">
                <a:ea typeface="ＭＳ Ｐゴシック" panose="020B0600070205080204" pitchFamily="34" charset="-128"/>
              </a:rPr>
              <a:t>A</a:t>
            </a:r>
            <a:r>
              <a:rPr lang="en-US" altLang="en-US" sz="1600" dirty="0" smtClean="0">
                <a:ea typeface="ＭＳ Ｐゴシック" panose="020B0600070205080204" pitchFamily="34" charset="-128"/>
              </a:rPr>
              <a:t>)</a:t>
            </a:r>
          </a:p>
          <a:p>
            <a:pPr lvl="1">
              <a:buFont typeface="Monotype Sorts" charset="2"/>
              <a:buNone/>
            </a:pPr>
            <a:r>
              <a:rPr lang="en-US" altLang="en-US" sz="1600" dirty="0" smtClean="0">
                <a:ea typeface="ＭＳ Ｐゴシック" panose="020B0600070205080204" pitchFamily="34" charset="-128"/>
              </a:rPr>
              <a:t>2.	</a:t>
            </a:r>
            <a:r>
              <a:rPr lang="en-US" altLang="en-US" sz="1600" i="1" dirty="0" smtClean="0">
                <a:ea typeface="ＭＳ Ｐゴシック" panose="020B0600070205080204" pitchFamily="34" charset="-128"/>
              </a:rPr>
              <a:t>A</a:t>
            </a:r>
            <a:r>
              <a:rPr lang="en-US" altLang="en-US" sz="1600" dirty="0" smtClean="0">
                <a:ea typeface="ＭＳ Ｐゴシック" panose="020B0600070205080204" pitchFamily="34" charset="-128"/>
              </a:rPr>
              <a:t> := </a:t>
            </a:r>
            <a:r>
              <a:rPr lang="en-US" altLang="en-US" sz="1600" i="1" dirty="0" smtClean="0">
                <a:ea typeface="ＭＳ Ｐゴシック" panose="020B0600070205080204" pitchFamily="34" charset="-128"/>
              </a:rPr>
              <a:t>A – </a:t>
            </a:r>
            <a:r>
              <a:rPr lang="en-US" altLang="en-US" sz="1600" dirty="0" smtClean="0">
                <a:ea typeface="ＭＳ Ｐゴシック" panose="020B0600070205080204" pitchFamily="34" charset="-128"/>
              </a:rPr>
              <a:t>50</a:t>
            </a:r>
          </a:p>
          <a:p>
            <a:pPr lvl="1">
              <a:buFont typeface="Monotype Sorts" charset="2"/>
              <a:buNone/>
            </a:pPr>
            <a:r>
              <a:rPr lang="en-US" altLang="en-US" sz="1600" dirty="0" smtClean="0">
                <a:ea typeface="ＭＳ Ｐゴシック" panose="020B0600070205080204" pitchFamily="34" charset="-128"/>
              </a:rPr>
              <a:t>3.	</a:t>
            </a:r>
            <a:r>
              <a:rPr lang="en-US" altLang="en-US" sz="1600" b="1" dirty="0" smtClean="0">
                <a:ea typeface="ＭＳ Ｐゴシック" panose="020B0600070205080204" pitchFamily="34" charset="-128"/>
              </a:rPr>
              <a:t>write</a:t>
            </a:r>
            <a:r>
              <a:rPr lang="en-US" altLang="en-US" sz="1600" dirty="0" smtClean="0">
                <a:ea typeface="ＭＳ Ｐゴシック" panose="020B0600070205080204" pitchFamily="34" charset="-128"/>
              </a:rPr>
              <a:t>(</a:t>
            </a:r>
            <a:r>
              <a:rPr lang="en-US" altLang="en-US" sz="1600" i="1" dirty="0" smtClean="0">
                <a:ea typeface="ＭＳ Ｐゴシック" panose="020B0600070205080204" pitchFamily="34" charset="-128"/>
              </a:rPr>
              <a:t>A</a:t>
            </a:r>
            <a:r>
              <a:rPr lang="en-US" altLang="en-US" sz="1600" dirty="0" smtClean="0">
                <a:ea typeface="ＭＳ Ｐゴシック" panose="020B0600070205080204" pitchFamily="34" charset="-128"/>
              </a:rPr>
              <a:t>)</a:t>
            </a:r>
          </a:p>
          <a:p>
            <a:pPr lvl="1">
              <a:buFont typeface="Monotype Sorts" charset="2"/>
              <a:buNone/>
            </a:pPr>
            <a:r>
              <a:rPr lang="en-US" altLang="en-US" sz="1600" dirty="0" smtClean="0">
                <a:ea typeface="ＭＳ Ｐゴシック" panose="020B0600070205080204" pitchFamily="34" charset="-128"/>
              </a:rPr>
              <a:t>4.	</a:t>
            </a:r>
            <a:r>
              <a:rPr lang="en-US" altLang="en-US" sz="1600" b="1" dirty="0" smtClean="0">
                <a:ea typeface="ＭＳ Ｐゴシック" panose="020B0600070205080204" pitchFamily="34" charset="-128"/>
              </a:rPr>
              <a:t>read</a:t>
            </a:r>
            <a:r>
              <a:rPr lang="en-US" altLang="en-US" sz="1600" dirty="0" smtClean="0">
                <a:ea typeface="ＭＳ Ｐゴシック" panose="020B0600070205080204" pitchFamily="34" charset="-128"/>
              </a:rPr>
              <a:t>(</a:t>
            </a:r>
            <a:r>
              <a:rPr lang="en-US" altLang="en-US" sz="1600" i="1" dirty="0" smtClean="0">
                <a:ea typeface="ＭＳ Ｐゴシック" panose="020B0600070205080204" pitchFamily="34" charset="-128"/>
              </a:rPr>
              <a:t>B</a:t>
            </a:r>
            <a:r>
              <a:rPr lang="en-US" altLang="en-US" sz="1600" dirty="0" smtClean="0">
                <a:ea typeface="ＭＳ Ｐゴシック" panose="020B0600070205080204" pitchFamily="34" charset="-128"/>
              </a:rPr>
              <a:t>)</a:t>
            </a:r>
          </a:p>
          <a:p>
            <a:pPr lvl="1">
              <a:buFont typeface="Monotype Sorts" charset="2"/>
              <a:buNone/>
            </a:pPr>
            <a:r>
              <a:rPr lang="en-US" altLang="en-US" sz="1600" dirty="0" smtClean="0">
                <a:ea typeface="ＭＳ Ｐゴシック" panose="020B0600070205080204" pitchFamily="34" charset="-128"/>
              </a:rPr>
              <a:t>5.	</a:t>
            </a:r>
            <a:r>
              <a:rPr lang="en-US" altLang="en-US" sz="1600" i="1" dirty="0" smtClean="0">
                <a:ea typeface="ＭＳ Ｐゴシック" panose="020B0600070205080204" pitchFamily="34" charset="-128"/>
              </a:rPr>
              <a:t>B</a:t>
            </a:r>
            <a:r>
              <a:rPr lang="en-US" altLang="en-US" sz="1600" dirty="0" smtClean="0">
                <a:ea typeface="ＭＳ Ｐゴシック" panose="020B0600070205080204" pitchFamily="34" charset="-128"/>
              </a:rPr>
              <a:t> := </a:t>
            </a:r>
            <a:r>
              <a:rPr lang="en-US" altLang="en-US" sz="1600" i="1" dirty="0" smtClean="0">
                <a:ea typeface="ＭＳ Ｐゴシック" panose="020B0600070205080204" pitchFamily="34" charset="-128"/>
              </a:rPr>
              <a:t>B + </a:t>
            </a:r>
            <a:r>
              <a:rPr lang="en-US" altLang="en-US" sz="1600" dirty="0" smtClean="0">
                <a:ea typeface="ＭＳ Ｐゴシック" panose="020B0600070205080204" pitchFamily="34" charset="-128"/>
              </a:rPr>
              <a:t>50</a:t>
            </a:r>
          </a:p>
          <a:p>
            <a:pPr lvl="1">
              <a:buFont typeface="Monotype Sorts" charset="2"/>
              <a:buNone/>
            </a:pPr>
            <a:r>
              <a:rPr lang="en-US" altLang="en-US" sz="1600" dirty="0" smtClean="0">
                <a:ea typeface="ＭＳ Ｐゴシック" panose="020B0600070205080204" pitchFamily="34" charset="-128"/>
              </a:rPr>
              <a:t>6.	</a:t>
            </a:r>
            <a:r>
              <a:rPr lang="en-US" altLang="en-US" sz="1600" b="1" dirty="0" smtClean="0">
                <a:ea typeface="ＭＳ Ｐゴシック" panose="020B0600070205080204" pitchFamily="34" charset="-128"/>
              </a:rPr>
              <a:t>write</a:t>
            </a:r>
            <a:r>
              <a:rPr lang="en-US" altLang="en-US" sz="1600" dirty="0" smtClean="0">
                <a:ea typeface="ＭＳ Ｐゴシック" panose="020B0600070205080204" pitchFamily="34" charset="-128"/>
              </a:rPr>
              <a:t>(</a:t>
            </a:r>
            <a:r>
              <a:rPr lang="en-US" altLang="en-US" sz="1600" i="1" dirty="0" smtClean="0">
                <a:ea typeface="ＭＳ Ｐゴシック" panose="020B0600070205080204" pitchFamily="34" charset="-128"/>
              </a:rPr>
              <a:t>B)</a:t>
            </a: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Two main issues to deal with:</a:t>
            </a:r>
          </a:p>
          <a:p>
            <a:pPr lvl="1"/>
            <a:r>
              <a:rPr lang="en-US" altLang="en-US" dirty="0" smtClean="0">
                <a:ea typeface="ＭＳ Ｐゴシック" panose="020B0600070205080204" pitchFamily="34" charset="-128"/>
              </a:rPr>
              <a:t>Failures of various kinds, such as hardware failures and system crashes</a:t>
            </a:r>
          </a:p>
          <a:p>
            <a:pPr lvl="1"/>
            <a:r>
              <a:rPr lang="en-US" altLang="en-US" dirty="0" smtClean="0">
                <a:ea typeface="ＭＳ Ｐゴシック" panose="020B0600070205080204" pitchFamily="34" charset="-128"/>
              </a:rPr>
              <a:t>Concurrent execution of multiple transactions</a:t>
            </a:r>
          </a:p>
        </p:txBody>
      </p:sp>
    </p:spTree>
    <p:extLst>
      <p:ext uri="{BB962C8B-B14F-4D97-AF65-F5344CB8AC3E}">
        <p14:creationId xmlns:p14="http://schemas.microsoft.com/office/powerpoint/2010/main" val="31431899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a:xfrm>
            <a:off x="685800" y="2298192"/>
            <a:ext cx="7772400" cy="1143000"/>
          </a:xfrm>
        </p:spPr>
        <p:txBody>
          <a:bodyPr/>
          <a:lstStyle/>
          <a:p>
            <a:pPr>
              <a:defRPr/>
            </a:pPr>
            <a:r>
              <a:rPr lang="en-US" sz="3200" dirty="0" smtClean="0">
                <a:effectLst>
                  <a:outerShdw blurRad="38100" dist="38100" dir="2700000" algn="tl">
                    <a:srgbClr val="C0C0C0"/>
                  </a:outerShdw>
                </a:effectLst>
                <a:ea typeface="ＭＳ Ｐゴシック" pitchFamily="34" charset="-128"/>
              </a:rPr>
              <a:t>Chapter 15 : Concurrency Control </a:t>
            </a:r>
          </a:p>
        </p:txBody>
      </p:sp>
    </p:spTree>
    <p:extLst>
      <p:ext uri="{BB962C8B-B14F-4D97-AF65-F5344CB8AC3E}">
        <p14:creationId xmlns:p14="http://schemas.microsoft.com/office/powerpoint/2010/main" val="41392764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ea typeface="ＭＳ Ｐゴシック" pitchFamily="34" charset="-128"/>
              </a:rPr>
              <a:t>Outline</a:t>
            </a:r>
          </a:p>
        </p:txBody>
      </p:sp>
      <p:sp>
        <p:nvSpPr>
          <p:cNvPr id="5123" name="Rectangle 3"/>
          <p:cNvSpPr>
            <a:spLocks noGrp="1" noChangeArrowheads="1"/>
          </p:cNvSpPr>
          <p:nvPr>
            <p:ph type="body" idx="4294967295"/>
          </p:nvPr>
        </p:nvSpPr>
        <p:spPr>
          <a:xfrm>
            <a:off x="285750" y="937259"/>
            <a:ext cx="8559800" cy="5095405"/>
          </a:xfrm>
        </p:spPr>
        <p:txBody>
          <a:bodyPr/>
          <a:lstStyle/>
          <a:p>
            <a:r>
              <a:rPr lang="en-US" altLang="en-US" sz="2000" dirty="0" smtClean="0">
                <a:ea typeface="ＭＳ Ｐゴシック" panose="020B0600070205080204" pitchFamily="34" charset="-128"/>
              </a:rPr>
              <a:t>Lock-Based Protocols</a:t>
            </a:r>
          </a:p>
          <a:p>
            <a:r>
              <a:rPr lang="en-US" altLang="en-US" sz="2000" dirty="0" smtClean="0">
                <a:ea typeface="ＭＳ Ｐゴシック" panose="020B0600070205080204" pitchFamily="34" charset="-128"/>
              </a:rPr>
              <a:t>Deadlock Handling</a:t>
            </a:r>
          </a:p>
          <a:p>
            <a:r>
              <a:rPr lang="en-US" altLang="en-US" sz="2000" dirty="0">
                <a:ea typeface="ＭＳ Ｐゴシック" panose="020B0600070205080204" pitchFamily="34" charset="-128"/>
              </a:rPr>
              <a:t>Multiple </a:t>
            </a:r>
            <a:r>
              <a:rPr lang="en-US" altLang="en-US" sz="2000" dirty="0" smtClean="0">
                <a:ea typeface="ＭＳ Ｐゴシック" panose="020B0600070205080204" pitchFamily="34" charset="-128"/>
              </a:rPr>
              <a:t>Granularity</a:t>
            </a:r>
          </a:p>
          <a:p>
            <a:r>
              <a:rPr lang="en-US" altLang="en-US" sz="2000" dirty="0" smtClean="0">
                <a:ea typeface="ＭＳ Ｐゴシック" panose="020B0600070205080204" pitchFamily="34" charset="-128"/>
              </a:rPr>
              <a:t>Timestamp-Based Protocols</a:t>
            </a:r>
          </a:p>
          <a:p>
            <a:r>
              <a:rPr lang="en-US" altLang="en-US" sz="2000" dirty="0" smtClean="0">
                <a:ea typeface="ＭＳ Ｐゴシック" panose="020B0600070205080204" pitchFamily="34" charset="-128"/>
              </a:rPr>
              <a:t>Validation-Based Protocols</a:t>
            </a:r>
          </a:p>
          <a:p>
            <a:r>
              <a:rPr lang="en-US" altLang="en-US" sz="2000" dirty="0" err="1" smtClean="0">
                <a:ea typeface="ＭＳ Ｐゴシック" panose="020B0600070205080204" pitchFamily="34" charset="-128"/>
              </a:rPr>
              <a:t>Multiversion</a:t>
            </a:r>
            <a:r>
              <a:rPr lang="en-US" altLang="en-US" sz="2000" dirty="0" smtClean="0">
                <a:ea typeface="ＭＳ Ｐゴシック" panose="020B0600070205080204" pitchFamily="34" charset="-128"/>
              </a:rPr>
              <a:t> Schemes</a:t>
            </a:r>
          </a:p>
          <a:p>
            <a:r>
              <a:rPr lang="en-US" altLang="en-US" sz="2000" b="1" dirty="0" smtClean="0">
                <a:solidFill>
                  <a:schemeClr val="tx2"/>
                </a:solidFill>
                <a:ea typeface="ＭＳ Ｐゴシック" panose="020B0600070205080204" pitchFamily="34" charset="-128"/>
              </a:rPr>
              <a:t>Snapshot Schemes</a:t>
            </a:r>
          </a:p>
          <a:p>
            <a:r>
              <a:rPr lang="en-US" altLang="en-US" sz="2000" b="1" dirty="0" smtClean="0">
                <a:solidFill>
                  <a:schemeClr val="tx2"/>
                </a:solidFill>
                <a:ea typeface="ＭＳ Ｐゴシック" panose="020B0600070205080204" pitchFamily="34" charset="-128"/>
              </a:rPr>
              <a:t>Insert and Delete Operations</a:t>
            </a:r>
          </a:p>
          <a:p>
            <a:r>
              <a:rPr lang="en-US" altLang="en-US" sz="2000" b="1" dirty="0" smtClean="0">
                <a:solidFill>
                  <a:schemeClr val="tx2"/>
                </a:solidFill>
                <a:ea typeface="ＭＳ Ｐゴシック" panose="020B0600070205080204" pitchFamily="34" charset="-128"/>
              </a:rPr>
              <a:t>Concurrency in Index Structures</a:t>
            </a:r>
          </a:p>
        </p:txBody>
      </p:sp>
    </p:spTree>
    <p:extLst>
      <p:ext uri="{BB962C8B-B14F-4D97-AF65-F5344CB8AC3E}">
        <p14:creationId xmlns:p14="http://schemas.microsoft.com/office/powerpoint/2010/main" val="15426022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Lock-Based Protocols</a:t>
            </a:r>
          </a:p>
        </p:txBody>
      </p:sp>
      <p:sp>
        <p:nvSpPr>
          <p:cNvPr id="6147" name="Rectangle 3"/>
          <p:cNvSpPr>
            <a:spLocks noGrp="1" noChangeArrowheads="1"/>
          </p:cNvSpPr>
          <p:nvPr>
            <p:ph type="body" idx="4294967295"/>
          </p:nvPr>
        </p:nvSpPr>
        <p:spPr>
          <a:xfrm>
            <a:off x="251460" y="925830"/>
            <a:ext cx="8594090" cy="5234940"/>
          </a:xfrm>
        </p:spPr>
        <p:txBody>
          <a:bodyPr/>
          <a:lstStyle/>
          <a:p>
            <a:r>
              <a:rPr lang="en-US" altLang="en-US" sz="2000" dirty="0" smtClean="0">
                <a:ea typeface="ＭＳ Ｐゴシック" panose="020B0600070205080204" pitchFamily="34" charset="-128"/>
              </a:rPr>
              <a:t>A lock is a mechanism to control concurrent access to a data item</a:t>
            </a:r>
          </a:p>
          <a:p>
            <a:r>
              <a:rPr lang="en-US" altLang="en-US" sz="2000" dirty="0" smtClean="0">
                <a:ea typeface="ＭＳ Ｐゴシック" panose="020B0600070205080204" pitchFamily="34" charset="-128"/>
              </a:rPr>
              <a:t>Data items can be locked in two modes :</a:t>
            </a:r>
          </a:p>
          <a:p>
            <a:pPr>
              <a:buFont typeface="Monotype Sorts" charset="2"/>
              <a:buNone/>
            </a:pP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1</a:t>
            </a:r>
            <a:r>
              <a:rPr lang="en-US" altLang="en-US" sz="2000" i="1" dirty="0" smtClean="0">
                <a:ea typeface="ＭＳ Ｐゴシック" panose="020B0600070205080204" pitchFamily="34" charset="-128"/>
              </a:rPr>
              <a:t>.  </a:t>
            </a:r>
            <a:r>
              <a:rPr lang="en-US" altLang="en-US" sz="2000" i="1" dirty="0" smtClean="0">
                <a:solidFill>
                  <a:srgbClr val="000099"/>
                </a:solidFill>
                <a:ea typeface="ＭＳ Ｐゴシック" panose="020B0600070205080204" pitchFamily="34" charset="-128"/>
              </a:rPr>
              <a:t>exclusive</a:t>
            </a:r>
            <a:r>
              <a:rPr lang="en-US" altLang="en-US" sz="2000" i="1" dirty="0" smtClean="0">
                <a:ea typeface="ＭＳ Ｐゴシック" panose="020B0600070205080204" pitchFamily="34" charset="-128"/>
              </a:rPr>
              <a:t> (X) mode</a:t>
            </a:r>
            <a:r>
              <a:rPr lang="en-US" altLang="en-US" sz="2000" dirty="0" smtClean="0">
                <a:ea typeface="ＭＳ Ｐゴシック" panose="020B0600070205080204" pitchFamily="34" charset="-128"/>
              </a:rPr>
              <a:t>. Data item can be both read as well as   </a:t>
            </a:r>
          </a:p>
          <a:p>
            <a:pPr>
              <a:lnSpc>
                <a:spcPct val="60000"/>
              </a:lnSpc>
              <a:buFont typeface="Monotype Sorts" charset="2"/>
              <a:buNone/>
            </a:pPr>
            <a:r>
              <a:rPr lang="en-US" altLang="en-US" sz="2000" dirty="0" smtClean="0">
                <a:ea typeface="ＭＳ Ｐゴシック" panose="020B0600070205080204" pitchFamily="34" charset="-128"/>
              </a:rPr>
              <a:t>         written. X-lock is requested using </a:t>
            </a:r>
            <a:r>
              <a:rPr lang="en-US" altLang="en-US" sz="2000" b="1" dirty="0" smtClean="0">
                <a:ea typeface="ＭＳ Ｐゴシック" panose="020B0600070205080204" pitchFamily="34" charset="-128"/>
              </a:rPr>
              <a:t> lock-X</a:t>
            </a:r>
            <a:r>
              <a:rPr lang="en-US" altLang="en-US" sz="2000" dirty="0" smtClean="0">
                <a:ea typeface="ＭＳ Ｐゴシック" panose="020B0600070205080204" pitchFamily="34" charset="-128"/>
              </a:rPr>
              <a:t> instruction.</a:t>
            </a:r>
          </a:p>
          <a:p>
            <a:pPr>
              <a:buFont typeface="Monotype Sorts" charset="2"/>
              <a:buNone/>
            </a:pP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2</a:t>
            </a:r>
            <a:r>
              <a:rPr lang="en-US" altLang="en-US" sz="2000" i="1" dirty="0" smtClean="0">
                <a:ea typeface="ＭＳ Ｐゴシック" panose="020B0600070205080204" pitchFamily="34" charset="-128"/>
              </a:rPr>
              <a:t>.  </a:t>
            </a:r>
            <a:r>
              <a:rPr lang="en-US" altLang="en-US" sz="2000" i="1" dirty="0" smtClean="0">
                <a:solidFill>
                  <a:srgbClr val="000099"/>
                </a:solidFill>
                <a:ea typeface="ＭＳ Ｐゴシック" panose="020B0600070205080204" pitchFamily="34" charset="-128"/>
              </a:rPr>
              <a:t>shared</a:t>
            </a:r>
            <a:r>
              <a:rPr lang="en-US" altLang="en-US" sz="2000" i="1" dirty="0" smtClean="0">
                <a:ea typeface="ＭＳ Ｐゴシック" panose="020B0600070205080204" pitchFamily="34" charset="-128"/>
              </a:rPr>
              <a:t> (S) mode</a:t>
            </a:r>
            <a:r>
              <a:rPr lang="en-US" altLang="en-US" sz="2000" dirty="0" smtClean="0">
                <a:ea typeface="ＭＳ Ｐゴシック" panose="020B0600070205080204" pitchFamily="34" charset="-128"/>
              </a:rPr>
              <a:t>. Data item can only be read. S-lock is          </a:t>
            </a:r>
          </a:p>
          <a:p>
            <a:pPr>
              <a:lnSpc>
                <a:spcPct val="60000"/>
              </a:lnSpc>
              <a:buFont typeface="Monotype Sorts" charset="2"/>
              <a:buNone/>
            </a:pPr>
            <a:r>
              <a:rPr lang="en-US" altLang="en-US" sz="2000" dirty="0" smtClean="0">
                <a:ea typeface="ＭＳ Ｐゴシック" panose="020B0600070205080204" pitchFamily="34" charset="-128"/>
              </a:rPr>
              <a:t>         requested using </a:t>
            </a:r>
            <a:r>
              <a:rPr lang="en-US" altLang="en-US" sz="2000" b="1" dirty="0" smtClean="0">
                <a:ea typeface="ＭＳ Ｐゴシック" panose="020B0600070205080204" pitchFamily="34" charset="-128"/>
              </a:rPr>
              <a:t> lock-S</a:t>
            </a:r>
            <a:r>
              <a:rPr lang="en-US" altLang="en-US" sz="2000" dirty="0" smtClean="0">
                <a:ea typeface="ＭＳ Ｐゴシック" panose="020B0600070205080204" pitchFamily="34" charset="-128"/>
              </a:rPr>
              <a:t> instruction.</a:t>
            </a:r>
          </a:p>
          <a:p>
            <a:pPr>
              <a:lnSpc>
                <a:spcPct val="110000"/>
              </a:lnSpc>
            </a:pPr>
            <a:r>
              <a:rPr lang="en-US" altLang="en-US" sz="2000" dirty="0" smtClean="0">
                <a:ea typeface="ＭＳ Ｐゴシック" panose="020B0600070205080204" pitchFamily="34" charset="-128"/>
              </a:rPr>
              <a:t>Lock requests are made to the concurrency-control manager by the programmer. Transaction can proceed only after request is granted.</a:t>
            </a:r>
          </a:p>
        </p:txBody>
      </p:sp>
    </p:spTree>
    <p:extLst>
      <p:ext uri="{BB962C8B-B14F-4D97-AF65-F5344CB8AC3E}">
        <p14:creationId xmlns:p14="http://schemas.microsoft.com/office/powerpoint/2010/main" val="8367303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Lock-Based Protocols (Cont.)</a:t>
            </a:r>
          </a:p>
        </p:txBody>
      </p:sp>
      <p:sp>
        <p:nvSpPr>
          <p:cNvPr id="7171" name="Rectangle 3"/>
          <p:cNvSpPr>
            <a:spLocks noGrp="1" noChangeArrowheads="1"/>
          </p:cNvSpPr>
          <p:nvPr>
            <p:ph type="body" idx="4294967295"/>
          </p:nvPr>
        </p:nvSpPr>
        <p:spPr>
          <a:xfrm>
            <a:off x="171450" y="891540"/>
            <a:ext cx="8674100" cy="5577840"/>
          </a:xfrm>
        </p:spPr>
        <p:txBody>
          <a:bodyPr/>
          <a:lstStyle/>
          <a:p>
            <a:r>
              <a:rPr lang="en-US" altLang="en-US" sz="2000" b="1" dirty="0" smtClean="0">
                <a:solidFill>
                  <a:srgbClr val="000099"/>
                </a:solidFill>
                <a:ea typeface="ＭＳ Ｐゴシック" panose="020B0600070205080204" pitchFamily="34" charset="-128"/>
              </a:rPr>
              <a:t>Lock-compatibility matrix</a:t>
            </a:r>
          </a:p>
          <a:p>
            <a:endParaRPr lang="en-US" altLang="en-US" sz="2000" dirty="0" smtClean="0">
              <a:solidFill>
                <a:schemeClr val="tx2"/>
              </a:solidFill>
              <a:ea typeface="ＭＳ Ｐゴシック" panose="020B0600070205080204" pitchFamily="34" charset="-128"/>
            </a:endParaRPr>
          </a:p>
          <a:p>
            <a:endParaRPr lang="en-US" altLang="en-US" sz="2000" dirty="0" smtClean="0">
              <a:ea typeface="ＭＳ Ｐゴシック" panose="020B0600070205080204" pitchFamily="34" charset="-128"/>
            </a:endParaRPr>
          </a:p>
          <a:p>
            <a:endParaRPr lang="en-US" altLang="en-US" sz="2000" dirty="0" smtClean="0">
              <a:ea typeface="ＭＳ Ｐゴシック" panose="020B0600070205080204" pitchFamily="34" charset="-128"/>
            </a:endParaRPr>
          </a:p>
          <a:p>
            <a:pPr>
              <a:buFont typeface="Monotype Sorts" charset="2"/>
              <a:buNone/>
            </a:pPr>
            <a:endParaRPr lang="en-US" altLang="en-US" sz="2000" dirty="0" smtClean="0">
              <a:ea typeface="ＭＳ Ｐゴシック" panose="020B0600070205080204" pitchFamily="34" charset="-128"/>
            </a:endParaRPr>
          </a:p>
          <a:p>
            <a:pPr>
              <a:buFont typeface="Monotype Sorts" charset="2"/>
              <a:buNone/>
            </a:pPr>
            <a:endParaRPr lang="en-US" altLang="en-US" sz="2000" dirty="0" smtClean="0">
              <a:ea typeface="ＭＳ Ｐゴシック" panose="020B0600070205080204" pitchFamily="34" charset="-128"/>
            </a:endParaRPr>
          </a:p>
          <a:p>
            <a:r>
              <a:rPr lang="en-US" altLang="en-US" sz="2000" dirty="0" smtClean="0">
                <a:ea typeface="ＭＳ Ｐゴシック" panose="020B0600070205080204" pitchFamily="34" charset="-128"/>
              </a:rPr>
              <a:t>A transaction may be granted a lock on an item if the requested lock is compatible with locks already held on the item by other transactions</a:t>
            </a:r>
          </a:p>
          <a:p>
            <a:r>
              <a:rPr lang="en-US" altLang="en-US" sz="2000" dirty="0" smtClean="0">
                <a:ea typeface="ＭＳ Ｐゴシック" panose="020B0600070205080204" pitchFamily="34" charset="-128"/>
              </a:rPr>
              <a:t>Any number of transactions can hold shared locks on an item, </a:t>
            </a:r>
          </a:p>
          <a:p>
            <a:pPr lvl="1"/>
            <a:r>
              <a:rPr lang="en-US" altLang="en-US" sz="2000" dirty="0" smtClean="0">
                <a:ea typeface="ＭＳ Ｐゴシック" panose="020B0600070205080204" pitchFamily="34" charset="-128"/>
              </a:rPr>
              <a:t>But if any transaction holds an exclusive on the item no other transaction may hold any lock on the item.</a:t>
            </a:r>
          </a:p>
          <a:p>
            <a:r>
              <a:rPr lang="en-US" altLang="en-US" sz="2000" dirty="0" smtClean="0">
                <a:ea typeface="ＭＳ Ｐゴシック" panose="020B0600070205080204" pitchFamily="34" charset="-128"/>
              </a:rPr>
              <a:t>If a lock cannot be granted, the requesting transaction is made to wait till all incompatible locks held by other transactions have been released.  The lock is then granted.</a:t>
            </a:r>
          </a:p>
        </p:txBody>
      </p:sp>
      <p:pic>
        <p:nvPicPr>
          <p:cNvPr id="717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097" y="1512888"/>
            <a:ext cx="2771561" cy="1584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10307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Lock-Based Protocols (Cont.)</a:t>
            </a:r>
          </a:p>
        </p:txBody>
      </p:sp>
      <p:sp>
        <p:nvSpPr>
          <p:cNvPr id="8195" name="Rectangle 3"/>
          <p:cNvSpPr>
            <a:spLocks noGrp="1" noChangeArrowheads="1"/>
          </p:cNvSpPr>
          <p:nvPr>
            <p:ph type="body" idx="4294967295"/>
          </p:nvPr>
        </p:nvSpPr>
        <p:spPr>
          <a:xfrm>
            <a:off x="182880" y="868680"/>
            <a:ext cx="8743949" cy="5463540"/>
          </a:xfrm>
        </p:spPr>
        <p:txBody>
          <a:bodyPr/>
          <a:lstStyle/>
          <a:p>
            <a:r>
              <a:rPr lang="en-US" altLang="en-US" sz="2000" dirty="0" smtClean="0">
                <a:ea typeface="ＭＳ Ｐゴシック" panose="020B0600070205080204" pitchFamily="34" charset="-128"/>
              </a:rPr>
              <a:t>Example of a transaction performing locking:</a:t>
            </a:r>
          </a:p>
          <a:p>
            <a:pPr>
              <a:buFont typeface="Monotype Sorts" charset="2"/>
              <a:buNone/>
            </a:pP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T</a:t>
            </a:r>
            <a:r>
              <a:rPr lang="en-US" altLang="en-US" sz="2000" i="1" baseline="-25000" dirty="0" smtClean="0">
                <a:ea typeface="ＭＳ Ｐゴシック" panose="020B0600070205080204" pitchFamily="34" charset="-128"/>
              </a:rPr>
              <a:t>2</a:t>
            </a:r>
            <a:r>
              <a:rPr lang="en-US" altLang="en-US" sz="2000" dirty="0" smtClean="0">
                <a:ea typeface="ＭＳ Ｐゴシック" panose="020B0600070205080204" pitchFamily="34" charset="-128"/>
              </a:rPr>
              <a:t>:</a:t>
            </a:r>
            <a:r>
              <a:rPr lang="en-US" altLang="en-US" sz="2000" b="1" dirty="0" smtClean="0">
                <a:ea typeface="ＭＳ Ｐゴシック" panose="020B0600070205080204" pitchFamily="34" charset="-128"/>
              </a:rPr>
              <a:t> lock-S</a:t>
            </a:r>
            <a:r>
              <a:rPr lang="en-US" altLang="en-US" sz="2000" i="1" dirty="0" smtClean="0">
                <a:ea typeface="ＭＳ Ｐゴシック" panose="020B0600070205080204" pitchFamily="34" charset="-128"/>
              </a:rPr>
              <a:t>(A)</a:t>
            </a:r>
            <a:r>
              <a:rPr lang="en-US" altLang="en-US" sz="2000" dirty="0" smtClean="0">
                <a:ea typeface="ＭＳ Ｐゴシック" panose="020B0600070205080204" pitchFamily="34" charset="-128"/>
              </a:rPr>
              <a:t>;</a:t>
            </a:r>
          </a:p>
          <a:p>
            <a:pPr>
              <a:buFont typeface="Monotype Sorts" charset="2"/>
              <a:buNone/>
            </a:pPr>
            <a:r>
              <a:rPr lang="en-US" altLang="en-US" sz="2000" b="1" dirty="0" smtClean="0">
                <a:ea typeface="ＭＳ Ｐゴシック" panose="020B0600070205080204" pitchFamily="34" charset="-128"/>
              </a:rPr>
              <a:t>                             read </a:t>
            </a:r>
            <a:r>
              <a:rPr lang="en-US" altLang="en-US" sz="2000" i="1" dirty="0" smtClean="0">
                <a:ea typeface="ＭＳ Ｐゴシック" panose="020B0600070205080204" pitchFamily="34" charset="-128"/>
              </a:rPr>
              <a:t>(A)</a:t>
            </a:r>
            <a:r>
              <a:rPr lang="en-US" altLang="en-US" sz="2000" dirty="0" smtClean="0">
                <a:ea typeface="ＭＳ Ｐゴシック" panose="020B0600070205080204" pitchFamily="34" charset="-128"/>
              </a:rPr>
              <a:t>;</a:t>
            </a:r>
          </a:p>
          <a:p>
            <a:pPr>
              <a:buFont typeface="Monotype Sorts" charset="2"/>
              <a:buNone/>
            </a:pPr>
            <a:r>
              <a:rPr lang="en-US" altLang="en-US" sz="2000" b="1" dirty="0" smtClean="0">
                <a:ea typeface="ＭＳ Ｐゴシック" panose="020B0600070205080204" pitchFamily="34" charset="-128"/>
              </a:rPr>
              <a:t>                             unlock</a:t>
            </a:r>
            <a:r>
              <a:rPr lang="en-US" altLang="en-US" sz="2000" i="1" dirty="0" smtClean="0">
                <a:ea typeface="ＭＳ Ｐゴシック" panose="020B0600070205080204" pitchFamily="34" charset="-128"/>
              </a:rPr>
              <a:t>(A)</a:t>
            </a:r>
            <a:r>
              <a:rPr lang="en-US" altLang="en-US" sz="2000" dirty="0" smtClean="0">
                <a:ea typeface="ＭＳ Ｐゴシック" panose="020B0600070205080204" pitchFamily="34" charset="-128"/>
              </a:rPr>
              <a:t>;</a:t>
            </a:r>
          </a:p>
          <a:p>
            <a:pPr>
              <a:buFont typeface="Monotype Sorts" charset="2"/>
              <a:buNone/>
            </a:pPr>
            <a:r>
              <a:rPr lang="en-US" altLang="en-US" sz="2000" b="1" dirty="0" smtClean="0">
                <a:ea typeface="ＭＳ Ｐゴシック" panose="020B0600070205080204" pitchFamily="34" charset="-128"/>
              </a:rPr>
              <a:t>                             lock-S</a:t>
            </a:r>
            <a:r>
              <a:rPr lang="en-US" altLang="en-US" sz="2000" i="1" dirty="0" smtClean="0">
                <a:ea typeface="ＭＳ Ｐゴシック" panose="020B0600070205080204" pitchFamily="34" charset="-128"/>
              </a:rPr>
              <a:t>(B)</a:t>
            </a:r>
            <a:r>
              <a:rPr lang="en-US" altLang="en-US" sz="2000" dirty="0" smtClean="0">
                <a:ea typeface="ＭＳ Ｐゴシック" panose="020B0600070205080204" pitchFamily="34" charset="-128"/>
              </a:rPr>
              <a:t>;</a:t>
            </a:r>
          </a:p>
          <a:p>
            <a:pPr>
              <a:buFont typeface="Monotype Sorts" charset="2"/>
              <a:buNone/>
            </a:pPr>
            <a:r>
              <a:rPr lang="en-US" altLang="en-US" sz="2000" b="1" dirty="0" smtClean="0">
                <a:ea typeface="ＭＳ Ｐゴシック" panose="020B0600070205080204" pitchFamily="34" charset="-128"/>
              </a:rPr>
              <a:t>                             read </a:t>
            </a:r>
            <a:r>
              <a:rPr lang="en-US" altLang="en-US" sz="2000" i="1" dirty="0" smtClean="0">
                <a:ea typeface="ＭＳ Ｐゴシック" panose="020B0600070205080204" pitchFamily="34" charset="-128"/>
              </a:rPr>
              <a:t>(B)</a:t>
            </a:r>
            <a:r>
              <a:rPr lang="en-US" altLang="en-US" sz="2000" dirty="0" smtClean="0">
                <a:ea typeface="ＭＳ Ｐゴシック" panose="020B0600070205080204" pitchFamily="34" charset="-128"/>
              </a:rPr>
              <a:t>;</a:t>
            </a:r>
          </a:p>
          <a:p>
            <a:pPr>
              <a:buFont typeface="Monotype Sorts" charset="2"/>
              <a:buNone/>
            </a:pPr>
            <a:r>
              <a:rPr lang="en-US" altLang="en-US" sz="2000" b="1" dirty="0" smtClean="0">
                <a:ea typeface="ＭＳ Ｐゴシック" panose="020B0600070205080204" pitchFamily="34" charset="-128"/>
              </a:rPr>
              <a:t>                             unlock</a:t>
            </a:r>
            <a:r>
              <a:rPr lang="en-US" altLang="en-US" sz="2000" i="1" dirty="0" smtClean="0">
                <a:ea typeface="ＭＳ Ｐゴシック" panose="020B0600070205080204" pitchFamily="34" charset="-128"/>
              </a:rPr>
              <a:t>(B)</a:t>
            </a:r>
            <a:r>
              <a:rPr lang="en-US" altLang="en-US" sz="2000" dirty="0" smtClean="0">
                <a:ea typeface="ＭＳ Ｐゴシック" panose="020B0600070205080204" pitchFamily="34" charset="-128"/>
              </a:rPr>
              <a:t>;</a:t>
            </a:r>
          </a:p>
          <a:p>
            <a:pPr>
              <a:buFont typeface="Monotype Sorts" charset="2"/>
              <a:buNone/>
            </a:pPr>
            <a:r>
              <a:rPr lang="en-US" altLang="en-US" sz="2000" b="1" dirty="0" smtClean="0">
                <a:ea typeface="ＭＳ Ｐゴシック" panose="020B0600070205080204" pitchFamily="34" charset="-128"/>
              </a:rPr>
              <a:t>                             display</a:t>
            </a:r>
            <a:r>
              <a:rPr lang="en-US" altLang="en-US" sz="2000" i="1" dirty="0" smtClean="0">
                <a:ea typeface="ＭＳ Ｐゴシック" panose="020B0600070205080204" pitchFamily="34" charset="-128"/>
              </a:rPr>
              <a:t>(A+B)</a:t>
            </a:r>
          </a:p>
          <a:p>
            <a:r>
              <a:rPr lang="en-US" altLang="en-US" sz="2000" dirty="0" smtClean="0">
                <a:ea typeface="ＭＳ Ｐゴシック" panose="020B0600070205080204" pitchFamily="34" charset="-128"/>
              </a:rPr>
              <a:t>Locking as above is not sufficient to guarantee serializability — if </a:t>
            </a:r>
            <a:r>
              <a:rPr lang="en-US" altLang="en-US" sz="2000" i="1" dirty="0" smtClean="0">
                <a:ea typeface="ＭＳ Ｐゴシック" panose="020B0600070205080204" pitchFamily="34" charset="-128"/>
              </a:rPr>
              <a:t>A</a:t>
            </a:r>
            <a:r>
              <a:rPr lang="en-US" altLang="en-US" sz="2000" dirty="0" smtClean="0">
                <a:ea typeface="ＭＳ Ｐゴシック" panose="020B0600070205080204" pitchFamily="34" charset="-128"/>
              </a:rPr>
              <a:t> and </a:t>
            </a:r>
            <a:r>
              <a:rPr lang="en-US" altLang="en-US" sz="2000" i="1" dirty="0" smtClean="0">
                <a:ea typeface="ＭＳ Ｐゴシック" panose="020B0600070205080204" pitchFamily="34" charset="-128"/>
              </a:rPr>
              <a:t>B</a:t>
            </a:r>
            <a:r>
              <a:rPr lang="en-US" altLang="en-US" sz="2000" dirty="0" smtClean="0">
                <a:ea typeface="ＭＳ Ｐゴシック" panose="020B0600070205080204" pitchFamily="34" charset="-128"/>
              </a:rPr>
              <a:t> get updated in-between the read of </a:t>
            </a:r>
            <a:r>
              <a:rPr lang="en-US" altLang="en-US" sz="2000" i="1" dirty="0" smtClean="0">
                <a:ea typeface="ＭＳ Ｐゴシック" panose="020B0600070205080204" pitchFamily="34" charset="-128"/>
              </a:rPr>
              <a:t>A</a:t>
            </a:r>
            <a:r>
              <a:rPr lang="en-US" altLang="en-US" sz="2000" dirty="0" smtClean="0">
                <a:ea typeface="ＭＳ Ｐゴシック" panose="020B0600070205080204" pitchFamily="34" charset="-128"/>
              </a:rPr>
              <a:t> and </a:t>
            </a:r>
            <a:r>
              <a:rPr lang="en-US" altLang="en-US" sz="2000" i="1" dirty="0" smtClean="0">
                <a:ea typeface="ＭＳ Ｐゴシック" panose="020B0600070205080204" pitchFamily="34" charset="-128"/>
              </a:rPr>
              <a:t>B</a:t>
            </a:r>
            <a:r>
              <a:rPr lang="en-US" altLang="en-US" sz="2000" dirty="0" smtClean="0">
                <a:ea typeface="ＭＳ Ｐゴシック" panose="020B0600070205080204" pitchFamily="34" charset="-128"/>
              </a:rPr>
              <a:t>, the displayed sum would be wrong.</a:t>
            </a:r>
          </a:p>
          <a:p>
            <a:r>
              <a:rPr lang="en-US" altLang="en-US" sz="2000" dirty="0" smtClean="0">
                <a:ea typeface="ＭＳ Ｐゴシック" panose="020B0600070205080204" pitchFamily="34" charset="-128"/>
              </a:rPr>
              <a:t>A  </a:t>
            </a:r>
            <a:r>
              <a:rPr lang="en-US" altLang="en-US" sz="2000" b="1" dirty="0" smtClean="0">
                <a:solidFill>
                  <a:srgbClr val="000099"/>
                </a:solidFill>
                <a:ea typeface="ＭＳ Ｐゴシック" panose="020B0600070205080204" pitchFamily="34" charset="-128"/>
              </a:rPr>
              <a:t>locking protocol</a:t>
            </a:r>
            <a:r>
              <a:rPr lang="en-US" altLang="en-US" sz="2000" dirty="0" smtClean="0">
                <a:ea typeface="ＭＳ Ｐゴシック" panose="020B0600070205080204" pitchFamily="34" charset="-128"/>
              </a:rPr>
              <a:t> is a set of rules followed by all transactions while requesting and releasing locks. Locking protocols restrict the set of possible schedules.</a:t>
            </a:r>
          </a:p>
        </p:txBody>
      </p:sp>
    </p:spTree>
    <p:extLst>
      <p:ext uri="{BB962C8B-B14F-4D97-AF65-F5344CB8AC3E}">
        <p14:creationId xmlns:p14="http://schemas.microsoft.com/office/powerpoint/2010/main" val="5038784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The Two-Phase Locking Protocol</a:t>
            </a:r>
          </a:p>
        </p:txBody>
      </p:sp>
      <p:sp>
        <p:nvSpPr>
          <p:cNvPr id="9219" name="Rectangle 3"/>
          <p:cNvSpPr>
            <a:spLocks noGrp="1" noChangeArrowheads="1"/>
          </p:cNvSpPr>
          <p:nvPr>
            <p:ph type="body" idx="4294967295"/>
          </p:nvPr>
        </p:nvSpPr>
        <p:spPr>
          <a:xfrm>
            <a:off x="285750" y="925830"/>
            <a:ext cx="8559799" cy="5486400"/>
          </a:xfrm>
        </p:spPr>
        <p:txBody>
          <a:bodyPr/>
          <a:lstStyle/>
          <a:p>
            <a:r>
              <a:rPr lang="en-US" altLang="en-US" sz="2000" dirty="0" smtClean="0">
                <a:ea typeface="ＭＳ Ｐゴシック" panose="020B0600070205080204" pitchFamily="34" charset="-128"/>
              </a:rPr>
              <a:t>This protocol ensures conflict-serializable schedules.</a:t>
            </a:r>
          </a:p>
          <a:p>
            <a:r>
              <a:rPr lang="en-US" altLang="en-US" sz="2000" dirty="0" smtClean="0">
                <a:ea typeface="ＭＳ Ｐゴシック" panose="020B0600070205080204" pitchFamily="34" charset="-128"/>
              </a:rPr>
              <a:t>Phase 1: Growing Phase</a:t>
            </a:r>
          </a:p>
          <a:p>
            <a:pPr lvl="1"/>
            <a:r>
              <a:rPr lang="en-US" altLang="en-US" sz="2000" dirty="0" smtClean="0">
                <a:ea typeface="ＭＳ Ｐゴシック" panose="020B0600070205080204" pitchFamily="34" charset="-128"/>
              </a:rPr>
              <a:t>Transaction may obtain locks </a:t>
            </a:r>
          </a:p>
          <a:p>
            <a:pPr lvl="1"/>
            <a:r>
              <a:rPr lang="en-US" altLang="en-US" sz="2000" dirty="0" smtClean="0">
                <a:ea typeface="ＭＳ Ｐゴシック" panose="020B0600070205080204" pitchFamily="34" charset="-128"/>
              </a:rPr>
              <a:t>Transaction may not release locks</a:t>
            </a:r>
          </a:p>
          <a:p>
            <a:r>
              <a:rPr lang="en-US" altLang="en-US" sz="2000" dirty="0" smtClean="0">
                <a:ea typeface="ＭＳ Ｐゴシック" panose="020B0600070205080204" pitchFamily="34" charset="-128"/>
              </a:rPr>
              <a:t>Phase 2: Shrinking Phase</a:t>
            </a:r>
          </a:p>
          <a:p>
            <a:pPr lvl="1"/>
            <a:r>
              <a:rPr lang="en-US" altLang="en-US" sz="2000" dirty="0" smtClean="0">
                <a:ea typeface="ＭＳ Ｐゴシック" panose="020B0600070205080204" pitchFamily="34" charset="-128"/>
              </a:rPr>
              <a:t>Transaction may release locks</a:t>
            </a:r>
          </a:p>
          <a:p>
            <a:pPr lvl="1"/>
            <a:r>
              <a:rPr lang="en-US" altLang="en-US" sz="2000" dirty="0" smtClean="0">
                <a:ea typeface="ＭＳ Ｐゴシック" panose="020B0600070205080204" pitchFamily="34" charset="-128"/>
              </a:rPr>
              <a:t>Transaction may not obtain locks</a:t>
            </a:r>
          </a:p>
          <a:p>
            <a:pPr>
              <a:lnSpc>
                <a:spcPct val="120000"/>
              </a:lnSpc>
            </a:pPr>
            <a:r>
              <a:rPr lang="en-US" altLang="en-US" sz="2000" dirty="0" smtClean="0">
                <a:ea typeface="ＭＳ Ｐゴシック" panose="020B0600070205080204" pitchFamily="34" charset="-128"/>
              </a:rPr>
              <a:t>The protocol assures serializability. It can be proved that the transactions can be serialized in the order of their </a:t>
            </a:r>
            <a:r>
              <a:rPr lang="en-US" altLang="en-US" sz="2000" b="1" dirty="0" smtClean="0">
                <a:solidFill>
                  <a:srgbClr val="000099"/>
                </a:solidFill>
                <a:ea typeface="ＭＳ Ｐゴシック" panose="020B0600070205080204" pitchFamily="34" charset="-128"/>
              </a:rPr>
              <a:t>lock points</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 (i.e., the point where a transaction acquired its final lock). </a:t>
            </a:r>
          </a:p>
        </p:txBody>
      </p:sp>
    </p:spTree>
    <p:extLst>
      <p:ext uri="{BB962C8B-B14F-4D97-AF65-F5344CB8AC3E}">
        <p14:creationId xmlns:p14="http://schemas.microsoft.com/office/powerpoint/2010/main" val="21954974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71438"/>
            <a:ext cx="8077200" cy="609600"/>
          </a:xfrm>
        </p:spPr>
        <p:txBody>
          <a:bodyPr/>
          <a:lstStyle/>
          <a:p>
            <a:pPr>
              <a:defRPr/>
            </a:pPr>
            <a:r>
              <a:rPr lang="en-US" dirty="0" smtClean="0">
                <a:effectLst>
                  <a:outerShdw blurRad="38100" dist="38100" dir="2700000" algn="tl">
                    <a:srgbClr val="C0C0C0"/>
                  </a:outerShdw>
                </a:effectLst>
                <a:ea typeface="ＭＳ Ｐゴシック" pitchFamily="34" charset="-128"/>
              </a:rPr>
              <a:t>The Two-Phase Locking Protocol (Cont.)</a:t>
            </a:r>
          </a:p>
        </p:txBody>
      </p:sp>
      <p:sp>
        <p:nvSpPr>
          <p:cNvPr id="10243" name="Rectangle 3"/>
          <p:cNvSpPr>
            <a:spLocks noGrp="1" noChangeArrowheads="1"/>
          </p:cNvSpPr>
          <p:nvPr>
            <p:ph type="body" idx="4294967295"/>
          </p:nvPr>
        </p:nvSpPr>
        <p:spPr>
          <a:xfrm>
            <a:off x="320040" y="845820"/>
            <a:ext cx="8595360" cy="5543549"/>
          </a:xfrm>
        </p:spPr>
        <p:txBody>
          <a:bodyPr/>
          <a:lstStyle/>
          <a:p>
            <a:r>
              <a:rPr lang="en-US" altLang="en-US" sz="2000" dirty="0" smtClean="0">
                <a:ea typeface="ＭＳ Ｐゴシック" panose="020B0600070205080204" pitchFamily="34" charset="-128"/>
              </a:rPr>
              <a:t>There can be conflict serializable schedules that cannot be obtained if two-phase locking is used.  </a:t>
            </a:r>
          </a:p>
          <a:p>
            <a:r>
              <a:rPr lang="en-US" altLang="en-US" sz="2000" dirty="0" smtClean="0">
                <a:ea typeface="ＭＳ Ｐゴシック" panose="020B0600070205080204" pitchFamily="34" charset="-128"/>
              </a:rPr>
              <a:t>However, in the absence of extra information (e.g., ordering of  access to data), two-phase locking is needed for conflict serializability in the following sense:</a:t>
            </a:r>
          </a:p>
          <a:p>
            <a:pPr lvl="1"/>
            <a:r>
              <a:rPr lang="en-US" altLang="en-US" sz="2000" dirty="0" smtClean="0">
                <a:ea typeface="ＭＳ Ｐゴシック" panose="020B0600070205080204" pitchFamily="34" charset="-128"/>
              </a:rPr>
              <a:t>Given a transaction </a:t>
            </a:r>
            <a:r>
              <a:rPr lang="en-US" altLang="en-US" sz="2000" i="1"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that does not follow two-phase locking, we can find a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that uses two-phase locking, and a schedule for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and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that is not conflict serializable.</a:t>
            </a:r>
          </a:p>
        </p:txBody>
      </p:sp>
    </p:spTree>
    <p:extLst>
      <p:ext uri="{BB962C8B-B14F-4D97-AF65-F5344CB8AC3E}">
        <p14:creationId xmlns:p14="http://schemas.microsoft.com/office/powerpoint/2010/main" val="40345991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Lock Conversions</a:t>
            </a:r>
          </a:p>
        </p:txBody>
      </p:sp>
      <p:sp>
        <p:nvSpPr>
          <p:cNvPr id="11267" name="Rectangle 4"/>
          <p:cNvSpPr>
            <a:spLocks noGrp="1" noChangeArrowheads="1"/>
          </p:cNvSpPr>
          <p:nvPr>
            <p:ph type="body" idx="4294967295"/>
          </p:nvPr>
        </p:nvSpPr>
        <p:spPr>
          <a:xfrm>
            <a:off x="274320" y="960120"/>
            <a:ext cx="8652510" cy="5326380"/>
          </a:xfrm>
          <a:noFill/>
        </p:spPr>
        <p:txBody>
          <a:bodyPr/>
          <a:lstStyle/>
          <a:p>
            <a:r>
              <a:rPr lang="en-US" altLang="en-US" sz="2000" dirty="0" smtClean="0">
                <a:ea typeface="ＭＳ Ｐゴシック" panose="020B0600070205080204" pitchFamily="34" charset="-128"/>
              </a:rPr>
              <a:t>Two-phase locking with lock conversions:</a:t>
            </a:r>
          </a:p>
          <a:p>
            <a:pPr>
              <a:buFont typeface="Monotype Sorts" charset="2"/>
              <a:buNone/>
            </a:pPr>
            <a:r>
              <a:rPr lang="en-US" altLang="en-US" sz="2000" dirty="0" smtClean="0">
                <a:ea typeface="ＭＳ Ｐゴシック" panose="020B0600070205080204" pitchFamily="34" charset="-128"/>
              </a:rPr>
              <a:t>     –   First Phase:        </a:t>
            </a:r>
          </a:p>
          <a:p>
            <a:pPr lvl="1"/>
            <a:r>
              <a:rPr lang="en-US" altLang="en-US" sz="2000" dirty="0" smtClean="0">
                <a:ea typeface="ＭＳ Ｐゴシック" panose="020B0600070205080204" pitchFamily="34" charset="-128"/>
              </a:rPr>
              <a:t>can acquire a lock-S on item</a:t>
            </a:r>
          </a:p>
          <a:p>
            <a:pPr lvl="1"/>
            <a:r>
              <a:rPr lang="en-US" altLang="en-US" sz="2000" dirty="0" smtClean="0">
                <a:ea typeface="ＭＳ Ｐゴシック" panose="020B0600070205080204" pitchFamily="34" charset="-128"/>
              </a:rPr>
              <a:t>can acquire a lock-X on item</a:t>
            </a:r>
          </a:p>
          <a:p>
            <a:pPr lvl="1"/>
            <a:r>
              <a:rPr lang="en-US" altLang="en-US" sz="2000" dirty="0" smtClean="0">
                <a:ea typeface="ＭＳ Ｐゴシック" panose="020B0600070205080204" pitchFamily="34" charset="-128"/>
              </a:rPr>
              <a:t>can convert a lock-S to a lock-X (upgrade)</a:t>
            </a:r>
          </a:p>
          <a:p>
            <a:pPr>
              <a:buFont typeface="Monotype Sorts" charset="2"/>
              <a:buNone/>
            </a:pPr>
            <a:r>
              <a:rPr lang="en-US" altLang="en-US" sz="2000" dirty="0" smtClean="0">
                <a:ea typeface="ＭＳ Ｐゴシック" panose="020B0600070205080204" pitchFamily="34" charset="-128"/>
              </a:rPr>
              <a:t>     –   Second Phase:</a:t>
            </a:r>
          </a:p>
          <a:p>
            <a:pPr lvl="1"/>
            <a:r>
              <a:rPr lang="en-US" altLang="en-US" sz="2000" dirty="0" smtClean="0">
                <a:ea typeface="ＭＳ Ｐゴシック" panose="020B0600070205080204" pitchFamily="34" charset="-128"/>
              </a:rPr>
              <a:t>can release a lock-S</a:t>
            </a:r>
          </a:p>
          <a:p>
            <a:pPr lvl="1"/>
            <a:r>
              <a:rPr lang="en-US" altLang="en-US" sz="2000" dirty="0" smtClean="0">
                <a:ea typeface="ＭＳ Ｐゴシック" panose="020B0600070205080204" pitchFamily="34" charset="-128"/>
              </a:rPr>
              <a:t>can release a lock-X</a:t>
            </a:r>
          </a:p>
          <a:p>
            <a:pPr lvl="1"/>
            <a:r>
              <a:rPr lang="en-US" altLang="en-US" sz="2000" dirty="0" smtClean="0">
                <a:ea typeface="ＭＳ Ｐゴシック" panose="020B0600070205080204" pitchFamily="34" charset="-128"/>
              </a:rPr>
              <a:t>can convert a lock-X to a lock-S  (downgrade)</a:t>
            </a:r>
          </a:p>
          <a:p>
            <a:r>
              <a:rPr lang="en-US" altLang="en-US" sz="2000" dirty="0" smtClean="0">
                <a:ea typeface="ＭＳ Ｐゴシック" panose="020B0600070205080204" pitchFamily="34" charset="-128"/>
              </a:rPr>
              <a:t>This protocol assures serializability. But still relies on the programmer to insert the various  locking instructions.</a:t>
            </a:r>
          </a:p>
        </p:txBody>
      </p:sp>
    </p:spTree>
    <p:extLst>
      <p:ext uri="{BB962C8B-B14F-4D97-AF65-F5344CB8AC3E}">
        <p14:creationId xmlns:p14="http://schemas.microsoft.com/office/powerpoint/2010/main" val="40584957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Automatic Acquisition of Locks</a:t>
            </a:r>
          </a:p>
        </p:txBody>
      </p:sp>
      <p:sp>
        <p:nvSpPr>
          <p:cNvPr id="12291" name="Rectangle 3"/>
          <p:cNvSpPr>
            <a:spLocks noGrp="1" noChangeArrowheads="1"/>
          </p:cNvSpPr>
          <p:nvPr>
            <p:ph type="body" idx="4294967295"/>
          </p:nvPr>
        </p:nvSpPr>
        <p:spPr>
          <a:xfrm>
            <a:off x="285750" y="960120"/>
            <a:ext cx="8559800" cy="5474970"/>
          </a:xfrm>
        </p:spPr>
        <p:txBody>
          <a:bodyPr/>
          <a:lstStyle/>
          <a:p>
            <a:pPr>
              <a:lnSpc>
                <a:spcPct val="110000"/>
              </a:lnSpc>
            </a:pPr>
            <a:r>
              <a:rPr lang="en-US" altLang="en-US" sz="2000" dirty="0" smtClean="0">
                <a:ea typeface="ＭＳ Ｐゴシック" panose="020B0600070205080204" pitchFamily="34" charset="-128"/>
              </a:rPr>
              <a:t>A transaction </a:t>
            </a:r>
            <a:r>
              <a:rPr lang="en-US" altLang="en-US" sz="2000" i="1"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issues the standard read/write instruction, without explicit locking calls.</a:t>
            </a:r>
          </a:p>
          <a:p>
            <a:r>
              <a:rPr lang="en-US" altLang="en-US" sz="2000" dirty="0" smtClean="0">
                <a:ea typeface="ＭＳ Ｐゴシック" panose="020B0600070205080204" pitchFamily="34" charset="-128"/>
              </a:rPr>
              <a:t>The operation </a:t>
            </a:r>
            <a:r>
              <a:rPr lang="en-US" altLang="en-US" sz="2000" b="1" dirty="0" smtClean="0">
                <a:ea typeface="ＭＳ Ｐゴシック" panose="020B0600070205080204" pitchFamily="34" charset="-128"/>
              </a:rPr>
              <a:t>read</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D</a:t>
            </a:r>
            <a:r>
              <a:rPr lang="en-US" altLang="en-US" sz="2000" dirty="0" smtClean="0">
                <a:ea typeface="ＭＳ Ｐゴシック" panose="020B0600070205080204" pitchFamily="34" charset="-128"/>
              </a:rPr>
              <a:t>) is processed as:</a:t>
            </a:r>
          </a:p>
          <a:p>
            <a:pPr>
              <a:buFont typeface="Monotype Sorts" charset="2"/>
              <a:buNone/>
            </a:pP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if</a:t>
            </a:r>
            <a:r>
              <a:rPr lang="en-US" altLang="en-US" sz="2000" dirty="0" smtClean="0">
                <a:ea typeface="ＭＳ Ｐゴシック" panose="020B0600070205080204" pitchFamily="34" charset="-128"/>
              </a:rPr>
              <a:t>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has a S-lock on </a:t>
            </a:r>
            <a:r>
              <a:rPr lang="en-US" altLang="en-US" sz="2000" i="1" dirty="0" smtClean="0">
                <a:ea typeface="ＭＳ Ｐゴシック" panose="020B0600070205080204" pitchFamily="34" charset="-128"/>
              </a:rPr>
              <a:t>D</a:t>
            </a:r>
            <a:endParaRPr lang="en-US" altLang="en-US" sz="2000" dirty="0" smtClean="0">
              <a:ea typeface="ＭＳ Ｐゴシック" panose="020B0600070205080204" pitchFamily="34" charset="-128"/>
            </a:endParaRPr>
          </a:p>
          <a:p>
            <a:pPr>
              <a:buFont typeface="Monotype Sorts" charset="2"/>
              <a:buNone/>
            </a:pP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then</a:t>
            </a:r>
            <a:endParaRPr lang="en-US" altLang="en-US" sz="2000" dirty="0" smtClean="0">
              <a:ea typeface="ＭＳ Ｐゴシック" panose="020B0600070205080204" pitchFamily="34" charset="-128"/>
            </a:endParaRPr>
          </a:p>
          <a:p>
            <a:pPr>
              <a:buFont typeface="Monotype Sorts" charset="2"/>
              <a:buNone/>
            </a:pPr>
            <a:r>
              <a:rPr lang="en-US" altLang="en-US" sz="2000" dirty="0" smtClean="0">
                <a:ea typeface="ＭＳ Ｐゴシック" panose="020B0600070205080204" pitchFamily="34" charset="-128"/>
              </a:rPr>
              <a:t>                                read(</a:t>
            </a:r>
            <a:r>
              <a:rPr lang="en-US" altLang="en-US" sz="2000" i="1" dirty="0" smtClean="0">
                <a:ea typeface="ＭＳ Ｐゴシック" panose="020B0600070205080204" pitchFamily="34" charset="-128"/>
              </a:rPr>
              <a:t>D</a:t>
            </a:r>
            <a:r>
              <a:rPr lang="en-US" altLang="en-US" sz="2000" dirty="0" smtClean="0">
                <a:ea typeface="ＭＳ Ｐゴシック" panose="020B0600070205080204" pitchFamily="34" charset="-128"/>
              </a:rPr>
              <a:t>) </a:t>
            </a:r>
          </a:p>
          <a:p>
            <a:pPr>
              <a:lnSpc>
                <a:spcPct val="80000"/>
              </a:lnSpc>
              <a:buFont typeface="Monotype Sorts" charset="2"/>
              <a:buNone/>
            </a:pPr>
            <a:r>
              <a:rPr lang="en-US" altLang="en-US" sz="2000" b="1" dirty="0" smtClean="0">
                <a:ea typeface="ＭＳ Ｐゴシック" panose="020B0600070205080204" pitchFamily="34" charset="-128"/>
              </a:rPr>
              <a:t>                         else begin</a:t>
            </a:r>
            <a:r>
              <a:rPr lang="en-US" altLang="en-US" sz="2000" dirty="0" smtClean="0">
                <a:ea typeface="ＭＳ Ｐゴシック" panose="020B0600070205080204" pitchFamily="34" charset="-128"/>
              </a:rPr>
              <a:t> </a:t>
            </a:r>
          </a:p>
          <a:p>
            <a:pPr>
              <a:buFont typeface="Monotype Sorts" charset="2"/>
              <a:buNone/>
            </a:pPr>
            <a:r>
              <a:rPr lang="en-US" altLang="en-US" sz="2000" dirty="0" smtClean="0">
                <a:ea typeface="ＭＳ Ｐゴシック" panose="020B0600070205080204" pitchFamily="34" charset="-128"/>
              </a:rPr>
              <a:t>                                   if necessary wait until no other  </a:t>
            </a:r>
          </a:p>
          <a:p>
            <a:pPr>
              <a:lnSpc>
                <a:spcPct val="80000"/>
              </a:lnSpc>
              <a:buFont typeface="Monotype Sorts" charset="2"/>
              <a:buNone/>
            </a:pPr>
            <a:r>
              <a:rPr lang="en-US" altLang="en-US" sz="2000" dirty="0" smtClean="0">
                <a:ea typeface="ＭＳ Ｐゴシック" panose="020B0600070205080204" pitchFamily="34" charset="-128"/>
              </a:rPr>
              <a:t>                                       transaction has a </a:t>
            </a:r>
            <a:r>
              <a:rPr lang="en-US" altLang="en-US" sz="2000" b="1" dirty="0" smtClean="0">
                <a:ea typeface="ＭＳ Ｐゴシック" panose="020B0600070205080204" pitchFamily="34" charset="-128"/>
              </a:rPr>
              <a:t>lock-X</a:t>
            </a:r>
            <a:r>
              <a:rPr lang="en-US" altLang="en-US" sz="2000" dirty="0" smtClean="0">
                <a:ea typeface="ＭＳ Ｐゴシック" panose="020B0600070205080204" pitchFamily="34" charset="-128"/>
              </a:rPr>
              <a:t> on </a:t>
            </a:r>
            <a:r>
              <a:rPr lang="en-US" altLang="en-US" sz="2000" i="1" dirty="0" smtClean="0">
                <a:ea typeface="ＭＳ Ｐゴシック" panose="020B0600070205080204" pitchFamily="34" charset="-128"/>
              </a:rPr>
              <a:t>D</a:t>
            </a:r>
            <a:endParaRPr lang="en-US" altLang="en-US" sz="2000" dirty="0" smtClean="0">
              <a:ea typeface="ＭＳ Ｐゴシック" panose="020B0600070205080204" pitchFamily="34" charset="-128"/>
            </a:endParaRPr>
          </a:p>
          <a:p>
            <a:pPr>
              <a:lnSpc>
                <a:spcPct val="90000"/>
              </a:lnSpc>
              <a:buFont typeface="Monotype Sorts" charset="2"/>
              <a:buNone/>
            </a:pPr>
            <a:r>
              <a:rPr lang="en-US" altLang="en-US" sz="2000" dirty="0" smtClean="0">
                <a:ea typeface="ＭＳ Ｐゴシック" panose="020B0600070205080204" pitchFamily="34" charset="-128"/>
              </a:rPr>
              <a:t>                                   grant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 </a:t>
            </a:r>
            <a:r>
              <a:rPr lang="en-US" altLang="en-US" sz="2000" b="1" dirty="0" smtClean="0">
                <a:ea typeface="ＭＳ Ｐゴシック" panose="020B0600070205080204" pitchFamily="34" charset="-128"/>
              </a:rPr>
              <a:t> lock-S</a:t>
            </a:r>
            <a:r>
              <a:rPr lang="en-US" altLang="en-US" sz="2000" dirty="0" smtClean="0">
                <a:ea typeface="ＭＳ Ｐゴシック" panose="020B0600070205080204" pitchFamily="34" charset="-128"/>
              </a:rPr>
              <a:t> on </a:t>
            </a:r>
            <a:r>
              <a:rPr lang="en-US" altLang="en-US" sz="2000" i="1" dirty="0" smtClean="0">
                <a:ea typeface="ＭＳ Ｐゴシック" panose="020B0600070205080204" pitchFamily="34" charset="-128"/>
              </a:rPr>
              <a:t>D</a:t>
            </a:r>
            <a:r>
              <a:rPr lang="en-US" altLang="en-US" sz="2000" dirty="0" smtClean="0">
                <a:ea typeface="ＭＳ Ｐゴシック" panose="020B0600070205080204" pitchFamily="34" charset="-128"/>
              </a:rPr>
              <a:t>;</a:t>
            </a:r>
          </a:p>
          <a:p>
            <a:pPr>
              <a:buFont typeface="Monotype Sorts" charset="2"/>
              <a:buNone/>
            </a:pPr>
            <a:r>
              <a:rPr lang="en-US" altLang="en-US" sz="2000" dirty="0" smtClean="0">
                <a:ea typeface="ＭＳ Ｐゴシック" panose="020B0600070205080204" pitchFamily="34" charset="-128"/>
              </a:rPr>
              <a:t>                                   read(</a:t>
            </a:r>
            <a:r>
              <a:rPr lang="en-US" altLang="en-US" sz="2000" i="1" dirty="0" smtClean="0">
                <a:ea typeface="ＭＳ Ｐゴシック" panose="020B0600070205080204" pitchFamily="34" charset="-128"/>
              </a:rPr>
              <a:t>D</a:t>
            </a:r>
            <a:r>
              <a:rPr lang="en-US" altLang="en-US" sz="2000" dirty="0" smtClean="0">
                <a:ea typeface="ＭＳ Ｐゴシック" panose="020B0600070205080204" pitchFamily="34" charset="-128"/>
              </a:rPr>
              <a:t>)</a:t>
            </a:r>
          </a:p>
          <a:p>
            <a:pPr>
              <a:lnSpc>
                <a:spcPct val="70000"/>
              </a:lnSpc>
              <a:buFont typeface="Monotype Sorts" charset="2"/>
              <a:buNone/>
            </a:pPr>
            <a:r>
              <a:rPr lang="en-US" altLang="en-US" sz="2000" b="1" dirty="0" smtClean="0">
                <a:ea typeface="ＭＳ Ｐゴシック" panose="020B0600070205080204" pitchFamily="34" charset="-128"/>
              </a:rPr>
              <a:t>                                end</a:t>
            </a:r>
            <a:endParaRPr lang="en-US" altLang="en-US" sz="2000" dirty="0" smtClean="0">
              <a:ea typeface="ＭＳ Ｐゴシック" panose="020B0600070205080204" pitchFamily="34" charset="-128"/>
            </a:endParaRPr>
          </a:p>
        </p:txBody>
      </p:sp>
    </p:spTree>
    <p:extLst>
      <p:ext uri="{BB962C8B-B14F-4D97-AF65-F5344CB8AC3E}">
        <p14:creationId xmlns:p14="http://schemas.microsoft.com/office/powerpoint/2010/main" val="36800675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Automatic Acquisition of Locks (Cont.)</a:t>
            </a:r>
          </a:p>
        </p:txBody>
      </p:sp>
      <p:sp>
        <p:nvSpPr>
          <p:cNvPr id="13315" name="Rectangle 3"/>
          <p:cNvSpPr>
            <a:spLocks noGrp="1" noChangeArrowheads="1"/>
          </p:cNvSpPr>
          <p:nvPr>
            <p:ph type="body" idx="4294967295"/>
          </p:nvPr>
        </p:nvSpPr>
        <p:spPr>
          <a:xfrm>
            <a:off x="240030" y="857250"/>
            <a:ext cx="8686800" cy="5669280"/>
          </a:xfrm>
        </p:spPr>
        <p:txBody>
          <a:bodyPr/>
          <a:lstStyle/>
          <a:p>
            <a:r>
              <a:rPr lang="en-US" altLang="en-US" sz="2000" b="1" dirty="0" smtClean="0">
                <a:ea typeface="ＭＳ Ｐゴシック" panose="020B0600070205080204" pitchFamily="34" charset="-128"/>
              </a:rPr>
              <a:t>write</a:t>
            </a:r>
            <a:r>
              <a:rPr lang="en-US" altLang="en-US" sz="2000" i="1" dirty="0" smtClean="0">
                <a:ea typeface="ＭＳ Ｐゴシック" panose="020B0600070205080204" pitchFamily="34" charset="-128"/>
              </a:rPr>
              <a:t>(D)</a:t>
            </a:r>
            <a:r>
              <a:rPr lang="en-US" altLang="en-US" sz="2000" dirty="0" smtClean="0">
                <a:ea typeface="ＭＳ Ｐゴシック" panose="020B0600070205080204" pitchFamily="34" charset="-128"/>
              </a:rPr>
              <a:t> is processed as:</a:t>
            </a:r>
          </a:p>
          <a:p>
            <a:pPr>
              <a:buFont typeface="Monotype Sorts" charset="2"/>
              <a:buNone/>
            </a:pP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if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has a  </a:t>
            </a:r>
            <a:r>
              <a:rPr lang="en-US" altLang="en-US" sz="2000" b="1" dirty="0" smtClean="0">
                <a:ea typeface="ＭＳ Ｐゴシック" panose="020B0600070205080204" pitchFamily="34" charset="-128"/>
              </a:rPr>
              <a:t>lock-X</a:t>
            </a:r>
            <a:r>
              <a:rPr lang="en-US" altLang="en-US" sz="2000" dirty="0" smtClean="0">
                <a:ea typeface="ＭＳ Ｐゴシック" panose="020B0600070205080204" pitchFamily="34" charset="-128"/>
              </a:rPr>
              <a:t> on </a:t>
            </a:r>
            <a:r>
              <a:rPr lang="en-US" altLang="en-US" sz="2000" i="1" dirty="0" smtClean="0">
                <a:ea typeface="ＭＳ Ｐゴシック" panose="020B0600070205080204" pitchFamily="34" charset="-128"/>
              </a:rPr>
              <a:t>D</a:t>
            </a:r>
            <a:r>
              <a:rPr lang="en-US" altLang="en-US" sz="2000" dirty="0" smtClean="0">
                <a:ea typeface="ＭＳ Ｐゴシック" panose="020B0600070205080204" pitchFamily="34" charset="-128"/>
              </a:rPr>
              <a:t> </a:t>
            </a:r>
          </a:p>
          <a:p>
            <a:pPr>
              <a:lnSpc>
                <a:spcPct val="70000"/>
              </a:lnSpc>
              <a:buFont typeface="Monotype Sorts" charset="2"/>
              <a:buNone/>
            </a:pPr>
            <a:r>
              <a:rPr lang="en-US" altLang="en-US" sz="2000" b="1" dirty="0" smtClean="0">
                <a:ea typeface="ＭＳ Ｐゴシック" panose="020B0600070205080204" pitchFamily="34" charset="-128"/>
              </a:rPr>
              <a:t>        then</a:t>
            </a:r>
            <a:r>
              <a:rPr lang="en-US" altLang="en-US" sz="2000" dirty="0" smtClean="0">
                <a:ea typeface="ＭＳ Ｐゴシック" panose="020B0600070205080204" pitchFamily="34" charset="-128"/>
              </a:rPr>
              <a:t> </a:t>
            </a:r>
          </a:p>
          <a:p>
            <a:pPr>
              <a:lnSpc>
                <a:spcPct val="60000"/>
              </a:lnSpc>
              <a:buFont typeface="Monotype Sorts" charset="2"/>
              <a:buNone/>
            </a:pPr>
            <a:r>
              <a:rPr lang="en-US" altLang="en-US" sz="2000" dirty="0" smtClean="0">
                <a:ea typeface="ＭＳ Ｐゴシック" panose="020B0600070205080204" pitchFamily="34" charset="-128"/>
              </a:rPr>
              <a:t>          write(</a:t>
            </a:r>
            <a:r>
              <a:rPr lang="en-US" altLang="en-US" sz="2000" i="1" dirty="0" smtClean="0">
                <a:ea typeface="ＭＳ Ｐゴシック" panose="020B0600070205080204" pitchFamily="34" charset="-128"/>
              </a:rPr>
              <a:t>D</a:t>
            </a:r>
            <a:r>
              <a:rPr lang="en-US" altLang="en-US" sz="2000" dirty="0" smtClean="0">
                <a:ea typeface="ＭＳ Ｐゴシック" panose="020B0600070205080204" pitchFamily="34" charset="-128"/>
              </a:rPr>
              <a:t>)</a:t>
            </a:r>
          </a:p>
          <a:p>
            <a:pPr>
              <a:lnSpc>
                <a:spcPct val="70000"/>
              </a:lnSpc>
              <a:buFont typeface="Monotype Sorts" charset="2"/>
              <a:buNone/>
            </a:pP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else begin</a:t>
            </a:r>
            <a:endParaRPr lang="en-US" altLang="en-US" sz="2000" dirty="0" smtClean="0">
              <a:ea typeface="ＭＳ Ｐゴシック" panose="020B0600070205080204" pitchFamily="34" charset="-128"/>
            </a:endParaRPr>
          </a:p>
          <a:p>
            <a:pPr>
              <a:lnSpc>
                <a:spcPct val="80000"/>
              </a:lnSpc>
              <a:buFont typeface="Monotype Sorts" charset="2"/>
              <a:buNone/>
            </a:pPr>
            <a:r>
              <a:rPr lang="en-US" altLang="en-US" sz="2000" dirty="0" smtClean="0">
                <a:ea typeface="ＭＳ Ｐゴシック" panose="020B0600070205080204" pitchFamily="34" charset="-128"/>
              </a:rPr>
              <a:t>            if necessary wait until no other transaction has any lock on </a:t>
            </a:r>
            <a:r>
              <a:rPr lang="en-US" altLang="en-US" sz="2000" i="1" dirty="0" smtClean="0">
                <a:ea typeface="ＭＳ Ｐゴシック" panose="020B0600070205080204" pitchFamily="34" charset="-128"/>
              </a:rPr>
              <a:t>D</a:t>
            </a:r>
            <a:r>
              <a:rPr lang="en-US" altLang="en-US" sz="2000" dirty="0" smtClean="0">
                <a:ea typeface="ＭＳ Ｐゴシック" panose="020B0600070205080204" pitchFamily="34" charset="-128"/>
              </a:rPr>
              <a:t>,</a:t>
            </a:r>
          </a:p>
          <a:p>
            <a:pPr>
              <a:lnSpc>
                <a:spcPct val="80000"/>
              </a:lnSpc>
              <a:buFont typeface="Monotype Sorts" charset="2"/>
              <a:buNone/>
            </a:pPr>
            <a:r>
              <a:rPr lang="en-US" altLang="en-US" sz="2000" dirty="0" smtClean="0">
                <a:ea typeface="ＭＳ Ｐゴシック" panose="020B0600070205080204" pitchFamily="34" charset="-128"/>
              </a:rPr>
              <a:t>            if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has a </a:t>
            </a:r>
            <a:r>
              <a:rPr lang="en-US" altLang="en-US" sz="2000" b="1" dirty="0" smtClean="0">
                <a:ea typeface="ＭＳ Ｐゴシック" panose="020B0600070205080204" pitchFamily="34" charset="-128"/>
              </a:rPr>
              <a:t>lock-S</a:t>
            </a:r>
            <a:r>
              <a:rPr lang="en-US" altLang="en-US" sz="2000" dirty="0" smtClean="0">
                <a:ea typeface="ＭＳ Ｐゴシック" panose="020B0600070205080204" pitchFamily="34" charset="-128"/>
              </a:rPr>
              <a:t> on </a:t>
            </a:r>
            <a:r>
              <a:rPr lang="en-US" altLang="en-US" sz="2000" i="1" dirty="0" smtClean="0">
                <a:ea typeface="ＭＳ Ｐゴシック" panose="020B0600070205080204" pitchFamily="34" charset="-128"/>
              </a:rPr>
              <a:t>D</a:t>
            </a:r>
            <a:endParaRPr lang="en-US" altLang="en-US" sz="2000" dirty="0" smtClean="0">
              <a:ea typeface="ＭＳ Ｐゴシック" panose="020B0600070205080204" pitchFamily="34" charset="-128"/>
            </a:endParaRPr>
          </a:p>
          <a:p>
            <a:pPr>
              <a:lnSpc>
                <a:spcPct val="70000"/>
              </a:lnSpc>
              <a:buFont typeface="Monotype Sorts" charset="2"/>
              <a:buNone/>
            </a:pPr>
            <a:r>
              <a:rPr lang="en-US" altLang="en-US" sz="2000" b="1" dirty="0" smtClean="0">
                <a:ea typeface="ＭＳ Ｐゴシック" panose="020B0600070205080204" pitchFamily="34" charset="-128"/>
              </a:rPr>
              <a:t>                 then</a:t>
            </a:r>
            <a:endParaRPr lang="en-US" altLang="en-US" sz="2000" dirty="0" smtClean="0">
              <a:ea typeface="ＭＳ Ｐゴシック" panose="020B0600070205080204" pitchFamily="34" charset="-128"/>
            </a:endParaRPr>
          </a:p>
          <a:p>
            <a:pPr>
              <a:lnSpc>
                <a:spcPct val="70000"/>
              </a:lnSpc>
              <a:buFont typeface="Monotype Sorts" charset="2"/>
              <a:buNone/>
            </a:pPr>
            <a:r>
              <a:rPr lang="en-US" altLang="en-US" sz="2000" b="1" dirty="0" smtClean="0">
                <a:ea typeface="ＭＳ Ｐゴシック" panose="020B0600070205080204" pitchFamily="34" charset="-128"/>
              </a:rPr>
              <a:t>                    upgrade</a:t>
            </a:r>
            <a:r>
              <a:rPr lang="en-US" altLang="en-US" sz="2000" dirty="0" smtClean="0">
                <a:ea typeface="ＭＳ Ｐゴシック" panose="020B0600070205080204" pitchFamily="34" charset="-128"/>
              </a:rPr>
              <a:t> lock on </a:t>
            </a:r>
            <a:r>
              <a:rPr lang="en-US" altLang="en-US" sz="2000" i="1" dirty="0" smtClean="0">
                <a:ea typeface="ＭＳ Ｐゴシック" panose="020B0600070205080204" pitchFamily="34" charset="-128"/>
              </a:rPr>
              <a:t>D</a:t>
            </a:r>
            <a:r>
              <a:rPr lang="en-US" altLang="en-US" sz="2000" dirty="0" smtClean="0">
                <a:ea typeface="ＭＳ Ｐゴシック" panose="020B0600070205080204" pitchFamily="34" charset="-128"/>
              </a:rPr>
              <a:t>  to </a:t>
            </a:r>
            <a:r>
              <a:rPr lang="en-US" altLang="en-US" sz="2000" b="1" dirty="0" smtClean="0">
                <a:ea typeface="ＭＳ Ｐゴシック" panose="020B0600070205080204" pitchFamily="34" charset="-128"/>
              </a:rPr>
              <a:t>lock-X</a:t>
            </a:r>
            <a:endParaRPr lang="en-US" altLang="en-US" sz="2000" dirty="0" smtClean="0">
              <a:ea typeface="ＭＳ Ｐゴシック" panose="020B0600070205080204" pitchFamily="34" charset="-128"/>
            </a:endParaRPr>
          </a:p>
          <a:p>
            <a:pPr>
              <a:lnSpc>
                <a:spcPct val="70000"/>
              </a:lnSpc>
              <a:buFont typeface="Monotype Sorts" charset="2"/>
              <a:buNone/>
            </a:pPr>
            <a:r>
              <a:rPr lang="en-US" altLang="en-US" sz="2000" b="1" dirty="0" smtClean="0">
                <a:ea typeface="ＭＳ Ｐゴシック" panose="020B0600070205080204" pitchFamily="34" charset="-128"/>
              </a:rPr>
              <a:t>                else</a:t>
            </a:r>
            <a:endParaRPr lang="en-US" altLang="en-US" sz="2000" dirty="0" smtClean="0">
              <a:ea typeface="ＭＳ Ｐゴシック" panose="020B0600070205080204" pitchFamily="34" charset="-128"/>
            </a:endParaRPr>
          </a:p>
          <a:p>
            <a:pPr>
              <a:lnSpc>
                <a:spcPct val="70000"/>
              </a:lnSpc>
              <a:buFont typeface="Monotype Sorts" charset="2"/>
              <a:buNone/>
            </a:pPr>
            <a:r>
              <a:rPr lang="en-US" altLang="en-US" sz="2000" dirty="0" smtClean="0">
                <a:ea typeface="ＭＳ Ｐゴシック" panose="020B0600070205080204" pitchFamily="34" charset="-128"/>
              </a:rPr>
              <a:t>                    grant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 </a:t>
            </a:r>
            <a:r>
              <a:rPr lang="en-US" altLang="en-US" sz="2000" b="1" dirty="0" smtClean="0">
                <a:ea typeface="ＭＳ Ｐゴシック" panose="020B0600070205080204" pitchFamily="34" charset="-128"/>
              </a:rPr>
              <a:t>lock-X</a:t>
            </a:r>
            <a:r>
              <a:rPr lang="en-US" altLang="en-US" sz="2000" dirty="0" smtClean="0">
                <a:ea typeface="ＭＳ Ｐゴシック" panose="020B0600070205080204" pitchFamily="34" charset="-128"/>
              </a:rPr>
              <a:t> on </a:t>
            </a:r>
            <a:r>
              <a:rPr lang="en-US" altLang="en-US" sz="2000" i="1" dirty="0" smtClean="0">
                <a:ea typeface="ＭＳ Ｐゴシック" panose="020B0600070205080204" pitchFamily="34" charset="-128"/>
              </a:rPr>
              <a:t>D</a:t>
            </a:r>
            <a:endParaRPr lang="en-US" altLang="en-US" sz="2000" dirty="0" smtClean="0">
              <a:ea typeface="ＭＳ Ｐゴシック" panose="020B0600070205080204" pitchFamily="34" charset="-128"/>
            </a:endParaRPr>
          </a:p>
          <a:p>
            <a:pPr>
              <a:buFont typeface="Monotype Sorts" charset="2"/>
              <a:buNone/>
            </a:pPr>
            <a:r>
              <a:rPr lang="en-US" altLang="en-US" sz="2000" dirty="0" smtClean="0">
                <a:ea typeface="ＭＳ Ｐゴシック" panose="020B0600070205080204" pitchFamily="34" charset="-128"/>
              </a:rPr>
              <a:t>                write(</a:t>
            </a:r>
            <a:r>
              <a:rPr lang="en-US" altLang="en-US" sz="2000" i="1" dirty="0" smtClean="0">
                <a:ea typeface="ＭＳ Ｐゴシック" panose="020B0600070205080204" pitchFamily="34" charset="-128"/>
              </a:rPr>
              <a:t>D</a:t>
            </a:r>
            <a:r>
              <a:rPr lang="en-US" altLang="en-US" sz="2000" dirty="0" smtClean="0">
                <a:ea typeface="ＭＳ Ｐゴシック" panose="020B0600070205080204" pitchFamily="34" charset="-128"/>
              </a:rPr>
              <a:t>)</a:t>
            </a:r>
          </a:p>
          <a:p>
            <a:pPr>
              <a:lnSpc>
                <a:spcPct val="50000"/>
              </a:lnSpc>
              <a:buFont typeface="Monotype Sorts" charset="2"/>
              <a:buNone/>
            </a:pPr>
            <a:r>
              <a:rPr lang="en-US" altLang="en-US" sz="2000" b="1" dirty="0" smtClean="0">
                <a:ea typeface="ＭＳ Ｐゴシック" panose="020B0600070205080204" pitchFamily="34" charset="-128"/>
              </a:rPr>
              <a:t>         end</a:t>
            </a:r>
            <a:r>
              <a:rPr lang="en-US" altLang="en-US" sz="2000" dirty="0" smtClean="0">
                <a:ea typeface="ＭＳ Ｐゴシック" panose="020B0600070205080204" pitchFamily="34" charset="-128"/>
              </a:rPr>
              <a:t>;</a:t>
            </a:r>
          </a:p>
          <a:p>
            <a:r>
              <a:rPr lang="en-US" altLang="en-US" sz="2000" dirty="0" smtClean="0">
                <a:ea typeface="ＭＳ Ｐゴシック" panose="020B0600070205080204" pitchFamily="34" charset="-128"/>
              </a:rPr>
              <a:t>All locks are released after commit or abort</a:t>
            </a:r>
          </a:p>
        </p:txBody>
      </p:sp>
    </p:spTree>
    <p:extLst>
      <p:ext uri="{BB962C8B-B14F-4D97-AF65-F5344CB8AC3E}">
        <p14:creationId xmlns:p14="http://schemas.microsoft.com/office/powerpoint/2010/main" val="1665574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n-US" dirty="0">
                <a:ea typeface="+mj-ea"/>
              </a:rPr>
              <a:t>ACID </a:t>
            </a:r>
            <a:r>
              <a:rPr lang="en-US" dirty="0" smtClean="0">
                <a:ea typeface="+mj-ea"/>
              </a:rPr>
              <a:t>Properties</a:t>
            </a:r>
            <a:endParaRPr lang="en-US" dirty="0">
              <a:ea typeface="+mj-ea"/>
            </a:endParaRPr>
          </a:p>
        </p:txBody>
      </p:sp>
      <p:sp>
        <p:nvSpPr>
          <p:cNvPr id="10243" name="Rectangle 3"/>
          <p:cNvSpPr>
            <a:spLocks noGrp="1" noChangeArrowheads="1"/>
          </p:cNvSpPr>
          <p:nvPr>
            <p:ph type="body" idx="1"/>
          </p:nvPr>
        </p:nvSpPr>
        <p:spPr>
          <a:xfrm>
            <a:off x="173037" y="1959124"/>
            <a:ext cx="8672513" cy="4544546"/>
          </a:xfrm>
        </p:spPr>
        <p:txBody>
          <a:bodyPr/>
          <a:lstStyle/>
          <a:p>
            <a:r>
              <a:rPr lang="en-US" altLang="en-US" b="1" dirty="0" smtClean="0">
                <a:solidFill>
                  <a:srgbClr val="000099"/>
                </a:solidFill>
                <a:ea typeface="ＭＳ Ｐゴシック" panose="020B0600070205080204" pitchFamily="34" charset="-128"/>
              </a:rPr>
              <a:t>Atomicity</a:t>
            </a:r>
            <a:r>
              <a:rPr lang="en-US" altLang="en-US" b="1" dirty="0" smtClean="0">
                <a:ea typeface="ＭＳ Ｐゴシック" panose="020B0600070205080204" pitchFamily="34" charset="-128"/>
              </a:rPr>
              <a:t>. </a:t>
            </a:r>
            <a:r>
              <a:rPr lang="en-US" altLang="en-US" dirty="0" smtClean="0">
                <a:ea typeface="ＭＳ Ｐゴシック" panose="020B0600070205080204" pitchFamily="34" charset="-128"/>
              </a:rPr>
              <a:t> Either all operations of the transaction are properly reflected in the database or none are.</a:t>
            </a:r>
          </a:p>
          <a:p>
            <a:r>
              <a:rPr lang="en-US" altLang="en-US" b="1" dirty="0" smtClean="0">
                <a:solidFill>
                  <a:srgbClr val="000099"/>
                </a:solidFill>
                <a:ea typeface="ＭＳ Ｐゴシック" panose="020B0600070205080204" pitchFamily="34" charset="-128"/>
              </a:rPr>
              <a:t>Consistency</a:t>
            </a:r>
            <a:r>
              <a:rPr lang="en-US" altLang="en-US" b="1" dirty="0" smtClean="0">
                <a:ea typeface="ＭＳ Ｐゴシック" panose="020B0600070205080204" pitchFamily="34" charset="-128"/>
              </a:rPr>
              <a:t>.</a:t>
            </a:r>
            <a:r>
              <a:rPr lang="en-US" altLang="en-US" dirty="0" smtClean="0">
                <a:ea typeface="ＭＳ Ｐゴシック" panose="020B0600070205080204" pitchFamily="34" charset="-128"/>
              </a:rPr>
              <a:t>  Execution of a transaction in isolation preserves the consistency of the database.</a:t>
            </a:r>
          </a:p>
          <a:p>
            <a:r>
              <a:rPr lang="en-US" altLang="en-US" b="1" dirty="0" smtClean="0">
                <a:solidFill>
                  <a:srgbClr val="000099"/>
                </a:solidFill>
                <a:ea typeface="ＭＳ Ｐゴシック" panose="020B0600070205080204" pitchFamily="34" charset="-128"/>
              </a:rPr>
              <a:t>Isolation</a:t>
            </a:r>
            <a:r>
              <a:rPr lang="en-US" altLang="en-US" b="1" dirty="0" smtClean="0">
                <a:ea typeface="ＭＳ Ｐゴシック" panose="020B0600070205080204" pitchFamily="34" charset="-128"/>
              </a:rPr>
              <a:t>.</a:t>
            </a:r>
            <a:r>
              <a:rPr lang="en-US" altLang="en-US" dirty="0" smtClean="0">
                <a:ea typeface="ＭＳ Ｐゴシック" panose="020B0600070205080204" pitchFamily="34" charset="-128"/>
              </a:rPr>
              <a:t>  Although multiple transactions may execute concurrently, each transaction must be unaware of other concurrently executing transactions.  Intermediate transaction results must be hidden from other concurrently executed transactions.  </a:t>
            </a:r>
          </a:p>
          <a:p>
            <a:pPr lvl="1"/>
            <a:r>
              <a:rPr lang="en-US" altLang="en-US" dirty="0" smtClean="0">
                <a:ea typeface="ＭＳ Ｐゴシック" panose="020B0600070205080204" pitchFamily="34" charset="-128"/>
              </a:rPr>
              <a:t>That is, for every pair of transactions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and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it appears to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that either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j</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finished execution before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dirty="0" smtClean="0">
                <a:ea typeface="ＭＳ Ｐゴシック" panose="020B0600070205080204" pitchFamily="34" charset="-128"/>
              </a:rPr>
              <a:t> started, or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j</a:t>
            </a:r>
            <a:r>
              <a:rPr lang="en-US" altLang="en-US" dirty="0" smtClean="0">
                <a:ea typeface="ＭＳ Ｐゴシック" panose="020B0600070205080204" pitchFamily="34" charset="-128"/>
              </a:rPr>
              <a:t> started execution after </a:t>
            </a:r>
            <a:r>
              <a:rPr lang="en-US" altLang="en-US" i="1" dirty="0" err="1" smtClean="0">
                <a:ea typeface="ＭＳ Ｐゴシック" panose="020B0600070205080204" pitchFamily="34" charset="-128"/>
              </a:rPr>
              <a:t>T</a:t>
            </a:r>
            <a:r>
              <a:rPr lang="en-US" altLang="en-US" i="1" baseline="-25000" dirty="0" err="1" smtClean="0">
                <a:ea typeface="ＭＳ Ｐゴシック" panose="020B0600070205080204" pitchFamily="34" charset="-128"/>
              </a:rPr>
              <a:t>i</a:t>
            </a:r>
            <a:r>
              <a:rPr lang="en-US" altLang="en-US" dirty="0" smtClean="0">
                <a:ea typeface="ＭＳ Ｐゴシック" panose="020B0600070205080204" pitchFamily="34" charset="-128"/>
              </a:rPr>
              <a:t> finished.</a:t>
            </a:r>
          </a:p>
          <a:p>
            <a:r>
              <a:rPr lang="en-US" altLang="en-US" b="1" dirty="0" smtClean="0">
                <a:solidFill>
                  <a:srgbClr val="000099"/>
                </a:solidFill>
                <a:ea typeface="ＭＳ Ｐゴシック" panose="020B0600070205080204" pitchFamily="34" charset="-128"/>
              </a:rPr>
              <a:t>Durability</a:t>
            </a:r>
            <a:r>
              <a:rPr lang="en-US" altLang="en-US" b="1" dirty="0" smtClean="0">
                <a:ea typeface="ＭＳ Ｐゴシック" panose="020B0600070205080204" pitchFamily="34" charset="-128"/>
              </a:rPr>
              <a:t>.  </a:t>
            </a:r>
            <a:r>
              <a:rPr lang="en-US" altLang="en-US" dirty="0" smtClean="0">
                <a:ea typeface="ＭＳ Ｐゴシック" panose="020B0600070205080204" pitchFamily="34" charset="-128"/>
              </a:rPr>
              <a:t>After a transaction completes successfully, the changes it has made to the database persist, even if there are system failures. </a:t>
            </a:r>
            <a:endParaRPr lang="en-US" altLang="en-US" i="1" dirty="0" smtClean="0">
              <a:ea typeface="ＭＳ Ｐゴシック" panose="020B0600070205080204" pitchFamily="34" charset="-128"/>
            </a:endParaRPr>
          </a:p>
        </p:txBody>
      </p:sp>
      <p:sp>
        <p:nvSpPr>
          <p:cNvPr id="10244" name="Text Box 4"/>
          <p:cNvSpPr txBox="1">
            <a:spLocks noChangeArrowheads="1"/>
          </p:cNvSpPr>
          <p:nvPr/>
        </p:nvSpPr>
        <p:spPr bwMode="auto">
          <a:xfrm>
            <a:off x="114300" y="943461"/>
            <a:ext cx="90297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50000"/>
              </a:spcBef>
            </a:pPr>
            <a:r>
              <a:rPr lang="en-US" altLang="en-US" sz="2000" dirty="0"/>
              <a:t>A  </a:t>
            </a:r>
            <a:r>
              <a:rPr kumimoji="1" lang="en-US" altLang="en-US" sz="2000" b="1" dirty="0">
                <a:solidFill>
                  <a:srgbClr val="000099"/>
                </a:solidFill>
              </a:rPr>
              <a:t>transaction</a:t>
            </a:r>
            <a:r>
              <a:rPr lang="en-US" altLang="en-US" sz="2000" dirty="0"/>
              <a:t>  is a unit of program execution that accesses and possibly updates various data items. To preserve the integrity of data the database system must ensure:</a:t>
            </a:r>
          </a:p>
        </p:txBody>
      </p:sp>
    </p:spTree>
    <p:extLst>
      <p:ext uri="{BB962C8B-B14F-4D97-AF65-F5344CB8AC3E}">
        <p14:creationId xmlns:p14="http://schemas.microsoft.com/office/powerpoint/2010/main" val="27216168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ea typeface="ＭＳ Ｐゴシック" pitchFamily="34" charset="-128"/>
              </a:rPr>
              <a:t>Deadlocks</a:t>
            </a:r>
          </a:p>
        </p:txBody>
      </p:sp>
      <p:sp>
        <p:nvSpPr>
          <p:cNvPr id="14339" name="Rectangle 3"/>
          <p:cNvSpPr>
            <a:spLocks noGrp="1" noChangeArrowheads="1"/>
          </p:cNvSpPr>
          <p:nvPr>
            <p:ph type="body" idx="4294967295"/>
          </p:nvPr>
        </p:nvSpPr>
        <p:spPr>
          <a:xfrm>
            <a:off x="160020" y="845820"/>
            <a:ext cx="8869680" cy="5680710"/>
          </a:xfrm>
        </p:spPr>
        <p:txBody>
          <a:bodyPr/>
          <a:lstStyle/>
          <a:p>
            <a:pPr>
              <a:lnSpc>
                <a:spcPct val="90000"/>
              </a:lnSpc>
            </a:pPr>
            <a:r>
              <a:rPr lang="en-US" altLang="en-US" sz="2000" dirty="0" smtClean="0">
                <a:ea typeface="ＭＳ Ｐゴシック" panose="020B0600070205080204" pitchFamily="34" charset="-128"/>
              </a:rPr>
              <a:t>Consider the partial schedule</a:t>
            </a:r>
          </a:p>
          <a:p>
            <a:pPr>
              <a:lnSpc>
                <a:spcPct val="90000"/>
              </a:lnSpc>
            </a:pPr>
            <a:endParaRPr lang="en-US" altLang="en-US" sz="2000" dirty="0" smtClean="0">
              <a:ea typeface="ＭＳ Ｐゴシック" panose="020B0600070205080204" pitchFamily="34" charset="-128"/>
            </a:endParaRPr>
          </a:p>
          <a:p>
            <a:pPr>
              <a:lnSpc>
                <a:spcPct val="90000"/>
              </a:lnSpc>
            </a:pPr>
            <a:endParaRPr lang="en-US" altLang="en-US" sz="2000" dirty="0" smtClean="0">
              <a:ea typeface="ＭＳ Ｐゴシック" panose="020B0600070205080204" pitchFamily="34" charset="-128"/>
            </a:endParaRPr>
          </a:p>
          <a:p>
            <a:pPr>
              <a:lnSpc>
                <a:spcPct val="90000"/>
              </a:lnSpc>
            </a:pPr>
            <a:endParaRPr lang="en-US" altLang="en-US" sz="2000" dirty="0" smtClean="0">
              <a:ea typeface="ＭＳ Ｐゴシック" panose="020B0600070205080204" pitchFamily="34" charset="-128"/>
            </a:endParaRPr>
          </a:p>
          <a:p>
            <a:pPr>
              <a:lnSpc>
                <a:spcPct val="90000"/>
              </a:lnSpc>
              <a:buFont typeface="Monotype Sorts" charset="2"/>
              <a:buNone/>
            </a:pPr>
            <a:r>
              <a:rPr lang="en-US" altLang="en-US" sz="2000" dirty="0" smtClean="0">
                <a:ea typeface="ＭＳ Ｐゴシック" panose="020B0600070205080204" pitchFamily="34" charset="-128"/>
              </a:rPr>
              <a:t/>
            </a:r>
            <a:br>
              <a:rPr lang="en-US" altLang="en-US" sz="2000" dirty="0" smtClean="0">
                <a:ea typeface="ＭＳ Ｐゴシック" panose="020B0600070205080204" pitchFamily="34" charset="-128"/>
              </a:rPr>
            </a:br>
            <a:endParaRPr lang="en-US" altLang="en-US" sz="2000" dirty="0" smtClean="0">
              <a:ea typeface="ＭＳ Ｐゴシック" panose="020B0600070205080204" pitchFamily="34" charset="-128"/>
            </a:endParaRPr>
          </a:p>
          <a:p>
            <a:pPr>
              <a:lnSpc>
                <a:spcPct val="90000"/>
              </a:lnSpc>
            </a:pPr>
            <a:endParaRPr lang="en-US" altLang="en-US" sz="2000" dirty="0" smtClean="0">
              <a:ea typeface="ＭＳ Ｐゴシック" panose="020B0600070205080204" pitchFamily="34" charset="-128"/>
            </a:endParaRPr>
          </a:p>
          <a:p>
            <a:pPr>
              <a:lnSpc>
                <a:spcPct val="90000"/>
              </a:lnSpc>
            </a:pPr>
            <a:endParaRPr lang="en-US" altLang="en-US" sz="2000" dirty="0" smtClean="0">
              <a:ea typeface="ＭＳ Ｐゴシック" panose="020B0600070205080204" pitchFamily="34" charset="-128"/>
            </a:endParaRPr>
          </a:p>
          <a:p>
            <a:pPr>
              <a:lnSpc>
                <a:spcPct val="90000"/>
              </a:lnSpc>
              <a:buFont typeface="Monotype Sorts" charset="2"/>
              <a:buNone/>
            </a:pPr>
            <a:r>
              <a:rPr lang="en-US" altLang="en-US" sz="2000" dirty="0" smtClean="0">
                <a:ea typeface="ＭＳ Ｐゴシック" panose="020B0600070205080204" pitchFamily="34" charset="-128"/>
              </a:rPr>
              <a:t/>
            </a:r>
            <a:br>
              <a:rPr lang="en-US" altLang="en-US" sz="2000" dirty="0" smtClean="0">
                <a:ea typeface="ＭＳ Ｐゴシック" panose="020B0600070205080204" pitchFamily="34" charset="-128"/>
              </a:rPr>
            </a:br>
            <a:endParaRPr lang="en-US" altLang="en-US" sz="2000" dirty="0" smtClean="0">
              <a:ea typeface="ＭＳ Ｐゴシック" panose="020B0600070205080204" pitchFamily="34" charset="-128"/>
            </a:endParaRPr>
          </a:p>
          <a:p>
            <a:pPr>
              <a:lnSpc>
                <a:spcPct val="90000"/>
              </a:lnSpc>
            </a:pPr>
            <a:r>
              <a:rPr lang="en-US" altLang="en-US" sz="2000" dirty="0" smtClean="0">
                <a:ea typeface="ＭＳ Ｐゴシック" panose="020B0600070205080204" pitchFamily="34" charset="-128"/>
              </a:rPr>
              <a:t>Neither </a:t>
            </a:r>
            <a:r>
              <a:rPr lang="en-US" altLang="en-US" sz="2000" i="1" dirty="0" smtClean="0">
                <a:ea typeface="ＭＳ Ｐゴシック" panose="020B0600070205080204" pitchFamily="34" charset="-128"/>
              </a:rPr>
              <a:t>T</a:t>
            </a:r>
            <a:r>
              <a:rPr lang="en-US" altLang="en-US" sz="2000" i="1" baseline="-25000" dirty="0" smtClean="0">
                <a:ea typeface="ＭＳ Ｐゴシック" panose="020B0600070205080204" pitchFamily="34" charset="-128"/>
              </a:rPr>
              <a:t>3</a:t>
            </a:r>
            <a:r>
              <a:rPr lang="en-US" altLang="en-US" sz="2000" dirty="0" smtClean="0">
                <a:ea typeface="ＭＳ Ｐゴシック" panose="020B0600070205080204" pitchFamily="34" charset="-128"/>
              </a:rPr>
              <a:t> nor </a:t>
            </a:r>
            <a:r>
              <a:rPr lang="en-US" altLang="en-US" sz="2000" i="1" dirty="0" smtClean="0">
                <a:ea typeface="ＭＳ Ｐゴシック" panose="020B0600070205080204" pitchFamily="34" charset="-128"/>
              </a:rPr>
              <a:t>T</a:t>
            </a:r>
            <a:r>
              <a:rPr lang="en-US" altLang="en-US" sz="2000" i="1" baseline="-25000" dirty="0" smtClean="0">
                <a:ea typeface="ＭＳ Ｐゴシック" panose="020B0600070205080204" pitchFamily="34" charset="-128"/>
              </a:rPr>
              <a:t>4</a:t>
            </a:r>
            <a:r>
              <a:rPr lang="en-US" altLang="en-US" sz="2000" dirty="0" smtClean="0">
                <a:ea typeface="ＭＳ Ｐゴシック" panose="020B0600070205080204" pitchFamily="34" charset="-128"/>
              </a:rPr>
              <a:t> can make progress — executing  </a:t>
            </a:r>
            <a:r>
              <a:rPr lang="en-US" altLang="en-US" sz="2000" b="1" dirty="0" smtClean="0">
                <a:ea typeface="ＭＳ Ｐゴシック" panose="020B0600070205080204" pitchFamily="34" charset="-128"/>
              </a:rPr>
              <a:t>lock-S</a:t>
            </a:r>
            <a:r>
              <a:rPr lang="en-US" altLang="en-US" sz="2000" i="1" dirty="0" smtClean="0">
                <a:ea typeface="ＭＳ Ｐゴシック" panose="020B0600070205080204" pitchFamily="34" charset="-128"/>
              </a:rPr>
              <a:t>(B)</a:t>
            </a:r>
            <a:r>
              <a:rPr lang="en-US" altLang="en-US" sz="2000" dirty="0" smtClean="0">
                <a:ea typeface="ＭＳ Ｐゴシック" panose="020B0600070205080204" pitchFamily="34" charset="-128"/>
              </a:rPr>
              <a:t> causes </a:t>
            </a:r>
            <a:r>
              <a:rPr lang="en-US" altLang="en-US" sz="2000" i="1" dirty="0" smtClean="0">
                <a:ea typeface="ＭＳ Ｐゴシック" panose="020B0600070205080204" pitchFamily="34" charset="-128"/>
              </a:rPr>
              <a:t>T</a:t>
            </a:r>
            <a:r>
              <a:rPr lang="en-US" altLang="en-US" sz="2000" i="1" baseline="-25000" dirty="0" smtClean="0">
                <a:ea typeface="ＭＳ Ｐゴシック" panose="020B0600070205080204" pitchFamily="34" charset="-128"/>
              </a:rPr>
              <a:t>4</a:t>
            </a:r>
            <a:r>
              <a:rPr lang="en-US" altLang="en-US" sz="2000" dirty="0" smtClean="0">
                <a:ea typeface="ＭＳ Ｐゴシック" panose="020B0600070205080204" pitchFamily="34" charset="-128"/>
              </a:rPr>
              <a:t> to wait for </a:t>
            </a:r>
            <a:r>
              <a:rPr lang="en-US" altLang="en-US" sz="2000" i="1" dirty="0" smtClean="0">
                <a:ea typeface="ＭＳ Ｐゴシック" panose="020B0600070205080204" pitchFamily="34" charset="-128"/>
              </a:rPr>
              <a:t>T</a:t>
            </a:r>
            <a:r>
              <a:rPr lang="en-US" altLang="en-US" sz="2000" i="1" baseline="-25000" dirty="0" smtClean="0">
                <a:ea typeface="ＭＳ Ｐゴシック" panose="020B0600070205080204" pitchFamily="34" charset="-128"/>
              </a:rPr>
              <a:t>3</a:t>
            </a:r>
            <a:r>
              <a:rPr lang="en-US" altLang="en-US" sz="2000" dirty="0" smtClean="0">
                <a:ea typeface="ＭＳ Ｐゴシック" panose="020B0600070205080204" pitchFamily="34" charset="-128"/>
              </a:rPr>
              <a:t> to release its lock on </a:t>
            </a:r>
            <a:r>
              <a:rPr lang="en-US" altLang="en-US" sz="2000" i="1" dirty="0" smtClean="0">
                <a:ea typeface="ＭＳ Ｐゴシック" panose="020B0600070205080204" pitchFamily="34" charset="-128"/>
              </a:rPr>
              <a:t>B</a:t>
            </a:r>
            <a:r>
              <a:rPr lang="en-US" altLang="en-US" sz="2000" dirty="0" smtClean="0">
                <a:ea typeface="ＭＳ Ｐゴシック" panose="020B0600070205080204" pitchFamily="34" charset="-128"/>
              </a:rPr>
              <a:t>, while executing  </a:t>
            </a:r>
            <a:r>
              <a:rPr lang="en-US" altLang="en-US" sz="2000" b="1" dirty="0" smtClean="0">
                <a:ea typeface="ＭＳ Ｐゴシック" panose="020B0600070205080204" pitchFamily="34" charset="-128"/>
              </a:rPr>
              <a:t>lock-X</a:t>
            </a:r>
            <a:r>
              <a:rPr lang="en-US" altLang="en-US" sz="2000" i="1" dirty="0" smtClean="0">
                <a:ea typeface="ＭＳ Ｐゴシック" panose="020B0600070205080204" pitchFamily="34" charset="-128"/>
              </a:rPr>
              <a:t>(A)</a:t>
            </a:r>
            <a:r>
              <a:rPr lang="en-US" altLang="en-US" sz="2000" dirty="0" smtClean="0">
                <a:ea typeface="ＭＳ Ｐゴシック" panose="020B0600070205080204" pitchFamily="34" charset="-128"/>
              </a:rPr>
              <a:t> causes </a:t>
            </a:r>
            <a:r>
              <a:rPr lang="en-US" altLang="en-US" sz="2000" i="1" dirty="0" smtClean="0">
                <a:ea typeface="ＭＳ Ｐゴシック" panose="020B0600070205080204" pitchFamily="34" charset="-128"/>
              </a:rPr>
              <a:t>T</a:t>
            </a:r>
            <a:r>
              <a:rPr lang="en-US" altLang="en-US" sz="2000" i="1" baseline="-25000" dirty="0" smtClean="0">
                <a:ea typeface="ＭＳ Ｐゴシック" panose="020B0600070205080204" pitchFamily="34" charset="-128"/>
              </a:rPr>
              <a:t>3</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 to wait for </a:t>
            </a:r>
            <a:r>
              <a:rPr lang="en-US" altLang="en-US" sz="2000" i="1" dirty="0" smtClean="0">
                <a:ea typeface="ＭＳ Ｐゴシック" panose="020B0600070205080204" pitchFamily="34" charset="-128"/>
              </a:rPr>
              <a:t>T</a:t>
            </a:r>
            <a:r>
              <a:rPr lang="en-US" altLang="en-US" sz="2000" i="1" baseline="-25000" dirty="0" smtClean="0">
                <a:ea typeface="ＭＳ Ｐゴシック" panose="020B0600070205080204" pitchFamily="34" charset="-128"/>
              </a:rPr>
              <a:t>4</a:t>
            </a:r>
            <a:r>
              <a:rPr lang="en-US" altLang="en-US" sz="2000" dirty="0" smtClean="0">
                <a:ea typeface="ＭＳ Ｐゴシック" panose="020B0600070205080204" pitchFamily="34" charset="-128"/>
              </a:rPr>
              <a:t> to release its lock on </a:t>
            </a:r>
            <a:r>
              <a:rPr lang="en-US" altLang="en-US" sz="2000" i="1" dirty="0" smtClean="0">
                <a:ea typeface="ＭＳ Ｐゴシック" panose="020B0600070205080204" pitchFamily="34" charset="-128"/>
              </a:rPr>
              <a:t>A</a:t>
            </a:r>
            <a:r>
              <a:rPr lang="en-US" altLang="en-US" sz="2000" dirty="0" smtClean="0">
                <a:ea typeface="ＭＳ Ｐゴシック" panose="020B0600070205080204" pitchFamily="34" charset="-128"/>
              </a:rPr>
              <a:t>.</a:t>
            </a:r>
          </a:p>
          <a:p>
            <a:pPr>
              <a:lnSpc>
                <a:spcPct val="90000"/>
              </a:lnSpc>
            </a:pPr>
            <a:r>
              <a:rPr lang="en-US" altLang="en-US" sz="2000" dirty="0" smtClean="0">
                <a:ea typeface="ＭＳ Ｐゴシック" panose="020B0600070205080204" pitchFamily="34" charset="-128"/>
              </a:rPr>
              <a:t>Such a situation is called a </a:t>
            </a:r>
            <a:r>
              <a:rPr lang="en-US" altLang="en-US" sz="2000" b="1" dirty="0" smtClean="0">
                <a:solidFill>
                  <a:srgbClr val="000099"/>
                </a:solidFill>
                <a:ea typeface="ＭＳ Ｐゴシック" panose="020B0600070205080204" pitchFamily="34" charset="-128"/>
              </a:rPr>
              <a:t>deadlock</a:t>
            </a:r>
            <a:r>
              <a:rPr lang="en-US" altLang="en-US" sz="2000" dirty="0" smtClean="0">
                <a:ea typeface="ＭＳ Ｐゴシック" panose="020B0600070205080204" pitchFamily="34" charset="-128"/>
              </a:rPr>
              <a:t>. </a:t>
            </a:r>
          </a:p>
          <a:p>
            <a:pPr lvl="1">
              <a:lnSpc>
                <a:spcPct val="90000"/>
              </a:lnSpc>
            </a:pPr>
            <a:r>
              <a:rPr lang="en-US" altLang="en-US" sz="2000" dirty="0" smtClean="0">
                <a:ea typeface="ＭＳ Ｐゴシック" panose="020B0600070205080204" pitchFamily="34" charset="-128"/>
              </a:rPr>
              <a:t>To handle a deadlock one of </a:t>
            </a:r>
            <a:r>
              <a:rPr lang="en-US" altLang="en-US" sz="2000" i="1" dirty="0" smtClean="0">
                <a:ea typeface="ＭＳ Ｐゴシック" panose="020B0600070205080204" pitchFamily="34" charset="-128"/>
              </a:rPr>
              <a:t>T</a:t>
            </a:r>
            <a:r>
              <a:rPr lang="en-US" altLang="en-US" sz="2000" i="1" baseline="-25000" dirty="0" smtClean="0">
                <a:ea typeface="ＭＳ Ｐゴシック" panose="020B0600070205080204" pitchFamily="34" charset="-128"/>
              </a:rPr>
              <a:t>3</a:t>
            </a:r>
            <a:r>
              <a:rPr lang="en-US" altLang="en-US" sz="2000" dirty="0" smtClean="0">
                <a:ea typeface="ＭＳ Ｐゴシック" panose="020B0600070205080204" pitchFamily="34" charset="-128"/>
              </a:rPr>
              <a:t> or </a:t>
            </a:r>
            <a:r>
              <a:rPr lang="en-US" altLang="en-US" sz="2000" i="1" dirty="0" smtClean="0">
                <a:ea typeface="ＭＳ Ｐゴシック" panose="020B0600070205080204" pitchFamily="34" charset="-128"/>
              </a:rPr>
              <a:t>T</a:t>
            </a:r>
            <a:r>
              <a:rPr lang="en-US" altLang="en-US" sz="2000" i="1" baseline="-25000" dirty="0" smtClean="0">
                <a:ea typeface="ＭＳ Ｐゴシック" panose="020B0600070205080204" pitchFamily="34" charset="-128"/>
              </a:rPr>
              <a:t>4</a:t>
            </a:r>
            <a:r>
              <a:rPr lang="en-US" altLang="en-US" sz="2000" dirty="0" smtClean="0">
                <a:ea typeface="ＭＳ Ｐゴシック" panose="020B0600070205080204" pitchFamily="34" charset="-128"/>
              </a:rPr>
              <a:t> must be rolled back </a:t>
            </a:r>
            <a:br>
              <a:rPr lang="en-US" altLang="en-US" sz="2000" dirty="0" smtClean="0">
                <a:ea typeface="ＭＳ Ｐゴシック" panose="020B0600070205080204" pitchFamily="34" charset="-128"/>
              </a:rPr>
            </a:br>
            <a:r>
              <a:rPr lang="en-US" altLang="en-US" sz="2000" dirty="0" smtClean="0">
                <a:ea typeface="ＭＳ Ｐゴシック" panose="020B0600070205080204" pitchFamily="34" charset="-128"/>
              </a:rPr>
              <a:t>and its locks released.</a:t>
            </a:r>
          </a:p>
        </p:txBody>
      </p:sp>
      <p:pic>
        <p:nvPicPr>
          <p:cNvPr id="14340" name="Picture 14" descr="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670" y="1210504"/>
            <a:ext cx="3966210" cy="327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38773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89000" y="55563"/>
            <a:ext cx="8077200" cy="609600"/>
          </a:xfrm>
        </p:spPr>
        <p:txBody>
          <a:bodyPr/>
          <a:lstStyle/>
          <a:p>
            <a:pPr>
              <a:defRPr/>
            </a:pPr>
            <a:r>
              <a:rPr lang="en-US" dirty="0" smtClean="0">
                <a:effectLst>
                  <a:outerShdw blurRad="38100" dist="38100" dir="2700000" algn="tl">
                    <a:srgbClr val="C0C0C0"/>
                  </a:outerShdw>
                </a:effectLst>
                <a:ea typeface="ＭＳ Ｐゴシック" pitchFamily="34" charset="-128"/>
              </a:rPr>
              <a:t>Deadlocks (Cont.)</a:t>
            </a:r>
          </a:p>
        </p:txBody>
      </p:sp>
      <p:sp>
        <p:nvSpPr>
          <p:cNvPr id="15363" name="Rectangle 3"/>
          <p:cNvSpPr>
            <a:spLocks noGrp="1" noChangeArrowheads="1"/>
          </p:cNvSpPr>
          <p:nvPr>
            <p:ph type="body" idx="4294967295"/>
          </p:nvPr>
        </p:nvSpPr>
        <p:spPr>
          <a:xfrm>
            <a:off x="160020" y="868680"/>
            <a:ext cx="8629649" cy="5520690"/>
          </a:xfrm>
        </p:spPr>
        <p:txBody>
          <a:bodyPr/>
          <a:lstStyle/>
          <a:p>
            <a:r>
              <a:rPr lang="en-US" altLang="en-US" sz="2000" dirty="0" smtClean="0">
                <a:ea typeface="ＭＳ Ｐゴシック" panose="020B0600070205080204" pitchFamily="34" charset="-128"/>
              </a:rPr>
              <a:t>Two-phase locking </a:t>
            </a:r>
            <a:r>
              <a:rPr lang="en-US" altLang="en-US" sz="2000" i="1" dirty="0" smtClean="0">
                <a:ea typeface="ＭＳ Ｐゴシック" panose="020B0600070205080204" pitchFamily="34" charset="-128"/>
              </a:rPr>
              <a:t>does not</a:t>
            </a:r>
            <a:r>
              <a:rPr lang="en-US" altLang="en-US" sz="2000" dirty="0" smtClean="0">
                <a:ea typeface="ＭＳ Ｐゴシック" panose="020B0600070205080204" pitchFamily="34" charset="-128"/>
              </a:rPr>
              <a:t> ensure freedom from deadlocks.</a:t>
            </a:r>
          </a:p>
          <a:p>
            <a:r>
              <a:rPr lang="en-US" altLang="en-US" sz="2000" dirty="0" smtClean="0">
                <a:ea typeface="ＭＳ Ｐゴシック" panose="020B0600070205080204" pitchFamily="34" charset="-128"/>
              </a:rPr>
              <a:t>In addition to deadlocks</a:t>
            </a:r>
            <a:r>
              <a:rPr lang="en-US" altLang="en-US" sz="2000" b="1" dirty="0" smtClean="0">
                <a:solidFill>
                  <a:srgbClr val="000099"/>
                </a:solidFill>
                <a:ea typeface="ＭＳ Ｐゴシック" panose="020B0600070205080204" pitchFamily="34" charset="-128"/>
              </a:rPr>
              <a:t>, </a:t>
            </a:r>
            <a:r>
              <a:rPr lang="en-US" altLang="en-US" sz="2000" dirty="0" smtClean="0">
                <a:ea typeface="ＭＳ Ｐゴシック" panose="020B0600070205080204" pitchFamily="34" charset="-128"/>
              </a:rPr>
              <a:t>there is a possibility of </a:t>
            </a:r>
            <a:r>
              <a:rPr lang="en-US" altLang="en-US" sz="2000" b="1" dirty="0" smtClean="0">
                <a:solidFill>
                  <a:srgbClr val="000099"/>
                </a:solidFill>
                <a:ea typeface="ＭＳ Ｐゴシック" panose="020B0600070205080204" pitchFamily="34" charset="-128"/>
              </a:rPr>
              <a:t>starvation.</a:t>
            </a:r>
          </a:p>
          <a:p>
            <a:r>
              <a:rPr lang="en-US" altLang="en-US" sz="2000" b="1" dirty="0" smtClean="0">
                <a:solidFill>
                  <a:srgbClr val="000099"/>
                </a:solidFill>
                <a:ea typeface="ＭＳ Ｐゴシック" panose="020B0600070205080204" pitchFamily="34" charset="-128"/>
              </a:rPr>
              <a:t>Starvation </a:t>
            </a:r>
            <a:r>
              <a:rPr lang="en-US" altLang="en-US" sz="2000" dirty="0" smtClean="0">
                <a:ea typeface="ＭＳ Ｐゴシック" panose="020B0600070205080204" pitchFamily="34" charset="-128"/>
              </a:rPr>
              <a:t> occurs if the concurrency control manager is badly designed. For example:</a:t>
            </a:r>
          </a:p>
          <a:p>
            <a:pPr lvl="1"/>
            <a:r>
              <a:rPr lang="en-US" altLang="en-US" sz="2000" dirty="0" smtClean="0">
                <a:ea typeface="ＭＳ Ｐゴシック" panose="020B0600070205080204" pitchFamily="34" charset="-128"/>
              </a:rPr>
              <a:t>A transaction may be waiting for an X-lock on an item, while a sequence of other transactions request and are granted an S-lock on the same item.  </a:t>
            </a:r>
          </a:p>
          <a:p>
            <a:pPr lvl="1"/>
            <a:r>
              <a:rPr lang="en-US" altLang="en-US" sz="2000" dirty="0" smtClean="0">
                <a:ea typeface="ＭＳ Ｐゴシック" panose="020B0600070205080204" pitchFamily="34" charset="-128"/>
              </a:rPr>
              <a:t>The same transaction is repeatedly rolled back due to deadlocks.</a:t>
            </a:r>
          </a:p>
          <a:p>
            <a:r>
              <a:rPr lang="en-US" altLang="en-US" sz="2000" dirty="0" smtClean="0">
                <a:ea typeface="ＭＳ Ｐゴシック" panose="020B0600070205080204" pitchFamily="34" charset="-128"/>
              </a:rPr>
              <a:t>Concurrency control manager can be designed to prevent starvation.</a:t>
            </a:r>
          </a:p>
        </p:txBody>
      </p:sp>
    </p:spTree>
    <p:extLst>
      <p:ext uri="{BB962C8B-B14F-4D97-AF65-F5344CB8AC3E}">
        <p14:creationId xmlns:p14="http://schemas.microsoft.com/office/powerpoint/2010/main" val="34520176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4400" y="168275"/>
            <a:ext cx="8077200" cy="609600"/>
          </a:xfrm>
        </p:spPr>
        <p:txBody>
          <a:bodyPr/>
          <a:lstStyle/>
          <a:p>
            <a:pPr>
              <a:defRPr/>
            </a:pPr>
            <a:r>
              <a:rPr lang="en-US" dirty="0" smtClean="0">
                <a:effectLst>
                  <a:outerShdw blurRad="38100" dist="38100" dir="2700000" algn="tl">
                    <a:srgbClr val="C0C0C0"/>
                  </a:outerShdw>
                </a:effectLst>
                <a:ea typeface="ＭＳ Ｐゴシック" pitchFamily="34" charset="-128"/>
              </a:rPr>
              <a:t>Deadlocks (Cont.)</a:t>
            </a:r>
          </a:p>
        </p:txBody>
      </p:sp>
      <p:sp>
        <p:nvSpPr>
          <p:cNvPr id="16387" name="Rectangle 3"/>
          <p:cNvSpPr>
            <a:spLocks noGrp="1" noChangeArrowheads="1"/>
          </p:cNvSpPr>
          <p:nvPr>
            <p:ph type="body" idx="4294967295"/>
          </p:nvPr>
        </p:nvSpPr>
        <p:spPr>
          <a:xfrm>
            <a:off x="125730" y="914400"/>
            <a:ext cx="8755380" cy="4274819"/>
          </a:xfrm>
        </p:spPr>
        <p:txBody>
          <a:bodyPr/>
          <a:lstStyle/>
          <a:p>
            <a:r>
              <a:rPr lang="en-US" altLang="en-US" sz="2000" dirty="0" smtClean="0">
                <a:ea typeface="ＭＳ Ｐゴシック" panose="020B0600070205080204" pitchFamily="34" charset="-128"/>
              </a:rPr>
              <a:t>The potential for deadlock exists in most locking protocols. Deadlocks are a necessary evil.</a:t>
            </a:r>
          </a:p>
          <a:p>
            <a:r>
              <a:rPr lang="en-US" altLang="en-US" sz="2000" dirty="0" smtClean="0">
                <a:ea typeface="ＭＳ Ｐゴシック" panose="020B0600070205080204" pitchFamily="34" charset="-128"/>
              </a:rPr>
              <a:t>When a deadlock occurs there is a possibility of cascading roll-backs. </a:t>
            </a:r>
          </a:p>
          <a:p>
            <a:pPr>
              <a:lnSpc>
                <a:spcPct val="110000"/>
              </a:lnSpc>
            </a:pPr>
            <a:r>
              <a:rPr lang="en-US" altLang="en-US" sz="2000" dirty="0" smtClean="0">
                <a:ea typeface="ＭＳ Ｐゴシック" panose="020B0600070205080204" pitchFamily="34" charset="-128"/>
              </a:rPr>
              <a:t>Cascading roll-back is possible under two-phase locking. To avoid this, follow a modified protocol called </a:t>
            </a:r>
            <a:r>
              <a:rPr lang="en-US" altLang="en-US" sz="2000" b="1" dirty="0" smtClean="0">
                <a:solidFill>
                  <a:srgbClr val="000099"/>
                </a:solidFill>
                <a:ea typeface="ＭＳ Ｐゴシック" panose="020B0600070205080204" pitchFamily="34" charset="-128"/>
              </a:rPr>
              <a:t>strict two-phase locking</a:t>
            </a:r>
            <a:r>
              <a:rPr lang="en-US" altLang="en-US" sz="2000" dirty="0" smtClean="0">
                <a:ea typeface="ＭＳ Ｐゴシック" panose="020B0600070205080204" pitchFamily="34" charset="-128"/>
              </a:rPr>
              <a:t> -- a transaction must hold all its exclusive locks till it commits/aborts.</a:t>
            </a:r>
          </a:p>
          <a:p>
            <a:pPr>
              <a:lnSpc>
                <a:spcPct val="110000"/>
              </a:lnSpc>
            </a:pPr>
            <a:r>
              <a:rPr lang="en-US" altLang="en-US" sz="2000" b="1" dirty="0" smtClean="0">
                <a:solidFill>
                  <a:srgbClr val="000099"/>
                </a:solidFill>
                <a:ea typeface="ＭＳ Ｐゴシック" panose="020B0600070205080204" pitchFamily="34" charset="-128"/>
              </a:rPr>
              <a:t>Rigorous two-phase locking</a:t>
            </a:r>
            <a:r>
              <a:rPr lang="en-US" altLang="en-US" sz="2000" dirty="0" smtClean="0">
                <a:ea typeface="ＭＳ Ｐゴシック" panose="020B0600070205080204" pitchFamily="34" charset="-128"/>
              </a:rPr>
              <a:t> is even stricter. Here, </a:t>
            </a:r>
            <a:r>
              <a:rPr lang="en-US" altLang="en-US" sz="2000" i="1" dirty="0" smtClean="0">
                <a:ea typeface="ＭＳ Ｐゴシック" panose="020B0600070205080204" pitchFamily="34" charset="-128"/>
              </a:rPr>
              <a:t>all </a:t>
            </a:r>
            <a:r>
              <a:rPr lang="en-US" altLang="en-US" sz="2000" dirty="0" smtClean="0">
                <a:ea typeface="ＭＳ Ｐゴシック" panose="020B0600070205080204" pitchFamily="34" charset="-128"/>
              </a:rPr>
              <a:t>locks are held till commit/abort. In this protocol transactions can be serialized in the order in which they commit.</a:t>
            </a:r>
          </a:p>
        </p:txBody>
      </p:sp>
    </p:spTree>
    <p:extLst>
      <p:ext uri="{BB962C8B-B14F-4D97-AF65-F5344CB8AC3E}">
        <p14:creationId xmlns:p14="http://schemas.microsoft.com/office/powerpoint/2010/main" val="38454695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Implementation of Locking</a:t>
            </a:r>
          </a:p>
        </p:txBody>
      </p:sp>
      <p:sp>
        <p:nvSpPr>
          <p:cNvPr id="17411" name="Rectangle 3"/>
          <p:cNvSpPr>
            <a:spLocks noGrp="1" noChangeArrowheads="1"/>
          </p:cNvSpPr>
          <p:nvPr>
            <p:ph type="body" idx="1"/>
          </p:nvPr>
        </p:nvSpPr>
        <p:spPr>
          <a:xfrm>
            <a:off x="137160" y="868680"/>
            <a:ext cx="8881109" cy="5314950"/>
          </a:xfrm>
        </p:spPr>
        <p:txBody>
          <a:bodyPr/>
          <a:lstStyle/>
          <a:p>
            <a:r>
              <a:rPr lang="en-US" altLang="en-US" dirty="0" smtClean="0">
                <a:ea typeface="ＭＳ Ｐゴシック" panose="020B0600070205080204" pitchFamily="34" charset="-128"/>
              </a:rPr>
              <a:t>A</a:t>
            </a:r>
            <a:r>
              <a:rPr lang="en-US" altLang="en-US" b="1" dirty="0" smtClean="0">
                <a:solidFill>
                  <a:schemeClr val="tx2"/>
                </a:solidFill>
                <a:ea typeface="ＭＳ Ｐゴシック" panose="020B0600070205080204" pitchFamily="34" charset="-128"/>
              </a:rPr>
              <a:t> </a:t>
            </a:r>
            <a:r>
              <a:rPr lang="en-US" altLang="en-US" b="1" dirty="0" smtClean="0">
                <a:solidFill>
                  <a:srgbClr val="000099"/>
                </a:solidFill>
                <a:ea typeface="ＭＳ Ｐゴシック" panose="020B0600070205080204" pitchFamily="34" charset="-128"/>
              </a:rPr>
              <a:t>lock manager</a:t>
            </a:r>
            <a:r>
              <a:rPr lang="en-US" altLang="en-US" b="1" dirty="0" smtClean="0">
                <a:solidFill>
                  <a:schemeClr val="tx2"/>
                </a:solidFill>
                <a:ea typeface="ＭＳ Ｐゴシック" panose="020B0600070205080204" pitchFamily="34" charset="-128"/>
              </a:rPr>
              <a:t> </a:t>
            </a:r>
            <a:r>
              <a:rPr lang="en-US" altLang="en-US" dirty="0" smtClean="0">
                <a:ea typeface="ＭＳ Ｐゴシック" panose="020B0600070205080204" pitchFamily="34" charset="-128"/>
              </a:rPr>
              <a:t>can be implemented as a separate process to which transactions send lock and unlock requests</a:t>
            </a:r>
          </a:p>
          <a:p>
            <a:r>
              <a:rPr lang="en-US" altLang="en-US" dirty="0" smtClean="0">
                <a:ea typeface="ＭＳ Ｐゴシック" panose="020B0600070205080204" pitchFamily="34" charset="-128"/>
              </a:rPr>
              <a:t>The lock manager replies to a lock request by sending a lock grant messages (or a message asking the transaction to roll back, in case of  a deadlock)</a:t>
            </a:r>
          </a:p>
          <a:p>
            <a:r>
              <a:rPr lang="en-US" altLang="en-US" dirty="0" smtClean="0">
                <a:ea typeface="ＭＳ Ｐゴシック" panose="020B0600070205080204" pitchFamily="34" charset="-128"/>
              </a:rPr>
              <a:t>The requesting transaction waits until its request is answered</a:t>
            </a:r>
          </a:p>
          <a:p>
            <a:r>
              <a:rPr lang="en-US" altLang="en-US" dirty="0" smtClean="0">
                <a:ea typeface="ＭＳ Ｐゴシック" panose="020B0600070205080204" pitchFamily="34" charset="-128"/>
              </a:rPr>
              <a:t>The lock manager maintains a data-structure called a </a:t>
            </a:r>
            <a:r>
              <a:rPr lang="en-US" altLang="en-US" b="1" dirty="0" smtClean="0">
                <a:solidFill>
                  <a:srgbClr val="000099"/>
                </a:solidFill>
                <a:ea typeface="ＭＳ Ｐゴシック" panose="020B0600070205080204" pitchFamily="34" charset="-128"/>
              </a:rPr>
              <a:t>lock table</a:t>
            </a:r>
            <a:r>
              <a:rPr lang="en-US" altLang="en-US" b="1" dirty="0" smtClean="0">
                <a:solidFill>
                  <a:schemeClr val="tx2"/>
                </a:solidFill>
                <a:ea typeface="ＭＳ Ｐゴシック" panose="020B0600070205080204" pitchFamily="34" charset="-128"/>
              </a:rPr>
              <a:t> </a:t>
            </a:r>
            <a:r>
              <a:rPr lang="en-US" altLang="en-US" dirty="0" smtClean="0">
                <a:ea typeface="ＭＳ Ｐゴシック" panose="020B0600070205080204" pitchFamily="34" charset="-128"/>
              </a:rPr>
              <a:t>to record granted locks and pending requests</a:t>
            </a:r>
          </a:p>
          <a:p>
            <a:r>
              <a:rPr lang="en-US" altLang="en-US" dirty="0" smtClean="0">
                <a:ea typeface="ＭＳ Ｐゴシック" panose="020B0600070205080204" pitchFamily="34" charset="-128"/>
              </a:rPr>
              <a:t>The lock table is usually implemented as an in-memory hash table indexed on the name of the data item being locked</a:t>
            </a:r>
            <a:endParaRPr lang="en-US" altLang="en-US" b="1" dirty="0" smtClean="0">
              <a:solidFill>
                <a:schemeClr val="tx2"/>
              </a:solidFill>
              <a:ea typeface="ＭＳ Ｐゴシック" panose="020B0600070205080204" pitchFamily="34" charset="-128"/>
            </a:endParaRPr>
          </a:p>
        </p:txBody>
      </p:sp>
    </p:spTree>
    <p:extLst>
      <p:ext uri="{BB962C8B-B14F-4D97-AF65-F5344CB8AC3E}">
        <p14:creationId xmlns:p14="http://schemas.microsoft.com/office/powerpoint/2010/main" val="15213864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Lock Table</a:t>
            </a:r>
          </a:p>
        </p:txBody>
      </p:sp>
      <p:sp>
        <p:nvSpPr>
          <p:cNvPr id="18435" name="Rectangle 3"/>
          <p:cNvSpPr>
            <a:spLocks noGrp="1" noChangeArrowheads="1"/>
          </p:cNvSpPr>
          <p:nvPr>
            <p:ph type="body" idx="1"/>
          </p:nvPr>
        </p:nvSpPr>
        <p:spPr>
          <a:xfrm>
            <a:off x="4389120" y="727075"/>
            <a:ext cx="4663440" cy="5868035"/>
          </a:xfrm>
          <a:noFill/>
        </p:spPr>
        <p:txBody>
          <a:bodyPr/>
          <a:lstStyle/>
          <a:p>
            <a:r>
              <a:rPr lang="en-US" altLang="en-US" sz="1850" dirty="0" smtClean="0">
                <a:ea typeface="ＭＳ Ｐゴシック" panose="020B0600070205080204" pitchFamily="34" charset="-128"/>
              </a:rPr>
              <a:t>Dark blue rectangles indicate granted locks; light blue indicate waiting requests</a:t>
            </a:r>
          </a:p>
          <a:p>
            <a:r>
              <a:rPr lang="en-US" altLang="en-US" sz="1850" dirty="0" smtClean="0">
                <a:ea typeface="ＭＳ Ｐゴシック" panose="020B0600070205080204" pitchFamily="34" charset="-128"/>
              </a:rPr>
              <a:t>Lock table also records the type of lock granted or requested</a:t>
            </a:r>
          </a:p>
          <a:p>
            <a:r>
              <a:rPr lang="en-US" altLang="en-US" sz="1850" dirty="0" smtClean="0">
                <a:ea typeface="ＭＳ Ｐゴシック" panose="020B0600070205080204" pitchFamily="34" charset="-128"/>
              </a:rPr>
              <a:t>New request is added to the end of the queue of requests for the data item, and granted if it is compatible with all earlier locks</a:t>
            </a:r>
          </a:p>
          <a:p>
            <a:r>
              <a:rPr lang="en-US" altLang="en-US" sz="1850" dirty="0" smtClean="0">
                <a:ea typeface="ＭＳ Ｐゴシック" panose="020B0600070205080204" pitchFamily="34" charset="-128"/>
              </a:rPr>
              <a:t>Unlock requests result in the request being deleted, and later requests are checked to see if they can now be granted</a:t>
            </a:r>
          </a:p>
          <a:p>
            <a:r>
              <a:rPr lang="en-US" altLang="en-US" sz="1850" dirty="0" smtClean="0">
                <a:ea typeface="ＭＳ Ｐゴシック" panose="020B0600070205080204" pitchFamily="34" charset="-128"/>
              </a:rPr>
              <a:t>If transaction aborts, all waiting or granted requests of the transaction are deleted </a:t>
            </a:r>
          </a:p>
          <a:p>
            <a:pPr lvl="1"/>
            <a:r>
              <a:rPr lang="en-US" altLang="en-US" sz="1850" dirty="0" smtClean="0">
                <a:ea typeface="ＭＳ Ｐゴシック" panose="020B0600070205080204" pitchFamily="34" charset="-128"/>
              </a:rPr>
              <a:t>lock manager may keep a list of locks held by each transaction, to implement this efficiently</a:t>
            </a:r>
          </a:p>
        </p:txBody>
      </p:sp>
      <p:pic>
        <p:nvPicPr>
          <p:cNvPr id="18436" name="Picture 3" descr="C:\Users\as668\Desktop\15_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 y="845663"/>
            <a:ext cx="3954780" cy="556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3756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Deadlock Handling</a:t>
            </a:r>
          </a:p>
        </p:txBody>
      </p:sp>
      <p:sp>
        <p:nvSpPr>
          <p:cNvPr id="19459" name="Rectangle 3"/>
          <p:cNvSpPr>
            <a:spLocks noGrp="1" noChangeArrowheads="1"/>
          </p:cNvSpPr>
          <p:nvPr>
            <p:ph type="body" idx="4294967295"/>
          </p:nvPr>
        </p:nvSpPr>
        <p:spPr>
          <a:xfrm>
            <a:off x="171450" y="868681"/>
            <a:ext cx="8778240" cy="3188970"/>
          </a:xfrm>
        </p:spPr>
        <p:txBody>
          <a:bodyPr/>
          <a:lstStyle/>
          <a:p>
            <a:r>
              <a:rPr lang="en-US" altLang="en-US" sz="2000" dirty="0" smtClean="0">
                <a:ea typeface="ＭＳ Ｐゴシック" panose="020B0600070205080204" pitchFamily="34" charset="-128"/>
              </a:rPr>
              <a:t>System is deadlocked if there is a set of transactions such that every transaction in the set is waiting for another transaction in the set.</a:t>
            </a:r>
          </a:p>
          <a:p>
            <a:r>
              <a:rPr lang="en-US" altLang="en-US" sz="2000" b="1" i="1" dirty="0" smtClean="0">
                <a:solidFill>
                  <a:srgbClr val="000099"/>
                </a:solidFill>
                <a:ea typeface="ＭＳ Ｐゴシック" panose="020B0600070205080204" pitchFamily="34" charset="-128"/>
              </a:rPr>
              <a:t>Deadlock prevention</a:t>
            </a:r>
            <a:r>
              <a:rPr lang="en-US" altLang="en-US" sz="2000" dirty="0" smtClean="0">
                <a:ea typeface="ＭＳ Ｐゴシック" panose="020B0600070205080204" pitchFamily="34" charset="-128"/>
              </a:rPr>
              <a:t> protocols ensure that the system will </a:t>
            </a:r>
            <a:r>
              <a:rPr lang="en-US" altLang="en-US" sz="2000" i="1" dirty="0" smtClean="0">
                <a:ea typeface="ＭＳ Ｐゴシック" panose="020B0600070205080204" pitchFamily="34" charset="-128"/>
              </a:rPr>
              <a:t>never</a:t>
            </a:r>
            <a:r>
              <a:rPr lang="en-US" altLang="en-US" sz="2000" dirty="0" smtClean="0">
                <a:ea typeface="ＭＳ Ｐゴシック" panose="020B0600070205080204" pitchFamily="34" charset="-128"/>
              </a:rPr>
              <a:t> enter into a deadlock state. Some prevention strategies :</a:t>
            </a:r>
          </a:p>
          <a:p>
            <a:pPr lvl="1"/>
            <a:r>
              <a:rPr lang="en-US" altLang="en-US" sz="2000" dirty="0" smtClean="0">
                <a:ea typeface="ＭＳ Ｐゴシック" panose="020B0600070205080204" pitchFamily="34" charset="-128"/>
              </a:rPr>
              <a:t>Require that each transaction locks all its data items before it begins execution (</a:t>
            </a:r>
            <a:r>
              <a:rPr lang="en-US" altLang="en-US" sz="2000" dirty="0" err="1" smtClean="0">
                <a:ea typeface="ＭＳ Ｐゴシック" panose="020B0600070205080204" pitchFamily="34" charset="-128"/>
              </a:rPr>
              <a:t>predeclaration</a:t>
            </a:r>
            <a:r>
              <a:rPr lang="en-US" altLang="en-US" sz="2000" dirty="0" smtClean="0">
                <a:ea typeface="ＭＳ Ｐゴシック" panose="020B0600070205080204" pitchFamily="34" charset="-128"/>
              </a:rPr>
              <a:t>).</a:t>
            </a:r>
          </a:p>
          <a:p>
            <a:pPr lvl="1"/>
            <a:r>
              <a:rPr lang="en-US" altLang="en-US" sz="2000" dirty="0" smtClean="0">
                <a:ea typeface="ＭＳ Ｐゴシック" panose="020B0600070205080204" pitchFamily="34" charset="-128"/>
              </a:rPr>
              <a:t>Impose partial ordering of all data items and require that a transaction can lock data items only in the order specified by the partial order.</a:t>
            </a:r>
          </a:p>
        </p:txBody>
      </p:sp>
    </p:spTree>
    <p:extLst>
      <p:ext uri="{BB962C8B-B14F-4D97-AF65-F5344CB8AC3E}">
        <p14:creationId xmlns:p14="http://schemas.microsoft.com/office/powerpoint/2010/main" val="29972232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More Deadlock Prevention Strategies</a:t>
            </a:r>
          </a:p>
        </p:txBody>
      </p:sp>
      <p:sp>
        <p:nvSpPr>
          <p:cNvPr id="20483" name="Rectangle 3"/>
          <p:cNvSpPr>
            <a:spLocks noGrp="1" noChangeArrowheads="1"/>
          </p:cNvSpPr>
          <p:nvPr>
            <p:ph type="body" idx="4294967295"/>
          </p:nvPr>
        </p:nvSpPr>
        <p:spPr>
          <a:xfrm>
            <a:off x="240030" y="902970"/>
            <a:ext cx="8732520" cy="4697730"/>
          </a:xfrm>
        </p:spPr>
        <p:txBody>
          <a:bodyPr/>
          <a:lstStyle/>
          <a:p>
            <a:r>
              <a:rPr lang="en-US" altLang="en-US" sz="2000" dirty="0" smtClean="0">
                <a:ea typeface="ＭＳ Ｐゴシック" panose="020B0600070205080204" pitchFamily="34" charset="-128"/>
              </a:rPr>
              <a:t>Following schemes use transaction timestamps for the sake of deadlock prevention alone.</a:t>
            </a:r>
          </a:p>
          <a:p>
            <a:r>
              <a:rPr lang="en-US" altLang="en-US" sz="2000" b="1" dirty="0" smtClean="0">
                <a:solidFill>
                  <a:srgbClr val="000099"/>
                </a:solidFill>
                <a:ea typeface="ＭＳ Ｐゴシック" panose="020B0600070205080204" pitchFamily="34" charset="-128"/>
              </a:rPr>
              <a:t>wait-die</a:t>
            </a:r>
            <a:r>
              <a:rPr lang="en-US" altLang="en-US" sz="2000" dirty="0" smtClean="0">
                <a:ea typeface="ＭＳ Ｐゴシック" panose="020B0600070205080204" pitchFamily="34" charset="-128"/>
              </a:rPr>
              <a:t> scheme — non-preemptive</a:t>
            </a:r>
          </a:p>
          <a:p>
            <a:pPr lvl="1"/>
            <a:r>
              <a:rPr lang="en-US" altLang="en-US" sz="2000" dirty="0" smtClean="0">
                <a:ea typeface="ＭＳ Ｐゴシック" panose="020B0600070205080204" pitchFamily="34" charset="-128"/>
              </a:rPr>
              <a:t>older transaction may wait for younger one to release data item. (older means smaller timestamp) Younger transactions never wait for older ones; they are rolled back instead.</a:t>
            </a:r>
          </a:p>
          <a:p>
            <a:pPr lvl="1"/>
            <a:r>
              <a:rPr lang="en-US" altLang="en-US" sz="2000" dirty="0" smtClean="0">
                <a:ea typeface="ＭＳ Ｐゴシック" panose="020B0600070205080204" pitchFamily="34" charset="-128"/>
              </a:rPr>
              <a:t>a transaction may die several times before acquiring needed data item</a:t>
            </a:r>
          </a:p>
          <a:p>
            <a:r>
              <a:rPr lang="en-US" altLang="en-US" sz="2000" b="1" dirty="0" smtClean="0">
                <a:solidFill>
                  <a:srgbClr val="000099"/>
                </a:solidFill>
                <a:ea typeface="ＭＳ Ｐゴシック" panose="020B0600070205080204" pitchFamily="34" charset="-128"/>
              </a:rPr>
              <a:t>wound-wait</a:t>
            </a:r>
            <a:r>
              <a:rPr lang="en-US" altLang="en-US" sz="2000" dirty="0" smtClean="0">
                <a:ea typeface="ＭＳ Ｐゴシック" panose="020B0600070205080204" pitchFamily="34" charset="-128"/>
              </a:rPr>
              <a:t> scheme — preemptive</a:t>
            </a:r>
          </a:p>
          <a:p>
            <a:pPr lvl="1"/>
            <a:r>
              <a:rPr lang="en-US" altLang="en-US" sz="2000" dirty="0" smtClean="0">
                <a:ea typeface="ＭＳ Ｐゴシック" panose="020B0600070205080204" pitchFamily="34" charset="-128"/>
              </a:rPr>
              <a:t>older transaction </a:t>
            </a:r>
            <a:r>
              <a:rPr lang="en-US" altLang="en-US" sz="2000" i="1" dirty="0" smtClean="0">
                <a:ea typeface="ＭＳ Ｐゴシック" panose="020B0600070205080204" pitchFamily="34" charset="-128"/>
              </a:rPr>
              <a:t>wounds</a:t>
            </a:r>
            <a:r>
              <a:rPr lang="en-US" altLang="en-US" sz="2000" dirty="0" smtClean="0">
                <a:ea typeface="ＭＳ Ｐゴシック" panose="020B0600070205080204" pitchFamily="34" charset="-128"/>
              </a:rPr>
              <a:t> (forces rollback) of younger transaction instead of waiting for it. Younger transactions may wait for older ones.</a:t>
            </a:r>
          </a:p>
          <a:p>
            <a:pPr lvl="1"/>
            <a:r>
              <a:rPr lang="en-US" altLang="en-US" sz="2000" dirty="0" smtClean="0">
                <a:ea typeface="ＭＳ Ｐゴシック" panose="020B0600070205080204" pitchFamily="34" charset="-128"/>
              </a:rPr>
              <a:t>may be fewer rollbacks than </a:t>
            </a:r>
            <a:r>
              <a:rPr lang="en-US" altLang="en-US" sz="2000" i="1" dirty="0" smtClean="0">
                <a:ea typeface="ＭＳ Ｐゴシック" panose="020B0600070205080204" pitchFamily="34" charset="-128"/>
              </a:rPr>
              <a:t>wait-die</a:t>
            </a:r>
            <a:r>
              <a:rPr lang="en-US" altLang="en-US" sz="2000" dirty="0" smtClean="0">
                <a:ea typeface="ＭＳ Ｐゴシック" panose="020B0600070205080204" pitchFamily="34" charset="-128"/>
              </a:rPr>
              <a:t> scheme.</a:t>
            </a:r>
          </a:p>
        </p:txBody>
      </p:sp>
    </p:spTree>
    <p:extLst>
      <p:ext uri="{BB962C8B-B14F-4D97-AF65-F5344CB8AC3E}">
        <p14:creationId xmlns:p14="http://schemas.microsoft.com/office/powerpoint/2010/main" val="32625436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ea typeface="ＭＳ Ｐゴシック" pitchFamily="34" charset="-128"/>
              </a:rPr>
              <a:t>Deadlock prevention (Cont.)</a:t>
            </a:r>
          </a:p>
        </p:txBody>
      </p:sp>
      <p:sp>
        <p:nvSpPr>
          <p:cNvPr id="21507" name="Rectangle 3"/>
          <p:cNvSpPr>
            <a:spLocks noGrp="1" noChangeArrowheads="1"/>
          </p:cNvSpPr>
          <p:nvPr>
            <p:ph type="body" idx="4294967295"/>
          </p:nvPr>
        </p:nvSpPr>
        <p:spPr>
          <a:xfrm>
            <a:off x="318254" y="934562"/>
            <a:ext cx="8527296" cy="5258115"/>
          </a:xfrm>
        </p:spPr>
        <p:txBody>
          <a:bodyPr/>
          <a:lstStyle/>
          <a:p>
            <a:r>
              <a:rPr lang="en-US" altLang="en-US" sz="2000" dirty="0" smtClean="0">
                <a:ea typeface="ＭＳ Ｐゴシック" panose="020B0600070205080204" pitchFamily="34" charset="-128"/>
              </a:rPr>
              <a:t>Both in </a:t>
            </a:r>
            <a:r>
              <a:rPr lang="en-US" altLang="en-US" sz="2000" i="1" dirty="0" smtClean="0">
                <a:ea typeface="ＭＳ Ｐゴシック" panose="020B0600070205080204" pitchFamily="34" charset="-128"/>
              </a:rPr>
              <a:t>wait-die</a:t>
            </a:r>
            <a:r>
              <a:rPr lang="en-US" altLang="en-US" sz="2000" dirty="0" smtClean="0">
                <a:ea typeface="ＭＳ Ｐゴシック" panose="020B0600070205080204" pitchFamily="34" charset="-128"/>
              </a:rPr>
              <a:t> and in </a:t>
            </a:r>
            <a:r>
              <a:rPr lang="en-US" altLang="en-US" sz="2000" i="1" dirty="0" smtClean="0">
                <a:ea typeface="ＭＳ Ｐゴシック" panose="020B0600070205080204" pitchFamily="34" charset="-128"/>
              </a:rPr>
              <a:t>wound-wait</a:t>
            </a:r>
            <a:r>
              <a:rPr lang="en-US" altLang="en-US" sz="2000" dirty="0" smtClean="0">
                <a:ea typeface="ＭＳ Ｐゴシック" panose="020B0600070205080204" pitchFamily="34" charset="-128"/>
              </a:rPr>
              <a:t> schemes, a rolled back transactions is restarted with its original timestamp. Older transactions thus have precedence over newer ones, and starvation is hence avoided.</a:t>
            </a:r>
          </a:p>
          <a:p>
            <a:r>
              <a:rPr lang="en-US" altLang="en-US" sz="2000" b="1" dirty="0" smtClean="0">
                <a:solidFill>
                  <a:srgbClr val="000099"/>
                </a:solidFill>
                <a:ea typeface="ＭＳ Ｐゴシック" panose="020B0600070205080204" pitchFamily="34" charset="-128"/>
              </a:rPr>
              <a:t>Timeout-Based Schemes:</a:t>
            </a:r>
          </a:p>
          <a:p>
            <a:pPr lvl="1"/>
            <a:r>
              <a:rPr lang="en-US" altLang="en-US" sz="2000" dirty="0" smtClean="0">
                <a:ea typeface="ＭＳ Ｐゴシック" panose="020B0600070205080204" pitchFamily="34" charset="-128"/>
              </a:rPr>
              <a:t>a transaction waits for a lock only for a specified amount of time. If the lock has not been granted within that time, the transaction is rolled back and restarted,</a:t>
            </a:r>
          </a:p>
          <a:p>
            <a:pPr lvl="1"/>
            <a:r>
              <a:rPr lang="en-US" altLang="en-US" sz="2000" dirty="0" smtClean="0">
                <a:ea typeface="ＭＳ Ｐゴシック" panose="020B0600070205080204" pitchFamily="34" charset="-128"/>
              </a:rPr>
              <a:t>Thus, deadlocks are not possible</a:t>
            </a:r>
          </a:p>
          <a:p>
            <a:pPr lvl="1"/>
            <a:r>
              <a:rPr lang="en-US" altLang="en-US" sz="2000" dirty="0" smtClean="0">
                <a:ea typeface="ＭＳ Ｐゴシック" panose="020B0600070205080204" pitchFamily="34" charset="-128"/>
              </a:rPr>
              <a:t>simple to implement; but starvation is possible. Also difficult to determine good value of the timeout interval.</a:t>
            </a:r>
          </a:p>
        </p:txBody>
      </p:sp>
    </p:spTree>
    <p:extLst>
      <p:ext uri="{BB962C8B-B14F-4D97-AF65-F5344CB8AC3E}">
        <p14:creationId xmlns:p14="http://schemas.microsoft.com/office/powerpoint/2010/main" val="36573927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Deadlock Detection</a:t>
            </a:r>
          </a:p>
        </p:txBody>
      </p:sp>
      <p:sp>
        <p:nvSpPr>
          <p:cNvPr id="22531" name="Rectangle 3"/>
          <p:cNvSpPr>
            <a:spLocks noGrp="1" noChangeArrowheads="1"/>
          </p:cNvSpPr>
          <p:nvPr>
            <p:ph type="body" idx="4294967295"/>
          </p:nvPr>
        </p:nvSpPr>
        <p:spPr>
          <a:xfrm>
            <a:off x="160020" y="934562"/>
            <a:ext cx="8778240" cy="5258115"/>
          </a:xfrm>
        </p:spPr>
        <p:txBody>
          <a:bodyPr/>
          <a:lstStyle/>
          <a:p>
            <a:r>
              <a:rPr lang="en-US" altLang="en-US" sz="2000" dirty="0" smtClean="0">
                <a:ea typeface="ＭＳ Ｐゴシック" panose="020B0600070205080204" pitchFamily="34" charset="-128"/>
              </a:rPr>
              <a:t>Deadlocks can be described as a </a:t>
            </a:r>
            <a:r>
              <a:rPr lang="en-US" altLang="en-US" sz="2000" i="1" dirty="0" smtClean="0">
                <a:solidFill>
                  <a:srgbClr val="000099"/>
                </a:solidFill>
                <a:ea typeface="ＭＳ Ｐゴシック" panose="020B0600070205080204" pitchFamily="34" charset="-128"/>
              </a:rPr>
              <a:t>wait-for</a:t>
            </a:r>
            <a:r>
              <a:rPr lang="en-US" altLang="en-US" sz="2000" i="1" dirty="0" smtClean="0">
                <a:ea typeface="ＭＳ Ｐゴシック" panose="020B0600070205080204" pitchFamily="34" charset="-128"/>
              </a:rPr>
              <a:t> graph</a:t>
            </a:r>
            <a:r>
              <a:rPr lang="en-US" altLang="en-US" sz="2000" dirty="0" smtClean="0">
                <a:ea typeface="ＭＳ Ｐゴシック" panose="020B0600070205080204" pitchFamily="34" charset="-128"/>
              </a:rPr>
              <a:t>, which consists of a pair </a:t>
            </a:r>
            <a:r>
              <a:rPr lang="en-US" altLang="en-US" sz="2000" i="1" dirty="0" smtClean="0">
                <a:ea typeface="ＭＳ Ｐゴシック" panose="020B0600070205080204" pitchFamily="34" charset="-128"/>
              </a:rPr>
              <a:t>G</a:t>
            </a:r>
            <a:r>
              <a:rPr lang="en-US" altLang="en-US" sz="2000" dirty="0" smtClean="0">
                <a:ea typeface="ＭＳ Ｐゴシック" panose="020B0600070205080204" pitchFamily="34" charset="-128"/>
              </a:rPr>
              <a:t> = (</a:t>
            </a:r>
            <a:r>
              <a:rPr lang="en-US" altLang="en-US" sz="2000" i="1" dirty="0" smtClean="0">
                <a:ea typeface="ＭＳ Ｐゴシック" panose="020B0600070205080204" pitchFamily="34" charset="-128"/>
              </a:rPr>
              <a:t>V</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E</a:t>
            </a:r>
            <a:r>
              <a:rPr lang="en-US" altLang="en-US" sz="2000" dirty="0" smtClean="0">
                <a:ea typeface="ＭＳ Ｐゴシック" panose="020B0600070205080204" pitchFamily="34" charset="-128"/>
              </a:rPr>
              <a:t>), </a:t>
            </a:r>
          </a:p>
          <a:p>
            <a:pPr lvl="1"/>
            <a:r>
              <a:rPr lang="en-US" altLang="en-US" sz="2000" i="1" dirty="0" smtClean="0">
                <a:ea typeface="ＭＳ Ｐゴシック" panose="020B0600070205080204" pitchFamily="34" charset="-128"/>
              </a:rPr>
              <a:t>V</a:t>
            </a:r>
            <a:r>
              <a:rPr lang="en-US" altLang="en-US" sz="2000" dirty="0" smtClean="0">
                <a:ea typeface="ＭＳ Ｐゴシック" panose="020B0600070205080204" pitchFamily="34" charset="-128"/>
              </a:rPr>
              <a:t> is a set of vertices (all the transactions in the system)</a:t>
            </a:r>
          </a:p>
          <a:p>
            <a:pPr lvl="1"/>
            <a:r>
              <a:rPr lang="en-US" altLang="en-US" sz="2000" i="1" dirty="0" smtClean="0">
                <a:ea typeface="ＭＳ Ｐゴシック" panose="020B0600070205080204" pitchFamily="34" charset="-128"/>
              </a:rPr>
              <a:t>E</a:t>
            </a:r>
            <a:r>
              <a:rPr lang="en-US" altLang="en-US" sz="2000" dirty="0" smtClean="0">
                <a:ea typeface="ＭＳ Ｐゴシック" panose="020B0600070205080204" pitchFamily="34" charset="-128"/>
              </a:rPr>
              <a:t> is a set of edges; each element is an ordered pair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r>
              <a:rPr lang="en-US" altLang="en-US" sz="2000" dirty="0" smtClean="0">
                <a:ea typeface="ＭＳ Ｐゴシック" panose="020B0600070205080204" pitchFamily="34" charset="-128"/>
                <a:sym typeface="Symbol" panose="05050102010706020507" pitchFamily="18" charset="2"/>
              </a:rPr>
              <a: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a:t>
            </a:r>
          </a:p>
          <a:p>
            <a:r>
              <a:rPr lang="en-US" altLang="en-US" sz="2000" dirty="0" smtClean="0">
                <a:ea typeface="ＭＳ Ｐゴシック" panose="020B0600070205080204" pitchFamily="34" charset="-128"/>
              </a:rPr>
              <a:t>If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baseline="-25000" dirty="0" smtClean="0">
                <a:ea typeface="ＭＳ Ｐゴシック" panose="020B0600070205080204" pitchFamily="34" charset="-128"/>
              </a:rPr>
              <a:t> </a:t>
            </a:r>
            <a:r>
              <a:rPr lang="en-US" altLang="en-US" sz="2000" i="1" dirty="0" smtClean="0">
                <a:ea typeface="ＭＳ Ｐゴシック" panose="020B0600070205080204" pitchFamily="34" charset="-128"/>
                <a:sym typeface="Symbol" panose="05050102010706020507" pitchFamily="18" charset="2"/>
              </a:rPr>
              <a:t></a:t>
            </a:r>
            <a:r>
              <a:rPr lang="en-US" altLang="en-US" sz="2000" dirty="0" smtClean="0">
                <a:ea typeface="ＭＳ Ｐゴシック" panose="020B0600070205080204" pitchFamily="34" charset="-128"/>
              </a:rPr>
              <a:t>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baseline="-25000" dirty="0" smtClean="0">
                <a:ea typeface="ＭＳ Ｐゴシック" panose="020B0600070205080204" pitchFamily="34" charset="-128"/>
              </a:rPr>
              <a:t> </a:t>
            </a:r>
            <a:r>
              <a:rPr lang="en-US" altLang="en-US" sz="2000" dirty="0" smtClean="0">
                <a:ea typeface="ＭＳ Ｐゴシック" panose="020B0600070205080204" pitchFamily="34" charset="-128"/>
              </a:rPr>
              <a:t>is in </a:t>
            </a:r>
            <a:r>
              <a:rPr lang="en-US" altLang="en-US" sz="2000" i="1" dirty="0" smtClean="0">
                <a:ea typeface="ＭＳ Ｐゴシック" panose="020B0600070205080204" pitchFamily="34" charset="-128"/>
              </a:rPr>
              <a:t>E</a:t>
            </a:r>
            <a:r>
              <a:rPr lang="en-US" altLang="en-US" sz="2000" dirty="0" smtClean="0">
                <a:ea typeface="ＭＳ Ｐゴシック" panose="020B0600070205080204" pitchFamily="34" charset="-128"/>
              </a:rPr>
              <a:t>, then there is a directed edge from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to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implying that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 waiting for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to release a data item.</a:t>
            </a:r>
          </a:p>
          <a:p>
            <a:r>
              <a:rPr lang="en-US" altLang="en-US" sz="2000" dirty="0" smtClean="0">
                <a:ea typeface="ＭＳ Ｐゴシック" panose="020B0600070205080204" pitchFamily="34" charset="-128"/>
              </a:rPr>
              <a:t>When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requests a data item currently being held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then the edge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sym typeface="Symbol" panose="05050102010706020507" pitchFamily="18" charset="2"/>
              </a:rPr>
              <a:t></a:t>
            </a:r>
            <a:r>
              <a:rPr lang="en-US" altLang="en-US" sz="2000" dirty="0" smtClean="0">
                <a:ea typeface="ＭＳ Ｐゴシック" panose="020B0600070205080204" pitchFamily="34" charset="-128"/>
              </a:rPr>
              <a:t>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is inserted in the wait-for graph. This edge is removed only when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is no longer holding a data item needed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a:t>
            </a:r>
          </a:p>
          <a:p>
            <a:r>
              <a:rPr lang="en-US" altLang="en-US" sz="2000" dirty="0" smtClean="0">
                <a:ea typeface="ＭＳ Ｐゴシック" panose="020B0600070205080204" pitchFamily="34" charset="-128"/>
              </a:rPr>
              <a:t>The system is in a deadlock state if and only if the wait-for graph has a cycle.  Must invoke a deadlock-detection algorithm periodically to look for cycles.</a:t>
            </a:r>
          </a:p>
        </p:txBody>
      </p:sp>
    </p:spTree>
    <p:extLst>
      <p:ext uri="{BB962C8B-B14F-4D97-AF65-F5344CB8AC3E}">
        <p14:creationId xmlns:p14="http://schemas.microsoft.com/office/powerpoint/2010/main" val="38339963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552450" y="150813"/>
            <a:ext cx="8077200" cy="609600"/>
          </a:xfrm>
        </p:spPr>
        <p:txBody>
          <a:bodyPr/>
          <a:lstStyle/>
          <a:p>
            <a:pPr>
              <a:defRPr/>
            </a:pPr>
            <a:r>
              <a:rPr lang="en-US" dirty="0" smtClean="0">
                <a:effectLst>
                  <a:outerShdw blurRad="38100" dist="38100" dir="2700000" algn="tl">
                    <a:srgbClr val="C0C0C0"/>
                  </a:outerShdw>
                </a:effectLst>
                <a:ea typeface="ＭＳ Ｐゴシック" pitchFamily="34" charset="-128"/>
              </a:rPr>
              <a:t>Deadlock Detection (Cont.)</a:t>
            </a:r>
          </a:p>
        </p:txBody>
      </p:sp>
      <p:grpSp>
        <p:nvGrpSpPr>
          <p:cNvPr id="2" name="Group 1"/>
          <p:cNvGrpSpPr/>
          <p:nvPr/>
        </p:nvGrpSpPr>
        <p:grpSpPr>
          <a:xfrm>
            <a:off x="346710" y="1371600"/>
            <a:ext cx="8397240" cy="3714750"/>
            <a:chOff x="909638" y="1574800"/>
            <a:chExt cx="7543800" cy="3068638"/>
          </a:xfrm>
        </p:grpSpPr>
        <p:sp>
          <p:nvSpPr>
            <p:cNvPr id="23555" name="Text Box 3"/>
            <p:cNvSpPr txBox="1">
              <a:spLocks noChangeArrowheads="1"/>
            </p:cNvSpPr>
            <p:nvPr/>
          </p:nvSpPr>
          <p:spPr bwMode="auto">
            <a:xfrm>
              <a:off x="909638" y="4210050"/>
              <a:ext cx="3521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t>Wait-for graph without a cycle</a:t>
              </a:r>
            </a:p>
          </p:txBody>
        </p:sp>
        <p:sp>
          <p:nvSpPr>
            <p:cNvPr id="23556" name="Text Box 4"/>
            <p:cNvSpPr txBox="1">
              <a:spLocks noChangeArrowheads="1"/>
            </p:cNvSpPr>
            <p:nvPr/>
          </p:nvSpPr>
          <p:spPr bwMode="auto">
            <a:xfrm>
              <a:off x="5284788" y="4246563"/>
              <a:ext cx="316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t>Wait-for graph with a cycle</a:t>
              </a:r>
            </a:p>
          </p:txBody>
        </p:sp>
        <p:pic>
          <p:nvPicPr>
            <p:cNvPr id="235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263" y="1574800"/>
              <a:ext cx="288290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113" y="1747838"/>
              <a:ext cx="25622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17898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defRPr/>
            </a:pPr>
            <a:r>
              <a:rPr lang="en-US" dirty="0" smtClean="0">
                <a:ea typeface="+mj-ea"/>
              </a:rPr>
              <a:t>A Simple Transaction Model</a:t>
            </a:r>
            <a:endParaRPr lang="en-US" dirty="0">
              <a:ea typeface="+mj-ea"/>
            </a:endParaRPr>
          </a:p>
        </p:txBody>
      </p:sp>
      <p:sp>
        <p:nvSpPr>
          <p:cNvPr id="7171" name="Rectangle 3"/>
          <p:cNvSpPr>
            <a:spLocks noGrp="1" noChangeArrowheads="1"/>
          </p:cNvSpPr>
          <p:nvPr>
            <p:ph type="body" idx="1"/>
          </p:nvPr>
        </p:nvSpPr>
        <p:spPr>
          <a:xfrm>
            <a:off x="194310" y="834390"/>
            <a:ext cx="8949690" cy="5795010"/>
          </a:xfrm>
        </p:spPr>
        <p:txBody>
          <a:bodyPr/>
          <a:lstStyle/>
          <a:p>
            <a:r>
              <a:rPr lang="en-US" altLang="en-US" sz="1800" dirty="0" smtClean="0">
                <a:ea typeface="ＭＳ Ｐゴシック" panose="020B0600070205080204" pitchFamily="34" charset="-128"/>
              </a:rPr>
              <a:t>Consider a transaction to transfer $50 from account A to account B:</a:t>
            </a:r>
          </a:p>
          <a:p>
            <a:pPr lvl="1">
              <a:buFont typeface="Monotype Sorts" charset="2"/>
              <a:buNone/>
            </a:pPr>
            <a:r>
              <a:rPr lang="en-US" altLang="en-US" sz="1800" dirty="0" smtClean="0">
                <a:ea typeface="ＭＳ Ｐゴシック" panose="020B0600070205080204" pitchFamily="34" charset="-128"/>
              </a:rPr>
              <a:t>1.	</a:t>
            </a:r>
            <a:r>
              <a:rPr lang="en-US" altLang="en-US" sz="1800" b="1" dirty="0" smtClean="0">
                <a:ea typeface="ＭＳ Ｐゴシック" panose="020B0600070205080204" pitchFamily="34" charset="-128"/>
              </a:rPr>
              <a:t>read</a:t>
            </a:r>
            <a:r>
              <a:rPr lang="en-US" altLang="en-US" sz="1800" dirty="0" smtClean="0">
                <a:ea typeface="ＭＳ Ｐゴシック" panose="020B0600070205080204" pitchFamily="34" charset="-128"/>
              </a:rPr>
              <a:t>(</a:t>
            </a:r>
            <a:r>
              <a:rPr lang="en-US" altLang="en-US" sz="1800" i="1" dirty="0" smtClean="0">
                <a:ea typeface="ＭＳ Ｐゴシック" panose="020B0600070205080204" pitchFamily="34" charset="-128"/>
              </a:rPr>
              <a:t>A</a:t>
            </a:r>
            <a:r>
              <a:rPr lang="en-US" altLang="en-US" sz="1800" dirty="0" smtClean="0">
                <a:ea typeface="ＭＳ Ｐゴシック" panose="020B0600070205080204" pitchFamily="34" charset="-128"/>
              </a:rPr>
              <a:t>)</a:t>
            </a:r>
          </a:p>
          <a:p>
            <a:pPr lvl="1">
              <a:buFont typeface="Monotype Sorts" charset="2"/>
              <a:buNone/>
            </a:pPr>
            <a:r>
              <a:rPr lang="en-US" altLang="en-US" sz="1800" dirty="0" smtClean="0">
                <a:ea typeface="ＭＳ Ｐゴシック" panose="020B0600070205080204" pitchFamily="34" charset="-128"/>
              </a:rPr>
              <a:t>2.	</a:t>
            </a:r>
            <a:r>
              <a:rPr lang="en-US" altLang="en-US" sz="1800" i="1" dirty="0" smtClean="0">
                <a:ea typeface="ＭＳ Ｐゴシック" panose="020B0600070205080204" pitchFamily="34" charset="-128"/>
              </a:rPr>
              <a:t>A</a:t>
            </a:r>
            <a:r>
              <a:rPr lang="en-US" altLang="en-US" sz="1800" dirty="0" smtClean="0">
                <a:ea typeface="ＭＳ Ｐゴシック" panose="020B0600070205080204" pitchFamily="34" charset="-128"/>
              </a:rPr>
              <a:t> := </a:t>
            </a:r>
            <a:r>
              <a:rPr lang="en-US" altLang="en-US" sz="1800" i="1" dirty="0" smtClean="0">
                <a:ea typeface="ＭＳ Ｐゴシック" panose="020B0600070205080204" pitchFamily="34" charset="-128"/>
              </a:rPr>
              <a:t>A – </a:t>
            </a:r>
            <a:r>
              <a:rPr lang="en-US" altLang="en-US" sz="1800" dirty="0" smtClean="0">
                <a:ea typeface="ＭＳ Ｐゴシック" panose="020B0600070205080204" pitchFamily="34" charset="-128"/>
              </a:rPr>
              <a:t>50</a:t>
            </a:r>
          </a:p>
          <a:p>
            <a:pPr lvl="1">
              <a:buFont typeface="Monotype Sorts" charset="2"/>
              <a:buNone/>
            </a:pPr>
            <a:r>
              <a:rPr lang="en-US" altLang="en-US" sz="1800" dirty="0" smtClean="0">
                <a:ea typeface="ＭＳ Ｐゴシック" panose="020B0600070205080204" pitchFamily="34" charset="-128"/>
              </a:rPr>
              <a:t>3.	</a:t>
            </a:r>
            <a:r>
              <a:rPr lang="en-US" altLang="en-US" sz="1800" b="1" dirty="0" smtClean="0">
                <a:ea typeface="ＭＳ Ｐゴシック" panose="020B0600070205080204" pitchFamily="34" charset="-128"/>
              </a:rPr>
              <a:t>write</a:t>
            </a:r>
            <a:r>
              <a:rPr lang="en-US" altLang="en-US" sz="1800" dirty="0" smtClean="0">
                <a:ea typeface="ＭＳ Ｐゴシック" panose="020B0600070205080204" pitchFamily="34" charset="-128"/>
              </a:rPr>
              <a:t>(</a:t>
            </a:r>
            <a:r>
              <a:rPr lang="en-US" altLang="en-US" sz="1800" i="1" dirty="0" smtClean="0">
                <a:ea typeface="ＭＳ Ｐゴシック" panose="020B0600070205080204" pitchFamily="34" charset="-128"/>
              </a:rPr>
              <a:t>A</a:t>
            </a:r>
            <a:r>
              <a:rPr lang="en-US" altLang="en-US" sz="1800" dirty="0" smtClean="0">
                <a:ea typeface="ＭＳ Ｐゴシック" panose="020B0600070205080204" pitchFamily="34" charset="-128"/>
              </a:rPr>
              <a:t>)</a:t>
            </a:r>
          </a:p>
          <a:p>
            <a:pPr lvl="1">
              <a:buFont typeface="Monotype Sorts" charset="2"/>
              <a:buNone/>
            </a:pPr>
            <a:r>
              <a:rPr lang="en-US" altLang="en-US" sz="1800" dirty="0" smtClean="0">
                <a:ea typeface="ＭＳ Ｐゴシック" panose="020B0600070205080204" pitchFamily="34" charset="-128"/>
              </a:rPr>
              <a:t>4.	</a:t>
            </a:r>
            <a:r>
              <a:rPr lang="en-US" altLang="en-US" sz="1800" b="1" dirty="0" smtClean="0">
                <a:ea typeface="ＭＳ Ｐゴシック" panose="020B0600070205080204" pitchFamily="34" charset="-128"/>
              </a:rPr>
              <a:t>read</a:t>
            </a:r>
            <a:r>
              <a:rPr lang="en-US" altLang="en-US" sz="1800" dirty="0" smtClean="0">
                <a:ea typeface="ＭＳ Ｐゴシック" panose="020B0600070205080204" pitchFamily="34" charset="-128"/>
              </a:rPr>
              <a:t>(</a:t>
            </a:r>
            <a:r>
              <a:rPr lang="en-US" altLang="en-US" sz="1800" i="1" dirty="0" smtClean="0">
                <a:ea typeface="ＭＳ Ｐゴシック" panose="020B0600070205080204" pitchFamily="34" charset="-128"/>
              </a:rPr>
              <a:t>B</a:t>
            </a:r>
            <a:r>
              <a:rPr lang="en-US" altLang="en-US" sz="1800" dirty="0" smtClean="0">
                <a:ea typeface="ＭＳ Ｐゴシック" panose="020B0600070205080204" pitchFamily="34" charset="-128"/>
              </a:rPr>
              <a:t>)</a:t>
            </a:r>
          </a:p>
          <a:p>
            <a:pPr lvl="1">
              <a:buFont typeface="Monotype Sorts" charset="2"/>
              <a:buNone/>
            </a:pPr>
            <a:r>
              <a:rPr lang="en-US" altLang="en-US" sz="1800" dirty="0" smtClean="0">
                <a:ea typeface="ＭＳ Ｐゴシック" panose="020B0600070205080204" pitchFamily="34" charset="-128"/>
              </a:rPr>
              <a:t>5.	</a:t>
            </a:r>
            <a:r>
              <a:rPr lang="en-US" altLang="en-US" sz="1800" i="1" dirty="0" smtClean="0">
                <a:ea typeface="ＭＳ Ｐゴシック" panose="020B0600070205080204" pitchFamily="34" charset="-128"/>
              </a:rPr>
              <a:t>B</a:t>
            </a:r>
            <a:r>
              <a:rPr lang="en-US" altLang="en-US" sz="1800" dirty="0" smtClean="0">
                <a:ea typeface="ＭＳ Ｐゴシック" panose="020B0600070205080204" pitchFamily="34" charset="-128"/>
              </a:rPr>
              <a:t> := </a:t>
            </a:r>
            <a:r>
              <a:rPr lang="en-US" altLang="en-US" sz="1800" i="1" dirty="0" smtClean="0">
                <a:ea typeface="ＭＳ Ｐゴシック" panose="020B0600070205080204" pitchFamily="34" charset="-128"/>
              </a:rPr>
              <a:t>B + </a:t>
            </a:r>
            <a:r>
              <a:rPr lang="en-US" altLang="en-US" sz="1800" dirty="0" smtClean="0">
                <a:ea typeface="ＭＳ Ｐゴシック" panose="020B0600070205080204" pitchFamily="34" charset="-128"/>
              </a:rPr>
              <a:t>50</a:t>
            </a:r>
          </a:p>
          <a:p>
            <a:pPr lvl="1">
              <a:buFont typeface="Monotype Sorts" charset="2"/>
              <a:buNone/>
            </a:pPr>
            <a:r>
              <a:rPr lang="en-US" altLang="en-US" sz="1800" dirty="0" smtClean="0">
                <a:ea typeface="ＭＳ Ｐゴシック" panose="020B0600070205080204" pitchFamily="34" charset="-128"/>
              </a:rPr>
              <a:t>6.	</a:t>
            </a:r>
            <a:r>
              <a:rPr lang="en-US" altLang="en-US" sz="1800" b="1" dirty="0" smtClean="0">
                <a:ea typeface="ＭＳ Ｐゴシック" panose="020B0600070205080204" pitchFamily="34" charset="-128"/>
              </a:rPr>
              <a:t>write</a:t>
            </a:r>
            <a:r>
              <a:rPr lang="en-US" altLang="en-US" sz="1800" dirty="0" smtClean="0">
                <a:ea typeface="ＭＳ Ｐゴシック" panose="020B0600070205080204" pitchFamily="34" charset="-128"/>
              </a:rPr>
              <a:t>(</a:t>
            </a:r>
            <a:r>
              <a:rPr lang="en-US" altLang="en-US" sz="1800" i="1" dirty="0" smtClean="0">
                <a:ea typeface="ＭＳ Ｐゴシック" panose="020B0600070205080204" pitchFamily="34" charset="-128"/>
              </a:rPr>
              <a:t>B)</a:t>
            </a:r>
          </a:p>
          <a:p>
            <a:r>
              <a:rPr lang="en-US" altLang="en-US" sz="1800" b="1" dirty="0" smtClean="0">
                <a:solidFill>
                  <a:srgbClr val="000099"/>
                </a:solidFill>
                <a:ea typeface="ＭＳ Ｐゴシック" panose="020B0600070205080204" pitchFamily="34" charset="-128"/>
              </a:rPr>
              <a:t>Atomicity requirement</a:t>
            </a:r>
            <a:r>
              <a:rPr lang="en-US" altLang="en-US" sz="1800" dirty="0" smtClean="0">
                <a:ea typeface="ＭＳ Ｐゴシック" panose="020B0600070205080204" pitchFamily="34" charset="-128"/>
              </a:rPr>
              <a:t> </a:t>
            </a:r>
          </a:p>
          <a:p>
            <a:pPr lvl="1"/>
            <a:r>
              <a:rPr lang="en-US" altLang="en-US" sz="1800" dirty="0" smtClean="0">
                <a:ea typeface="ＭＳ Ｐゴシック" panose="020B0600070205080204" pitchFamily="34" charset="-128"/>
              </a:rPr>
              <a:t>If the transaction fails after step 3 and before step 6, money will be “lost” leading to an inconsistent database state</a:t>
            </a:r>
          </a:p>
          <a:p>
            <a:pPr lvl="2"/>
            <a:r>
              <a:rPr lang="en-US" altLang="en-US" sz="1800" dirty="0" smtClean="0">
                <a:ea typeface="ＭＳ Ｐゴシック" panose="020B0600070205080204" pitchFamily="34" charset="-128"/>
              </a:rPr>
              <a:t>Failure could be due to software or hardware</a:t>
            </a:r>
          </a:p>
          <a:p>
            <a:pPr lvl="1"/>
            <a:r>
              <a:rPr lang="en-US" altLang="en-US" sz="1800" dirty="0" smtClean="0">
                <a:ea typeface="ＭＳ Ｐゴシック" panose="020B0600070205080204" pitchFamily="34" charset="-128"/>
              </a:rPr>
              <a:t>The system should ensure that updates of a partially executed transaction are not reflected in the database</a:t>
            </a:r>
          </a:p>
          <a:p>
            <a:r>
              <a:rPr lang="en-US" altLang="en-US" sz="1800" b="1" dirty="0" smtClean="0">
                <a:solidFill>
                  <a:srgbClr val="000099"/>
                </a:solidFill>
                <a:ea typeface="ＭＳ Ｐゴシック" panose="020B0600070205080204" pitchFamily="34" charset="-128"/>
              </a:rPr>
              <a:t>Durability requirement</a:t>
            </a:r>
            <a:r>
              <a:rPr lang="en-US" altLang="en-US" sz="1800" dirty="0" smtClean="0">
                <a:ea typeface="ＭＳ Ｐゴシック" panose="020B0600070205080204" pitchFamily="34" charset="-128"/>
              </a:rPr>
              <a:t> — once the user has been notified that the transaction has completed (i.e., the transfer of the $50 has taken place), the updates to the database by the transaction must persist even if there are software or hardware failures.</a:t>
            </a:r>
          </a:p>
        </p:txBody>
      </p:sp>
    </p:spTree>
    <p:extLst>
      <p:ext uri="{BB962C8B-B14F-4D97-AF65-F5344CB8AC3E}">
        <p14:creationId xmlns:p14="http://schemas.microsoft.com/office/powerpoint/2010/main" val="28966785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Deadlock Recovery</a:t>
            </a:r>
          </a:p>
        </p:txBody>
      </p:sp>
      <p:sp>
        <p:nvSpPr>
          <p:cNvPr id="24579" name="Rectangle 3"/>
          <p:cNvSpPr>
            <a:spLocks noGrp="1" noChangeArrowheads="1"/>
          </p:cNvSpPr>
          <p:nvPr>
            <p:ph type="body" idx="4294967295"/>
          </p:nvPr>
        </p:nvSpPr>
        <p:spPr>
          <a:xfrm>
            <a:off x="251460" y="982980"/>
            <a:ext cx="8686800" cy="5257800"/>
          </a:xfrm>
        </p:spPr>
        <p:txBody>
          <a:bodyPr/>
          <a:lstStyle/>
          <a:p>
            <a:r>
              <a:rPr lang="en-US" altLang="en-US" sz="2000" dirty="0" smtClean="0">
                <a:ea typeface="ＭＳ Ｐゴシック" panose="020B0600070205080204" pitchFamily="34" charset="-128"/>
              </a:rPr>
              <a:t>When deadlock is  detected :</a:t>
            </a:r>
          </a:p>
          <a:p>
            <a:pPr lvl="1"/>
            <a:r>
              <a:rPr lang="en-US" altLang="en-US" sz="2000" dirty="0" smtClean="0">
                <a:ea typeface="ＭＳ Ｐゴシック" panose="020B0600070205080204" pitchFamily="34" charset="-128"/>
              </a:rPr>
              <a:t>Some transaction will have to rolled back (made a victim) to break deadlock.  Select that transaction as victim that will incur minimum cost.</a:t>
            </a:r>
          </a:p>
          <a:p>
            <a:pPr lvl="1"/>
            <a:r>
              <a:rPr lang="en-US" altLang="en-US" sz="2000" dirty="0" smtClean="0">
                <a:ea typeface="ＭＳ Ｐゴシック" panose="020B0600070205080204" pitchFamily="34" charset="-128"/>
              </a:rPr>
              <a:t>Rollback -- determine how far to roll back transaction</a:t>
            </a:r>
          </a:p>
          <a:p>
            <a:pPr lvl="2"/>
            <a:r>
              <a:rPr lang="en-US" altLang="en-US" sz="2000" dirty="0" smtClean="0">
                <a:solidFill>
                  <a:srgbClr val="000099"/>
                </a:solidFill>
                <a:ea typeface="ＭＳ Ｐゴシック" panose="020B0600070205080204" pitchFamily="34" charset="-128"/>
              </a:rPr>
              <a:t>Total rollback</a:t>
            </a:r>
            <a:r>
              <a:rPr lang="en-US" altLang="en-US" sz="2000" dirty="0" smtClean="0">
                <a:ea typeface="ＭＳ Ｐゴシック" panose="020B0600070205080204" pitchFamily="34" charset="-128"/>
              </a:rPr>
              <a:t>: Abort the transaction and then restart it.</a:t>
            </a:r>
          </a:p>
          <a:p>
            <a:pPr lvl="2"/>
            <a:r>
              <a:rPr lang="en-US" altLang="en-US" sz="2000" dirty="0" smtClean="0">
                <a:ea typeface="ＭＳ Ｐゴシック" panose="020B0600070205080204" pitchFamily="34" charset="-128"/>
              </a:rPr>
              <a:t>More effective to roll back transaction only as far as necessary to break deadlock.</a:t>
            </a:r>
          </a:p>
          <a:p>
            <a:pPr lvl="1"/>
            <a:r>
              <a:rPr lang="en-US" altLang="en-US" sz="2000" dirty="0" smtClean="0">
                <a:ea typeface="ＭＳ Ｐゴシック" panose="020B0600070205080204" pitchFamily="34" charset="-128"/>
              </a:rPr>
              <a:t>Starvation happens if same transaction is always chosen as victim. Include the number of rollbacks in the cost factor to avoid starvation</a:t>
            </a:r>
          </a:p>
        </p:txBody>
      </p:sp>
    </p:spTree>
    <p:extLst>
      <p:ext uri="{BB962C8B-B14F-4D97-AF65-F5344CB8AC3E}">
        <p14:creationId xmlns:p14="http://schemas.microsoft.com/office/powerpoint/2010/main" val="19727190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ea typeface="ＭＳ Ｐゴシック" pitchFamily="34" charset="-128"/>
              </a:rPr>
              <a:t>Multiple Granularity</a:t>
            </a:r>
          </a:p>
        </p:txBody>
      </p:sp>
      <p:sp>
        <p:nvSpPr>
          <p:cNvPr id="25603" name="Rectangle 3"/>
          <p:cNvSpPr>
            <a:spLocks noGrp="1" noChangeArrowheads="1"/>
          </p:cNvSpPr>
          <p:nvPr>
            <p:ph type="body" idx="4294967295"/>
          </p:nvPr>
        </p:nvSpPr>
        <p:spPr/>
        <p:txBody>
          <a:bodyPr/>
          <a:lstStyle/>
          <a:p>
            <a:r>
              <a:rPr lang="en-US" altLang="en-US" sz="2000" dirty="0" smtClean="0">
                <a:ea typeface="ＭＳ Ｐゴシック" panose="020B0600070205080204" pitchFamily="34" charset="-128"/>
              </a:rPr>
              <a:t>Allow  data items to be of various sizes and define a hierarchy of data granularities, where the small granularities are nested within larger ones</a:t>
            </a:r>
          </a:p>
          <a:p>
            <a:r>
              <a:rPr lang="en-US" altLang="en-US" sz="2000" dirty="0" smtClean="0">
                <a:ea typeface="ＭＳ Ｐゴシック" panose="020B0600070205080204" pitchFamily="34" charset="-128"/>
              </a:rPr>
              <a:t>Can be represented graphically as a tree.</a:t>
            </a:r>
          </a:p>
          <a:p>
            <a:r>
              <a:rPr lang="en-US" altLang="en-US" sz="2000" dirty="0" smtClean="0">
                <a:ea typeface="ＭＳ Ｐゴシック" panose="020B0600070205080204" pitchFamily="34" charset="-128"/>
              </a:rPr>
              <a:t>When a transaction locks a node in the tree </a:t>
            </a:r>
            <a:r>
              <a:rPr lang="en-US" altLang="en-US" sz="2000" i="1" dirty="0" smtClean="0">
                <a:ea typeface="ＭＳ Ｐゴシック" panose="020B0600070205080204" pitchFamily="34" charset="-128"/>
              </a:rPr>
              <a:t>explicitly</a:t>
            </a:r>
            <a:r>
              <a:rPr lang="en-US" altLang="en-US" sz="2000" dirty="0" smtClean="0">
                <a:ea typeface="ＭＳ Ｐゴシック" panose="020B0600070205080204" pitchFamily="34" charset="-128"/>
              </a:rPr>
              <a:t>, it </a:t>
            </a:r>
            <a:r>
              <a:rPr lang="en-US" altLang="en-US" sz="2000" i="1" dirty="0" smtClean="0">
                <a:ea typeface="ＭＳ Ｐゴシック" panose="020B0600070205080204" pitchFamily="34" charset="-128"/>
              </a:rPr>
              <a:t>implicitly</a:t>
            </a:r>
            <a:r>
              <a:rPr lang="en-US" altLang="en-US" sz="2000" dirty="0" smtClean="0">
                <a:ea typeface="ＭＳ Ｐゴシック" panose="020B0600070205080204" pitchFamily="34" charset="-128"/>
              </a:rPr>
              <a:t> locks all the node's </a:t>
            </a:r>
            <a:r>
              <a:rPr lang="en-US" altLang="en-US" sz="2000" dirty="0" err="1" smtClean="0">
                <a:ea typeface="ＭＳ Ｐゴシック" panose="020B0600070205080204" pitchFamily="34" charset="-128"/>
              </a:rPr>
              <a:t>descendents</a:t>
            </a:r>
            <a:r>
              <a:rPr lang="en-US" altLang="en-US" sz="2000" dirty="0" smtClean="0">
                <a:ea typeface="ＭＳ Ｐゴシック" panose="020B0600070205080204" pitchFamily="34" charset="-128"/>
              </a:rPr>
              <a:t> in the same mode.</a:t>
            </a:r>
          </a:p>
          <a:p>
            <a:r>
              <a:rPr lang="en-US" altLang="en-US" sz="2000" b="1" dirty="0" smtClean="0">
                <a:solidFill>
                  <a:srgbClr val="000099"/>
                </a:solidFill>
                <a:ea typeface="ＭＳ Ｐゴシック" panose="020B0600070205080204" pitchFamily="34" charset="-128"/>
              </a:rPr>
              <a:t>Granularity</a:t>
            </a:r>
            <a:r>
              <a:rPr lang="en-US" altLang="en-US" sz="2000" dirty="0" smtClean="0">
                <a:solidFill>
                  <a:srgbClr val="000099"/>
                </a:solidFill>
                <a:ea typeface="ＭＳ Ｐゴシック" panose="020B0600070205080204" pitchFamily="34" charset="-128"/>
              </a:rPr>
              <a:t> </a:t>
            </a:r>
            <a:r>
              <a:rPr lang="en-US" altLang="en-US" sz="2000" b="1" dirty="0" smtClean="0">
                <a:solidFill>
                  <a:srgbClr val="000099"/>
                </a:solidFill>
                <a:ea typeface="ＭＳ Ｐゴシック" panose="020B0600070205080204" pitchFamily="34" charset="-128"/>
              </a:rPr>
              <a:t>of locking </a:t>
            </a:r>
            <a:r>
              <a:rPr lang="en-US" altLang="en-US" sz="2000" dirty="0" smtClean="0">
                <a:ea typeface="ＭＳ Ｐゴシック" panose="020B0600070205080204" pitchFamily="34" charset="-128"/>
              </a:rPr>
              <a:t>(level in tree where locking is done):</a:t>
            </a:r>
          </a:p>
          <a:p>
            <a:pPr lvl="1"/>
            <a:r>
              <a:rPr lang="en-US" altLang="en-US" sz="2000" dirty="0" smtClean="0">
                <a:solidFill>
                  <a:srgbClr val="000099"/>
                </a:solidFill>
                <a:ea typeface="ＭＳ Ｐゴシック" panose="020B0600070205080204" pitchFamily="34" charset="-128"/>
              </a:rPr>
              <a:t>fine granularity </a:t>
            </a:r>
            <a:r>
              <a:rPr lang="en-US" altLang="en-US" sz="2000" dirty="0" smtClean="0">
                <a:ea typeface="ＭＳ Ｐゴシック" panose="020B0600070205080204" pitchFamily="34" charset="-128"/>
              </a:rPr>
              <a:t>(lower in tree): high concurrency, high locking overhead</a:t>
            </a:r>
          </a:p>
          <a:p>
            <a:pPr lvl="1"/>
            <a:r>
              <a:rPr lang="en-US" altLang="en-US" sz="2000" dirty="0" smtClean="0">
                <a:solidFill>
                  <a:srgbClr val="000099"/>
                </a:solidFill>
                <a:ea typeface="ＭＳ Ｐゴシック" panose="020B0600070205080204" pitchFamily="34" charset="-128"/>
              </a:rPr>
              <a:t>coarse granularity  </a:t>
            </a:r>
            <a:r>
              <a:rPr lang="en-US" altLang="en-US" sz="2000" dirty="0" smtClean="0">
                <a:ea typeface="ＭＳ Ｐゴシック" panose="020B0600070205080204" pitchFamily="34" charset="-128"/>
              </a:rPr>
              <a:t>(higher in tree): low locking overhead, low concurrency</a:t>
            </a:r>
          </a:p>
        </p:txBody>
      </p:sp>
    </p:spTree>
    <p:extLst>
      <p:ext uri="{BB962C8B-B14F-4D97-AF65-F5344CB8AC3E}">
        <p14:creationId xmlns:p14="http://schemas.microsoft.com/office/powerpoint/2010/main" val="25951500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Example of Granularity Hierarchy</a:t>
            </a:r>
          </a:p>
        </p:txBody>
      </p:sp>
      <p:sp>
        <p:nvSpPr>
          <p:cNvPr id="26627" name="Rectangle 3"/>
          <p:cNvSpPr>
            <a:spLocks noGrp="1" noChangeArrowheads="1"/>
          </p:cNvSpPr>
          <p:nvPr>
            <p:ph type="body" idx="4294967295"/>
          </p:nvPr>
        </p:nvSpPr>
        <p:spPr>
          <a:xfrm>
            <a:off x="274320" y="4789170"/>
            <a:ext cx="8490268" cy="2068830"/>
          </a:xfrm>
        </p:spPr>
        <p:txBody>
          <a:bodyPr/>
          <a:lstStyle/>
          <a:p>
            <a:pPr>
              <a:lnSpc>
                <a:spcPct val="90000"/>
              </a:lnSpc>
              <a:buFont typeface="Monotype Sorts" charset="2"/>
              <a:buNone/>
            </a:pPr>
            <a:r>
              <a:rPr lang="en-US" altLang="en-US" dirty="0" smtClean="0">
                <a:ea typeface="ＭＳ Ｐゴシック" panose="020B0600070205080204" pitchFamily="34" charset="-128"/>
              </a:rPr>
              <a:t>      </a:t>
            </a:r>
            <a:r>
              <a:rPr lang="en-US" altLang="en-US" sz="2000" dirty="0" smtClean="0">
                <a:ea typeface="ＭＳ Ｐゴシック" panose="020B0600070205080204" pitchFamily="34" charset="-128"/>
              </a:rPr>
              <a:t>The levels, starting from the coarsest (top) level are</a:t>
            </a:r>
          </a:p>
          <a:p>
            <a:pPr lvl="1">
              <a:lnSpc>
                <a:spcPct val="90000"/>
              </a:lnSpc>
            </a:pPr>
            <a:r>
              <a:rPr lang="en-US" altLang="en-US" sz="2000" i="1" dirty="0" smtClean="0">
                <a:ea typeface="ＭＳ Ｐゴシック" panose="020B0600070205080204" pitchFamily="34" charset="-128"/>
              </a:rPr>
              <a:t>database</a:t>
            </a:r>
          </a:p>
          <a:p>
            <a:pPr lvl="1">
              <a:lnSpc>
                <a:spcPct val="90000"/>
              </a:lnSpc>
            </a:pPr>
            <a:r>
              <a:rPr lang="en-US" altLang="en-US" sz="2000" i="1" dirty="0" smtClean="0">
                <a:ea typeface="ＭＳ Ｐゴシック" panose="020B0600070205080204" pitchFamily="34" charset="-128"/>
              </a:rPr>
              <a:t>area </a:t>
            </a:r>
            <a:endParaRPr lang="en-US" altLang="en-US" sz="2000" dirty="0" smtClean="0">
              <a:ea typeface="ＭＳ Ｐゴシック" panose="020B0600070205080204" pitchFamily="34" charset="-128"/>
            </a:endParaRPr>
          </a:p>
          <a:p>
            <a:pPr lvl="1">
              <a:lnSpc>
                <a:spcPct val="90000"/>
              </a:lnSpc>
            </a:pPr>
            <a:r>
              <a:rPr lang="en-US" altLang="en-US" sz="2000" i="1" dirty="0" smtClean="0">
                <a:ea typeface="ＭＳ Ｐゴシック" panose="020B0600070205080204" pitchFamily="34" charset="-128"/>
              </a:rPr>
              <a:t>file</a:t>
            </a:r>
            <a:endParaRPr lang="en-US" altLang="en-US" sz="2000" dirty="0" smtClean="0">
              <a:ea typeface="ＭＳ Ｐゴシック" panose="020B0600070205080204" pitchFamily="34" charset="-128"/>
            </a:endParaRPr>
          </a:p>
          <a:p>
            <a:pPr lvl="1">
              <a:lnSpc>
                <a:spcPct val="90000"/>
              </a:lnSpc>
            </a:pPr>
            <a:r>
              <a:rPr lang="en-US" altLang="en-US" sz="2000" i="1" dirty="0" smtClean="0">
                <a:ea typeface="ＭＳ Ｐゴシック" panose="020B0600070205080204" pitchFamily="34" charset="-128"/>
              </a:rPr>
              <a:t>record</a:t>
            </a:r>
            <a:r>
              <a:rPr lang="en-US" altLang="en-US" sz="2000" dirty="0" smtClean="0">
                <a:ea typeface="ＭＳ Ｐゴシック" panose="020B0600070205080204" pitchFamily="34" charset="-128"/>
              </a:rPr>
              <a:t> </a:t>
            </a:r>
          </a:p>
        </p:txBody>
      </p:sp>
      <p:pic>
        <p:nvPicPr>
          <p:cNvPr id="2662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 y="914400"/>
            <a:ext cx="8490268" cy="3513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97646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Intention Lock Modes</a:t>
            </a:r>
          </a:p>
        </p:txBody>
      </p:sp>
      <p:sp>
        <p:nvSpPr>
          <p:cNvPr id="27651" name="Rectangle 3"/>
          <p:cNvSpPr>
            <a:spLocks noGrp="1" noChangeArrowheads="1"/>
          </p:cNvSpPr>
          <p:nvPr>
            <p:ph type="body" idx="4294967295"/>
          </p:nvPr>
        </p:nvSpPr>
        <p:spPr/>
        <p:txBody>
          <a:bodyPr/>
          <a:lstStyle/>
          <a:p>
            <a:r>
              <a:rPr lang="en-US" altLang="en-US" sz="2000" dirty="0" smtClean="0">
                <a:ea typeface="ＭＳ Ｐゴシック" panose="020B0600070205080204" pitchFamily="34" charset="-128"/>
              </a:rPr>
              <a:t>In addition to S and X lock modes, there are three additional lock modes with multiple granularity:</a:t>
            </a:r>
          </a:p>
          <a:p>
            <a:pPr lvl="1"/>
            <a:r>
              <a:rPr lang="en-US" altLang="en-US" sz="2000" b="1" i="1" dirty="0" smtClean="0">
                <a:ea typeface="ＭＳ Ｐゴシック" panose="020B0600070205080204" pitchFamily="34" charset="-128"/>
              </a:rPr>
              <a:t>intention-shared</a:t>
            </a:r>
            <a:r>
              <a:rPr lang="en-US" altLang="en-US" sz="2000" dirty="0" smtClean="0">
                <a:ea typeface="ＭＳ Ｐゴシック" panose="020B0600070205080204" pitchFamily="34" charset="-128"/>
              </a:rPr>
              <a:t> (IS): indicates explicit locking at a lower level of the tree but only with shared locks.</a:t>
            </a:r>
          </a:p>
          <a:p>
            <a:pPr lvl="1"/>
            <a:r>
              <a:rPr lang="en-US" altLang="en-US" sz="2000" b="1" i="1" dirty="0" smtClean="0">
                <a:ea typeface="ＭＳ Ｐゴシック" panose="020B0600070205080204" pitchFamily="34" charset="-128"/>
              </a:rPr>
              <a:t>intention</a:t>
            </a:r>
            <a:r>
              <a:rPr lang="en-US" altLang="en-US" sz="2000" b="1" dirty="0" smtClean="0">
                <a:ea typeface="ＭＳ Ｐゴシック" panose="020B0600070205080204" pitchFamily="34" charset="-128"/>
              </a:rPr>
              <a:t>-</a:t>
            </a:r>
            <a:r>
              <a:rPr lang="en-US" altLang="en-US" sz="2000" b="1" i="1" dirty="0" smtClean="0">
                <a:ea typeface="ＭＳ Ｐゴシック" panose="020B0600070205080204" pitchFamily="34" charset="-128"/>
              </a:rPr>
              <a:t>exclusive</a:t>
            </a:r>
            <a:r>
              <a:rPr lang="en-US" altLang="en-US" sz="2000" dirty="0" smtClean="0">
                <a:ea typeface="ＭＳ Ｐゴシック" panose="020B0600070205080204" pitchFamily="34" charset="-128"/>
              </a:rPr>
              <a:t> (IX): indicates explicit locking at a lower level with exclusive or shared locks</a:t>
            </a:r>
          </a:p>
          <a:p>
            <a:pPr lvl="1"/>
            <a:r>
              <a:rPr lang="en-US" altLang="en-US" sz="2000" b="1" i="1" dirty="0" smtClean="0">
                <a:ea typeface="ＭＳ Ｐゴシック" panose="020B0600070205080204" pitchFamily="34" charset="-128"/>
              </a:rPr>
              <a:t>shared and intention</a:t>
            </a:r>
            <a:r>
              <a:rPr lang="en-US" altLang="en-US" sz="2000" b="1" dirty="0" smtClean="0">
                <a:ea typeface="ＭＳ Ｐゴシック" panose="020B0600070205080204" pitchFamily="34" charset="-128"/>
              </a:rPr>
              <a:t>-</a:t>
            </a:r>
            <a:r>
              <a:rPr lang="en-US" altLang="en-US" sz="2000" b="1" i="1" dirty="0" smtClean="0">
                <a:ea typeface="ＭＳ Ｐゴシック" panose="020B0600070205080204" pitchFamily="34" charset="-128"/>
              </a:rPr>
              <a:t>exclusive</a:t>
            </a:r>
            <a:r>
              <a:rPr lang="en-US" altLang="en-US" sz="2000" dirty="0" smtClean="0">
                <a:ea typeface="ＭＳ Ｐゴシック" panose="020B0600070205080204" pitchFamily="34" charset="-128"/>
              </a:rPr>
              <a:t> (SIX): the subtree rooted by that node is locked explicitly in shared mode and explicit locking is being done at a lower level with exclusive-mode locks.</a:t>
            </a:r>
          </a:p>
          <a:p>
            <a:r>
              <a:rPr lang="en-US" altLang="en-US" sz="2000" dirty="0" smtClean="0">
                <a:ea typeface="ＭＳ Ｐゴシック" panose="020B0600070205080204" pitchFamily="34" charset="-128"/>
              </a:rPr>
              <a:t>intention locks allow a higher level node to be locked in S or X mode without having to check all descendent nodes.</a:t>
            </a:r>
          </a:p>
        </p:txBody>
      </p:sp>
    </p:spTree>
    <p:extLst>
      <p:ext uri="{BB962C8B-B14F-4D97-AF65-F5344CB8AC3E}">
        <p14:creationId xmlns:p14="http://schemas.microsoft.com/office/powerpoint/2010/main" val="2485718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68350" y="114300"/>
            <a:ext cx="8407400" cy="609600"/>
          </a:xfrm>
        </p:spPr>
        <p:txBody>
          <a:bodyPr/>
          <a:lstStyle/>
          <a:p>
            <a:pPr>
              <a:defRPr/>
            </a:pPr>
            <a:r>
              <a:rPr lang="en-US" sz="2800" dirty="0" smtClean="0">
                <a:effectLst>
                  <a:outerShdw blurRad="38100" dist="38100" dir="2700000" algn="tl">
                    <a:srgbClr val="C0C0C0"/>
                  </a:outerShdw>
                </a:effectLst>
                <a:ea typeface="ＭＳ Ｐゴシック" pitchFamily="34" charset="-128"/>
              </a:rPr>
              <a:t>Compatibility Matrix with Intention Lock Modes</a:t>
            </a:r>
          </a:p>
        </p:txBody>
      </p:sp>
      <p:sp>
        <p:nvSpPr>
          <p:cNvPr id="28675" name="Rectangle 3"/>
          <p:cNvSpPr>
            <a:spLocks noGrp="1" noChangeArrowheads="1"/>
          </p:cNvSpPr>
          <p:nvPr>
            <p:ph type="body" idx="4294967295"/>
          </p:nvPr>
        </p:nvSpPr>
        <p:spPr>
          <a:xfrm>
            <a:off x="285750" y="1028700"/>
            <a:ext cx="8388350" cy="4635500"/>
          </a:xfrm>
        </p:spPr>
        <p:txBody>
          <a:bodyPr/>
          <a:lstStyle/>
          <a:p>
            <a:r>
              <a:rPr lang="en-US" altLang="en-US" sz="2000" dirty="0" smtClean="0">
                <a:ea typeface="ＭＳ Ｐゴシック" panose="020B0600070205080204" pitchFamily="34" charset="-128"/>
              </a:rPr>
              <a:t>The compatibility matrix for all lock modes is: </a:t>
            </a:r>
            <a:endParaRPr lang="en-US" altLang="en-US" sz="2000" dirty="0" smtClean="0">
              <a:ea typeface="ＭＳ Ｐゴシック" panose="020B0600070205080204" pitchFamily="34" charset="-128"/>
              <a:sym typeface="Wingdings" panose="05000000000000000000" pitchFamily="2" charset="2"/>
            </a:endParaRPr>
          </a:p>
        </p:txBody>
      </p:sp>
      <p:pic>
        <p:nvPicPr>
          <p:cNvPr id="28676" name="Pict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595" y="2077748"/>
            <a:ext cx="8064660" cy="3586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19589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Multiple Granularity Locking Scheme</a:t>
            </a:r>
          </a:p>
        </p:txBody>
      </p:sp>
      <p:sp>
        <p:nvSpPr>
          <p:cNvPr id="29699" name="Rectangle 3"/>
          <p:cNvSpPr>
            <a:spLocks noGrp="1" noChangeArrowheads="1"/>
          </p:cNvSpPr>
          <p:nvPr>
            <p:ph type="body" idx="4294967295"/>
          </p:nvPr>
        </p:nvSpPr>
        <p:spPr>
          <a:xfrm>
            <a:off x="212090" y="885190"/>
            <a:ext cx="8633460" cy="5607050"/>
          </a:xfrm>
        </p:spPr>
        <p:txBody>
          <a:bodyPr/>
          <a:lstStyle/>
          <a:p>
            <a:pPr>
              <a:lnSpc>
                <a:spcPct val="90000"/>
              </a:lnSpc>
            </a:pPr>
            <a:r>
              <a:rPr lang="en-US" altLang="en-US" sz="2000" dirty="0" smtClean="0">
                <a:ea typeface="ＭＳ Ｐゴシック" panose="020B0600070205080204" pitchFamily="34" charset="-128"/>
              </a:rPr>
              <a:t>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can lock a node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using the following rules:</a:t>
            </a:r>
          </a:p>
          <a:p>
            <a:pPr marL="800100" lvl="1" indent="-342900">
              <a:lnSpc>
                <a:spcPct val="90000"/>
              </a:lnSpc>
              <a:buFont typeface="Monotype Sorts" charset="2"/>
              <a:buAutoNum type="arabicPeriod"/>
            </a:pPr>
            <a:r>
              <a:rPr lang="en-US" altLang="en-US" sz="2000" dirty="0" smtClean="0">
                <a:ea typeface="ＭＳ Ｐゴシック" panose="020B0600070205080204" pitchFamily="34" charset="-128"/>
              </a:rPr>
              <a:t>The lock compatibility matrix must be observed.</a:t>
            </a:r>
          </a:p>
          <a:p>
            <a:pPr marL="800100" lvl="1" indent="-342900">
              <a:buFont typeface="Monotype Sorts" charset="2"/>
              <a:buAutoNum type="arabicPeriod"/>
            </a:pPr>
            <a:r>
              <a:rPr lang="en-US" altLang="en-US" sz="2000" dirty="0" smtClean="0">
                <a:ea typeface="ＭＳ Ｐゴシック" panose="020B0600070205080204" pitchFamily="34" charset="-128"/>
              </a:rPr>
              <a:t>The root of the tree must be locked first, and may be locked in any mode.</a:t>
            </a:r>
          </a:p>
          <a:p>
            <a:pPr marL="800100" lvl="1" indent="-342900">
              <a:buFont typeface="Monotype Sorts" charset="2"/>
              <a:buAutoNum type="arabicPeriod"/>
            </a:pPr>
            <a:r>
              <a:rPr lang="en-US" altLang="en-US" sz="2000" dirty="0" smtClean="0">
                <a:ea typeface="ＭＳ Ｐゴシック" panose="020B0600070205080204" pitchFamily="34" charset="-128"/>
              </a:rPr>
              <a:t>A node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can be locked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in S or IS mode only if the parent of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is currently locked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in either IX or IS mode.</a:t>
            </a:r>
          </a:p>
          <a:p>
            <a:pPr marL="800100" lvl="1" indent="-342900">
              <a:lnSpc>
                <a:spcPct val="90000"/>
              </a:lnSpc>
              <a:buFont typeface="Monotype Sorts" charset="2"/>
              <a:buAutoNum type="arabicPeriod"/>
            </a:pPr>
            <a:r>
              <a:rPr lang="en-US" altLang="en-US" sz="2000" dirty="0" smtClean="0">
                <a:ea typeface="ＭＳ Ｐゴシック" panose="020B0600070205080204" pitchFamily="34" charset="-128"/>
              </a:rPr>
              <a:t>A node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can be locked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in X, SIX, or IX mode only if the parent of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is currently locked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in either IX or SIX mode.</a:t>
            </a:r>
          </a:p>
          <a:p>
            <a:pPr marL="800100" lvl="1" indent="-342900">
              <a:lnSpc>
                <a:spcPct val="90000"/>
              </a:lnSpc>
              <a:buFont typeface="Monotype Sorts" charset="2"/>
              <a:buAutoNum type="arabicPeriod"/>
            </a:pP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can lock a node only if it has not previously unlocked any node (that is,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is two-phase).</a:t>
            </a:r>
          </a:p>
          <a:p>
            <a:pPr marL="800100" lvl="1" indent="-342900">
              <a:buFont typeface="Monotype Sorts" charset="2"/>
              <a:buAutoNum type="arabicPeriod"/>
            </a:pP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can unlock a node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only if none of the children of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are currently locked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a:t>
            </a:r>
            <a:endParaRPr lang="en-US" altLang="en-US" sz="2000" dirty="0" smtClean="0">
              <a:ea typeface="ＭＳ Ｐゴシック" panose="020B0600070205080204" pitchFamily="34" charset="-128"/>
            </a:endParaRPr>
          </a:p>
          <a:p>
            <a:pPr>
              <a:lnSpc>
                <a:spcPct val="90000"/>
              </a:lnSpc>
            </a:pPr>
            <a:r>
              <a:rPr lang="en-US" altLang="en-US" sz="2000" dirty="0" smtClean="0">
                <a:ea typeface="ＭＳ Ｐゴシック" panose="020B0600070205080204" pitchFamily="34" charset="-128"/>
              </a:rPr>
              <a:t>Observe that locks are acquired in root-to-leaf order, whereas they are released in leaf-to-root order.</a:t>
            </a:r>
          </a:p>
          <a:p>
            <a:pPr>
              <a:lnSpc>
                <a:spcPct val="90000"/>
              </a:lnSpc>
            </a:pPr>
            <a:r>
              <a:rPr lang="en-US" altLang="en-US" sz="2000" b="1" dirty="0" smtClean="0">
                <a:solidFill>
                  <a:srgbClr val="000090"/>
                </a:solidFill>
                <a:ea typeface="ＭＳ Ｐゴシック" panose="020B0600070205080204" pitchFamily="34" charset="-128"/>
              </a:rPr>
              <a:t>Lock granularity escalation</a:t>
            </a:r>
            <a:r>
              <a:rPr lang="en-US" altLang="en-US" sz="2000" dirty="0" smtClean="0">
                <a:ea typeface="ＭＳ Ｐゴシック" panose="020B0600070205080204" pitchFamily="34" charset="-128"/>
              </a:rPr>
              <a:t>: in case there are too many locks at a particular level, switch to higher granularity S or X lock</a:t>
            </a:r>
          </a:p>
        </p:txBody>
      </p:sp>
    </p:spTree>
    <p:extLst>
      <p:ext uri="{BB962C8B-B14F-4D97-AF65-F5344CB8AC3E}">
        <p14:creationId xmlns:p14="http://schemas.microsoft.com/office/powerpoint/2010/main" val="2569632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Timestamp-Based Protocols</a:t>
            </a:r>
          </a:p>
        </p:txBody>
      </p:sp>
      <p:sp>
        <p:nvSpPr>
          <p:cNvPr id="30723" name="Rectangle 3"/>
          <p:cNvSpPr>
            <a:spLocks noGrp="1" noChangeArrowheads="1"/>
          </p:cNvSpPr>
          <p:nvPr>
            <p:ph type="body" idx="4294967295"/>
          </p:nvPr>
        </p:nvSpPr>
        <p:spPr>
          <a:xfrm>
            <a:off x="297180" y="880110"/>
            <a:ext cx="8652510" cy="5429250"/>
          </a:xfrm>
        </p:spPr>
        <p:txBody>
          <a:bodyPr/>
          <a:lstStyle/>
          <a:p>
            <a:pPr>
              <a:lnSpc>
                <a:spcPct val="110000"/>
              </a:lnSpc>
            </a:pPr>
            <a:r>
              <a:rPr lang="en-US" altLang="en-US" sz="2000" dirty="0" smtClean="0">
                <a:ea typeface="ＭＳ Ｐゴシック" panose="020B0600070205080204" pitchFamily="34" charset="-128"/>
              </a:rPr>
              <a:t>Each transaction is issued a timestamp when it enters the system. If an old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has time-stamp TS(</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 new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is assigned time-stamp TS(</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such that TS(</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&lt;TS(</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a:t>
            </a:r>
          </a:p>
          <a:p>
            <a:pPr>
              <a:lnSpc>
                <a:spcPct val="110000"/>
              </a:lnSpc>
            </a:pPr>
            <a:r>
              <a:rPr lang="en-US" altLang="en-US" sz="2000" dirty="0" smtClean="0">
                <a:ea typeface="ＭＳ Ｐゴシック" panose="020B0600070205080204" pitchFamily="34" charset="-128"/>
              </a:rPr>
              <a:t>The protocol manages concurrent execution such that the time-stamps determine the serializability order.</a:t>
            </a:r>
          </a:p>
          <a:p>
            <a:pPr>
              <a:lnSpc>
                <a:spcPct val="110000"/>
              </a:lnSpc>
            </a:pPr>
            <a:r>
              <a:rPr lang="en-US" altLang="en-US" sz="2000" dirty="0" smtClean="0">
                <a:ea typeface="ＭＳ Ｐゴシック" panose="020B0600070205080204" pitchFamily="34" charset="-128"/>
              </a:rPr>
              <a:t>In order to assure such behavior, the protocol maintains for each data </a:t>
            </a:r>
            <a:r>
              <a:rPr lang="en-US" altLang="en-US" sz="2000" i="1" dirty="0" smtClean="0">
                <a:ea typeface="ＭＳ Ｐゴシック" panose="020B0600070205080204" pitchFamily="34" charset="-128"/>
              </a:rPr>
              <a:t>Q </a:t>
            </a:r>
            <a:r>
              <a:rPr lang="en-US" altLang="en-US" sz="2000" dirty="0" smtClean="0">
                <a:ea typeface="ＭＳ Ｐゴシック" panose="020B0600070205080204" pitchFamily="34" charset="-128"/>
              </a:rPr>
              <a:t>two timestamp values:</a:t>
            </a:r>
          </a:p>
          <a:p>
            <a:pPr lvl="1">
              <a:lnSpc>
                <a:spcPct val="110000"/>
              </a:lnSpc>
            </a:pPr>
            <a:r>
              <a:rPr lang="en-US" altLang="en-US" sz="2000" b="1" dirty="0" smtClean="0">
                <a:ea typeface="ＭＳ Ｐゴシック" panose="020B0600070205080204" pitchFamily="34" charset="-128"/>
              </a:rPr>
              <a:t>W-timestamp</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is the largest time-stamp of any transaction that executed </a:t>
            </a:r>
            <a:r>
              <a:rPr lang="en-US" altLang="en-US" sz="2000" b="1" dirty="0" smtClean="0">
                <a:ea typeface="ＭＳ Ｐゴシック" panose="020B0600070205080204" pitchFamily="34" charset="-128"/>
              </a:rPr>
              <a:t>write</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successfully.</a:t>
            </a:r>
          </a:p>
          <a:p>
            <a:pPr lvl="1">
              <a:lnSpc>
                <a:spcPct val="110000"/>
              </a:lnSpc>
            </a:pPr>
            <a:r>
              <a:rPr lang="en-US" altLang="en-US" sz="2000" b="1" dirty="0" smtClean="0">
                <a:ea typeface="ＭＳ Ｐゴシック" panose="020B0600070205080204" pitchFamily="34" charset="-128"/>
              </a:rPr>
              <a:t>R-timestamp</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is the largest time-stamp of any transaction that executed </a:t>
            </a:r>
            <a:r>
              <a:rPr lang="en-US" altLang="en-US" sz="2000" b="1" dirty="0" smtClean="0">
                <a:ea typeface="ＭＳ Ｐゴシック" panose="020B0600070205080204" pitchFamily="34" charset="-128"/>
              </a:rPr>
              <a:t>read</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successfully.</a:t>
            </a:r>
          </a:p>
        </p:txBody>
      </p:sp>
    </p:spTree>
    <p:extLst>
      <p:ext uri="{BB962C8B-B14F-4D97-AF65-F5344CB8AC3E}">
        <p14:creationId xmlns:p14="http://schemas.microsoft.com/office/powerpoint/2010/main" val="37727005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52450" y="134938"/>
            <a:ext cx="8077200" cy="609600"/>
          </a:xfrm>
        </p:spPr>
        <p:txBody>
          <a:bodyPr/>
          <a:lstStyle/>
          <a:p>
            <a:pPr>
              <a:defRPr/>
            </a:pPr>
            <a:r>
              <a:rPr lang="en-US" dirty="0" smtClean="0">
                <a:effectLst>
                  <a:outerShdw blurRad="38100" dist="38100" dir="2700000" algn="tl">
                    <a:srgbClr val="C0C0C0"/>
                  </a:outerShdw>
                </a:effectLst>
                <a:ea typeface="ＭＳ Ｐゴシック" pitchFamily="34" charset="-128"/>
              </a:rPr>
              <a:t>Timestamp-Based Protocols (Cont.)</a:t>
            </a:r>
          </a:p>
        </p:txBody>
      </p:sp>
      <p:sp>
        <p:nvSpPr>
          <p:cNvPr id="31747" name="Rectangle 3"/>
          <p:cNvSpPr>
            <a:spLocks noGrp="1" noChangeArrowheads="1"/>
          </p:cNvSpPr>
          <p:nvPr>
            <p:ph type="body" idx="4294967295"/>
          </p:nvPr>
        </p:nvSpPr>
        <p:spPr>
          <a:xfrm>
            <a:off x="160020" y="857251"/>
            <a:ext cx="8721090" cy="3783329"/>
          </a:xfrm>
        </p:spPr>
        <p:txBody>
          <a:bodyPr/>
          <a:lstStyle/>
          <a:p>
            <a:r>
              <a:rPr lang="en-US" altLang="en-US" sz="2000" dirty="0" smtClean="0">
                <a:ea typeface="ＭＳ Ｐゴシック" panose="020B0600070205080204" pitchFamily="34" charset="-128"/>
              </a:rPr>
              <a:t>The timestamp ordering protocol ensures that any conflicting </a:t>
            </a:r>
            <a:r>
              <a:rPr lang="en-US" altLang="en-US" sz="2000" b="1" dirty="0" smtClean="0">
                <a:ea typeface="ＭＳ Ｐゴシック" panose="020B0600070205080204" pitchFamily="34" charset="-128"/>
              </a:rPr>
              <a:t>read</a:t>
            </a:r>
            <a:r>
              <a:rPr lang="en-US" altLang="en-US" sz="2000" dirty="0" smtClean="0">
                <a:ea typeface="ＭＳ Ｐゴシック" panose="020B0600070205080204" pitchFamily="34" charset="-128"/>
              </a:rPr>
              <a:t> and </a:t>
            </a:r>
            <a:r>
              <a:rPr lang="en-US" altLang="en-US" sz="2000" b="1" dirty="0" smtClean="0">
                <a:ea typeface="ＭＳ Ｐゴシック" panose="020B0600070205080204" pitchFamily="34" charset="-128"/>
              </a:rPr>
              <a:t>write</a:t>
            </a:r>
            <a:r>
              <a:rPr lang="en-US" altLang="en-US" sz="2000" dirty="0" smtClean="0">
                <a:ea typeface="ＭＳ Ｐゴシック" panose="020B0600070205080204" pitchFamily="34" charset="-128"/>
              </a:rPr>
              <a:t> operations are executed in timestamp order.</a:t>
            </a:r>
          </a:p>
          <a:p>
            <a:r>
              <a:rPr lang="en-US" altLang="en-US" sz="2000" dirty="0" smtClean="0">
                <a:ea typeface="ＭＳ Ｐゴシック" panose="020B0600070205080204" pitchFamily="34" charset="-128"/>
              </a:rPr>
              <a:t>Suppose a transaction </a:t>
            </a:r>
            <a:r>
              <a:rPr lang="en-US" altLang="en-US" sz="2000"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issues a </a:t>
            </a:r>
            <a:r>
              <a:rPr lang="en-US" altLang="en-US" sz="2000" b="1" dirty="0" smtClean="0">
                <a:ea typeface="ＭＳ Ｐゴシック" panose="020B0600070205080204" pitchFamily="34" charset="-128"/>
              </a:rPr>
              <a:t>read</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a:t>
            </a:r>
          </a:p>
          <a:p>
            <a:pPr marL="800100" lvl="1" indent="-342900">
              <a:buFont typeface="Monotype Sorts" charset="2"/>
              <a:buAutoNum type="arabicPeriod"/>
            </a:pPr>
            <a:r>
              <a:rPr lang="en-US" altLang="en-US" sz="2000" dirty="0" smtClean="0">
                <a:ea typeface="ＭＳ Ｐゴシック" panose="020B0600070205080204" pitchFamily="34" charset="-128"/>
              </a:rPr>
              <a:t>If TS(</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r>
              <a:rPr lang="en-US" altLang="en-US" sz="2000" dirty="0" smtClean="0">
                <a:ea typeface="ＭＳ Ｐゴシック" panose="020B0600070205080204" pitchFamily="34" charset="-128"/>
                <a:sym typeface="Symbol" panose="05050102010706020507" pitchFamily="18" charset="2"/>
              </a:rPr>
              <a:t></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W</a:t>
            </a:r>
            <a:r>
              <a:rPr lang="en-US" altLang="en-US" sz="2000" dirty="0" smtClean="0">
                <a:ea typeface="ＭＳ Ｐゴシック" panose="020B0600070205080204" pitchFamily="34" charset="-128"/>
              </a:rPr>
              <a:t>-timestamp(</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then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needs to read a value of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that was already overwritten.</a:t>
            </a:r>
          </a:p>
          <a:p>
            <a:pPr marL="1200150" lvl="2" indent="-342900">
              <a:buFont typeface="Monotype Sorts" charset="2"/>
              <a:buChar char="n"/>
            </a:pPr>
            <a:r>
              <a:rPr lang="en-US" altLang="en-US" sz="2000" dirty="0" smtClean="0">
                <a:ea typeface="ＭＳ Ｐゴシック" panose="020B0600070205080204" pitchFamily="34" charset="-128"/>
              </a:rPr>
              <a:t>Hence, the </a:t>
            </a:r>
            <a:r>
              <a:rPr lang="en-US" altLang="en-US" sz="2000" b="1" dirty="0" smtClean="0">
                <a:ea typeface="ＭＳ Ｐゴシック" panose="020B0600070205080204" pitchFamily="34" charset="-128"/>
              </a:rPr>
              <a:t>read</a:t>
            </a:r>
            <a:r>
              <a:rPr lang="en-US" altLang="en-US" sz="2000" dirty="0" smtClean="0">
                <a:ea typeface="ＭＳ Ｐゴシック" panose="020B0600070205080204" pitchFamily="34" charset="-128"/>
              </a:rPr>
              <a:t> operation is rejected, and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 is rolled back.</a:t>
            </a:r>
          </a:p>
          <a:p>
            <a:pPr marL="800100" lvl="1" indent="-342900">
              <a:buFont typeface="Monotype Sorts" charset="2"/>
              <a:buAutoNum type="arabicPeriod"/>
            </a:pPr>
            <a:r>
              <a:rPr lang="en-US" altLang="en-US" sz="2000" dirty="0" smtClean="0">
                <a:ea typeface="ＭＳ Ｐゴシック" panose="020B0600070205080204" pitchFamily="34" charset="-128"/>
              </a:rPr>
              <a:t>If TS(</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r>
              <a:rPr lang="en-US" altLang="en-US" sz="2000" dirty="0" smtClean="0">
                <a:ea typeface="ＭＳ Ｐゴシック" panose="020B0600070205080204" pitchFamily="34" charset="-128"/>
                <a:sym typeface="Symbol" panose="05050102010706020507" pitchFamily="18" charset="2"/>
              </a:rPr>
              <a:t></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W</a:t>
            </a:r>
            <a:r>
              <a:rPr lang="en-US" altLang="en-US" sz="2000" dirty="0" smtClean="0">
                <a:ea typeface="ＭＳ Ｐゴシック" panose="020B0600070205080204" pitchFamily="34" charset="-128"/>
              </a:rPr>
              <a:t>-timestamp(</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then the </a:t>
            </a:r>
            <a:r>
              <a:rPr lang="en-US" altLang="en-US" sz="2000" b="1" dirty="0" smtClean="0">
                <a:ea typeface="ＭＳ Ｐゴシック" panose="020B0600070205080204" pitchFamily="34" charset="-128"/>
              </a:rPr>
              <a:t>read</a:t>
            </a:r>
            <a:r>
              <a:rPr lang="en-US" altLang="en-US" sz="2000" dirty="0" smtClean="0">
                <a:ea typeface="ＭＳ Ｐゴシック" panose="020B0600070205080204" pitchFamily="34" charset="-128"/>
              </a:rPr>
              <a:t> operation is executed, and R-timestamp(</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is set to </a:t>
            </a:r>
            <a:r>
              <a:rPr lang="en-US" altLang="en-US" sz="2000" b="1" dirty="0" smtClean="0">
                <a:ea typeface="ＭＳ Ｐゴシック" panose="020B0600070205080204" pitchFamily="34" charset="-128"/>
              </a:rPr>
              <a:t>max</a:t>
            </a:r>
            <a:r>
              <a:rPr lang="en-US" altLang="en-US" sz="2000" dirty="0" smtClean="0">
                <a:ea typeface="ＭＳ Ｐゴシック" panose="020B0600070205080204" pitchFamily="34" charset="-128"/>
              </a:rPr>
              <a:t>(R-timestamp(</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TS(</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a:t>
            </a:r>
          </a:p>
        </p:txBody>
      </p:sp>
    </p:spTree>
    <p:extLst>
      <p:ext uri="{BB962C8B-B14F-4D97-AF65-F5344CB8AC3E}">
        <p14:creationId xmlns:p14="http://schemas.microsoft.com/office/powerpoint/2010/main" val="23413011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ea typeface="ＭＳ Ｐゴシック" pitchFamily="34" charset="-128"/>
              </a:rPr>
              <a:t>Timestamp-Based Protocols (Cont.)</a:t>
            </a:r>
          </a:p>
        </p:txBody>
      </p:sp>
      <p:sp>
        <p:nvSpPr>
          <p:cNvPr id="32771" name="Rectangle 3"/>
          <p:cNvSpPr>
            <a:spLocks noGrp="1" noChangeArrowheads="1"/>
          </p:cNvSpPr>
          <p:nvPr>
            <p:ph type="body" idx="4294967295"/>
          </p:nvPr>
        </p:nvSpPr>
        <p:spPr>
          <a:xfrm>
            <a:off x="148590" y="925830"/>
            <a:ext cx="8696960" cy="3851910"/>
          </a:xfrm>
        </p:spPr>
        <p:txBody>
          <a:bodyPr/>
          <a:lstStyle/>
          <a:p>
            <a:r>
              <a:rPr lang="en-US" altLang="en-US" sz="2000" dirty="0" smtClean="0">
                <a:ea typeface="ＭＳ Ｐゴシック" panose="020B0600070205080204" pitchFamily="34" charset="-128"/>
              </a:rPr>
              <a:t>Suppose that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issues </a:t>
            </a:r>
            <a:r>
              <a:rPr lang="en-US" altLang="en-US" sz="2000" b="1" dirty="0" smtClean="0">
                <a:ea typeface="ＭＳ Ｐゴシック" panose="020B0600070205080204" pitchFamily="34" charset="-128"/>
              </a:rPr>
              <a:t>write</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a:t>
            </a:r>
          </a:p>
          <a:p>
            <a:pPr marL="800100" lvl="1" indent="-342900">
              <a:buFont typeface="Monotype Sorts" charset="2"/>
              <a:buAutoNum type="arabicPeriod"/>
            </a:pPr>
            <a:r>
              <a:rPr lang="en-US" altLang="en-US" sz="2000" dirty="0" smtClean="0">
                <a:ea typeface="ＭＳ Ｐゴシック" panose="020B0600070205080204" pitchFamily="34" charset="-128"/>
              </a:rPr>
              <a:t>If TS(</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&lt; R-timestamp(</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then the value of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that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 producing was needed previously, and the system assumed that that value would never be produced. </a:t>
            </a:r>
          </a:p>
          <a:p>
            <a:pPr marL="1200150" lvl="2" indent="-342900">
              <a:buFont typeface="Monotype Sorts" charset="2"/>
              <a:buChar char="n"/>
            </a:pPr>
            <a:r>
              <a:rPr lang="en-US" altLang="en-US" sz="2000" dirty="0" smtClean="0">
                <a:ea typeface="ＭＳ Ｐゴシック" panose="020B0600070205080204" pitchFamily="34" charset="-128"/>
              </a:rPr>
              <a:t>Hence, the </a:t>
            </a:r>
            <a:r>
              <a:rPr lang="en-US" altLang="en-US" sz="2000" b="1" dirty="0" smtClean="0">
                <a:ea typeface="ＭＳ Ｐゴシック" panose="020B0600070205080204" pitchFamily="34" charset="-128"/>
              </a:rPr>
              <a:t>write</a:t>
            </a:r>
            <a:r>
              <a:rPr lang="en-US" altLang="en-US" sz="2000" dirty="0" smtClean="0">
                <a:ea typeface="ＭＳ Ｐゴシック" panose="020B0600070205080204" pitchFamily="34" charset="-128"/>
              </a:rPr>
              <a:t> operation is rejected, and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 rolled back.</a:t>
            </a:r>
          </a:p>
          <a:p>
            <a:pPr marL="800100" lvl="1" indent="-342900">
              <a:buFont typeface="Monotype Sorts" charset="2"/>
              <a:buAutoNum type="arabicPeriod"/>
            </a:pPr>
            <a:r>
              <a:rPr lang="en-US" altLang="en-US" sz="2000" dirty="0" smtClean="0">
                <a:ea typeface="ＭＳ Ｐゴシック" panose="020B0600070205080204" pitchFamily="34" charset="-128"/>
              </a:rPr>
              <a:t>If TS(</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&lt; W-timestamp(</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then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 attempting to write an obsolete value of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a:t>
            </a:r>
          </a:p>
          <a:p>
            <a:pPr marL="1200150" lvl="2" indent="-342900">
              <a:buFont typeface="Monotype Sorts" charset="2"/>
              <a:buChar char="n"/>
            </a:pPr>
            <a:r>
              <a:rPr lang="en-US" altLang="en-US" sz="2000" dirty="0" smtClean="0">
                <a:ea typeface="ＭＳ Ｐゴシック" panose="020B0600070205080204" pitchFamily="34" charset="-128"/>
              </a:rPr>
              <a:t>Hence, this </a:t>
            </a:r>
            <a:r>
              <a:rPr lang="en-US" altLang="en-US" sz="2000" b="1" dirty="0" smtClean="0">
                <a:ea typeface="ＭＳ Ｐゴシック" panose="020B0600070205080204" pitchFamily="34" charset="-128"/>
              </a:rPr>
              <a:t>write</a:t>
            </a:r>
            <a:r>
              <a:rPr lang="en-US" altLang="en-US" sz="2000" dirty="0" smtClean="0">
                <a:ea typeface="ＭＳ Ｐゴシック" panose="020B0600070205080204" pitchFamily="34" charset="-128"/>
              </a:rPr>
              <a:t> operation is rejected, and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 rolled back.</a:t>
            </a:r>
          </a:p>
          <a:p>
            <a:pPr marL="800100" lvl="1" indent="-342900">
              <a:buFont typeface="Monotype Sorts" charset="2"/>
              <a:buAutoNum type="arabicPeriod"/>
            </a:pPr>
            <a:r>
              <a:rPr lang="en-US" altLang="en-US" sz="2000" dirty="0" smtClean="0">
                <a:ea typeface="ＭＳ Ｐゴシック" panose="020B0600070205080204" pitchFamily="34" charset="-128"/>
              </a:rPr>
              <a:t>Otherwise, the </a:t>
            </a:r>
            <a:r>
              <a:rPr lang="en-US" altLang="en-US" sz="2000" b="1" dirty="0" smtClean="0">
                <a:ea typeface="ＭＳ Ｐゴシック" panose="020B0600070205080204" pitchFamily="34" charset="-128"/>
              </a:rPr>
              <a:t> write</a:t>
            </a:r>
            <a:r>
              <a:rPr lang="en-US" altLang="en-US" sz="2000" dirty="0" smtClean="0">
                <a:ea typeface="ＭＳ Ｐゴシック" panose="020B0600070205080204" pitchFamily="34" charset="-128"/>
              </a:rPr>
              <a:t> operation is executed, and W-timestamp(</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is set to TS(</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a:t>
            </a:r>
          </a:p>
        </p:txBody>
      </p:sp>
    </p:spTree>
    <p:extLst>
      <p:ext uri="{BB962C8B-B14F-4D97-AF65-F5344CB8AC3E}">
        <p14:creationId xmlns:p14="http://schemas.microsoft.com/office/powerpoint/2010/main" val="5274419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552450" y="139700"/>
            <a:ext cx="8077200" cy="609600"/>
          </a:xfrm>
        </p:spPr>
        <p:txBody>
          <a:bodyPr/>
          <a:lstStyle/>
          <a:p>
            <a:pPr>
              <a:defRPr/>
            </a:pPr>
            <a:r>
              <a:rPr lang="en-US" smtClean="0">
                <a:effectLst>
                  <a:outerShdw blurRad="38100" dist="38100" dir="2700000" algn="tl">
                    <a:srgbClr val="C0C0C0"/>
                  </a:outerShdw>
                </a:effectLst>
                <a:ea typeface="ＭＳ Ｐゴシック" pitchFamily="34" charset="-128"/>
              </a:rPr>
              <a:t>Example Use of the Protocol</a:t>
            </a:r>
          </a:p>
        </p:txBody>
      </p:sp>
      <p:sp>
        <p:nvSpPr>
          <p:cNvPr id="33795" name="Rectangle 5"/>
          <p:cNvSpPr>
            <a:spLocks noChangeArrowheads="1"/>
          </p:cNvSpPr>
          <p:nvPr/>
        </p:nvSpPr>
        <p:spPr bwMode="auto">
          <a:xfrm>
            <a:off x="240030" y="891540"/>
            <a:ext cx="87668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just"/>
            <a:r>
              <a:rPr kumimoji="1" lang="en-US" altLang="en-US" sz="2000" dirty="0"/>
              <a:t>A partial schedule for several data items for transactions </a:t>
            </a:r>
            <a:r>
              <a:rPr kumimoji="1" lang="en-US" altLang="en-US" sz="2000" dirty="0" smtClean="0"/>
              <a:t>with timestamps </a:t>
            </a:r>
            <a:r>
              <a:rPr kumimoji="1" lang="en-US" altLang="en-US" sz="2000" dirty="0"/>
              <a:t>1, 2, 3, 4, 5</a:t>
            </a:r>
          </a:p>
        </p:txBody>
      </p:sp>
      <p:pic>
        <p:nvPicPr>
          <p:cNvPr id="3379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450" y="1769231"/>
            <a:ext cx="7677150" cy="4499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1687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768350" y="117475"/>
            <a:ext cx="8375650" cy="609600"/>
          </a:xfrm>
        </p:spPr>
        <p:txBody>
          <a:bodyPr/>
          <a:lstStyle/>
          <a:p>
            <a:pPr>
              <a:defRPr/>
            </a:pPr>
            <a:r>
              <a:rPr lang="en-US" dirty="0"/>
              <a:t>A Simple Transaction </a:t>
            </a:r>
            <a:r>
              <a:rPr lang="en-US" dirty="0" smtClean="0"/>
              <a:t>Model(cont.)</a:t>
            </a:r>
            <a:endParaRPr lang="en-US" sz="2800" dirty="0">
              <a:ea typeface="+mj-ea"/>
            </a:endParaRPr>
          </a:p>
        </p:txBody>
      </p:sp>
      <p:sp>
        <p:nvSpPr>
          <p:cNvPr id="528387" name="Rectangle 3"/>
          <p:cNvSpPr>
            <a:spLocks noGrp="1" noChangeArrowheads="1"/>
          </p:cNvSpPr>
          <p:nvPr>
            <p:ph type="body" idx="1"/>
          </p:nvPr>
        </p:nvSpPr>
        <p:spPr>
          <a:xfrm>
            <a:off x="194310" y="925830"/>
            <a:ext cx="8766809" cy="5589270"/>
          </a:xfrm>
        </p:spPr>
        <p:txBody>
          <a:bodyPr/>
          <a:lstStyle/>
          <a:p>
            <a:r>
              <a:rPr lang="en-US" altLang="en-US" b="1" dirty="0" smtClean="0">
                <a:solidFill>
                  <a:srgbClr val="000099"/>
                </a:solidFill>
                <a:ea typeface="ＭＳ Ｐゴシック" panose="020B0600070205080204" pitchFamily="34" charset="-128"/>
              </a:rPr>
              <a:t>Consistency requirement</a:t>
            </a:r>
            <a:r>
              <a:rPr lang="en-US" altLang="en-US" dirty="0" smtClean="0">
                <a:ea typeface="ＭＳ Ｐゴシック" panose="020B0600070205080204" pitchFamily="34" charset="-128"/>
              </a:rPr>
              <a:t> in above example:</a:t>
            </a:r>
          </a:p>
          <a:p>
            <a:pPr lvl="1"/>
            <a:r>
              <a:rPr lang="en-US" altLang="en-US" dirty="0" smtClean="0">
                <a:ea typeface="ＭＳ Ｐゴシック" panose="020B0600070205080204" pitchFamily="34" charset="-128"/>
              </a:rPr>
              <a:t> The sum of A and B is unchanged by the execution of the transaction</a:t>
            </a:r>
          </a:p>
          <a:p>
            <a:r>
              <a:rPr lang="en-US" altLang="en-US" dirty="0" smtClean="0">
                <a:ea typeface="ＭＳ Ｐゴシック" panose="020B0600070205080204" pitchFamily="34" charset="-128"/>
              </a:rPr>
              <a:t>In general, consistency requirements include </a:t>
            </a:r>
          </a:p>
          <a:p>
            <a:pPr lvl="2"/>
            <a:r>
              <a:rPr lang="en-US" altLang="en-US" dirty="0" smtClean="0">
                <a:ea typeface="ＭＳ Ｐゴシック" panose="020B0600070205080204" pitchFamily="34" charset="-128"/>
              </a:rPr>
              <a:t>Explicitly specified integrity constraints such as primary keys and foreign keys</a:t>
            </a:r>
          </a:p>
          <a:p>
            <a:pPr lvl="2"/>
            <a:r>
              <a:rPr lang="en-US" altLang="en-US" dirty="0" smtClean="0">
                <a:ea typeface="ＭＳ Ｐゴシック" panose="020B0600070205080204" pitchFamily="34" charset="-128"/>
              </a:rPr>
              <a:t>Implicit integrity constraints</a:t>
            </a:r>
          </a:p>
          <a:p>
            <a:pPr lvl="3"/>
            <a:r>
              <a:rPr lang="en-US" altLang="en-US" dirty="0" smtClean="0">
                <a:ea typeface="ＭＳ Ｐゴシック" panose="020B0600070205080204" pitchFamily="34" charset="-128"/>
              </a:rPr>
              <a:t>e.g., sum of balances of all accounts, minus sum of loan amounts must equal value of cash-in-hand</a:t>
            </a:r>
          </a:p>
          <a:p>
            <a:r>
              <a:rPr lang="en-US" altLang="en-US" dirty="0" smtClean="0">
                <a:ea typeface="ＭＳ Ｐゴシック" panose="020B0600070205080204" pitchFamily="34" charset="-128"/>
              </a:rPr>
              <a:t>A transaction, when starting to execute,  must see a consistent database.</a:t>
            </a:r>
          </a:p>
          <a:p>
            <a:r>
              <a:rPr lang="en-US" altLang="en-US" dirty="0" smtClean="0">
                <a:ea typeface="ＭＳ Ｐゴシック" panose="020B0600070205080204" pitchFamily="34" charset="-128"/>
              </a:rPr>
              <a:t>During transaction execution the database may be temporarily inconsistent.</a:t>
            </a:r>
          </a:p>
          <a:p>
            <a:r>
              <a:rPr lang="en-US" altLang="en-US" dirty="0" smtClean="0">
                <a:ea typeface="ＭＳ Ｐゴシック" panose="020B0600070205080204" pitchFamily="34" charset="-128"/>
              </a:rPr>
              <a:t>When the transaction completes successfully the database must be consistent</a:t>
            </a:r>
          </a:p>
          <a:p>
            <a:pPr lvl="1"/>
            <a:r>
              <a:rPr lang="en-US" altLang="en-US" dirty="0" smtClean="0">
                <a:ea typeface="ＭＳ Ｐゴシック" panose="020B0600070205080204" pitchFamily="34" charset="-128"/>
              </a:rPr>
              <a:t>Erroneous transaction logic can lead to inconsistency</a:t>
            </a:r>
          </a:p>
        </p:txBody>
      </p:sp>
    </p:spTree>
    <p:extLst>
      <p:ext uri="{BB962C8B-B14F-4D97-AF65-F5344CB8AC3E}">
        <p14:creationId xmlns:p14="http://schemas.microsoft.com/office/powerpoint/2010/main" val="4019044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8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283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838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838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8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533400" y="80963"/>
            <a:ext cx="8610600" cy="609600"/>
          </a:xfrm>
        </p:spPr>
        <p:txBody>
          <a:bodyPr/>
          <a:lstStyle/>
          <a:p>
            <a:pPr>
              <a:defRPr/>
            </a:pPr>
            <a:r>
              <a:rPr lang="en-US" sz="2800" dirty="0" smtClean="0">
                <a:effectLst>
                  <a:outerShdw blurRad="38100" dist="38100" dir="2700000" algn="tl">
                    <a:srgbClr val="C0C0C0"/>
                  </a:outerShdw>
                </a:effectLst>
                <a:ea typeface="ＭＳ Ｐゴシック" pitchFamily="34" charset="-128"/>
              </a:rPr>
              <a:t>Correctness of Timestamp-Ordering Protocol</a:t>
            </a:r>
          </a:p>
        </p:txBody>
      </p:sp>
      <p:sp>
        <p:nvSpPr>
          <p:cNvPr id="34819" name="Rectangle 3"/>
          <p:cNvSpPr>
            <a:spLocks noGrp="1" noChangeArrowheads="1"/>
          </p:cNvSpPr>
          <p:nvPr>
            <p:ph type="body" idx="4294967295"/>
          </p:nvPr>
        </p:nvSpPr>
        <p:spPr>
          <a:xfrm>
            <a:off x="194310" y="937260"/>
            <a:ext cx="8869680" cy="5428615"/>
          </a:xfrm>
        </p:spPr>
        <p:txBody>
          <a:bodyPr/>
          <a:lstStyle/>
          <a:p>
            <a:r>
              <a:rPr lang="en-US" altLang="en-US" sz="2000" dirty="0" smtClean="0">
                <a:ea typeface="ＭＳ Ｐゴシック" panose="020B0600070205080204" pitchFamily="34" charset="-128"/>
              </a:rPr>
              <a:t>The timestamp-ordering protocol guarantees serializability since all the arcs in the precedence graph are of the form:</a:t>
            </a:r>
          </a:p>
          <a:p>
            <a:pPr>
              <a:buFont typeface="Monotype Sorts" charset="2"/>
              <a:buNone/>
            </a:pPr>
            <a:r>
              <a:rPr lang="en-US" altLang="en-US" sz="2000" dirty="0" smtClean="0">
                <a:ea typeface="ＭＳ Ｐゴシック" panose="020B0600070205080204" pitchFamily="34" charset="-128"/>
              </a:rPr>
              <a:t>    </a:t>
            </a:r>
          </a:p>
          <a:p>
            <a:pPr>
              <a:buFont typeface="Monotype Sorts" charset="2"/>
              <a:buNone/>
            </a:pPr>
            <a:endParaRPr lang="en-US" altLang="en-US" sz="2000" dirty="0" smtClean="0">
              <a:ea typeface="ＭＳ Ｐゴシック" panose="020B0600070205080204" pitchFamily="34" charset="-128"/>
            </a:endParaRPr>
          </a:p>
          <a:p>
            <a:pPr>
              <a:buFont typeface="Monotype Sorts" charset="2"/>
              <a:buNone/>
            </a:pPr>
            <a:endParaRPr lang="en-US" altLang="en-US" sz="2000" dirty="0" smtClean="0">
              <a:ea typeface="ＭＳ Ｐゴシック" panose="020B0600070205080204" pitchFamily="34" charset="-128"/>
            </a:endParaRPr>
          </a:p>
          <a:p>
            <a:pPr>
              <a:buFont typeface="Monotype Sorts" charset="2"/>
              <a:buNone/>
            </a:pPr>
            <a:endParaRPr lang="en-US" altLang="en-US" sz="2000" dirty="0" smtClean="0">
              <a:ea typeface="ＭＳ Ｐゴシック" panose="020B0600070205080204" pitchFamily="34" charset="-128"/>
            </a:endParaRPr>
          </a:p>
          <a:p>
            <a:pPr>
              <a:buFont typeface="Monotype Sorts" charset="2"/>
              <a:buNone/>
            </a:pPr>
            <a:endParaRPr lang="en-US" altLang="en-US" sz="2000" dirty="0" smtClean="0">
              <a:ea typeface="ＭＳ Ｐゴシック" panose="020B0600070205080204" pitchFamily="34" charset="-128"/>
            </a:endParaRPr>
          </a:p>
          <a:p>
            <a:pPr>
              <a:buFont typeface="Monotype Sorts" charset="2"/>
              <a:buNone/>
            </a:pPr>
            <a:r>
              <a:rPr lang="en-US" altLang="en-US" sz="2000" dirty="0" smtClean="0">
                <a:ea typeface="ＭＳ Ｐゴシック" panose="020B0600070205080204" pitchFamily="34" charset="-128"/>
              </a:rPr>
              <a:t>    Thus, there will be no cycles in the precedence graph</a:t>
            </a:r>
          </a:p>
          <a:p>
            <a:pPr>
              <a:lnSpc>
                <a:spcPct val="90000"/>
              </a:lnSpc>
            </a:pPr>
            <a:r>
              <a:rPr lang="en-US" altLang="en-US" sz="2000" dirty="0" smtClean="0">
                <a:ea typeface="ＭＳ Ｐゴシック" panose="020B0600070205080204" pitchFamily="34" charset="-128"/>
              </a:rPr>
              <a:t>Timestamp protocol ensures freedom from deadlock as no transaction ever waits.  </a:t>
            </a:r>
          </a:p>
          <a:p>
            <a:pPr>
              <a:lnSpc>
                <a:spcPct val="90000"/>
              </a:lnSpc>
            </a:pPr>
            <a:r>
              <a:rPr lang="en-US" altLang="en-US" sz="2000" dirty="0" smtClean="0">
                <a:ea typeface="ＭＳ Ｐゴシック" panose="020B0600070205080204" pitchFamily="34" charset="-128"/>
              </a:rPr>
              <a:t>But the schedule may not be cascade-free, and may  not even be recoverable.</a:t>
            </a:r>
          </a:p>
        </p:txBody>
      </p:sp>
      <p:pic>
        <p:nvPicPr>
          <p:cNvPr id="3482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144" y="1897380"/>
            <a:ext cx="5796555" cy="161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15355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Recoverability and Cascade Freedom</a:t>
            </a:r>
          </a:p>
        </p:txBody>
      </p:sp>
      <p:sp>
        <p:nvSpPr>
          <p:cNvPr id="35843" name="Rectangle 3"/>
          <p:cNvSpPr>
            <a:spLocks noGrp="1" noChangeArrowheads="1"/>
          </p:cNvSpPr>
          <p:nvPr>
            <p:ph type="body" idx="4294967295"/>
          </p:nvPr>
        </p:nvSpPr>
        <p:spPr>
          <a:xfrm>
            <a:off x="148590" y="960120"/>
            <a:ext cx="8696960" cy="5566410"/>
          </a:xfrm>
        </p:spPr>
        <p:txBody>
          <a:bodyPr/>
          <a:lstStyle/>
          <a:p>
            <a:pPr>
              <a:lnSpc>
                <a:spcPct val="90000"/>
              </a:lnSpc>
            </a:pPr>
            <a:r>
              <a:rPr lang="en-US" altLang="en-US" sz="2000" dirty="0" smtClean="0">
                <a:ea typeface="ＭＳ Ｐゴシック" panose="020B0600070205080204" pitchFamily="34" charset="-128"/>
              </a:rPr>
              <a:t>Problem with timestamp-ordering protocol:</a:t>
            </a:r>
          </a:p>
          <a:p>
            <a:pPr lvl="1">
              <a:lnSpc>
                <a:spcPct val="90000"/>
              </a:lnSpc>
            </a:pPr>
            <a:r>
              <a:rPr lang="en-US" altLang="en-US" sz="2000" dirty="0" smtClean="0">
                <a:ea typeface="ＭＳ Ｐゴシック" panose="020B0600070205080204" pitchFamily="34" charset="-128"/>
              </a:rPr>
              <a:t>Suppose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aborts, but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has read a data item written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endParaRPr lang="en-US" altLang="en-US" sz="2000" dirty="0" smtClean="0">
              <a:ea typeface="ＭＳ Ｐゴシック" panose="020B0600070205080204" pitchFamily="34" charset="-128"/>
            </a:endParaRPr>
          </a:p>
          <a:p>
            <a:pPr lvl="1">
              <a:lnSpc>
                <a:spcPct val="90000"/>
              </a:lnSpc>
            </a:pPr>
            <a:r>
              <a:rPr lang="en-US" altLang="en-US" sz="2000" dirty="0" smtClean="0">
                <a:ea typeface="ＭＳ Ｐゴシック" panose="020B0600070205080204" pitchFamily="34" charset="-128"/>
              </a:rPr>
              <a:t>Then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must abort; if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had been allowed to commit earlier, the schedule is not recoverable.</a:t>
            </a:r>
          </a:p>
          <a:p>
            <a:pPr lvl="1">
              <a:lnSpc>
                <a:spcPct val="90000"/>
              </a:lnSpc>
            </a:pPr>
            <a:r>
              <a:rPr lang="en-US" altLang="en-US" sz="2000" dirty="0" smtClean="0">
                <a:ea typeface="ＭＳ Ｐゴシック" panose="020B0600070205080204" pitchFamily="34" charset="-128"/>
              </a:rPr>
              <a:t>Further, any transaction that has read a data item written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must abort</a:t>
            </a:r>
          </a:p>
          <a:p>
            <a:pPr lvl="1">
              <a:lnSpc>
                <a:spcPct val="90000"/>
              </a:lnSpc>
            </a:pPr>
            <a:r>
              <a:rPr lang="en-US" altLang="en-US" sz="2000" dirty="0" smtClean="0">
                <a:ea typeface="ＭＳ Ｐゴシック" panose="020B0600070205080204" pitchFamily="34" charset="-128"/>
              </a:rPr>
              <a:t>This can lead to cascading rollback --- that is, a chain of rollbacks </a:t>
            </a:r>
          </a:p>
          <a:p>
            <a:pPr>
              <a:lnSpc>
                <a:spcPct val="90000"/>
              </a:lnSpc>
            </a:pPr>
            <a:r>
              <a:rPr lang="en-US" altLang="en-US" sz="2000" dirty="0" smtClean="0">
                <a:ea typeface="ＭＳ Ｐゴシック" panose="020B0600070205080204" pitchFamily="34" charset="-128"/>
              </a:rPr>
              <a:t> Solution 1:</a:t>
            </a:r>
          </a:p>
          <a:p>
            <a:pPr lvl="1">
              <a:lnSpc>
                <a:spcPct val="90000"/>
              </a:lnSpc>
            </a:pPr>
            <a:r>
              <a:rPr lang="en-US" altLang="en-US" sz="2000" dirty="0" smtClean="0">
                <a:ea typeface="ＭＳ Ｐゴシック" panose="020B0600070205080204" pitchFamily="34" charset="-128"/>
              </a:rPr>
              <a:t>A transaction is structured such that its writes are all performed at the end of its processing</a:t>
            </a:r>
          </a:p>
          <a:p>
            <a:pPr lvl="1">
              <a:lnSpc>
                <a:spcPct val="90000"/>
              </a:lnSpc>
            </a:pPr>
            <a:r>
              <a:rPr lang="en-US" altLang="en-US" sz="2000" dirty="0" smtClean="0">
                <a:ea typeface="ＭＳ Ｐゴシック" panose="020B0600070205080204" pitchFamily="34" charset="-128"/>
              </a:rPr>
              <a:t>All writes of a transaction form an atomic action; no transaction may execute while a transaction is being written</a:t>
            </a:r>
          </a:p>
          <a:p>
            <a:pPr lvl="1">
              <a:lnSpc>
                <a:spcPct val="90000"/>
              </a:lnSpc>
            </a:pPr>
            <a:r>
              <a:rPr lang="en-US" altLang="en-US" sz="2000" dirty="0" smtClean="0">
                <a:ea typeface="ＭＳ Ｐゴシック" panose="020B0600070205080204" pitchFamily="34" charset="-128"/>
              </a:rPr>
              <a:t>A transaction that aborts is restarted with a new timestamp</a:t>
            </a:r>
          </a:p>
          <a:p>
            <a:pPr>
              <a:lnSpc>
                <a:spcPct val="90000"/>
              </a:lnSpc>
            </a:pPr>
            <a:r>
              <a:rPr lang="en-US" altLang="en-US" sz="2000" dirty="0" smtClean="0">
                <a:ea typeface="ＭＳ Ｐゴシック" panose="020B0600070205080204" pitchFamily="34" charset="-128"/>
              </a:rPr>
              <a:t>Solution 2: Limited form of locking: wait for data to be committed before reading it</a:t>
            </a:r>
          </a:p>
          <a:p>
            <a:pPr>
              <a:lnSpc>
                <a:spcPct val="90000"/>
              </a:lnSpc>
            </a:pPr>
            <a:r>
              <a:rPr lang="en-US" altLang="en-US" sz="2000" dirty="0" smtClean="0">
                <a:ea typeface="ＭＳ Ｐゴシック" panose="020B0600070205080204" pitchFamily="34" charset="-128"/>
              </a:rPr>
              <a:t>Solution 3: Use commit dependencies to ensure recoverability</a:t>
            </a:r>
          </a:p>
        </p:txBody>
      </p:sp>
    </p:spTree>
    <p:extLst>
      <p:ext uri="{BB962C8B-B14F-4D97-AF65-F5344CB8AC3E}">
        <p14:creationId xmlns:p14="http://schemas.microsoft.com/office/powerpoint/2010/main" val="33423956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ea typeface="ＭＳ Ｐゴシック" pitchFamily="34" charset="-128"/>
              </a:rPr>
              <a:t>Thomas</a:t>
            </a:r>
            <a:r>
              <a:rPr lang="ja-JP" altLang="en-US" dirty="0" smtClean="0">
                <a:effectLst>
                  <a:outerShdw blurRad="38100" dist="38100" dir="2700000" algn="tl">
                    <a:srgbClr val="C0C0C0"/>
                  </a:outerShdw>
                </a:effectLst>
                <a:ea typeface="ＭＳ Ｐゴシック" pitchFamily="34" charset="-128"/>
              </a:rPr>
              <a:t>’</a:t>
            </a:r>
            <a:r>
              <a:rPr lang="en-US" altLang="ja-JP" dirty="0" smtClean="0">
                <a:effectLst>
                  <a:outerShdw blurRad="38100" dist="38100" dir="2700000" algn="tl">
                    <a:srgbClr val="C0C0C0"/>
                  </a:outerShdw>
                </a:effectLst>
                <a:ea typeface="ＭＳ Ｐゴシック" pitchFamily="34" charset="-128"/>
              </a:rPr>
              <a:t>Write Rule</a:t>
            </a:r>
            <a:endParaRPr lang="en-US" dirty="0" smtClean="0">
              <a:effectLst>
                <a:outerShdw blurRad="38100" dist="38100" dir="2700000" algn="tl">
                  <a:srgbClr val="C0C0C0"/>
                </a:outerShdw>
              </a:effectLst>
              <a:ea typeface="ＭＳ Ｐゴシック" pitchFamily="34" charset="-128"/>
            </a:endParaRPr>
          </a:p>
        </p:txBody>
      </p:sp>
      <p:sp>
        <p:nvSpPr>
          <p:cNvPr id="36867" name="Rectangle 3"/>
          <p:cNvSpPr>
            <a:spLocks noGrp="1" noChangeArrowheads="1"/>
          </p:cNvSpPr>
          <p:nvPr>
            <p:ph type="body" idx="4294967295"/>
          </p:nvPr>
        </p:nvSpPr>
        <p:spPr>
          <a:xfrm>
            <a:off x="114300" y="834390"/>
            <a:ext cx="8938260" cy="5577840"/>
          </a:xfrm>
        </p:spPr>
        <p:txBody>
          <a:bodyPr/>
          <a:lstStyle/>
          <a:p>
            <a:r>
              <a:rPr lang="en-US" altLang="en-US" sz="2000" dirty="0" smtClean="0">
                <a:ea typeface="ＭＳ Ｐゴシック" panose="020B0600070205080204" pitchFamily="34" charset="-128"/>
              </a:rPr>
              <a:t>Modified version of the timestamp-ordering protocol in which obsolete </a:t>
            </a:r>
            <a:r>
              <a:rPr lang="en-US" altLang="en-US" sz="2000" b="1" dirty="0" smtClean="0">
                <a:ea typeface="ＭＳ Ｐゴシック" panose="020B0600070205080204" pitchFamily="34" charset="-128"/>
              </a:rPr>
              <a:t> write</a:t>
            </a:r>
            <a:r>
              <a:rPr lang="en-US" altLang="en-US" sz="2000" dirty="0" smtClean="0">
                <a:ea typeface="ＭＳ Ｐゴシック" panose="020B0600070205080204" pitchFamily="34" charset="-128"/>
              </a:rPr>
              <a:t> operations may be ignored under certain circumstances.</a:t>
            </a:r>
          </a:p>
          <a:p>
            <a:pPr>
              <a:lnSpc>
                <a:spcPct val="110000"/>
              </a:lnSpc>
            </a:pPr>
            <a:r>
              <a:rPr lang="en-US" altLang="en-US" sz="2000" dirty="0" smtClean="0">
                <a:ea typeface="ＭＳ Ｐゴシック" panose="020B0600070205080204" pitchFamily="34" charset="-128"/>
              </a:rPr>
              <a:t>When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attempts to write data item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if TS(</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&lt;</a:t>
            </a:r>
            <a:r>
              <a:rPr lang="en-US" altLang="en-US" sz="2000" dirty="0" smtClean="0">
                <a:ea typeface="ＭＳ Ｐゴシック" panose="020B0600070205080204" pitchFamily="34" charset="-128"/>
              </a:rPr>
              <a:t> W-timestamp(</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then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 attempting to write an obsolete value of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a:t>
            </a:r>
          </a:p>
          <a:p>
            <a:pPr lvl="1">
              <a:lnSpc>
                <a:spcPct val="110000"/>
              </a:lnSpc>
            </a:pPr>
            <a:r>
              <a:rPr lang="en-US" altLang="en-US" sz="2000" dirty="0" smtClean="0">
                <a:ea typeface="ＭＳ Ｐゴシック" panose="020B0600070205080204" pitchFamily="34" charset="-128"/>
              </a:rPr>
              <a:t>Rather than rolling back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as the timestamp ordering protocol would have done, this {</a:t>
            </a:r>
            <a:r>
              <a:rPr lang="en-US" altLang="en-US" sz="2000" b="1" dirty="0" smtClean="0">
                <a:ea typeface="ＭＳ Ｐゴシック" panose="020B0600070205080204" pitchFamily="34" charset="-128"/>
              </a:rPr>
              <a:t>write</a:t>
            </a:r>
            <a:r>
              <a:rPr lang="en-US" altLang="en-US" sz="2000" dirty="0" smtClean="0">
                <a:ea typeface="ＭＳ Ｐゴシック" panose="020B0600070205080204" pitchFamily="34" charset="-128"/>
              </a:rPr>
              <a:t>} operation can be ignored.</a:t>
            </a:r>
          </a:p>
          <a:p>
            <a:r>
              <a:rPr lang="en-US" altLang="en-US" sz="2000" dirty="0" smtClean="0">
                <a:ea typeface="ＭＳ Ｐゴシック" panose="020B0600070205080204" pitchFamily="34" charset="-128"/>
              </a:rPr>
              <a:t>Otherwise this protocol is the same as the timestamp ordering protocol.</a:t>
            </a:r>
          </a:p>
          <a:p>
            <a:pPr>
              <a:lnSpc>
                <a:spcPct val="120000"/>
              </a:lnSpc>
            </a:pPr>
            <a:r>
              <a:rPr lang="en-US" altLang="en-US" sz="2000" dirty="0" smtClean="0">
                <a:ea typeface="ＭＳ Ｐゴシック" panose="020B0600070205080204" pitchFamily="34" charset="-128"/>
              </a:rPr>
              <a:t>Thomas' Write Rule allows greater potential concurrency. </a:t>
            </a:r>
          </a:p>
          <a:p>
            <a:pPr lvl="1">
              <a:lnSpc>
                <a:spcPct val="120000"/>
              </a:lnSpc>
            </a:pPr>
            <a:r>
              <a:rPr lang="en-US" altLang="en-US" sz="2000" dirty="0" smtClean="0">
                <a:ea typeface="ＭＳ Ｐゴシック" panose="020B0600070205080204" pitchFamily="34" charset="-128"/>
              </a:rPr>
              <a:t>Allows some view-serializable schedules that are not conflict-serializable.</a:t>
            </a:r>
          </a:p>
        </p:txBody>
      </p:sp>
    </p:spTree>
    <p:extLst>
      <p:ext uri="{BB962C8B-B14F-4D97-AF65-F5344CB8AC3E}">
        <p14:creationId xmlns:p14="http://schemas.microsoft.com/office/powerpoint/2010/main" val="14706560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Validation-Based Protocol</a:t>
            </a:r>
          </a:p>
        </p:txBody>
      </p:sp>
      <p:sp>
        <p:nvSpPr>
          <p:cNvPr id="37891" name="Rectangle 3"/>
          <p:cNvSpPr>
            <a:spLocks noGrp="1" noChangeArrowheads="1"/>
          </p:cNvSpPr>
          <p:nvPr>
            <p:ph type="body" idx="4294967295"/>
          </p:nvPr>
        </p:nvSpPr>
        <p:spPr>
          <a:xfrm>
            <a:off x="194310" y="880110"/>
            <a:ext cx="8869680" cy="5692140"/>
          </a:xfrm>
        </p:spPr>
        <p:txBody>
          <a:bodyPr/>
          <a:lstStyle/>
          <a:p>
            <a:r>
              <a:rPr lang="en-US" altLang="en-US" sz="2000" dirty="0" smtClean="0">
                <a:ea typeface="ＭＳ Ｐゴシック" panose="020B0600070205080204" pitchFamily="34" charset="-128"/>
              </a:rPr>
              <a:t>Execution of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baseline="-25000" dirty="0" smtClean="0">
                <a:ea typeface="ＭＳ Ｐゴシック" panose="020B0600070205080204" pitchFamily="34" charset="-128"/>
              </a:rPr>
              <a:t> </a:t>
            </a:r>
            <a:r>
              <a:rPr lang="en-US" altLang="en-US" sz="2000" dirty="0" smtClean="0">
                <a:ea typeface="ＭＳ Ｐゴシック" panose="020B0600070205080204" pitchFamily="34" charset="-128"/>
              </a:rPr>
              <a:t>is done in three phases.</a:t>
            </a:r>
          </a:p>
          <a:p>
            <a:pPr>
              <a:buFont typeface="Monotype Sorts" charset="2"/>
              <a:buNone/>
            </a:pPr>
            <a:r>
              <a:rPr lang="en-US" altLang="en-US" sz="2000" b="1" dirty="0" smtClean="0">
                <a:ea typeface="ＭＳ Ｐゴシック" panose="020B0600070205080204" pitchFamily="34" charset="-128"/>
              </a:rPr>
              <a:t>      1.  Read and execution phase</a:t>
            </a:r>
            <a:r>
              <a:rPr lang="en-US" altLang="en-US" sz="2000" dirty="0" smtClean="0">
                <a:ea typeface="ＭＳ Ｐゴシック" panose="020B0600070205080204" pitchFamily="34" charset="-128"/>
              </a:rPr>
              <a:t>: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writes only to         </a:t>
            </a:r>
          </a:p>
          <a:p>
            <a:pPr>
              <a:lnSpc>
                <a:spcPct val="50000"/>
              </a:lnSpc>
              <a:buFont typeface="Monotype Sorts" charset="2"/>
              <a:buNone/>
            </a:pPr>
            <a:r>
              <a:rPr lang="en-US" altLang="en-US" sz="2000" dirty="0" smtClean="0">
                <a:ea typeface="ＭＳ Ｐゴシック" panose="020B0600070205080204" pitchFamily="34" charset="-128"/>
              </a:rPr>
              <a:t>           temporary local variables</a:t>
            </a:r>
          </a:p>
          <a:p>
            <a:pPr>
              <a:buFont typeface="Monotype Sorts" charset="2"/>
              <a:buNone/>
            </a:pPr>
            <a:r>
              <a:rPr lang="en-US" altLang="en-US" sz="2000" b="1" dirty="0" smtClean="0">
                <a:ea typeface="ＭＳ Ｐゴシック" panose="020B0600070205080204" pitchFamily="34" charset="-128"/>
              </a:rPr>
              <a:t>      2.  Validation phase</a:t>
            </a:r>
            <a:r>
              <a:rPr lang="en-US" altLang="en-US" sz="2000" dirty="0" smtClean="0">
                <a:ea typeface="ＭＳ Ｐゴシック" panose="020B0600070205080204" pitchFamily="34" charset="-128"/>
              </a:rPr>
              <a:t>: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performs a  ''validation test'' </a:t>
            </a:r>
          </a:p>
          <a:p>
            <a:pPr>
              <a:lnSpc>
                <a:spcPct val="60000"/>
              </a:lnSpc>
              <a:buFont typeface="Monotype Sorts" charset="2"/>
              <a:buNone/>
            </a:pPr>
            <a:r>
              <a:rPr lang="en-US" altLang="en-US" sz="2000" dirty="0" smtClean="0">
                <a:ea typeface="ＭＳ Ｐゴシック" panose="020B0600070205080204" pitchFamily="34" charset="-128"/>
              </a:rPr>
              <a:t>           to determine if local variables can be written without violating         </a:t>
            </a:r>
          </a:p>
          <a:p>
            <a:pPr>
              <a:lnSpc>
                <a:spcPct val="50000"/>
              </a:lnSpc>
              <a:buFont typeface="Monotype Sorts" charset="2"/>
              <a:buNone/>
            </a:pPr>
            <a:r>
              <a:rPr lang="en-US" altLang="en-US" sz="2000" dirty="0" smtClean="0">
                <a:ea typeface="ＭＳ Ｐゴシック" panose="020B0600070205080204" pitchFamily="34" charset="-128"/>
              </a:rPr>
              <a:t>           serializability.</a:t>
            </a:r>
          </a:p>
          <a:p>
            <a:pPr>
              <a:buFont typeface="Monotype Sorts" charset="2"/>
              <a:buNone/>
            </a:pPr>
            <a:r>
              <a:rPr lang="en-US" altLang="en-US" sz="2000" b="1" dirty="0" smtClean="0">
                <a:ea typeface="ＭＳ Ｐゴシック" panose="020B0600070205080204" pitchFamily="34" charset="-128"/>
              </a:rPr>
              <a:t>      3.  Write phase</a:t>
            </a:r>
            <a:r>
              <a:rPr lang="en-US" altLang="en-US" sz="2000" dirty="0" smtClean="0">
                <a:ea typeface="ＭＳ Ｐゴシック" panose="020B0600070205080204" pitchFamily="34" charset="-128"/>
              </a:rPr>
              <a:t>: If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 validated, the updates are applied to the </a:t>
            </a:r>
          </a:p>
          <a:p>
            <a:pPr>
              <a:lnSpc>
                <a:spcPct val="50000"/>
              </a:lnSpc>
              <a:buFont typeface="Monotype Sorts" charset="2"/>
              <a:buNone/>
            </a:pPr>
            <a:r>
              <a:rPr lang="en-US" altLang="en-US" sz="2000" dirty="0" smtClean="0">
                <a:ea typeface="ＭＳ Ｐゴシック" panose="020B0600070205080204" pitchFamily="34" charset="-128"/>
              </a:rPr>
              <a:t>	      database; otherwise, </a:t>
            </a:r>
            <a:r>
              <a:rPr lang="en-US" altLang="en-US" sz="2000"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 rolled back.</a:t>
            </a:r>
          </a:p>
          <a:p>
            <a:r>
              <a:rPr lang="en-US" altLang="en-US" sz="2000" dirty="0" smtClean="0">
                <a:ea typeface="ＭＳ Ｐゴシック" panose="020B0600070205080204" pitchFamily="34" charset="-128"/>
              </a:rPr>
              <a:t>The three phases of concurrently executing transactions can be    interleaved, but each transaction must go through the three phases in that order.</a:t>
            </a:r>
          </a:p>
          <a:p>
            <a:pPr lvl="1"/>
            <a:r>
              <a:rPr lang="en-US" altLang="en-US" sz="2000" dirty="0" smtClean="0">
                <a:ea typeface="ＭＳ Ｐゴシック" panose="020B0600070205080204" pitchFamily="34" charset="-128"/>
              </a:rPr>
              <a:t>Assume for simplicity that the validation and write phase occur together, atomically and serially</a:t>
            </a:r>
          </a:p>
          <a:p>
            <a:pPr lvl="2"/>
            <a:r>
              <a:rPr lang="en-US" altLang="en-US" sz="2000" dirty="0" smtClean="0">
                <a:ea typeface="ＭＳ Ｐゴシック" panose="020B0600070205080204" pitchFamily="34" charset="-128"/>
              </a:rPr>
              <a:t>I.e., only one transaction executes validation/write at a time. </a:t>
            </a:r>
          </a:p>
          <a:p>
            <a:r>
              <a:rPr lang="en-US" altLang="en-US" sz="2000" dirty="0" smtClean="0">
                <a:ea typeface="ＭＳ Ｐゴシック" panose="020B0600070205080204" pitchFamily="34" charset="-128"/>
              </a:rPr>
              <a:t>Also called as </a:t>
            </a:r>
            <a:r>
              <a:rPr lang="en-US" altLang="en-US" sz="2000" b="1" dirty="0" smtClean="0">
                <a:solidFill>
                  <a:srgbClr val="000099"/>
                </a:solidFill>
                <a:ea typeface="ＭＳ Ｐゴシック" panose="020B0600070205080204" pitchFamily="34" charset="-128"/>
              </a:rPr>
              <a:t>optimistic concurrency control</a:t>
            </a:r>
            <a:r>
              <a:rPr lang="en-US" altLang="en-US" sz="2000" dirty="0" smtClean="0">
                <a:ea typeface="ＭＳ Ｐゴシック" panose="020B0600070205080204" pitchFamily="34" charset="-128"/>
              </a:rPr>
              <a:t> since transaction executes fully in the hope that all will go well during validation</a:t>
            </a:r>
          </a:p>
        </p:txBody>
      </p:sp>
    </p:spTree>
    <p:extLst>
      <p:ext uri="{BB962C8B-B14F-4D97-AF65-F5344CB8AC3E}">
        <p14:creationId xmlns:p14="http://schemas.microsoft.com/office/powerpoint/2010/main" val="252815312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Validation-Based Protocol (Cont.)</a:t>
            </a:r>
          </a:p>
        </p:txBody>
      </p:sp>
      <p:sp>
        <p:nvSpPr>
          <p:cNvPr id="38915" name="Rectangle 3"/>
          <p:cNvSpPr>
            <a:spLocks noGrp="1" noChangeArrowheads="1"/>
          </p:cNvSpPr>
          <p:nvPr>
            <p:ph type="body" idx="4294967295"/>
          </p:nvPr>
        </p:nvSpPr>
        <p:spPr>
          <a:xfrm>
            <a:off x="228600" y="880110"/>
            <a:ext cx="8616950" cy="5589270"/>
          </a:xfrm>
          <a:noFill/>
        </p:spPr>
        <p:txBody>
          <a:bodyPr/>
          <a:lstStyle/>
          <a:p>
            <a:r>
              <a:rPr lang="en-US" altLang="en-US" sz="2000" dirty="0" smtClean="0">
                <a:ea typeface="ＭＳ Ｐゴシック" panose="020B0600070205080204" pitchFamily="34" charset="-128"/>
              </a:rPr>
              <a:t>Each transaction </a:t>
            </a:r>
            <a:r>
              <a:rPr lang="en-US" altLang="en-US" sz="2000"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has 3 timestamps</a:t>
            </a:r>
          </a:p>
          <a:p>
            <a:pPr lvl="1"/>
            <a:r>
              <a:rPr lang="en-US" altLang="en-US" sz="2000" dirty="0" smtClean="0">
                <a:ea typeface="ＭＳ Ｐゴシック" panose="020B0600070205080204" pitchFamily="34" charset="-128"/>
              </a:rPr>
              <a:t>Start(</a:t>
            </a:r>
            <a:r>
              <a:rPr lang="en-US" altLang="en-US" sz="2000"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 the time when </a:t>
            </a:r>
            <a:r>
              <a:rPr lang="en-US" altLang="en-US" sz="2000"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started its execution</a:t>
            </a:r>
          </a:p>
          <a:p>
            <a:pPr lvl="1"/>
            <a:r>
              <a:rPr lang="en-US" altLang="en-US" sz="2000" dirty="0" smtClean="0">
                <a:ea typeface="ＭＳ Ｐゴシック" panose="020B0600070205080204" pitchFamily="34" charset="-128"/>
              </a:rPr>
              <a:t>Validation(</a:t>
            </a:r>
            <a:r>
              <a:rPr lang="en-US" altLang="en-US" sz="2000"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the time when </a:t>
            </a:r>
            <a:r>
              <a:rPr lang="en-US" altLang="en-US" sz="2000"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entered its validation phase</a:t>
            </a:r>
          </a:p>
          <a:p>
            <a:pPr lvl="1"/>
            <a:r>
              <a:rPr lang="en-US" altLang="en-US" sz="2000" dirty="0" smtClean="0">
                <a:ea typeface="ＭＳ Ｐゴシック" panose="020B0600070205080204" pitchFamily="34" charset="-128"/>
              </a:rPr>
              <a:t>Finish(</a:t>
            </a:r>
            <a:r>
              <a:rPr lang="en-US" altLang="en-US" sz="2000"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 the time when </a:t>
            </a:r>
            <a:r>
              <a:rPr lang="en-US" altLang="en-US" sz="2000"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finished its write phase</a:t>
            </a:r>
          </a:p>
          <a:p>
            <a:r>
              <a:rPr lang="en-US" altLang="en-US" sz="2000" dirty="0" smtClean="0">
                <a:ea typeface="ＭＳ Ｐゴシック" panose="020B0600070205080204" pitchFamily="34" charset="-128"/>
              </a:rPr>
              <a:t>Serializability order is determined by timestamp given at validation time; this is done to increase concurrency. </a:t>
            </a:r>
          </a:p>
          <a:p>
            <a:pPr lvl="1"/>
            <a:r>
              <a:rPr lang="en-US" altLang="en-US" sz="2000" dirty="0" smtClean="0">
                <a:ea typeface="ＭＳ Ｐゴシック" panose="020B0600070205080204" pitchFamily="34" charset="-128"/>
              </a:rPr>
              <a:t>Thus, TS(</a:t>
            </a:r>
            <a:r>
              <a:rPr lang="en-US" altLang="en-US" sz="2000"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 given the value of Validation(</a:t>
            </a:r>
            <a:r>
              <a:rPr lang="en-US" altLang="en-US" sz="2000"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a:t>
            </a:r>
          </a:p>
          <a:p>
            <a:r>
              <a:rPr lang="en-US" altLang="en-US" sz="2000" dirty="0" smtClean="0">
                <a:ea typeface="ＭＳ Ｐゴシック" panose="020B0600070205080204" pitchFamily="34" charset="-128"/>
              </a:rPr>
              <a:t>This protocol is useful and gives greater degree of concurrency if probability of conflicts is low. </a:t>
            </a:r>
          </a:p>
          <a:p>
            <a:pPr lvl="1"/>
            <a:r>
              <a:rPr lang="en-US" altLang="en-US" sz="2000" dirty="0" smtClean="0">
                <a:ea typeface="ＭＳ Ｐゴシック" panose="020B0600070205080204" pitchFamily="34" charset="-128"/>
              </a:rPr>
              <a:t>because the serializability order is not pre-decided, and</a:t>
            </a:r>
          </a:p>
          <a:p>
            <a:pPr lvl="1"/>
            <a:r>
              <a:rPr lang="en-US" altLang="en-US" sz="2000" dirty="0" smtClean="0">
                <a:ea typeface="ＭＳ Ｐゴシック" panose="020B0600070205080204" pitchFamily="34" charset="-128"/>
              </a:rPr>
              <a:t>relatively few transactions will have to be rolled back.</a:t>
            </a:r>
          </a:p>
        </p:txBody>
      </p:sp>
    </p:spTree>
    <p:extLst>
      <p:ext uri="{BB962C8B-B14F-4D97-AF65-F5344CB8AC3E}">
        <p14:creationId xmlns:p14="http://schemas.microsoft.com/office/powerpoint/2010/main" val="20898194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Validation Test for Transaction </a:t>
            </a:r>
            <a:r>
              <a:rPr lang="en-US" i="1" smtClean="0">
                <a:effectLst>
                  <a:outerShdw blurRad="38100" dist="38100" dir="2700000" algn="tl">
                    <a:srgbClr val="C0C0C0"/>
                  </a:outerShdw>
                </a:effectLst>
                <a:ea typeface="ＭＳ Ｐゴシック" pitchFamily="34" charset="-128"/>
              </a:rPr>
              <a:t>T</a:t>
            </a:r>
            <a:r>
              <a:rPr lang="en-US" i="1" baseline="-25000" smtClean="0">
                <a:effectLst>
                  <a:outerShdw blurRad="38100" dist="38100" dir="2700000" algn="tl">
                    <a:srgbClr val="C0C0C0"/>
                  </a:outerShdw>
                </a:effectLst>
                <a:ea typeface="ＭＳ Ｐゴシック" pitchFamily="34" charset="-128"/>
              </a:rPr>
              <a:t>j</a:t>
            </a:r>
          </a:p>
        </p:txBody>
      </p:sp>
      <p:sp>
        <p:nvSpPr>
          <p:cNvPr id="54275" name="Rectangle 3"/>
          <p:cNvSpPr>
            <a:spLocks noGrp="1" noChangeArrowheads="1"/>
          </p:cNvSpPr>
          <p:nvPr>
            <p:ph type="body" idx="4294967295"/>
          </p:nvPr>
        </p:nvSpPr>
        <p:spPr>
          <a:xfrm>
            <a:off x="205740" y="880110"/>
            <a:ext cx="8639810" cy="5566410"/>
          </a:xfrm>
        </p:spPr>
        <p:txBody>
          <a:bodyPr/>
          <a:lstStyle/>
          <a:p>
            <a:r>
              <a:rPr lang="en-US" altLang="en-US" sz="2000" dirty="0" smtClean="0">
                <a:ea typeface="ＭＳ Ｐゴシック" panose="020B0600070205080204" pitchFamily="34" charset="-128"/>
              </a:rPr>
              <a:t>If for all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with TS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&lt; TS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either one of the following condition holds:</a:t>
            </a:r>
          </a:p>
          <a:p>
            <a:pPr marL="800100" lvl="1" indent="-342900"/>
            <a:r>
              <a:rPr lang="en-US" altLang="en-US" sz="2000" b="1" dirty="0" smtClean="0">
                <a:ea typeface="ＭＳ Ｐゴシック" panose="020B0600070205080204" pitchFamily="34" charset="-128"/>
              </a:rPr>
              <a:t>finish</a:t>
            </a:r>
            <a:r>
              <a:rPr lang="en-US" altLang="en-US" sz="2000" dirty="0" smtClean="0">
                <a:ea typeface="ＭＳ Ｐゴシック" panose="020B0600070205080204" pitchFamily="34" charset="-128"/>
              </a:rPr>
              <a: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&lt; </a:t>
            </a:r>
            <a:r>
              <a:rPr lang="en-US" altLang="en-US" sz="2000" b="1" dirty="0" smtClean="0">
                <a:ea typeface="ＭＳ Ｐゴシック" panose="020B0600070205080204" pitchFamily="34" charset="-128"/>
              </a:rPr>
              <a:t>start</a:t>
            </a:r>
            <a:r>
              <a:rPr lang="en-US" altLang="en-US" sz="2000" dirty="0" smtClean="0">
                <a:ea typeface="ＭＳ Ｐゴシック" panose="020B0600070205080204" pitchFamily="34" charset="-128"/>
              </a:rPr>
              <a: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a:t>
            </a:r>
          </a:p>
          <a:p>
            <a:pPr marL="800100" lvl="1" indent="-342900"/>
            <a:r>
              <a:rPr lang="en-US" altLang="en-US" sz="2000" b="1" dirty="0" smtClean="0">
                <a:ea typeface="ＭＳ Ｐゴシック" panose="020B0600070205080204" pitchFamily="34" charset="-128"/>
              </a:rPr>
              <a:t>start</a:t>
            </a:r>
            <a:r>
              <a:rPr lang="en-US" altLang="en-US" sz="2000" dirty="0" smtClean="0">
                <a:ea typeface="ＭＳ Ｐゴシック" panose="020B0600070205080204" pitchFamily="34" charset="-128"/>
              </a:rPr>
              <a: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&lt; </a:t>
            </a:r>
            <a:r>
              <a:rPr lang="en-US" altLang="en-US" sz="2000" b="1" dirty="0" smtClean="0">
                <a:ea typeface="ＭＳ Ｐゴシック" panose="020B0600070205080204" pitchFamily="34" charset="-128"/>
              </a:rPr>
              <a:t>finish</a:t>
            </a:r>
            <a:r>
              <a:rPr lang="en-US" altLang="en-US" sz="2000" dirty="0" smtClean="0">
                <a:ea typeface="ＭＳ Ｐゴシック" panose="020B0600070205080204" pitchFamily="34" charset="-128"/>
              </a:rPr>
              <a: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&lt; </a:t>
            </a:r>
            <a:r>
              <a:rPr lang="en-US" altLang="en-US" sz="2000" b="1" dirty="0" smtClean="0">
                <a:ea typeface="ＭＳ Ｐゴシック" panose="020B0600070205080204" pitchFamily="34" charset="-128"/>
              </a:rPr>
              <a:t>validation</a:t>
            </a:r>
            <a:r>
              <a:rPr lang="en-US" altLang="en-US" sz="2000" dirty="0" smtClean="0">
                <a:ea typeface="ＭＳ Ｐゴシック" panose="020B0600070205080204" pitchFamily="34" charset="-128"/>
              </a:rPr>
              <a: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and </a:t>
            </a:r>
            <a:r>
              <a:rPr lang="en-US" altLang="en-US" sz="2000" dirty="0" smtClean="0">
                <a:ea typeface="ＭＳ Ｐゴシック" panose="020B0600070205080204" pitchFamily="34" charset="-128"/>
              </a:rPr>
              <a:t>the set of data items written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does not intersect with the set of data items read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a:t>
            </a:r>
          </a:p>
          <a:p>
            <a:pPr>
              <a:buFont typeface="Monotype Sorts" charset="2"/>
              <a:buNone/>
            </a:pPr>
            <a:r>
              <a:rPr lang="en-US" altLang="en-US" sz="2000" dirty="0" smtClean="0">
                <a:ea typeface="ＭＳ Ｐゴシック" panose="020B0600070205080204" pitchFamily="34" charset="-128"/>
              </a:rPr>
              <a:t>     then validation succeeds and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can be committed.  Otherwise, validation fails and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is aborted.</a:t>
            </a:r>
          </a:p>
          <a:p>
            <a:r>
              <a:rPr lang="en-US" altLang="en-US" sz="2000" i="1" dirty="0" smtClean="0">
                <a:ea typeface="ＭＳ Ｐゴシック" panose="020B0600070205080204" pitchFamily="34" charset="-128"/>
              </a:rPr>
              <a:t>Justification</a:t>
            </a:r>
            <a:r>
              <a:rPr lang="en-US" altLang="en-US" sz="2000" dirty="0" smtClean="0">
                <a:ea typeface="ＭＳ Ｐゴシック" panose="020B0600070205080204" pitchFamily="34" charset="-128"/>
              </a:rPr>
              <a:t>:  Either the first condition is satisfied, and there is no overlapped execution, or the second condition is satisfied and</a:t>
            </a:r>
          </a:p>
          <a:p>
            <a:pPr marL="800100" lvl="1" indent="-342900">
              <a:buFont typeface="Monotype Sorts" charset="2"/>
              <a:buChar char="n"/>
            </a:pPr>
            <a:r>
              <a:rPr lang="en-US" altLang="en-US" sz="2000" dirty="0" smtClean="0">
                <a:ea typeface="ＭＳ Ｐゴシック" panose="020B0600070205080204" pitchFamily="34" charset="-128"/>
              </a:rPr>
              <a:t>the writes of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do not affect reads of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since they occur after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has finished its reads.</a:t>
            </a:r>
          </a:p>
          <a:p>
            <a:pPr marL="800100" lvl="1" indent="-342900">
              <a:buFont typeface="Monotype Sorts" charset="2"/>
              <a:buChar char="n"/>
            </a:pPr>
            <a:r>
              <a:rPr lang="en-US" altLang="en-US" sz="2000" dirty="0" smtClean="0">
                <a:ea typeface="ＭＳ Ｐゴシック" panose="020B0600070205080204" pitchFamily="34" charset="-128"/>
              </a:rPr>
              <a:t>the writes of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do not affect reads of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since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does not read  any item written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a:t>
            </a:r>
            <a:endParaRPr lang="en-US" altLang="en-US" sz="2000" dirty="0" smtClean="0">
              <a:ea typeface="ＭＳ Ｐゴシック" panose="020B0600070205080204" pitchFamily="34" charset="-128"/>
            </a:endParaRPr>
          </a:p>
        </p:txBody>
      </p:sp>
    </p:spTree>
    <p:extLst>
      <p:ext uri="{BB962C8B-B14F-4D97-AF65-F5344CB8AC3E}">
        <p14:creationId xmlns:p14="http://schemas.microsoft.com/office/powerpoint/2010/main" val="2316192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Schedule Produced by Validation</a:t>
            </a:r>
          </a:p>
        </p:txBody>
      </p:sp>
      <p:sp>
        <p:nvSpPr>
          <p:cNvPr id="40963" name="Rectangle 3"/>
          <p:cNvSpPr>
            <a:spLocks noGrp="1" noChangeArrowheads="1"/>
          </p:cNvSpPr>
          <p:nvPr>
            <p:ph type="body" idx="4294967295"/>
          </p:nvPr>
        </p:nvSpPr>
        <p:spPr>
          <a:xfrm>
            <a:off x="182880" y="857250"/>
            <a:ext cx="8662670" cy="5554980"/>
          </a:xfrm>
        </p:spPr>
        <p:txBody>
          <a:bodyPr/>
          <a:lstStyle/>
          <a:p>
            <a:r>
              <a:rPr lang="en-US" altLang="en-US" sz="2000" dirty="0" smtClean="0">
                <a:ea typeface="ＭＳ Ｐゴシック" panose="020B0600070205080204" pitchFamily="34" charset="-128"/>
              </a:rPr>
              <a:t>Example of schedule produced using validation</a:t>
            </a:r>
          </a:p>
        </p:txBody>
      </p:sp>
      <p:pic>
        <p:nvPicPr>
          <p:cNvPr id="40964" name="Picture 13" descr="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735" y="1344613"/>
            <a:ext cx="4665345" cy="46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29252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Multiversion Schemes</a:t>
            </a:r>
          </a:p>
        </p:txBody>
      </p:sp>
      <p:sp>
        <p:nvSpPr>
          <p:cNvPr id="41987" name="Rectangle 3"/>
          <p:cNvSpPr>
            <a:spLocks noGrp="1" noChangeArrowheads="1"/>
          </p:cNvSpPr>
          <p:nvPr>
            <p:ph type="body" idx="4294967295"/>
          </p:nvPr>
        </p:nvSpPr>
        <p:spPr>
          <a:xfrm>
            <a:off x="192524" y="934562"/>
            <a:ext cx="8653026" cy="5454808"/>
          </a:xfrm>
        </p:spPr>
        <p:txBody>
          <a:bodyPr/>
          <a:lstStyle/>
          <a:p>
            <a:r>
              <a:rPr lang="en-US" altLang="en-US" sz="2000" dirty="0" err="1" smtClean="0">
                <a:ea typeface="ＭＳ Ｐゴシック" panose="020B0600070205080204" pitchFamily="34" charset="-128"/>
              </a:rPr>
              <a:t>Multiversion</a:t>
            </a:r>
            <a:r>
              <a:rPr lang="en-US" altLang="en-US" sz="2000" dirty="0" smtClean="0">
                <a:ea typeface="ＭＳ Ｐゴシック" panose="020B0600070205080204" pitchFamily="34" charset="-128"/>
              </a:rPr>
              <a:t> schemes keep old versions of data item to increase concurrency.</a:t>
            </a:r>
          </a:p>
          <a:p>
            <a:pPr lvl="1"/>
            <a:r>
              <a:rPr lang="en-US" altLang="en-US" sz="2000" dirty="0" err="1" smtClean="0">
                <a:ea typeface="ＭＳ Ｐゴシック" panose="020B0600070205080204" pitchFamily="34" charset="-128"/>
              </a:rPr>
              <a:t>Multiversion</a:t>
            </a:r>
            <a:r>
              <a:rPr lang="en-US" altLang="en-US" sz="2000" dirty="0" smtClean="0">
                <a:ea typeface="ＭＳ Ｐゴシック" panose="020B0600070205080204" pitchFamily="34" charset="-128"/>
              </a:rPr>
              <a:t> Timestamp Ordering</a:t>
            </a:r>
          </a:p>
          <a:p>
            <a:pPr lvl="1"/>
            <a:r>
              <a:rPr lang="en-US" altLang="en-US" sz="2000" dirty="0" err="1" smtClean="0">
                <a:ea typeface="ＭＳ Ｐゴシック" panose="020B0600070205080204" pitchFamily="34" charset="-128"/>
              </a:rPr>
              <a:t>Multiversion</a:t>
            </a:r>
            <a:r>
              <a:rPr lang="en-US" altLang="en-US" sz="2000" dirty="0" smtClean="0">
                <a:ea typeface="ＭＳ Ｐゴシック" panose="020B0600070205080204" pitchFamily="34" charset="-128"/>
              </a:rPr>
              <a:t> Two-Phase Locking</a:t>
            </a:r>
          </a:p>
          <a:p>
            <a:r>
              <a:rPr lang="en-US" altLang="en-US" sz="2000" dirty="0" smtClean="0">
                <a:ea typeface="ＭＳ Ｐゴシック" panose="020B0600070205080204" pitchFamily="34" charset="-128"/>
              </a:rPr>
              <a:t>Each successful </a:t>
            </a:r>
            <a:r>
              <a:rPr lang="en-US" altLang="en-US" sz="2000" b="1" dirty="0" smtClean="0">
                <a:ea typeface="ＭＳ Ｐゴシック" panose="020B0600070205080204" pitchFamily="34" charset="-128"/>
              </a:rPr>
              <a:t>write</a:t>
            </a:r>
            <a:r>
              <a:rPr lang="en-US" altLang="en-US" sz="2000" dirty="0" smtClean="0">
                <a:ea typeface="ＭＳ Ｐゴシック" panose="020B0600070205080204" pitchFamily="34" charset="-128"/>
              </a:rPr>
              <a:t> results in the creation of a new version of the data item written.</a:t>
            </a:r>
          </a:p>
          <a:p>
            <a:r>
              <a:rPr lang="en-US" altLang="en-US" sz="2000" dirty="0" smtClean="0">
                <a:ea typeface="ＭＳ Ｐゴシック" panose="020B0600070205080204" pitchFamily="34" charset="-128"/>
              </a:rPr>
              <a:t>Use timestamps to label versions.</a:t>
            </a:r>
          </a:p>
          <a:p>
            <a:r>
              <a:rPr lang="en-US" altLang="en-US" sz="2000" dirty="0" smtClean="0">
                <a:ea typeface="ＭＳ Ｐゴシック" panose="020B0600070205080204" pitchFamily="34" charset="-128"/>
              </a:rPr>
              <a:t>When a </a:t>
            </a:r>
            <a:r>
              <a:rPr lang="en-US" altLang="en-US" sz="2000" b="1" dirty="0" smtClean="0">
                <a:ea typeface="ＭＳ Ｐゴシック" panose="020B0600070205080204" pitchFamily="34" charset="-128"/>
              </a:rPr>
              <a:t>read</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operation is issued, select an appropriate version of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based on the timestamp of the transaction, and return the value of the selected version.  </a:t>
            </a:r>
          </a:p>
          <a:p>
            <a:r>
              <a:rPr lang="en-US" altLang="en-US" sz="2000" b="1" dirty="0" smtClean="0">
                <a:ea typeface="ＭＳ Ｐゴシック" panose="020B0600070205080204" pitchFamily="34" charset="-128"/>
              </a:rPr>
              <a:t>read</a:t>
            </a:r>
            <a:r>
              <a:rPr lang="en-US" altLang="en-US" sz="2000" dirty="0" smtClean="0">
                <a:ea typeface="ＭＳ Ｐゴシック" panose="020B0600070205080204" pitchFamily="34" charset="-128"/>
              </a:rPr>
              <a:t>s never have to wait as an appropriate version is returned immediately.</a:t>
            </a:r>
          </a:p>
        </p:txBody>
      </p:sp>
    </p:spTree>
    <p:extLst>
      <p:ext uri="{BB962C8B-B14F-4D97-AF65-F5344CB8AC3E}">
        <p14:creationId xmlns:p14="http://schemas.microsoft.com/office/powerpoint/2010/main" val="8868952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Multiversion Timestamp Ordering</a:t>
            </a:r>
          </a:p>
        </p:txBody>
      </p:sp>
      <p:sp>
        <p:nvSpPr>
          <p:cNvPr id="43011" name="Rectangle 3"/>
          <p:cNvSpPr>
            <a:spLocks noGrp="1" noChangeArrowheads="1"/>
          </p:cNvSpPr>
          <p:nvPr>
            <p:ph type="body" idx="4294967295"/>
          </p:nvPr>
        </p:nvSpPr>
        <p:spPr>
          <a:xfrm>
            <a:off x="318254" y="934562"/>
            <a:ext cx="8620006" cy="5489098"/>
          </a:xfrm>
        </p:spPr>
        <p:txBody>
          <a:bodyPr/>
          <a:lstStyle/>
          <a:p>
            <a:r>
              <a:rPr lang="en-US" altLang="en-US" sz="2000" dirty="0" smtClean="0">
                <a:ea typeface="ＭＳ Ｐゴシック" panose="020B0600070205080204" pitchFamily="34" charset="-128"/>
              </a:rPr>
              <a:t>Each data item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has a sequence of versions &lt;</a:t>
            </a:r>
            <a:r>
              <a:rPr lang="en-US" altLang="en-US" sz="2000" i="1" dirty="0" smtClean="0">
                <a:ea typeface="ＭＳ Ｐゴシック" panose="020B0600070205080204" pitchFamily="34" charset="-128"/>
              </a:rPr>
              <a:t>Q</a:t>
            </a:r>
            <a:r>
              <a:rPr lang="en-US" altLang="en-US" sz="2000" i="1" baseline="-25000" dirty="0" smtClean="0">
                <a:ea typeface="ＭＳ Ｐゴシック" panose="020B0600070205080204" pitchFamily="34" charset="-128"/>
              </a:rPr>
              <a:t>1</a:t>
            </a:r>
            <a:r>
              <a:rPr lang="en-US" altLang="en-US" sz="2000" i="1" dirty="0" smtClean="0">
                <a:ea typeface="ＭＳ Ｐゴシック" panose="020B0600070205080204" pitchFamily="34" charset="-128"/>
              </a:rPr>
              <a:t>, Q</a:t>
            </a:r>
            <a:r>
              <a:rPr lang="en-US" altLang="en-US" sz="2000" i="1" baseline="-25000" dirty="0" smtClean="0">
                <a:ea typeface="ＭＳ Ｐゴシック" panose="020B0600070205080204" pitchFamily="34" charset="-128"/>
              </a:rPr>
              <a:t>2</a:t>
            </a:r>
            <a:r>
              <a:rPr lang="en-US" altLang="en-US" sz="2000" i="1" dirty="0" smtClean="0">
                <a:ea typeface="ＭＳ Ｐゴシック" panose="020B0600070205080204" pitchFamily="34" charset="-128"/>
              </a:rPr>
              <a:t>,...., </a:t>
            </a:r>
            <a:r>
              <a:rPr lang="en-US" altLang="en-US" sz="2000" i="1" dirty="0" err="1" smtClean="0">
                <a:ea typeface="ＭＳ Ｐゴシック" panose="020B0600070205080204" pitchFamily="34" charset="-128"/>
              </a:rPr>
              <a:t>Q</a:t>
            </a:r>
            <a:r>
              <a:rPr lang="en-US" altLang="en-US" sz="2000" i="1" baseline="-25000" dirty="0" err="1" smtClean="0">
                <a:ea typeface="ＭＳ Ｐゴシック" panose="020B0600070205080204" pitchFamily="34" charset="-128"/>
              </a:rPr>
              <a:t>m</a:t>
            </a:r>
            <a:r>
              <a:rPr lang="en-US" altLang="en-US" sz="2000" dirty="0" smtClean="0">
                <a:ea typeface="ＭＳ Ｐゴシック" panose="020B0600070205080204" pitchFamily="34" charset="-128"/>
              </a:rPr>
              <a:t>&gt;. Each version </a:t>
            </a:r>
            <a:r>
              <a:rPr lang="en-US" altLang="en-US" sz="2000" i="1" dirty="0" err="1" smtClean="0">
                <a:ea typeface="ＭＳ Ｐゴシック" panose="020B0600070205080204" pitchFamily="34" charset="-128"/>
              </a:rPr>
              <a:t>Q</a:t>
            </a:r>
            <a:r>
              <a:rPr lang="en-US" altLang="en-US" sz="2000" i="1" baseline="-25000" dirty="0" err="1" smtClean="0">
                <a:ea typeface="ＭＳ Ｐゴシック" panose="020B0600070205080204" pitchFamily="34" charset="-128"/>
              </a:rPr>
              <a:t>k</a:t>
            </a:r>
            <a:r>
              <a:rPr lang="en-US" altLang="en-US" sz="2000" dirty="0" smtClean="0">
                <a:ea typeface="ＭＳ Ｐゴシック" panose="020B0600070205080204" pitchFamily="34" charset="-128"/>
              </a:rPr>
              <a:t> contains three data fields:</a:t>
            </a:r>
          </a:p>
          <a:p>
            <a:pPr lvl="1"/>
            <a:r>
              <a:rPr lang="en-US" altLang="en-US" sz="2000" b="1" dirty="0" smtClean="0">
                <a:ea typeface="ＭＳ Ｐゴシック" panose="020B0600070205080204" pitchFamily="34" charset="-128"/>
              </a:rPr>
              <a:t>Content</a:t>
            </a:r>
            <a:r>
              <a:rPr lang="en-US" altLang="en-US" sz="2000" dirty="0" smtClean="0">
                <a:ea typeface="ＭＳ Ｐゴシック" panose="020B0600070205080204" pitchFamily="34" charset="-128"/>
              </a:rPr>
              <a:t> -- the value of version </a:t>
            </a:r>
            <a:r>
              <a:rPr lang="en-US" altLang="en-US" sz="2000" i="1" dirty="0" err="1" smtClean="0">
                <a:ea typeface="ＭＳ Ｐゴシック" panose="020B0600070205080204" pitchFamily="34" charset="-128"/>
              </a:rPr>
              <a:t>Q</a:t>
            </a:r>
            <a:r>
              <a:rPr lang="en-US" altLang="en-US" sz="2000" i="1" baseline="-25000" dirty="0" err="1" smtClean="0">
                <a:ea typeface="ＭＳ Ｐゴシック" panose="020B0600070205080204" pitchFamily="34" charset="-128"/>
              </a:rPr>
              <a:t>k</a:t>
            </a:r>
            <a:r>
              <a:rPr lang="en-US" altLang="en-US" sz="2000" i="1" dirty="0" smtClean="0">
                <a:ea typeface="ＭＳ Ｐゴシック" panose="020B0600070205080204" pitchFamily="34" charset="-128"/>
              </a:rPr>
              <a:t>.</a:t>
            </a:r>
            <a:endParaRPr lang="en-US" altLang="en-US" sz="2000" dirty="0" smtClean="0">
              <a:ea typeface="ＭＳ Ｐゴシック" panose="020B0600070205080204" pitchFamily="34" charset="-128"/>
            </a:endParaRPr>
          </a:p>
          <a:p>
            <a:pPr lvl="1"/>
            <a:r>
              <a:rPr lang="en-US" altLang="en-US" sz="2000" b="1" dirty="0" smtClean="0">
                <a:ea typeface="ＭＳ Ｐゴシック" panose="020B0600070205080204" pitchFamily="34" charset="-128"/>
              </a:rPr>
              <a:t>W-timestamp</a:t>
            </a:r>
            <a:r>
              <a:rPr lang="en-US" altLang="en-US" sz="2000" dirty="0" smtClean="0">
                <a:ea typeface="ＭＳ Ｐゴシック" panose="020B0600070205080204" pitchFamily="34" charset="-128"/>
              </a:rPr>
              <a:t>(</a:t>
            </a:r>
            <a:r>
              <a:rPr lang="en-US" altLang="en-US" sz="2000" i="1" dirty="0" err="1" smtClean="0">
                <a:ea typeface="ＭＳ Ｐゴシック" panose="020B0600070205080204" pitchFamily="34" charset="-128"/>
              </a:rPr>
              <a:t>Q</a:t>
            </a:r>
            <a:r>
              <a:rPr lang="en-US" altLang="en-US" sz="2000" i="1" baseline="-25000" dirty="0" err="1" smtClean="0">
                <a:ea typeface="ＭＳ Ｐゴシック" panose="020B0600070205080204" pitchFamily="34" charset="-128"/>
              </a:rPr>
              <a:t>k</a:t>
            </a:r>
            <a:r>
              <a:rPr lang="en-US" altLang="en-US" sz="2000" dirty="0" smtClean="0">
                <a:ea typeface="ＭＳ Ｐゴシック" panose="020B0600070205080204" pitchFamily="34" charset="-128"/>
              </a:rPr>
              <a:t>) -- timestamp of the transaction that created (wrote) version </a:t>
            </a:r>
            <a:r>
              <a:rPr lang="en-US" altLang="en-US" sz="2000" dirty="0" err="1" smtClean="0">
                <a:ea typeface="ＭＳ Ｐゴシック" panose="020B0600070205080204" pitchFamily="34" charset="-128"/>
              </a:rPr>
              <a:t>Q</a:t>
            </a:r>
            <a:r>
              <a:rPr lang="en-US" altLang="en-US" sz="2000" baseline="-25000" dirty="0" err="1" smtClean="0">
                <a:ea typeface="ＭＳ Ｐゴシック" panose="020B0600070205080204" pitchFamily="34" charset="-128"/>
              </a:rPr>
              <a:t>k</a:t>
            </a:r>
            <a:endParaRPr lang="en-US" altLang="en-US" sz="2000" dirty="0" smtClean="0">
              <a:ea typeface="ＭＳ Ｐゴシック" panose="020B0600070205080204" pitchFamily="34" charset="-128"/>
            </a:endParaRPr>
          </a:p>
          <a:p>
            <a:pPr lvl="1"/>
            <a:r>
              <a:rPr lang="en-US" altLang="en-US" sz="2000" b="1" dirty="0" smtClean="0">
                <a:ea typeface="ＭＳ Ｐゴシック" panose="020B0600070205080204" pitchFamily="34" charset="-128"/>
              </a:rPr>
              <a:t>R-timestamp</a:t>
            </a:r>
            <a:r>
              <a:rPr lang="en-US" altLang="en-US" sz="2000" dirty="0" smtClean="0">
                <a:ea typeface="ＭＳ Ｐゴシック" panose="020B0600070205080204" pitchFamily="34" charset="-128"/>
              </a:rPr>
              <a:t>(</a:t>
            </a:r>
            <a:r>
              <a:rPr lang="en-US" altLang="en-US" sz="2000" i="1" dirty="0" err="1" smtClean="0">
                <a:ea typeface="ＭＳ Ｐゴシック" panose="020B0600070205080204" pitchFamily="34" charset="-128"/>
              </a:rPr>
              <a:t>Q</a:t>
            </a:r>
            <a:r>
              <a:rPr lang="en-US" altLang="en-US" sz="2000" i="1" baseline="-25000" dirty="0" err="1" smtClean="0">
                <a:ea typeface="ＭＳ Ｐゴシック" panose="020B0600070205080204" pitchFamily="34" charset="-128"/>
              </a:rPr>
              <a:t>k</a:t>
            </a:r>
            <a:r>
              <a:rPr lang="en-US" altLang="en-US" sz="2000" dirty="0" smtClean="0">
                <a:ea typeface="ＭＳ Ｐゴシック" panose="020B0600070205080204" pitchFamily="34" charset="-128"/>
              </a:rPr>
              <a:t>) -- largest timestamp of a transaction that successfully read version </a:t>
            </a:r>
            <a:r>
              <a:rPr lang="en-US" altLang="en-US" sz="2000" dirty="0" err="1" smtClean="0">
                <a:ea typeface="ＭＳ Ｐゴシック" panose="020B0600070205080204" pitchFamily="34" charset="-128"/>
              </a:rPr>
              <a:t>Q</a:t>
            </a:r>
            <a:r>
              <a:rPr lang="en-US" altLang="en-US" sz="2000" baseline="-25000" dirty="0" err="1" smtClean="0">
                <a:ea typeface="ＭＳ Ｐゴシック" panose="020B0600070205080204" pitchFamily="34" charset="-128"/>
              </a:rPr>
              <a:t>k</a:t>
            </a:r>
            <a:endParaRPr lang="en-US" altLang="en-US" sz="2000" dirty="0" smtClean="0">
              <a:ea typeface="ＭＳ Ｐゴシック" panose="020B0600070205080204" pitchFamily="34" charset="-128"/>
            </a:endParaRPr>
          </a:p>
          <a:p>
            <a:r>
              <a:rPr lang="en-US" altLang="en-US" sz="2000" dirty="0" smtClean="0">
                <a:ea typeface="ＭＳ Ｐゴシック" panose="020B0600070205080204" pitchFamily="34" charset="-128"/>
              </a:rPr>
              <a:t>When a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creates a new version </a:t>
            </a:r>
            <a:r>
              <a:rPr lang="en-US" altLang="en-US" sz="2000" i="1" dirty="0" err="1" smtClean="0">
                <a:ea typeface="ＭＳ Ｐゴシック" panose="020B0600070205080204" pitchFamily="34" charset="-128"/>
              </a:rPr>
              <a:t>Q</a:t>
            </a:r>
            <a:r>
              <a:rPr lang="en-US" altLang="en-US" sz="2000" i="1" baseline="-25000" dirty="0" err="1" smtClean="0">
                <a:ea typeface="ＭＳ Ｐゴシック" panose="020B0600070205080204" pitchFamily="34" charset="-128"/>
              </a:rPr>
              <a:t>k</a:t>
            </a:r>
            <a:r>
              <a:rPr lang="en-US" altLang="en-US" sz="2000" dirty="0" smtClean="0">
                <a:ea typeface="ＭＳ Ｐゴシック" panose="020B0600070205080204" pitchFamily="34" charset="-128"/>
              </a:rPr>
              <a:t> of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a:t>
            </a:r>
            <a:r>
              <a:rPr lang="en-US" altLang="en-US" sz="2000" dirty="0" err="1" smtClean="0">
                <a:ea typeface="ＭＳ Ｐゴシック" panose="020B0600070205080204" pitchFamily="34" charset="-128"/>
              </a:rPr>
              <a:t>Q</a:t>
            </a:r>
            <a:r>
              <a:rPr lang="en-US" altLang="en-US" sz="2000" baseline="-25000" dirty="0" err="1" smtClean="0">
                <a:ea typeface="ＭＳ Ｐゴシック" panose="020B0600070205080204" pitchFamily="34" charset="-128"/>
              </a:rPr>
              <a:t>k</a:t>
            </a:r>
            <a:r>
              <a:rPr lang="en-US" altLang="en-US" sz="2000" dirty="0" err="1" smtClean="0">
                <a:ea typeface="ＭＳ Ｐゴシック" panose="020B0600070205080204" pitchFamily="34" charset="-128"/>
              </a:rPr>
              <a:t>'s</a:t>
            </a:r>
            <a:r>
              <a:rPr lang="en-US" altLang="en-US" sz="2000" dirty="0" smtClean="0">
                <a:ea typeface="ＭＳ Ｐゴシック" panose="020B0600070205080204" pitchFamily="34" charset="-128"/>
              </a:rPr>
              <a:t> W-timestamp and R-timestamp are initialized to TS(</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p>
          <a:p>
            <a:r>
              <a:rPr lang="en-US" altLang="en-US" sz="2000" dirty="0" smtClean="0">
                <a:ea typeface="ＭＳ Ｐゴシック" panose="020B0600070205080204" pitchFamily="34" charset="-128"/>
              </a:rPr>
              <a:t>R-timestamp of </a:t>
            </a:r>
            <a:r>
              <a:rPr lang="en-US" altLang="en-US" sz="2000" i="1" dirty="0" err="1" smtClean="0">
                <a:ea typeface="ＭＳ Ｐゴシック" panose="020B0600070205080204" pitchFamily="34" charset="-128"/>
              </a:rPr>
              <a:t>Q</a:t>
            </a:r>
            <a:r>
              <a:rPr lang="en-US" altLang="en-US" sz="2000" i="1" baseline="-25000" dirty="0" err="1" smtClean="0">
                <a:ea typeface="ＭＳ Ｐゴシック" panose="020B0600070205080204" pitchFamily="34" charset="-128"/>
              </a:rPr>
              <a:t>k</a:t>
            </a:r>
            <a:r>
              <a:rPr lang="en-US" altLang="en-US" sz="2000" dirty="0" smtClean="0">
                <a:ea typeface="ＭＳ Ｐゴシック" panose="020B0600070205080204" pitchFamily="34" charset="-128"/>
              </a:rPr>
              <a:t> is updated whenever a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reads </a:t>
            </a:r>
            <a:r>
              <a:rPr lang="en-US" altLang="en-US" sz="2000" i="1" dirty="0" err="1" smtClean="0">
                <a:ea typeface="ＭＳ Ｐゴシック" panose="020B0600070205080204" pitchFamily="34" charset="-128"/>
              </a:rPr>
              <a:t>Q</a:t>
            </a:r>
            <a:r>
              <a:rPr lang="en-US" altLang="en-US" sz="2000" i="1" baseline="-25000" dirty="0" err="1" smtClean="0">
                <a:ea typeface="ＭＳ Ｐゴシック" panose="020B0600070205080204" pitchFamily="34" charset="-128"/>
              </a:rPr>
              <a:t>k</a:t>
            </a:r>
            <a:r>
              <a:rPr lang="en-US" altLang="en-US" sz="2000" dirty="0" smtClean="0">
                <a:ea typeface="ＭＳ Ｐゴシック" panose="020B0600070205080204" pitchFamily="34" charset="-128"/>
              </a:rPr>
              <a:t>, and TS(</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&gt; R-timestamp(</a:t>
            </a:r>
            <a:r>
              <a:rPr lang="en-US" altLang="en-US" sz="2000" i="1" dirty="0" err="1" smtClean="0">
                <a:ea typeface="ＭＳ Ｐゴシック" panose="020B0600070205080204" pitchFamily="34" charset="-128"/>
              </a:rPr>
              <a:t>Q</a:t>
            </a:r>
            <a:r>
              <a:rPr lang="en-US" altLang="en-US" sz="2000" i="1" baseline="-25000" dirty="0" err="1" smtClean="0">
                <a:ea typeface="ＭＳ Ｐゴシック" panose="020B0600070205080204" pitchFamily="34" charset="-128"/>
              </a:rPr>
              <a:t>k</a:t>
            </a:r>
            <a:r>
              <a:rPr lang="en-US" altLang="en-US" sz="2000" dirty="0" smtClean="0">
                <a:ea typeface="ＭＳ Ｐゴシック" panose="020B0600070205080204" pitchFamily="34" charset="-128"/>
              </a:rPr>
              <a:t>).</a:t>
            </a:r>
          </a:p>
        </p:txBody>
      </p:sp>
    </p:spTree>
    <p:extLst>
      <p:ext uri="{BB962C8B-B14F-4D97-AF65-F5344CB8AC3E}">
        <p14:creationId xmlns:p14="http://schemas.microsoft.com/office/powerpoint/2010/main" val="22331337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Multiversion Timestamp Ordering (Cont)</a:t>
            </a:r>
          </a:p>
        </p:txBody>
      </p:sp>
      <p:sp>
        <p:nvSpPr>
          <p:cNvPr id="44035" name="Rectangle 3"/>
          <p:cNvSpPr>
            <a:spLocks noGrp="1" noChangeArrowheads="1"/>
          </p:cNvSpPr>
          <p:nvPr>
            <p:ph type="body" idx="4294967295"/>
          </p:nvPr>
        </p:nvSpPr>
        <p:spPr>
          <a:xfrm>
            <a:off x="113030" y="822960"/>
            <a:ext cx="8905240" cy="5829300"/>
          </a:xfrm>
        </p:spPr>
        <p:txBody>
          <a:bodyPr/>
          <a:lstStyle/>
          <a:p>
            <a:r>
              <a:rPr lang="en-US" altLang="en-US" sz="2000" dirty="0" smtClean="0">
                <a:ea typeface="ＭＳ Ｐゴシック" panose="020B0600070205080204" pitchFamily="34" charset="-128"/>
              </a:rPr>
              <a:t>Suppose that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 </a:t>
            </a:r>
            <a:r>
              <a:rPr lang="en-US" altLang="en-US" sz="2000" dirty="0" smtClean="0">
                <a:ea typeface="ＭＳ Ｐゴシック" panose="020B0600070205080204" pitchFamily="34" charset="-128"/>
              </a:rPr>
              <a:t>issues a </a:t>
            </a:r>
            <a:r>
              <a:rPr lang="en-US" altLang="en-US" sz="2000" b="1" dirty="0" smtClean="0">
                <a:ea typeface="ＭＳ Ｐゴシック" panose="020B0600070205080204" pitchFamily="34" charset="-128"/>
              </a:rPr>
              <a:t>read</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or </a:t>
            </a:r>
            <a:r>
              <a:rPr lang="en-US" altLang="en-US" sz="2000" b="1" dirty="0" smtClean="0">
                <a:ea typeface="ＭＳ Ｐゴシック" panose="020B0600070205080204" pitchFamily="34" charset="-128"/>
              </a:rPr>
              <a:t>write</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operation.  Let </a:t>
            </a:r>
            <a:r>
              <a:rPr lang="en-US" altLang="en-US" sz="2000" i="1" dirty="0" err="1" smtClean="0">
                <a:ea typeface="ＭＳ Ｐゴシック" panose="020B0600070205080204" pitchFamily="34" charset="-128"/>
              </a:rPr>
              <a:t>Q</a:t>
            </a:r>
            <a:r>
              <a:rPr lang="en-US" altLang="en-US" sz="2000" i="1" baseline="-25000" dirty="0" err="1" smtClean="0">
                <a:ea typeface="ＭＳ Ｐゴシック" panose="020B0600070205080204" pitchFamily="34" charset="-128"/>
              </a:rPr>
              <a:t>k</a:t>
            </a:r>
            <a:r>
              <a:rPr lang="en-US" altLang="en-US" sz="2000" dirty="0" smtClean="0">
                <a:ea typeface="ＭＳ Ｐゴシック" panose="020B0600070205080204" pitchFamily="34" charset="-128"/>
              </a:rPr>
              <a:t> denote the version of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whose write timestamp is the largest write timestamp less than or equal to TS(</a:t>
            </a:r>
            <a:r>
              <a:rPr lang="en-US" altLang="en-US" sz="2000" i="1"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a:t>
            </a:r>
          </a:p>
          <a:p>
            <a:pPr marL="800100" lvl="1" indent="-342900">
              <a:buFont typeface="Monotype Sorts" charset="2"/>
              <a:buAutoNum type="arabicPeriod"/>
            </a:pPr>
            <a:r>
              <a:rPr lang="en-US" altLang="en-US" sz="2000" dirty="0" smtClean="0">
                <a:ea typeface="ＭＳ Ｐゴシック" panose="020B0600070205080204" pitchFamily="34" charset="-128"/>
              </a:rPr>
              <a:t>If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issues a </a:t>
            </a:r>
            <a:r>
              <a:rPr lang="en-US" altLang="en-US" sz="2000" b="1" dirty="0" smtClean="0">
                <a:ea typeface="ＭＳ Ｐゴシック" panose="020B0600070205080204" pitchFamily="34" charset="-128"/>
              </a:rPr>
              <a:t>read</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then the value returned is the       content of version </a:t>
            </a:r>
            <a:r>
              <a:rPr lang="en-US" altLang="en-US" sz="2000" dirty="0" err="1" smtClean="0">
                <a:ea typeface="ＭＳ Ｐゴシック" panose="020B0600070205080204" pitchFamily="34" charset="-128"/>
              </a:rPr>
              <a:t>Q</a:t>
            </a:r>
            <a:r>
              <a:rPr lang="en-US" altLang="en-US" sz="2000" baseline="-25000" dirty="0" err="1" smtClean="0">
                <a:ea typeface="ＭＳ Ｐゴシック" panose="020B0600070205080204" pitchFamily="34" charset="-128"/>
              </a:rPr>
              <a:t>k</a:t>
            </a:r>
            <a:r>
              <a:rPr lang="en-US" altLang="en-US" sz="2000" dirty="0" smtClean="0">
                <a:ea typeface="ＭＳ Ｐゴシック" panose="020B0600070205080204" pitchFamily="34" charset="-128"/>
              </a:rPr>
              <a:t>.</a:t>
            </a:r>
          </a:p>
          <a:p>
            <a:pPr marL="800100" lvl="1" indent="-342900">
              <a:buFont typeface="Monotype Sorts" charset="2"/>
              <a:buAutoNum type="arabicPeriod"/>
            </a:pPr>
            <a:r>
              <a:rPr lang="en-US" altLang="en-US" sz="2000" dirty="0" smtClean="0">
                <a:ea typeface="ＭＳ Ｐゴシック" panose="020B0600070205080204" pitchFamily="34" charset="-128"/>
              </a:rPr>
              <a:t>If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issues a </a:t>
            </a:r>
            <a:r>
              <a:rPr lang="en-US" altLang="en-US" sz="2000" b="1" dirty="0" smtClean="0">
                <a:ea typeface="ＭＳ Ｐゴシック" panose="020B0600070205080204" pitchFamily="34" charset="-128"/>
              </a:rPr>
              <a:t> write</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a:t>
            </a:r>
          </a:p>
          <a:p>
            <a:pPr marL="1200150" lvl="2" indent="-342900">
              <a:buFont typeface="Monotype Sorts" charset="2"/>
              <a:buAutoNum type="arabicPeriod"/>
            </a:pPr>
            <a:r>
              <a:rPr lang="en-US" altLang="en-US" sz="2000" dirty="0" smtClean="0">
                <a:ea typeface="ＭＳ Ｐゴシック" panose="020B0600070205080204" pitchFamily="34" charset="-128"/>
              </a:rPr>
              <a:t>if TS(</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&lt;</a:t>
            </a:r>
            <a:r>
              <a:rPr lang="en-US" altLang="en-US" sz="2000" dirty="0" smtClean="0">
                <a:ea typeface="ＭＳ Ｐゴシック" panose="020B0600070205080204" pitchFamily="34" charset="-128"/>
              </a:rPr>
              <a:t> R-timestamp(</a:t>
            </a:r>
            <a:r>
              <a:rPr lang="en-US" altLang="en-US" sz="2000" i="1" dirty="0" err="1" smtClean="0">
                <a:ea typeface="ＭＳ Ｐゴシック" panose="020B0600070205080204" pitchFamily="34" charset="-128"/>
              </a:rPr>
              <a:t>Q</a:t>
            </a:r>
            <a:r>
              <a:rPr lang="en-US" altLang="en-US" sz="2000" i="1" baseline="-25000" dirty="0" err="1" smtClean="0">
                <a:ea typeface="ＭＳ Ｐゴシック" panose="020B0600070205080204" pitchFamily="34" charset="-128"/>
              </a:rPr>
              <a:t>k</a:t>
            </a:r>
            <a:r>
              <a:rPr lang="en-US" altLang="en-US" sz="2000" dirty="0" smtClean="0">
                <a:ea typeface="ＭＳ Ｐゴシック" panose="020B0600070205080204" pitchFamily="34" charset="-128"/>
              </a:rPr>
              <a:t>), then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 rolled back. </a:t>
            </a:r>
          </a:p>
          <a:p>
            <a:pPr marL="1200150" lvl="2" indent="-342900">
              <a:buFont typeface="Monotype Sorts" charset="2"/>
              <a:buAutoNum type="arabicPeriod"/>
            </a:pPr>
            <a:r>
              <a:rPr lang="en-US" altLang="en-US" sz="2000" dirty="0" smtClean="0">
                <a:ea typeface="ＭＳ Ｐゴシック" panose="020B0600070205080204" pitchFamily="34" charset="-128"/>
              </a:rPr>
              <a:t>if TS(</a:t>
            </a:r>
            <a:r>
              <a:rPr lang="en-US" altLang="en-US" sz="2000" i="1" dirty="0" err="1" smtClean="0">
                <a:ea typeface="ＭＳ Ｐゴシック" panose="020B0600070205080204" pitchFamily="34" charset="-128"/>
              </a:rPr>
              <a:t>T</a:t>
            </a:r>
            <a:r>
              <a:rPr lang="en-US" altLang="en-US" sz="2000"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rPr>
              <a:t>=</a:t>
            </a:r>
            <a:r>
              <a:rPr lang="en-US" altLang="en-US" sz="2000" dirty="0" smtClean="0">
                <a:ea typeface="ＭＳ Ｐゴシック" panose="020B0600070205080204" pitchFamily="34" charset="-128"/>
              </a:rPr>
              <a:t> W-timestamp(</a:t>
            </a:r>
            <a:r>
              <a:rPr lang="en-US" altLang="en-US" sz="2000" i="1" dirty="0" err="1" smtClean="0">
                <a:ea typeface="ＭＳ Ｐゴシック" panose="020B0600070205080204" pitchFamily="34" charset="-128"/>
              </a:rPr>
              <a:t>Q</a:t>
            </a:r>
            <a:r>
              <a:rPr lang="en-US" altLang="en-US" sz="2000" i="1" baseline="-25000" dirty="0" err="1" smtClean="0">
                <a:ea typeface="ＭＳ Ｐゴシック" panose="020B0600070205080204" pitchFamily="34" charset="-128"/>
              </a:rPr>
              <a:t>k</a:t>
            </a:r>
            <a:r>
              <a:rPr lang="en-US" altLang="en-US" sz="2000" dirty="0" smtClean="0">
                <a:ea typeface="ＭＳ Ｐゴシック" panose="020B0600070205080204" pitchFamily="34" charset="-128"/>
              </a:rPr>
              <a:t>), the contents of </a:t>
            </a:r>
            <a:r>
              <a:rPr lang="en-US" altLang="en-US" sz="2000" i="1" dirty="0" err="1" smtClean="0">
                <a:ea typeface="ＭＳ Ｐゴシック" panose="020B0600070205080204" pitchFamily="34" charset="-128"/>
              </a:rPr>
              <a:t>Q</a:t>
            </a:r>
            <a:r>
              <a:rPr lang="en-US" altLang="en-US" sz="2000" i="1" baseline="-25000" dirty="0" err="1" smtClean="0">
                <a:ea typeface="ＭＳ Ｐゴシック" panose="020B0600070205080204" pitchFamily="34" charset="-128"/>
              </a:rPr>
              <a:t>k</a:t>
            </a:r>
            <a:r>
              <a:rPr lang="en-US" altLang="en-US" sz="2000" dirty="0" smtClean="0">
                <a:ea typeface="ＭＳ Ｐゴシック" panose="020B0600070205080204" pitchFamily="34" charset="-128"/>
              </a:rPr>
              <a:t> are overwritten</a:t>
            </a:r>
          </a:p>
          <a:p>
            <a:pPr marL="1200150" lvl="2" indent="-342900">
              <a:buFont typeface="Monotype Sorts" charset="2"/>
              <a:buAutoNum type="arabicPeriod"/>
            </a:pPr>
            <a:r>
              <a:rPr lang="en-US" altLang="en-US" sz="2000" dirty="0" smtClean="0">
                <a:ea typeface="ＭＳ Ｐゴシック" panose="020B0600070205080204" pitchFamily="34" charset="-128"/>
              </a:rPr>
              <a:t>else a new version of </a:t>
            </a:r>
            <a:r>
              <a:rPr lang="en-US" altLang="en-US" sz="2000" i="1" dirty="0" smtClean="0">
                <a:ea typeface="ＭＳ Ｐゴシック" panose="020B0600070205080204" pitchFamily="34" charset="-128"/>
              </a:rPr>
              <a:t>Q</a:t>
            </a:r>
            <a:r>
              <a:rPr lang="en-US" altLang="en-US" sz="2000" dirty="0" smtClean="0">
                <a:ea typeface="ＭＳ Ｐゴシック" panose="020B0600070205080204" pitchFamily="34" charset="-128"/>
              </a:rPr>
              <a:t> is created.</a:t>
            </a:r>
          </a:p>
          <a:p>
            <a:r>
              <a:rPr lang="en-US" altLang="en-US" sz="2000" dirty="0" smtClean="0">
                <a:ea typeface="ＭＳ Ｐゴシック" panose="020B0600070205080204" pitchFamily="34" charset="-128"/>
              </a:rPr>
              <a:t>Observe that</a:t>
            </a:r>
          </a:p>
          <a:p>
            <a:pPr marL="800100" lvl="1" indent="-342900"/>
            <a:r>
              <a:rPr lang="en-US" altLang="en-US" sz="2000" dirty="0" smtClean="0">
                <a:ea typeface="ＭＳ Ｐゴシック" panose="020B0600070205080204" pitchFamily="34" charset="-128"/>
              </a:rPr>
              <a:t>Reads always succeed</a:t>
            </a:r>
          </a:p>
          <a:p>
            <a:pPr marL="800100" lvl="1" indent="-342900"/>
            <a:r>
              <a:rPr lang="en-US" altLang="en-US" sz="2000" dirty="0" smtClean="0">
                <a:ea typeface="ＭＳ Ｐゴシック" panose="020B0600070205080204" pitchFamily="34" charset="-128"/>
              </a:rPr>
              <a:t>A write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 rejected if some other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that (in the serialization order defined by the timestamp values) should read </a:t>
            </a:r>
            <a:br>
              <a:rPr lang="en-US" altLang="en-US" sz="2000" dirty="0" smtClean="0">
                <a:ea typeface="ＭＳ Ｐゴシック" panose="020B0600070205080204" pitchFamily="34" charset="-128"/>
              </a:rPr>
            </a:b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err="1" smtClean="0">
                <a:ea typeface="ＭＳ Ｐゴシック" panose="020B0600070205080204" pitchFamily="34" charset="-128"/>
              </a:rPr>
              <a:t>'s</a:t>
            </a:r>
            <a:r>
              <a:rPr lang="en-US" altLang="en-US" sz="2000" dirty="0" smtClean="0">
                <a:ea typeface="ＭＳ Ｐゴシック" panose="020B0600070205080204" pitchFamily="34" charset="-128"/>
              </a:rPr>
              <a:t> write, has already read a version created by a transaction older than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a:t>
            </a:r>
          </a:p>
          <a:p>
            <a:r>
              <a:rPr lang="en-US" altLang="en-US" sz="2000" dirty="0" smtClean="0">
                <a:ea typeface="ＭＳ Ｐゴシック" panose="020B0600070205080204" pitchFamily="34" charset="-128"/>
              </a:rPr>
              <a:t>Protocol guarantees serializability</a:t>
            </a:r>
          </a:p>
        </p:txBody>
      </p:sp>
    </p:spTree>
    <p:extLst>
      <p:ext uri="{BB962C8B-B14F-4D97-AF65-F5344CB8AC3E}">
        <p14:creationId xmlns:p14="http://schemas.microsoft.com/office/powerpoint/2010/main" val="4103555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dirty="0"/>
              <a:t>A Simple Transaction Model(cont.)</a:t>
            </a:r>
            <a:endParaRPr lang="en-US" sz="2800" dirty="0">
              <a:ea typeface="+mj-ea"/>
            </a:endParaRPr>
          </a:p>
        </p:txBody>
      </p:sp>
      <p:sp>
        <p:nvSpPr>
          <p:cNvPr id="9219" name="Rectangle 3"/>
          <p:cNvSpPr>
            <a:spLocks noGrp="1" noChangeArrowheads="1"/>
          </p:cNvSpPr>
          <p:nvPr>
            <p:ph type="body" idx="1"/>
          </p:nvPr>
        </p:nvSpPr>
        <p:spPr>
          <a:xfrm>
            <a:off x="91440" y="880110"/>
            <a:ext cx="8835390" cy="5715000"/>
          </a:xfrm>
        </p:spPr>
        <p:txBody>
          <a:bodyPr/>
          <a:lstStyle/>
          <a:p>
            <a:r>
              <a:rPr lang="en-US" altLang="en-US" sz="1800" b="1" dirty="0" smtClean="0">
                <a:solidFill>
                  <a:srgbClr val="000099"/>
                </a:solidFill>
                <a:ea typeface="ＭＳ Ｐゴシック" panose="020B0600070205080204" pitchFamily="34" charset="-128"/>
              </a:rPr>
              <a:t>Isolation requirement</a:t>
            </a:r>
            <a:r>
              <a:rPr lang="en-US" altLang="en-US" sz="1800" dirty="0" smtClean="0">
                <a:ea typeface="ＭＳ Ｐゴシック" panose="020B0600070205080204" pitchFamily="34" charset="-128"/>
              </a:rPr>
              <a:t> — if between steps 3 and 6 (of the fund transfer transaction) , another transaction </a:t>
            </a:r>
            <a:r>
              <a:rPr lang="en-US" altLang="en-US" sz="1800" b="1" dirty="0" smtClean="0">
                <a:ea typeface="ＭＳ Ｐゴシック" panose="020B0600070205080204" pitchFamily="34" charset="-128"/>
              </a:rPr>
              <a:t>T2</a:t>
            </a:r>
            <a:r>
              <a:rPr lang="en-US" altLang="en-US" sz="1800" dirty="0" smtClean="0">
                <a:ea typeface="ＭＳ Ｐゴシック" panose="020B0600070205080204" pitchFamily="34" charset="-128"/>
              </a:rPr>
              <a:t> is allowed to access the partially updated database, it will see an inconsistent database (the sum  </a:t>
            </a:r>
            <a:r>
              <a:rPr lang="en-US" altLang="en-US" sz="1800" i="1" dirty="0" smtClean="0">
                <a:ea typeface="ＭＳ Ｐゴシック" panose="020B0600070205080204" pitchFamily="34" charset="-128"/>
              </a:rPr>
              <a:t>A + B</a:t>
            </a:r>
            <a:r>
              <a:rPr lang="en-US" altLang="en-US" sz="1800" dirty="0" smtClean="0">
                <a:ea typeface="ＭＳ Ｐゴシック" panose="020B0600070205080204" pitchFamily="34" charset="-128"/>
              </a:rPr>
              <a:t> will be less than it should be).</a:t>
            </a:r>
            <a:br>
              <a:rPr lang="en-US" altLang="en-US" sz="1800" dirty="0" smtClean="0">
                <a:ea typeface="ＭＳ Ｐゴシック" panose="020B0600070205080204" pitchFamily="34" charset="-128"/>
              </a:rPr>
            </a:br>
            <a:endParaRPr lang="en-US" altLang="en-US" sz="1800" dirty="0" smtClean="0">
              <a:ea typeface="ＭＳ Ｐゴシック" panose="020B0600070205080204" pitchFamily="34" charset="-128"/>
            </a:endParaRPr>
          </a:p>
          <a:p>
            <a:pPr>
              <a:buFont typeface="Monotype Sorts" charset="2"/>
              <a:buNone/>
            </a:pPr>
            <a:r>
              <a:rPr lang="en-US" altLang="en-US" sz="1800" dirty="0" smtClean="0">
                <a:ea typeface="ＭＳ Ｐゴシック" panose="020B0600070205080204" pitchFamily="34" charset="-128"/>
              </a:rPr>
              <a:t>               </a:t>
            </a:r>
            <a:r>
              <a:rPr lang="en-US" altLang="en-US" sz="1800" b="1" dirty="0" smtClean="0">
                <a:ea typeface="ＭＳ Ｐゴシック" panose="020B0600070205080204" pitchFamily="34" charset="-128"/>
              </a:rPr>
              <a:t>T1                                        T2</a:t>
            </a:r>
          </a:p>
          <a:p>
            <a:pPr lvl="1">
              <a:buFont typeface="Monotype Sorts" charset="2"/>
              <a:buNone/>
            </a:pPr>
            <a:r>
              <a:rPr lang="en-US" altLang="en-US" sz="1800" dirty="0" smtClean="0">
                <a:ea typeface="ＭＳ Ｐゴシック" panose="020B0600070205080204" pitchFamily="34" charset="-128"/>
              </a:rPr>
              <a:t>1.	</a:t>
            </a:r>
            <a:r>
              <a:rPr lang="en-US" altLang="en-US" sz="1800" b="1" dirty="0" smtClean="0">
                <a:ea typeface="ＭＳ Ｐゴシック" panose="020B0600070205080204" pitchFamily="34" charset="-128"/>
              </a:rPr>
              <a:t>read</a:t>
            </a:r>
            <a:r>
              <a:rPr lang="en-US" altLang="en-US" sz="1800" dirty="0" smtClean="0">
                <a:ea typeface="ＭＳ Ｐゴシック" panose="020B0600070205080204" pitchFamily="34" charset="-128"/>
              </a:rPr>
              <a:t>(</a:t>
            </a:r>
            <a:r>
              <a:rPr lang="en-US" altLang="en-US" sz="1800" i="1" dirty="0" smtClean="0">
                <a:ea typeface="ＭＳ Ｐゴシック" panose="020B0600070205080204" pitchFamily="34" charset="-128"/>
              </a:rPr>
              <a:t>A</a:t>
            </a:r>
            <a:r>
              <a:rPr lang="en-US" altLang="en-US" sz="1800" dirty="0" smtClean="0">
                <a:ea typeface="ＭＳ Ｐゴシック" panose="020B0600070205080204" pitchFamily="34" charset="-128"/>
              </a:rPr>
              <a:t>)</a:t>
            </a:r>
          </a:p>
          <a:p>
            <a:pPr lvl="1">
              <a:buFont typeface="Monotype Sorts" charset="2"/>
              <a:buNone/>
            </a:pPr>
            <a:r>
              <a:rPr lang="en-US" altLang="en-US" sz="1800" dirty="0" smtClean="0">
                <a:ea typeface="ＭＳ Ｐゴシック" panose="020B0600070205080204" pitchFamily="34" charset="-128"/>
              </a:rPr>
              <a:t>2.	</a:t>
            </a:r>
            <a:r>
              <a:rPr lang="en-US" altLang="en-US" sz="1800" i="1" dirty="0" smtClean="0">
                <a:ea typeface="ＭＳ Ｐゴシック" panose="020B0600070205080204" pitchFamily="34" charset="-128"/>
              </a:rPr>
              <a:t>A</a:t>
            </a:r>
            <a:r>
              <a:rPr lang="en-US" altLang="en-US" sz="1800" dirty="0" smtClean="0">
                <a:ea typeface="ＭＳ Ｐゴシック" panose="020B0600070205080204" pitchFamily="34" charset="-128"/>
              </a:rPr>
              <a:t> := </a:t>
            </a:r>
            <a:r>
              <a:rPr lang="en-US" altLang="en-US" sz="1800" i="1" dirty="0" smtClean="0">
                <a:ea typeface="ＭＳ Ｐゴシック" panose="020B0600070205080204" pitchFamily="34" charset="-128"/>
              </a:rPr>
              <a:t>A – </a:t>
            </a:r>
            <a:r>
              <a:rPr lang="en-US" altLang="en-US" sz="1800" dirty="0" smtClean="0">
                <a:ea typeface="ＭＳ Ｐゴシック" panose="020B0600070205080204" pitchFamily="34" charset="-128"/>
              </a:rPr>
              <a:t>50</a:t>
            </a:r>
          </a:p>
          <a:p>
            <a:pPr lvl="1">
              <a:buFont typeface="Monotype Sorts" charset="2"/>
              <a:buNone/>
            </a:pPr>
            <a:r>
              <a:rPr lang="en-US" altLang="en-US" sz="1800" dirty="0" smtClean="0">
                <a:ea typeface="ＭＳ Ｐゴシック" panose="020B0600070205080204" pitchFamily="34" charset="-128"/>
              </a:rPr>
              <a:t>3.	</a:t>
            </a:r>
            <a:r>
              <a:rPr lang="en-US" altLang="en-US" sz="1800" b="1" dirty="0" smtClean="0">
                <a:ea typeface="ＭＳ Ｐゴシック" panose="020B0600070205080204" pitchFamily="34" charset="-128"/>
              </a:rPr>
              <a:t>write</a:t>
            </a:r>
            <a:r>
              <a:rPr lang="en-US" altLang="en-US" sz="1800" dirty="0" smtClean="0">
                <a:ea typeface="ＭＳ Ｐゴシック" panose="020B0600070205080204" pitchFamily="34" charset="-128"/>
              </a:rPr>
              <a:t>(</a:t>
            </a:r>
            <a:r>
              <a:rPr lang="en-US" altLang="en-US" sz="1800" i="1" dirty="0" smtClean="0">
                <a:ea typeface="ＭＳ Ｐゴシック" panose="020B0600070205080204" pitchFamily="34" charset="-128"/>
              </a:rPr>
              <a:t>A</a:t>
            </a:r>
            <a:r>
              <a:rPr lang="en-US" altLang="en-US" sz="1800" dirty="0" smtClean="0">
                <a:ea typeface="ＭＳ Ｐゴシック" panose="020B0600070205080204" pitchFamily="34" charset="-128"/>
              </a:rPr>
              <a:t>)</a:t>
            </a:r>
            <a:br>
              <a:rPr lang="en-US" altLang="en-US" sz="1800" dirty="0" smtClean="0">
                <a:ea typeface="ＭＳ Ｐゴシック" panose="020B0600070205080204" pitchFamily="34" charset="-128"/>
              </a:rPr>
            </a:br>
            <a:r>
              <a:rPr lang="en-US" altLang="en-US" sz="1800" dirty="0" smtClean="0">
                <a:ea typeface="ＭＳ Ｐゴシック" panose="020B0600070205080204" pitchFamily="34" charset="-128"/>
              </a:rPr>
              <a:t>                                      read(A), read(B), print(A+B)</a:t>
            </a:r>
          </a:p>
          <a:p>
            <a:pPr lvl="1">
              <a:buFont typeface="Monotype Sorts" charset="2"/>
              <a:buNone/>
            </a:pPr>
            <a:r>
              <a:rPr lang="en-US" altLang="en-US" sz="1800" dirty="0" smtClean="0">
                <a:ea typeface="ＭＳ Ｐゴシック" panose="020B0600070205080204" pitchFamily="34" charset="-128"/>
              </a:rPr>
              <a:t>4.	</a:t>
            </a:r>
            <a:r>
              <a:rPr lang="en-US" altLang="en-US" sz="1800" b="1" dirty="0" smtClean="0">
                <a:ea typeface="ＭＳ Ｐゴシック" panose="020B0600070205080204" pitchFamily="34" charset="-128"/>
              </a:rPr>
              <a:t>read</a:t>
            </a:r>
            <a:r>
              <a:rPr lang="en-US" altLang="en-US" sz="1800" dirty="0" smtClean="0">
                <a:ea typeface="ＭＳ Ｐゴシック" panose="020B0600070205080204" pitchFamily="34" charset="-128"/>
              </a:rPr>
              <a:t>(</a:t>
            </a:r>
            <a:r>
              <a:rPr lang="en-US" altLang="en-US" sz="1800" i="1" dirty="0" smtClean="0">
                <a:ea typeface="ＭＳ Ｐゴシック" panose="020B0600070205080204" pitchFamily="34" charset="-128"/>
              </a:rPr>
              <a:t>B</a:t>
            </a:r>
            <a:r>
              <a:rPr lang="en-US" altLang="en-US" sz="1800" dirty="0" smtClean="0">
                <a:ea typeface="ＭＳ Ｐゴシック" panose="020B0600070205080204" pitchFamily="34" charset="-128"/>
              </a:rPr>
              <a:t>)</a:t>
            </a:r>
          </a:p>
          <a:p>
            <a:pPr lvl="1">
              <a:buFont typeface="Monotype Sorts" charset="2"/>
              <a:buNone/>
            </a:pPr>
            <a:r>
              <a:rPr lang="en-US" altLang="en-US" sz="1800" dirty="0" smtClean="0">
                <a:ea typeface="ＭＳ Ｐゴシック" panose="020B0600070205080204" pitchFamily="34" charset="-128"/>
              </a:rPr>
              <a:t>5.	</a:t>
            </a:r>
            <a:r>
              <a:rPr lang="en-US" altLang="en-US" sz="1800" i="1" dirty="0" smtClean="0">
                <a:ea typeface="ＭＳ Ｐゴシック" panose="020B0600070205080204" pitchFamily="34" charset="-128"/>
              </a:rPr>
              <a:t>B</a:t>
            </a:r>
            <a:r>
              <a:rPr lang="en-US" altLang="en-US" sz="1800" dirty="0" smtClean="0">
                <a:ea typeface="ＭＳ Ｐゴシック" panose="020B0600070205080204" pitchFamily="34" charset="-128"/>
              </a:rPr>
              <a:t> := </a:t>
            </a:r>
            <a:r>
              <a:rPr lang="en-US" altLang="en-US" sz="1800" i="1" dirty="0" smtClean="0">
                <a:ea typeface="ＭＳ Ｐゴシック" panose="020B0600070205080204" pitchFamily="34" charset="-128"/>
              </a:rPr>
              <a:t>B + </a:t>
            </a:r>
            <a:r>
              <a:rPr lang="en-US" altLang="en-US" sz="1800" dirty="0" smtClean="0">
                <a:ea typeface="ＭＳ Ｐゴシック" panose="020B0600070205080204" pitchFamily="34" charset="-128"/>
              </a:rPr>
              <a:t>50</a:t>
            </a:r>
          </a:p>
          <a:p>
            <a:pPr lvl="1">
              <a:buFont typeface="Monotype Sorts" charset="2"/>
              <a:buNone/>
            </a:pPr>
            <a:r>
              <a:rPr lang="en-US" altLang="en-US" sz="1800" dirty="0" smtClean="0">
                <a:ea typeface="ＭＳ Ｐゴシック" panose="020B0600070205080204" pitchFamily="34" charset="-128"/>
              </a:rPr>
              <a:t>6.	</a:t>
            </a:r>
            <a:r>
              <a:rPr lang="en-US" altLang="en-US" sz="1800" b="1" dirty="0" smtClean="0">
                <a:ea typeface="ＭＳ Ｐゴシック" panose="020B0600070205080204" pitchFamily="34" charset="-128"/>
              </a:rPr>
              <a:t>write</a:t>
            </a:r>
            <a:r>
              <a:rPr lang="en-US" altLang="en-US" sz="1800" dirty="0" smtClean="0">
                <a:ea typeface="ＭＳ Ｐゴシック" panose="020B0600070205080204" pitchFamily="34" charset="-128"/>
              </a:rPr>
              <a:t>(</a:t>
            </a:r>
            <a:r>
              <a:rPr lang="en-US" altLang="en-US" sz="1800" i="1" dirty="0" smtClean="0">
                <a:ea typeface="ＭＳ Ｐゴシック" panose="020B0600070205080204" pitchFamily="34" charset="-128"/>
              </a:rPr>
              <a:t>B</a:t>
            </a:r>
            <a:endParaRPr lang="en-US" altLang="en-US" sz="1800" dirty="0" smtClean="0">
              <a:ea typeface="ＭＳ Ｐゴシック" panose="020B0600070205080204" pitchFamily="34" charset="-128"/>
            </a:endParaRPr>
          </a:p>
          <a:p>
            <a:r>
              <a:rPr lang="en-US" altLang="en-US" sz="1800" dirty="0" smtClean="0">
                <a:ea typeface="ＭＳ Ｐゴシック" panose="020B0600070205080204" pitchFamily="34" charset="-128"/>
              </a:rPr>
              <a:t>Isolation can be ensured trivially by running transactions </a:t>
            </a:r>
            <a:r>
              <a:rPr lang="en-US" altLang="en-US" sz="1800" b="1" dirty="0" smtClean="0">
                <a:solidFill>
                  <a:srgbClr val="000099"/>
                </a:solidFill>
                <a:ea typeface="ＭＳ Ｐゴシック" panose="020B0600070205080204" pitchFamily="34" charset="-128"/>
              </a:rPr>
              <a:t>serially</a:t>
            </a:r>
          </a:p>
          <a:p>
            <a:pPr lvl="1"/>
            <a:r>
              <a:rPr lang="en-US" altLang="en-US" sz="1800" dirty="0" smtClean="0">
                <a:ea typeface="ＭＳ Ｐゴシック" panose="020B0600070205080204" pitchFamily="34" charset="-128"/>
              </a:rPr>
              <a:t> That is, one after the other.   </a:t>
            </a:r>
          </a:p>
          <a:p>
            <a:r>
              <a:rPr lang="en-US" altLang="en-US" sz="1800" dirty="0" smtClean="0">
                <a:ea typeface="ＭＳ Ｐゴシック" panose="020B0600070205080204" pitchFamily="34" charset="-128"/>
              </a:rPr>
              <a:t>However, executing multiple transactions concurrently has significant benefits, as we will see later.</a:t>
            </a:r>
          </a:p>
        </p:txBody>
      </p:sp>
    </p:spTree>
    <p:extLst>
      <p:ext uri="{BB962C8B-B14F-4D97-AF65-F5344CB8AC3E}">
        <p14:creationId xmlns:p14="http://schemas.microsoft.com/office/powerpoint/2010/main" val="33311284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Multiversion Two-Phase Locking</a:t>
            </a:r>
          </a:p>
        </p:txBody>
      </p:sp>
      <p:sp>
        <p:nvSpPr>
          <p:cNvPr id="45059" name="Rectangle 3"/>
          <p:cNvSpPr>
            <a:spLocks noGrp="1" noChangeArrowheads="1"/>
          </p:cNvSpPr>
          <p:nvPr>
            <p:ph type="body" idx="4294967295"/>
          </p:nvPr>
        </p:nvSpPr>
        <p:spPr>
          <a:xfrm>
            <a:off x="217170" y="834390"/>
            <a:ext cx="8766810" cy="5143500"/>
          </a:xfrm>
        </p:spPr>
        <p:txBody>
          <a:bodyPr/>
          <a:lstStyle/>
          <a:p>
            <a:r>
              <a:rPr lang="en-US" altLang="en-US" sz="2000" dirty="0" smtClean="0">
                <a:ea typeface="ＭＳ Ｐゴシック" panose="020B0600070205080204" pitchFamily="34" charset="-128"/>
              </a:rPr>
              <a:t>Differentiates between read-only transactions and update transactions</a:t>
            </a:r>
          </a:p>
          <a:p>
            <a:r>
              <a:rPr lang="en-US" altLang="en-US" sz="2000" i="1" dirty="0" smtClean="0">
                <a:solidFill>
                  <a:srgbClr val="000099"/>
                </a:solidFill>
                <a:ea typeface="ＭＳ Ｐゴシック" panose="020B0600070205080204" pitchFamily="34" charset="-128"/>
              </a:rPr>
              <a:t>Update transactions</a:t>
            </a:r>
            <a:r>
              <a:rPr lang="en-US" altLang="en-US" sz="2000" dirty="0" smtClean="0">
                <a:ea typeface="ＭＳ Ｐゴシック" panose="020B0600070205080204" pitchFamily="34" charset="-128"/>
              </a:rPr>
              <a:t> acquire read and write locks, and hold all locks up to the end of the transaction. That is, update transactions follow rigorous two-phase locking.</a:t>
            </a:r>
          </a:p>
          <a:p>
            <a:pPr lvl="1"/>
            <a:r>
              <a:rPr lang="en-US" altLang="en-US" sz="2000" dirty="0" smtClean="0">
                <a:ea typeface="ＭＳ Ｐゴシック" panose="020B0600070205080204" pitchFamily="34" charset="-128"/>
              </a:rPr>
              <a:t>Each successful </a:t>
            </a:r>
            <a:r>
              <a:rPr lang="en-US" altLang="en-US" sz="2000" b="1" dirty="0" smtClean="0">
                <a:ea typeface="ＭＳ Ｐゴシック" panose="020B0600070205080204" pitchFamily="34" charset="-128"/>
              </a:rPr>
              <a:t>write</a:t>
            </a:r>
            <a:r>
              <a:rPr lang="en-US" altLang="en-US" sz="2000" dirty="0" smtClean="0">
                <a:ea typeface="ＭＳ Ｐゴシック" panose="020B0600070205080204" pitchFamily="34" charset="-128"/>
              </a:rPr>
              <a:t> results in the creation of a new version of the data item written.</a:t>
            </a:r>
          </a:p>
          <a:p>
            <a:pPr lvl="1"/>
            <a:r>
              <a:rPr lang="en-US" altLang="en-US" sz="2000" dirty="0" smtClean="0">
                <a:ea typeface="ＭＳ Ｐゴシック" panose="020B0600070205080204" pitchFamily="34" charset="-128"/>
              </a:rPr>
              <a:t>Each version of a data item has a single timestamp whose value is obtained from a counter </a:t>
            </a:r>
            <a:r>
              <a:rPr lang="en-US" altLang="en-US" sz="2000" b="1" dirty="0" err="1" smtClean="0">
                <a:ea typeface="ＭＳ Ｐゴシック" panose="020B0600070205080204" pitchFamily="34" charset="-128"/>
              </a:rPr>
              <a:t>ts</a:t>
            </a:r>
            <a:r>
              <a:rPr lang="en-US" altLang="en-US" sz="2000" b="1" dirty="0" smtClean="0">
                <a:ea typeface="ＭＳ Ｐゴシック" panose="020B0600070205080204" pitchFamily="34" charset="-128"/>
              </a:rPr>
              <a:t>-counter</a:t>
            </a:r>
            <a:r>
              <a:rPr lang="en-US" altLang="en-US" sz="2000" dirty="0" smtClean="0">
                <a:ea typeface="ＭＳ Ｐゴシック" panose="020B0600070205080204" pitchFamily="34" charset="-128"/>
              </a:rPr>
              <a:t> that is incremented during commit processing.</a:t>
            </a:r>
          </a:p>
          <a:p>
            <a:r>
              <a:rPr lang="en-US" altLang="en-US" sz="2000" i="1" dirty="0" smtClean="0">
                <a:solidFill>
                  <a:srgbClr val="000099"/>
                </a:solidFill>
                <a:ea typeface="ＭＳ Ｐゴシック" panose="020B0600070205080204" pitchFamily="34" charset="-128"/>
              </a:rPr>
              <a:t>Read-only transactions</a:t>
            </a:r>
            <a:r>
              <a:rPr lang="en-US" altLang="en-US" sz="2000" dirty="0" smtClean="0">
                <a:ea typeface="ＭＳ Ｐゴシック" panose="020B0600070205080204" pitchFamily="34" charset="-128"/>
              </a:rPr>
              <a:t> are assigned a timestamp by reading the current value of  </a:t>
            </a:r>
            <a:r>
              <a:rPr lang="en-US" altLang="en-US" sz="2000" b="1" dirty="0" err="1" smtClean="0">
                <a:ea typeface="ＭＳ Ｐゴシック" panose="020B0600070205080204" pitchFamily="34" charset="-128"/>
              </a:rPr>
              <a:t>ts</a:t>
            </a:r>
            <a:r>
              <a:rPr lang="en-US" altLang="en-US" sz="2000" b="1" dirty="0" smtClean="0">
                <a:ea typeface="ＭＳ Ｐゴシック" panose="020B0600070205080204" pitchFamily="34" charset="-128"/>
              </a:rPr>
              <a:t>-counter</a:t>
            </a:r>
            <a:r>
              <a:rPr lang="en-US" altLang="en-US" sz="2000" dirty="0" smtClean="0">
                <a:ea typeface="ＭＳ Ｐゴシック" panose="020B0600070205080204" pitchFamily="34" charset="-128"/>
              </a:rPr>
              <a:t> before they start execution; they follow the </a:t>
            </a:r>
            <a:r>
              <a:rPr lang="en-US" altLang="en-US" sz="2000" dirty="0" err="1" smtClean="0">
                <a:ea typeface="ＭＳ Ｐゴシック" panose="020B0600070205080204" pitchFamily="34" charset="-128"/>
              </a:rPr>
              <a:t>multiversion</a:t>
            </a:r>
            <a:r>
              <a:rPr lang="en-US" altLang="en-US" sz="2000" dirty="0" smtClean="0">
                <a:ea typeface="ＭＳ Ｐゴシック" panose="020B0600070205080204" pitchFamily="34" charset="-128"/>
              </a:rPr>
              <a:t> timestamp-ordering protocol for performing reads.</a:t>
            </a:r>
          </a:p>
        </p:txBody>
      </p:sp>
    </p:spTree>
    <p:extLst>
      <p:ext uri="{BB962C8B-B14F-4D97-AF65-F5344CB8AC3E}">
        <p14:creationId xmlns:p14="http://schemas.microsoft.com/office/powerpoint/2010/main" val="36590640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Multiversion Two-Phase Locking (Cont.)</a:t>
            </a:r>
          </a:p>
        </p:txBody>
      </p:sp>
      <p:sp>
        <p:nvSpPr>
          <p:cNvPr id="46083" name="Rectangle 3"/>
          <p:cNvSpPr>
            <a:spLocks noGrp="1" noChangeArrowheads="1"/>
          </p:cNvSpPr>
          <p:nvPr>
            <p:ph type="body" idx="4294967295"/>
          </p:nvPr>
        </p:nvSpPr>
        <p:spPr>
          <a:xfrm>
            <a:off x="160020" y="902970"/>
            <a:ext cx="8812530" cy="5337810"/>
          </a:xfrm>
        </p:spPr>
        <p:txBody>
          <a:bodyPr/>
          <a:lstStyle/>
          <a:p>
            <a:r>
              <a:rPr lang="en-US" altLang="en-US" sz="2000" dirty="0" smtClean="0">
                <a:ea typeface="ＭＳ Ｐゴシック" panose="020B0600070205080204" pitchFamily="34" charset="-128"/>
              </a:rPr>
              <a:t>When an update transaction wants to read a data item:</a:t>
            </a:r>
          </a:p>
          <a:p>
            <a:pPr lvl="1"/>
            <a:r>
              <a:rPr lang="en-US" altLang="en-US" sz="2000" dirty="0" smtClean="0">
                <a:ea typeface="ＭＳ Ｐゴシック" panose="020B0600070205080204" pitchFamily="34" charset="-128"/>
              </a:rPr>
              <a:t>it obtains a shared lock on it, and reads the latest version. </a:t>
            </a:r>
          </a:p>
          <a:p>
            <a:r>
              <a:rPr lang="en-US" altLang="en-US" sz="2000" dirty="0" smtClean="0">
                <a:ea typeface="ＭＳ Ｐゴシック" panose="020B0600070205080204" pitchFamily="34" charset="-128"/>
              </a:rPr>
              <a:t>When it wants to write an item</a:t>
            </a:r>
          </a:p>
          <a:p>
            <a:pPr lvl="1"/>
            <a:r>
              <a:rPr lang="en-US" altLang="en-US" sz="2000" dirty="0" smtClean="0">
                <a:ea typeface="ＭＳ Ｐゴシック" panose="020B0600070205080204" pitchFamily="34" charset="-128"/>
              </a:rPr>
              <a:t>it obtains X lock on; it then creates a new version of the item and sets this version's timestamp to </a:t>
            </a:r>
            <a:r>
              <a:rPr lang="en-US" altLang="en-US" sz="2000" dirty="0" smtClean="0">
                <a:ea typeface="ＭＳ Ｐゴシック" panose="020B0600070205080204" pitchFamily="34" charset="-128"/>
                <a:sym typeface="Symbol" panose="05050102010706020507" pitchFamily="18" charset="2"/>
              </a:rPr>
              <a:t></a:t>
            </a:r>
            <a:r>
              <a:rPr lang="en-US" altLang="en-US" sz="2000" dirty="0" smtClean="0">
                <a:ea typeface="ＭＳ Ｐゴシック" panose="020B0600070205080204" pitchFamily="34" charset="-128"/>
              </a:rPr>
              <a:t>.</a:t>
            </a:r>
          </a:p>
          <a:p>
            <a:r>
              <a:rPr lang="en-US" altLang="en-US" sz="2000" dirty="0" smtClean="0">
                <a:ea typeface="ＭＳ Ｐゴシック" panose="020B0600070205080204" pitchFamily="34" charset="-128"/>
              </a:rPr>
              <a:t>When update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completes, commit processing occurs:</a:t>
            </a:r>
          </a:p>
          <a:p>
            <a:pPr lvl="1"/>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sets timestamp on the versions it has created to </a:t>
            </a:r>
            <a:r>
              <a:rPr lang="en-US" altLang="en-US" sz="2000" b="1" dirty="0" smtClean="0">
                <a:ea typeface="ＭＳ Ｐゴシック" panose="020B0600070205080204" pitchFamily="34" charset="-128"/>
              </a:rPr>
              <a:t> </a:t>
            </a:r>
            <a:r>
              <a:rPr lang="en-US" altLang="en-US" sz="2000" b="1" dirty="0" err="1" smtClean="0">
                <a:ea typeface="ＭＳ Ｐゴシック" panose="020B0600070205080204" pitchFamily="34" charset="-128"/>
              </a:rPr>
              <a:t>ts</a:t>
            </a:r>
            <a:r>
              <a:rPr lang="en-US" altLang="en-US" sz="2000" b="1" dirty="0" smtClean="0">
                <a:ea typeface="ＭＳ Ｐゴシック" panose="020B0600070205080204" pitchFamily="34" charset="-128"/>
              </a:rPr>
              <a:t>-counter</a:t>
            </a:r>
            <a:r>
              <a:rPr lang="en-US" altLang="en-US" sz="2000" dirty="0" smtClean="0">
                <a:ea typeface="ＭＳ Ｐゴシック" panose="020B0600070205080204" pitchFamily="34" charset="-128"/>
              </a:rPr>
              <a:t> + 1</a:t>
            </a:r>
          </a:p>
          <a:p>
            <a:pPr lvl="1"/>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increments  </a:t>
            </a:r>
            <a:r>
              <a:rPr lang="en-US" altLang="en-US" sz="2000" b="1" dirty="0" err="1" smtClean="0">
                <a:ea typeface="ＭＳ Ｐゴシック" panose="020B0600070205080204" pitchFamily="34" charset="-128"/>
              </a:rPr>
              <a:t>ts</a:t>
            </a:r>
            <a:r>
              <a:rPr lang="en-US" altLang="en-US" sz="2000" b="1" dirty="0" smtClean="0">
                <a:ea typeface="ＭＳ Ｐゴシック" panose="020B0600070205080204" pitchFamily="34" charset="-128"/>
              </a:rPr>
              <a:t>-counter</a:t>
            </a:r>
            <a:r>
              <a:rPr lang="en-US" altLang="en-US" sz="2000" dirty="0" smtClean="0">
                <a:ea typeface="ＭＳ Ｐゴシック" panose="020B0600070205080204" pitchFamily="34" charset="-128"/>
              </a:rPr>
              <a:t> by 1</a:t>
            </a:r>
          </a:p>
          <a:p>
            <a:r>
              <a:rPr lang="en-US" altLang="en-US" sz="2000" dirty="0" smtClean="0">
                <a:ea typeface="ＭＳ Ｐゴシック" panose="020B0600070205080204" pitchFamily="34" charset="-128"/>
              </a:rPr>
              <a:t>Read-only transactions that start after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increments </a:t>
            </a:r>
            <a:r>
              <a:rPr lang="en-US" altLang="en-US" sz="2000" b="1" dirty="0" err="1" smtClean="0">
                <a:ea typeface="ＭＳ Ｐゴシック" panose="020B0600070205080204" pitchFamily="34" charset="-128"/>
              </a:rPr>
              <a:t>ts</a:t>
            </a:r>
            <a:r>
              <a:rPr lang="en-US" altLang="en-US" sz="2000" b="1" dirty="0" smtClean="0">
                <a:ea typeface="ＭＳ Ｐゴシック" panose="020B0600070205080204" pitchFamily="34" charset="-128"/>
              </a:rPr>
              <a:t>-counter</a:t>
            </a:r>
            <a:r>
              <a:rPr lang="en-US" altLang="en-US" sz="2000" dirty="0" smtClean="0">
                <a:ea typeface="ＭＳ Ｐゴシック" panose="020B0600070205080204" pitchFamily="34" charset="-128"/>
              </a:rPr>
              <a:t> will see the values updated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p>
          <a:p>
            <a:r>
              <a:rPr lang="en-US" altLang="en-US" sz="2000" dirty="0" smtClean="0">
                <a:ea typeface="ＭＳ Ｐゴシック" panose="020B0600070205080204" pitchFamily="34" charset="-128"/>
              </a:rPr>
              <a:t>Read-only transactions that start before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increments the </a:t>
            </a:r>
            <a:r>
              <a:rPr lang="en-US" altLang="en-US" sz="2000" b="1" dirty="0" err="1" smtClean="0">
                <a:ea typeface="ＭＳ Ｐゴシック" panose="020B0600070205080204" pitchFamily="34" charset="-128"/>
              </a:rPr>
              <a:t>ts</a:t>
            </a:r>
            <a:r>
              <a:rPr lang="en-US" altLang="en-US" sz="2000" b="1" dirty="0" smtClean="0">
                <a:ea typeface="ＭＳ Ｐゴシック" panose="020B0600070205080204" pitchFamily="34" charset="-128"/>
              </a:rPr>
              <a:t>-counter</a:t>
            </a:r>
            <a:r>
              <a:rPr lang="en-US" altLang="en-US" sz="2000" dirty="0" smtClean="0">
                <a:ea typeface="ＭＳ Ｐゴシック" panose="020B0600070205080204" pitchFamily="34" charset="-128"/>
              </a:rPr>
              <a:t> will see the value before the updates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dirty="0" smtClean="0">
                <a:ea typeface="ＭＳ Ｐゴシック" panose="020B0600070205080204" pitchFamily="34" charset="-128"/>
              </a:rPr>
              <a:t>.</a:t>
            </a:r>
            <a:r>
              <a:rPr lang="en-US" altLang="en-US" sz="2000" dirty="0" smtClean="0">
                <a:ea typeface="ＭＳ Ｐゴシック" panose="020B0600070205080204" pitchFamily="34" charset="-128"/>
              </a:rPr>
              <a:t> </a:t>
            </a:r>
          </a:p>
          <a:p>
            <a:r>
              <a:rPr lang="en-US" altLang="en-US" sz="2000" dirty="0" smtClean="0">
                <a:ea typeface="ＭＳ Ｐゴシック" panose="020B0600070205080204" pitchFamily="34" charset="-128"/>
              </a:rPr>
              <a:t>Only serializable schedules are produced.</a:t>
            </a:r>
          </a:p>
        </p:txBody>
      </p:sp>
    </p:spTree>
    <p:extLst>
      <p:ext uri="{BB962C8B-B14F-4D97-AF65-F5344CB8AC3E}">
        <p14:creationId xmlns:p14="http://schemas.microsoft.com/office/powerpoint/2010/main" val="26666089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MVCC: Implementation Issues</a:t>
            </a:r>
          </a:p>
        </p:txBody>
      </p:sp>
      <p:sp>
        <p:nvSpPr>
          <p:cNvPr id="47107" name="Rectangle 3"/>
          <p:cNvSpPr>
            <a:spLocks noGrp="1" noChangeArrowheads="1"/>
          </p:cNvSpPr>
          <p:nvPr>
            <p:ph type="body" idx="1"/>
          </p:nvPr>
        </p:nvSpPr>
        <p:spPr/>
        <p:txBody>
          <a:bodyPr/>
          <a:lstStyle/>
          <a:p>
            <a:r>
              <a:rPr lang="en-US" altLang="en-US" dirty="0" smtClean="0">
                <a:ea typeface="ＭＳ Ｐゴシック" panose="020B0600070205080204" pitchFamily="34" charset="-128"/>
              </a:rPr>
              <a:t>Creation of multiple versions increases storage overhead</a:t>
            </a:r>
          </a:p>
          <a:p>
            <a:pPr lvl="1"/>
            <a:r>
              <a:rPr lang="en-US" altLang="en-US" dirty="0" smtClean="0">
                <a:ea typeface="ＭＳ Ｐゴシック" panose="020B0600070205080204" pitchFamily="34" charset="-128"/>
              </a:rPr>
              <a:t>Extra tuples</a:t>
            </a:r>
          </a:p>
          <a:p>
            <a:pPr lvl="1"/>
            <a:r>
              <a:rPr lang="en-US" altLang="en-US" dirty="0" smtClean="0">
                <a:ea typeface="ＭＳ Ｐゴシック" panose="020B0600070205080204" pitchFamily="34" charset="-128"/>
              </a:rPr>
              <a:t>Extra space in each tuple for storing version information</a:t>
            </a:r>
          </a:p>
          <a:p>
            <a:r>
              <a:rPr lang="en-US" altLang="en-US" dirty="0" smtClean="0">
                <a:ea typeface="ＭＳ Ｐゴシック" panose="020B0600070205080204" pitchFamily="34" charset="-128"/>
              </a:rPr>
              <a:t>Versions can, however, be garbage collected</a:t>
            </a:r>
          </a:p>
          <a:p>
            <a:pPr lvl="1"/>
            <a:r>
              <a:rPr lang="en-US" altLang="en-US" dirty="0" smtClean="0">
                <a:ea typeface="ＭＳ Ｐゴシック" panose="020B0600070205080204" pitchFamily="34" charset="-128"/>
              </a:rPr>
              <a:t>E.g. if Q has two versions Q5 and Q9, and the oldest active transaction has timestamp &gt; 9, than Q5 will never be required again</a:t>
            </a:r>
          </a:p>
          <a:p>
            <a:pPr lvl="1"/>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8152701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ea typeface="ＭＳ Ｐゴシック" pitchFamily="34" charset="-128"/>
              </a:rPr>
              <a:t>Snapshot Isolation	</a:t>
            </a:r>
          </a:p>
        </p:txBody>
      </p:sp>
      <p:sp>
        <p:nvSpPr>
          <p:cNvPr id="335875" name="Rectangle 3"/>
          <p:cNvSpPr>
            <a:spLocks noGrp="1" noChangeArrowheads="1"/>
          </p:cNvSpPr>
          <p:nvPr>
            <p:ph type="body" idx="1"/>
          </p:nvPr>
        </p:nvSpPr>
        <p:spPr>
          <a:xfrm>
            <a:off x="205740" y="822960"/>
            <a:ext cx="8639810" cy="5680710"/>
          </a:xfrm>
        </p:spPr>
        <p:txBody>
          <a:bodyPr/>
          <a:lstStyle/>
          <a:p>
            <a:pPr>
              <a:lnSpc>
                <a:spcPct val="90000"/>
              </a:lnSpc>
            </a:pPr>
            <a:r>
              <a:rPr lang="en-US" altLang="en-US" dirty="0" smtClean="0">
                <a:ea typeface="ＭＳ Ｐゴシック" panose="020B0600070205080204" pitchFamily="34" charset="-128"/>
              </a:rPr>
              <a:t>Motivation: Decision support queries that read large amounts of data have concurrency conflicts with OLTP transactions that update a few rows</a:t>
            </a:r>
          </a:p>
          <a:p>
            <a:pPr lvl="1">
              <a:lnSpc>
                <a:spcPct val="90000"/>
              </a:lnSpc>
            </a:pPr>
            <a:r>
              <a:rPr lang="en-US" altLang="en-US" dirty="0" smtClean="0">
                <a:ea typeface="ＭＳ Ｐゴシック" panose="020B0600070205080204" pitchFamily="34" charset="-128"/>
              </a:rPr>
              <a:t>Poor performance results</a:t>
            </a:r>
          </a:p>
          <a:p>
            <a:pPr>
              <a:lnSpc>
                <a:spcPct val="90000"/>
              </a:lnSpc>
            </a:pPr>
            <a:r>
              <a:rPr lang="en-US" altLang="en-US" dirty="0" smtClean="0">
                <a:ea typeface="ＭＳ Ｐゴシック" panose="020B0600070205080204" pitchFamily="34" charset="-128"/>
              </a:rPr>
              <a:t>Solution 1:  Give logical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snapshot</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of database state to read only transactions, read-write transactions use normal locking</a:t>
            </a:r>
          </a:p>
          <a:p>
            <a:pPr lvl="1">
              <a:lnSpc>
                <a:spcPct val="90000"/>
              </a:lnSpc>
            </a:pPr>
            <a:r>
              <a:rPr lang="en-US" altLang="en-US" dirty="0" err="1" smtClean="0">
                <a:ea typeface="ＭＳ Ｐゴシック" panose="020B0600070205080204" pitchFamily="34" charset="-128"/>
              </a:rPr>
              <a:t>Multiversion</a:t>
            </a:r>
            <a:r>
              <a:rPr lang="en-US" altLang="en-US" dirty="0" smtClean="0">
                <a:ea typeface="ＭＳ Ｐゴシック" panose="020B0600070205080204" pitchFamily="34" charset="-128"/>
              </a:rPr>
              <a:t> 2-phase locking</a:t>
            </a:r>
          </a:p>
          <a:p>
            <a:pPr lvl="1">
              <a:lnSpc>
                <a:spcPct val="90000"/>
              </a:lnSpc>
            </a:pPr>
            <a:r>
              <a:rPr lang="en-US" altLang="en-US" dirty="0" smtClean="0">
                <a:ea typeface="ＭＳ Ｐゴシック" panose="020B0600070205080204" pitchFamily="34" charset="-128"/>
              </a:rPr>
              <a:t>Works well, but how does system know a transaction is read only?</a:t>
            </a:r>
          </a:p>
          <a:p>
            <a:pPr>
              <a:lnSpc>
                <a:spcPct val="90000"/>
              </a:lnSpc>
            </a:pPr>
            <a:r>
              <a:rPr lang="en-US" altLang="en-US" dirty="0" smtClean="0">
                <a:ea typeface="ＭＳ Ｐゴシック" panose="020B0600070205080204" pitchFamily="34" charset="-128"/>
              </a:rPr>
              <a:t>Solution 2: Give snapshot of database state to every transaction, updates alone use 2-phase locking to guard against concurrent updates</a:t>
            </a:r>
          </a:p>
          <a:p>
            <a:pPr lvl="1">
              <a:lnSpc>
                <a:spcPct val="90000"/>
              </a:lnSpc>
            </a:pPr>
            <a:r>
              <a:rPr lang="en-US" altLang="en-US" dirty="0" smtClean="0">
                <a:ea typeface="ＭＳ Ｐゴシック" panose="020B0600070205080204" pitchFamily="34" charset="-128"/>
              </a:rPr>
              <a:t>Problem: variety of anomalies such as lost update can result</a:t>
            </a:r>
          </a:p>
          <a:p>
            <a:pPr lvl="1">
              <a:lnSpc>
                <a:spcPct val="90000"/>
              </a:lnSpc>
            </a:pPr>
            <a:r>
              <a:rPr lang="en-US" altLang="en-US" dirty="0" smtClean="0">
                <a:ea typeface="ＭＳ Ｐゴシック" panose="020B0600070205080204" pitchFamily="34" charset="-128"/>
              </a:rPr>
              <a:t>Partial solution: snapshot isolation level (next slide)</a:t>
            </a:r>
          </a:p>
          <a:p>
            <a:pPr lvl="2">
              <a:lnSpc>
                <a:spcPct val="90000"/>
              </a:lnSpc>
            </a:pPr>
            <a:r>
              <a:rPr lang="en-US" altLang="en-US" dirty="0" smtClean="0">
                <a:ea typeface="ＭＳ Ｐゴシック" panose="020B0600070205080204" pitchFamily="34" charset="-128"/>
              </a:rPr>
              <a:t>Proposed by Berenson et al, SIGMOD 1995</a:t>
            </a:r>
          </a:p>
          <a:p>
            <a:pPr lvl="2">
              <a:lnSpc>
                <a:spcPct val="90000"/>
              </a:lnSpc>
            </a:pPr>
            <a:r>
              <a:rPr lang="en-US" altLang="en-US" dirty="0" smtClean="0">
                <a:ea typeface="ＭＳ Ｐゴシック" panose="020B0600070205080204" pitchFamily="34" charset="-128"/>
              </a:rPr>
              <a:t>Variants implemented in many database systems </a:t>
            </a:r>
          </a:p>
          <a:p>
            <a:pPr lvl="3">
              <a:lnSpc>
                <a:spcPct val="90000"/>
              </a:lnSpc>
            </a:pPr>
            <a:r>
              <a:rPr lang="en-US" altLang="en-US" dirty="0" smtClean="0">
                <a:ea typeface="ＭＳ Ｐゴシック" panose="020B0600070205080204" pitchFamily="34" charset="-128"/>
              </a:rPr>
              <a:t>E.g. Oracle, PostgreSQL, SQL Server 2005</a:t>
            </a:r>
          </a:p>
        </p:txBody>
      </p:sp>
    </p:spTree>
    <p:extLst>
      <p:ext uri="{BB962C8B-B14F-4D97-AF65-F5344CB8AC3E}">
        <p14:creationId xmlns:p14="http://schemas.microsoft.com/office/powerpoint/2010/main" val="4101338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58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587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587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58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5875">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3587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587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587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58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Snapshot Isolation</a:t>
            </a:r>
          </a:p>
        </p:txBody>
      </p:sp>
      <p:sp>
        <p:nvSpPr>
          <p:cNvPr id="49155" name="Rectangle 3"/>
          <p:cNvSpPr>
            <a:spLocks noGrp="1" noChangeArrowheads="1"/>
          </p:cNvSpPr>
          <p:nvPr>
            <p:ph type="body" sz="half" idx="1"/>
          </p:nvPr>
        </p:nvSpPr>
        <p:spPr>
          <a:xfrm>
            <a:off x="171450" y="925830"/>
            <a:ext cx="5200650" cy="5465445"/>
          </a:xfrm>
        </p:spPr>
        <p:txBody>
          <a:bodyPr/>
          <a:lstStyle/>
          <a:p>
            <a:r>
              <a:rPr kumimoji="0" lang="en-US" altLang="en-US" sz="1800" dirty="0" smtClean="0">
                <a:ea typeface="ＭＳ Ｐゴシック" panose="020B0600070205080204" pitchFamily="34" charset="-128"/>
              </a:rPr>
              <a:t>A transaction T1 executing with Snapshot Isolation</a:t>
            </a:r>
          </a:p>
          <a:p>
            <a:pPr lvl="1"/>
            <a:r>
              <a:rPr kumimoji="0" lang="en-US" altLang="en-US" sz="1800" dirty="0" smtClean="0">
                <a:ea typeface="ＭＳ Ｐゴシック" panose="020B0600070205080204" pitchFamily="34" charset="-128"/>
              </a:rPr>
              <a:t>takes snapshot of committed data at start</a:t>
            </a:r>
          </a:p>
          <a:p>
            <a:pPr lvl="1"/>
            <a:r>
              <a:rPr kumimoji="0" lang="en-US" altLang="en-US" sz="1800" dirty="0" smtClean="0">
                <a:ea typeface="ＭＳ Ｐゴシック" panose="020B0600070205080204" pitchFamily="34" charset="-128"/>
              </a:rPr>
              <a:t>always reads/modifies data in its own snapshot</a:t>
            </a:r>
          </a:p>
          <a:p>
            <a:pPr lvl="1"/>
            <a:r>
              <a:rPr kumimoji="0" lang="en-US" altLang="en-US" sz="1800" dirty="0" smtClean="0">
                <a:ea typeface="ＭＳ Ｐゴシック" panose="020B0600070205080204" pitchFamily="34" charset="-128"/>
              </a:rPr>
              <a:t>updates of concurrent transactions are not visible to T1 </a:t>
            </a:r>
          </a:p>
          <a:p>
            <a:pPr lvl="1"/>
            <a:r>
              <a:rPr kumimoji="0" lang="en-US" altLang="en-US" sz="1800" dirty="0" smtClean="0">
                <a:ea typeface="ＭＳ Ｐゴシック" panose="020B0600070205080204" pitchFamily="34" charset="-128"/>
              </a:rPr>
              <a:t>writes of T1 complete when it commits</a:t>
            </a:r>
          </a:p>
          <a:p>
            <a:pPr lvl="1"/>
            <a:r>
              <a:rPr kumimoji="0" lang="en-US" altLang="en-US" sz="1800" b="1" dirty="0" smtClean="0">
                <a:ea typeface="ＭＳ Ｐゴシック" panose="020B0600070205080204" pitchFamily="34" charset="-128"/>
              </a:rPr>
              <a:t>First-committer-wins rule</a:t>
            </a:r>
            <a:r>
              <a:rPr kumimoji="0" lang="en-US" altLang="en-US" sz="1800" dirty="0" smtClean="0">
                <a:ea typeface="ＭＳ Ｐゴシック" panose="020B0600070205080204" pitchFamily="34" charset="-128"/>
              </a:rPr>
              <a:t>:</a:t>
            </a:r>
          </a:p>
          <a:p>
            <a:pPr lvl="2"/>
            <a:r>
              <a:rPr kumimoji="0" lang="en-US" altLang="en-US" sz="1800" dirty="0" smtClean="0">
                <a:ea typeface="ＭＳ Ｐゴシック" panose="020B0600070205080204" pitchFamily="34" charset="-128"/>
              </a:rPr>
              <a:t>Commits only if no other concurrent transaction has already written data that T1 intends to write.</a:t>
            </a:r>
          </a:p>
        </p:txBody>
      </p:sp>
      <p:graphicFrame>
        <p:nvGraphicFramePr>
          <p:cNvPr id="337924" name="Group 4"/>
          <p:cNvGraphicFramePr>
            <a:graphicFrameLocks noGrp="1"/>
          </p:cNvGraphicFramePr>
          <p:nvPr>
            <p:ph sz="half" idx="2"/>
          </p:nvPr>
        </p:nvGraphicFramePr>
        <p:xfrm>
          <a:off x="5537200" y="1144588"/>
          <a:ext cx="3289300" cy="4837113"/>
        </p:xfrm>
        <a:graphic>
          <a:graphicData uri="http://schemas.openxmlformats.org/drawingml/2006/table">
            <a:tbl>
              <a:tblPr/>
              <a:tblGrid>
                <a:gridCol w="1095375">
                  <a:extLst>
                    <a:ext uri="{9D8B030D-6E8A-4147-A177-3AD203B41FA5}">
                      <a16:colId xmlns:a16="http://schemas.microsoft.com/office/drawing/2014/main" val="20000"/>
                    </a:ext>
                  </a:extLst>
                </a:gridCol>
                <a:gridCol w="1252538">
                  <a:extLst>
                    <a:ext uri="{9D8B030D-6E8A-4147-A177-3AD203B41FA5}">
                      <a16:colId xmlns:a16="http://schemas.microsoft.com/office/drawing/2014/main" val="20001"/>
                    </a:ext>
                  </a:extLst>
                </a:gridCol>
                <a:gridCol w="941387">
                  <a:extLst>
                    <a:ext uri="{9D8B030D-6E8A-4147-A177-3AD203B41FA5}">
                      <a16:colId xmlns:a16="http://schemas.microsoft.com/office/drawing/2014/main" val="20002"/>
                    </a:ext>
                  </a:extLst>
                </a:gridCol>
              </a:tblGrid>
              <a:tr h="392170">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T1</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T2</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T3</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60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W(Y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029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Start</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R(X) </a:t>
                      </a: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sym typeface="Wingdings" charset="0"/>
                        </a:rPr>
                        <a:t> 0</a:t>
                      </a: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R(Y)</a:t>
                      </a: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sym typeface="Wingdings" charset="0"/>
                        </a:rPr>
                        <a:t> 1</a:t>
                      </a: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379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W(X:=2)</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W(Z:=3)</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2254">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R(Z) </a:t>
                      </a: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sym typeface="Wingdings" charset="0"/>
                        </a:rPr>
                        <a:t> 0</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sym typeface="Wingdings" charset="0"/>
                        </a:rPr>
                        <a:t>R(Y)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sym typeface="Wingdings" charset="0"/>
                        </a:rPr>
                        <a:t>W(X:=3)</a:t>
                      </a: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Commit-Req</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Abort</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9182" name="Text Box 30"/>
          <p:cNvSpPr txBox="1">
            <a:spLocks noChangeArrowheads="1"/>
          </p:cNvSpPr>
          <p:nvPr/>
        </p:nvSpPr>
        <p:spPr bwMode="auto">
          <a:xfrm>
            <a:off x="1531620" y="5105401"/>
            <a:ext cx="388175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r>
              <a:rPr lang="en-US" altLang="en-US" b="1" dirty="0">
                <a:solidFill>
                  <a:srgbClr val="000099"/>
                </a:solidFill>
              </a:rPr>
              <a:t>Concurrent updates not visible</a:t>
            </a:r>
          </a:p>
          <a:p>
            <a:pPr algn="r"/>
            <a:r>
              <a:rPr lang="en-US" altLang="en-US" b="1" dirty="0">
                <a:solidFill>
                  <a:srgbClr val="000099"/>
                </a:solidFill>
              </a:rPr>
              <a:t>Own updates are visible</a:t>
            </a:r>
          </a:p>
          <a:p>
            <a:pPr algn="r"/>
            <a:r>
              <a:rPr lang="en-US" altLang="en-US" b="1" dirty="0">
                <a:solidFill>
                  <a:srgbClr val="000099"/>
                </a:solidFill>
              </a:rPr>
              <a:t>Not first-committer of X</a:t>
            </a:r>
          </a:p>
          <a:p>
            <a:pPr algn="r"/>
            <a:r>
              <a:rPr lang="en-US" altLang="en-US" b="1" dirty="0">
                <a:solidFill>
                  <a:srgbClr val="000099"/>
                </a:solidFill>
              </a:rPr>
              <a:t>Serialization error, T2 is rolled back</a:t>
            </a:r>
          </a:p>
        </p:txBody>
      </p:sp>
      <p:sp>
        <p:nvSpPr>
          <p:cNvPr id="49183" name="Line 31"/>
          <p:cNvSpPr>
            <a:spLocks noChangeShapeType="1"/>
          </p:cNvSpPr>
          <p:nvPr/>
        </p:nvSpPr>
        <p:spPr bwMode="auto">
          <a:xfrm flipV="1">
            <a:off x="5359400" y="4533900"/>
            <a:ext cx="1295400" cy="78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184" name="Line 32"/>
          <p:cNvSpPr>
            <a:spLocks noChangeShapeType="1"/>
          </p:cNvSpPr>
          <p:nvPr/>
        </p:nvSpPr>
        <p:spPr bwMode="auto">
          <a:xfrm flipV="1">
            <a:off x="5359400" y="4813300"/>
            <a:ext cx="1308100" cy="749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185" name="Line 33"/>
          <p:cNvSpPr>
            <a:spLocks noChangeShapeType="1"/>
          </p:cNvSpPr>
          <p:nvPr/>
        </p:nvSpPr>
        <p:spPr bwMode="auto">
          <a:xfrm flipV="1">
            <a:off x="5359400" y="5143500"/>
            <a:ext cx="1295400" cy="660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186" name="Line 34"/>
          <p:cNvSpPr>
            <a:spLocks noChangeShapeType="1"/>
          </p:cNvSpPr>
          <p:nvPr/>
        </p:nvSpPr>
        <p:spPr bwMode="auto">
          <a:xfrm flipV="1">
            <a:off x="5372100" y="5842000"/>
            <a:ext cx="1295400" cy="203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17233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Rectangle 2"/>
          <p:cNvSpPr>
            <a:spLocks noGrp="1" noChangeArrowheads="1"/>
          </p:cNvSpPr>
          <p:nvPr>
            <p:ph type="title" idx="4294967295"/>
          </p:nvPr>
        </p:nvSpPr>
        <p:spPr>
          <a:xfrm>
            <a:off x="806450" y="231775"/>
            <a:ext cx="8077200" cy="609600"/>
          </a:xfrm>
        </p:spPr>
        <p:txBody>
          <a:bodyPr/>
          <a:lstStyle/>
          <a:p>
            <a:pPr>
              <a:defRPr/>
            </a:pPr>
            <a:r>
              <a:rPr lang="en-US"/>
              <a:t>Snapshot Read</a:t>
            </a:r>
            <a:endParaRPr lang="en-US" b="0">
              <a:effectLst/>
              <a:latin typeface="Arial" charset="0"/>
            </a:endParaRPr>
          </a:p>
        </p:txBody>
      </p:sp>
      <p:pic>
        <p:nvPicPr>
          <p:cNvPr id="50179" name="Picture 3"/>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806450" y="1273600"/>
            <a:ext cx="7935913" cy="5079576"/>
          </a:xfrm>
        </p:spPr>
      </p:pic>
      <p:sp>
        <p:nvSpPr>
          <p:cNvPr id="175108" name="Rectangle 4"/>
          <p:cNvSpPr>
            <a:spLocks noChangeArrowheads="1"/>
          </p:cNvSpPr>
          <p:nvPr/>
        </p:nvSpPr>
        <p:spPr bwMode="auto">
          <a:xfrm>
            <a:off x="339408" y="839788"/>
            <a:ext cx="76612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90000"/>
              </a:lnSpc>
              <a:spcBef>
                <a:spcPct val="35000"/>
              </a:spcBef>
              <a:buClr>
                <a:schemeClr val="tx2"/>
              </a:buClr>
              <a:buSzPct val="90000"/>
              <a:buFont typeface="Monotype Sorts" charset="2"/>
              <a:buChar char="n"/>
            </a:pPr>
            <a:r>
              <a:rPr kumimoji="1" lang="en-US" altLang="en-US" sz="2000"/>
              <a:t>Concurrent updates invisible to snapshot read</a:t>
            </a:r>
          </a:p>
        </p:txBody>
      </p:sp>
    </p:spTree>
    <p:extLst>
      <p:ext uri="{BB962C8B-B14F-4D97-AF65-F5344CB8AC3E}">
        <p14:creationId xmlns:p14="http://schemas.microsoft.com/office/powerpoint/2010/main" val="78442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p:txBody>
          <a:bodyPr/>
          <a:lstStyle/>
          <a:p>
            <a:pPr>
              <a:defRPr/>
            </a:pPr>
            <a:r>
              <a:rPr lang="en-US">
                <a:ea typeface="+mj-ea"/>
                <a:cs typeface="+mj-cs"/>
              </a:rPr>
              <a:t>Snapshot Write:</a:t>
            </a:r>
            <a:r>
              <a:rPr lang="en-US" b="0">
                <a:effectLst/>
                <a:latin typeface="Arial" charset="0"/>
                <a:ea typeface="+mj-ea"/>
                <a:cs typeface="+mj-cs"/>
              </a:rPr>
              <a:t> First Committer Wins</a:t>
            </a:r>
          </a:p>
        </p:txBody>
      </p:sp>
      <p:sp>
        <p:nvSpPr>
          <p:cNvPr id="176131" name="Rectangle 3"/>
          <p:cNvSpPr>
            <a:spLocks noGrp="1" noChangeArrowheads="1"/>
          </p:cNvSpPr>
          <p:nvPr>
            <p:ph type="body" idx="4294967295"/>
          </p:nvPr>
        </p:nvSpPr>
        <p:spPr>
          <a:xfrm>
            <a:off x="55880" y="4970168"/>
            <a:ext cx="8789670" cy="1322387"/>
          </a:xfrm>
        </p:spPr>
        <p:txBody>
          <a:bodyPr/>
          <a:lstStyle/>
          <a:p>
            <a:pPr lvl="1">
              <a:lnSpc>
                <a:spcPct val="80000"/>
              </a:lnSpc>
            </a:pPr>
            <a:r>
              <a:rPr lang="en-US" altLang="en-US" sz="1900" dirty="0" smtClean="0">
                <a:ea typeface="ＭＳ Ｐゴシック" panose="020B0600070205080204" pitchFamily="34" charset="-128"/>
              </a:rPr>
              <a:t>Variant: </a:t>
            </a:r>
            <a:r>
              <a:rPr lang="ja-JP" altLang="en-US" sz="1900" dirty="0" smtClean="0">
                <a:ea typeface="ＭＳ Ｐゴシック" panose="020B0600070205080204" pitchFamily="34" charset="-128"/>
              </a:rPr>
              <a:t>“</a:t>
            </a:r>
            <a:r>
              <a:rPr lang="en-US" altLang="ja-JP" sz="1900" b="1" dirty="0" smtClean="0">
                <a:solidFill>
                  <a:srgbClr val="000099"/>
                </a:solidFill>
                <a:ea typeface="ＭＳ Ｐゴシック" panose="020B0600070205080204" pitchFamily="34" charset="-128"/>
              </a:rPr>
              <a:t>First-updater-wins</a:t>
            </a:r>
            <a:r>
              <a:rPr lang="ja-JP" altLang="en-US" sz="1900" dirty="0" smtClean="0">
                <a:ea typeface="ＭＳ Ｐゴシック" panose="020B0600070205080204" pitchFamily="34" charset="-128"/>
              </a:rPr>
              <a:t>”</a:t>
            </a:r>
            <a:endParaRPr lang="en-US" altLang="ja-JP" sz="1900" dirty="0" smtClean="0">
              <a:ea typeface="ＭＳ Ｐゴシック" panose="020B0600070205080204" pitchFamily="34" charset="-128"/>
            </a:endParaRPr>
          </a:p>
          <a:p>
            <a:pPr lvl="2">
              <a:lnSpc>
                <a:spcPct val="80000"/>
              </a:lnSpc>
            </a:pPr>
            <a:r>
              <a:rPr lang="en-US" altLang="en-US" sz="1900" dirty="0" smtClean="0">
                <a:ea typeface="ＭＳ Ｐゴシック" panose="020B0600070205080204" pitchFamily="34" charset="-128"/>
              </a:rPr>
              <a:t>Check for concurrent updates when write occurs by locking item</a:t>
            </a:r>
          </a:p>
          <a:p>
            <a:pPr lvl="3">
              <a:lnSpc>
                <a:spcPct val="80000"/>
              </a:lnSpc>
            </a:pPr>
            <a:r>
              <a:rPr lang="en-US" altLang="en-US" sz="1900" dirty="0" smtClean="0">
                <a:ea typeface="ＭＳ Ｐゴシック" panose="020B0600070205080204" pitchFamily="34" charset="-128"/>
              </a:rPr>
              <a:t>But lock should be held till all concurrent transactions have finished</a:t>
            </a:r>
          </a:p>
          <a:p>
            <a:pPr lvl="2">
              <a:lnSpc>
                <a:spcPct val="80000"/>
              </a:lnSpc>
            </a:pPr>
            <a:r>
              <a:rPr lang="en-US" altLang="en-US" sz="1900" dirty="0" smtClean="0">
                <a:ea typeface="ＭＳ Ｐゴシック" panose="020B0600070205080204" pitchFamily="34" charset="-128"/>
              </a:rPr>
              <a:t>(Oracle uses this plus some extra features)</a:t>
            </a:r>
          </a:p>
          <a:p>
            <a:pPr lvl="2">
              <a:lnSpc>
                <a:spcPct val="80000"/>
              </a:lnSpc>
            </a:pPr>
            <a:r>
              <a:rPr lang="en-US" altLang="en-US" sz="1900" dirty="0" smtClean="0">
                <a:ea typeface="ＭＳ Ｐゴシック" panose="020B0600070205080204" pitchFamily="34" charset="-128"/>
              </a:rPr>
              <a:t>Differs only in when abort occurs, otherwise equivalent </a:t>
            </a:r>
          </a:p>
        </p:txBody>
      </p:sp>
      <p:pic>
        <p:nvPicPr>
          <p:cNvPr id="512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03" y="810578"/>
            <a:ext cx="7043737" cy="407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1869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1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61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61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6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ea typeface="ＭＳ Ｐゴシック" pitchFamily="34" charset="-128"/>
              </a:rPr>
              <a:t>Benefits of SI</a:t>
            </a:r>
          </a:p>
        </p:txBody>
      </p:sp>
      <p:sp>
        <p:nvSpPr>
          <p:cNvPr id="52227" name="Rectangle 3"/>
          <p:cNvSpPr>
            <a:spLocks noGrp="1" noChangeArrowheads="1"/>
          </p:cNvSpPr>
          <p:nvPr>
            <p:ph type="body" idx="1"/>
          </p:nvPr>
        </p:nvSpPr>
        <p:spPr>
          <a:xfrm>
            <a:off x="262890" y="880110"/>
            <a:ext cx="8766810" cy="5623560"/>
          </a:xfrm>
        </p:spPr>
        <p:txBody>
          <a:bodyPr/>
          <a:lstStyle/>
          <a:p>
            <a:pPr>
              <a:lnSpc>
                <a:spcPct val="90000"/>
              </a:lnSpc>
            </a:pPr>
            <a:r>
              <a:rPr lang="en-US" altLang="en-US" dirty="0" smtClean="0">
                <a:ea typeface="ＭＳ Ｐゴシック" panose="020B0600070205080204" pitchFamily="34" charset="-128"/>
              </a:rPr>
              <a:t>Reading is </a:t>
            </a:r>
            <a:r>
              <a:rPr lang="en-US" altLang="en-US" i="1" dirty="0" smtClean="0">
                <a:ea typeface="ＭＳ Ｐゴシック" panose="020B0600070205080204" pitchFamily="34" charset="-128"/>
              </a:rPr>
              <a:t>never </a:t>
            </a:r>
            <a:r>
              <a:rPr lang="en-US" altLang="en-US" dirty="0" smtClean="0">
                <a:ea typeface="ＭＳ Ｐゴシック" panose="020B0600070205080204" pitchFamily="34" charset="-128"/>
              </a:rPr>
              <a:t>blocked, </a:t>
            </a:r>
          </a:p>
          <a:p>
            <a:pPr lvl="1">
              <a:lnSpc>
                <a:spcPct val="90000"/>
              </a:lnSpc>
            </a:pPr>
            <a:r>
              <a:rPr lang="en-US" altLang="en-US" dirty="0" smtClean="0">
                <a:ea typeface="ＭＳ Ｐゴシック" panose="020B0600070205080204" pitchFamily="34" charset="-128"/>
              </a:rPr>
              <a:t>and also </a:t>
            </a:r>
            <a:r>
              <a:rPr lang="en-US" altLang="en-US" dirty="0" err="1" smtClean="0">
                <a:ea typeface="ＭＳ Ｐゴシック" panose="020B0600070205080204" pitchFamily="34" charset="-128"/>
              </a:rPr>
              <a:t>doesn</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t block other </a:t>
            </a:r>
            <a:r>
              <a:rPr lang="en-US" altLang="ja-JP" dirty="0" err="1" smtClean="0">
                <a:ea typeface="ＭＳ Ｐゴシック" panose="020B0600070205080204" pitchFamily="34" charset="-128"/>
              </a:rPr>
              <a:t>txns</a:t>
            </a:r>
            <a:r>
              <a:rPr lang="en-US" altLang="ja-JP" dirty="0" smtClean="0">
                <a:ea typeface="ＭＳ Ｐゴシック" panose="020B0600070205080204" pitchFamily="34" charset="-128"/>
              </a:rPr>
              <a:t> activities</a:t>
            </a:r>
          </a:p>
          <a:p>
            <a:pPr>
              <a:lnSpc>
                <a:spcPct val="90000"/>
              </a:lnSpc>
            </a:pPr>
            <a:r>
              <a:rPr lang="en-US" altLang="en-US" dirty="0" smtClean="0">
                <a:ea typeface="ＭＳ Ｐゴシック" panose="020B0600070205080204" pitchFamily="34" charset="-128"/>
              </a:rPr>
              <a:t>Performance similar to Read Committed</a:t>
            </a:r>
          </a:p>
          <a:p>
            <a:pPr>
              <a:lnSpc>
                <a:spcPct val="90000"/>
              </a:lnSpc>
            </a:pPr>
            <a:r>
              <a:rPr lang="en-US" altLang="en-US" dirty="0" smtClean="0">
                <a:ea typeface="ＭＳ Ｐゴシック" panose="020B0600070205080204" pitchFamily="34" charset="-128"/>
              </a:rPr>
              <a:t>Avoids the usual anomalies</a:t>
            </a:r>
          </a:p>
          <a:p>
            <a:pPr lvl="1">
              <a:lnSpc>
                <a:spcPct val="90000"/>
              </a:lnSpc>
            </a:pPr>
            <a:r>
              <a:rPr lang="en-US" altLang="en-US" dirty="0" smtClean="0">
                <a:ea typeface="ＭＳ Ｐゴシック" panose="020B0600070205080204" pitchFamily="34" charset="-128"/>
              </a:rPr>
              <a:t>No dirty read</a:t>
            </a:r>
          </a:p>
          <a:p>
            <a:pPr lvl="1">
              <a:lnSpc>
                <a:spcPct val="90000"/>
              </a:lnSpc>
            </a:pPr>
            <a:r>
              <a:rPr lang="en-US" altLang="en-US" dirty="0" smtClean="0">
                <a:ea typeface="ＭＳ Ｐゴシック" panose="020B0600070205080204" pitchFamily="34" charset="-128"/>
              </a:rPr>
              <a:t>No lost update</a:t>
            </a:r>
          </a:p>
          <a:p>
            <a:pPr lvl="1">
              <a:lnSpc>
                <a:spcPct val="90000"/>
              </a:lnSpc>
            </a:pPr>
            <a:r>
              <a:rPr lang="en-US" altLang="en-US" dirty="0" smtClean="0">
                <a:ea typeface="ＭＳ Ｐゴシック" panose="020B0600070205080204" pitchFamily="34" charset="-128"/>
              </a:rPr>
              <a:t>No non-repeatable read</a:t>
            </a:r>
          </a:p>
          <a:p>
            <a:pPr lvl="1">
              <a:lnSpc>
                <a:spcPct val="90000"/>
              </a:lnSpc>
            </a:pPr>
            <a:r>
              <a:rPr lang="en-US" altLang="en-US" dirty="0" smtClean="0">
                <a:ea typeface="ＭＳ Ｐゴシック" panose="020B0600070205080204" pitchFamily="34" charset="-128"/>
              </a:rPr>
              <a:t>Predicate based selects are repeatable (no phantoms)</a:t>
            </a:r>
          </a:p>
          <a:p>
            <a:pPr>
              <a:lnSpc>
                <a:spcPct val="90000"/>
              </a:lnSpc>
            </a:pPr>
            <a:r>
              <a:rPr lang="en-US" altLang="en-US" dirty="0" smtClean="0">
                <a:ea typeface="ＭＳ Ｐゴシック" panose="020B0600070205080204" pitchFamily="34" charset="-128"/>
              </a:rPr>
              <a:t>Problems with SI</a:t>
            </a:r>
          </a:p>
          <a:p>
            <a:pPr lvl="1">
              <a:lnSpc>
                <a:spcPct val="90000"/>
              </a:lnSpc>
            </a:pPr>
            <a:r>
              <a:rPr lang="en-US" altLang="en-US" dirty="0" smtClean="0">
                <a:ea typeface="ＭＳ Ｐゴシック" panose="020B0600070205080204" pitchFamily="34" charset="-128"/>
              </a:rPr>
              <a:t>SI does not always give serializable executions</a:t>
            </a:r>
          </a:p>
          <a:p>
            <a:pPr lvl="2">
              <a:lnSpc>
                <a:spcPct val="90000"/>
              </a:lnSpc>
            </a:pPr>
            <a:r>
              <a:rPr lang="en-US" altLang="en-US" dirty="0" smtClean="0">
                <a:ea typeface="ＭＳ Ｐゴシック" panose="020B0600070205080204" pitchFamily="34" charset="-128"/>
              </a:rPr>
              <a:t>Serializable: among two concurrent </a:t>
            </a:r>
            <a:r>
              <a:rPr lang="en-US" altLang="en-US" dirty="0" err="1" smtClean="0">
                <a:ea typeface="ＭＳ Ｐゴシック" panose="020B0600070205080204" pitchFamily="34" charset="-128"/>
              </a:rPr>
              <a:t>txns</a:t>
            </a:r>
            <a:r>
              <a:rPr lang="en-US" altLang="en-US" dirty="0" smtClean="0">
                <a:ea typeface="ＭＳ Ｐゴシック" panose="020B0600070205080204" pitchFamily="34" charset="-128"/>
              </a:rPr>
              <a:t>, one sees the effects of the other</a:t>
            </a:r>
          </a:p>
          <a:p>
            <a:pPr lvl="2">
              <a:lnSpc>
                <a:spcPct val="90000"/>
              </a:lnSpc>
            </a:pPr>
            <a:r>
              <a:rPr lang="en-US" altLang="en-US" dirty="0" smtClean="0">
                <a:ea typeface="ＭＳ Ｐゴシック" panose="020B0600070205080204" pitchFamily="34" charset="-128"/>
              </a:rPr>
              <a:t>In SI: neither sees the effects of the other</a:t>
            </a:r>
          </a:p>
          <a:p>
            <a:pPr lvl="1">
              <a:lnSpc>
                <a:spcPct val="90000"/>
              </a:lnSpc>
            </a:pPr>
            <a:r>
              <a:rPr lang="en-US" altLang="en-US" dirty="0" smtClean="0">
                <a:ea typeface="ＭＳ Ｐゴシック" panose="020B0600070205080204" pitchFamily="34" charset="-128"/>
              </a:rPr>
              <a:t>Result: Integrity constraints can be violated</a:t>
            </a:r>
          </a:p>
          <a:p>
            <a:pPr>
              <a:lnSpc>
                <a:spcPct val="90000"/>
              </a:lnSpc>
            </a:pP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708097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ea typeface="ＭＳ Ｐゴシック" pitchFamily="34" charset="-128"/>
              </a:rPr>
              <a:t>Snapshot Isolation</a:t>
            </a:r>
          </a:p>
        </p:txBody>
      </p:sp>
      <p:sp>
        <p:nvSpPr>
          <p:cNvPr id="53251" name="Rectangle 3"/>
          <p:cNvSpPr>
            <a:spLocks noGrp="1" noChangeArrowheads="1"/>
          </p:cNvSpPr>
          <p:nvPr>
            <p:ph type="body" idx="1"/>
          </p:nvPr>
        </p:nvSpPr>
        <p:spPr/>
        <p:txBody>
          <a:bodyPr/>
          <a:lstStyle/>
          <a:p>
            <a:r>
              <a:rPr lang="en-US" altLang="en-US" dirty="0" smtClean="0">
                <a:ea typeface="ＭＳ Ｐゴシック" panose="020B0600070205080204" pitchFamily="34" charset="-128"/>
              </a:rPr>
              <a:t>E.g. of problem with SI</a:t>
            </a:r>
          </a:p>
          <a:p>
            <a:pPr lvl="1"/>
            <a:r>
              <a:rPr kumimoji="0" lang="en-US" altLang="en-US" dirty="0" smtClean="0">
                <a:ea typeface="ＭＳ Ｐゴシック" panose="020B0600070205080204" pitchFamily="34" charset="-128"/>
              </a:rPr>
              <a:t>T1: x:=y</a:t>
            </a:r>
          </a:p>
          <a:p>
            <a:pPr lvl="1"/>
            <a:r>
              <a:rPr kumimoji="0" lang="en-US" altLang="en-US" dirty="0" smtClean="0">
                <a:ea typeface="ＭＳ Ｐゴシック" panose="020B0600070205080204" pitchFamily="34" charset="-128"/>
              </a:rPr>
              <a:t>T2: y:= x</a:t>
            </a:r>
          </a:p>
          <a:p>
            <a:pPr lvl="1"/>
            <a:r>
              <a:rPr kumimoji="0" lang="en-US" altLang="en-US" dirty="0" smtClean="0">
                <a:ea typeface="ＭＳ Ｐゴシック" panose="020B0600070205080204" pitchFamily="34" charset="-128"/>
              </a:rPr>
              <a:t>Initially x = 3 and y = 17</a:t>
            </a:r>
          </a:p>
          <a:p>
            <a:pPr lvl="2"/>
            <a:r>
              <a:rPr kumimoji="0" lang="en-US" altLang="en-US" dirty="0" smtClean="0">
                <a:ea typeface="ＭＳ Ｐゴシック" panose="020B0600070205080204" pitchFamily="34" charset="-128"/>
              </a:rPr>
              <a:t>Serial execution:  x = ??, y = ??</a:t>
            </a:r>
          </a:p>
          <a:p>
            <a:pPr lvl="2"/>
            <a:r>
              <a:rPr kumimoji="0" lang="en-US" altLang="en-US" dirty="0" smtClean="0">
                <a:ea typeface="ＭＳ Ｐゴシック" panose="020B0600070205080204" pitchFamily="34" charset="-128"/>
              </a:rPr>
              <a:t>if both transactions start at the same time, with snapshot isolation:  x = ?? , y = ??</a:t>
            </a:r>
          </a:p>
          <a:p>
            <a:r>
              <a:rPr kumimoji="0" lang="en-US" altLang="en-US" dirty="0" smtClean="0">
                <a:ea typeface="ＭＳ Ｐゴシック" panose="020B0600070205080204" pitchFamily="34" charset="-128"/>
              </a:rPr>
              <a:t>Called </a:t>
            </a:r>
            <a:r>
              <a:rPr kumimoji="0" lang="en-US" altLang="en-US" b="1" dirty="0" smtClean="0">
                <a:solidFill>
                  <a:srgbClr val="000099"/>
                </a:solidFill>
                <a:ea typeface="ＭＳ Ｐゴシック" panose="020B0600070205080204" pitchFamily="34" charset="-128"/>
              </a:rPr>
              <a:t>skew write</a:t>
            </a:r>
          </a:p>
          <a:p>
            <a:r>
              <a:rPr kumimoji="0" lang="en-US" altLang="en-US" dirty="0" smtClean="0">
                <a:ea typeface="ＭＳ Ｐゴシック" panose="020B0600070205080204" pitchFamily="34" charset="-128"/>
              </a:rPr>
              <a:t>Skew also occurs with inserts</a:t>
            </a:r>
          </a:p>
          <a:p>
            <a:pPr lvl="1"/>
            <a:r>
              <a:rPr kumimoji="0" lang="en-US" altLang="en-US" dirty="0" err="1" smtClean="0">
                <a:ea typeface="ＭＳ Ｐゴシック" panose="020B0600070205080204" pitchFamily="34" charset="-128"/>
              </a:rPr>
              <a:t>E.g</a:t>
            </a:r>
            <a:r>
              <a:rPr kumimoji="0" lang="en-US" altLang="en-US" dirty="0" smtClean="0">
                <a:ea typeface="ＭＳ Ｐゴシック" panose="020B0600070205080204" pitchFamily="34" charset="-128"/>
              </a:rPr>
              <a:t>:</a:t>
            </a:r>
          </a:p>
          <a:p>
            <a:pPr lvl="2"/>
            <a:r>
              <a:rPr kumimoji="0" lang="en-US" altLang="en-US" dirty="0" smtClean="0">
                <a:ea typeface="ＭＳ Ｐゴシック" panose="020B0600070205080204" pitchFamily="34" charset="-128"/>
              </a:rPr>
              <a:t>Find max order number among all orders</a:t>
            </a:r>
          </a:p>
          <a:p>
            <a:pPr lvl="2"/>
            <a:r>
              <a:rPr kumimoji="0" lang="en-US" altLang="en-US" dirty="0" smtClean="0">
                <a:ea typeface="ＭＳ Ｐゴシック" panose="020B0600070205080204" pitchFamily="34" charset="-128"/>
              </a:rPr>
              <a:t>Create a new order with order number = previous max + 1</a:t>
            </a:r>
          </a:p>
          <a:p>
            <a:pPr lvl="1"/>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4057970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Snapshot Isolation Anomalies</a:t>
            </a:r>
          </a:p>
        </p:txBody>
      </p:sp>
      <p:sp>
        <p:nvSpPr>
          <p:cNvPr id="54275" name="Rectangle 3"/>
          <p:cNvSpPr>
            <a:spLocks noGrp="1" noChangeArrowheads="1"/>
          </p:cNvSpPr>
          <p:nvPr>
            <p:ph type="body" idx="1"/>
          </p:nvPr>
        </p:nvSpPr>
        <p:spPr>
          <a:xfrm>
            <a:off x="160021" y="834390"/>
            <a:ext cx="8685530" cy="5589270"/>
          </a:xfrm>
        </p:spPr>
        <p:txBody>
          <a:bodyPr/>
          <a:lstStyle/>
          <a:p>
            <a:r>
              <a:rPr lang="en-US" altLang="en-US" sz="1900" dirty="0" smtClean="0">
                <a:ea typeface="ＭＳ Ｐゴシック" panose="020B0600070205080204" pitchFamily="34" charset="-128"/>
              </a:rPr>
              <a:t>SI breaks serializability when </a:t>
            </a:r>
            <a:r>
              <a:rPr lang="en-US" altLang="en-US" sz="1900" dirty="0" err="1" smtClean="0">
                <a:ea typeface="ＭＳ Ｐゴシック" panose="020B0600070205080204" pitchFamily="34" charset="-128"/>
              </a:rPr>
              <a:t>txns</a:t>
            </a:r>
            <a:r>
              <a:rPr lang="en-US" altLang="en-US" sz="1900" dirty="0" smtClean="0">
                <a:ea typeface="ＭＳ Ｐゴシック" panose="020B0600070205080204" pitchFamily="34" charset="-128"/>
              </a:rPr>
              <a:t> modify </a:t>
            </a:r>
            <a:r>
              <a:rPr lang="en-US" altLang="en-US" sz="1900" i="1" dirty="0" smtClean="0">
                <a:ea typeface="ＭＳ Ｐゴシック" panose="020B0600070205080204" pitchFamily="34" charset="-128"/>
              </a:rPr>
              <a:t>different </a:t>
            </a:r>
            <a:r>
              <a:rPr lang="en-US" altLang="en-US" sz="1900" dirty="0" smtClean="0">
                <a:ea typeface="ＭＳ Ｐゴシック" panose="020B0600070205080204" pitchFamily="34" charset="-128"/>
              </a:rPr>
              <a:t>items, each based on a previous state of the item the other modified</a:t>
            </a:r>
          </a:p>
          <a:p>
            <a:pPr lvl="1"/>
            <a:r>
              <a:rPr lang="en-US" altLang="en-US" sz="1900" dirty="0" smtClean="0">
                <a:ea typeface="ＭＳ Ｐゴシック" panose="020B0600070205080204" pitchFamily="34" charset="-128"/>
              </a:rPr>
              <a:t>Not very common in practice</a:t>
            </a:r>
          </a:p>
          <a:p>
            <a:pPr lvl="2"/>
            <a:r>
              <a:rPr lang="en-US" altLang="en-US" sz="1900" dirty="0" smtClean="0">
                <a:ea typeface="ＭＳ Ｐゴシック" panose="020B0600070205080204" pitchFamily="34" charset="-128"/>
              </a:rPr>
              <a:t>E.g., the TPC-C benchmark runs correctly under SI</a:t>
            </a:r>
          </a:p>
          <a:p>
            <a:pPr lvl="2"/>
            <a:r>
              <a:rPr lang="en-US" altLang="en-US" sz="1900" dirty="0" smtClean="0">
                <a:ea typeface="ＭＳ Ｐゴシック" panose="020B0600070205080204" pitchFamily="34" charset="-128"/>
              </a:rPr>
              <a:t>when </a:t>
            </a:r>
            <a:r>
              <a:rPr lang="en-US" altLang="en-US" sz="1900" dirty="0" err="1" smtClean="0">
                <a:ea typeface="ＭＳ Ｐゴシック" panose="020B0600070205080204" pitchFamily="34" charset="-128"/>
              </a:rPr>
              <a:t>txns</a:t>
            </a:r>
            <a:r>
              <a:rPr lang="en-US" altLang="en-US" sz="1900" dirty="0" smtClean="0">
                <a:ea typeface="ＭＳ Ｐゴシック" panose="020B0600070205080204" pitchFamily="34" charset="-128"/>
              </a:rPr>
              <a:t> conflict due to modifying different data, there is usually also a shared item they both modify too (like a total quantity) so SI will abort one of them</a:t>
            </a:r>
          </a:p>
          <a:p>
            <a:pPr lvl="1"/>
            <a:r>
              <a:rPr lang="en-US" altLang="en-US" sz="1900" dirty="0" smtClean="0">
                <a:ea typeface="ＭＳ Ｐゴシック" panose="020B0600070205080204" pitchFamily="34" charset="-128"/>
              </a:rPr>
              <a:t>But does occur</a:t>
            </a:r>
          </a:p>
          <a:p>
            <a:pPr lvl="2"/>
            <a:r>
              <a:rPr lang="en-US" altLang="en-US" sz="1900" dirty="0" smtClean="0">
                <a:ea typeface="ＭＳ Ｐゴシック" panose="020B0600070205080204" pitchFamily="34" charset="-128"/>
              </a:rPr>
              <a:t>Application developers should be careful about write skew</a:t>
            </a:r>
          </a:p>
          <a:p>
            <a:r>
              <a:rPr lang="en-US" altLang="en-US" sz="1900" dirty="0" smtClean="0">
                <a:ea typeface="ＭＳ Ｐゴシック" panose="020B0600070205080204" pitchFamily="34" charset="-128"/>
              </a:rPr>
              <a:t>SI can also cause a read-only transaction anomaly, where read-only transaction may see an inconsistent state even if updaters are serializable</a:t>
            </a:r>
          </a:p>
          <a:p>
            <a:pPr lvl="1"/>
            <a:r>
              <a:rPr lang="en-US" altLang="en-US" sz="1900" dirty="0" smtClean="0">
                <a:ea typeface="ＭＳ Ｐゴシック" panose="020B0600070205080204" pitchFamily="34" charset="-128"/>
              </a:rPr>
              <a:t>We omit details</a:t>
            </a:r>
          </a:p>
          <a:p>
            <a:r>
              <a:rPr lang="en-US" altLang="en-US" sz="1900" dirty="0" smtClean="0">
                <a:ea typeface="ＭＳ Ｐゴシック" panose="020B0600070205080204" pitchFamily="34" charset="-128"/>
              </a:rPr>
              <a:t>Using snapshots to verify primary/foreign key integrity can lead to inconsistency</a:t>
            </a:r>
          </a:p>
          <a:p>
            <a:pPr lvl="1"/>
            <a:r>
              <a:rPr lang="en-US" altLang="en-US" sz="1900" dirty="0" smtClean="0">
                <a:ea typeface="ＭＳ Ｐゴシック" panose="020B0600070205080204" pitchFamily="34" charset="-128"/>
              </a:rPr>
              <a:t>Integrity constraint checking usually done outside of snapshot</a:t>
            </a:r>
          </a:p>
        </p:txBody>
      </p:sp>
    </p:spTree>
    <p:extLst>
      <p:ext uri="{BB962C8B-B14F-4D97-AF65-F5344CB8AC3E}">
        <p14:creationId xmlns:p14="http://schemas.microsoft.com/office/powerpoint/2010/main" val="3605426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en-US" dirty="0" smtClean="0">
                <a:ea typeface="+mj-ea"/>
              </a:rPr>
              <a:t>Transaction Atomicity and Durability</a:t>
            </a:r>
            <a:endParaRPr lang="en-US" dirty="0">
              <a:ea typeface="+mj-ea"/>
            </a:endParaRPr>
          </a:p>
        </p:txBody>
      </p:sp>
      <p:sp>
        <p:nvSpPr>
          <p:cNvPr id="11267" name="Rectangle 3"/>
          <p:cNvSpPr>
            <a:spLocks noGrp="1" noChangeArrowheads="1"/>
          </p:cNvSpPr>
          <p:nvPr>
            <p:ph type="body" idx="1"/>
          </p:nvPr>
        </p:nvSpPr>
        <p:spPr>
          <a:xfrm>
            <a:off x="171450" y="822960"/>
            <a:ext cx="8835390" cy="5692140"/>
          </a:xfrm>
        </p:spPr>
        <p:txBody>
          <a:bodyPr/>
          <a:lstStyle/>
          <a:p>
            <a:r>
              <a:rPr lang="en-US" altLang="en-US" b="1" dirty="0" smtClean="0">
                <a:solidFill>
                  <a:srgbClr val="000099"/>
                </a:solidFill>
                <a:ea typeface="ＭＳ Ｐゴシック" panose="020B0600070205080204" pitchFamily="34" charset="-128"/>
              </a:rPr>
              <a:t>Active</a:t>
            </a:r>
            <a:r>
              <a:rPr lang="en-US" altLang="en-US" b="1" dirty="0" smtClean="0">
                <a:solidFill>
                  <a:schemeClr val="tx2"/>
                </a:solidFill>
                <a:ea typeface="ＭＳ Ｐゴシック" panose="020B0600070205080204" pitchFamily="34" charset="-128"/>
              </a:rPr>
              <a:t> </a:t>
            </a:r>
            <a:r>
              <a:rPr lang="en-US" altLang="en-US" dirty="0" smtClean="0">
                <a:ea typeface="ＭＳ Ｐゴシック" panose="020B0600070205080204" pitchFamily="34" charset="-128"/>
              </a:rPr>
              <a:t>–</a:t>
            </a:r>
            <a:r>
              <a:rPr lang="en-US" altLang="en-US" b="1" dirty="0" smtClean="0">
                <a:solidFill>
                  <a:schemeClr val="tx2"/>
                </a:solidFill>
                <a:ea typeface="ＭＳ Ｐゴシック" panose="020B0600070205080204" pitchFamily="34" charset="-128"/>
              </a:rPr>
              <a:t> </a:t>
            </a:r>
            <a:r>
              <a:rPr lang="en-US" altLang="en-US" dirty="0" smtClean="0">
                <a:ea typeface="ＭＳ Ｐゴシック" panose="020B0600070205080204" pitchFamily="34" charset="-128"/>
              </a:rPr>
              <a:t>the initial state; the transaction stays in this state while it is executing</a:t>
            </a:r>
          </a:p>
          <a:p>
            <a:r>
              <a:rPr lang="en-US" altLang="en-US" b="1" dirty="0" smtClean="0">
                <a:solidFill>
                  <a:srgbClr val="000099"/>
                </a:solidFill>
                <a:ea typeface="ＭＳ Ｐゴシック" panose="020B0600070205080204" pitchFamily="34" charset="-128"/>
              </a:rPr>
              <a:t>Partially committed</a:t>
            </a:r>
            <a:r>
              <a:rPr lang="en-US" altLang="en-US" b="1" dirty="0" smtClean="0">
                <a:solidFill>
                  <a:schemeClr val="tx2"/>
                </a:solidFill>
                <a:ea typeface="ＭＳ Ｐゴシック" panose="020B0600070205080204" pitchFamily="34" charset="-128"/>
              </a:rPr>
              <a:t> </a:t>
            </a:r>
            <a:r>
              <a:rPr lang="en-US" altLang="en-US" dirty="0" smtClean="0">
                <a:ea typeface="ＭＳ Ｐゴシック" panose="020B0600070205080204" pitchFamily="34" charset="-128"/>
              </a:rPr>
              <a:t>–</a:t>
            </a:r>
            <a:r>
              <a:rPr lang="en-US" altLang="en-US" b="1" dirty="0" smtClean="0">
                <a:solidFill>
                  <a:schemeClr val="tx2"/>
                </a:solidFill>
                <a:ea typeface="ＭＳ Ｐゴシック" panose="020B0600070205080204" pitchFamily="34" charset="-128"/>
              </a:rPr>
              <a:t> </a:t>
            </a:r>
            <a:r>
              <a:rPr lang="en-US" altLang="en-US" dirty="0" smtClean="0">
                <a:ea typeface="ＭＳ Ｐゴシック" panose="020B0600070205080204" pitchFamily="34" charset="-128"/>
              </a:rPr>
              <a:t>after the final statement has been executed.</a:t>
            </a:r>
          </a:p>
          <a:p>
            <a:r>
              <a:rPr lang="en-US" altLang="en-US" b="1" dirty="0" smtClean="0">
                <a:solidFill>
                  <a:srgbClr val="000099"/>
                </a:solidFill>
                <a:ea typeface="ＭＳ Ｐゴシック" panose="020B0600070205080204" pitchFamily="34" charset="-128"/>
              </a:rPr>
              <a:t>Failed</a:t>
            </a:r>
            <a:r>
              <a:rPr lang="en-US" altLang="en-US" b="1" dirty="0" smtClean="0">
                <a:solidFill>
                  <a:schemeClr val="tx2"/>
                </a:solidFill>
                <a:ea typeface="ＭＳ Ｐゴシック" panose="020B0600070205080204" pitchFamily="34" charset="-128"/>
              </a:rPr>
              <a:t> </a:t>
            </a:r>
            <a:r>
              <a:rPr lang="en-US" altLang="en-US" b="1" dirty="0" smtClean="0">
                <a:ea typeface="ＭＳ Ｐゴシック" panose="020B0600070205080204" pitchFamily="34" charset="-128"/>
              </a:rPr>
              <a:t>-- </a:t>
            </a:r>
            <a:r>
              <a:rPr lang="en-US" altLang="en-US" dirty="0" smtClean="0">
                <a:ea typeface="ＭＳ Ｐゴシック" panose="020B0600070205080204" pitchFamily="34" charset="-128"/>
              </a:rPr>
              <a:t>after the discovery that normal execution can no longer proceed.</a:t>
            </a:r>
          </a:p>
          <a:p>
            <a:r>
              <a:rPr lang="en-US" altLang="en-US" b="1" dirty="0" smtClean="0">
                <a:solidFill>
                  <a:srgbClr val="000099"/>
                </a:solidFill>
                <a:ea typeface="ＭＳ Ｐゴシック" panose="020B0600070205080204" pitchFamily="34" charset="-128"/>
              </a:rPr>
              <a:t>Aborted</a:t>
            </a:r>
            <a:r>
              <a:rPr lang="en-US" altLang="en-US" b="1" dirty="0" smtClean="0">
                <a:solidFill>
                  <a:schemeClr val="tx2"/>
                </a:solidFill>
                <a:ea typeface="ＭＳ Ｐゴシック" panose="020B0600070205080204" pitchFamily="34" charset="-128"/>
              </a:rPr>
              <a:t> </a:t>
            </a:r>
            <a:r>
              <a:rPr lang="en-US" altLang="en-US" dirty="0" smtClean="0">
                <a:ea typeface="ＭＳ Ｐゴシック" panose="020B0600070205080204" pitchFamily="34" charset="-128"/>
              </a:rPr>
              <a:t>– after the transaction has been rolled back and the database restored to its state prior to the start of the transaction.  Two options after it has been aborted:</a:t>
            </a:r>
          </a:p>
          <a:p>
            <a:pPr lvl="1"/>
            <a:r>
              <a:rPr lang="en-US" altLang="en-US" dirty="0" smtClean="0">
                <a:ea typeface="ＭＳ Ｐゴシック" panose="020B0600070205080204" pitchFamily="34" charset="-128"/>
              </a:rPr>
              <a:t>Restart the transaction</a:t>
            </a:r>
          </a:p>
          <a:p>
            <a:pPr lvl="2"/>
            <a:r>
              <a:rPr lang="en-US" altLang="en-US" dirty="0" smtClean="0">
                <a:ea typeface="ＭＳ Ｐゴシック" panose="020B0600070205080204" pitchFamily="34" charset="-128"/>
              </a:rPr>
              <a:t> can be done only if no internal logical error</a:t>
            </a:r>
          </a:p>
          <a:p>
            <a:pPr lvl="1"/>
            <a:r>
              <a:rPr lang="en-US" altLang="en-US" dirty="0" smtClean="0">
                <a:ea typeface="ＭＳ Ｐゴシック" panose="020B0600070205080204" pitchFamily="34" charset="-128"/>
              </a:rPr>
              <a:t>Kill the transaction</a:t>
            </a:r>
          </a:p>
          <a:p>
            <a:r>
              <a:rPr lang="en-US" altLang="en-US" b="1" dirty="0" smtClean="0">
                <a:solidFill>
                  <a:srgbClr val="000099"/>
                </a:solidFill>
                <a:ea typeface="ＭＳ Ｐゴシック" panose="020B0600070205080204" pitchFamily="34" charset="-128"/>
              </a:rPr>
              <a:t>Committed</a:t>
            </a:r>
            <a:r>
              <a:rPr lang="en-US" altLang="en-US" b="1" dirty="0" smtClean="0">
                <a:solidFill>
                  <a:schemeClr val="tx2"/>
                </a:solidFill>
                <a:ea typeface="ＭＳ Ｐゴシック" panose="020B0600070205080204" pitchFamily="34" charset="-128"/>
              </a:rPr>
              <a:t> </a:t>
            </a:r>
            <a:r>
              <a:rPr lang="en-US" altLang="en-US" dirty="0" smtClean="0">
                <a:ea typeface="ＭＳ Ｐゴシック" panose="020B0600070205080204" pitchFamily="34" charset="-128"/>
              </a:rPr>
              <a:t>– after successful completion.</a:t>
            </a:r>
          </a:p>
        </p:txBody>
      </p:sp>
    </p:spTree>
    <p:extLst>
      <p:ext uri="{BB962C8B-B14F-4D97-AF65-F5344CB8AC3E}">
        <p14:creationId xmlns:p14="http://schemas.microsoft.com/office/powerpoint/2010/main" val="367309033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SI In Oracle and PostgreSQL</a:t>
            </a:r>
          </a:p>
        </p:txBody>
      </p:sp>
      <p:sp>
        <p:nvSpPr>
          <p:cNvPr id="55299" name="Rectangle 3"/>
          <p:cNvSpPr>
            <a:spLocks noGrp="1" noChangeArrowheads="1"/>
          </p:cNvSpPr>
          <p:nvPr>
            <p:ph type="body" idx="1"/>
          </p:nvPr>
        </p:nvSpPr>
        <p:spPr>
          <a:xfrm>
            <a:off x="240030" y="811531"/>
            <a:ext cx="8605520" cy="5600700"/>
          </a:xfrm>
        </p:spPr>
        <p:txBody>
          <a:bodyPr/>
          <a:lstStyle/>
          <a:p>
            <a:r>
              <a:rPr lang="en-US" altLang="en-US" b="1" dirty="0" smtClean="0">
                <a:solidFill>
                  <a:srgbClr val="000099"/>
                </a:solidFill>
                <a:ea typeface="ＭＳ Ｐゴシック" panose="020B0600070205080204" pitchFamily="34" charset="-128"/>
              </a:rPr>
              <a:t>Warning</a:t>
            </a:r>
            <a:r>
              <a:rPr lang="en-US" altLang="en-US" dirty="0" smtClean="0">
                <a:ea typeface="ＭＳ Ｐゴシック" panose="020B0600070205080204" pitchFamily="34" charset="-128"/>
              </a:rPr>
              <a:t>: SI used when isolation level is set to serializable, by Oracle,</a:t>
            </a:r>
            <a:r>
              <a:rPr lang="en-US" altLang="en-US" dirty="0" smtClean="0">
                <a:solidFill>
                  <a:schemeClr val="tx2"/>
                </a:solidFill>
                <a:ea typeface="ＭＳ Ｐゴシック" panose="020B0600070205080204" pitchFamily="34" charset="-128"/>
              </a:rPr>
              <a:t> </a:t>
            </a:r>
            <a:r>
              <a:rPr lang="en-US" altLang="en-US" dirty="0" smtClean="0">
                <a:ea typeface="ＭＳ Ｐゴシック" panose="020B0600070205080204" pitchFamily="34" charset="-128"/>
              </a:rPr>
              <a:t>and</a:t>
            </a:r>
            <a:r>
              <a:rPr lang="en-US" altLang="en-US" dirty="0" smtClean="0">
                <a:solidFill>
                  <a:schemeClr val="tx2"/>
                </a:solidFill>
                <a:ea typeface="ＭＳ Ｐゴシック" panose="020B0600070205080204" pitchFamily="34" charset="-128"/>
              </a:rPr>
              <a:t> </a:t>
            </a:r>
            <a:r>
              <a:rPr lang="en-US" altLang="en-US" dirty="0" smtClean="0">
                <a:ea typeface="ＭＳ Ｐゴシック" panose="020B0600070205080204" pitchFamily="34" charset="-128"/>
              </a:rPr>
              <a:t>PostgreSQL versions prior to 9.1</a:t>
            </a:r>
            <a:endParaRPr lang="en-US" altLang="en-US" dirty="0" smtClean="0">
              <a:solidFill>
                <a:schemeClr val="tx2"/>
              </a:solidFill>
              <a:ea typeface="ＭＳ Ｐゴシック" panose="020B0600070205080204" pitchFamily="34" charset="-128"/>
            </a:endParaRPr>
          </a:p>
          <a:p>
            <a:pPr marL="800100" lvl="1" indent="-342900"/>
            <a:r>
              <a:rPr lang="en-US" altLang="en-US" dirty="0" smtClean="0">
                <a:ea typeface="ＭＳ Ｐゴシック" panose="020B0600070205080204" pitchFamily="34" charset="-128"/>
              </a:rPr>
              <a:t>PostgreSQL</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s implementation of SI (versions prior to 9.1) described in Section 26.4.1.3</a:t>
            </a:r>
          </a:p>
          <a:p>
            <a:pPr marL="800100" lvl="1" indent="-342900"/>
            <a:r>
              <a:rPr lang="en-US" altLang="en-US" dirty="0" smtClean="0">
                <a:ea typeface="ＭＳ Ｐゴシック" panose="020B0600070205080204" pitchFamily="34" charset="-128"/>
              </a:rPr>
              <a:t>Oracle implements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first updater wins</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rule (variant of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first committer wins</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a:t>
            </a:r>
          </a:p>
          <a:p>
            <a:pPr marL="1200150" lvl="2" indent="-342900"/>
            <a:r>
              <a:rPr lang="en-US" altLang="en-US" dirty="0" smtClean="0">
                <a:ea typeface="ＭＳ Ｐゴシック" panose="020B0600070205080204" pitchFamily="34" charset="-128"/>
              </a:rPr>
              <a:t>concurrent writer check is done at time of write, not at commit time</a:t>
            </a:r>
          </a:p>
          <a:p>
            <a:pPr marL="1200150" lvl="2" indent="-342900"/>
            <a:r>
              <a:rPr lang="en-US" altLang="en-US" dirty="0" smtClean="0">
                <a:ea typeface="ＭＳ Ｐゴシック" panose="020B0600070205080204" pitchFamily="34" charset="-128"/>
              </a:rPr>
              <a:t>Allows transactions to be rolled back earlier</a:t>
            </a:r>
          </a:p>
          <a:p>
            <a:pPr marL="1200150" lvl="2" indent="-342900"/>
            <a:r>
              <a:rPr lang="en-US" altLang="en-US" dirty="0" smtClean="0">
                <a:ea typeface="ＭＳ Ｐゴシック" panose="020B0600070205080204" pitchFamily="34" charset="-128"/>
              </a:rPr>
              <a:t>Oracle and PostgreSQL &lt; 9.1 do not support true serializable execution</a:t>
            </a:r>
          </a:p>
          <a:p>
            <a:pPr marL="800100" lvl="1" indent="-342900"/>
            <a:r>
              <a:rPr lang="en-US" altLang="en-US" dirty="0" smtClean="0">
                <a:ea typeface="ＭＳ Ｐゴシック" panose="020B0600070205080204" pitchFamily="34" charset="-128"/>
              </a:rPr>
              <a:t>PostgreSQL 9.1 introduced new protocol called “</a:t>
            </a:r>
            <a:r>
              <a:rPr lang="en-US" altLang="ja-JP" dirty="0" smtClean="0">
                <a:ea typeface="ＭＳ Ｐゴシック" panose="020B0600070205080204" pitchFamily="34" charset="-128"/>
              </a:rPr>
              <a:t>Serializable Snapshot Isolation</a:t>
            </a:r>
            <a:r>
              <a:rPr lang="en-US" altLang="en-US" dirty="0" smtClean="0">
                <a:ea typeface="ＭＳ Ｐゴシック" panose="020B0600070205080204" pitchFamily="34" charset="-128"/>
              </a:rPr>
              <a:t>”</a:t>
            </a:r>
            <a:r>
              <a:rPr lang="en-US" altLang="ja-JP" dirty="0" smtClean="0">
                <a:ea typeface="ＭＳ Ｐゴシック" panose="020B0600070205080204" pitchFamily="34" charset="-128"/>
              </a:rPr>
              <a:t> (SSI)</a:t>
            </a:r>
          </a:p>
          <a:p>
            <a:pPr marL="1200150" lvl="2" indent="-342900"/>
            <a:r>
              <a:rPr lang="en-US" altLang="en-US" dirty="0" smtClean="0">
                <a:ea typeface="ＭＳ Ｐゴシック" panose="020B0600070205080204" pitchFamily="34" charset="-128"/>
              </a:rPr>
              <a:t>Which guarantees true serializabilty including handling predicate reads (coming up)</a:t>
            </a:r>
          </a:p>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782012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6114" name="Rectangle 2"/>
          <p:cNvSpPr>
            <a:spLocks noGrp="1" noChangeArrowheads="1"/>
          </p:cNvSpPr>
          <p:nvPr>
            <p:ph type="title" idx="4294967295"/>
          </p:nvPr>
        </p:nvSpPr>
        <p:spPr/>
        <p:txBody>
          <a:bodyPr/>
          <a:lstStyle/>
          <a:p>
            <a:pPr>
              <a:defRPr/>
            </a:pPr>
            <a:r>
              <a:rPr lang="en-US" smtClean="0">
                <a:effectLst>
                  <a:outerShdw blurRad="38100" dist="38100" dir="2700000" algn="tl">
                    <a:srgbClr val="C0C0C0"/>
                  </a:outerShdw>
                </a:effectLst>
                <a:ea typeface="ＭＳ Ｐゴシック" pitchFamily="34" charset="-128"/>
              </a:rPr>
              <a:t>SI In Oracle and PostgreSQL</a:t>
            </a:r>
          </a:p>
        </p:txBody>
      </p:sp>
      <p:sp>
        <p:nvSpPr>
          <p:cNvPr id="56323" name="Rectangle 3"/>
          <p:cNvSpPr>
            <a:spLocks noGrp="1" noChangeArrowheads="1"/>
          </p:cNvSpPr>
          <p:nvPr>
            <p:ph type="body" idx="4294967295"/>
          </p:nvPr>
        </p:nvSpPr>
        <p:spPr>
          <a:xfrm>
            <a:off x="251460" y="902970"/>
            <a:ext cx="8594090" cy="5666105"/>
          </a:xfrm>
        </p:spPr>
        <p:txBody>
          <a:bodyPr/>
          <a:lstStyle/>
          <a:p>
            <a:r>
              <a:rPr lang="en-US" altLang="en-US" sz="2000" dirty="0" smtClean="0">
                <a:ea typeface="ＭＳ Ｐゴシック" panose="020B0600070205080204" pitchFamily="34" charset="-128"/>
              </a:rPr>
              <a:t>Can sidestep SI for specific queries by using </a:t>
            </a:r>
            <a:r>
              <a:rPr lang="en-US" altLang="en-US" sz="2000" b="1" dirty="0" smtClean="0">
                <a:ea typeface="ＭＳ Ｐゴシック" panose="020B0600070205080204" pitchFamily="34" charset="-128"/>
              </a:rPr>
              <a:t>select .. for update </a:t>
            </a:r>
            <a:r>
              <a:rPr lang="en-US" altLang="en-US" sz="2000" dirty="0" smtClean="0">
                <a:ea typeface="ＭＳ Ｐゴシック" panose="020B0600070205080204" pitchFamily="34" charset="-128"/>
              </a:rPr>
              <a:t>in Oracle and PostgreSQL</a:t>
            </a:r>
            <a:endParaRPr lang="en-US" altLang="en-US" sz="2000" b="1" dirty="0" smtClean="0">
              <a:ea typeface="ＭＳ Ｐゴシック" panose="020B0600070205080204" pitchFamily="34" charset="-128"/>
            </a:endParaRPr>
          </a:p>
          <a:p>
            <a:pPr marL="800100" lvl="1" indent="-342900"/>
            <a:r>
              <a:rPr lang="en-US" altLang="en-US" sz="2000" dirty="0" smtClean="0">
                <a:ea typeface="ＭＳ Ｐゴシック" panose="020B0600070205080204" pitchFamily="34" charset="-128"/>
              </a:rPr>
              <a:t>E.g., </a:t>
            </a:r>
          </a:p>
          <a:p>
            <a:pPr marL="1200150" lvl="2" indent="-342900">
              <a:buFont typeface="Webdings" panose="05030102010509060703" pitchFamily="18" charset="2"/>
              <a:buAutoNum type="arabicPeriod"/>
            </a:pPr>
            <a:r>
              <a:rPr lang="en-US" altLang="en-US" sz="2000" b="1" dirty="0" smtClean="0">
                <a:ea typeface="ＭＳ Ｐゴシック" panose="020B0600070205080204" pitchFamily="34" charset="-128"/>
              </a:rPr>
              <a:t>select</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max</a:t>
            </a:r>
            <a:r>
              <a:rPr lang="en-US" altLang="en-US" sz="2000" dirty="0" smtClean="0">
                <a:ea typeface="ＭＳ Ｐゴシック" panose="020B0600070205080204" pitchFamily="34" charset="-128"/>
              </a:rPr>
              <a:t>(</a:t>
            </a:r>
            <a:r>
              <a:rPr lang="en-US" altLang="en-US" sz="2000" dirty="0" err="1" smtClean="0">
                <a:ea typeface="ＭＳ Ｐゴシック" panose="020B0600070205080204" pitchFamily="34" charset="-128"/>
              </a:rPr>
              <a:t>orderno</a:t>
            </a:r>
            <a:r>
              <a:rPr lang="en-US" altLang="en-US" sz="2000" dirty="0" smtClean="0">
                <a:ea typeface="ＭＳ Ｐゴシック" panose="020B0600070205080204" pitchFamily="34" charset="-128"/>
              </a:rPr>
              <a:t>) </a:t>
            </a:r>
            <a:r>
              <a:rPr lang="en-US" altLang="en-US" sz="2000" b="1" dirty="0" smtClean="0">
                <a:ea typeface="ＭＳ Ｐゴシック" panose="020B0600070205080204" pitchFamily="34" charset="-128"/>
              </a:rPr>
              <a:t>from</a:t>
            </a:r>
            <a:r>
              <a:rPr lang="en-US" altLang="en-US" sz="2000" dirty="0" smtClean="0">
                <a:ea typeface="ＭＳ Ｐゴシック" panose="020B0600070205080204" pitchFamily="34" charset="-128"/>
              </a:rPr>
              <a:t> orders </a:t>
            </a:r>
            <a:r>
              <a:rPr lang="en-US" altLang="en-US" sz="2000" b="1" u="sng" dirty="0" smtClean="0">
                <a:ea typeface="ＭＳ Ｐゴシック" panose="020B0600070205080204" pitchFamily="34" charset="-128"/>
              </a:rPr>
              <a:t>for update</a:t>
            </a:r>
            <a:r>
              <a:rPr lang="en-US" altLang="en-US" sz="2000" dirty="0" smtClean="0">
                <a:ea typeface="ＭＳ Ｐゴシック" panose="020B0600070205080204" pitchFamily="34" charset="-128"/>
              </a:rPr>
              <a:t> </a:t>
            </a:r>
          </a:p>
          <a:p>
            <a:pPr marL="1200150" lvl="2" indent="-342900">
              <a:buFont typeface="Webdings" panose="05030102010509060703" pitchFamily="18" charset="2"/>
              <a:buAutoNum type="arabicPeriod"/>
            </a:pPr>
            <a:r>
              <a:rPr lang="en-US" altLang="en-US" sz="2000" dirty="0" smtClean="0">
                <a:ea typeface="ＭＳ Ｐゴシック" panose="020B0600070205080204" pitchFamily="34" charset="-128"/>
              </a:rPr>
              <a:t>read value into local variable </a:t>
            </a:r>
            <a:r>
              <a:rPr lang="en-US" altLang="en-US" sz="2000" dirty="0" err="1" smtClean="0">
                <a:ea typeface="ＭＳ Ｐゴシック" panose="020B0600070205080204" pitchFamily="34" charset="-128"/>
              </a:rPr>
              <a:t>maxorder</a:t>
            </a:r>
            <a:endParaRPr lang="en-US" altLang="en-US" sz="2000" dirty="0" smtClean="0">
              <a:ea typeface="ＭＳ Ｐゴシック" panose="020B0600070205080204" pitchFamily="34" charset="-128"/>
            </a:endParaRPr>
          </a:p>
          <a:p>
            <a:pPr marL="1200150" lvl="2" indent="-342900">
              <a:buFont typeface="Webdings" panose="05030102010509060703" pitchFamily="18" charset="2"/>
              <a:buAutoNum type="arabicPeriod"/>
            </a:pPr>
            <a:r>
              <a:rPr lang="en-US" altLang="en-US" sz="2000" dirty="0" smtClean="0">
                <a:ea typeface="ＭＳ Ｐゴシック" panose="020B0600070205080204" pitchFamily="34" charset="-128"/>
              </a:rPr>
              <a:t>insert into orders (maxorder+1, …)</a:t>
            </a:r>
          </a:p>
          <a:p>
            <a:pPr marL="800100" lvl="1" indent="-342900"/>
            <a:r>
              <a:rPr lang="en-US" altLang="en-US" sz="2000" dirty="0" smtClean="0">
                <a:ea typeface="ＭＳ Ｐゴシック" panose="020B0600070205080204" pitchFamily="34" charset="-128"/>
              </a:rPr>
              <a:t>Select for update (SFU) treats all data read by the query as if it were also updated, preventing concurrent updates</a:t>
            </a:r>
          </a:p>
          <a:p>
            <a:pPr marL="800100" lvl="1" indent="-342900"/>
            <a:r>
              <a:rPr lang="en-US" altLang="en-US" sz="2000" dirty="0" smtClean="0">
                <a:ea typeface="ＭＳ Ｐゴシック" panose="020B0600070205080204" pitchFamily="34" charset="-128"/>
              </a:rPr>
              <a:t>Does not always ensure serializability since phantom phenomena can occur (coming up)</a:t>
            </a:r>
          </a:p>
          <a:p>
            <a:r>
              <a:rPr lang="en-US" altLang="en-US" sz="2000" dirty="0" smtClean="0">
                <a:ea typeface="ＭＳ Ｐゴシック" panose="020B0600070205080204" pitchFamily="34" charset="-128"/>
              </a:rPr>
              <a:t>In PostgreSQL versions &lt; 9.1, SFU locks the data item, but releases locks when the transaction completes, even if other concurrent transactions are active</a:t>
            </a:r>
          </a:p>
          <a:p>
            <a:pPr marL="800100" lvl="1" indent="-342900"/>
            <a:r>
              <a:rPr lang="en-US" altLang="en-US" sz="2000" dirty="0" smtClean="0">
                <a:ea typeface="ＭＳ Ｐゴシック" panose="020B0600070205080204" pitchFamily="34" charset="-128"/>
              </a:rPr>
              <a:t>Not quite same as SFU in Oracle, which keeps locks until all</a:t>
            </a:r>
          </a:p>
          <a:p>
            <a:pPr marL="800100" lvl="1" indent="-342900"/>
            <a:r>
              <a:rPr lang="en-US" altLang="en-US" sz="2000" dirty="0" smtClean="0">
                <a:ea typeface="ＭＳ Ｐゴシック" panose="020B0600070205080204" pitchFamily="34" charset="-128"/>
              </a:rPr>
              <a:t>concurrent transactions have completed</a:t>
            </a:r>
          </a:p>
        </p:txBody>
      </p:sp>
    </p:spTree>
    <p:extLst>
      <p:ext uri="{BB962C8B-B14F-4D97-AF65-F5344CB8AC3E}">
        <p14:creationId xmlns:p14="http://schemas.microsoft.com/office/powerpoint/2010/main" val="2591566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Insert and Delete Operations</a:t>
            </a:r>
          </a:p>
        </p:txBody>
      </p:sp>
      <p:sp>
        <p:nvSpPr>
          <p:cNvPr id="57347" name="Rectangle 3"/>
          <p:cNvSpPr>
            <a:spLocks noGrp="1" noChangeArrowheads="1"/>
          </p:cNvSpPr>
          <p:nvPr>
            <p:ph type="body" idx="4294967295"/>
          </p:nvPr>
        </p:nvSpPr>
        <p:spPr>
          <a:xfrm>
            <a:off x="160020" y="934562"/>
            <a:ext cx="8812530" cy="5409088"/>
          </a:xfrm>
        </p:spPr>
        <p:txBody>
          <a:bodyPr/>
          <a:lstStyle/>
          <a:p>
            <a:pPr>
              <a:lnSpc>
                <a:spcPct val="90000"/>
              </a:lnSpc>
            </a:pPr>
            <a:r>
              <a:rPr lang="en-US" altLang="en-US" sz="2000" dirty="0" smtClean="0">
                <a:ea typeface="ＭＳ Ｐゴシック" panose="020B0600070205080204" pitchFamily="34" charset="-128"/>
              </a:rPr>
              <a:t>If two-phase locking is used :</a:t>
            </a:r>
          </a:p>
          <a:p>
            <a:pPr lvl="1">
              <a:lnSpc>
                <a:spcPct val="90000"/>
              </a:lnSpc>
            </a:pPr>
            <a:r>
              <a:rPr lang="en-US" altLang="en-US" sz="2000" dirty="0" smtClean="0">
                <a:ea typeface="ＭＳ Ｐゴシック" panose="020B0600070205080204" pitchFamily="34" charset="-128"/>
              </a:rPr>
              <a:t>A  </a:t>
            </a:r>
            <a:r>
              <a:rPr lang="en-US" altLang="en-US" sz="2000" b="1" dirty="0" smtClean="0">
                <a:ea typeface="ＭＳ Ｐゴシック" panose="020B0600070205080204" pitchFamily="34" charset="-128"/>
              </a:rPr>
              <a:t>delete</a:t>
            </a:r>
            <a:r>
              <a:rPr lang="en-US" altLang="en-US" sz="2000" dirty="0" smtClean="0">
                <a:ea typeface="ＭＳ Ｐゴシック" panose="020B0600070205080204" pitchFamily="34" charset="-128"/>
              </a:rPr>
              <a:t> operation may be performed only if the transaction deleting the tuple has an exclusive lock on the tuple to be deleted.</a:t>
            </a:r>
          </a:p>
          <a:p>
            <a:pPr lvl="1">
              <a:lnSpc>
                <a:spcPct val="90000"/>
              </a:lnSpc>
            </a:pPr>
            <a:r>
              <a:rPr lang="en-US" altLang="en-US" sz="2000" dirty="0" smtClean="0">
                <a:ea typeface="ＭＳ Ｐゴシック" panose="020B0600070205080204" pitchFamily="34" charset="-128"/>
              </a:rPr>
              <a:t>A transaction that inserts a new tuple into the database is given an X-mode lock on the tuple</a:t>
            </a:r>
          </a:p>
          <a:p>
            <a:pPr>
              <a:lnSpc>
                <a:spcPct val="90000"/>
              </a:lnSpc>
            </a:pPr>
            <a:r>
              <a:rPr lang="en-US" altLang="en-US" sz="2000" dirty="0" smtClean="0">
                <a:ea typeface="ＭＳ Ｐゴシック" panose="020B0600070205080204" pitchFamily="34" charset="-128"/>
              </a:rPr>
              <a:t>Insertions and deletions can lead to the </a:t>
            </a:r>
            <a:r>
              <a:rPr lang="en-US" altLang="en-US" sz="2000" b="1" dirty="0" smtClean="0">
                <a:solidFill>
                  <a:srgbClr val="000099"/>
                </a:solidFill>
                <a:ea typeface="ＭＳ Ｐゴシック" panose="020B0600070205080204" pitchFamily="34" charset="-128"/>
              </a:rPr>
              <a:t>phantom phenomenon</a:t>
            </a:r>
            <a:r>
              <a:rPr lang="en-US" altLang="en-US" sz="2000" dirty="0" smtClean="0">
                <a:ea typeface="ＭＳ Ｐゴシック" panose="020B0600070205080204" pitchFamily="34" charset="-128"/>
              </a:rPr>
              <a:t>.</a:t>
            </a:r>
          </a:p>
          <a:p>
            <a:pPr lvl="1">
              <a:lnSpc>
                <a:spcPct val="90000"/>
              </a:lnSpc>
            </a:pPr>
            <a:r>
              <a:rPr lang="en-US" altLang="en-US" sz="2000" dirty="0" smtClean="0">
                <a:ea typeface="ＭＳ Ｐゴシック" panose="020B0600070205080204" pitchFamily="34" charset="-128"/>
              </a:rPr>
              <a:t>A transaction that scans a relation </a:t>
            </a:r>
          </a:p>
          <a:p>
            <a:pPr lvl="2">
              <a:lnSpc>
                <a:spcPct val="90000"/>
              </a:lnSpc>
            </a:pPr>
            <a:r>
              <a:rPr lang="en-US" altLang="en-US" sz="2000" dirty="0" smtClean="0">
                <a:ea typeface="ＭＳ Ｐゴシック" panose="020B0600070205080204" pitchFamily="34" charset="-128"/>
              </a:rPr>
              <a:t>(e.g., find sum of balances of all accounts in </a:t>
            </a:r>
            <a:r>
              <a:rPr lang="en-US" altLang="en-US" sz="2000" dirty="0" err="1" smtClean="0">
                <a:ea typeface="ＭＳ Ｐゴシック" panose="020B0600070205080204" pitchFamily="34" charset="-128"/>
              </a:rPr>
              <a:t>Perryridge</a:t>
            </a:r>
            <a:r>
              <a:rPr lang="en-US" altLang="en-US" sz="2000" dirty="0" smtClean="0">
                <a:ea typeface="ＭＳ Ｐゴシック" panose="020B0600070205080204" pitchFamily="34" charset="-128"/>
              </a:rPr>
              <a:t>) </a:t>
            </a:r>
          </a:p>
          <a:p>
            <a:pPr lvl="2">
              <a:lnSpc>
                <a:spcPct val="90000"/>
              </a:lnSpc>
              <a:buFont typeface="Webdings" panose="05030102010509060703" pitchFamily="18" charset="2"/>
              <a:buNone/>
            </a:pPr>
            <a:r>
              <a:rPr lang="en-US" altLang="en-US" sz="2000" dirty="0" smtClean="0">
                <a:ea typeface="ＭＳ Ｐゴシック" panose="020B0600070205080204" pitchFamily="34" charset="-128"/>
              </a:rPr>
              <a:t>and a transaction that inserts a tuple in the relation </a:t>
            </a:r>
          </a:p>
          <a:p>
            <a:pPr lvl="2">
              <a:lnSpc>
                <a:spcPct val="90000"/>
              </a:lnSpc>
            </a:pPr>
            <a:r>
              <a:rPr lang="en-US" altLang="en-US" sz="2000" dirty="0" smtClean="0">
                <a:ea typeface="ＭＳ Ｐゴシック" panose="020B0600070205080204" pitchFamily="34" charset="-128"/>
              </a:rPr>
              <a:t>(e.g., insert a new account at </a:t>
            </a:r>
            <a:r>
              <a:rPr lang="en-US" altLang="en-US" sz="2000" dirty="0" err="1" smtClean="0">
                <a:ea typeface="ＭＳ Ｐゴシック" panose="020B0600070205080204" pitchFamily="34" charset="-128"/>
              </a:rPr>
              <a:t>Perryridge</a:t>
            </a:r>
            <a:r>
              <a:rPr lang="en-US" altLang="en-US" sz="2000" dirty="0" smtClean="0">
                <a:ea typeface="ＭＳ Ｐゴシック" panose="020B0600070205080204" pitchFamily="34" charset="-128"/>
              </a:rPr>
              <a:t>)</a:t>
            </a:r>
          </a:p>
          <a:p>
            <a:pPr lvl="2">
              <a:lnSpc>
                <a:spcPct val="90000"/>
              </a:lnSpc>
              <a:buFont typeface="Webdings" panose="05030102010509060703" pitchFamily="18" charset="2"/>
              <a:buNone/>
            </a:pPr>
            <a:r>
              <a:rPr lang="en-US" altLang="en-US" sz="2000" dirty="0" smtClean="0">
                <a:ea typeface="ＭＳ Ｐゴシック" panose="020B0600070205080204" pitchFamily="34" charset="-128"/>
              </a:rPr>
              <a:t>(conceptually) conflict in spite of not accessing any tuple in common.</a:t>
            </a:r>
          </a:p>
          <a:p>
            <a:pPr lvl="1">
              <a:lnSpc>
                <a:spcPct val="90000"/>
              </a:lnSpc>
            </a:pPr>
            <a:r>
              <a:rPr lang="en-US" altLang="en-US" sz="2000" dirty="0" smtClean="0">
                <a:ea typeface="ＭＳ Ｐゴシック" panose="020B0600070205080204" pitchFamily="34" charset="-128"/>
              </a:rPr>
              <a:t>If only tuple locks are used, non-serializable schedules can result</a:t>
            </a:r>
          </a:p>
          <a:p>
            <a:pPr lvl="2">
              <a:lnSpc>
                <a:spcPct val="90000"/>
              </a:lnSpc>
            </a:pPr>
            <a:r>
              <a:rPr lang="en-US" altLang="en-US" sz="2000" dirty="0" smtClean="0">
                <a:ea typeface="ＭＳ Ｐゴシック" panose="020B0600070205080204" pitchFamily="34" charset="-128"/>
              </a:rPr>
              <a:t>E.g. the scan transaction does not see the new account, but reads some other tuple written by the update transaction</a:t>
            </a:r>
          </a:p>
        </p:txBody>
      </p:sp>
    </p:spTree>
    <p:extLst>
      <p:ext uri="{BB962C8B-B14F-4D97-AF65-F5344CB8AC3E}">
        <p14:creationId xmlns:p14="http://schemas.microsoft.com/office/powerpoint/2010/main" val="3011587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Insert  and Delete Operations (Cont.)</a:t>
            </a:r>
          </a:p>
        </p:txBody>
      </p:sp>
      <p:sp>
        <p:nvSpPr>
          <p:cNvPr id="58371" name="Rectangle 3"/>
          <p:cNvSpPr>
            <a:spLocks noGrp="1" noChangeArrowheads="1"/>
          </p:cNvSpPr>
          <p:nvPr>
            <p:ph type="body" idx="4294967295"/>
          </p:nvPr>
        </p:nvSpPr>
        <p:spPr>
          <a:xfrm>
            <a:off x="194310" y="891540"/>
            <a:ext cx="8651240" cy="5612130"/>
          </a:xfrm>
        </p:spPr>
        <p:txBody>
          <a:bodyPr/>
          <a:lstStyle/>
          <a:p>
            <a:r>
              <a:rPr lang="en-US" altLang="en-US" sz="2000" dirty="0" smtClean="0">
                <a:ea typeface="ＭＳ Ｐゴシック" panose="020B0600070205080204" pitchFamily="34" charset="-128"/>
              </a:rPr>
              <a:t>The transaction scanning the relation is reading  information that indicates what tuples the relation contains, while a transaction inserting a tuple updates the same information.</a:t>
            </a:r>
          </a:p>
          <a:p>
            <a:pPr lvl="1"/>
            <a:r>
              <a:rPr lang="en-US" altLang="en-US" sz="2000" dirty="0" smtClean="0">
                <a:ea typeface="ＭＳ Ｐゴシック" panose="020B0600070205080204" pitchFamily="34" charset="-128"/>
              </a:rPr>
              <a:t> The conflict should be detected, e.g. by locking the information.</a:t>
            </a:r>
          </a:p>
          <a:p>
            <a:r>
              <a:rPr lang="en-US" altLang="en-US" sz="2000" dirty="0" smtClean="0">
                <a:ea typeface="ＭＳ Ｐゴシック" panose="020B0600070205080204" pitchFamily="34" charset="-128"/>
              </a:rPr>
              <a:t>One solution: </a:t>
            </a:r>
          </a:p>
          <a:p>
            <a:pPr lvl="1"/>
            <a:r>
              <a:rPr lang="en-US" altLang="en-US" sz="2000" dirty="0" smtClean="0">
                <a:ea typeface="ＭＳ Ｐゴシック" panose="020B0600070205080204" pitchFamily="34" charset="-128"/>
              </a:rPr>
              <a:t>Associate a data item with the relation, to represent the information about what tuples the relation contains.</a:t>
            </a:r>
          </a:p>
          <a:p>
            <a:pPr lvl="1"/>
            <a:r>
              <a:rPr lang="en-US" altLang="en-US" sz="2000" dirty="0" smtClean="0">
                <a:ea typeface="ＭＳ Ｐゴシック" panose="020B0600070205080204" pitchFamily="34" charset="-128"/>
              </a:rPr>
              <a:t>Transactions scanning the relation acquire a shared lock in the data item, </a:t>
            </a:r>
          </a:p>
          <a:p>
            <a:pPr lvl="1"/>
            <a:r>
              <a:rPr lang="en-US" altLang="en-US" sz="2000" dirty="0" smtClean="0">
                <a:ea typeface="ＭＳ Ｐゴシック" panose="020B0600070205080204" pitchFamily="34" charset="-128"/>
              </a:rPr>
              <a:t>Transactions inserting or deleting a tuple acquire an exclusive lock on the data item. (Note: locks on the data item do not conflict with locks on individual tuples.)</a:t>
            </a:r>
          </a:p>
          <a:p>
            <a:r>
              <a:rPr lang="en-US" altLang="en-US" sz="2000" dirty="0" smtClean="0">
                <a:ea typeface="ＭＳ Ｐゴシック" panose="020B0600070205080204" pitchFamily="34" charset="-128"/>
              </a:rPr>
              <a:t>Above protocol provides very low concurrency for insertions/deletions.</a:t>
            </a:r>
          </a:p>
          <a:p>
            <a:r>
              <a:rPr lang="en-US" altLang="en-US" sz="2000" dirty="0" smtClean="0">
                <a:ea typeface="ＭＳ Ｐゴシック" panose="020B0600070205080204" pitchFamily="34" charset="-128"/>
              </a:rPr>
              <a:t>Index locking protocols provide higher concurrency while </a:t>
            </a:r>
            <a:br>
              <a:rPr lang="en-US" altLang="en-US" sz="2000" dirty="0" smtClean="0">
                <a:ea typeface="ＭＳ Ｐゴシック" panose="020B0600070205080204" pitchFamily="34" charset="-128"/>
              </a:rPr>
            </a:br>
            <a:r>
              <a:rPr lang="en-US" altLang="en-US" sz="2000" dirty="0" smtClean="0">
                <a:ea typeface="ＭＳ Ｐゴシック" panose="020B0600070205080204" pitchFamily="34" charset="-128"/>
              </a:rPr>
              <a:t>preventing the phantom phenomenon, by requiring locks </a:t>
            </a:r>
            <a:br>
              <a:rPr lang="en-US" altLang="en-US" sz="2000" dirty="0" smtClean="0">
                <a:ea typeface="ＭＳ Ｐゴシック" panose="020B0600070205080204" pitchFamily="34" charset="-128"/>
              </a:rPr>
            </a:br>
            <a:r>
              <a:rPr lang="en-US" altLang="en-US" sz="2000" dirty="0" smtClean="0">
                <a:ea typeface="ＭＳ Ｐゴシック" panose="020B0600070205080204" pitchFamily="34" charset="-128"/>
              </a:rPr>
              <a:t>on certain index buckets. </a:t>
            </a:r>
          </a:p>
        </p:txBody>
      </p:sp>
    </p:spTree>
    <p:extLst>
      <p:ext uri="{BB962C8B-B14F-4D97-AF65-F5344CB8AC3E}">
        <p14:creationId xmlns:p14="http://schemas.microsoft.com/office/powerpoint/2010/main" val="3913971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Index Locking Protocol</a:t>
            </a:r>
          </a:p>
        </p:txBody>
      </p:sp>
      <p:sp>
        <p:nvSpPr>
          <p:cNvPr id="59395" name="Rectangle 3"/>
          <p:cNvSpPr>
            <a:spLocks noGrp="1" noChangeArrowheads="1"/>
          </p:cNvSpPr>
          <p:nvPr>
            <p:ph type="body" idx="4294967295"/>
          </p:nvPr>
        </p:nvSpPr>
        <p:spPr>
          <a:xfrm>
            <a:off x="205740" y="857250"/>
            <a:ext cx="8778240" cy="5534025"/>
          </a:xfrm>
        </p:spPr>
        <p:txBody>
          <a:bodyPr/>
          <a:lstStyle/>
          <a:p>
            <a:r>
              <a:rPr lang="en-US" altLang="en-US" sz="2000" dirty="0" smtClean="0">
                <a:ea typeface="ＭＳ Ｐゴシック" panose="020B0600070205080204" pitchFamily="34" charset="-128"/>
              </a:rPr>
              <a:t>Index locking protocol:</a:t>
            </a:r>
          </a:p>
          <a:p>
            <a:pPr lvl="1"/>
            <a:r>
              <a:rPr lang="en-US" altLang="en-US" sz="2000" dirty="0" smtClean="0">
                <a:ea typeface="ＭＳ Ｐゴシック" panose="020B0600070205080204" pitchFamily="34" charset="-128"/>
              </a:rPr>
              <a:t>Every relation must have at least one index. </a:t>
            </a:r>
          </a:p>
          <a:p>
            <a:pPr lvl="1"/>
            <a:r>
              <a:rPr lang="en-US" altLang="en-US" sz="2000" dirty="0" smtClean="0">
                <a:ea typeface="ＭＳ Ｐゴシック" panose="020B0600070205080204" pitchFamily="34" charset="-128"/>
              </a:rPr>
              <a:t>A transaction can access tuples only after finding them through one or more indices on the relation</a:t>
            </a:r>
          </a:p>
          <a:p>
            <a:pPr lvl="1"/>
            <a:r>
              <a:rPr lang="en-US" altLang="en-US" sz="2000" dirty="0" smtClean="0">
                <a:ea typeface="ＭＳ Ｐゴシック" panose="020B0600070205080204" pitchFamily="34" charset="-128"/>
              </a:rPr>
              <a:t>A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that performs a lookup must lock all the index leaf nodes that it accesses, in S-mode</a:t>
            </a:r>
          </a:p>
          <a:p>
            <a:pPr lvl="2"/>
            <a:r>
              <a:rPr lang="en-US" altLang="en-US" sz="2000" dirty="0" smtClean="0">
                <a:ea typeface="ＭＳ Ｐゴシック" panose="020B0600070205080204" pitchFamily="34" charset="-128"/>
              </a:rPr>
              <a:t>Even if the leaf node does not contain any tuple satisfying the index lookup (e.g. for a range query, no tuple in a leaf is in the range)</a:t>
            </a:r>
          </a:p>
          <a:p>
            <a:pPr lvl="1"/>
            <a:r>
              <a:rPr lang="en-US" altLang="en-US" sz="2000" dirty="0" smtClean="0">
                <a:ea typeface="ＭＳ Ｐゴシック" panose="020B0600070205080204" pitchFamily="34" charset="-128"/>
              </a:rPr>
              <a:t>A transaction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that inserts, updates or deletes a tuple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in a relation </a:t>
            </a:r>
            <a:r>
              <a:rPr lang="en-US" altLang="en-US" sz="2000" i="1" dirty="0" smtClean="0">
                <a:ea typeface="ＭＳ Ｐゴシック" panose="020B0600070205080204" pitchFamily="34" charset="-128"/>
              </a:rPr>
              <a:t>r</a:t>
            </a:r>
            <a:r>
              <a:rPr lang="en-US" altLang="en-US" sz="2000" dirty="0" smtClean="0">
                <a:ea typeface="ＭＳ Ｐゴシック" panose="020B0600070205080204" pitchFamily="34" charset="-128"/>
              </a:rPr>
              <a:t> </a:t>
            </a:r>
          </a:p>
          <a:p>
            <a:pPr lvl="2"/>
            <a:r>
              <a:rPr lang="en-US" altLang="en-US" sz="2000" dirty="0" smtClean="0">
                <a:ea typeface="ＭＳ Ｐゴシック" panose="020B0600070205080204" pitchFamily="34" charset="-128"/>
              </a:rPr>
              <a:t>must update all indices to </a:t>
            </a:r>
            <a:r>
              <a:rPr lang="en-US" altLang="en-US" sz="2000" i="1" dirty="0" smtClean="0">
                <a:ea typeface="ＭＳ Ｐゴシック" panose="020B0600070205080204" pitchFamily="34" charset="-128"/>
              </a:rPr>
              <a:t>r</a:t>
            </a:r>
            <a:endParaRPr lang="en-US" altLang="en-US" sz="2000" dirty="0" smtClean="0">
              <a:ea typeface="ＭＳ Ｐゴシック" panose="020B0600070205080204" pitchFamily="34" charset="-128"/>
            </a:endParaRPr>
          </a:p>
          <a:p>
            <a:pPr lvl="2"/>
            <a:r>
              <a:rPr lang="en-US" altLang="en-US" sz="2000" dirty="0" smtClean="0">
                <a:ea typeface="ＭＳ Ｐゴシック" panose="020B0600070205080204" pitchFamily="34" charset="-128"/>
              </a:rPr>
              <a:t>must obtain exclusive locks on all index leaf nodes affected by the insert/update/delete</a:t>
            </a:r>
          </a:p>
          <a:p>
            <a:pPr lvl="1"/>
            <a:r>
              <a:rPr lang="en-US" altLang="en-US" sz="2000" dirty="0" smtClean="0">
                <a:ea typeface="ＭＳ Ｐゴシック" panose="020B0600070205080204" pitchFamily="34" charset="-128"/>
              </a:rPr>
              <a:t>The rules of the two-phase locking protocol must be observed</a:t>
            </a:r>
          </a:p>
          <a:p>
            <a:r>
              <a:rPr lang="en-US" altLang="en-US" sz="2000" dirty="0" smtClean="0">
                <a:ea typeface="ＭＳ Ｐゴシック" panose="020B0600070205080204" pitchFamily="34" charset="-128"/>
              </a:rPr>
              <a:t>Guarantees that phantom phenomenon won</a:t>
            </a:r>
            <a:r>
              <a:rPr lang="ja-JP" altLang="en-US" sz="2000" dirty="0" smtClean="0">
                <a:ea typeface="ＭＳ Ｐゴシック" panose="020B0600070205080204" pitchFamily="34" charset="-128"/>
              </a:rPr>
              <a:t>’</a:t>
            </a:r>
            <a:r>
              <a:rPr lang="en-US" altLang="ja-JP" sz="2000" dirty="0" smtClean="0">
                <a:ea typeface="ＭＳ Ｐゴシック" panose="020B0600070205080204" pitchFamily="34" charset="-128"/>
              </a:rPr>
              <a:t>t occur</a:t>
            </a:r>
            <a:endParaRPr lang="en-US" altLang="en-US" sz="2000" dirty="0" smtClean="0">
              <a:ea typeface="ＭＳ Ｐゴシック" panose="020B0600070205080204" pitchFamily="34" charset="-128"/>
            </a:endParaRPr>
          </a:p>
        </p:txBody>
      </p:sp>
    </p:spTree>
    <p:extLst>
      <p:ext uri="{BB962C8B-B14F-4D97-AF65-F5344CB8AC3E}">
        <p14:creationId xmlns:p14="http://schemas.microsoft.com/office/powerpoint/2010/main" val="2147394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Next-Key Locking</a:t>
            </a:r>
          </a:p>
        </p:txBody>
      </p:sp>
      <p:sp>
        <p:nvSpPr>
          <p:cNvPr id="60419" name="Rectangle 3"/>
          <p:cNvSpPr>
            <a:spLocks noGrp="1" noChangeArrowheads="1"/>
          </p:cNvSpPr>
          <p:nvPr>
            <p:ph type="body" idx="1"/>
          </p:nvPr>
        </p:nvSpPr>
        <p:spPr>
          <a:xfrm>
            <a:off x="197167" y="960120"/>
            <a:ext cx="8648383" cy="5543550"/>
          </a:xfrm>
        </p:spPr>
        <p:txBody>
          <a:bodyPr/>
          <a:lstStyle/>
          <a:p>
            <a:r>
              <a:rPr lang="en-US" altLang="en-US" dirty="0" smtClean="0">
                <a:ea typeface="ＭＳ Ｐゴシック" panose="020B0600070205080204" pitchFamily="34" charset="-128"/>
              </a:rPr>
              <a:t>Index-locking protocol to prevent phantoms required locking entire leaf</a:t>
            </a:r>
          </a:p>
          <a:p>
            <a:pPr lvl="1"/>
            <a:r>
              <a:rPr lang="en-US" altLang="en-US" dirty="0" smtClean="0">
                <a:ea typeface="ＭＳ Ｐゴシック" panose="020B0600070205080204" pitchFamily="34" charset="-128"/>
              </a:rPr>
              <a:t>Can result in poor concurrency if there are many inserts</a:t>
            </a:r>
          </a:p>
          <a:p>
            <a:r>
              <a:rPr lang="en-US" altLang="en-US" dirty="0" smtClean="0">
                <a:ea typeface="ＭＳ Ｐゴシック" panose="020B0600070205080204" pitchFamily="34" charset="-128"/>
              </a:rPr>
              <a:t>Alternative: for an index lookup</a:t>
            </a:r>
          </a:p>
          <a:p>
            <a:pPr lvl="1"/>
            <a:r>
              <a:rPr lang="en-US" altLang="en-US" dirty="0" smtClean="0">
                <a:ea typeface="ＭＳ Ｐゴシック" panose="020B0600070205080204" pitchFamily="34" charset="-128"/>
              </a:rPr>
              <a:t>Lock all values that satisfy index lookup (match lookup value, or fall in lookup range)</a:t>
            </a:r>
          </a:p>
          <a:p>
            <a:pPr lvl="1"/>
            <a:r>
              <a:rPr lang="en-US" altLang="en-US" dirty="0" smtClean="0">
                <a:ea typeface="ＭＳ Ｐゴシック" panose="020B0600070205080204" pitchFamily="34" charset="-128"/>
              </a:rPr>
              <a:t>Also lock next key value in index</a:t>
            </a:r>
          </a:p>
          <a:p>
            <a:pPr lvl="1"/>
            <a:r>
              <a:rPr lang="en-US" altLang="en-US" dirty="0" smtClean="0">
                <a:ea typeface="ＭＳ Ｐゴシック" panose="020B0600070205080204" pitchFamily="34" charset="-128"/>
              </a:rPr>
              <a:t>Lock mode: S for lookups, X for insert/delete/update</a:t>
            </a:r>
          </a:p>
          <a:p>
            <a:r>
              <a:rPr lang="en-US" altLang="en-US" dirty="0" smtClean="0">
                <a:ea typeface="ＭＳ Ｐゴシック" panose="020B0600070205080204" pitchFamily="34" charset="-128"/>
              </a:rPr>
              <a:t>Ensures that range queries will conflict with inserts/deletes/updates</a:t>
            </a:r>
          </a:p>
          <a:p>
            <a:pPr lvl="1"/>
            <a:r>
              <a:rPr lang="en-US" altLang="en-US" dirty="0" smtClean="0">
                <a:ea typeface="ＭＳ Ｐゴシック" panose="020B0600070205080204" pitchFamily="34" charset="-128"/>
              </a:rPr>
              <a:t>Regardless of which happens first, as long as both are concurrent</a:t>
            </a:r>
          </a:p>
        </p:txBody>
      </p:sp>
    </p:spTree>
    <p:extLst>
      <p:ext uri="{BB962C8B-B14F-4D97-AF65-F5344CB8AC3E}">
        <p14:creationId xmlns:p14="http://schemas.microsoft.com/office/powerpoint/2010/main" val="323139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Concurrency in Index Structures</a:t>
            </a:r>
          </a:p>
        </p:txBody>
      </p:sp>
      <p:sp>
        <p:nvSpPr>
          <p:cNvPr id="61443" name="Rectangle 3"/>
          <p:cNvSpPr>
            <a:spLocks noGrp="1" noChangeArrowheads="1"/>
          </p:cNvSpPr>
          <p:nvPr>
            <p:ph type="body" idx="4294967295"/>
          </p:nvPr>
        </p:nvSpPr>
        <p:spPr>
          <a:xfrm>
            <a:off x="182880" y="914400"/>
            <a:ext cx="8662670" cy="5577840"/>
          </a:xfrm>
        </p:spPr>
        <p:txBody>
          <a:bodyPr/>
          <a:lstStyle/>
          <a:p>
            <a:r>
              <a:rPr lang="en-US" altLang="en-US" sz="2000" dirty="0" smtClean="0">
                <a:ea typeface="ＭＳ Ｐゴシック" panose="020B0600070205080204" pitchFamily="34" charset="-128"/>
              </a:rPr>
              <a:t>Indices are unlike other database items in that their only job is to help in accessing data.</a:t>
            </a:r>
          </a:p>
          <a:p>
            <a:r>
              <a:rPr lang="en-US" altLang="en-US" sz="2000" dirty="0" smtClean="0">
                <a:ea typeface="ＭＳ Ｐゴシック" panose="020B0600070205080204" pitchFamily="34" charset="-128"/>
              </a:rPr>
              <a:t>Index-structures are typically accessed very often, much more than other database items. </a:t>
            </a:r>
          </a:p>
          <a:p>
            <a:pPr lvl="1"/>
            <a:r>
              <a:rPr lang="en-US" altLang="en-US" sz="2000" dirty="0" smtClean="0">
                <a:ea typeface="ＭＳ Ｐゴシック" panose="020B0600070205080204" pitchFamily="34" charset="-128"/>
              </a:rPr>
              <a:t>Treating index-structures like other database items, e.g. by 2-phase locking of index nodes can lead to low concurrency.   </a:t>
            </a:r>
          </a:p>
          <a:p>
            <a:r>
              <a:rPr lang="en-US" altLang="en-US" sz="2000" dirty="0" smtClean="0">
                <a:ea typeface="ＭＳ Ｐゴシック" panose="020B0600070205080204" pitchFamily="34" charset="-128"/>
              </a:rPr>
              <a:t>There are several index concurrency protocols where locks on internal nodes are released early, and not in a two-phase fashion.</a:t>
            </a:r>
          </a:p>
          <a:p>
            <a:pPr lvl="1"/>
            <a:r>
              <a:rPr lang="en-US" altLang="en-US" sz="2000" dirty="0" smtClean="0">
                <a:ea typeface="ＭＳ Ｐゴシック" panose="020B0600070205080204" pitchFamily="34" charset="-128"/>
              </a:rPr>
              <a:t>It is acceptable to have </a:t>
            </a:r>
            <a:r>
              <a:rPr lang="en-US" altLang="en-US" sz="2000" dirty="0" err="1" smtClean="0">
                <a:ea typeface="ＭＳ Ｐゴシック" panose="020B0600070205080204" pitchFamily="34" charset="-128"/>
              </a:rPr>
              <a:t>nonserializable</a:t>
            </a:r>
            <a:r>
              <a:rPr lang="en-US" altLang="en-US" sz="2000" dirty="0" smtClean="0">
                <a:ea typeface="ＭＳ Ｐゴシック" panose="020B0600070205080204" pitchFamily="34" charset="-128"/>
              </a:rPr>
              <a:t> concurrent access to an index as long as the accuracy of the index is maintained.</a:t>
            </a:r>
          </a:p>
          <a:p>
            <a:pPr lvl="2"/>
            <a:r>
              <a:rPr lang="en-US" altLang="en-US" sz="2000" dirty="0" smtClean="0">
                <a:ea typeface="ＭＳ Ｐゴシック" panose="020B0600070205080204" pitchFamily="34" charset="-128"/>
              </a:rPr>
              <a:t>In particular, the exact values read in an internal node of a </a:t>
            </a:r>
            <a:br>
              <a:rPr lang="en-US" altLang="en-US" sz="2000" dirty="0" smtClean="0">
                <a:ea typeface="ＭＳ Ｐゴシック" panose="020B0600070205080204" pitchFamily="34" charset="-128"/>
              </a:rPr>
            </a:br>
            <a:r>
              <a:rPr lang="en-US" altLang="en-US" sz="2000" dirty="0" smtClean="0">
                <a:ea typeface="ＭＳ Ｐゴシック" panose="020B0600070205080204" pitchFamily="34" charset="-128"/>
              </a:rPr>
              <a:t>B</a:t>
            </a:r>
            <a:r>
              <a:rPr lang="en-US" altLang="en-US" sz="2000" baseline="30000" dirty="0" smtClean="0">
                <a:ea typeface="ＭＳ Ｐゴシック" panose="020B0600070205080204" pitchFamily="34" charset="-128"/>
              </a:rPr>
              <a:t>+</a:t>
            </a:r>
            <a:r>
              <a:rPr lang="en-US" altLang="en-US" sz="2000" dirty="0" smtClean="0">
                <a:ea typeface="ＭＳ Ｐゴシック" panose="020B0600070205080204" pitchFamily="34" charset="-128"/>
              </a:rPr>
              <a:t>-tree are irrelevant so long as we land up in the correct leaf node.</a:t>
            </a:r>
          </a:p>
        </p:txBody>
      </p:sp>
    </p:spTree>
    <p:extLst>
      <p:ext uri="{BB962C8B-B14F-4D97-AF65-F5344CB8AC3E}">
        <p14:creationId xmlns:p14="http://schemas.microsoft.com/office/powerpoint/2010/main" val="944969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Concurrency in Index Structures (Cont.)</a:t>
            </a:r>
          </a:p>
        </p:txBody>
      </p:sp>
      <p:sp>
        <p:nvSpPr>
          <p:cNvPr id="101379" name="Rectangle 3"/>
          <p:cNvSpPr>
            <a:spLocks noGrp="1" noChangeArrowheads="1"/>
          </p:cNvSpPr>
          <p:nvPr>
            <p:ph type="body" idx="4294967295"/>
          </p:nvPr>
        </p:nvSpPr>
        <p:spPr>
          <a:xfrm>
            <a:off x="22860" y="800100"/>
            <a:ext cx="9029700" cy="5909310"/>
          </a:xfrm>
        </p:spPr>
        <p:txBody>
          <a:bodyPr/>
          <a:lstStyle/>
          <a:p>
            <a:r>
              <a:rPr lang="en-US" altLang="en-US" sz="1850" dirty="0" smtClean="0">
                <a:ea typeface="ＭＳ Ｐゴシック" panose="020B0600070205080204" pitchFamily="34" charset="-128"/>
              </a:rPr>
              <a:t>Example of index concurrency protocol:</a:t>
            </a:r>
          </a:p>
          <a:p>
            <a:r>
              <a:rPr lang="en-US" altLang="en-US" sz="1850" dirty="0" smtClean="0">
                <a:ea typeface="ＭＳ Ｐゴシック" panose="020B0600070205080204" pitchFamily="34" charset="-128"/>
              </a:rPr>
              <a:t>Use </a:t>
            </a:r>
            <a:r>
              <a:rPr lang="en-US" altLang="en-US" sz="1850" b="1" dirty="0" smtClean="0">
                <a:solidFill>
                  <a:srgbClr val="000099"/>
                </a:solidFill>
                <a:ea typeface="ＭＳ Ｐゴシック" panose="020B0600070205080204" pitchFamily="34" charset="-128"/>
              </a:rPr>
              <a:t>crabbing</a:t>
            </a:r>
            <a:r>
              <a:rPr lang="en-US" altLang="en-US" sz="1850" dirty="0" smtClean="0">
                <a:solidFill>
                  <a:srgbClr val="000099"/>
                </a:solidFill>
                <a:ea typeface="ＭＳ Ｐゴシック" panose="020B0600070205080204" pitchFamily="34" charset="-128"/>
              </a:rPr>
              <a:t> </a:t>
            </a:r>
            <a:r>
              <a:rPr lang="en-US" altLang="en-US" sz="1850" dirty="0" smtClean="0">
                <a:ea typeface="ＭＳ Ｐゴシック" panose="020B0600070205080204" pitchFamily="34" charset="-128"/>
              </a:rPr>
              <a:t>instead of two-phase locking on the nodes of the B</a:t>
            </a:r>
            <a:r>
              <a:rPr lang="en-US" altLang="en-US" sz="1850" baseline="30000" dirty="0" smtClean="0">
                <a:ea typeface="ＭＳ Ｐゴシック" panose="020B0600070205080204" pitchFamily="34" charset="-128"/>
              </a:rPr>
              <a:t>+</a:t>
            </a:r>
            <a:r>
              <a:rPr lang="en-US" altLang="en-US" sz="1850" dirty="0" smtClean="0">
                <a:ea typeface="ＭＳ Ｐゴシック" panose="020B0600070205080204" pitchFamily="34" charset="-128"/>
              </a:rPr>
              <a:t>-tree, as follows.  During search/insertion/deletion:</a:t>
            </a:r>
          </a:p>
          <a:p>
            <a:pPr lvl="1"/>
            <a:r>
              <a:rPr lang="en-US" altLang="en-US" sz="1850" dirty="0" smtClean="0">
                <a:ea typeface="ＭＳ Ｐゴシック" panose="020B0600070205080204" pitchFamily="34" charset="-128"/>
              </a:rPr>
              <a:t>First lock the root node in shared mode.</a:t>
            </a:r>
          </a:p>
          <a:p>
            <a:pPr lvl="1"/>
            <a:r>
              <a:rPr lang="en-US" altLang="en-US" sz="1850" dirty="0" smtClean="0">
                <a:ea typeface="ＭＳ Ｐゴシック" panose="020B0600070205080204" pitchFamily="34" charset="-128"/>
              </a:rPr>
              <a:t>After locking all required children of a node in shared mode, release the lock on the node.</a:t>
            </a:r>
          </a:p>
          <a:p>
            <a:pPr lvl="1"/>
            <a:r>
              <a:rPr lang="en-US" altLang="en-US" sz="1850" dirty="0" smtClean="0">
                <a:ea typeface="ＭＳ Ｐゴシック" panose="020B0600070205080204" pitchFamily="34" charset="-128"/>
              </a:rPr>
              <a:t>During insertion/deletion, upgrade leaf node locks to exclusive mode.</a:t>
            </a:r>
          </a:p>
          <a:p>
            <a:pPr lvl="1"/>
            <a:r>
              <a:rPr lang="en-US" altLang="en-US" sz="1850" dirty="0" smtClean="0">
                <a:ea typeface="ＭＳ Ｐゴシック" panose="020B0600070205080204" pitchFamily="34" charset="-128"/>
              </a:rPr>
              <a:t>When splitting or coalescing requires changes to a parent, lock the parent in exclusive mode.</a:t>
            </a:r>
          </a:p>
          <a:p>
            <a:r>
              <a:rPr lang="en-US" altLang="en-US" sz="1850" dirty="0" smtClean="0">
                <a:ea typeface="ＭＳ Ｐゴシック" panose="020B0600070205080204" pitchFamily="34" charset="-128"/>
              </a:rPr>
              <a:t>Above protocol can cause excessive deadlocks</a:t>
            </a:r>
          </a:p>
          <a:p>
            <a:pPr lvl="1"/>
            <a:r>
              <a:rPr lang="en-US" altLang="en-US" sz="1850" dirty="0" smtClean="0">
                <a:ea typeface="ＭＳ Ｐゴシック" panose="020B0600070205080204" pitchFamily="34" charset="-128"/>
              </a:rPr>
              <a:t>Searches coming down the tree deadlock with updates going up the tree</a:t>
            </a:r>
          </a:p>
          <a:p>
            <a:pPr lvl="1"/>
            <a:r>
              <a:rPr lang="en-US" altLang="en-US" sz="1850" dirty="0" smtClean="0">
                <a:ea typeface="ＭＳ Ｐゴシック" panose="020B0600070205080204" pitchFamily="34" charset="-128"/>
              </a:rPr>
              <a:t>Can abort and restart search, without affecting transaction</a:t>
            </a:r>
          </a:p>
          <a:p>
            <a:r>
              <a:rPr lang="en-US" altLang="en-US" sz="1850" dirty="0" smtClean="0">
                <a:ea typeface="ＭＳ Ｐゴシック" panose="020B0600070205080204" pitchFamily="34" charset="-128"/>
              </a:rPr>
              <a:t> Better protocols are available; see Section 16.9 for one such protocol, the B-link tree protocol</a:t>
            </a:r>
          </a:p>
          <a:p>
            <a:pPr lvl="1"/>
            <a:r>
              <a:rPr lang="en-US" altLang="en-US" sz="1850" dirty="0" smtClean="0">
                <a:ea typeface="ＭＳ Ｐゴシック" panose="020B0600070205080204" pitchFamily="34" charset="-128"/>
              </a:rPr>
              <a:t>Intuition: release lock on parent before acquiring lock on child</a:t>
            </a:r>
          </a:p>
          <a:p>
            <a:pPr lvl="2"/>
            <a:r>
              <a:rPr lang="en-US" altLang="en-US" sz="1850" dirty="0" smtClean="0">
                <a:ea typeface="ＭＳ Ｐゴシック" panose="020B0600070205080204" pitchFamily="34" charset="-128"/>
              </a:rPr>
              <a:t>And deal with changes that may have happened between lock release and acquire</a:t>
            </a:r>
          </a:p>
        </p:txBody>
      </p:sp>
    </p:spTree>
    <p:extLst>
      <p:ext uri="{BB962C8B-B14F-4D97-AF65-F5344CB8AC3E}">
        <p14:creationId xmlns:p14="http://schemas.microsoft.com/office/powerpoint/2010/main" val="3749371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Weak Levels of Consistency</a:t>
            </a:r>
          </a:p>
        </p:txBody>
      </p:sp>
      <p:sp>
        <p:nvSpPr>
          <p:cNvPr id="63491" name="Rectangle 3"/>
          <p:cNvSpPr>
            <a:spLocks noGrp="1" noChangeArrowheads="1"/>
          </p:cNvSpPr>
          <p:nvPr>
            <p:ph type="body" idx="1"/>
          </p:nvPr>
        </p:nvSpPr>
        <p:spPr>
          <a:xfrm>
            <a:off x="160020" y="880110"/>
            <a:ext cx="8766810" cy="5509260"/>
          </a:xfrm>
        </p:spPr>
        <p:txBody>
          <a:bodyPr/>
          <a:lstStyle/>
          <a:p>
            <a:r>
              <a:rPr lang="en-US" altLang="en-US" b="1" dirty="0" smtClean="0">
                <a:solidFill>
                  <a:srgbClr val="000099"/>
                </a:solidFill>
                <a:ea typeface="ＭＳ Ｐゴシック" panose="020B0600070205080204" pitchFamily="34" charset="-128"/>
              </a:rPr>
              <a:t>Degree-two consistency</a:t>
            </a:r>
            <a:r>
              <a:rPr lang="en-US" altLang="en-US" b="1" dirty="0" smtClean="0">
                <a:ea typeface="ＭＳ Ｐゴシック" panose="020B0600070205080204" pitchFamily="34" charset="-128"/>
              </a:rPr>
              <a:t>:</a:t>
            </a:r>
            <a:r>
              <a:rPr lang="en-US" altLang="en-US" b="1" dirty="0" smtClean="0">
                <a:solidFill>
                  <a:schemeClr val="tx2"/>
                </a:solidFill>
                <a:ea typeface="ＭＳ Ｐゴシック" panose="020B0600070205080204" pitchFamily="34" charset="-128"/>
              </a:rPr>
              <a:t> </a:t>
            </a:r>
            <a:r>
              <a:rPr lang="en-US" altLang="en-US" dirty="0" smtClean="0">
                <a:ea typeface="ＭＳ Ｐゴシック" panose="020B0600070205080204" pitchFamily="34" charset="-128"/>
              </a:rPr>
              <a:t>differs from two-phase locking in that S-locks may be released at any time, and locks may be acquired at any time</a:t>
            </a:r>
          </a:p>
          <a:p>
            <a:pPr lvl="1"/>
            <a:r>
              <a:rPr lang="en-US" altLang="en-US" dirty="0" smtClean="0">
                <a:ea typeface="ＭＳ Ｐゴシック" panose="020B0600070205080204" pitchFamily="34" charset="-128"/>
              </a:rPr>
              <a:t>X-locks must be held till end of transaction</a:t>
            </a:r>
          </a:p>
          <a:p>
            <a:pPr lvl="1"/>
            <a:r>
              <a:rPr lang="en-US" altLang="en-US" dirty="0" smtClean="0">
                <a:ea typeface="ＭＳ Ｐゴシック" panose="020B0600070205080204" pitchFamily="34" charset="-128"/>
              </a:rPr>
              <a:t>Serializability is not guaranteed, programmer must ensure that no erroneous database state will occur]</a:t>
            </a:r>
          </a:p>
          <a:p>
            <a:r>
              <a:rPr lang="en-US" altLang="en-US" b="1" dirty="0" smtClean="0">
                <a:solidFill>
                  <a:srgbClr val="000099"/>
                </a:solidFill>
                <a:ea typeface="ＭＳ Ｐゴシック" panose="020B0600070205080204" pitchFamily="34" charset="-128"/>
              </a:rPr>
              <a:t>Cursor stability</a:t>
            </a:r>
            <a:r>
              <a:rPr lang="en-US" altLang="en-US" dirty="0" smtClean="0">
                <a:ea typeface="ＭＳ Ｐゴシック" panose="020B0600070205080204" pitchFamily="34" charset="-128"/>
              </a:rPr>
              <a:t>: </a:t>
            </a:r>
          </a:p>
          <a:p>
            <a:pPr lvl="1"/>
            <a:r>
              <a:rPr lang="en-US" altLang="en-US" dirty="0" smtClean="0">
                <a:ea typeface="ＭＳ Ｐゴシック" panose="020B0600070205080204" pitchFamily="34" charset="-128"/>
              </a:rPr>
              <a:t>For reads, each tuple is locked, read, and lock is immediately released</a:t>
            </a:r>
          </a:p>
          <a:p>
            <a:pPr lvl="1"/>
            <a:r>
              <a:rPr lang="en-US" altLang="en-US" dirty="0" smtClean="0">
                <a:ea typeface="ＭＳ Ｐゴシック" panose="020B0600070205080204" pitchFamily="34" charset="-128"/>
              </a:rPr>
              <a:t>X-locks are held till end of transaction</a:t>
            </a:r>
          </a:p>
          <a:p>
            <a:pPr lvl="1"/>
            <a:r>
              <a:rPr lang="en-US" altLang="en-US" dirty="0" smtClean="0">
                <a:ea typeface="ＭＳ Ｐゴシック" panose="020B0600070205080204" pitchFamily="34" charset="-128"/>
              </a:rPr>
              <a:t>Special case of degree-two consistency</a:t>
            </a:r>
          </a:p>
        </p:txBody>
      </p:sp>
    </p:spTree>
    <p:extLst>
      <p:ext uri="{BB962C8B-B14F-4D97-AF65-F5344CB8AC3E}">
        <p14:creationId xmlns:p14="http://schemas.microsoft.com/office/powerpoint/2010/main" val="403680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Weak Levels of Consistency in SQL</a:t>
            </a:r>
          </a:p>
        </p:txBody>
      </p:sp>
      <p:sp>
        <p:nvSpPr>
          <p:cNvPr id="64515" name="Rectangle 3"/>
          <p:cNvSpPr>
            <a:spLocks noGrp="1" noChangeArrowheads="1"/>
          </p:cNvSpPr>
          <p:nvPr>
            <p:ph type="body" idx="1"/>
          </p:nvPr>
        </p:nvSpPr>
        <p:spPr>
          <a:xfrm>
            <a:off x="171450" y="845820"/>
            <a:ext cx="8892540" cy="5623560"/>
          </a:xfrm>
        </p:spPr>
        <p:txBody>
          <a:bodyPr/>
          <a:lstStyle/>
          <a:p>
            <a:pPr>
              <a:lnSpc>
                <a:spcPct val="90000"/>
              </a:lnSpc>
            </a:pPr>
            <a:r>
              <a:rPr lang="en-US" altLang="en-US" dirty="0" smtClean="0">
                <a:ea typeface="ＭＳ Ｐゴシック" panose="020B0600070205080204" pitchFamily="34" charset="-128"/>
              </a:rPr>
              <a:t>SQL allows non-serializable executions</a:t>
            </a:r>
          </a:p>
          <a:p>
            <a:pPr lvl="1">
              <a:lnSpc>
                <a:spcPct val="90000"/>
              </a:lnSpc>
            </a:pPr>
            <a:r>
              <a:rPr lang="en-US" altLang="en-US" b="1" dirty="0" smtClean="0">
                <a:solidFill>
                  <a:srgbClr val="000099"/>
                </a:solidFill>
                <a:ea typeface="ＭＳ Ｐゴシック" panose="020B0600070205080204" pitchFamily="34" charset="-128"/>
              </a:rPr>
              <a:t>Serializable</a:t>
            </a:r>
            <a:r>
              <a:rPr lang="en-US" altLang="en-US" b="1" dirty="0" smtClean="0">
                <a:ea typeface="ＭＳ Ｐゴシック" panose="020B0600070205080204" pitchFamily="34" charset="-128"/>
              </a:rPr>
              <a:t>:</a:t>
            </a:r>
            <a:r>
              <a:rPr lang="en-US" altLang="en-US" dirty="0" smtClean="0">
                <a:ea typeface="ＭＳ Ｐゴシック" panose="020B0600070205080204" pitchFamily="34" charset="-128"/>
              </a:rPr>
              <a:t> is the default</a:t>
            </a:r>
          </a:p>
          <a:p>
            <a:pPr lvl="1">
              <a:lnSpc>
                <a:spcPct val="90000"/>
              </a:lnSpc>
            </a:pPr>
            <a:r>
              <a:rPr lang="en-US" altLang="en-US" b="1" dirty="0" smtClean="0">
                <a:solidFill>
                  <a:srgbClr val="000099"/>
                </a:solidFill>
                <a:ea typeface="ＭＳ Ｐゴシック" panose="020B0600070205080204" pitchFamily="34" charset="-128"/>
              </a:rPr>
              <a:t>Repeatable read</a:t>
            </a:r>
            <a:r>
              <a:rPr lang="en-US" altLang="en-US" dirty="0" smtClean="0">
                <a:ea typeface="ＭＳ Ｐゴシック" panose="020B0600070205080204" pitchFamily="34" charset="-128"/>
              </a:rPr>
              <a:t>: allows only committed records to be read, and repeating a read should return the same value (so read locks should be retained)</a:t>
            </a:r>
          </a:p>
          <a:p>
            <a:pPr lvl="2">
              <a:lnSpc>
                <a:spcPct val="90000"/>
              </a:lnSpc>
            </a:pPr>
            <a:r>
              <a:rPr lang="en-US" altLang="en-US" dirty="0" smtClean="0">
                <a:ea typeface="ＭＳ Ｐゴシック" panose="020B0600070205080204" pitchFamily="34" charset="-128"/>
              </a:rPr>
              <a:t>However, the phantom phenomenon need not be prevented</a:t>
            </a:r>
          </a:p>
          <a:p>
            <a:pPr lvl="3">
              <a:lnSpc>
                <a:spcPct val="90000"/>
              </a:lnSpc>
            </a:pPr>
            <a:r>
              <a:rPr lang="en-US" altLang="en-US" dirty="0" smtClean="0">
                <a:ea typeface="ＭＳ Ｐゴシック" panose="020B0600070205080204" pitchFamily="34" charset="-128"/>
              </a:rPr>
              <a:t>T1 may see some records inserted by T2, but may not see others inserted by T2</a:t>
            </a:r>
          </a:p>
          <a:p>
            <a:pPr lvl="1">
              <a:lnSpc>
                <a:spcPct val="90000"/>
              </a:lnSpc>
            </a:pPr>
            <a:r>
              <a:rPr lang="en-US" altLang="en-US" b="1" dirty="0" smtClean="0">
                <a:solidFill>
                  <a:srgbClr val="000099"/>
                </a:solidFill>
                <a:ea typeface="ＭＳ Ｐゴシック" panose="020B0600070205080204" pitchFamily="34" charset="-128"/>
              </a:rPr>
              <a:t>Read committed</a:t>
            </a:r>
            <a:r>
              <a:rPr lang="en-US" altLang="en-US" dirty="0" smtClean="0">
                <a:ea typeface="ＭＳ Ｐゴシック" panose="020B0600070205080204" pitchFamily="34" charset="-128"/>
              </a:rPr>
              <a:t>:  same as degree two consistency, but most systems implement it as cursor-stability</a:t>
            </a:r>
          </a:p>
          <a:p>
            <a:pPr lvl="1">
              <a:lnSpc>
                <a:spcPct val="90000"/>
              </a:lnSpc>
            </a:pPr>
            <a:r>
              <a:rPr lang="en-US" altLang="en-US" b="1" dirty="0" smtClean="0">
                <a:solidFill>
                  <a:srgbClr val="000099"/>
                </a:solidFill>
                <a:ea typeface="ＭＳ Ｐゴシック" panose="020B0600070205080204" pitchFamily="34" charset="-128"/>
              </a:rPr>
              <a:t>Read uncommitted</a:t>
            </a:r>
            <a:r>
              <a:rPr lang="en-US" altLang="en-US" dirty="0" smtClean="0">
                <a:ea typeface="ＭＳ Ｐゴシック" panose="020B0600070205080204" pitchFamily="34" charset="-128"/>
              </a:rPr>
              <a:t>: allows even uncommitted data to be read</a:t>
            </a:r>
          </a:p>
          <a:p>
            <a:pPr>
              <a:lnSpc>
                <a:spcPct val="90000"/>
              </a:lnSpc>
            </a:pPr>
            <a:r>
              <a:rPr lang="en-US" altLang="en-US" dirty="0" smtClean="0">
                <a:ea typeface="ＭＳ Ｐゴシック" panose="020B0600070205080204" pitchFamily="34" charset="-128"/>
              </a:rPr>
              <a:t>In many database systems, read committed is the default consistency level</a:t>
            </a:r>
          </a:p>
          <a:p>
            <a:pPr lvl="1">
              <a:lnSpc>
                <a:spcPct val="90000"/>
              </a:lnSpc>
            </a:pPr>
            <a:r>
              <a:rPr lang="en-US" altLang="en-US" dirty="0" smtClean="0">
                <a:ea typeface="ＭＳ Ｐゴシック" panose="020B0600070205080204" pitchFamily="34" charset="-128"/>
              </a:rPr>
              <a:t>has to be explicitly changed to serializable when required</a:t>
            </a:r>
          </a:p>
          <a:p>
            <a:pPr lvl="2">
              <a:lnSpc>
                <a:spcPct val="90000"/>
              </a:lnSpc>
            </a:pPr>
            <a:r>
              <a:rPr lang="en-US" altLang="en-US" b="1" dirty="0" smtClean="0">
                <a:ea typeface="ＭＳ Ｐゴシック" panose="020B0600070205080204" pitchFamily="34" charset="-128"/>
              </a:rPr>
              <a:t>set isolation level serializable</a:t>
            </a:r>
          </a:p>
        </p:txBody>
      </p:sp>
    </p:spTree>
    <p:extLst>
      <p:ext uri="{BB962C8B-B14F-4D97-AF65-F5344CB8AC3E}">
        <p14:creationId xmlns:p14="http://schemas.microsoft.com/office/powerpoint/2010/main" val="3017981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TotalTime>
  <Words>16039</Words>
  <Application>Microsoft Office PowerPoint</Application>
  <PresentationFormat>On-screen Show (4:3)</PresentationFormat>
  <Paragraphs>1667</Paragraphs>
  <Slides>197</Slides>
  <Notes>184</Notes>
  <HiddenSlides>39</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197</vt:i4>
      </vt:variant>
    </vt:vector>
  </HeadingPairs>
  <TitlesOfParts>
    <vt:vector size="209" baseType="lpstr">
      <vt:lpstr>ＭＳ Ｐゴシック</vt:lpstr>
      <vt:lpstr>Arial</vt:lpstr>
      <vt:lpstr>Calibri</vt:lpstr>
      <vt:lpstr>Helvetica</vt:lpstr>
      <vt:lpstr>Monotype Sorts</vt:lpstr>
      <vt:lpstr>Symbol</vt:lpstr>
      <vt:lpstr>Tahoma</vt:lpstr>
      <vt:lpstr>Times</vt:lpstr>
      <vt:lpstr>Times New Roman</vt:lpstr>
      <vt:lpstr>Webdings</vt:lpstr>
      <vt:lpstr>Wingdings</vt:lpstr>
      <vt:lpstr>2_db-5-grey</vt:lpstr>
      <vt:lpstr>Unit IV – Relational databases</vt:lpstr>
      <vt:lpstr>Chapter 14: Transactions </vt:lpstr>
      <vt:lpstr>Outline</vt:lpstr>
      <vt:lpstr>Transaction Concept</vt:lpstr>
      <vt:lpstr>ACID Properties</vt:lpstr>
      <vt:lpstr>A Simple Transaction Model</vt:lpstr>
      <vt:lpstr>A Simple Transaction Model(cont.)</vt:lpstr>
      <vt:lpstr>A Simple Transaction Model(cont.)</vt:lpstr>
      <vt:lpstr>Transaction Atomicity and Durability</vt:lpstr>
      <vt:lpstr>Transaction State (Cont.)</vt:lpstr>
      <vt:lpstr>Transaction Isolation</vt:lpstr>
      <vt:lpstr>Schedules</vt:lpstr>
      <vt:lpstr>Schedule 1</vt:lpstr>
      <vt:lpstr>Schedule 2</vt:lpstr>
      <vt:lpstr>Schedule 3</vt:lpstr>
      <vt:lpstr>Schedule 4</vt:lpstr>
      <vt:lpstr>Serializability</vt:lpstr>
      <vt:lpstr>Simplified view of transactions</vt:lpstr>
      <vt:lpstr>Conflicting Instructions </vt:lpstr>
      <vt:lpstr>Conflict Serializability</vt:lpstr>
      <vt:lpstr>Conflict Serializability (Cont.)</vt:lpstr>
      <vt:lpstr>Conflict Serializability (Cont.)</vt:lpstr>
      <vt:lpstr>Precedence Graph</vt:lpstr>
      <vt:lpstr>Testing for Conflict Serializability</vt:lpstr>
      <vt:lpstr>Other Notions of Serializability</vt:lpstr>
      <vt:lpstr>View Serializability</vt:lpstr>
      <vt:lpstr>View Serializability (Cont.)</vt:lpstr>
      <vt:lpstr>Test for View Serializability</vt:lpstr>
      <vt:lpstr>More Complex Notions of Serializability</vt:lpstr>
      <vt:lpstr>Transaction Isolation and Atomicity</vt:lpstr>
      <vt:lpstr>Recoverable Schedules</vt:lpstr>
      <vt:lpstr>Cascading Rollbacks</vt:lpstr>
      <vt:lpstr>Cascadeless Schedules</vt:lpstr>
      <vt:lpstr>Concurrency Control</vt:lpstr>
      <vt:lpstr>Weak Levels of Consistency</vt:lpstr>
      <vt:lpstr>Transaction Isolation Levels</vt:lpstr>
      <vt:lpstr>Isolation levels specified by SQL standards</vt:lpstr>
      <vt:lpstr>Transaction Definition in SQL</vt:lpstr>
      <vt:lpstr>End of Chapter 14</vt:lpstr>
      <vt:lpstr>Chapter 15 : Concurrency Control </vt:lpstr>
      <vt:lpstr>Outline</vt:lpstr>
      <vt:lpstr>Lock-Based Protocols</vt:lpstr>
      <vt:lpstr>Lock-Based Protocols (Cont.)</vt:lpstr>
      <vt:lpstr>Lock-Based Protocols (Cont.)</vt:lpstr>
      <vt:lpstr>The Two-Phase Locking Protocol</vt:lpstr>
      <vt:lpstr>The Two-Phase Locking Protocol (Cont.)</vt:lpstr>
      <vt:lpstr>Lock Conversions</vt:lpstr>
      <vt:lpstr>Automatic Acquisition of Locks</vt:lpstr>
      <vt:lpstr>Automatic Acquisition of Locks (Cont.)</vt:lpstr>
      <vt:lpstr>Deadlocks</vt:lpstr>
      <vt:lpstr>Deadlocks (Cont.)</vt:lpstr>
      <vt:lpstr>Deadlocks (Cont.)</vt:lpstr>
      <vt:lpstr>Implementation of Locking</vt:lpstr>
      <vt:lpstr>Lock Table</vt:lpstr>
      <vt:lpstr>Deadlock Handling</vt:lpstr>
      <vt:lpstr>More Deadlock Prevention Strategies</vt:lpstr>
      <vt:lpstr>Deadlock prevention (Cont.)</vt:lpstr>
      <vt:lpstr>Deadlock Detection</vt:lpstr>
      <vt:lpstr>Deadlock Detection (Cont.)</vt:lpstr>
      <vt:lpstr>Deadlock Recovery</vt:lpstr>
      <vt:lpstr>Multiple Granularity</vt:lpstr>
      <vt:lpstr>Example of Granularity Hierarchy</vt:lpstr>
      <vt:lpstr>Intention Lock Modes</vt:lpstr>
      <vt:lpstr>Compatibility Matrix with Intention Lock Modes</vt:lpstr>
      <vt:lpstr>Multiple Granularity Locking Scheme</vt:lpstr>
      <vt:lpstr>Timestamp-Based Protocols</vt:lpstr>
      <vt:lpstr>Timestamp-Based Protocols (Cont.)</vt:lpstr>
      <vt:lpstr>Timestamp-Based Protocols (Cont.)</vt:lpstr>
      <vt:lpstr>Example Use of the Protocol</vt:lpstr>
      <vt:lpstr>Correctness of Timestamp-Ordering Protocol</vt:lpstr>
      <vt:lpstr>Recoverability and Cascade Freedom</vt:lpstr>
      <vt:lpstr>Thomas’Write Rule</vt:lpstr>
      <vt:lpstr>Validation-Based Protocol</vt:lpstr>
      <vt:lpstr>Validation-Based Protocol (Cont.)</vt:lpstr>
      <vt:lpstr>Validation Test for Transaction Tj</vt:lpstr>
      <vt:lpstr>Schedule Produced by Validation</vt:lpstr>
      <vt:lpstr>Multiversion Schemes</vt:lpstr>
      <vt:lpstr>Multiversion Timestamp Ordering</vt:lpstr>
      <vt:lpstr>Multiversion Timestamp Ordering (Cont)</vt:lpstr>
      <vt:lpstr>Multiversion Two-Phase Locking</vt:lpstr>
      <vt:lpstr>Multiversion Two-Phase Locking (Cont.)</vt:lpstr>
      <vt:lpstr>MVCC: Implementation Issues</vt:lpstr>
      <vt:lpstr>Snapshot Isolation </vt:lpstr>
      <vt:lpstr>Snapshot Isolation</vt:lpstr>
      <vt:lpstr>Snapshot Read</vt:lpstr>
      <vt:lpstr>Snapshot Write: First Committer Wins</vt:lpstr>
      <vt:lpstr>Benefits of SI</vt:lpstr>
      <vt:lpstr>Snapshot Isolation</vt:lpstr>
      <vt:lpstr>Snapshot Isolation Anomalies</vt:lpstr>
      <vt:lpstr>SI In Oracle and PostgreSQL</vt:lpstr>
      <vt:lpstr>SI In Oracle and PostgreSQL</vt:lpstr>
      <vt:lpstr>Insert and Delete Operations</vt:lpstr>
      <vt:lpstr>Insert  and Delete Operations (Cont.)</vt:lpstr>
      <vt:lpstr>Index Locking Protocol</vt:lpstr>
      <vt:lpstr>Next-Key Locking</vt:lpstr>
      <vt:lpstr>Concurrency in Index Structures</vt:lpstr>
      <vt:lpstr>Concurrency in Index Structures (Cont.)</vt:lpstr>
      <vt:lpstr>Weak Levels of Consistency</vt:lpstr>
      <vt:lpstr>Weak Levels of Consistency in SQL</vt:lpstr>
      <vt:lpstr>Transactions across User Interaction</vt:lpstr>
      <vt:lpstr>Deadlocks</vt:lpstr>
      <vt:lpstr>End of Chapter 15</vt:lpstr>
      <vt:lpstr>Chapter 16: Recovery System</vt:lpstr>
      <vt:lpstr>Chapter 16: Recovery System</vt:lpstr>
      <vt:lpstr>Failure Classification</vt:lpstr>
      <vt:lpstr>Recovery Algorithms</vt:lpstr>
      <vt:lpstr>Storage Structure</vt:lpstr>
      <vt:lpstr>Stable-Storage Implementation</vt:lpstr>
      <vt:lpstr>Stable-Storage Implementation (Cont.)</vt:lpstr>
      <vt:lpstr>Data Access</vt:lpstr>
      <vt:lpstr>Example of Data Access</vt:lpstr>
      <vt:lpstr>Data Access (Cont.)</vt:lpstr>
      <vt:lpstr>Recovery and Atomicity</vt:lpstr>
      <vt:lpstr>Log-Based Recovery</vt:lpstr>
      <vt:lpstr>Immediate Database Modification</vt:lpstr>
      <vt:lpstr>Transaction Commit</vt:lpstr>
      <vt:lpstr>Immediate Database Modification Example</vt:lpstr>
      <vt:lpstr>Concurrency Control and Recovery</vt:lpstr>
      <vt:lpstr>Undo and Redo Operations</vt:lpstr>
      <vt:lpstr>Undo and Redo on Recovering from Failure</vt:lpstr>
      <vt:lpstr>Immediate DB Modification Recovery Example</vt:lpstr>
      <vt:lpstr>Checkpoints</vt:lpstr>
      <vt:lpstr>Checkpoints (Cont.)</vt:lpstr>
      <vt:lpstr>Example of Checkpoints</vt:lpstr>
      <vt:lpstr>Recovery Algorithm</vt:lpstr>
      <vt:lpstr>Recovery Algorithm</vt:lpstr>
      <vt:lpstr>Recovery Algorithm (Cont.)</vt:lpstr>
      <vt:lpstr>Recovery Algorithm (Cont.)</vt:lpstr>
      <vt:lpstr>Example of Recovery</vt:lpstr>
      <vt:lpstr>Log Record Buffering</vt:lpstr>
      <vt:lpstr>Log Record Buffering (Cont.)</vt:lpstr>
      <vt:lpstr>Database Buffering</vt:lpstr>
      <vt:lpstr>Database Buffering (Cont.)</vt:lpstr>
      <vt:lpstr>Buffer Management (Cont.)</vt:lpstr>
      <vt:lpstr>Buffer Management (Cont.)</vt:lpstr>
      <vt:lpstr>Fuzzy Checkpointing</vt:lpstr>
      <vt:lpstr>Fuzzy Checkpointing (Cont.)</vt:lpstr>
      <vt:lpstr>Failure with Loss of Nonvolatile Storage</vt:lpstr>
      <vt:lpstr>Recovering from Failure of Non-Volatile Storage</vt:lpstr>
      <vt:lpstr>Recovery with Early Lock Release and Logical Undo Operations</vt:lpstr>
      <vt:lpstr>Recovery with Early Lock Release</vt:lpstr>
      <vt:lpstr>Logical Undo Logging</vt:lpstr>
      <vt:lpstr>Physical Redo</vt:lpstr>
      <vt:lpstr>Operation Logging</vt:lpstr>
      <vt:lpstr>Operation Logging (Cont.)</vt:lpstr>
      <vt:lpstr>Transaction Rollback with Logical Undo</vt:lpstr>
      <vt:lpstr>Transaction Rollback with Logical Undo (Cont.)</vt:lpstr>
      <vt:lpstr>Transaction Rollback with Logical Undo</vt:lpstr>
      <vt:lpstr>Failure Recovery with Logical Undo</vt:lpstr>
      <vt:lpstr>Transaction Rollback: Another Example</vt:lpstr>
      <vt:lpstr>Recovery Algorithm with Logical Undo</vt:lpstr>
      <vt:lpstr>Recovery with Logical Undo (Cont.)</vt:lpstr>
      <vt:lpstr>ARIES Recovery Algorithm</vt:lpstr>
      <vt:lpstr>ARIES</vt:lpstr>
      <vt:lpstr>ARIES Optimizations</vt:lpstr>
      <vt:lpstr>ARIES Data Structures</vt:lpstr>
      <vt:lpstr>ARIES Data Structures: Page LSN</vt:lpstr>
      <vt:lpstr>ARIES Data Structures: Log Record</vt:lpstr>
      <vt:lpstr>ARIES Data Structures: DirtyPage Table</vt:lpstr>
      <vt:lpstr>ARIES Data Structures</vt:lpstr>
      <vt:lpstr>ARIES Data Structures: Checkpoint Log</vt:lpstr>
      <vt:lpstr>ARIES Recovery Algorithm</vt:lpstr>
      <vt:lpstr>Aries Recovery: 3 Passes</vt:lpstr>
      <vt:lpstr>ARIES Recovery: Analysis</vt:lpstr>
      <vt:lpstr>ARIES Recovery: Analysis (Cont.)</vt:lpstr>
      <vt:lpstr>ARIES Redo Pass</vt:lpstr>
      <vt:lpstr>ARIES Undo Actions</vt:lpstr>
      <vt:lpstr>ARIES: Undo Pass</vt:lpstr>
      <vt:lpstr>Recovery Actions in ARIES</vt:lpstr>
      <vt:lpstr>Other ARIES Features</vt:lpstr>
      <vt:lpstr>Other ARIES Features (Cont.)</vt:lpstr>
      <vt:lpstr>Remote Backup Systems</vt:lpstr>
      <vt:lpstr>Remote Backup Systems</vt:lpstr>
      <vt:lpstr>Remote Backup Systems (Cont.)</vt:lpstr>
      <vt:lpstr>Remote Backup Systems (Cont.)</vt:lpstr>
      <vt:lpstr>Remote Backup Systems (Cont.)</vt:lpstr>
      <vt:lpstr>End of Chapter 16</vt:lpstr>
      <vt:lpstr>Figure 16.01</vt:lpstr>
      <vt:lpstr>Figure 16.02</vt:lpstr>
      <vt:lpstr>Figure 16.03</vt:lpstr>
      <vt:lpstr>Figure 16.04</vt:lpstr>
      <vt:lpstr>Figure 16.05</vt:lpstr>
      <vt:lpstr>Figure 16.06</vt:lpstr>
      <vt:lpstr>Figure 16.08</vt:lpstr>
      <vt:lpstr>Figure 16.09</vt:lpstr>
      <vt:lpstr>Figure 16.10</vt:lpstr>
      <vt:lpstr>Extra</vt:lpstr>
      <vt:lpstr>Shadow Paging</vt:lpstr>
      <vt:lpstr>Sample Page Table</vt:lpstr>
      <vt:lpstr>Example of Shadow Paging</vt:lpstr>
      <vt:lpstr>Shadow Paging (Cont.)</vt:lpstr>
      <vt:lpstr>Show Paging (Cont.)</vt:lpstr>
      <vt:lpstr>Block Storage Operations</vt:lpstr>
      <vt:lpstr>Portion of the Database Log Corresponding to T0 and T1</vt:lpstr>
      <vt:lpstr>State of the Log and Database Corresponding to T0 and T1</vt:lpstr>
      <vt:lpstr>Portion of the System Log Corresponding to T0 and T1</vt:lpstr>
      <vt:lpstr>State of System Log and Database Corresponding to T0 and T1</vt:lpstr>
    </vt:vector>
  </TitlesOfParts>
  <Company>srit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narasimhulu</dc:creator>
  <cp:lastModifiedBy>narasimhulu</cp:lastModifiedBy>
  <cp:revision>90</cp:revision>
  <dcterms:created xsi:type="dcterms:W3CDTF">2020-09-25T05:34:29Z</dcterms:created>
  <dcterms:modified xsi:type="dcterms:W3CDTF">2021-02-17T00:23:43Z</dcterms:modified>
</cp:coreProperties>
</file>