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9" r:id="rId12"/>
    <p:sldId id="270"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BD31-DC0D-91D4-3435-9E5FEFE91C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F111EC-33CD-F92E-6130-FBB3EB8E9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E41ADB-70B2-A358-9FE6-3912B487F5E0}"/>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5" name="Footer Placeholder 4">
            <a:extLst>
              <a:ext uri="{FF2B5EF4-FFF2-40B4-BE49-F238E27FC236}">
                <a16:creationId xmlns:a16="http://schemas.microsoft.com/office/drawing/2014/main" id="{42C56801-0091-8686-F9D7-095A5BA9C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D8EFB-D539-0788-6539-351A9CDA9402}"/>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417537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7AE4-B125-4C65-38EC-CF2C7A03FC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43B58-AAD5-CA6E-AA0D-154F9EDB6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734C6-103A-3D17-148D-8AED21267B44}"/>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5" name="Footer Placeholder 4">
            <a:extLst>
              <a:ext uri="{FF2B5EF4-FFF2-40B4-BE49-F238E27FC236}">
                <a16:creationId xmlns:a16="http://schemas.microsoft.com/office/drawing/2014/main" id="{0CE12451-ADF6-0D31-EA19-75AE87C17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D501C-74B0-EB9A-195D-A6FB03DBD9B7}"/>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349352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B4A557-A892-5167-779D-9845BE0AD7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7257CF-F58A-259F-7722-993508FAB2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D88AD-5FAE-721F-C2E8-41DB89980A9A}"/>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5" name="Footer Placeholder 4">
            <a:extLst>
              <a:ext uri="{FF2B5EF4-FFF2-40B4-BE49-F238E27FC236}">
                <a16:creationId xmlns:a16="http://schemas.microsoft.com/office/drawing/2014/main" id="{F94F94F8-443F-5178-44FB-F673FB27D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22B9D-92C2-8599-4943-48623C58C753}"/>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402241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97E6-ADF4-ADE4-8FCB-269C3FC8C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D8EB2-27B0-1A67-CC2B-3E994824F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4E1104-4076-7992-7034-A16191154D7B}"/>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5" name="Footer Placeholder 4">
            <a:extLst>
              <a:ext uri="{FF2B5EF4-FFF2-40B4-BE49-F238E27FC236}">
                <a16:creationId xmlns:a16="http://schemas.microsoft.com/office/drawing/2014/main" id="{E65A6A86-7225-D0B1-3A59-7B9E4416AB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19DFE-C4D8-B37E-22E8-063B4246F296}"/>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359686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2604-D241-E7A3-6EE5-2BFAD64197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986293-CEE3-7DBD-1987-E8C76E821D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B3F212-A19D-A398-D279-9B69FA9AF68B}"/>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5" name="Footer Placeholder 4">
            <a:extLst>
              <a:ext uri="{FF2B5EF4-FFF2-40B4-BE49-F238E27FC236}">
                <a16:creationId xmlns:a16="http://schemas.microsoft.com/office/drawing/2014/main" id="{9CEDF11F-87F1-4BA3-3540-6A50F4075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A320A-5C67-ACD6-6FBF-68A48688796D}"/>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311874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3487-7E07-A258-5945-567B109FD1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D37E6-5642-70D2-9D6F-385518E4A2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463EF7-A503-010F-E5D8-0913EB2E62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325C40-B767-B399-5EB2-8FF3625F8440}"/>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6" name="Footer Placeholder 5">
            <a:extLst>
              <a:ext uri="{FF2B5EF4-FFF2-40B4-BE49-F238E27FC236}">
                <a16:creationId xmlns:a16="http://schemas.microsoft.com/office/drawing/2014/main" id="{D29DF92B-C253-A854-5B8F-0FC2895202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FD2DC9-8AFE-EFEC-DFAD-DE35FB9C905C}"/>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248772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E4A5-2FD3-B101-86CD-6D960B31B7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75BBD8-B794-0893-4085-B1D04ADC2B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A582D-5D9A-4F90-B301-8C5FCC49B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EC920E-72FE-F606-2AD0-7727F5911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FC8BF5-95D4-2538-117F-1D25BF40E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8B5A36-4F55-FB7D-2024-F991E85A440F}"/>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8" name="Footer Placeholder 7">
            <a:extLst>
              <a:ext uri="{FF2B5EF4-FFF2-40B4-BE49-F238E27FC236}">
                <a16:creationId xmlns:a16="http://schemas.microsoft.com/office/drawing/2014/main" id="{E327E228-9B16-9998-CAA3-7D99D1A39D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0D57E4-22E9-8DC9-1C66-44A6081EF514}"/>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408413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6292-C426-4171-F8BB-7984304B1D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D33A91-0B89-B9FB-7802-57369D5E0DD5}"/>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4" name="Footer Placeholder 3">
            <a:extLst>
              <a:ext uri="{FF2B5EF4-FFF2-40B4-BE49-F238E27FC236}">
                <a16:creationId xmlns:a16="http://schemas.microsoft.com/office/drawing/2014/main" id="{EFEAC7C8-CCCD-4A67-DBD8-C7821BAA06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2B752A-0C14-115B-EA82-E8E4BE89EBF8}"/>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72272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F800D-2DF9-F550-2186-FBA67BC24CEC}"/>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3" name="Footer Placeholder 2">
            <a:extLst>
              <a:ext uri="{FF2B5EF4-FFF2-40B4-BE49-F238E27FC236}">
                <a16:creationId xmlns:a16="http://schemas.microsoft.com/office/drawing/2014/main" id="{ACE86FC4-8DBC-4D01-FDF8-257B0A9EFB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2CD98A-DFE8-2A41-41FE-FE8F28444BB4}"/>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6567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4876-803F-BF2F-A920-3F4581C84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A54CBA-42E2-504C-455C-8D27B3372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B3A03F-F39D-F067-C4B6-C78069772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550F2-B925-E1AB-32D2-C560BC3E3B9E}"/>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6" name="Footer Placeholder 5">
            <a:extLst>
              <a:ext uri="{FF2B5EF4-FFF2-40B4-BE49-F238E27FC236}">
                <a16:creationId xmlns:a16="http://schemas.microsoft.com/office/drawing/2014/main" id="{3621A53F-0C29-99A4-1614-76B3AF2B1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02132-20F8-74B5-BAB5-93662642CA9D}"/>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247619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F83E-6D2B-0C8B-1587-8C335301C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4619E4-24A2-8DFA-718E-97110B1572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486CAB-90FF-E24C-3DD0-5624E34C0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530AF-0620-CB87-54AB-9E10B6765746}"/>
              </a:ext>
            </a:extLst>
          </p:cNvPr>
          <p:cNvSpPr>
            <a:spLocks noGrp="1"/>
          </p:cNvSpPr>
          <p:nvPr>
            <p:ph type="dt" sz="half" idx="10"/>
          </p:nvPr>
        </p:nvSpPr>
        <p:spPr/>
        <p:txBody>
          <a:bodyPr/>
          <a:lstStyle/>
          <a:p>
            <a:fld id="{9A95DD55-A001-4794-8857-109E1D76492B}" type="datetimeFigureOut">
              <a:rPr lang="en-IN" smtClean="0"/>
              <a:t>29-02-2024</a:t>
            </a:fld>
            <a:endParaRPr lang="en-IN"/>
          </a:p>
        </p:txBody>
      </p:sp>
      <p:sp>
        <p:nvSpPr>
          <p:cNvPr id="6" name="Footer Placeholder 5">
            <a:extLst>
              <a:ext uri="{FF2B5EF4-FFF2-40B4-BE49-F238E27FC236}">
                <a16:creationId xmlns:a16="http://schemas.microsoft.com/office/drawing/2014/main" id="{A7E5475C-0872-7F43-9472-442FB9939E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63DEC3-2362-2C50-BEDE-AB1416457A0B}"/>
              </a:ext>
            </a:extLst>
          </p:cNvPr>
          <p:cNvSpPr>
            <a:spLocks noGrp="1"/>
          </p:cNvSpPr>
          <p:nvPr>
            <p:ph type="sldNum" sz="quarter" idx="12"/>
          </p:nvPr>
        </p:nvSpPr>
        <p:spPr/>
        <p:txBody>
          <a:bodyPr/>
          <a:lstStyle/>
          <a:p>
            <a:fld id="{654B5908-1439-4E07-8489-3F56699B984B}" type="slidenum">
              <a:rPr lang="en-IN" smtClean="0"/>
              <a:t>‹#›</a:t>
            </a:fld>
            <a:endParaRPr lang="en-IN"/>
          </a:p>
        </p:txBody>
      </p:sp>
    </p:spTree>
    <p:extLst>
      <p:ext uri="{BB962C8B-B14F-4D97-AF65-F5344CB8AC3E}">
        <p14:creationId xmlns:p14="http://schemas.microsoft.com/office/powerpoint/2010/main" val="61268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29B571-4481-1F22-79DB-FA1FAD85D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EE92-6E4C-6816-2873-6D9AA045B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7F793-0127-68FB-916C-B1442DE47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5DD55-A001-4794-8857-109E1D76492B}" type="datetimeFigureOut">
              <a:rPr lang="en-IN" smtClean="0"/>
              <a:t>29-02-2024</a:t>
            </a:fld>
            <a:endParaRPr lang="en-IN"/>
          </a:p>
        </p:txBody>
      </p:sp>
      <p:sp>
        <p:nvSpPr>
          <p:cNvPr id="5" name="Footer Placeholder 4">
            <a:extLst>
              <a:ext uri="{FF2B5EF4-FFF2-40B4-BE49-F238E27FC236}">
                <a16:creationId xmlns:a16="http://schemas.microsoft.com/office/drawing/2014/main" id="{EF352B70-3C8F-99C1-0E5C-13CBABBAC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FEBE13-068A-309F-572F-29DF1D2A38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B5908-1439-4E07-8489-3F56699B984B}" type="slidenum">
              <a:rPr lang="en-IN" smtClean="0"/>
              <a:t>‹#›</a:t>
            </a:fld>
            <a:endParaRPr lang="en-IN"/>
          </a:p>
        </p:txBody>
      </p:sp>
    </p:spTree>
    <p:extLst>
      <p:ext uri="{BB962C8B-B14F-4D97-AF65-F5344CB8AC3E}">
        <p14:creationId xmlns:p14="http://schemas.microsoft.com/office/powerpoint/2010/main" val="1095695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3758/BF0319315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archive.ics.uci.edu/ml/machine-learning-databases/00352/"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81DF32-895F-835C-E97B-381F289D08F0}"/>
              </a:ext>
            </a:extLst>
          </p:cNvPr>
          <p:cNvSpPr txBox="1"/>
          <p:nvPr/>
        </p:nvSpPr>
        <p:spPr>
          <a:xfrm>
            <a:off x="2684206" y="151323"/>
            <a:ext cx="7944465" cy="987450"/>
          </a:xfrm>
          <a:prstGeom prst="rect">
            <a:avLst/>
          </a:prstGeom>
          <a:noFill/>
        </p:spPr>
        <p:txBody>
          <a:bodyPr wrap="square">
            <a:spAutoFit/>
          </a:bodyPr>
          <a:lstStyle/>
          <a:p>
            <a:pPr algn="just">
              <a:lnSpc>
                <a:spcPct val="115000"/>
              </a:lnSpc>
              <a:spcAft>
                <a:spcPts val="1000"/>
              </a:spcAft>
            </a:pPr>
            <a:r>
              <a:rPr lang="en-US" sz="5400" b="1" dirty="0">
                <a:solidFill>
                  <a:srgbClr val="C0504D"/>
                </a:solidFill>
                <a:effectLst/>
                <a:latin typeface="Times New Roman" panose="02020603050405020304" pitchFamily="18" charset="0"/>
                <a:ea typeface="Calibri" panose="020F0502020204030204" pitchFamily="34" charset="0"/>
                <a:cs typeface="Times New Roman" panose="02020603050405020304" pitchFamily="18" charset="0"/>
              </a:rPr>
              <a:t>Market Basket </a:t>
            </a:r>
            <a:r>
              <a:rPr lang="en-US" sz="5400" b="1" dirty="0">
                <a:solidFill>
                  <a:srgbClr val="C0504D"/>
                </a:solidFill>
                <a:latin typeface="Times New Roman" panose="02020603050405020304" pitchFamily="18" charset="0"/>
                <a:ea typeface="Calibri" panose="020F0502020204030204" pitchFamily="34" charset="0"/>
                <a:cs typeface="Times New Roman" panose="02020603050405020304" pitchFamily="18" charset="0"/>
              </a:rPr>
              <a:t>A</a:t>
            </a:r>
            <a:r>
              <a:rPr lang="en-US" sz="5400" b="1" dirty="0">
                <a:solidFill>
                  <a:srgbClr val="C0504D"/>
                </a:solidFill>
                <a:effectLst/>
                <a:latin typeface="Times New Roman" panose="02020603050405020304" pitchFamily="18" charset="0"/>
                <a:ea typeface="Calibri" panose="020F0502020204030204" pitchFamily="34" charset="0"/>
                <a:cs typeface="Times New Roman" panose="02020603050405020304" pitchFamily="18" charset="0"/>
              </a:rPr>
              <a:t>nalysis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45BCB579-BE0C-642C-A75B-3A4A3E97F0CF}"/>
              </a:ext>
            </a:extLst>
          </p:cNvPr>
          <p:cNvSpPr txBox="1"/>
          <p:nvPr/>
        </p:nvSpPr>
        <p:spPr>
          <a:xfrm>
            <a:off x="2359741" y="1908997"/>
            <a:ext cx="8023123" cy="1697901"/>
          </a:xfrm>
          <a:prstGeom prst="rect">
            <a:avLst/>
          </a:prstGeom>
          <a:noFill/>
        </p:spPr>
        <p:txBody>
          <a:bodyPr wrap="square">
            <a:spAutoFit/>
          </a:bodyPr>
          <a:lstStyle/>
          <a:p>
            <a:pPr marR="401320"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Atla Narsimha Reddy-20BCD7085 - narsimha.20bcd7085@vitap.ac.in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371600" indent="457200"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828800">
              <a:lnSpc>
                <a:spcPct val="115000"/>
              </a:lnSpc>
              <a:spcAft>
                <a:spcPts val="10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Under the Guidance of</a:t>
            </a:r>
          </a:p>
          <a:p>
            <a:pPr marL="1828800">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DR. Sachi Nandan Mohanty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A close-up of a logo&#10;&#10;Description automatically generated with low confidence">
            <a:extLst>
              <a:ext uri="{FF2B5EF4-FFF2-40B4-BE49-F238E27FC236}">
                <a16:creationId xmlns:a16="http://schemas.microsoft.com/office/drawing/2014/main" id="{044BD25A-39F7-C6A7-5CA3-4DB1ECB36E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4793" y="4100052"/>
            <a:ext cx="3402649" cy="1047767"/>
          </a:xfrm>
          <a:prstGeom prst="rect">
            <a:avLst/>
          </a:prstGeom>
          <a:noFill/>
          <a:ln>
            <a:noFill/>
          </a:ln>
        </p:spPr>
      </p:pic>
      <p:sp>
        <p:nvSpPr>
          <p:cNvPr id="14" name="TextBox 13">
            <a:extLst>
              <a:ext uri="{FF2B5EF4-FFF2-40B4-BE49-F238E27FC236}">
                <a16:creationId xmlns:a16="http://schemas.microsoft.com/office/drawing/2014/main" id="{D165C773-28DE-99F8-249D-3A4CCD09B96E}"/>
              </a:ext>
            </a:extLst>
          </p:cNvPr>
          <p:cNvSpPr txBox="1"/>
          <p:nvPr/>
        </p:nvSpPr>
        <p:spPr>
          <a:xfrm>
            <a:off x="2084438" y="5422415"/>
            <a:ext cx="7787148" cy="1284262"/>
          </a:xfrm>
          <a:prstGeom prst="rect">
            <a:avLst/>
          </a:prstGeom>
          <a:noFill/>
        </p:spPr>
        <p:txBody>
          <a:bodyPr wrap="square">
            <a:spAutoFit/>
          </a:bodyPr>
          <a:lstStyle/>
          <a:p>
            <a:pPr marL="6350" marR="443865" indent="-6350" algn="ct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SCHOOL OF COMPUTER SCIENCE AND ENGINEERING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350" marR="440055" indent="-6350" algn="ct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VIT-AP UNIVERSITY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350" marR="440690" indent="-6350" algn="ct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AMARAVATI- 522237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264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FA7D13-BA1D-429D-2F8D-4E59DEC00807}"/>
              </a:ext>
            </a:extLst>
          </p:cNvPr>
          <p:cNvSpPr txBox="1"/>
          <p:nvPr/>
        </p:nvSpPr>
        <p:spPr>
          <a:xfrm>
            <a:off x="176980" y="138955"/>
            <a:ext cx="6096000"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Results and discussion: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53FAA85-0404-DBB9-0450-FC6155EC183C}"/>
              </a:ext>
            </a:extLst>
          </p:cNvPr>
          <p:cNvPicPr>
            <a:picLocks noChangeAspect="1"/>
          </p:cNvPicPr>
          <p:nvPr/>
        </p:nvPicPr>
        <p:blipFill>
          <a:blip r:embed="rId2"/>
          <a:stretch>
            <a:fillRect/>
          </a:stretch>
        </p:blipFill>
        <p:spPr>
          <a:xfrm>
            <a:off x="520259" y="819652"/>
            <a:ext cx="3345055" cy="2130025"/>
          </a:xfrm>
          <a:prstGeom prst="rect">
            <a:avLst/>
          </a:prstGeom>
        </p:spPr>
      </p:pic>
      <p:pic>
        <p:nvPicPr>
          <p:cNvPr id="5" name="Picture 4" descr="Chart, bar chart&#10;&#10;Description automatically generated">
            <a:extLst>
              <a:ext uri="{FF2B5EF4-FFF2-40B4-BE49-F238E27FC236}">
                <a16:creationId xmlns:a16="http://schemas.microsoft.com/office/drawing/2014/main" id="{55E1572A-45BB-F15F-E9E5-FD5AA58F1349}"/>
              </a:ext>
            </a:extLst>
          </p:cNvPr>
          <p:cNvPicPr>
            <a:picLocks noChangeAspect="1"/>
          </p:cNvPicPr>
          <p:nvPr/>
        </p:nvPicPr>
        <p:blipFill>
          <a:blip r:embed="rId3"/>
          <a:stretch>
            <a:fillRect/>
          </a:stretch>
        </p:blipFill>
        <p:spPr>
          <a:xfrm>
            <a:off x="4327011" y="760657"/>
            <a:ext cx="3381103" cy="2248013"/>
          </a:xfrm>
          <a:prstGeom prst="rect">
            <a:avLst/>
          </a:prstGeom>
        </p:spPr>
      </p:pic>
      <p:pic>
        <p:nvPicPr>
          <p:cNvPr id="7" name="Picture 6">
            <a:extLst>
              <a:ext uri="{FF2B5EF4-FFF2-40B4-BE49-F238E27FC236}">
                <a16:creationId xmlns:a16="http://schemas.microsoft.com/office/drawing/2014/main" id="{6B9FEE63-CE02-947A-C2C3-BC6A1ED51ED5}"/>
              </a:ext>
            </a:extLst>
          </p:cNvPr>
          <p:cNvPicPr>
            <a:picLocks noChangeAspect="1"/>
          </p:cNvPicPr>
          <p:nvPr/>
        </p:nvPicPr>
        <p:blipFill>
          <a:blip r:embed="rId4"/>
          <a:stretch>
            <a:fillRect/>
          </a:stretch>
        </p:blipFill>
        <p:spPr>
          <a:xfrm>
            <a:off x="8682223" y="702690"/>
            <a:ext cx="2989518" cy="2363946"/>
          </a:xfrm>
          <a:prstGeom prst="rect">
            <a:avLst/>
          </a:prstGeom>
        </p:spPr>
      </p:pic>
      <p:sp>
        <p:nvSpPr>
          <p:cNvPr id="9" name="TextBox 8">
            <a:extLst>
              <a:ext uri="{FF2B5EF4-FFF2-40B4-BE49-F238E27FC236}">
                <a16:creationId xmlns:a16="http://schemas.microsoft.com/office/drawing/2014/main" id="{1EB6A70E-2600-A808-2471-11617855A747}"/>
              </a:ext>
            </a:extLst>
          </p:cNvPr>
          <p:cNvSpPr txBox="1"/>
          <p:nvPr/>
        </p:nvSpPr>
        <p:spPr>
          <a:xfrm>
            <a:off x="629264" y="3233658"/>
            <a:ext cx="6096000"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Frequency Pattern: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6754FBD2-CC3D-6E00-8265-1A4FAADC7E36}"/>
              </a:ext>
            </a:extLst>
          </p:cNvPr>
          <p:cNvPicPr>
            <a:picLocks noChangeAspect="1"/>
          </p:cNvPicPr>
          <p:nvPr/>
        </p:nvPicPr>
        <p:blipFill>
          <a:blip r:embed="rId5"/>
          <a:stretch>
            <a:fillRect/>
          </a:stretch>
        </p:blipFill>
        <p:spPr>
          <a:xfrm>
            <a:off x="2835397" y="3448812"/>
            <a:ext cx="4971416" cy="3158630"/>
          </a:xfrm>
          <a:prstGeom prst="rect">
            <a:avLst/>
          </a:prstGeom>
        </p:spPr>
      </p:pic>
    </p:spTree>
    <p:extLst>
      <p:ext uri="{BB962C8B-B14F-4D97-AF65-F5344CB8AC3E}">
        <p14:creationId xmlns:p14="http://schemas.microsoft.com/office/powerpoint/2010/main" val="159911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16414-48E9-1176-A8D2-5D2172AD9037}"/>
              </a:ext>
            </a:extLst>
          </p:cNvPr>
          <p:cNvSpPr txBox="1"/>
          <p:nvPr/>
        </p:nvSpPr>
        <p:spPr>
          <a:xfrm>
            <a:off x="452284" y="168451"/>
            <a:ext cx="6096000" cy="390684"/>
          </a:xfrm>
          <a:prstGeom prst="rect">
            <a:avLst/>
          </a:prstGeom>
          <a:noFill/>
        </p:spPr>
        <p:txBody>
          <a:bodyPr wrap="square">
            <a:spAutoFit/>
          </a:bodyPr>
          <a:lstStyle/>
          <a:p>
            <a:pPr algn="just">
              <a:lnSpc>
                <a:spcPct val="115000"/>
              </a:lnSpc>
              <a:spcAft>
                <a:spcPts val="10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Association Rules: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Graphical user interface&#10;&#10;Description automatically generated">
            <a:extLst>
              <a:ext uri="{FF2B5EF4-FFF2-40B4-BE49-F238E27FC236}">
                <a16:creationId xmlns:a16="http://schemas.microsoft.com/office/drawing/2014/main" id="{2003C81F-F40C-C710-346A-EF01A186BFBA}"/>
              </a:ext>
            </a:extLst>
          </p:cNvPr>
          <p:cNvPicPr>
            <a:picLocks noChangeAspect="1"/>
          </p:cNvPicPr>
          <p:nvPr/>
        </p:nvPicPr>
        <p:blipFill>
          <a:blip r:embed="rId2"/>
          <a:stretch>
            <a:fillRect/>
          </a:stretch>
        </p:blipFill>
        <p:spPr>
          <a:xfrm>
            <a:off x="575187" y="768022"/>
            <a:ext cx="3485536" cy="2139732"/>
          </a:xfrm>
          <a:prstGeom prst="rect">
            <a:avLst/>
          </a:prstGeom>
        </p:spPr>
      </p:pic>
      <p:sp>
        <p:nvSpPr>
          <p:cNvPr id="6" name="TextBox 5">
            <a:extLst>
              <a:ext uri="{FF2B5EF4-FFF2-40B4-BE49-F238E27FC236}">
                <a16:creationId xmlns:a16="http://schemas.microsoft.com/office/drawing/2014/main" id="{4FC3CB4F-2453-7F03-5190-9DCF83127E69}"/>
              </a:ext>
            </a:extLst>
          </p:cNvPr>
          <p:cNvSpPr txBox="1"/>
          <p:nvPr/>
        </p:nvSpPr>
        <p:spPr>
          <a:xfrm>
            <a:off x="575187" y="3378538"/>
            <a:ext cx="3136490" cy="709233"/>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Association rules for the product “METAL”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29CE355-A6EA-9DAE-10C6-7886F742D48E}"/>
              </a:ext>
            </a:extLst>
          </p:cNvPr>
          <p:cNvPicPr>
            <a:picLocks noChangeAspect="1"/>
          </p:cNvPicPr>
          <p:nvPr/>
        </p:nvPicPr>
        <p:blipFill>
          <a:blip r:embed="rId3"/>
          <a:stretch>
            <a:fillRect/>
          </a:stretch>
        </p:blipFill>
        <p:spPr>
          <a:xfrm>
            <a:off x="403123" y="4206207"/>
            <a:ext cx="4082990" cy="2271990"/>
          </a:xfrm>
          <a:prstGeom prst="rect">
            <a:avLst/>
          </a:prstGeom>
        </p:spPr>
      </p:pic>
      <p:sp>
        <p:nvSpPr>
          <p:cNvPr id="9" name="TextBox 8">
            <a:extLst>
              <a:ext uri="{FF2B5EF4-FFF2-40B4-BE49-F238E27FC236}">
                <a16:creationId xmlns:a16="http://schemas.microsoft.com/office/drawing/2014/main" id="{99353826-E77B-4079-F335-3E27BDBD6FB8}"/>
              </a:ext>
            </a:extLst>
          </p:cNvPr>
          <p:cNvSpPr txBox="1"/>
          <p:nvPr/>
        </p:nvSpPr>
        <p:spPr>
          <a:xfrm>
            <a:off x="6486853" y="3378539"/>
            <a:ext cx="3234813" cy="709233"/>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Association rules for the product  “DECORATION”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4D01370D-7AB2-70E4-4092-5F87CE57F42B}"/>
              </a:ext>
            </a:extLst>
          </p:cNvPr>
          <p:cNvPicPr>
            <a:picLocks noChangeAspect="1"/>
          </p:cNvPicPr>
          <p:nvPr/>
        </p:nvPicPr>
        <p:blipFill>
          <a:blip r:embed="rId4"/>
          <a:stretch>
            <a:fillRect/>
          </a:stretch>
        </p:blipFill>
        <p:spPr>
          <a:xfrm>
            <a:off x="5963684" y="4509748"/>
            <a:ext cx="4743407" cy="1664909"/>
          </a:xfrm>
          <a:prstGeom prst="rect">
            <a:avLst/>
          </a:prstGeom>
        </p:spPr>
      </p:pic>
      <p:sp>
        <p:nvSpPr>
          <p:cNvPr id="12" name="TextBox 11">
            <a:extLst>
              <a:ext uri="{FF2B5EF4-FFF2-40B4-BE49-F238E27FC236}">
                <a16:creationId xmlns:a16="http://schemas.microsoft.com/office/drawing/2014/main" id="{DB3477B4-0840-6CA7-0274-D202C2457E21}"/>
              </a:ext>
            </a:extLst>
          </p:cNvPr>
          <p:cNvSpPr txBox="1"/>
          <p:nvPr/>
        </p:nvSpPr>
        <p:spPr>
          <a:xfrm>
            <a:off x="6548284" y="242392"/>
            <a:ext cx="3048000" cy="709233"/>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Association rules for the product “POSTAGE”.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Table&#10;&#10;Description automatically generated with low confidence">
            <a:extLst>
              <a:ext uri="{FF2B5EF4-FFF2-40B4-BE49-F238E27FC236}">
                <a16:creationId xmlns:a16="http://schemas.microsoft.com/office/drawing/2014/main" id="{944C126A-DF9A-65AA-EBEA-2CA5D1E8FFC4}"/>
              </a:ext>
            </a:extLst>
          </p:cNvPr>
          <p:cNvPicPr>
            <a:picLocks noChangeAspect="1"/>
          </p:cNvPicPr>
          <p:nvPr/>
        </p:nvPicPr>
        <p:blipFill>
          <a:blip r:embed="rId5"/>
          <a:stretch>
            <a:fillRect/>
          </a:stretch>
        </p:blipFill>
        <p:spPr>
          <a:xfrm>
            <a:off x="5579849" y="939853"/>
            <a:ext cx="5048822" cy="2029755"/>
          </a:xfrm>
          <a:prstGeom prst="rect">
            <a:avLst/>
          </a:prstGeom>
        </p:spPr>
      </p:pic>
    </p:spTree>
    <p:extLst>
      <p:ext uri="{BB962C8B-B14F-4D97-AF65-F5344CB8AC3E}">
        <p14:creationId xmlns:p14="http://schemas.microsoft.com/office/powerpoint/2010/main" val="195230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87DFA1-93F2-771C-1A1E-574DAE0F1964}"/>
              </a:ext>
            </a:extLst>
          </p:cNvPr>
          <p:cNvSpPr txBox="1"/>
          <p:nvPr/>
        </p:nvSpPr>
        <p:spPr>
          <a:xfrm>
            <a:off x="580103" y="217612"/>
            <a:ext cx="6096000"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10 TOP Rules (based on confidence)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3484399D-468F-4B0E-CB1F-38BA1E8742A1}"/>
              </a:ext>
            </a:extLst>
          </p:cNvPr>
          <p:cNvPicPr>
            <a:picLocks noChangeAspect="1"/>
          </p:cNvPicPr>
          <p:nvPr/>
        </p:nvPicPr>
        <p:blipFill>
          <a:blip r:embed="rId2"/>
          <a:stretch>
            <a:fillRect/>
          </a:stretch>
        </p:blipFill>
        <p:spPr>
          <a:xfrm>
            <a:off x="3203011" y="630841"/>
            <a:ext cx="5187695" cy="3453967"/>
          </a:xfrm>
          <a:prstGeom prst="rect">
            <a:avLst/>
          </a:prstGeom>
        </p:spPr>
      </p:pic>
      <p:pic>
        <p:nvPicPr>
          <p:cNvPr id="5" name="Picture 4" descr="Diagram&#10;&#10;Description automatically generated">
            <a:extLst>
              <a:ext uri="{FF2B5EF4-FFF2-40B4-BE49-F238E27FC236}">
                <a16:creationId xmlns:a16="http://schemas.microsoft.com/office/drawing/2014/main" id="{9AAD7CBF-1FDC-38FB-11B3-B99515D66B0A}"/>
              </a:ext>
            </a:extLst>
          </p:cNvPr>
          <p:cNvPicPr>
            <a:picLocks noChangeAspect="1"/>
          </p:cNvPicPr>
          <p:nvPr/>
        </p:nvPicPr>
        <p:blipFill>
          <a:blip r:embed="rId3"/>
          <a:stretch>
            <a:fillRect/>
          </a:stretch>
        </p:blipFill>
        <p:spPr>
          <a:xfrm>
            <a:off x="1340393" y="4084808"/>
            <a:ext cx="2982595" cy="1851660"/>
          </a:xfrm>
          <a:prstGeom prst="rect">
            <a:avLst/>
          </a:prstGeom>
        </p:spPr>
      </p:pic>
      <p:pic>
        <p:nvPicPr>
          <p:cNvPr id="6" name="Picture 5" descr="A picture containing diagram&#10;&#10;Description automatically generated">
            <a:extLst>
              <a:ext uri="{FF2B5EF4-FFF2-40B4-BE49-F238E27FC236}">
                <a16:creationId xmlns:a16="http://schemas.microsoft.com/office/drawing/2014/main" id="{F10003B4-5A0F-2B6B-FBE5-C6CA7F9F098F}"/>
              </a:ext>
            </a:extLst>
          </p:cNvPr>
          <p:cNvPicPr>
            <a:picLocks noChangeAspect="1"/>
          </p:cNvPicPr>
          <p:nvPr/>
        </p:nvPicPr>
        <p:blipFill>
          <a:blip r:embed="rId4"/>
          <a:stretch>
            <a:fillRect/>
          </a:stretch>
        </p:blipFill>
        <p:spPr>
          <a:xfrm>
            <a:off x="7334865" y="4034538"/>
            <a:ext cx="3717305" cy="1952199"/>
          </a:xfrm>
          <a:prstGeom prst="rect">
            <a:avLst/>
          </a:prstGeom>
        </p:spPr>
      </p:pic>
    </p:spTree>
    <p:extLst>
      <p:ext uri="{BB962C8B-B14F-4D97-AF65-F5344CB8AC3E}">
        <p14:creationId xmlns:p14="http://schemas.microsoft.com/office/powerpoint/2010/main" val="276329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5E9C59-74A8-2A0C-E5BC-C53CB6D8ABD4}"/>
              </a:ext>
            </a:extLst>
          </p:cNvPr>
          <p:cNvSpPr txBox="1"/>
          <p:nvPr/>
        </p:nvSpPr>
        <p:spPr>
          <a:xfrm>
            <a:off x="245807" y="124089"/>
            <a:ext cx="11749547" cy="1972335"/>
          </a:xfrm>
          <a:prstGeom prst="rect">
            <a:avLst/>
          </a:prstGeom>
          <a:noFill/>
        </p:spPr>
        <p:txBody>
          <a:bodyPr wrap="square">
            <a:spAutoFit/>
          </a:bodyPr>
          <a:lstStyle/>
          <a:p>
            <a:pPr algn="just">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Businesses can create dozens of data-driven strategies to increase their revenue and profitability by adopting the Apriori Algorithm and studying the association measurements. The analysis of customer purchasing behavior through data mining is dependent on these association rules. Association rule mining can provide useful insights for several of a retailer's most crucial tactics, including Customer analytics, Market Basket analysis, and Product Clustering. By analyzing the data, association rules determine the relationships between the items and give the merchant a precise answer to help them make more profitable business decisions.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595F3E-1D1C-FC59-E36C-44D355427254}"/>
              </a:ext>
            </a:extLst>
          </p:cNvPr>
          <p:cNvSpPr txBox="1"/>
          <p:nvPr/>
        </p:nvSpPr>
        <p:spPr>
          <a:xfrm>
            <a:off x="245807" y="2589700"/>
            <a:ext cx="11257935" cy="3469668"/>
          </a:xfrm>
          <a:prstGeom prst="rect">
            <a:avLst/>
          </a:prstGeom>
          <a:noFill/>
        </p:spPr>
        <p:txBody>
          <a:bodyPr wrap="square">
            <a:spAutoFit/>
          </a:bodyPr>
          <a:lstStyle/>
          <a:p>
            <a:pPr algn="just">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Future scope and limitations: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Implementing innovative and cutting-edge mining algorithms, together with Apriori, FP growth for higher performance and quick results for sparse datasets, might improve a project. In the current strategy, we solely use association rules to take advantage of the collective knowledge, i.e., constructing a model by identifying similarities between consumers' affiliations with products and advising another client to buy an associated item that is similarly priced. In future work, association rules can also be used to take advantage of content-based information, such as detecting product similarities and proposing products based on the interest in related products.</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application can be expanded to include other features like tracking sales, tracking products, calculating discounts, and more. In the future, this technique can be used with very large databases where memory space is valuable and needs to be improved. It can be tweaked further for better performance and efficiency.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ts val="1950"/>
              </a:lnSpc>
              <a:spcAft>
                <a:spcPts val="225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Apriori Algorithm's slowness is one of its greatest flaws. The dataset for the Apriori method contains a lot of item sets. As a result, it is ineffective when utilised with massive amounts of datasets.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572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412E4D-A8B7-C346-923C-496F9282E9E9}"/>
              </a:ext>
            </a:extLst>
          </p:cNvPr>
          <p:cNvSpPr txBox="1"/>
          <p:nvPr/>
        </p:nvSpPr>
        <p:spPr>
          <a:xfrm>
            <a:off x="481780" y="418004"/>
            <a:ext cx="10638503" cy="5761898"/>
          </a:xfrm>
          <a:prstGeom prst="rect">
            <a:avLst/>
          </a:prstGeom>
          <a:noFill/>
        </p:spPr>
        <p:txBody>
          <a:bodyPr wrap="square">
            <a:spAutoFit/>
          </a:bodyPr>
          <a:lstStyle/>
          <a:p>
            <a:pPr>
              <a:lnSpc>
                <a:spcPct val="115000"/>
              </a:lnSpc>
              <a:spcBef>
                <a:spcPts val="2400"/>
              </a:spcBef>
              <a:spcAft>
                <a:spcPts val="1200"/>
              </a:spcAft>
            </a:pPr>
            <a:r>
              <a:rPr lang="en-US" sz="2000" b="1" dirty="0">
                <a:solidFill>
                  <a:srgbClr val="505050"/>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20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       	A.A. </a:t>
            </a:r>
            <a:r>
              <a:rPr lang="en-IN" sz="1800" dirty="0" err="1">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Raorane</a:t>
            </a: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 R.V. Kulkarni, B.D. </a:t>
            </a:r>
            <a:r>
              <a:rPr lang="en-IN" sz="1800" dirty="0" err="1">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Jitkar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b="1"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Association Rule – Extracting Knowledge Using Market Basket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       	Research Journal of Recent Sciences, 1 (2) (2012), pp. 19-27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200"/>
              </a:spcAft>
            </a:pP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[2]	Verma </a:t>
            </a:r>
            <a:r>
              <a:rPr lang="en-IN" sz="1800" dirty="0" err="1">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Sheenu</a:t>
            </a: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 Bhatnagar, Sakshi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200"/>
              </a:spcAft>
            </a:pPr>
            <a:r>
              <a:rPr lang="en-IN" sz="1800" b="1"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An Effective Dynamic Unsupervised Clustering Algorithmic Approach for Market Basket Analysis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200"/>
              </a:spcAft>
            </a:pP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Enterprise Computing and Business Systems, 4 (2) (2014)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[3]	Verma Dipti, </a:t>
            </a:r>
            <a:r>
              <a:rPr lang="en-IN" sz="1800" dirty="0" err="1">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Nashine</a:t>
            </a: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 Rakesh, Data Mining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IN" sz="1800" b="1"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Next Generation Challenges and Future Directions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IN" sz="1800" dirty="0">
                <a:solidFill>
                  <a:srgbClr val="2E2E2E"/>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Modelling and Optimization, 2 (5) (2012), pp. 603-608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15000"/>
              </a:lnSpc>
              <a:spcAft>
                <a:spcPts val="1000"/>
              </a:spcAft>
            </a:pPr>
            <a:r>
              <a:rPr lang="en-US" sz="1800" b="1"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r>
              <a:rPr lang="en-US"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D.H. Goh, R.P. Ang</a:t>
            </a:r>
            <a:r>
              <a:rPr lang="en-US" sz="1800" b="1"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spc="-5"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An introduction to association rule mining: An application in counseling and help-seeking behavior of adolescents.</a:t>
            </a:r>
            <a:r>
              <a:rPr lang="en-US"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(2007). </a:t>
            </a:r>
            <a:r>
              <a:rPr lang="en-US" sz="1800" i="1"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Behavior Research Methods</a:t>
            </a:r>
            <a:r>
              <a:rPr lang="en-US"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39, </a:t>
            </a:r>
            <a:r>
              <a:rPr lang="en-US"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259–26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613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170DC-186D-ADBA-8CD5-33432215869F}"/>
              </a:ext>
            </a:extLst>
          </p:cNvPr>
          <p:cNvSpPr>
            <a:spLocks noGrp="1"/>
          </p:cNvSpPr>
          <p:nvPr>
            <p:ph idx="1"/>
          </p:nvPr>
        </p:nvSpPr>
        <p:spPr>
          <a:xfrm>
            <a:off x="828368" y="521110"/>
            <a:ext cx="10515600" cy="5655853"/>
          </a:xfrm>
        </p:spPr>
        <p:txBody>
          <a:bodyPr>
            <a:normAutofit/>
          </a:bodyPr>
          <a:lstStyle/>
          <a:p>
            <a:pPr marL="0" indent="0" algn="just">
              <a:lnSpc>
                <a:spcPct val="115000"/>
              </a:lnSpc>
              <a:spcAft>
                <a:spcPts val="100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Abstract: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Market Basket Analysis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also known as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association rule learning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affinity analysis.</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is a data mining method that may be applied to a variety of industries, including marketing, bioinformatics, the field of education, nuclear physics, etc.</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fundamental goal of market basket analysis in marketing is to give the merchant or an e-commerce website the knowledge they need to comprehend the customer's purchasing habits and make informed decisions, such as recommending related products. Market basket analysis can be done using a variety of algorithms.</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current algorithms only process static data and do not account for changes in data over time.</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are numerous algorithms for mining association rules. Apriori algorithm is one of the most widely used methods for extracting frequent item sets from huge databases and obtaining the association rule for knowledge discovery.</a:t>
            </a:r>
          </a:p>
          <a:p>
            <a:pPr marL="0" indent="0" algn="just">
              <a:lnSpc>
                <a:spcPct val="115000"/>
              </a:lnSpc>
              <a:spcAft>
                <a:spcPts val="10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400" b="1"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Key words</a:t>
            </a:r>
            <a:r>
              <a:rPr lang="en-US" sz="24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6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Market Basket Analysis, Data Mining, Association rule, Apriori Algorithm, Data base, Frequent Item-sets, support, confidence, lift, conviction, frequent pattern 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757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46F92-69DB-3013-704F-569CCEDAD70E}"/>
              </a:ext>
            </a:extLst>
          </p:cNvPr>
          <p:cNvSpPr>
            <a:spLocks noGrp="1"/>
          </p:cNvSpPr>
          <p:nvPr>
            <p:ph idx="1"/>
          </p:nvPr>
        </p:nvSpPr>
        <p:spPr>
          <a:xfrm>
            <a:off x="265471" y="272127"/>
            <a:ext cx="11176819" cy="6354815"/>
          </a:xfrm>
        </p:spPr>
        <p:txBody>
          <a:bodyPr>
            <a:normAutofit fontScale="92500"/>
          </a:bodyPr>
          <a:lstStyle/>
          <a:p>
            <a:pPr marL="0" indent="0" algn="just">
              <a:lnSpc>
                <a:spcPct val="115000"/>
              </a:lnSpc>
              <a:spcAft>
                <a:spcPts val="100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Machine learning is currently providing numerous benefits to the retail sector. You might anticipate that machine learning (ML) has various uses in the retail sector, ranging from predicting sales performance to identifying the buyers. One of the best uses of machine learning in the retail sector is "Market Basket Analysis." We can determine which products people commonly buy together by looking at their historical purchasing patterns.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art of merchandise arrangement in a store is motivated by market basket analysis. Product placement should be done in a way that keeps things that are regularly purchased together close together, encouraging people to purchase them and increasing sales. If we enjoy shopping or have ever purchased goods in person or online, we should have come across the term "market basket analysis." When you visit a fast-food restaurant like McDonald's, Burger King or any other, they typically ask whether you would like to order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french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fries, a milkshake, or other items that go well with the items you buy.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r>
              <a:rPr lang="en-US" sz="1600" dirty="0">
                <a:effectLst/>
                <a:latin typeface="Times New Roman" panose="02020603050405020304" pitchFamily="18" charset="0"/>
                <a:ea typeface="Calibri" panose="020F0502020204030204" pitchFamily="34" charset="0"/>
              </a:rPr>
              <a:t>An important step in association mining that uncovers frequent item sets in transactional databases is the mining of frequent item sets. It serves as the foundation for many data mining activities that aim to extract interesting patterns from datasets, including association rules, episodes, classifier, grouping, and correlation, among others. There are several proposed algorithms for finding common item sets, but they may all be categorized into one of two categories: candidate generation or pattern growth. A representative of the candidate generating strategy is Apriori. Based on length (k) frequent item sets, it generates length (k+1) candidate item sets. The number of times an itemset appears in transactions determines its frequency. Han proposed FP-growth in 2000 as a pattern growth approach and used a particular data format (FP-tree). The condition pattern base is efficiently produced based on the link of node structure that associations with FP-tree, and FP-growth identify the frequent item sets by discovering all frequent in 1-itemsets. The generation of candidate item sets by FP-growth is implicit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036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BDF0F2-594E-7599-06E5-C750D85C2AAC}"/>
              </a:ext>
            </a:extLst>
          </p:cNvPr>
          <p:cNvSpPr txBox="1"/>
          <p:nvPr/>
        </p:nvSpPr>
        <p:spPr>
          <a:xfrm>
            <a:off x="363792" y="417015"/>
            <a:ext cx="9910917" cy="943656"/>
          </a:xfrm>
          <a:prstGeom prst="rect">
            <a:avLst/>
          </a:prstGeom>
          <a:noFill/>
        </p:spPr>
        <p:txBody>
          <a:bodyPr wrap="square">
            <a:spAutoFit/>
          </a:bodyPr>
          <a:lstStyle/>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was downloaded from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http://archive.ics.uci.edu/ml/machine-learning-databases/00352/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8062DC8-3853-F34D-EE27-446F536849E6}"/>
              </a:ext>
            </a:extLst>
          </p:cNvPr>
          <p:cNvPicPr>
            <a:picLocks noChangeAspect="1"/>
          </p:cNvPicPr>
          <p:nvPr/>
        </p:nvPicPr>
        <p:blipFill rotWithShape="1">
          <a:blip r:embed="rId3"/>
          <a:srcRect r="-694" b="82686"/>
          <a:stretch/>
        </p:blipFill>
        <p:spPr>
          <a:xfrm>
            <a:off x="304287" y="1800214"/>
            <a:ext cx="11583425" cy="640644"/>
          </a:xfrm>
          <a:prstGeom prst="rect">
            <a:avLst/>
          </a:prstGeom>
        </p:spPr>
      </p:pic>
      <p:pic>
        <p:nvPicPr>
          <p:cNvPr id="7" name="Picture 6" descr="Text, letter&#10;&#10;Description automatically generated">
            <a:extLst>
              <a:ext uri="{FF2B5EF4-FFF2-40B4-BE49-F238E27FC236}">
                <a16:creationId xmlns:a16="http://schemas.microsoft.com/office/drawing/2014/main" id="{C2958F34-53A1-6FCD-94E2-0889C6908D74}"/>
              </a:ext>
            </a:extLst>
          </p:cNvPr>
          <p:cNvPicPr>
            <a:picLocks noChangeAspect="1"/>
          </p:cNvPicPr>
          <p:nvPr/>
        </p:nvPicPr>
        <p:blipFill>
          <a:blip r:embed="rId4"/>
          <a:stretch>
            <a:fillRect/>
          </a:stretch>
        </p:blipFill>
        <p:spPr>
          <a:xfrm>
            <a:off x="304287" y="2639736"/>
            <a:ext cx="6253786" cy="1578528"/>
          </a:xfrm>
          <a:prstGeom prst="rect">
            <a:avLst/>
          </a:prstGeom>
        </p:spPr>
      </p:pic>
      <p:sp>
        <p:nvSpPr>
          <p:cNvPr id="9" name="TextBox 8">
            <a:extLst>
              <a:ext uri="{FF2B5EF4-FFF2-40B4-BE49-F238E27FC236}">
                <a16:creationId xmlns:a16="http://schemas.microsoft.com/office/drawing/2014/main" id="{0F86520A-F641-4160-4DA2-B2BF8B387E77}"/>
              </a:ext>
            </a:extLst>
          </p:cNvPr>
          <p:cNvSpPr txBox="1"/>
          <p:nvPr/>
        </p:nvSpPr>
        <p:spPr>
          <a:xfrm>
            <a:off x="432619" y="4296603"/>
            <a:ext cx="2241755" cy="878510"/>
          </a:xfrm>
          <a:prstGeom prst="rect">
            <a:avLst/>
          </a:prstGeom>
          <a:noFill/>
        </p:spPr>
        <p:txBody>
          <a:bodyPr wrap="square">
            <a:spAutoFit/>
          </a:bodyPr>
          <a:lstStyle/>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Data Cleaning: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Text, letter&#10;&#10;Description automatically generated">
            <a:extLst>
              <a:ext uri="{FF2B5EF4-FFF2-40B4-BE49-F238E27FC236}">
                <a16:creationId xmlns:a16="http://schemas.microsoft.com/office/drawing/2014/main" id="{88FB2CCA-F605-6778-9AD4-5F78421AC586}"/>
              </a:ext>
            </a:extLst>
          </p:cNvPr>
          <p:cNvPicPr>
            <a:picLocks noChangeAspect="1"/>
          </p:cNvPicPr>
          <p:nvPr/>
        </p:nvPicPr>
        <p:blipFill>
          <a:blip r:embed="rId5"/>
          <a:stretch>
            <a:fillRect/>
          </a:stretch>
        </p:blipFill>
        <p:spPr>
          <a:xfrm>
            <a:off x="432618" y="4944565"/>
            <a:ext cx="7502013" cy="1882903"/>
          </a:xfrm>
          <a:prstGeom prst="rect">
            <a:avLst/>
          </a:prstGeom>
        </p:spPr>
      </p:pic>
      <p:sp>
        <p:nvSpPr>
          <p:cNvPr id="12" name="TextBox 11">
            <a:extLst>
              <a:ext uri="{FF2B5EF4-FFF2-40B4-BE49-F238E27FC236}">
                <a16:creationId xmlns:a16="http://schemas.microsoft.com/office/drawing/2014/main" id="{72AAAE31-9FD9-3F5C-B269-5129E5410C15}"/>
              </a:ext>
            </a:extLst>
          </p:cNvPr>
          <p:cNvSpPr txBox="1"/>
          <p:nvPr/>
        </p:nvSpPr>
        <p:spPr>
          <a:xfrm>
            <a:off x="-1" y="-41067"/>
            <a:ext cx="6096000" cy="523220"/>
          </a:xfrm>
          <a:prstGeom prst="rect">
            <a:avLst/>
          </a:prstGeom>
          <a:noFill/>
        </p:spPr>
        <p:txBody>
          <a:bodyPr wrap="square">
            <a:sp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Methodology and Procedure: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444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55D939-B1EB-D8D2-EB52-A99EF7387DFB}"/>
              </a:ext>
            </a:extLst>
          </p:cNvPr>
          <p:cNvSpPr txBox="1"/>
          <p:nvPr/>
        </p:nvSpPr>
        <p:spPr>
          <a:xfrm>
            <a:off x="481781" y="364360"/>
            <a:ext cx="1700980" cy="558743"/>
          </a:xfrm>
          <a:prstGeom prst="rect">
            <a:avLst/>
          </a:prstGeom>
          <a:noFill/>
        </p:spPr>
        <p:txBody>
          <a:bodyPr wrap="square">
            <a:spAutoFit/>
          </a:bodyPr>
          <a:lstStyle/>
          <a:p>
            <a:pPr>
              <a:lnSpc>
                <a:spcPct val="115000"/>
              </a:lnSpc>
              <a:spcAft>
                <a:spcPts val="10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Write csv</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6E22184-384A-1F79-012D-0A942AB7109C}"/>
              </a:ext>
            </a:extLst>
          </p:cNvPr>
          <p:cNvPicPr>
            <a:picLocks noChangeAspect="1"/>
          </p:cNvPicPr>
          <p:nvPr/>
        </p:nvPicPr>
        <p:blipFill>
          <a:blip r:embed="rId2"/>
          <a:stretch>
            <a:fillRect/>
          </a:stretch>
        </p:blipFill>
        <p:spPr>
          <a:xfrm>
            <a:off x="567506" y="1072003"/>
            <a:ext cx="7464473" cy="868055"/>
          </a:xfrm>
          <a:prstGeom prst="rect">
            <a:avLst/>
          </a:prstGeom>
        </p:spPr>
      </p:pic>
      <p:pic>
        <p:nvPicPr>
          <p:cNvPr id="5" name="Picture 4">
            <a:extLst>
              <a:ext uri="{FF2B5EF4-FFF2-40B4-BE49-F238E27FC236}">
                <a16:creationId xmlns:a16="http://schemas.microsoft.com/office/drawing/2014/main" id="{688BAB0B-C0D9-20E6-8D9B-6DDC729FFE69}"/>
              </a:ext>
            </a:extLst>
          </p:cNvPr>
          <p:cNvPicPr>
            <a:picLocks noChangeAspect="1"/>
          </p:cNvPicPr>
          <p:nvPr/>
        </p:nvPicPr>
        <p:blipFill>
          <a:blip r:embed="rId3"/>
          <a:stretch>
            <a:fillRect/>
          </a:stretch>
        </p:blipFill>
        <p:spPr>
          <a:xfrm>
            <a:off x="567506" y="2166940"/>
            <a:ext cx="8767332" cy="507434"/>
          </a:xfrm>
          <a:prstGeom prst="rect">
            <a:avLst/>
          </a:prstGeom>
        </p:spPr>
      </p:pic>
      <p:pic>
        <p:nvPicPr>
          <p:cNvPr id="6" name="Picture 5">
            <a:extLst>
              <a:ext uri="{FF2B5EF4-FFF2-40B4-BE49-F238E27FC236}">
                <a16:creationId xmlns:a16="http://schemas.microsoft.com/office/drawing/2014/main" id="{E8D28F7F-9B31-E28B-6ACB-F0FD09B3F85E}"/>
              </a:ext>
            </a:extLst>
          </p:cNvPr>
          <p:cNvPicPr>
            <a:picLocks noChangeAspect="1"/>
          </p:cNvPicPr>
          <p:nvPr/>
        </p:nvPicPr>
        <p:blipFill>
          <a:blip r:embed="rId4"/>
          <a:stretch>
            <a:fillRect/>
          </a:stretch>
        </p:blipFill>
        <p:spPr>
          <a:xfrm>
            <a:off x="567507" y="3013658"/>
            <a:ext cx="10817276" cy="584948"/>
          </a:xfrm>
          <a:prstGeom prst="rect">
            <a:avLst/>
          </a:prstGeom>
        </p:spPr>
      </p:pic>
      <p:sp>
        <p:nvSpPr>
          <p:cNvPr id="8" name="TextBox 7">
            <a:extLst>
              <a:ext uri="{FF2B5EF4-FFF2-40B4-BE49-F238E27FC236}">
                <a16:creationId xmlns:a16="http://schemas.microsoft.com/office/drawing/2014/main" id="{3819DF93-43FF-C188-A209-9141418A2E1F}"/>
              </a:ext>
            </a:extLst>
          </p:cNvPr>
          <p:cNvSpPr txBox="1"/>
          <p:nvPr/>
        </p:nvSpPr>
        <p:spPr>
          <a:xfrm>
            <a:off x="567506" y="3819021"/>
            <a:ext cx="6094324" cy="837473"/>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Transaction Analysis: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Monthly Transactions: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Graphical user interface, text&#10;&#10;Description automatically generated">
            <a:extLst>
              <a:ext uri="{FF2B5EF4-FFF2-40B4-BE49-F238E27FC236}">
                <a16:creationId xmlns:a16="http://schemas.microsoft.com/office/drawing/2014/main" id="{C7B8DC1D-81F1-B44D-B1D0-BC697B653DB0}"/>
              </a:ext>
            </a:extLst>
          </p:cNvPr>
          <p:cNvPicPr>
            <a:picLocks noChangeAspect="1"/>
          </p:cNvPicPr>
          <p:nvPr/>
        </p:nvPicPr>
        <p:blipFill>
          <a:blip r:embed="rId5"/>
          <a:stretch>
            <a:fillRect/>
          </a:stretch>
        </p:blipFill>
        <p:spPr>
          <a:xfrm>
            <a:off x="547003" y="4656494"/>
            <a:ext cx="5497833" cy="2113750"/>
          </a:xfrm>
          <a:prstGeom prst="rect">
            <a:avLst/>
          </a:prstGeom>
        </p:spPr>
      </p:pic>
    </p:spTree>
    <p:extLst>
      <p:ext uri="{BB962C8B-B14F-4D97-AF65-F5344CB8AC3E}">
        <p14:creationId xmlns:p14="http://schemas.microsoft.com/office/powerpoint/2010/main" val="416804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9D415B-DCAD-2205-FE25-02C638D07045}"/>
              </a:ext>
            </a:extLst>
          </p:cNvPr>
          <p:cNvSpPr txBox="1"/>
          <p:nvPr/>
        </p:nvSpPr>
        <p:spPr>
          <a:xfrm>
            <a:off x="373625" y="129122"/>
            <a:ext cx="4001729" cy="490199"/>
          </a:xfrm>
          <a:prstGeom prst="rect">
            <a:avLst/>
          </a:prstGeom>
          <a:noFill/>
        </p:spPr>
        <p:txBody>
          <a:bodyPr wrap="square">
            <a:spAutoFit/>
          </a:bodyPr>
          <a:lstStyle/>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Transactions per weekday: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8CA092E-75A8-D519-0931-1F5F6C745AB3}"/>
              </a:ext>
            </a:extLst>
          </p:cNvPr>
          <p:cNvPicPr>
            <a:picLocks noChangeAspect="1"/>
          </p:cNvPicPr>
          <p:nvPr/>
        </p:nvPicPr>
        <p:blipFill>
          <a:blip r:embed="rId2"/>
          <a:stretch>
            <a:fillRect/>
          </a:stretch>
        </p:blipFill>
        <p:spPr>
          <a:xfrm>
            <a:off x="303849" y="619321"/>
            <a:ext cx="5634835" cy="2361012"/>
          </a:xfrm>
          <a:prstGeom prst="rect">
            <a:avLst/>
          </a:prstGeom>
        </p:spPr>
      </p:pic>
      <p:sp>
        <p:nvSpPr>
          <p:cNvPr id="6" name="TextBox 5">
            <a:extLst>
              <a:ext uri="{FF2B5EF4-FFF2-40B4-BE49-F238E27FC236}">
                <a16:creationId xmlns:a16="http://schemas.microsoft.com/office/drawing/2014/main" id="{03DBFFC2-2D57-D0AC-2A35-68D4CF0623DE}"/>
              </a:ext>
            </a:extLst>
          </p:cNvPr>
          <p:cNvSpPr txBox="1"/>
          <p:nvPr/>
        </p:nvSpPr>
        <p:spPr>
          <a:xfrm>
            <a:off x="7255255" y="129122"/>
            <a:ext cx="3196435" cy="483017"/>
          </a:xfrm>
          <a:prstGeom prst="rect">
            <a:avLst/>
          </a:prstGeom>
          <a:noFill/>
        </p:spPr>
        <p:txBody>
          <a:bodyPr wrap="square">
            <a:spAutoFit/>
          </a:bodyPr>
          <a:lstStyle/>
          <a:p>
            <a:pPr algn="just">
              <a:lnSpc>
                <a:spcPct val="115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Transactions per hour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Graphical user interface, text, application&#10;&#10;Description automatically generated">
            <a:extLst>
              <a:ext uri="{FF2B5EF4-FFF2-40B4-BE49-F238E27FC236}">
                <a16:creationId xmlns:a16="http://schemas.microsoft.com/office/drawing/2014/main" id="{0AD022DF-3C32-8658-DA86-E9415E4E1EA6}"/>
              </a:ext>
            </a:extLst>
          </p:cNvPr>
          <p:cNvPicPr>
            <a:picLocks noChangeAspect="1"/>
          </p:cNvPicPr>
          <p:nvPr/>
        </p:nvPicPr>
        <p:blipFill>
          <a:blip r:embed="rId3"/>
          <a:stretch>
            <a:fillRect/>
          </a:stretch>
        </p:blipFill>
        <p:spPr>
          <a:xfrm>
            <a:off x="6253318" y="619321"/>
            <a:ext cx="5448023" cy="2361012"/>
          </a:xfrm>
          <a:prstGeom prst="rect">
            <a:avLst/>
          </a:prstGeom>
        </p:spPr>
      </p:pic>
      <p:sp>
        <p:nvSpPr>
          <p:cNvPr id="8" name="TextBox 7">
            <a:extLst>
              <a:ext uri="{FF2B5EF4-FFF2-40B4-BE49-F238E27FC236}">
                <a16:creationId xmlns:a16="http://schemas.microsoft.com/office/drawing/2014/main" id="{E04D1ABD-904F-872E-8F23-02197AEB03EE}"/>
              </a:ext>
            </a:extLst>
          </p:cNvPr>
          <p:cNvSpPr txBox="1"/>
          <p:nvPr/>
        </p:nvSpPr>
        <p:spPr>
          <a:xfrm>
            <a:off x="303849" y="2826409"/>
            <a:ext cx="6096000" cy="390684"/>
          </a:xfrm>
          <a:prstGeom prst="rect">
            <a:avLst/>
          </a:prstGeom>
          <a:noFill/>
        </p:spPr>
        <p:txBody>
          <a:bodyPr wrap="square">
            <a:spAutoFit/>
          </a:bodyPr>
          <a:lstStyle/>
          <a:p>
            <a:pPr algn="just">
              <a:lnSpc>
                <a:spcPct val="115000"/>
              </a:lnSpc>
              <a:spcBef>
                <a:spcPts val="1500"/>
              </a:spcBef>
              <a:spcAft>
                <a:spcPts val="750"/>
              </a:spcAft>
            </a:pPr>
            <a:r>
              <a:rPr lang="en-IN" sz="1800" b="1" kern="1800" dirty="0">
                <a:solidFill>
                  <a:srgbClr val="2D2D2D"/>
                </a:solidFill>
                <a:effectLst/>
                <a:latin typeface="Times New Roman" panose="02020603050405020304" pitchFamily="18" charset="0"/>
                <a:ea typeface="Times New Roman" panose="02020603050405020304" pitchFamily="18" charset="0"/>
                <a:cs typeface="Times New Roman" panose="02020603050405020304" pitchFamily="18" charset="0"/>
              </a:rPr>
              <a:t>Frequency plot of top 10 Items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Text&#10;&#10;Description automatically generated">
            <a:extLst>
              <a:ext uri="{FF2B5EF4-FFF2-40B4-BE49-F238E27FC236}">
                <a16:creationId xmlns:a16="http://schemas.microsoft.com/office/drawing/2014/main" id="{6CD2E61C-101B-A64F-E4BF-0825AFB1D4FC}"/>
              </a:ext>
            </a:extLst>
          </p:cNvPr>
          <p:cNvPicPr>
            <a:picLocks noChangeAspect="1"/>
          </p:cNvPicPr>
          <p:nvPr/>
        </p:nvPicPr>
        <p:blipFill>
          <a:blip r:embed="rId4"/>
          <a:stretch>
            <a:fillRect/>
          </a:stretch>
        </p:blipFill>
        <p:spPr>
          <a:xfrm>
            <a:off x="373625" y="3269995"/>
            <a:ext cx="5924550" cy="1606550"/>
          </a:xfrm>
          <a:prstGeom prst="rect">
            <a:avLst/>
          </a:prstGeom>
        </p:spPr>
      </p:pic>
      <p:sp>
        <p:nvSpPr>
          <p:cNvPr id="10" name="TextBox 9">
            <a:extLst>
              <a:ext uri="{FF2B5EF4-FFF2-40B4-BE49-F238E27FC236}">
                <a16:creationId xmlns:a16="http://schemas.microsoft.com/office/drawing/2014/main" id="{1EB4E77A-D424-C90F-02DB-F4CD1FC055F2}"/>
              </a:ext>
            </a:extLst>
          </p:cNvPr>
          <p:cNvSpPr txBox="1"/>
          <p:nvPr/>
        </p:nvSpPr>
        <p:spPr>
          <a:xfrm>
            <a:off x="287900" y="4588952"/>
            <a:ext cx="6096000" cy="835229"/>
          </a:xfrm>
          <a:prstGeom prst="rect">
            <a:avLst/>
          </a:prstGeom>
          <a:noFill/>
        </p:spPr>
        <p:txBody>
          <a:bodyPr wrap="square">
            <a:spAutoFit/>
          </a:bodyPr>
          <a:lstStyle/>
          <a:p>
            <a:pPr>
              <a:lnSpc>
                <a:spcPct val="115000"/>
              </a:lnSpc>
              <a:spcAft>
                <a:spcPts val="10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Plotting Item Frequency Bar Plot to view distribution.</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picture containing text&#10;&#10;Description automatically generated">
            <a:extLst>
              <a:ext uri="{FF2B5EF4-FFF2-40B4-BE49-F238E27FC236}">
                <a16:creationId xmlns:a16="http://schemas.microsoft.com/office/drawing/2014/main" id="{06A90D60-8A8A-D127-EE98-103F6D63CB4B}"/>
              </a:ext>
            </a:extLst>
          </p:cNvPr>
          <p:cNvPicPr>
            <a:picLocks noChangeAspect="1"/>
          </p:cNvPicPr>
          <p:nvPr/>
        </p:nvPicPr>
        <p:blipFill>
          <a:blip r:embed="rId5"/>
          <a:stretch>
            <a:fillRect/>
          </a:stretch>
        </p:blipFill>
        <p:spPr>
          <a:xfrm>
            <a:off x="303849" y="5577818"/>
            <a:ext cx="7125162" cy="907346"/>
          </a:xfrm>
          <a:prstGeom prst="rect">
            <a:avLst/>
          </a:prstGeom>
        </p:spPr>
      </p:pic>
    </p:spTree>
    <p:extLst>
      <p:ext uri="{BB962C8B-B14F-4D97-AF65-F5344CB8AC3E}">
        <p14:creationId xmlns:p14="http://schemas.microsoft.com/office/powerpoint/2010/main" val="168321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41B59D0-3419-945F-5CF7-B45B04A5E705}"/>
              </a:ext>
            </a:extLst>
          </p:cNvPr>
          <p:cNvSpPr txBox="1"/>
          <p:nvPr/>
        </p:nvSpPr>
        <p:spPr>
          <a:xfrm>
            <a:off x="420023" y="0"/>
            <a:ext cx="10267642" cy="2301849"/>
          </a:xfrm>
          <a:prstGeom prst="rect">
            <a:avLst/>
          </a:prstGeom>
          <a:noFill/>
        </p:spPr>
        <p:txBody>
          <a:bodyPr wrap="square">
            <a:spAutoFit/>
          </a:bodyPr>
          <a:lstStyle/>
          <a:p>
            <a:pPr algn="just">
              <a:lnSpc>
                <a:spcPct val="115000"/>
              </a:lnSpc>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Apriori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a huge set of data items, association rule mining identifies intriguing linkages and/or correlation relationships. Association rules highlight attribute value situations in a dataset that commonly co-occur. Market Basket Analysis is a common and frequently used illustration of association rule mining. For instance, information is gathered from supermarkets. These market basket databases include many transaction records. Each record contains a list of all the things a consumer has purchased in a single transaction.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kind of information is provided by association rules in the form of "IF-THEN" statements.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An association rule has 3 values that represent the degree of uncertainty regarding the rule and is computed from the data.</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6489626F-7BD5-B1F1-1E2F-71FF4783E8BB}"/>
              </a:ext>
            </a:extLst>
          </p:cNvPr>
          <p:cNvSpPr txBox="1"/>
          <p:nvPr/>
        </p:nvSpPr>
        <p:spPr>
          <a:xfrm>
            <a:off x="420023" y="2226730"/>
            <a:ext cx="10267642" cy="1766446"/>
          </a:xfrm>
          <a:prstGeom prst="rect">
            <a:avLst/>
          </a:prstGeom>
          <a:noFill/>
        </p:spPr>
        <p:txBody>
          <a:bodyPr wrap="square">
            <a:spAutoFit/>
          </a:bodyPr>
          <a:lstStyle/>
          <a:p>
            <a:pPr algn="just">
              <a:lnSpc>
                <a:spcPct val="115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Support: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item-sets X and Y, the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an item-set measures how frequently it appears in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371600">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supp(X</a:t>
            </a:r>
            <a:r>
              <a:rPr lang="en-US" sz="1800" dirty="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Y)=|X</a:t>
            </a:r>
            <a:r>
              <a:rPr lang="en-US" sz="1800" dirty="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support(X)=count(X) / 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F1D8CB87-F3B5-5EFD-85F1-6D88482C0EF1}"/>
              </a:ext>
            </a:extLst>
          </p:cNvPr>
          <p:cNvSpPr txBox="1"/>
          <p:nvPr/>
        </p:nvSpPr>
        <p:spPr>
          <a:xfrm>
            <a:off x="707922" y="3875189"/>
            <a:ext cx="10776155" cy="2631682"/>
          </a:xfrm>
          <a:prstGeom prst="rect">
            <a:avLst/>
          </a:prstGeom>
          <a:noFill/>
        </p:spPr>
        <p:txBody>
          <a:bodyPr wrap="square">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75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Confidence:</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a rule</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X→Y, the</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rule's confidence</a:t>
            </a: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measures the relative accuracy of the rule:</a:t>
            </a:r>
          </a:p>
          <a:p>
            <a:pPr indent="457200" algn="just" eaLnBrk="0" fontAlgn="base" hangingPunct="0">
              <a:spcBef>
                <a:spcPct val="0"/>
              </a:spcBef>
              <a:spcAft>
                <a:spcPct val="0"/>
              </a:spcAf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confidence(X→Y) =support (X, Y) / support(X)</a:t>
            </a:r>
          </a:p>
          <a:p>
            <a:pPr indent="457200" algn="just" eaLnBrk="0" fontAlgn="base" hangingPunct="0">
              <a:spcBef>
                <a:spcPct val="0"/>
              </a:spcBef>
              <a:spcAft>
                <a:spcPct val="0"/>
              </a:spcAf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conf(X</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mbria Math" panose="020405030504060302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 =supp(X</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mbria Math" panose="020405030504060302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 / supp(X)</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75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Lift: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750"/>
              </a:spcAft>
            </a:pPr>
            <a:r>
              <a:rPr lang="en-IN" sz="1600" dirty="0">
                <a:solidFill>
                  <a:srgbClr val="666666"/>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ratio of the observed support to that expected if X and Y were independent.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lift(X</a:t>
            </a:r>
            <a:r>
              <a:rPr lang="en-IN" sz="16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Y) = supp(X</a:t>
            </a:r>
            <a:r>
              <a:rPr lang="en-IN" sz="16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Y) / (supp(X)*supp(Y))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830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C0FDBE-301A-8B2B-D1CB-D5710F9DBFC6}"/>
              </a:ext>
            </a:extLst>
          </p:cNvPr>
          <p:cNvSpPr txBox="1"/>
          <p:nvPr/>
        </p:nvSpPr>
        <p:spPr>
          <a:xfrm>
            <a:off x="412955" y="2290916"/>
            <a:ext cx="11110452" cy="530915"/>
          </a:xfrm>
          <a:prstGeom prst="rect">
            <a:avLst/>
          </a:prstGeom>
          <a:noFill/>
        </p:spPr>
        <p:txBody>
          <a:bodyPr wrap="square" rtlCol="0">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p:txBody>
      </p:sp>
      <p:sp>
        <p:nvSpPr>
          <p:cNvPr id="12" name="Rectangle 8">
            <a:extLst>
              <a:ext uri="{FF2B5EF4-FFF2-40B4-BE49-F238E27FC236}">
                <a16:creationId xmlns:a16="http://schemas.microsoft.com/office/drawing/2014/main" id="{EEE720C6-9D9A-5268-AA37-B6B4F2501C86}"/>
              </a:ext>
            </a:extLst>
          </p:cNvPr>
          <p:cNvSpPr>
            <a:spLocks noChangeArrowheads="1"/>
          </p:cNvSpPr>
          <p:nvPr/>
        </p:nvSpPr>
        <p:spPr bwMode="auto">
          <a:xfrm>
            <a:off x="5403049" y="43934"/>
            <a:ext cx="6463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3BC4FCC5-C253-FA25-8140-A1B28BEE2269}"/>
              </a:ext>
            </a:extLst>
          </p:cNvPr>
          <p:cNvSpPr txBox="1"/>
          <p:nvPr/>
        </p:nvSpPr>
        <p:spPr>
          <a:xfrm>
            <a:off x="216310" y="95882"/>
            <a:ext cx="6096000" cy="837473"/>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Association Rules: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CC16B444-60A4-CA26-B393-C0891E3F1AE5}"/>
              </a:ext>
            </a:extLst>
          </p:cNvPr>
          <p:cNvPicPr>
            <a:picLocks noChangeAspect="1"/>
          </p:cNvPicPr>
          <p:nvPr/>
        </p:nvPicPr>
        <p:blipFill>
          <a:blip r:embed="rId2"/>
          <a:stretch>
            <a:fillRect/>
          </a:stretch>
        </p:blipFill>
        <p:spPr>
          <a:xfrm>
            <a:off x="412955" y="744746"/>
            <a:ext cx="4336026" cy="3011448"/>
          </a:xfrm>
          <a:prstGeom prst="rect">
            <a:avLst/>
          </a:prstGeom>
        </p:spPr>
      </p:pic>
      <p:pic>
        <p:nvPicPr>
          <p:cNvPr id="16" name="Picture 15">
            <a:extLst>
              <a:ext uri="{FF2B5EF4-FFF2-40B4-BE49-F238E27FC236}">
                <a16:creationId xmlns:a16="http://schemas.microsoft.com/office/drawing/2014/main" id="{94BF9619-CA6A-EE37-0504-D564EA3E41D4}"/>
              </a:ext>
            </a:extLst>
          </p:cNvPr>
          <p:cNvPicPr>
            <a:picLocks noChangeAspect="1"/>
          </p:cNvPicPr>
          <p:nvPr/>
        </p:nvPicPr>
        <p:blipFill>
          <a:blip r:embed="rId3"/>
          <a:stretch>
            <a:fillRect/>
          </a:stretch>
        </p:blipFill>
        <p:spPr>
          <a:xfrm>
            <a:off x="6240721" y="588974"/>
            <a:ext cx="5051648" cy="3167220"/>
          </a:xfrm>
          <a:prstGeom prst="rect">
            <a:avLst/>
          </a:prstGeom>
        </p:spPr>
      </p:pic>
      <p:sp>
        <p:nvSpPr>
          <p:cNvPr id="18" name="TextBox 17">
            <a:extLst>
              <a:ext uri="{FF2B5EF4-FFF2-40B4-BE49-F238E27FC236}">
                <a16:creationId xmlns:a16="http://schemas.microsoft.com/office/drawing/2014/main" id="{E8C79566-0345-8288-866A-7544EEC6DECE}"/>
              </a:ext>
            </a:extLst>
          </p:cNvPr>
          <p:cNvSpPr txBox="1"/>
          <p:nvPr/>
        </p:nvSpPr>
        <p:spPr>
          <a:xfrm>
            <a:off x="412955" y="3874592"/>
            <a:ext cx="3048000"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Shorter Association Rules: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5C459E0C-DD89-858C-A7F0-3183AD366906}"/>
              </a:ext>
            </a:extLst>
          </p:cNvPr>
          <p:cNvPicPr>
            <a:picLocks noChangeAspect="1"/>
          </p:cNvPicPr>
          <p:nvPr/>
        </p:nvPicPr>
        <p:blipFill>
          <a:blip r:embed="rId4"/>
          <a:stretch>
            <a:fillRect/>
          </a:stretch>
        </p:blipFill>
        <p:spPr>
          <a:xfrm>
            <a:off x="412955" y="4383673"/>
            <a:ext cx="5621955" cy="2272765"/>
          </a:xfrm>
          <a:prstGeom prst="rect">
            <a:avLst/>
          </a:prstGeom>
        </p:spPr>
      </p:pic>
    </p:spTree>
    <p:extLst>
      <p:ext uri="{BB962C8B-B14F-4D97-AF65-F5344CB8AC3E}">
        <p14:creationId xmlns:p14="http://schemas.microsoft.com/office/powerpoint/2010/main" val="267892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62D51-3A67-44C5-7B2C-CE5F7D2BE597}"/>
              </a:ext>
            </a:extLst>
          </p:cNvPr>
          <p:cNvSpPr txBox="1"/>
          <p:nvPr/>
        </p:nvSpPr>
        <p:spPr>
          <a:xfrm>
            <a:off x="167149" y="148051"/>
            <a:ext cx="6096000" cy="392159"/>
          </a:xfrm>
          <a:prstGeom prst="rect">
            <a:avLst/>
          </a:prstGeom>
          <a:noFill/>
        </p:spPr>
        <p:txBody>
          <a:bodyPr wrap="square">
            <a:spAutoFit/>
          </a:bodyPr>
          <a:lstStyle/>
          <a:p>
            <a:pPr algn="just">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Subset rules: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Graphical user interface, text&#10;&#10;Description automatically generated with medium confidence">
            <a:extLst>
              <a:ext uri="{FF2B5EF4-FFF2-40B4-BE49-F238E27FC236}">
                <a16:creationId xmlns:a16="http://schemas.microsoft.com/office/drawing/2014/main" id="{173891FA-9B6C-7070-823E-A4259BB1322D}"/>
              </a:ext>
            </a:extLst>
          </p:cNvPr>
          <p:cNvPicPr>
            <a:picLocks noChangeAspect="1"/>
          </p:cNvPicPr>
          <p:nvPr/>
        </p:nvPicPr>
        <p:blipFill>
          <a:blip r:embed="rId2"/>
          <a:stretch>
            <a:fillRect/>
          </a:stretch>
        </p:blipFill>
        <p:spPr>
          <a:xfrm>
            <a:off x="167149" y="2104824"/>
            <a:ext cx="10113916" cy="2645011"/>
          </a:xfrm>
          <a:prstGeom prst="rect">
            <a:avLst/>
          </a:prstGeom>
        </p:spPr>
      </p:pic>
      <p:pic>
        <p:nvPicPr>
          <p:cNvPr id="5" name="Picture 4">
            <a:extLst>
              <a:ext uri="{FF2B5EF4-FFF2-40B4-BE49-F238E27FC236}">
                <a16:creationId xmlns:a16="http://schemas.microsoft.com/office/drawing/2014/main" id="{A9170B88-CBB2-CBDB-316C-29A09856D6EB}"/>
              </a:ext>
            </a:extLst>
          </p:cNvPr>
          <p:cNvPicPr>
            <a:picLocks noChangeAspect="1"/>
          </p:cNvPicPr>
          <p:nvPr/>
        </p:nvPicPr>
        <p:blipFill>
          <a:blip r:embed="rId3"/>
          <a:stretch>
            <a:fillRect/>
          </a:stretch>
        </p:blipFill>
        <p:spPr>
          <a:xfrm>
            <a:off x="252873" y="736047"/>
            <a:ext cx="11283001" cy="669966"/>
          </a:xfrm>
          <a:prstGeom prst="rect">
            <a:avLst/>
          </a:prstGeom>
        </p:spPr>
      </p:pic>
      <p:sp>
        <p:nvSpPr>
          <p:cNvPr id="7" name="TextBox 6">
            <a:extLst>
              <a:ext uri="{FF2B5EF4-FFF2-40B4-BE49-F238E27FC236}">
                <a16:creationId xmlns:a16="http://schemas.microsoft.com/office/drawing/2014/main" id="{3812AB7D-5F96-C398-8597-50EB1876CFA5}"/>
              </a:ext>
            </a:extLst>
          </p:cNvPr>
          <p:cNvSpPr txBox="1"/>
          <p:nvPr/>
        </p:nvSpPr>
        <p:spPr>
          <a:xfrm>
            <a:off x="98322" y="1560076"/>
            <a:ext cx="6096000"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Association Rules for products: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9248158-3155-A21C-869B-4F6313B06282}"/>
              </a:ext>
            </a:extLst>
          </p:cNvPr>
          <p:cNvSpPr txBox="1"/>
          <p:nvPr/>
        </p:nvSpPr>
        <p:spPr>
          <a:xfrm>
            <a:off x="252873" y="4674320"/>
            <a:ext cx="6096000" cy="369332"/>
          </a:xfrm>
          <a:prstGeom prst="rect">
            <a:avLst/>
          </a:prstGeom>
          <a:noFill/>
        </p:spPr>
        <p:txBody>
          <a:bodyPr wrap="square">
            <a:spAutoFit/>
          </a:bodyPr>
          <a:lstStyle/>
          <a:p>
            <a:pPr algn="just">
              <a:spcBef>
                <a:spcPts val="1500"/>
              </a:spcBef>
              <a:spcAft>
                <a:spcPts val="750"/>
              </a:spcAft>
            </a:pPr>
            <a:r>
              <a:rPr lang="en-IN" sz="1800" b="1" dirty="0">
                <a:solidFill>
                  <a:srgbClr val="000000"/>
                </a:solidFill>
                <a:effectLst/>
                <a:latin typeface="Times New Roman" panose="02020603050405020304" pitchFamily="18" charset="0"/>
                <a:ea typeface="Times New Roman" panose="02020603050405020304" pitchFamily="18" charset="0"/>
              </a:rPr>
              <a:t>Visualization:</a:t>
            </a:r>
            <a:endParaRPr lang="en-IN" sz="3200" b="1"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90C32A75-9B29-E513-7388-EF4489FF1BBA}"/>
              </a:ext>
            </a:extLst>
          </p:cNvPr>
          <p:cNvPicPr>
            <a:picLocks noChangeAspect="1"/>
          </p:cNvPicPr>
          <p:nvPr/>
        </p:nvPicPr>
        <p:blipFill>
          <a:blip r:embed="rId4"/>
          <a:stretch>
            <a:fillRect/>
          </a:stretch>
        </p:blipFill>
        <p:spPr>
          <a:xfrm>
            <a:off x="167149" y="5294582"/>
            <a:ext cx="8416534" cy="1356540"/>
          </a:xfrm>
          <a:prstGeom prst="rect">
            <a:avLst/>
          </a:prstGeom>
        </p:spPr>
      </p:pic>
    </p:spTree>
    <p:extLst>
      <p:ext uri="{BB962C8B-B14F-4D97-AF65-F5344CB8AC3E}">
        <p14:creationId xmlns:p14="http://schemas.microsoft.com/office/powerpoint/2010/main" val="2485785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1475</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Cambria</vt:lpstr>
      <vt:lpstr>Cambria Math</vt:lpstr>
      <vt:lpstr>Georgia</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Atla Narsimha Reddy</dc:creator>
  <cp:lastModifiedBy>Atla Narsimha Reddy</cp:lastModifiedBy>
  <cp:revision>2</cp:revision>
  <dcterms:created xsi:type="dcterms:W3CDTF">2022-12-05T15:59:06Z</dcterms:created>
  <dcterms:modified xsi:type="dcterms:W3CDTF">2024-02-28T21:38:34Z</dcterms:modified>
</cp:coreProperties>
</file>