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3"/>
  </p:notesMasterIdLst>
  <p:sldIdLst>
    <p:sldId id="308" r:id="rId2"/>
    <p:sldId id="260" r:id="rId3"/>
    <p:sldId id="261" r:id="rId4"/>
    <p:sldId id="262" r:id="rId5"/>
    <p:sldId id="324" r:id="rId6"/>
    <p:sldId id="263" r:id="rId7"/>
    <p:sldId id="297" r:id="rId8"/>
    <p:sldId id="265" r:id="rId9"/>
    <p:sldId id="328" r:id="rId10"/>
    <p:sldId id="313" r:id="rId11"/>
    <p:sldId id="264" r:id="rId12"/>
    <p:sldId id="273" r:id="rId13"/>
    <p:sldId id="274" r:id="rId14"/>
    <p:sldId id="330" r:id="rId15"/>
    <p:sldId id="310" r:id="rId16"/>
    <p:sldId id="329" r:id="rId17"/>
    <p:sldId id="322" r:id="rId18"/>
    <p:sldId id="323" r:id="rId19"/>
    <p:sldId id="318" r:id="rId20"/>
    <p:sldId id="317" r:id="rId21"/>
    <p:sldId id="290" r:id="rId22"/>
    <p:sldId id="314" r:id="rId23"/>
    <p:sldId id="284" r:id="rId24"/>
    <p:sldId id="285" r:id="rId25"/>
    <p:sldId id="293" r:id="rId26"/>
    <p:sldId id="320" r:id="rId27"/>
    <p:sldId id="275" r:id="rId28"/>
    <p:sldId id="287" r:id="rId29"/>
    <p:sldId id="288" r:id="rId30"/>
    <p:sldId id="289" r:id="rId31"/>
    <p:sldId id="30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5" d="100"/>
          <a:sy n="85" d="100"/>
        </p:scale>
        <p:origin x="136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040C8-9A71-4627-B45B-8C9825F4040D}" type="datetimeFigureOut">
              <a:rPr lang="en-US" smtClean="0"/>
              <a:pPr/>
              <a:t>6/5/2023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DF799-5141-4942-A585-C66BF0559B74}" type="slidenum">
              <a:rPr lang="en-US" smtClean="0"/>
              <a:pPr/>
              <a:t>‹#›</a:t>
            </a:fld>
            <a:endParaRPr lang="en-US"/>
          </a:p>
        </p:txBody>
      </p:sp>
    </p:spTree>
    <p:extLst>
      <p:ext uri="{BB962C8B-B14F-4D97-AF65-F5344CB8AC3E}">
        <p14:creationId xmlns:p14="http://schemas.microsoft.com/office/powerpoint/2010/main" val="2747958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2DF799-5141-4942-A585-C66BF0559B74}" type="slidenum">
              <a:rPr lang="en-US" smtClean="0"/>
              <a:pPr/>
              <a:t>2</a:t>
            </a:fld>
            <a:endParaRPr lang="en-US"/>
          </a:p>
        </p:txBody>
      </p:sp>
    </p:spTree>
    <p:extLst>
      <p:ext uri="{BB962C8B-B14F-4D97-AF65-F5344CB8AC3E}">
        <p14:creationId xmlns:p14="http://schemas.microsoft.com/office/powerpoint/2010/main" val="124877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2DF799-5141-4942-A585-C66BF0559B74}" type="slidenum">
              <a:rPr lang="en-US" smtClean="0"/>
              <a:pPr/>
              <a:t>28</a:t>
            </a:fld>
            <a:endParaRPr lang="en-US"/>
          </a:p>
        </p:txBody>
      </p:sp>
    </p:spTree>
    <p:extLst>
      <p:ext uri="{BB962C8B-B14F-4D97-AF65-F5344CB8AC3E}">
        <p14:creationId xmlns:p14="http://schemas.microsoft.com/office/powerpoint/2010/main" val="124877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2DF799-5141-4942-A585-C66BF0559B74}" type="slidenum">
              <a:rPr lang="en-US" smtClean="0"/>
              <a:pPr/>
              <a:t>29</a:t>
            </a:fld>
            <a:endParaRPr lang="en-US"/>
          </a:p>
        </p:txBody>
      </p:sp>
    </p:spTree>
    <p:extLst>
      <p:ext uri="{BB962C8B-B14F-4D97-AF65-F5344CB8AC3E}">
        <p14:creationId xmlns:p14="http://schemas.microsoft.com/office/powerpoint/2010/main" val="124877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2DF799-5141-4942-A585-C66BF0559B74}" type="slidenum">
              <a:rPr lang="en-US" smtClean="0"/>
              <a:pPr/>
              <a:t>30</a:t>
            </a:fld>
            <a:endParaRPr lang="en-US"/>
          </a:p>
        </p:txBody>
      </p:sp>
    </p:spTree>
    <p:extLst>
      <p:ext uri="{BB962C8B-B14F-4D97-AF65-F5344CB8AC3E}">
        <p14:creationId xmlns:p14="http://schemas.microsoft.com/office/powerpoint/2010/main" val="124877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16080-8618-4DFA-BA22-4A18E4A6D587}" type="datetime1">
              <a:rPr lang="en-US" smtClean="0"/>
              <a:t>6/5/2023</a:t>
            </a:fld>
            <a:endParaRPr lang="en-US"/>
          </a:p>
        </p:txBody>
      </p:sp>
      <p:sp>
        <p:nvSpPr>
          <p:cNvPr id="5" name="Footer Placeholder 4"/>
          <p:cNvSpPr>
            <a:spLocks noGrp="1"/>
          </p:cNvSpPr>
          <p:nvPr>
            <p:ph type="ftr" sz="quarter" idx="11"/>
          </p:nvPr>
        </p:nvSpPr>
        <p:spPr/>
        <p:txBody>
          <a:bodyPr/>
          <a:lstStyle/>
          <a:p>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372672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08CD1-2297-454B-ADE9-D0406D778440}" type="datetime1">
              <a:rPr lang="en-US" smtClean="0"/>
              <a:t>6/5/2023</a:t>
            </a:fld>
            <a:endParaRPr lang="en-US"/>
          </a:p>
        </p:txBody>
      </p:sp>
      <p:sp>
        <p:nvSpPr>
          <p:cNvPr id="5" name="Footer Placeholder 4"/>
          <p:cNvSpPr>
            <a:spLocks noGrp="1"/>
          </p:cNvSpPr>
          <p:nvPr>
            <p:ph type="ftr" sz="quarter" idx="11"/>
          </p:nvPr>
        </p:nvSpPr>
        <p:spPr/>
        <p:txBody>
          <a:bodyPr/>
          <a:lstStyle/>
          <a:p>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60283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7687F-4EC2-44C6-992A-851E204EAA19}" type="datetime1">
              <a:rPr lang="en-US" smtClean="0"/>
              <a:t>6/5/2023</a:t>
            </a:fld>
            <a:endParaRPr lang="en-US"/>
          </a:p>
        </p:txBody>
      </p:sp>
      <p:sp>
        <p:nvSpPr>
          <p:cNvPr id="5" name="Footer Placeholder 4"/>
          <p:cNvSpPr>
            <a:spLocks noGrp="1"/>
          </p:cNvSpPr>
          <p:nvPr>
            <p:ph type="ftr" sz="quarter" idx="11"/>
          </p:nvPr>
        </p:nvSpPr>
        <p:spPr/>
        <p:txBody>
          <a:bodyPr/>
          <a:lstStyle/>
          <a:p>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55735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33F2A-5CA0-4833-8D95-4C9770618F9B}" type="datetime1">
              <a:rPr lang="en-US" smtClean="0"/>
              <a:t>6/5/2023</a:t>
            </a:fld>
            <a:endParaRPr lang="en-US"/>
          </a:p>
        </p:txBody>
      </p:sp>
      <p:sp>
        <p:nvSpPr>
          <p:cNvPr id="5" name="Footer Placeholder 4"/>
          <p:cNvSpPr>
            <a:spLocks noGrp="1"/>
          </p:cNvSpPr>
          <p:nvPr>
            <p:ph type="ftr" sz="quarter" idx="11"/>
          </p:nvPr>
        </p:nvSpPr>
        <p:spPr/>
        <p:txBody>
          <a:bodyPr/>
          <a:lstStyle/>
          <a:p>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401350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66F4D2-D82F-4ADF-9CE7-7D745EB40488}" type="datetime1">
              <a:rPr lang="en-US" smtClean="0"/>
              <a:t>6/5/2023</a:t>
            </a:fld>
            <a:endParaRPr lang="en-US"/>
          </a:p>
        </p:txBody>
      </p:sp>
      <p:sp>
        <p:nvSpPr>
          <p:cNvPr id="5" name="Footer Placeholder 4"/>
          <p:cNvSpPr>
            <a:spLocks noGrp="1"/>
          </p:cNvSpPr>
          <p:nvPr>
            <p:ph type="ftr" sz="quarter" idx="11"/>
          </p:nvPr>
        </p:nvSpPr>
        <p:spPr/>
        <p:txBody>
          <a:bodyPr/>
          <a:lstStyle/>
          <a:p>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357885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6755E-F292-4552-ACB1-759240FADF1F}" type="datetime1">
              <a:rPr lang="en-US" smtClean="0"/>
              <a:t>6/5/2023</a:t>
            </a:fld>
            <a:endParaRPr lang="en-US"/>
          </a:p>
        </p:txBody>
      </p:sp>
      <p:sp>
        <p:nvSpPr>
          <p:cNvPr id="6" name="Footer Placeholder 5"/>
          <p:cNvSpPr>
            <a:spLocks noGrp="1"/>
          </p:cNvSpPr>
          <p:nvPr>
            <p:ph type="ftr" sz="quarter" idx="11"/>
          </p:nvPr>
        </p:nvSpPr>
        <p:spPr/>
        <p:txBody>
          <a:bodyPr/>
          <a:lstStyle/>
          <a:p>
            <a:r>
              <a:rPr lang="en-US"/>
              <a:t>Leukemia Diagnosis Using Deep Learning</a:t>
            </a:r>
            <a:endParaRPr lang="en-US" dirty="0"/>
          </a:p>
        </p:txBody>
      </p:sp>
      <p:sp>
        <p:nvSpPr>
          <p:cNvPr id="7" name="Slide Number Placeholder 6"/>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129387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B8912F-9270-411E-92C4-56A2571AFE0A}" type="datetime1">
              <a:rPr lang="en-US" smtClean="0"/>
              <a:t>6/5/2023</a:t>
            </a:fld>
            <a:endParaRPr lang="en-US"/>
          </a:p>
        </p:txBody>
      </p:sp>
      <p:sp>
        <p:nvSpPr>
          <p:cNvPr id="8" name="Footer Placeholder 7"/>
          <p:cNvSpPr>
            <a:spLocks noGrp="1"/>
          </p:cNvSpPr>
          <p:nvPr>
            <p:ph type="ftr" sz="quarter" idx="11"/>
          </p:nvPr>
        </p:nvSpPr>
        <p:spPr/>
        <p:txBody>
          <a:bodyPr/>
          <a:lstStyle/>
          <a:p>
            <a:r>
              <a:rPr lang="en-US"/>
              <a:t>Leukemia Diagnosis Using Deep Learning</a:t>
            </a:r>
            <a:endParaRPr lang="en-US" dirty="0"/>
          </a:p>
        </p:txBody>
      </p:sp>
      <p:sp>
        <p:nvSpPr>
          <p:cNvPr id="9" name="Slide Number Placeholder 8"/>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86196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390086-3A59-4F28-B147-A6AE1AE16062}" type="datetime1">
              <a:rPr lang="en-US" smtClean="0"/>
              <a:t>6/5/2023</a:t>
            </a:fld>
            <a:endParaRPr lang="en-US"/>
          </a:p>
        </p:txBody>
      </p:sp>
      <p:sp>
        <p:nvSpPr>
          <p:cNvPr id="4" name="Footer Placeholder 3"/>
          <p:cNvSpPr>
            <a:spLocks noGrp="1"/>
          </p:cNvSpPr>
          <p:nvPr>
            <p:ph type="ftr" sz="quarter" idx="11"/>
          </p:nvPr>
        </p:nvSpPr>
        <p:spPr/>
        <p:txBody>
          <a:bodyPr/>
          <a:lstStyle/>
          <a:p>
            <a:r>
              <a:rPr lang="en-US"/>
              <a:t>Leukemia Diagnosis Using Deep Learning</a:t>
            </a:r>
            <a:endParaRPr lang="en-US" dirty="0"/>
          </a:p>
        </p:txBody>
      </p:sp>
      <p:sp>
        <p:nvSpPr>
          <p:cNvPr id="5" name="Slide Number Placeholder 4"/>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155205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20F5C-9B39-4E1B-A342-D53F895A0F97}" type="datetime1">
              <a:rPr lang="en-US" smtClean="0"/>
              <a:t>6/5/2023</a:t>
            </a:fld>
            <a:endParaRPr lang="en-US"/>
          </a:p>
        </p:txBody>
      </p:sp>
      <p:sp>
        <p:nvSpPr>
          <p:cNvPr id="3" name="Footer Placeholder 2"/>
          <p:cNvSpPr>
            <a:spLocks noGrp="1"/>
          </p:cNvSpPr>
          <p:nvPr>
            <p:ph type="ftr" sz="quarter" idx="11"/>
          </p:nvPr>
        </p:nvSpPr>
        <p:spPr/>
        <p:txBody>
          <a:bodyPr/>
          <a:lstStyle/>
          <a:p>
            <a:r>
              <a:rPr lang="en-US"/>
              <a:t>Leukemia Diagnosis Using Deep Learning</a:t>
            </a:r>
            <a:endParaRPr lang="en-US" dirty="0"/>
          </a:p>
        </p:txBody>
      </p:sp>
      <p:sp>
        <p:nvSpPr>
          <p:cNvPr id="4" name="Slide Number Placeholder 3"/>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10317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8A84B-DD47-4120-839C-83D8E6AD57D0}" type="datetime1">
              <a:rPr lang="en-US" smtClean="0"/>
              <a:t>6/5/2023</a:t>
            </a:fld>
            <a:endParaRPr lang="en-US"/>
          </a:p>
        </p:txBody>
      </p:sp>
      <p:sp>
        <p:nvSpPr>
          <p:cNvPr id="6" name="Footer Placeholder 5"/>
          <p:cNvSpPr>
            <a:spLocks noGrp="1"/>
          </p:cNvSpPr>
          <p:nvPr>
            <p:ph type="ftr" sz="quarter" idx="11"/>
          </p:nvPr>
        </p:nvSpPr>
        <p:spPr/>
        <p:txBody>
          <a:bodyPr/>
          <a:lstStyle/>
          <a:p>
            <a:r>
              <a:rPr lang="en-US"/>
              <a:t>Leukemia Diagnosis Using Deep Learning</a:t>
            </a:r>
            <a:endParaRPr lang="en-US" dirty="0"/>
          </a:p>
        </p:txBody>
      </p:sp>
      <p:sp>
        <p:nvSpPr>
          <p:cNvPr id="7" name="Slide Number Placeholder 6"/>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200275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57D34A-AEC7-4A01-B71B-EF88B895D72B}" type="datetime1">
              <a:rPr lang="en-US" smtClean="0"/>
              <a:t>6/5/2023</a:t>
            </a:fld>
            <a:endParaRPr lang="en-US"/>
          </a:p>
        </p:txBody>
      </p:sp>
      <p:sp>
        <p:nvSpPr>
          <p:cNvPr id="6" name="Footer Placeholder 5"/>
          <p:cNvSpPr>
            <a:spLocks noGrp="1"/>
          </p:cNvSpPr>
          <p:nvPr>
            <p:ph type="ftr" sz="quarter" idx="11"/>
          </p:nvPr>
        </p:nvSpPr>
        <p:spPr/>
        <p:txBody>
          <a:bodyPr/>
          <a:lstStyle/>
          <a:p>
            <a:r>
              <a:rPr lang="en-US"/>
              <a:t>Leukemia Diagnosis Using Deep Learning</a:t>
            </a:r>
          </a:p>
        </p:txBody>
      </p:sp>
      <p:sp>
        <p:nvSpPr>
          <p:cNvPr id="7" name="Slide Number Placeholder 6"/>
          <p:cNvSpPr>
            <a:spLocks noGrp="1"/>
          </p:cNvSpPr>
          <p:nvPr>
            <p:ph type="sldNum" sz="quarter" idx="12"/>
          </p:nvPr>
        </p:nvSpPr>
        <p:spPr/>
        <p:txBody>
          <a:bodyPr/>
          <a:lstStyle/>
          <a:p>
            <a:fld id="{B7DB4BBF-4C96-4087-B4EC-DA651138EB13}" type="slidenum">
              <a:rPr lang="en-US" smtClean="0"/>
              <a:pPr/>
              <a:t>‹#›</a:t>
            </a:fld>
            <a:endParaRPr lang="en-US"/>
          </a:p>
        </p:txBody>
      </p:sp>
    </p:spTree>
    <p:extLst>
      <p:ext uri="{BB962C8B-B14F-4D97-AF65-F5344CB8AC3E}">
        <p14:creationId xmlns:p14="http://schemas.microsoft.com/office/powerpoint/2010/main" val="104661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EA455-6748-466D-BBAA-844EFBBA6BAB}" type="datetime1">
              <a:rPr lang="en-US" smtClean="0"/>
              <a:t>6/5/2023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Leukemia Diagnosis Using Deep Learning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B4BBF-4C96-4087-B4EC-DA651138EB13}" type="slidenum">
              <a:rPr lang="en-US" smtClean="0"/>
              <a:pPr/>
              <a:t>‹#›</a:t>
            </a:fld>
            <a:endParaRPr lang="en-US"/>
          </a:p>
        </p:txBody>
      </p:sp>
    </p:spTree>
    <p:extLst>
      <p:ext uri="{BB962C8B-B14F-4D97-AF65-F5344CB8AC3E}">
        <p14:creationId xmlns:p14="http://schemas.microsoft.com/office/powerpoint/2010/main" val="8247631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2999" y="104504"/>
            <a:ext cx="7350369" cy="1441890"/>
          </a:xfrm>
        </p:spPr>
        <p:txBody>
          <a:bodyPr>
            <a:normAutofit fontScale="90000"/>
          </a:bodyPr>
          <a:lstStyle/>
          <a:p>
            <a:r>
              <a:rPr lang="en-US" sz="2800" b="1" dirty="0">
                <a:latin typeface="Times New Roman" pitchFamily="18" charset="0"/>
                <a:cs typeface="Times New Roman" pitchFamily="18" charset="0"/>
              </a:rPr>
              <a:t>SKN Sinhgad Institute of Technology And Science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Lonavala</a:t>
            </a:r>
            <a:br>
              <a:rPr lang="en-US" sz="2800" b="1" dirty="0">
                <a:latin typeface="Times New Roman" pitchFamily="18" charset="0"/>
                <a:cs typeface="Times New Roman" pitchFamily="18" charset="0"/>
              </a:rPr>
            </a:br>
            <a:r>
              <a:rPr lang="en-US" sz="2400" b="1" dirty="0">
                <a:latin typeface="Times New Roman" pitchFamily="18" charset="0"/>
                <a:cs typeface="Times New Roman" pitchFamily="18" charset="0"/>
              </a:rPr>
              <a:t>Department of Information Technology</a:t>
            </a:r>
            <a:br>
              <a:rPr lang="en-US" sz="2400" b="1" dirty="0">
                <a:latin typeface="Times New Roman" pitchFamily="18" charset="0"/>
                <a:cs typeface="Times New Roman" pitchFamily="18" charset="0"/>
              </a:rPr>
            </a:br>
            <a:r>
              <a:rPr lang="en-US" sz="1300" b="1" dirty="0">
                <a:latin typeface="Times New Roman" pitchFamily="18" charset="0"/>
                <a:cs typeface="Times New Roman" pitchFamily="18" charset="0"/>
              </a:rPr>
              <a:t>(A.Y.:- 2022-23)</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359059" y="1660490"/>
            <a:ext cx="8253044" cy="1752600"/>
          </a:xfrm>
        </p:spPr>
        <p:txBody>
          <a:bodyPr>
            <a:normAutofit/>
          </a:bodyPr>
          <a:lstStyle/>
          <a:p>
            <a:r>
              <a:rPr lang="en-US" b="1" dirty="0">
                <a:solidFill>
                  <a:schemeClr val="accent2">
                    <a:lumMod val="50000"/>
                  </a:schemeClr>
                </a:solidFill>
                <a:latin typeface="Times New Roman" pitchFamily="18" charset="0"/>
                <a:cs typeface="Times New Roman" pitchFamily="18" charset="0"/>
              </a:rPr>
              <a:t>Project Presentation</a:t>
            </a:r>
          </a:p>
          <a:p>
            <a:r>
              <a:rPr lang="en-US" b="1" dirty="0">
                <a:solidFill>
                  <a:schemeClr val="accent2">
                    <a:lumMod val="50000"/>
                  </a:schemeClr>
                </a:solidFill>
                <a:latin typeface="Times New Roman" pitchFamily="18" charset="0"/>
                <a:cs typeface="Times New Roman" pitchFamily="18" charset="0"/>
              </a:rPr>
              <a:t>On</a:t>
            </a:r>
          </a:p>
          <a:p>
            <a:pPr eaLnBrk="0" hangingPunct="0"/>
            <a:r>
              <a:rPr lang="en-US" b="1" dirty="0"/>
              <a:t>Leukemia Diagnosis </a:t>
            </a:r>
            <a:r>
              <a:rPr lang="en-US" b="1" dirty="0">
                <a:solidFill>
                  <a:schemeClr val="accent6">
                    <a:lumMod val="50000"/>
                  </a:schemeClr>
                </a:solidFill>
                <a:latin typeface="Times New Roman" pitchFamily="18" charset="0"/>
                <a:cs typeface="Times New Roman" pitchFamily="18" charset="0"/>
              </a:rPr>
              <a:t>Using Deep Learning</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25867838"/>
              </p:ext>
            </p:extLst>
          </p:nvPr>
        </p:nvGraphicFramePr>
        <p:xfrm>
          <a:off x="457203" y="3481753"/>
          <a:ext cx="7543800" cy="1854200"/>
        </p:xfrm>
        <a:graphic>
          <a:graphicData uri="http://schemas.openxmlformats.org/drawingml/2006/table">
            <a:tbl>
              <a:tblPr firstRow="1" bandRow="1">
                <a:tableStyleId>{5C22544A-7EE6-4342-B048-85BDC9FD1C3A}</a:tableStyleId>
              </a:tblPr>
              <a:tblGrid>
                <a:gridCol w="1980249">
                  <a:extLst>
                    <a:ext uri="{9D8B030D-6E8A-4147-A177-3AD203B41FA5}">
                      <a16:colId xmlns:a16="http://schemas.microsoft.com/office/drawing/2014/main" val="20000"/>
                    </a:ext>
                  </a:extLst>
                </a:gridCol>
                <a:gridCol w="5563551">
                  <a:extLst>
                    <a:ext uri="{9D8B030D-6E8A-4147-A177-3AD203B41FA5}">
                      <a16:colId xmlns:a16="http://schemas.microsoft.com/office/drawing/2014/main" val="20001"/>
                    </a:ext>
                  </a:extLst>
                </a:gridCol>
              </a:tblGrid>
              <a:tr h="370840">
                <a:tc>
                  <a:txBody>
                    <a:bodyPr/>
                    <a:lstStyle/>
                    <a:p>
                      <a:pPr algn="ctr"/>
                      <a:r>
                        <a:rPr lang="en-US" dirty="0">
                          <a:solidFill>
                            <a:schemeClr val="tx1">
                              <a:lumMod val="95000"/>
                              <a:lumOff val="5000"/>
                            </a:schemeClr>
                          </a:solidFill>
                        </a:rPr>
                        <a:t>Roll No</a:t>
                      </a:r>
                    </a:p>
                  </a:txBody>
                  <a:tcPr/>
                </a:tc>
                <a:tc>
                  <a:txBody>
                    <a:bodyPr/>
                    <a:lstStyle/>
                    <a:p>
                      <a:pPr algn="ctr"/>
                      <a:r>
                        <a:rPr lang="en-US" dirty="0">
                          <a:solidFill>
                            <a:schemeClr val="tx1">
                              <a:lumMod val="95000"/>
                              <a:lumOff val="5000"/>
                            </a:schemeClr>
                          </a:solidFill>
                        </a:rPr>
                        <a:t>Name</a:t>
                      </a:r>
                    </a:p>
                  </a:txBody>
                  <a:tcPr/>
                </a:tc>
                <a:extLst>
                  <a:ext uri="{0D108BD9-81ED-4DB2-BD59-A6C34878D82A}">
                    <a16:rowId xmlns:a16="http://schemas.microsoft.com/office/drawing/2014/main" val="10000"/>
                  </a:ext>
                </a:extLst>
              </a:tr>
              <a:tr h="370840">
                <a:tc>
                  <a:txBody>
                    <a:bodyPr/>
                    <a:lstStyle/>
                    <a:p>
                      <a:pPr algn="ctr"/>
                      <a:r>
                        <a:rPr lang="en-US" dirty="0"/>
                        <a:t>28</a:t>
                      </a:r>
                    </a:p>
                  </a:txBody>
                  <a:tcPr/>
                </a:tc>
                <a:tc>
                  <a:txBody>
                    <a:bodyPr/>
                    <a:lstStyle/>
                    <a:p>
                      <a:pPr algn="ctr"/>
                      <a:r>
                        <a:rPr lang="en-US" dirty="0"/>
                        <a:t>Ujjwal Kunwar</a:t>
                      </a:r>
                    </a:p>
                  </a:txBody>
                  <a:tcPr/>
                </a:tc>
                <a:extLst>
                  <a:ext uri="{0D108BD9-81ED-4DB2-BD59-A6C34878D82A}">
                    <a16:rowId xmlns:a16="http://schemas.microsoft.com/office/drawing/2014/main" val="10001"/>
                  </a:ext>
                </a:extLst>
              </a:tr>
              <a:tr h="370840">
                <a:tc>
                  <a:txBody>
                    <a:bodyPr/>
                    <a:lstStyle/>
                    <a:p>
                      <a:pPr algn="ctr"/>
                      <a:r>
                        <a:rPr lang="en-US" dirty="0"/>
                        <a:t>15</a:t>
                      </a:r>
                    </a:p>
                  </a:txBody>
                  <a:tcPr/>
                </a:tc>
                <a:tc>
                  <a:txBody>
                    <a:bodyPr/>
                    <a:lstStyle/>
                    <a:p>
                      <a:pPr rtl="0" eaLnBrk="1" latinLnBrk="0" hangingPunct="1"/>
                      <a:r>
                        <a:rPr lang="en-US" sz="1800" kern="1200" dirty="0">
                          <a:solidFill>
                            <a:schemeClr val="dk1"/>
                          </a:solidFill>
                          <a:effectLst/>
                          <a:latin typeface="+mn-lt"/>
                          <a:ea typeface="+mn-ea"/>
                          <a:cs typeface="+mn-cs"/>
                        </a:rPr>
                        <a:t>                            Manthan Gandalwad</a:t>
                      </a:r>
                      <a:endParaRPr lang="en-US" dirty="0">
                        <a:effectLst/>
                      </a:endParaRPr>
                    </a:p>
                  </a:txBody>
                  <a:tcPr/>
                </a:tc>
                <a:extLst>
                  <a:ext uri="{0D108BD9-81ED-4DB2-BD59-A6C34878D82A}">
                    <a16:rowId xmlns:a16="http://schemas.microsoft.com/office/drawing/2014/main" val="10002"/>
                  </a:ext>
                </a:extLst>
              </a:tr>
              <a:tr h="370840">
                <a:tc>
                  <a:txBody>
                    <a:bodyPr/>
                    <a:lstStyle/>
                    <a:p>
                      <a:pPr algn="ctr"/>
                      <a:r>
                        <a:rPr lang="en-US" dirty="0"/>
                        <a:t>16</a:t>
                      </a:r>
                    </a:p>
                  </a:txBody>
                  <a:tcPr/>
                </a:tc>
                <a:tc>
                  <a:txBody>
                    <a:bodyPr/>
                    <a:lstStyle/>
                    <a:p>
                      <a:pPr rtl="0" eaLnBrk="1" latinLnBrk="0" hangingPunct="1"/>
                      <a:r>
                        <a:rPr lang="en-US" sz="1800" kern="1200" dirty="0">
                          <a:solidFill>
                            <a:schemeClr val="dk1"/>
                          </a:solidFill>
                          <a:effectLst/>
                          <a:latin typeface="+mn-lt"/>
                          <a:ea typeface="+mn-ea"/>
                          <a:cs typeface="+mn-cs"/>
                        </a:rPr>
                        <a:t>                                   Akash Shinge</a:t>
                      </a:r>
                      <a:endParaRPr lang="en-US" dirty="0">
                        <a:effectLst/>
                      </a:endParaRPr>
                    </a:p>
                  </a:txBody>
                  <a:tcPr/>
                </a:tc>
                <a:extLst>
                  <a:ext uri="{0D108BD9-81ED-4DB2-BD59-A6C34878D82A}">
                    <a16:rowId xmlns:a16="http://schemas.microsoft.com/office/drawing/2014/main" val="10003"/>
                  </a:ext>
                </a:extLst>
              </a:tr>
              <a:tr h="370840">
                <a:tc>
                  <a:txBody>
                    <a:bodyPr/>
                    <a:lstStyle/>
                    <a:p>
                      <a:pPr algn="ctr"/>
                      <a:r>
                        <a:rPr lang="en-US" dirty="0"/>
                        <a:t>14</a:t>
                      </a:r>
                    </a:p>
                  </a:txBody>
                  <a:tcPr/>
                </a:tc>
                <a:tc>
                  <a:txBody>
                    <a:bodyPr/>
                    <a:lstStyle/>
                    <a:p>
                      <a:pPr algn="ctr"/>
                      <a:r>
                        <a:rPr lang="en-US" dirty="0"/>
                        <a:t>Narsing Gurme</a:t>
                      </a:r>
                    </a:p>
                  </a:txBody>
                  <a:tcPr/>
                </a:tc>
                <a:extLst>
                  <a:ext uri="{0D108BD9-81ED-4DB2-BD59-A6C34878D82A}">
                    <a16:rowId xmlns:a16="http://schemas.microsoft.com/office/drawing/2014/main" val="10004"/>
                  </a:ext>
                </a:extLst>
              </a:tr>
            </a:tbl>
          </a:graphicData>
        </a:graphic>
      </p:graphicFrame>
      <p:sp>
        <p:nvSpPr>
          <p:cNvPr id="6" name="Subtitle 2"/>
          <p:cNvSpPr txBox="1">
            <a:spLocks/>
          </p:cNvSpPr>
          <p:nvPr/>
        </p:nvSpPr>
        <p:spPr>
          <a:xfrm>
            <a:off x="838200" y="5638800"/>
            <a:ext cx="7543800" cy="838200"/>
          </a:xfrm>
          <a:prstGeom prst="rect">
            <a:avLst/>
          </a:prstGeom>
        </p:spPr>
        <p:txBody>
          <a:bodyPr vert="horz" lIns="91440" tIns="45720" rIns="91440" bIns="45720" rtlCol="0">
            <a:normAutofit fontScale="92500" lnSpcReduction="10000"/>
          </a:bodyPr>
          <a:lstStyle/>
          <a:p>
            <a:pPr algn="ctr">
              <a:spcBef>
                <a:spcPct val="20000"/>
              </a:spcBef>
              <a:defRPr/>
            </a:pPr>
            <a:r>
              <a:rPr lang="en-US" sz="2400" b="1" dirty="0">
                <a:solidFill>
                  <a:schemeClr val="accent2">
                    <a:lumMod val="50000"/>
                  </a:schemeClr>
                </a:solidFill>
              </a:rPr>
              <a:t>Under Guidance of </a:t>
            </a:r>
          </a:p>
          <a:p>
            <a:pPr algn="ctr">
              <a:spcBef>
                <a:spcPct val="20000"/>
              </a:spcBef>
              <a:defRPr/>
            </a:pPr>
            <a:r>
              <a:rPr lang="en-US" sz="2600" b="1" dirty="0">
                <a:solidFill>
                  <a:schemeClr val="accent2">
                    <a:lumMod val="50000"/>
                  </a:schemeClr>
                </a:solidFill>
              </a:rPr>
              <a:t>Prof. S.W. Puranik</a:t>
            </a:r>
            <a:endParaRPr lang="en-US" sz="2200" dirty="0">
              <a:solidFill>
                <a:schemeClr val="tx1">
                  <a:tint val="75000"/>
                </a:schemeClr>
              </a:solidFill>
            </a:endParaRPr>
          </a:p>
          <a:p>
            <a:pPr algn="ctr">
              <a:spcBef>
                <a:spcPct val="20000"/>
              </a:spcBef>
              <a:defRPr/>
            </a:pPr>
            <a:endParaRPr lang="en-US" sz="2400" dirty="0">
              <a:solidFill>
                <a:schemeClr val="tx1">
                  <a:tint val="75000"/>
                </a:schemeClr>
              </a:solidFill>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593" y="246184"/>
            <a:ext cx="1516628" cy="104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911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1718"/>
            <a:ext cx="7886700" cy="1165411"/>
          </a:xfrm>
        </p:spPr>
        <p:txBody>
          <a:bodyPr/>
          <a:lstStyle/>
          <a:p>
            <a:r>
              <a:rPr lang="en-GB" b="1" dirty="0"/>
              <a:t>Literature Survey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5360552"/>
              </p:ext>
            </p:extLst>
          </p:nvPr>
        </p:nvGraphicFramePr>
        <p:xfrm>
          <a:off x="286872" y="1237129"/>
          <a:ext cx="8641977" cy="5119221"/>
        </p:xfrm>
        <a:graphic>
          <a:graphicData uri="http://schemas.openxmlformats.org/drawingml/2006/table">
            <a:tbl>
              <a:tblPr firstRow="1" bandRow="1">
                <a:tableStyleId>{5C22544A-7EE6-4342-B048-85BDC9FD1C3A}</a:tableStyleId>
              </a:tblPr>
              <a:tblGrid>
                <a:gridCol w="626230">
                  <a:extLst>
                    <a:ext uri="{9D8B030D-6E8A-4147-A177-3AD203B41FA5}">
                      <a16:colId xmlns:a16="http://schemas.microsoft.com/office/drawing/2014/main" val="20000"/>
                    </a:ext>
                  </a:extLst>
                </a:gridCol>
                <a:gridCol w="2424405">
                  <a:extLst>
                    <a:ext uri="{9D8B030D-6E8A-4147-A177-3AD203B41FA5}">
                      <a16:colId xmlns:a16="http://schemas.microsoft.com/office/drawing/2014/main" val="20001"/>
                    </a:ext>
                  </a:extLst>
                </a:gridCol>
                <a:gridCol w="2075506">
                  <a:extLst>
                    <a:ext uri="{9D8B030D-6E8A-4147-A177-3AD203B41FA5}">
                      <a16:colId xmlns:a16="http://schemas.microsoft.com/office/drawing/2014/main" val="20002"/>
                    </a:ext>
                  </a:extLst>
                </a:gridCol>
                <a:gridCol w="3515836">
                  <a:extLst>
                    <a:ext uri="{9D8B030D-6E8A-4147-A177-3AD203B41FA5}">
                      <a16:colId xmlns:a16="http://schemas.microsoft.com/office/drawing/2014/main" val="20003"/>
                    </a:ext>
                  </a:extLst>
                </a:gridCol>
              </a:tblGrid>
              <a:tr h="626647">
                <a:tc>
                  <a:txBody>
                    <a:bodyPr/>
                    <a:lstStyle/>
                    <a:p>
                      <a:r>
                        <a:rPr lang="en-GB" sz="1400" dirty="0">
                          <a:latin typeface="Times New Roman" panose="02020603050405020304" pitchFamily="18" charset="0"/>
                          <a:cs typeface="Times New Roman" panose="02020603050405020304" pitchFamily="18" charset="0"/>
                        </a:rPr>
                        <a:t>Sr.</a:t>
                      </a:r>
                      <a:r>
                        <a:rPr lang="en-GB" sz="1400" baseline="0" dirty="0">
                          <a:latin typeface="Times New Roman" panose="02020603050405020304" pitchFamily="18" charset="0"/>
                          <a:cs typeface="Times New Roman" panose="02020603050405020304" pitchFamily="18" charset="0"/>
                        </a:rPr>
                        <a:t> No</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Paper Name</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Author</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246287">
                <a:tc>
                  <a:txBody>
                    <a:bodyPr/>
                    <a:lstStyle/>
                    <a:p>
                      <a:r>
                        <a:rPr lang="en-GB" sz="1400" dirty="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dirty="0">
                          <a:ea typeface="+mn-lt"/>
                          <a:cs typeface="+mn-lt"/>
                        </a:rPr>
                        <a:t>Identification Of Leukemia   Diseases Based On Microscopic Human Blood Cells Using Image Processing</a:t>
                      </a:r>
                      <a:endParaRPr 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ea typeface="+mn-lt"/>
                          <a:cs typeface="+mn-lt"/>
                        </a:rPr>
                        <a:t>R. Sigit, M. M. Bachtiar and M. I. Fikri</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t>This paper is a combination of two previous studies which will identify two types of leukemia using a method that has been used to identify one type of leukemia with an accuracy rate of 88%</a:t>
                      </a:r>
                      <a:endParaRPr lang="en-US"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246287">
                <a:tc>
                  <a:txBody>
                    <a:bodyPr/>
                    <a:lstStyle/>
                    <a:p>
                      <a:r>
                        <a:rPr lang="en-GB" sz="1400" dirty="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dirty="0">
                          <a:latin typeface="Calibri"/>
                          <a:ea typeface="Calibri"/>
                          <a:cs typeface="Calibri"/>
                        </a:rPr>
                        <a:t>Automatic detection of acute myeloid leukemia from microscopic blood smear image</a:t>
                      </a:r>
                      <a:endParaRPr 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Calibri"/>
                          <a:ea typeface="Calibri"/>
                          <a:cs typeface="Calibri"/>
                        </a:rPr>
                        <a:t>P. Kumar and S. M. Udwadia</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t>The paper proposes a technique that automatically detects and segments the nucleus from white blood cells (WBCs) in the microscopic blood smear images. Segmentation and clustering is done using a K-Means algorithm, while classification is done using Support Vector Machine (SVM) with feature reduction.</a:t>
                      </a:r>
                      <a:endParaRPr lang="en-US"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bl>
          </a:graphicData>
        </a:graphic>
      </p:graphicFrame>
      <p:sp>
        <p:nvSpPr>
          <p:cNvPr id="3" name="Footer Placeholder 2">
            <a:extLst>
              <a:ext uri="{FF2B5EF4-FFF2-40B4-BE49-F238E27FC236}">
                <a16:creationId xmlns:a16="http://schemas.microsoft.com/office/drawing/2014/main" id="{40793497-473D-4F72-CDD3-D7B5C7D1F366}"/>
              </a:ext>
            </a:extLst>
          </p:cNvPr>
          <p:cNvSpPr>
            <a:spLocks noGrp="1"/>
          </p:cNvSpPr>
          <p:nvPr>
            <p:ph type="ftr" sz="quarter" idx="11"/>
          </p:nvPr>
        </p:nvSpPr>
        <p:spPr/>
        <p:txBody>
          <a:bodyPr/>
          <a:lstStyle/>
          <a:p>
            <a:r>
              <a:rPr lang="en-US"/>
              <a:t>Leukemia Diagnosis Using Deep Learning</a:t>
            </a:r>
            <a:endParaRPr lang="en-US" dirty="0"/>
          </a:p>
        </p:txBody>
      </p:sp>
      <p:sp>
        <p:nvSpPr>
          <p:cNvPr id="5" name="Slide Number Placeholder 4">
            <a:extLst>
              <a:ext uri="{FF2B5EF4-FFF2-40B4-BE49-F238E27FC236}">
                <a16:creationId xmlns:a16="http://schemas.microsoft.com/office/drawing/2014/main" id="{EEEDC534-7D36-2D92-A870-87F8FD57C301}"/>
              </a:ext>
            </a:extLst>
          </p:cNvPr>
          <p:cNvSpPr>
            <a:spLocks noGrp="1"/>
          </p:cNvSpPr>
          <p:nvPr>
            <p:ph type="sldNum" sz="quarter" idx="12"/>
          </p:nvPr>
        </p:nvSpPr>
        <p:spPr/>
        <p:txBody>
          <a:bodyPr/>
          <a:lstStyle/>
          <a:p>
            <a:fld id="{B7DB4BBF-4C96-4087-B4EC-DA651138EB13}" type="slidenum">
              <a:rPr lang="en-US" smtClean="0"/>
              <a:pPr/>
              <a:t>10</a:t>
            </a:fld>
            <a:endParaRPr lang="en-US"/>
          </a:p>
        </p:txBody>
      </p:sp>
      <p:sp>
        <p:nvSpPr>
          <p:cNvPr id="6" name="Date Placeholder 5">
            <a:extLst>
              <a:ext uri="{FF2B5EF4-FFF2-40B4-BE49-F238E27FC236}">
                <a16:creationId xmlns:a16="http://schemas.microsoft.com/office/drawing/2014/main" id="{6CF8A660-7F99-5710-4FE1-851345FCE58E}"/>
              </a:ext>
            </a:extLst>
          </p:cNvPr>
          <p:cNvSpPr>
            <a:spLocks noGrp="1"/>
          </p:cNvSpPr>
          <p:nvPr>
            <p:ph type="dt" sz="half" idx="10"/>
          </p:nvPr>
        </p:nvSpPr>
        <p:spPr/>
        <p:txBody>
          <a:bodyPr/>
          <a:lstStyle/>
          <a:p>
            <a:fld id="{E28F75F0-9CE8-4BDD-BD53-8D948BABFBFD}" type="datetime1">
              <a:rPr lang="en-US" smtClean="0"/>
              <a:t>6/5/2023</a:t>
            </a:fld>
            <a:endParaRPr lang="en-US"/>
          </a:p>
        </p:txBody>
      </p:sp>
    </p:spTree>
    <p:extLst>
      <p:ext uri="{BB962C8B-B14F-4D97-AF65-F5344CB8AC3E}">
        <p14:creationId xmlns:p14="http://schemas.microsoft.com/office/powerpoint/2010/main" val="75194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1046817"/>
          </a:xfrm>
        </p:spPr>
        <p:txBody>
          <a:bodyPr/>
          <a:lstStyle/>
          <a:p>
            <a:r>
              <a:rPr lang="en-GB" b="1" dirty="0"/>
              <a:t>Literature Survey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5023664"/>
              </p:ext>
            </p:extLst>
          </p:nvPr>
        </p:nvGraphicFramePr>
        <p:xfrm>
          <a:off x="628650" y="2063184"/>
          <a:ext cx="7886701" cy="285844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2212522">
                  <a:extLst>
                    <a:ext uri="{9D8B030D-6E8A-4147-A177-3AD203B41FA5}">
                      <a16:colId xmlns:a16="http://schemas.microsoft.com/office/drawing/2014/main" val="20001"/>
                    </a:ext>
                  </a:extLst>
                </a:gridCol>
                <a:gridCol w="1894114">
                  <a:extLst>
                    <a:ext uri="{9D8B030D-6E8A-4147-A177-3AD203B41FA5}">
                      <a16:colId xmlns:a16="http://schemas.microsoft.com/office/drawing/2014/main" val="20002"/>
                    </a:ext>
                  </a:extLst>
                </a:gridCol>
                <a:gridCol w="3208565">
                  <a:extLst>
                    <a:ext uri="{9D8B030D-6E8A-4147-A177-3AD203B41FA5}">
                      <a16:colId xmlns:a16="http://schemas.microsoft.com/office/drawing/2014/main" val="20003"/>
                    </a:ext>
                  </a:extLst>
                </a:gridCol>
              </a:tblGrid>
              <a:tr h="378545">
                <a:tc>
                  <a:txBody>
                    <a:bodyPr/>
                    <a:lstStyle/>
                    <a:p>
                      <a:r>
                        <a:rPr lang="en-GB" sz="1400" dirty="0">
                          <a:latin typeface="Times New Roman" panose="02020603050405020304" pitchFamily="18" charset="0"/>
                          <a:cs typeface="Times New Roman" panose="02020603050405020304" pitchFamily="18" charset="0"/>
                        </a:rPr>
                        <a:t>Sr.</a:t>
                      </a:r>
                      <a:r>
                        <a:rPr lang="en-GB" sz="1400" baseline="0" dirty="0">
                          <a:latin typeface="Times New Roman" panose="02020603050405020304" pitchFamily="18" charset="0"/>
                          <a:cs typeface="Times New Roman" panose="02020603050405020304" pitchFamily="18" charset="0"/>
                        </a:rPr>
                        <a:t> No</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Paper Name</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Author</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63140">
                <a:tc>
                  <a:txBody>
                    <a:bodyPr/>
                    <a:lstStyle/>
                    <a:p>
                      <a:r>
                        <a:rPr lang="en-GB" sz="1400" dirty="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dirty="0">
                          <a:latin typeface="Calibri"/>
                          <a:ea typeface="Calibri"/>
                          <a:cs typeface="Calibri"/>
                        </a:rPr>
                        <a:t>Diagnosis of Leukemia and its types Using Digital Image Processing Techniques</a:t>
                      </a:r>
                      <a:endParaRPr 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Calibri"/>
                          <a:ea typeface="Calibri"/>
                          <a:cs typeface="Calibri"/>
                        </a:rPr>
                        <a:t>T. Dharani and S. Hariprasath</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t>T</a:t>
                      </a:r>
                      <a:r>
                        <a:rPr lang="en-US" sz="1400"/>
                        <a:t>he </a:t>
                      </a:r>
                      <a:r>
                        <a:rPr lang="en-US" sz="1400" dirty="0"/>
                        <a:t>affected cells can be detected from the healthy cells. Further, the subtypes can also be diagnosed based on the type of cell affected. The detected cells can be classified by Support Vector Machine (SVM). The classification can also done by ANN, fuzzy in order to increase the accuracy and efficiency in the result.</a:t>
                      </a:r>
                      <a:endParaRPr lang="en-US"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bl>
          </a:graphicData>
        </a:graphic>
      </p:graphicFrame>
      <p:sp>
        <p:nvSpPr>
          <p:cNvPr id="3" name="Footer Placeholder 2">
            <a:extLst>
              <a:ext uri="{FF2B5EF4-FFF2-40B4-BE49-F238E27FC236}">
                <a16:creationId xmlns:a16="http://schemas.microsoft.com/office/drawing/2014/main" id="{A7DC542F-BEAE-A8DD-99B7-98C905ED4671}"/>
              </a:ext>
            </a:extLst>
          </p:cNvPr>
          <p:cNvSpPr>
            <a:spLocks noGrp="1"/>
          </p:cNvSpPr>
          <p:nvPr>
            <p:ph type="ftr" sz="quarter" idx="11"/>
          </p:nvPr>
        </p:nvSpPr>
        <p:spPr/>
        <p:txBody>
          <a:bodyPr/>
          <a:lstStyle/>
          <a:p>
            <a:r>
              <a:rPr lang="en-US"/>
              <a:t>Leukemia Diagnosis Using Deep Learning</a:t>
            </a:r>
            <a:endParaRPr lang="en-US" dirty="0"/>
          </a:p>
        </p:txBody>
      </p:sp>
      <p:sp>
        <p:nvSpPr>
          <p:cNvPr id="5" name="Slide Number Placeholder 4">
            <a:extLst>
              <a:ext uri="{FF2B5EF4-FFF2-40B4-BE49-F238E27FC236}">
                <a16:creationId xmlns:a16="http://schemas.microsoft.com/office/drawing/2014/main" id="{8CB2DAA8-131B-57D4-D187-A2EE55AD93BA}"/>
              </a:ext>
            </a:extLst>
          </p:cNvPr>
          <p:cNvSpPr>
            <a:spLocks noGrp="1"/>
          </p:cNvSpPr>
          <p:nvPr>
            <p:ph type="sldNum" sz="quarter" idx="12"/>
          </p:nvPr>
        </p:nvSpPr>
        <p:spPr/>
        <p:txBody>
          <a:bodyPr/>
          <a:lstStyle/>
          <a:p>
            <a:fld id="{B7DB4BBF-4C96-4087-B4EC-DA651138EB13}" type="slidenum">
              <a:rPr lang="en-US" smtClean="0"/>
              <a:pPr/>
              <a:t>11</a:t>
            </a:fld>
            <a:endParaRPr lang="en-US"/>
          </a:p>
        </p:txBody>
      </p:sp>
      <p:sp>
        <p:nvSpPr>
          <p:cNvPr id="6" name="Date Placeholder 5">
            <a:extLst>
              <a:ext uri="{FF2B5EF4-FFF2-40B4-BE49-F238E27FC236}">
                <a16:creationId xmlns:a16="http://schemas.microsoft.com/office/drawing/2014/main" id="{7FD4D397-E35B-0780-F574-5C52D44A2597}"/>
              </a:ext>
            </a:extLst>
          </p:cNvPr>
          <p:cNvSpPr>
            <a:spLocks noGrp="1"/>
          </p:cNvSpPr>
          <p:nvPr>
            <p:ph type="dt" sz="half" idx="10"/>
          </p:nvPr>
        </p:nvSpPr>
        <p:spPr/>
        <p:txBody>
          <a:bodyPr/>
          <a:lstStyle/>
          <a:p>
            <a:fld id="{B67D5DBB-625A-4595-82A5-F2379E37CD71}" type="datetime1">
              <a:rPr lang="en-US" smtClean="0"/>
              <a:t>6/5/2023</a:t>
            </a:fld>
            <a:endParaRPr lang="en-US"/>
          </a:p>
        </p:txBody>
      </p:sp>
    </p:spTree>
    <p:extLst>
      <p:ext uri="{BB962C8B-B14F-4D97-AF65-F5344CB8AC3E}">
        <p14:creationId xmlns:p14="http://schemas.microsoft.com/office/powerpoint/2010/main" val="4668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23015"/>
          </a:xfrm>
        </p:spPr>
        <p:txBody>
          <a:bodyPr/>
          <a:lstStyle/>
          <a:p>
            <a:pPr marL="342900" indent="-342900">
              <a:lnSpc>
                <a:spcPct val="100000"/>
              </a:lnSpc>
              <a:spcBef>
                <a:spcPct val="20000"/>
              </a:spcBef>
              <a:defRPr/>
            </a:pPr>
            <a:r>
              <a:rPr lang="en-IN" dirty="0"/>
              <a:t>Preferred Technology</a:t>
            </a:r>
          </a:p>
        </p:txBody>
      </p:sp>
      <p:sp>
        <p:nvSpPr>
          <p:cNvPr id="3" name="Content Placeholder 2"/>
          <p:cNvSpPr>
            <a:spLocks noGrp="1"/>
          </p:cNvSpPr>
          <p:nvPr>
            <p:ph idx="1"/>
          </p:nvPr>
        </p:nvSpPr>
        <p:spPr>
          <a:xfrm>
            <a:off x="628650" y="1488141"/>
            <a:ext cx="7886700" cy="4688822"/>
          </a:xfrm>
        </p:spPr>
        <p:txBody>
          <a:bodyPr>
            <a:normAutofit/>
          </a:bodyPr>
          <a:lstStyle/>
          <a:p>
            <a:pPr algn="just" fontAlgn="base"/>
            <a:r>
              <a:rPr lang="en-GB" sz="1600" b="1" dirty="0">
                <a:latin typeface="Times New Roman" panose="02020603050405020304" pitchFamily="18" charset="0"/>
                <a:cs typeface="Times New Roman" panose="02020603050405020304" pitchFamily="18" charset="0"/>
              </a:rPr>
              <a:t>Python – </a:t>
            </a:r>
          </a:p>
          <a:p>
            <a:pPr algn="just" fontAlgn="base"/>
            <a:r>
              <a:rPr lang="en-GB" sz="1600" dirty="0">
                <a:latin typeface="Times New Roman" panose="02020603050405020304" pitchFamily="18" charset="0"/>
                <a:cs typeface="Times New Roman" panose="02020603050405020304" pitchFamily="18" charset="0"/>
              </a:rPr>
              <a:t>Python is an interpreted, object-oriented, high-level programming language. Its high-level built in data structures, combined with dynamic typing and dynamic binding, make it very attractive for Rapid Application Development, as well as for use as a scripting language.</a:t>
            </a:r>
          </a:p>
          <a:p>
            <a:pPr algn="just" fontAlgn="base"/>
            <a:r>
              <a:rPr lang="en-GB" sz="1600" dirty="0">
                <a:latin typeface="Times New Roman" panose="02020603050405020304" pitchFamily="18" charset="0"/>
                <a:cs typeface="Times New Roman" panose="02020603050405020304" pitchFamily="18" charset="0"/>
              </a:rPr>
              <a:t>Python's simple, easy to learn syntax emphasizes readability and therefore reduces the cost of program maintenance. </a:t>
            </a:r>
          </a:p>
          <a:p>
            <a:pPr algn="just" fontAlgn="base"/>
            <a:r>
              <a:rPr lang="en-GB" sz="1600" dirty="0">
                <a:latin typeface="Times New Roman" panose="02020603050405020304" pitchFamily="18" charset="0"/>
                <a:cs typeface="Times New Roman" panose="02020603050405020304" pitchFamily="18" charset="0"/>
              </a:rPr>
              <a:t>Python supports modules and packages, which encourages program modularity and code reuse</a:t>
            </a:r>
            <a:r>
              <a:rPr lang="en-GB" sz="1600">
                <a:latin typeface="Times New Roman" panose="02020603050405020304" pitchFamily="18" charset="0"/>
                <a:cs typeface="Times New Roman" panose="02020603050405020304" pitchFamily="18" charset="0"/>
              </a:rPr>
              <a:t>. </a:t>
            </a:r>
          </a:p>
          <a:p>
            <a:pPr algn="just" fontAlgn="base"/>
            <a:r>
              <a:rPr lang="en-GB" sz="160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edit-test-debug cycle is incredibly fast. Debugging Python programs is easy: a bug or bad input will never cause a segmentation fault. Instead, when the interpreter discovers an error, it raises an exception. </a:t>
            </a:r>
          </a:p>
          <a:p>
            <a:pPr algn="just" fontAlgn="base"/>
            <a:r>
              <a:rPr lang="en-GB" sz="1600" dirty="0">
                <a:latin typeface="Times New Roman" panose="02020603050405020304" pitchFamily="18" charset="0"/>
                <a:cs typeface="Times New Roman" panose="02020603050405020304" pitchFamily="18" charset="0"/>
              </a:rPr>
              <a:t>Python is very helpful for Machine Learning and Deep Learning. </a:t>
            </a:r>
          </a:p>
          <a:p>
            <a:pPr algn="just"/>
            <a:endParaRPr lang="en-US" sz="2400" dirty="0">
              <a:cs typeface="Times New Roman" pitchFamily="18" charset="0"/>
            </a:endParaRPr>
          </a:p>
          <a:p>
            <a:pPr marL="457200" lvl="1" indent="0">
              <a:buNone/>
            </a:pPr>
            <a:endParaRPr lang="en-US" dirty="0"/>
          </a:p>
          <a:p>
            <a:pPr lvl="1">
              <a:buNone/>
            </a:pPr>
            <a:endParaRPr lang="en-US" dirty="0"/>
          </a:p>
        </p:txBody>
      </p:sp>
      <p:sp>
        <p:nvSpPr>
          <p:cNvPr id="5" name="Footer Placeholder 4"/>
          <p:cNvSpPr>
            <a:spLocks noGrp="1"/>
          </p:cNvSpPr>
          <p:nvPr>
            <p:ph type="ftr" sz="quarter" idx="11"/>
          </p:nvPr>
        </p:nvSpPr>
        <p:spPr>
          <a:xfrm>
            <a:off x="1641513" y="6356351"/>
            <a:ext cx="6389783" cy="365125"/>
          </a:xfrm>
        </p:spPr>
        <p:txBody>
          <a:bodyPr/>
          <a:lstStyle/>
          <a:p>
            <a:pPr eaLnBrk="0" hangingPunct="0"/>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12</a:t>
            </a:fld>
            <a:endParaRPr lang="en-US"/>
          </a:p>
        </p:txBody>
      </p:sp>
      <p:sp>
        <p:nvSpPr>
          <p:cNvPr id="4" name="Date Placeholder 3">
            <a:extLst>
              <a:ext uri="{FF2B5EF4-FFF2-40B4-BE49-F238E27FC236}">
                <a16:creationId xmlns:a16="http://schemas.microsoft.com/office/drawing/2014/main" id="{DDD70925-B6DC-D87F-286A-40B81040D9F9}"/>
              </a:ext>
            </a:extLst>
          </p:cNvPr>
          <p:cNvSpPr>
            <a:spLocks noGrp="1"/>
          </p:cNvSpPr>
          <p:nvPr>
            <p:ph type="dt" sz="half" idx="10"/>
          </p:nvPr>
        </p:nvSpPr>
        <p:spPr/>
        <p:txBody>
          <a:bodyPr/>
          <a:lstStyle/>
          <a:p>
            <a:fld id="{FEE3C2FE-30AC-4EF7-A8C8-E136CF84B9AE}" type="datetime1">
              <a:rPr lang="en-US" smtClean="0"/>
              <a:t>6/5/2023</a:t>
            </a:fld>
            <a:endParaRPr lang="en-US"/>
          </a:p>
        </p:txBody>
      </p:sp>
    </p:spTree>
    <p:extLst>
      <p:ext uri="{BB962C8B-B14F-4D97-AF65-F5344CB8AC3E}">
        <p14:creationId xmlns:p14="http://schemas.microsoft.com/office/powerpoint/2010/main" val="193804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nSpc>
                <a:spcPct val="100000"/>
              </a:lnSpc>
              <a:spcBef>
                <a:spcPct val="20000"/>
              </a:spcBef>
              <a:defRPr/>
            </a:pPr>
            <a:r>
              <a:rPr lang="en-IN" sz="3200" dirty="0">
                <a:latin typeface="+mn-lt"/>
              </a:rPr>
              <a:t>System Requirement</a:t>
            </a:r>
          </a:p>
        </p:txBody>
      </p:sp>
      <p:sp>
        <p:nvSpPr>
          <p:cNvPr id="3" name="Content Placeholder 2"/>
          <p:cNvSpPr>
            <a:spLocks noGrp="1"/>
          </p:cNvSpPr>
          <p:nvPr>
            <p:ph idx="1"/>
          </p:nvPr>
        </p:nvSpPr>
        <p:spPr/>
        <p:txBody>
          <a:bodyPr>
            <a:normAutofit/>
          </a:bodyPr>
          <a:lstStyle/>
          <a:p>
            <a:pPr marL="0" indent="0">
              <a:buNone/>
            </a:pPr>
            <a:r>
              <a:rPr lang="en-US" sz="2000" b="1" dirty="0"/>
              <a:t>HARDWARE RESOURCES REQUIRED:</a:t>
            </a:r>
            <a:endParaRPr lang="en-US" dirty="0"/>
          </a:p>
          <a:p>
            <a:pPr lvl="0"/>
            <a:r>
              <a:rPr lang="en-GB" sz="2000" dirty="0"/>
              <a:t>RAM 	             : 	8 GB </a:t>
            </a:r>
            <a:endParaRPr lang="en-US" sz="2000" dirty="0"/>
          </a:p>
          <a:p>
            <a:pPr lvl="0"/>
            <a:r>
              <a:rPr lang="en-GB" sz="2000" dirty="0"/>
              <a:t>Speed	             :	              2.4 GHz </a:t>
            </a:r>
            <a:endParaRPr lang="en-US" sz="2000" dirty="0"/>
          </a:p>
          <a:p>
            <a:pPr lvl="0"/>
            <a:r>
              <a:rPr lang="en-GB" sz="2000" dirty="0"/>
              <a:t>Hard Disk       : 	500 GB </a:t>
            </a:r>
            <a:endParaRPr lang="en-US" sz="2000" dirty="0"/>
          </a:p>
          <a:p>
            <a:pPr marL="0" indent="0">
              <a:buNone/>
            </a:pPr>
            <a:r>
              <a:rPr lang="en-US" dirty="0"/>
              <a:t>	</a:t>
            </a:r>
            <a:endParaRPr lang="en-US" sz="2400" dirty="0"/>
          </a:p>
          <a:p>
            <a:pPr marL="0" indent="0">
              <a:buNone/>
            </a:pPr>
            <a:r>
              <a:rPr lang="en-US" sz="2000" b="1" dirty="0"/>
              <a:t>SOFTWARE RESOURCES REQUIRED:</a:t>
            </a:r>
            <a:endParaRPr lang="en-US" sz="2000" dirty="0"/>
          </a:p>
          <a:p>
            <a:pPr lvl="0"/>
            <a:r>
              <a:rPr lang="en-US" sz="2000" dirty="0"/>
              <a:t>Operating system       : 	64 bit Windows 10.</a:t>
            </a:r>
          </a:p>
          <a:p>
            <a:pPr lvl="0"/>
            <a:r>
              <a:rPr lang="en-US" sz="2000" dirty="0"/>
              <a:t>Coding Language      :          Python</a:t>
            </a:r>
          </a:p>
          <a:p>
            <a:pPr marL="0" indent="0" algn="just">
              <a:buNone/>
            </a:pPr>
            <a:endParaRPr lang="en-US" sz="1900" dirty="0">
              <a:cs typeface="Times New Roman" pitchFamily="18" charset="0"/>
            </a:endParaRPr>
          </a:p>
          <a:p>
            <a:pPr marL="457200" lvl="1" indent="0">
              <a:buNone/>
            </a:pPr>
            <a:endParaRPr lang="en-US" dirty="0"/>
          </a:p>
          <a:p>
            <a:pPr lvl="1">
              <a:buNone/>
            </a:pPr>
            <a:endParaRPr lang="en-US" dirty="0"/>
          </a:p>
        </p:txBody>
      </p:sp>
      <p:sp>
        <p:nvSpPr>
          <p:cNvPr id="5" name="Footer Placeholder 4"/>
          <p:cNvSpPr>
            <a:spLocks noGrp="1"/>
          </p:cNvSpPr>
          <p:nvPr>
            <p:ph type="ftr" sz="quarter" idx="11"/>
          </p:nvPr>
        </p:nvSpPr>
        <p:spPr>
          <a:xfrm>
            <a:off x="1694687" y="6356351"/>
            <a:ext cx="6391693" cy="365125"/>
          </a:xfrm>
        </p:spPr>
        <p:txBody>
          <a:bodyPr/>
          <a:lstStyle/>
          <a:p>
            <a:pPr eaLnBrk="0" hangingPunct="0"/>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13</a:t>
            </a:fld>
            <a:endParaRPr lang="en-US"/>
          </a:p>
        </p:txBody>
      </p:sp>
      <p:sp>
        <p:nvSpPr>
          <p:cNvPr id="4" name="Date Placeholder 3">
            <a:extLst>
              <a:ext uri="{FF2B5EF4-FFF2-40B4-BE49-F238E27FC236}">
                <a16:creationId xmlns:a16="http://schemas.microsoft.com/office/drawing/2014/main" id="{FA37E321-E87D-5EB3-8A22-17A2B291530C}"/>
              </a:ext>
            </a:extLst>
          </p:cNvPr>
          <p:cNvSpPr>
            <a:spLocks noGrp="1"/>
          </p:cNvSpPr>
          <p:nvPr>
            <p:ph type="dt" sz="half" idx="10"/>
          </p:nvPr>
        </p:nvSpPr>
        <p:spPr/>
        <p:txBody>
          <a:bodyPr/>
          <a:lstStyle/>
          <a:p>
            <a:fld id="{33C72688-2FA3-42BA-A34F-F26BA3F8A494}" type="datetime1">
              <a:rPr lang="en-US" smtClean="0"/>
              <a:t>6/5/2023</a:t>
            </a:fld>
            <a:endParaRPr lang="en-US"/>
          </a:p>
        </p:txBody>
      </p:sp>
    </p:spTree>
    <p:extLst>
      <p:ext uri="{BB962C8B-B14F-4D97-AF65-F5344CB8AC3E}">
        <p14:creationId xmlns:p14="http://schemas.microsoft.com/office/powerpoint/2010/main" val="193804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D533-958E-5489-ECEE-84D0E1CEFD77}"/>
              </a:ext>
            </a:extLst>
          </p:cNvPr>
          <p:cNvSpPr>
            <a:spLocks noGrp="1"/>
          </p:cNvSpPr>
          <p:nvPr>
            <p:ph type="title"/>
          </p:nvPr>
        </p:nvSpPr>
        <p:spPr>
          <a:xfrm>
            <a:off x="628650" y="365127"/>
            <a:ext cx="7886700" cy="854074"/>
          </a:xfrm>
        </p:spPr>
        <p:txBody>
          <a:bodyPr/>
          <a:lstStyle/>
          <a:p>
            <a:r>
              <a:rPr lang="en-IN" dirty="0"/>
              <a:t>System Architecture</a:t>
            </a:r>
          </a:p>
        </p:txBody>
      </p:sp>
      <p:pic>
        <p:nvPicPr>
          <p:cNvPr id="8" name="Content Placeholder 7">
            <a:extLst>
              <a:ext uri="{FF2B5EF4-FFF2-40B4-BE49-F238E27FC236}">
                <a16:creationId xmlns:a16="http://schemas.microsoft.com/office/drawing/2014/main" id="{DAFC0F11-CF98-852F-FD69-3A4C4C2DCD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760" y="1767840"/>
            <a:ext cx="6908800" cy="4094480"/>
          </a:xfrm>
        </p:spPr>
      </p:pic>
      <p:sp>
        <p:nvSpPr>
          <p:cNvPr id="4" name="Date Placeholder 3">
            <a:extLst>
              <a:ext uri="{FF2B5EF4-FFF2-40B4-BE49-F238E27FC236}">
                <a16:creationId xmlns:a16="http://schemas.microsoft.com/office/drawing/2014/main" id="{9DDB508E-76E6-C807-FA3E-2EC3067D2FD2}"/>
              </a:ext>
            </a:extLst>
          </p:cNvPr>
          <p:cNvSpPr>
            <a:spLocks noGrp="1"/>
          </p:cNvSpPr>
          <p:nvPr>
            <p:ph type="dt" sz="half" idx="10"/>
          </p:nvPr>
        </p:nvSpPr>
        <p:spPr/>
        <p:txBody>
          <a:bodyPr/>
          <a:lstStyle/>
          <a:p>
            <a:fld id="{E9E33F2A-5CA0-4833-8D95-4C9770618F9B}" type="datetime1">
              <a:rPr lang="en-US" smtClean="0"/>
              <a:t>6/5/2023</a:t>
            </a:fld>
            <a:endParaRPr lang="en-US"/>
          </a:p>
        </p:txBody>
      </p:sp>
      <p:sp>
        <p:nvSpPr>
          <p:cNvPr id="5" name="Footer Placeholder 4">
            <a:extLst>
              <a:ext uri="{FF2B5EF4-FFF2-40B4-BE49-F238E27FC236}">
                <a16:creationId xmlns:a16="http://schemas.microsoft.com/office/drawing/2014/main" id="{7BFF3CDB-D7A9-2D27-0414-7656166137F3}"/>
              </a:ext>
            </a:extLst>
          </p:cNvPr>
          <p:cNvSpPr>
            <a:spLocks noGrp="1"/>
          </p:cNvSpPr>
          <p:nvPr>
            <p:ph type="ftr" sz="quarter" idx="11"/>
          </p:nvPr>
        </p:nvSpPr>
        <p:spPr/>
        <p:txBody>
          <a:bodyPr/>
          <a:lstStyle/>
          <a:p>
            <a:r>
              <a:rPr lang="en-US"/>
              <a:t>Leukemia Diagnosis Using Deep Learning</a:t>
            </a:r>
            <a:endParaRPr lang="en-US" dirty="0"/>
          </a:p>
        </p:txBody>
      </p:sp>
      <p:sp>
        <p:nvSpPr>
          <p:cNvPr id="6" name="Slide Number Placeholder 5">
            <a:extLst>
              <a:ext uri="{FF2B5EF4-FFF2-40B4-BE49-F238E27FC236}">
                <a16:creationId xmlns:a16="http://schemas.microsoft.com/office/drawing/2014/main" id="{EBDFA0F6-A4FD-44AF-ABD4-47E13D0DEE74}"/>
              </a:ext>
            </a:extLst>
          </p:cNvPr>
          <p:cNvSpPr>
            <a:spLocks noGrp="1"/>
          </p:cNvSpPr>
          <p:nvPr>
            <p:ph type="sldNum" sz="quarter" idx="12"/>
          </p:nvPr>
        </p:nvSpPr>
        <p:spPr/>
        <p:txBody>
          <a:bodyPr/>
          <a:lstStyle/>
          <a:p>
            <a:fld id="{B7DB4BBF-4C96-4087-B4EC-DA651138EB13}" type="slidenum">
              <a:rPr lang="en-US" smtClean="0"/>
              <a:pPr/>
              <a:t>14</a:t>
            </a:fld>
            <a:endParaRPr lang="en-US"/>
          </a:p>
        </p:txBody>
      </p:sp>
    </p:spTree>
    <p:extLst>
      <p:ext uri="{BB962C8B-B14F-4D97-AF65-F5344CB8AC3E}">
        <p14:creationId xmlns:p14="http://schemas.microsoft.com/office/powerpoint/2010/main" val="136861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08" y="365126"/>
            <a:ext cx="6723528" cy="845109"/>
          </a:xfrm>
        </p:spPr>
        <p:txBody>
          <a:bodyPr>
            <a:normAutofit/>
          </a:bodyPr>
          <a:lstStyle/>
          <a:p>
            <a:r>
              <a:rPr lang="en-US" sz="3600" dirty="0"/>
              <a:t>Procedure:</a:t>
            </a:r>
          </a:p>
        </p:txBody>
      </p:sp>
      <p:sp>
        <p:nvSpPr>
          <p:cNvPr id="5" name="Footer Placeholder 4"/>
          <p:cNvSpPr>
            <a:spLocks noGrp="1"/>
          </p:cNvSpPr>
          <p:nvPr>
            <p:ph type="ftr" sz="quarter" idx="11"/>
          </p:nvPr>
        </p:nvSpPr>
        <p:spPr/>
        <p:txBody>
          <a:bodyPr/>
          <a:lstStyle/>
          <a:p>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15</a:t>
            </a:fld>
            <a:endParaRPr lang="en-US"/>
          </a:p>
        </p:txBody>
      </p:sp>
      <p:sp>
        <p:nvSpPr>
          <p:cNvPr id="3" name="Content Placeholder 2">
            <a:extLst>
              <a:ext uri="{FF2B5EF4-FFF2-40B4-BE49-F238E27FC236}">
                <a16:creationId xmlns:a16="http://schemas.microsoft.com/office/drawing/2014/main" id="{8A866AE4-EA00-C4DA-33C1-26BF92441BCB}"/>
              </a:ext>
            </a:extLst>
          </p:cNvPr>
          <p:cNvSpPr>
            <a:spLocks noGrp="1"/>
          </p:cNvSpPr>
          <p:nvPr>
            <p:ph idx="1"/>
          </p:nvPr>
        </p:nvSpPr>
        <p:spPr>
          <a:xfrm>
            <a:off x="125508" y="1150419"/>
            <a:ext cx="8866093" cy="5181600"/>
          </a:xfrm>
        </p:spPr>
        <p:txBody>
          <a:bodyPr>
            <a:noAutofit/>
          </a:bodyPr>
          <a:lstStyle/>
          <a:p>
            <a:pPr algn="just"/>
            <a:r>
              <a:rPr lang="en-US" sz="1800" dirty="0">
                <a:latin typeface="Times New Roman" panose="02020603050405020304" pitchFamily="18" charset="0"/>
                <a:cs typeface="Times New Roman" panose="02020603050405020304" pitchFamily="18" charset="0"/>
              </a:rPr>
              <a:t>Step1: Provide MRI Image.</a:t>
            </a:r>
          </a:p>
          <a:p>
            <a:pPr algn="just"/>
            <a:r>
              <a:rPr lang="en-US" sz="1800" dirty="0">
                <a:latin typeface="Times New Roman" panose="02020603050405020304" pitchFamily="18" charset="0"/>
                <a:cs typeface="Times New Roman" panose="02020603050405020304" pitchFamily="18" charset="0"/>
              </a:rPr>
              <a:t>Step 2: verify the information into database. </a:t>
            </a:r>
          </a:p>
          <a:p>
            <a:pPr algn="just"/>
            <a:r>
              <a:rPr lang="en-US" sz="1800" dirty="0">
                <a:latin typeface="Times New Roman" panose="02020603050405020304" pitchFamily="18" charset="0"/>
                <a:cs typeface="Times New Roman" panose="02020603050405020304" pitchFamily="18" charset="0"/>
              </a:rPr>
              <a:t>Step 3: we propose Leukemia disease segmentation and classification method for multi-modality magnetic resonance image scans. </a:t>
            </a:r>
          </a:p>
          <a:p>
            <a:pPr algn="just"/>
            <a:r>
              <a:rPr lang="en-US" sz="1800" dirty="0">
                <a:latin typeface="Times New Roman" panose="02020603050405020304" pitchFamily="18" charset="0"/>
                <a:cs typeface="Times New Roman" panose="02020603050405020304" pitchFamily="18" charset="0"/>
              </a:rPr>
              <a:t>Step 4: The data from multi-modal brain tumor segmentation challenge are utilized which are co-registered and skull stripped, and the histogram matching is performed with a reference volume of high contrast. </a:t>
            </a:r>
          </a:p>
          <a:p>
            <a:pPr algn="just"/>
            <a:r>
              <a:rPr lang="en-US" sz="1800" dirty="0">
                <a:latin typeface="Times New Roman" panose="02020603050405020304" pitchFamily="18" charset="0"/>
                <a:cs typeface="Times New Roman" panose="02020603050405020304" pitchFamily="18" charset="0"/>
              </a:rPr>
              <a:t>Step 5: We are detecting Leukemia by using preprocessing, segmentation, feature extraction, optimization and lastly classification after that preprocessed images use to classify the tissue.</a:t>
            </a:r>
          </a:p>
          <a:p>
            <a:pPr algn="just"/>
            <a:r>
              <a:rPr lang="en-US" sz="1800" dirty="0">
                <a:latin typeface="Times New Roman" panose="02020603050405020304" pitchFamily="18" charset="0"/>
                <a:cs typeface="Times New Roman" panose="02020603050405020304" pitchFamily="18" charset="0"/>
              </a:rPr>
              <a:t>Step 6: As per comparison show Result.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 Getting images detect the Leukemia and show the result.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3A5075B-CE34-4F3B-8F55-53B9F8731022}"/>
              </a:ext>
            </a:extLst>
          </p:cNvPr>
          <p:cNvSpPr>
            <a:spLocks noGrp="1"/>
          </p:cNvSpPr>
          <p:nvPr>
            <p:ph type="dt" sz="half" idx="10"/>
          </p:nvPr>
        </p:nvSpPr>
        <p:spPr/>
        <p:txBody>
          <a:bodyPr/>
          <a:lstStyle/>
          <a:p>
            <a:fld id="{99DBF40F-8FB2-4B85-8AFA-3ABC59C8C8D2}" type="datetime1">
              <a:rPr lang="en-US" smtClean="0"/>
              <a:t>6/5/2023</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0C52-ED22-AE83-D959-3A9109370125}"/>
              </a:ext>
            </a:extLst>
          </p:cNvPr>
          <p:cNvSpPr>
            <a:spLocks noGrp="1"/>
          </p:cNvSpPr>
          <p:nvPr>
            <p:ph type="title"/>
          </p:nvPr>
        </p:nvSpPr>
        <p:spPr/>
        <p:txBody>
          <a:bodyPr>
            <a:normAutofit/>
          </a:bodyPr>
          <a:lstStyle/>
          <a:p>
            <a:r>
              <a:rPr lang="en-IN" sz="3600" dirty="0"/>
              <a:t>Procedure</a:t>
            </a:r>
          </a:p>
        </p:txBody>
      </p:sp>
      <p:pic>
        <p:nvPicPr>
          <p:cNvPr id="8" name="Content Placeholder 7">
            <a:extLst>
              <a:ext uri="{FF2B5EF4-FFF2-40B4-BE49-F238E27FC236}">
                <a16:creationId xmlns:a16="http://schemas.microsoft.com/office/drawing/2014/main" id="{6564DBAB-8BD2-AF81-B50F-8EDD926B6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40" y="1690688"/>
            <a:ext cx="7010399" cy="4374831"/>
          </a:xfrm>
        </p:spPr>
      </p:pic>
      <p:sp>
        <p:nvSpPr>
          <p:cNvPr id="4" name="Date Placeholder 3">
            <a:extLst>
              <a:ext uri="{FF2B5EF4-FFF2-40B4-BE49-F238E27FC236}">
                <a16:creationId xmlns:a16="http://schemas.microsoft.com/office/drawing/2014/main" id="{F215EBC2-D3A0-0172-2567-B0A0D7431B8B}"/>
              </a:ext>
            </a:extLst>
          </p:cNvPr>
          <p:cNvSpPr>
            <a:spLocks noGrp="1"/>
          </p:cNvSpPr>
          <p:nvPr>
            <p:ph type="dt" sz="half" idx="10"/>
          </p:nvPr>
        </p:nvSpPr>
        <p:spPr/>
        <p:txBody>
          <a:bodyPr/>
          <a:lstStyle/>
          <a:p>
            <a:fld id="{E9E33F2A-5CA0-4833-8D95-4C9770618F9B}" type="datetime1">
              <a:rPr lang="en-US" smtClean="0"/>
              <a:t>6/5/2023</a:t>
            </a:fld>
            <a:endParaRPr lang="en-US"/>
          </a:p>
        </p:txBody>
      </p:sp>
      <p:sp>
        <p:nvSpPr>
          <p:cNvPr id="5" name="Footer Placeholder 4">
            <a:extLst>
              <a:ext uri="{FF2B5EF4-FFF2-40B4-BE49-F238E27FC236}">
                <a16:creationId xmlns:a16="http://schemas.microsoft.com/office/drawing/2014/main" id="{2B345B9D-E36D-D707-E060-3A8452DB10D2}"/>
              </a:ext>
            </a:extLst>
          </p:cNvPr>
          <p:cNvSpPr>
            <a:spLocks noGrp="1"/>
          </p:cNvSpPr>
          <p:nvPr>
            <p:ph type="ftr" sz="quarter" idx="11"/>
          </p:nvPr>
        </p:nvSpPr>
        <p:spPr/>
        <p:txBody>
          <a:bodyPr/>
          <a:lstStyle/>
          <a:p>
            <a:r>
              <a:rPr lang="en-US"/>
              <a:t>Leukemia Diagnosis Using Deep Learning</a:t>
            </a:r>
            <a:endParaRPr lang="en-US" dirty="0"/>
          </a:p>
        </p:txBody>
      </p:sp>
      <p:sp>
        <p:nvSpPr>
          <p:cNvPr id="6" name="Slide Number Placeholder 5">
            <a:extLst>
              <a:ext uri="{FF2B5EF4-FFF2-40B4-BE49-F238E27FC236}">
                <a16:creationId xmlns:a16="http://schemas.microsoft.com/office/drawing/2014/main" id="{A9529718-EF5B-63D1-734A-7E99F9CC6909}"/>
              </a:ext>
            </a:extLst>
          </p:cNvPr>
          <p:cNvSpPr>
            <a:spLocks noGrp="1"/>
          </p:cNvSpPr>
          <p:nvPr>
            <p:ph type="sldNum" sz="quarter" idx="12"/>
          </p:nvPr>
        </p:nvSpPr>
        <p:spPr/>
        <p:txBody>
          <a:bodyPr/>
          <a:lstStyle/>
          <a:p>
            <a:fld id="{B7DB4BBF-4C96-4087-B4EC-DA651138EB13}" type="slidenum">
              <a:rPr lang="en-US" smtClean="0"/>
              <a:pPr/>
              <a:t>16</a:t>
            </a:fld>
            <a:endParaRPr lang="en-US"/>
          </a:p>
        </p:txBody>
      </p:sp>
    </p:spTree>
    <p:extLst>
      <p:ext uri="{BB962C8B-B14F-4D97-AF65-F5344CB8AC3E}">
        <p14:creationId xmlns:p14="http://schemas.microsoft.com/office/powerpoint/2010/main" val="2567907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98-7014-1B8B-EE30-9450E697FDA8}"/>
              </a:ext>
            </a:extLst>
          </p:cNvPr>
          <p:cNvSpPr>
            <a:spLocks noGrp="1"/>
          </p:cNvSpPr>
          <p:nvPr>
            <p:ph type="title"/>
          </p:nvPr>
        </p:nvSpPr>
        <p:spPr>
          <a:xfrm>
            <a:off x="295836" y="136524"/>
            <a:ext cx="8220705" cy="1319828"/>
          </a:xfrm>
        </p:spPr>
        <p:txBody>
          <a:bodyPr>
            <a:normAutofit fontScale="90000"/>
          </a:bodyPr>
          <a:lstStyle/>
          <a:p>
            <a:br>
              <a:rPr lang="en-US" dirty="0">
                <a:latin typeface="Times New Roman" panose="02020603050405020304" pitchFamily="18" charset="0"/>
                <a:ea typeface="Tahoma" panose="020B0604030504040204" pitchFamily="34" charset="0"/>
                <a:cs typeface="Times New Roman" panose="02020603050405020304" pitchFamily="18" charset="0"/>
              </a:rPr>
            </a:br>
            <a:br>
              <a:rPr lang="en-US" dirty="0">
                <a:latin typeface="Times New Roman" panose="02020603050405020304" pitchFamily="18" charset="0"/>
                <a:ea typeface="Tahoma" panose="020B0604030504040204" pitchFamily="34" charset="0"/>
                <a:cs typeface="Times New Roman" panose="02020603050405020304" pitchFamily="18" charset="0"/>
              </a:rPr>
            </a:br>
            <a:r>
              <a:rPr lang="en-US" dirty="0">
                <a:latin typeface="Times New Roman" panose="02020603050405020304" pitchFamily="18" charset="0"/>
                <a:ea typeface="Tahoma" panose="020B0604030504040204" pitchFamily="34" charset="0"/>
                <a:cs typeface="Times New Roman" panose="02020603050405020304" pitchFamily="18" charset="0"/>
              </a:rPr>
              <a:t>UML Diagrams:</a:t>
            </a:r>
            <a:br>
              <a:rPr lang="en-US" dirty="0">
                <a:latin typeface="Times New Roman" panose="02020603050405020304" pitchFamily="18" charset="0"/>
                <a:ea typeface="Tahoma" panose="020B0604030504040204" pitchFamily="34"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Data Flow Diagram:</a:t>
            </a:r>
            <a:br>
              <a:rPr lang="en-US" dirty="0">
                <a:latin typeface="Times New Roman" panose="02020603050405020304" pitchFamily="18" charset="0"/>
                <a:ea typeface="Tahoma" panose="020B0604030504040204" pitchFamily="34" charset="0"/>
                <a:cs typeface="Times New Roman" panose="02020603050405020304" pitchFamily="18" charset="0"/>
              </a:rPr>
            </a:br>
            <a:br>
              <a:rPr lang="en-US" dirty="0">
                <a:latin typeface="Times New Roman" panose="02020603050405020304" pitchFamily="18" charset="0"/>
                <a:ea typeface="Tahoma" panose="020B0604030504040204" pitchFamily="34"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7D335B21-6381-5D3E-0112-0CCF4D472FB5}"/>
              </a:ext>
            </a:extLst>
          </p:cNvPr>
          <p:cNvSpPr>
            <a:spLocks noGrp="1"/>
          </p:cNvSpPr>
          <p:nvPr>
            <p:ph type="body" idx="1"/>
          </p:nvPr>
        </p:nvSpPr>
        <p:spPr>
          <a:xfrm>
            <a:off x="295836" y="1230425"/>
            <a:ext cx="2924884" cy="456135"/>
          </a:xfrm>
        </p:spPr>
        <p:txBody>
          <a:bodyPr>
            <a:normAutofit/>
          </a:bodyPr>
          <a:lstStyle/>
          <a:p>
            <a:r>
              <a:rPr lang="en-US" dirty="0">
                <a:latin typeface="Times New Roman" panose="02020603050405020304" pitchFamily="18" charset="0"/>
                <a:cs typeface="Times New Roman" panose="02020603050405020304" pitchFamily="18" charset="0"/>
              </a:rPr>
              <a:t>	a. DFD 0            </a:t>
            </a:r>
            <a:endParaRPr lang="en-US" dirty="0"/>
          </a:p>
        </p:txBody>
      </p:sp>
      <p:sp>
        <p:nvSpPr>
          <p:cNvPr id="5" name="Text Placeholder 4">
            <a:extLst>
              <a:ext uri="{FF2B5EF4-FFF2-40B4-BE49-F238E27FC236}">
                <a16:creationId xmlns:a16="http://schemas.microsoft.com/office/drawing/2014/main" id="{925382B7-29E5-E835-17D9-9A0BA46BD48D}"/>
              </a:ext>
            </a:extLst>
          </p:cNvPr>
          <p:cNvSpPr>
            <a:spLocks noGrp="1"/>
          </p:cNvSpPr>
          <p:nvPr>
            <p:ph type="body" sz="quarter" idx="3"/>
          </p:nvPr>
        </p:nvSpPr>
        <p:spPr>
          <a:xfrm>
            <a:off x="5256609" y="2132973"/>
            <a:ext cx="3887391" cy="462524"/>
          </a:xfrm>
        </p:spPr>
        <p:txBody>
          <a:bodyPr>
            <a:normAutofit/>
          </a:bodyPr>
          <a:lstStyle/>
          <a:p>
            <a:r>
              <a:rPr lang="en-US" dirty="0">
                <a:latin typeface="Times New Roman" panose="02020603050405020304" pitchFamily="18" charset="0"/>
                <a:cs typeface="Times New Roman" panose="02020603050405020304" pitchFamily="18" charset="0"/>
              </a:rPr>
              <a:t> 	      b. DFD 1</a:t>
            </a:r>
            <a:endParaRPr lang="en-US" dirty="0"/>
          </a:p>
        </p:txBody>
      </p:sp>
      <p:sp>
        <p:nvSpPr>
          <p:cNvPr id="7" name="Footer Placeholder 6">
            <a:extLst>
              <a:ext uri="{FF2B5EF4-FFF2-40B4-BE49-F238E27FC236}">
                <a16:creationId xmlns:a16="http://schemas.microsoft.com/office/drawing/2014/main" id="{32A44F56-3AE4-7FFF-8902-60766BD39384}"/>
              </a:ext>
            </a:extLst>
          </p:cNvPr>
          <p:cNvSpPr>
            <a:spLocks noGrp="1"/>
          </p:cNvSpPr>
          <p:nvPr>
            <p:ph type="ftr" sz="quarter" idx="11"/>
          </p:nvPr>
        </p:nvSpPr>
        <p:spPr/>
        <p:txBody>
          <a:bodyPr/>
          <a:lstStyle/>
          <a:p>
            <a:r>
              <a:rPr lang="en-US"/>
              <a:t>Leukemia Diagnosis Using Deep Learning</a:t>
            </a:r>
            <a:endParaRPr lang="en-US" dirty="0"/>
          </a:p>
        </p:txBody>
      </p:sp>
      <p:sp>
        <p:nvSpPr>
          <p:cNvPr id="8" name="Slide Number Placeholder 7">
            <a:extLst>
              <a:ext uri="{FF2B5EF4-FFF2-40B4-BE49-F238E27FC236}">
                <a16:creationId xmlns:a16="http://schemas.microsoft.com/office/drawing/2014/main" id="{1AB6CB32-73A7-BA7C-A527-63E8EB65F743}"/>
              </a:ext>
            </a:extLst>
          </p:cNvPr>
          <p:cNvSpPr>
            <a:spLocks noGrp="1"/>
          </p:cNvSpPr>
          <p:nvPr>
            <p:ph type="sldNum" sz="quarter" idx="12"/>
          </p:nvPr>
        </p:nvSpPr>
        <p:spPr/>
        <p:txBody>
          <a:bodyPr/>
          <a:lstStyle/>
          <a:p>
            <a:fld id="{B7DB4BBF-4C96-4087-B4EC-DA651138EB13}" type="slidenum">
              <a:rPr lang="en-US" smtClean="0"/>
              <a:pPr/>
              <a:t>17</a:t>
            </a:fld>
            <a:endParaRPr lang="en-US"/>
          </a:p>
        </p:txBody>
      </p:sp>
      <p:pic>
        <p:nvPicPr>
          <p:cNvPr id="13" name="Content Placeholder 12">
            <a:extLst>
              <a:ext uri="{FF2B5EF4-FFF2-40B4-BE49-F238E27FC236}">
                <a16:creationId xmlns:a16="http://schemas.microsoft.com/office/drawing/2014/main" id="{5B27F192-B906-A2B7-D1AF-7DF2F278D9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5836" y="2001521"/>
            <a:ext cx="3321124" cy="1930400"/>
          </a:xfrm>
          <a:prstGeom prst="rect">
            <a:avLst/>
          </a:prstGeom>
        </p:spPr>
      </p:pic>
      <p:pic>
        <p:nvPicPr>
          <p:cNvPr id="20" name="Content Placeholder 19">
            <a:extLst>
              <a:ext uri="{FF2B5EF4-FFF2-40B4-BE49-F238E27FC236}">
                <a16:creationId xmlns:a16="http://schemas.microsoft.com/office/drawing/2014/main" id="{D49F88AB-8BDB-77C2-3E12-C8538840564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2132973"/>
            <a:ext cx="4358640" cy="2428867"/>
          </a:xfrm>
          <a:prstGeom prst="rect">
            <a:avLst/>
          </a:prstGeom>
        </p:spPr>
      </p:pic>
      <p:sp>
        <p:nvSpPr>
          <p:cNvPr id="4" name="Date Placeholder 3">
            <a:extLst>
              <a:ext uri="{FF2B5EF4-FFF2-40B4-BE49-F238E27FC236}">
                <a16:creationId xmlns:a16="http://schemas.microsoft.com/office/drawing/2014/main" id="{E1F8EE49-8AE2-5488-122F-2D8298FD23C9}"/>
              </a:ext>
            </a:extLst>
          </p:cNvPr>
          <p:cNvSpPr>
            <a:spLocks noGrp="1"/>
          </p:cNvSpPr>
          <p:nvPr>
            <p:ph type="dt" sz="half" idx="10"/>
          </p:nvPr>
        </p:nvSpPr>
        <p:spPr/>
        <p:txBody>
          <a:bodyPr/>
          <a:lstStyle/>
          <a:p>
            <a:fld id="{E6598A4E-CD07-4BA8-AB34-A4B5832E81A8}" type="datetime1">
              <a:rPr lang="en-US" smtClean="0"/>
              <a:t>6/5/2023</a:t>
            </a:fld>
            <a:endParaRPr lang="en-US"/>
          </a:p>
        </p:txBody>
      </p:sp>
      <p:sp>
        <p:nvSpPr>
          <p:cNvPr id="9" name="TextBox 8">
            <a:extLst>
              <a:ext uri="{FF2B5EF4-FFF2-40B4-BE49-F238E27FC236}">
                <a16:creationId xmlns:a16="http://schemas.microsoft.com/office/drawing/2014/main" id="{CFBC6E6A-D863-BF84-FC7F-6698DC934E77}"/>
              </a:ext>
            </a:extLst>
          </p:cNvPr>
          <p:cNvSpPr txBox="1"/>
          <p:nvPr/>
        </p:nvSpPr>
        <p:spPr>
          <a:xfrm>
            <a:off x="5888992" y="1317228"/>
            <a:ext cx="2164080" cy="461665"/>
          </a:xfrm>
          <a:prstGeom prst="rect">
            <a:avLst/>
          </a:prstGeom>
          <a:noFill/>
        </p:spPr>
        <p:txBody>
          <a:bodyPr wrap="square" rtlCol="0">
            <a:spAutoFit/>
          </a:bodyPr>
          <a:lstStyle/>
          <a:p>
            <a:r>
              <a:rPr lang="en-IN" sz="2400" b="1" dirty="0"/>
              <a:t>DFD 1</a:t>
            </a:r>
          </a:p>
        </p:txBody>
      </p:sp>
    </p:spTree>
    <p:extLst>
      <p:ext uri="{BB962C8B-B14F-4D97-AF65-F5344CB8AC3E}">
        <p14:creationId xmlns:p14="http://schemas.microsoft.com/office/powerpoint/2010/main" val="2762501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BB8D-96E5-7BBA-F44F-434A1F6BD951}"/>
              </a:ext>
            </a:extLst>
          </p:cNvPr>
          <p:cNvSpPr>
            <a:spLocks noGrp="1"/>
          </p:cNvSpPr>
          <p:nvPr>
            <p:ph type="title"/>
          </p:nvPr>
        </p:nvSpPr>
        <p:spPr>
          <a:xfrm>
            <a:off x="172721" y="136525"/>
            <a:ext cx="7945120" cy="867868"/>
          </a:xfrm>
        </p:spPr>
        <p:txBody>
          <a:bodyPr/>
          <a:lstStyle/>
          <a:p>
            <a:r>
              <a:rPr lang="en-US" dirty="0"/>
              <a:t>UML Diagrams:</a:t>
            </a:r>
          </a:p>
        </p:txBody>
      </p:sp>
      <p:sp>
        <p:nvSpPr>
          <p:cNvPr id="3" name="Text Placeholder 2">
            <a:extLst>
              <a:ext uri="{FF2B5EF4-FFF2-40B4-BE49-F238E27FC236}">
                <a16:creationId xmlns:a16="http://schemas.microsoft.com/office/drawing/2014/main" id="{F740DAC2-1777-75C9-57AD-7CE5FF61834B}"/>
              </a:ext>
            </a:extLst>
          </p:cNvPr>
          <p:cNvSpPr>
            <a:spLocks noGrp="1"/>
          </p:cNvSpPr>
          <p:nvPr>
            <p:ph type="body" idx="1"/>
          </p:nvPr>
        </p:nvSpPr>
        <p:spPr>
          <a:xfrm>
            <a:off x="365760" y="1004393"/>
            <a:ext cx="3190240" cy="573723"/>
          </a:xfrm>
        </p:spPr>
        <p:txBody>
          <a:bodyPr>
            <a:normAutofit/>
          </a:bodyPr>
          <a:lstStyle/>
          <a:p>
            <a:r>
              <a:rPr lang="en-US" sz="2400" dirty="0">
                <a:latin typeface="Times New Roman" panose="02020603050405020304" pitchFamily="18" charset="0"/>
                <a:cs typeface="Times New Roman" panose="02020603050405020304" pitchFamily="18" charset="0"/>
              </a:rPr>
              <a:t>Use Case Diagram</a:t>
            </a:r>
            <a:endParaRPr lang="en-US" dirty="0"/>
          </a:p>
        </p:txBody>
      </p:sp>
      <p:sp>
        <p:nvSpPr>
          <p:cNvPr id="5" name="Text Placeholder 4">
            <a:extLst>
              <a:ext uri="{FF2B5EF4-FFF2-40B4-BE49-F238E27FC236}">
                <a16:creationId xmlns:a16="http://schemas.microsoft.com/office/drawing/2014/main" id="{CDE574BF-FB05-5228-F4B9-D4FD68564814}"/>
              </a:ext>
            </a:extLst>
          </p:cNvPr>
          <p:cNvSpPr>
            <a:spLocks noGrp="1"/>
          </p:cNvSpPr>
          <p:nvPr>
            <p:ph type="body" sz="quarter" idx="3"/>
          </p:nvPr>
        </p:nvSpPr>
        <p:spPr>
          <a:xfrm>
            <a:off x="4629150" y="1004393"/>
            <a:ext cx="3887391" cy="573723"/>
          </a:xfrm>
        </p:spPr>
        <p:txBody>
          <a:bodyPr>
            <a:normAutofit/>
          </a:bodyPr>
          <a:lstStyle/>
          <a:p>
            <a:r>
              <a:rPr lang="en-US" sz="2400" dirty="0">
                <a:latin typeface="Times New Roman" panose="02020603050405020304" pitchFamily="18" charset="0"/>
                <a:cs typeface="Times New Roman" panose="02020603050405020304" pitchFamily="18" charset="0"/>
              </a:rPr>
              <a:t>Activity Diagram</a:t>
            </a:r>
            <a:endParaRPr lang="en-US" dirty="0"/>
          </a:p>
        </p:txBody>
      </p:sp>
      <p:sp>
        <p:nvSpPr>
          <p:cNvPr id="7" name="Footer Placeholder 6">
            <a:extLst>
              <a:ext uri="{FF2B5EF4-FFF2-40B4-BE49-F238E27FC236}">
                <a16:creationId xmlns:a16="http://schemas.microsoft.com/office/drawing/2014/main" id="{F4096D78-E6E4-3B55-BF14-0FFFD0CD1937}"/>
              </a:ext>
            </a:extLst>
          </p:cNvPr>
          <p:cNvSpPr>
            <a:spLocks noGrp="1"/>
          </p:cNvSpPr>
          <p:nvPr>
            <p:ph type="ftr" sz="quarter" idx="11"/>
          </p:nvPr>
        </p:nvSpPr>
        <p:spPr/>
        <p:txBody>
          <a:bodyPr/>
          <a:lstStyle/>
          <a:p>
            <a:r>
              <a:rPr lang="en-US"/>
              <a:t>Leukemia Diagnosis Using Deep Learning</a:t>
            </a:r>
            <a:endParaRPr lang="en-US" dirty="0"/>
          </a:p>
        </p:txBody>
      </p:sp>
      <p:sp>
        <p:nvSpPr>
          <p:cNvPr id="8" name="Slide Number Placeholder 7">
            <a:extLst>
              <a:ext uri="{FF2B5EF4-FFF2-40B4-BE49-F238E27FC236}">
                <a16:creationId xmlns:a16="http://schemas.microsoft.com/office/drawing/2014/main" id="{9879F08C-1A0D-C4C5-1878-9F694FB1E9A6}"/>
              </a:ext>
            </a:extLst>
          </p:cNvPr>
          <p:cNvSpPr>
            <a:spLocks noGrp="1"/>
          </p:cNvSpPr>
          <p:nvPr>
            <p:ph type="sldNum" sz="quarter" idx="12"/>
          </p:nvPr>
        </p:nvSpPr>
        <p:spPr/>
        <p:txBody>
          <a:bodyPr/>
          <a:lstStyle/>
          <a:p>
            <a:fld id="{B7DB4BBF-4C96-4087-B4EC-DA651138EB13}" type="slidenum">
              <a:rPr lang="en-US" smtClean="0"/>
              <a:pPr/>
              <a:t>18</a:t>
            </a:fld>
            <a:endParaRPr lang="en-US"/>
          </a:p>
        </p:txBody>
      </p:sp>
      <p:pic>
        <p:nvPicPr>
          <p:cNvPr id="9" name="Content Placeholder 3">
            <a:extLst>
              <a:ext uri="{FF2B5EF4-FFF2-40B4-BE49-F238E27FC236}">
                <a16:creationId xmlns:a16="http://schemas.microsoft.com/office/drawing/2014/main" id="{619DEF78-FAC6-2709-F308-9FD7820AD2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0791" y="2061882"/>
            <a:ext cx="4018359" cy="4066973"/>
          </a:xfrm>
        </p:spPr>
      </p:pic>
      <p:pic>
        <p:nvPicPr>
          <p:cNvPr id="10" name="Content Placeholder 3">
            <a:extLst>
              <a:ext uri="{FF2B5EF4-FFF2-40B4-BE49-F238E27FC236}">
                <a16:creationId xmlns:a16="http://schemas.microsoft.com/office/drawing/2014/main" id="{306A603A-2CE2-51E7-3219-111ED8CEC9C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70533" y="2061882"/>
            <a:ext cx="4018359" cy="4074758"/>
          </a:xfrm>
        </p:spPr>
      </p:pic>
      <p:sp>
        <p:nvSpPr>
          <p:cNvPr id="4" name="Date Placeholder 3">
            <a:extLst>
              <a:ext uri="{FF2B5EF4-FFF2-40B4-BE49-F238E27FC236}">
                <a16:creationId xmlns:a16="http://schemas.microsoft.com/office/drawing/2014/main" id="{02324010-D415-3E3B-8C70-51E2BA9F560A}"/>
              </a:ext>
            </a:extLst>
          </p:cNvPr>
          <p:cNvSpPr>
            <a:spLocks noGrp="1"/>
          </p:cNvSpPr>
          <p:nvPr>
            <p:ph type="dt" sz="half" idx="10"/>
          </p:nvPr>
        </p:nvSpPr>
        <p:spPr/>
        <p:txBody>
          <a:bodyPr/>
          <a:lstStyle/>
          <a:p>
            <a:fld id="{E681AB01-C973-4D6E-BD0A-D2F724248571}" type="datetime1">
              <a:rPr lang="en-US" smtClean="0"/>
              <a:t>6/5/2023</a:t>
            </a:fld>
            <a:endParaRPr lang="en-US"/>
          </a:p>
        </p:txBody>
      </p:sp>
    </p:spTree>
    <p:extLst>
      <p:ext uri="{BB962C8B-B14F-4D97-AF65-F5344CB8AC3E}">
        <p14:creationId xmlns:p14="http://schemas.microsoft.com/office/powerpoint/2010/main" val="372993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5"/>
            <a:ext cx="7886700" cy="625476"/>
          </a:xfrm>
        </p:spPr>
        <p:txBody>
          <a:bodyPr>
            <a:normAutofit/>
          </a:bodyPr>
          <a:lstStyle/>
          <a:p>
            <a:r>
              <a:rPr lang="en-US" sz="2100" dirty="0">
                <a:latin typeface="Times New Roman" panose="02020603050405020304" pitchFamily="18" charset="0"/>
                <a:cs typeface="Times New Roman" panose="02020603050405020304" pitchFamily="18" charset="0"/>
              </a:rPr>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995680"/>
            <a:ext cx="7782559" cy="5324437"/>
          </a:xfrm>
        </p:spPr>
      </p:pic>
      <p:sp>
        <p:nvSpPr>
          <p:cNvPr id="3" name="Footer Placeholder 2">
            <a:extLst>
              <a:ext uri="{FF2B5EF4-FFF2-40B4-BE49-F238E27FC236}">
                <a16:creationId xmlns:a16="http://schemas.microsoft.com/office/drawing/2014/main" id="{2379D881-3F4F-D577-7303-DE2E8961A59F}"/>
              </a:ext>
            </a:extLst>
          </p:cNvPr>
          <p:cNvSpPr>
            <a:spLocks noGrp="1"/>
          </p:cNvSpPr>
          <p:nvPr>
            <p:ph type="ftr" sz="quarter" idx="11"/>
          </p:nvPr>
        </p:nvSpPr>
        <p:spPr/>
        <p:txBody>
          <a:bodyPr/>
          <a:lstStyle/>
          <a:p>
            <a:r>
              <a:rPr lang="en-US"/>
              <a:t>Leukemia Diagnosis Using Deep Learning</a:t>
            </a:r>
            <a:endParaRPr lang="en-US" dirty="0"/>
          </a:p>
        </p:txBody>
      </p:sp>
      <p:sp>
        <p:nvSpPr>
          <p:cNvPr id="5" name="Slide Number Placeholder 4">
            <a:extLst>
              <a:ext uri="{FF2B5EF4-FFF2-40B4-BE49-F238E27FC236}">
                <a16:creationId xmlns:a16="http://schemas.microsoft.com/office/drawing/2014/main" id="{01514B09-F087-3014-EB5E-1264EF25A57F}"/>
              </a:ext>
            </a:extLst>
          </p:cNvPr>
          <p:cNvSpPr>
            <a:spLocks noGrp="1"/>
          </p:cNvSpPr>
          <p:nvPr>
            <p:ph type="sldNum" sz="quarter" idx="12"/>
          </p:nvPr>
        </p:nvSpPr>
        <p:spPr/>
        <p:txBody>
          <a:bodyPr/>
          <a:lstStyle/>
          <a:p>
            <a:fld id="{B7DB4BBF-4C96-4087-B4EC-DA651138EB13}" type="slidenum">
              <a:rPr lang="en-US" smtClean="0"/>
              <a:pPr/>
              <a:t>19</a:t>
            </a:fld>
            <a:endParaRPr lang="en-US"/>
          </a:p>
        </p:txBody>
      </p:sp>
      <p:sp>
        <p:nvSpPr>
          <p:cNvPr id="6" name="Date Placeholder 5">
            <a:extLst>
              <a:ext uri="{FF2B5EF4-FFF2-40B4-BE49-F238E27FC236}">
                <a16:creationId xmlns:a16="http://schemas.microsoft.com/office/drawing/2014/main" id="{6D37EB9A-2A3D-D3FE-C3B7-883E00EA5EC0}"/>
              </a:ext>
            </a:extLst>
          </p:cNvPr>
          <p:cNvSpPr>
            <a:spLocks noGrp="1"/>
          </p:cNvSpPr>
          <p:nvPr>
            <p:ph type="dt" sz="half" idx="10"/>
          </p:nvPr>
        </p:nvSpPr>
        <p:spPr/>
        <p:txBody>
          <a:bodyPr/>
          <a:lstStyle/>
          <a:p>
            <a:fld id="{600F8C31-762C-4960-BB86-A7B31999594C}" type="datetime1">
              <a:rPr lang="en-US" smtClean="0"/>
              <a:t>6/5/2023</a:t>
            </a:fld>
            <a:endParaRPr lang="en-US"/>
          </a:p>
        </p:txBody>
      </p:sp>
    </p:spTree>
    <p:extLst>
      <p:ext uri="{BB962C8B-B14F-4D97-AF65-F5344CB8AC3E}">
        <p14:creationId xmlns:p14="http://schemas.microsoft.com/office/powerpoint/2010/main" val="410930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0" hangingPunct="0"/>
            <a:r>
              <a:rPr lang="en-US" sz="3200" b="1" dirty="0">
                <a:latin typeface="+mn-lt"/>
                <a:cs typeface="Times New Roman" charset="0"/>
              </a:rPr>
              <a:t>Leukemia Diagnosis Using Deep Learning</a:t>
            </a:r>
            <a:endParaRPr lang="en-US" sz="3200" dirty="0">
              <a:latin typeface="+mn-lt"/>
            </a:endParaRPr>
          </a:p>
        </p:txBody>
      </p:sp>
      <p:sp>
        <p:nvSpPr>
          <p:cNvPr id="3" name="Content Placeholder 2"/>
          <p:cNvSpPr>
            <a:spLocks noGrp="1"/>
          </p:cNvSpPr>
          <p:nvPr>
            <p:ph idx="1"/>
          </p:nvPr>
        </p:nvSpPr>
        <p:spPr/>
        <p:txBody>
          <a:bodyPr/>
          <a:lstStyle/>
          <a:p>
            <a:endParaRPr lang="en-US" sz="2000" dirty="0"/>
          </a:p>
          <a:p>
            <a:r>
              <a:rPr lang="en-US" sz="2000" dirty="0"/>
              <a:t>Project Area 		: Deep Learning</a:t>
            </a:r>
            <a:endParaRPr lang="en-US" sz="2000" dirty="0">
              <a:solidFill>
                <a:schemeClr val="accent6">
                  <a:lumMod val="50000"/>
                </a:schemeClr>
              </a:solidFill>
            </a:endParaRPr>
          </a:p>
          <a:p>
            <a:endParaRPr lang="en-US" sz="2000" dirty="0">
              <a:solidFill>
                <a:schemeClr val="accent6">
                  <a:lumMod val="50000"/>
                </a:schemeClr>
              </a:solidFill>
            </a:endParaRPr>
          </a:p>
          <a:p>
            <a:r>
              <a:rPr lang="en-US" sz="2000" dirty="0"/>
              <a:t>Sponsorship		:  	-</a:t>
            </a:r>
          </a:p>
          <a:p>
            <a:endParaRPr lang="en-US" sz="2000" dirty="0"/>
          </a:p>
          <a:p>
            <a:r>
              <a:rPr lang="en-US" sz="2000" dirty="0"/>
              <a:t>External Guide 	: 	 </a:t>
            </a:r>
            <a:endParaRPr lang="en-US" dirty="0"/>
          </a:p>
        </p:txBody>
      </p:sp>
      <p:sp>
        <p:nvSpPr>
          <p:cNvPr id="5" name="Footer Placeholder 4"/>
          <p:cNvSpPr>
            <a:spLocks noGrp="1"/>
          </p:cNvSpPr>
          <p:nvPr>
            <p:ph type="ftr" sz="quarter" idx="11"/>
          </p:nvPr>
        </p:nvSpPr>
        <p:spPr>
          <a:xfrm>
            <a:off x="1600200" y="6248402"/>
            <a:ext cx="6248400" cy="473075"/>
          </a:xfrm>
        </p:spPr>
        <p:txBody>
          <a:bodyPr/>
          <a:lstStyle/>
          <a:p>
            <a:pPr eaLnBrk="0" hangingPunct="0"/>
            <a:r>
              <a:rPr lang="en-US" sz="1400"/>
              <a:t>Leukemia Diagnosis Using Deep Learning</a:t>
            </a:r>
            <a:endParaRPr lang="en-US" sz="1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4" name="Date Placeholder 3">
            <a:extLst>
              <a:ext uri="{FF2B5EF4-FFF2-40B4-BE49-F238E27FC236}">
                <a16:creationId xmlns:a16="http://schemas.microsoft.com/office/drawing/2014/main" id="{B273513D-46D6-BF8C-2AE8-D9564CCC2BC8}"/>
              </a:ext>
            </a:extLst>
          </p:cNvPr>
          <p:cNvSpPr>
            <a:spLocks noGrp="1"/>
          </p:cNvSpPr>
          <p:nvPr>
            <p:ph type="dt" sz="half" idx="10"/>
          </p:nvPr>
        </p:nvSpPr>
        <p:spPr/>
        <p:txBody>
          <a:bodyPr/>
          <a:lstStyle/>
          <a:p>
            <a:fld id="{C0F8F24C-3CAD-4AE7-A6D3-1C0197AE8814}" type="datetime1">
              <a:rPr lang="en-US" smtClean="0"/>
              <a:t>6/5/2023</a:t>
            </a:fld>
            <a:endParaRPr lang="en-US"/>
          </a:p>
        </p:txBody>
      </p:sp>
    </p:spTree>
    <p:extLst>
      <p:ext uri="{BB962C8B-B14F-4D97-AF65-F5344CB8AC3E}">
        <p14:creationId xmlns:p14="http://schemas.microsoft.com/office/powerpoint/2010/main" val="397761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039906"/>
          </a:xfrm>
        </p:spPr>
        <p:txBody>
          <a:bodyPr>
            <a:normAutofit/>
          </a:bodyPr>
          <a:lstStyle/>
          <a:p>
            <a:r>
              <a:rPr lang="en-US" sz="2100" dirty="0">
                <a:latin typeface="Times New Roman" panose="02020603050405020304" pitchFamily="18" charset="0"/>
                <a:cs typeface="Times New Roman" panose="02020603050405020304" pitchFamily="18" charset="0"/>
              </a:rPr>
              <a:t>Sequence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 y="923366"/>
            <a:ext cx="7995920" cy="5101514"/>
          </a:xfrm>
        </p:spPr>
      </p:pic>
      <p:sp>
        <p:nvSpPr>
          <p:cNvPr id="3" name="Footer Placeholder 2">
            <a:extLst>
              <a:ext uri="{FF2B5EF4-FFF2-40B4-BE49-F238E27FC236}">
                <a16:creationId xmlns:a16="http://schemas.microsoft.com/office/drawing/2014/main" id="{50A2678D-A0E1-1E67-0A9D-C9E620F82FC3}"/>
              </a:ext>
            </a:extLst>
          </p:cNvPr>
          <p:cNvSpPr>
            <a:spLocks noGrp="1"/>
          </p:cNvSpPr>
          <p:nvPr>
            <p:ph type="ftr" sz="quarter" idx="11"/>
          </p:nvPr>
        </p:nvSpPr>
        <p:spPr/>
        <p:txBody>
          <a:bodyPr/>
          <a:lstStyle/>
          <a:p>
            <a:r>
              <a:rPr lang="en-US"/>
              <a:t>Leukemia Diagnosis Using Deep Learning</a:t>
            </a:r>
            <a:endParaRPr lang="en-US" dirty="0"/>
          </a:p>
        </p:txBody>
      </p:sp>
      <p:sp>
        <p:nvSpPr>
          <p:cNvPr id="5" name="Slide Number Placeholder 4">
            <a:extLst>
              <a:ext uri="{FF2B5EF4-FFF2-40B4-BE49-F238E27FC236}">
                <a16:creationId xmlns:a16="http://schemas.microsoft.com/office/drawing/2014/main" id="{110E6302-962F-6026-13BC-E7FD90086218}"/>
              </a:ext>
            </a:extLst>
          </p:cNvPr>
          <p:cNvSpPr>
            <a:spLocks noGrp="1"/>
          </p:cNvSpPr>
          <p:nvPr>
            <p:ph type="sldNum" sz="quarter" idx="12"/>
          </p:nvPr>
        </p:nvSpPr>
        <p:spPr/>
        <p:txBody>
          <a:bodyPr/>
          <a:lstStyle/>
          <a:p>
            <a:fld id="{B7DB4BBF-4C96-4087-B4EC-DA651138EB13}" type="slidenum">
              <a:rPr lang="en-US" smtClean="0"/>
              <a:pPr/>
              <a:t>20</a:t>
            </a:fld>
            <a:endParaRPr lang="en-US"/>
          </a:p>
        </p:txBody>
      </p:sp>
      <p:sp>
        <p:nvSpPr>
          <p:cNvPr id="6" name="Date Placeholder 5">
            <a:extLst>
              <a:ext uri="{FF2B5EF4-FFF2-40B4-BE49-F238E27FC236}">
                <a16:creationId xmlns:a16="http://schemas.microsoft.com/office/drawing/2014/main" id="{F5942E0D-49F7-C3B1-B959-B09F92DB6957}"/>
              </a:ext>
            </a:extLst>
          </p:cNvPr>
          <p:cNvSpPr>
            <a:spLocks noGrp="1"/>
          </p:cNvSpPr>
          <p:nvPr>
            <p:ph type="dt" sz="half" idx="10"/>
          </p:nvPr>
        </p:nvSpPr>
        <p:spPr/>
        <p:txBody>
          <a:bodyPr/>
          <a:lstStyle/>
          <a:p>
            <a:fld id="{B5C68AA6-67CE-4F95-B64F-5BE60CC0E6CB}" type="datetime1">
              <a:rPr lang="en-US" smtClean="0"/>
              <a:t>6/5/2023</a:t>
            </a:fld>
            <a:endParaRPr lang="en-US"/>
          </a:p>
        </p:txBody>
      </p:sp>
    </p:spTree>
    <p:extLst>
      <p:ext uri="{BB962C8B-B14F-4D97-AF65-F5344CB8AC3E}">
        <p14:creationId xmlns:p14="http://schemas.microsoft.com/office/powerpoint/2010/main" val="2719582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5"/>
            <a:ext cx="7886700" cy="879476"/>
          </a:xfrm>
        </p:spPr>
        <p:txBody>
          <a:bodyPr>
            <a:normAutofit/>
          </a:bodyPr>
          <a:lstStyle/>
          <a:p>
            <a:r>
              <a:rPr lang="en-US" sz="2100" dirty="0">
                <a:latin typeface="Times New Roman" panose="02020603050405020304" pitchFamily="18" charset="0"/>
                <a:cs typeface="Times New Roman" panose="02020603050405020304" pitchFamily="18" charset="0"/>
              </a:rPr>
              <a:t>Deployment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1107440"/>
            <a:ext cx="7997190" cy="5051311"/>
          </a:xfrm>
        </p:spPr>
      </p:pic>
      <p:sp>
        <p:nvSpPr>
          <p:cNvPr id="5" name="Footer Placeholder 4">
            <a:extLst>
              <a:ext uri="{FF2B5EF4-FFF2-40B4-BE49-F238E27FC236}">
                <a16:creationId xmlns:a16="http://schemas.microsoft.com/office/drawing/2014/main" id="{BC31E33C-761F-66CB-204C-B637F1F3EE98}"/>
              </a:ext>
            </a:extLst>
          </p:cNvPr>
          <p:cNvSpPr>
            <a:spLocks noGrp="1"/>
          </p:cNvSpPr>
          <p:nvPr>
            <p:ph type="ftr" sz="quarter" idx="11"/>
          </p:nvPr>
        </p:nvSpPr>
        <p:spPr/>
        <p:txBody>
          <a:bodyPr/>
          <a:lstStyle/>
          <a:p>
            <a:r>
              <a:rPr lang="en-US"/>
              <a:t>Leukemia Diagnosis Using Deep Learning</a:t>
            </a:r>
            <a:endParaRPr lang="en-US" dirty="0"/>
          </a:p>
        </p:txBody>
      </p:sp>
      <p:sp>
        <p:nvSpPr>
          <p:cNvPr id="6" name="Slide Number Placeholder 5">
            <a:extLst>
              <a:ext uri="{FF2B5EF4-FFF2-40B4-BE49-F238E27FC236}">
                <a16:creationId xmlns:a16="http://schemas.microsoft.com/office/drawing/2014/main" id="{1D040FE2-A9A1-D050-303B-0FD996E4AA51}"/>
              </a:ext>
            </a:extLst>
          </p:cNvPr>
          <p:cNvSpPr>
            <a:spLocks noGrp="1"/>
          </p:cNvSpPr>
          <p:nvPr>
            <p:ph type="sldNum" sz="quarter" idx="12"/>
          </p:nvPr>
        </p:nvSpPr>
        <p:spPr/>
        <p:txBody>
          <a:bodyPr/>
          <a:lstStyle/>
          <a:p>
            <a:fld id="{B7DB4BBF-4C96-4087-B4EC-DA651138EB13}" type="slidenum">
              <a:rPr lang="en-US" smtClean="0"/>
              <a:pPr/>
              <a:t>21</a:t>
            </a:fld>
            <a:endParaRPr lang="en-US"/>
          </a:p>
        </p:txBody>
      </p:sp>
      <p:sp>
        <p:nvSpPr>
          <p:cNvPr id="3" name="Date Placeholder 2">
            <a:extLst>
              <a:ext uri="{FF2B5EF4-FFF2-40B4-BE49-F238E27FC236}">
                <a16:creationId xmlns:a16="http://schemas.microsoft.com/office/drawing/2014/main" id="{9B0B8B48-088C-B972-D015-46A78A02D053}"/>
              </a:ext>
            </a:extLst>
          </p:cNvPr>
          <p:cNvSpPr>
            <a:spLocks noGrp="1"/>
          </p:cNvSpPr>
          <p:nvPr>
            <p:ph type="dt" sz="half" idx="10"/>
          </p:nvPr>
        </p:nvSpPr>
        <p:spPr/>
        <p:txBody>
          <a:bodyPr/>
          <a:lstStyle/>
          <a:p>
            <a:fld id="{41E2D6A1-8E11-4E3E-AE50-B4039167D341}" type="datetime1">
              <a:rPr lang="en-US" smtClean="0"/>
              <a:t>6/5/2023</a:t>
            </a:fld>
            <a:endParaRPr lang="en-US"/>
          </a:p>
        </p:txBody>
      </p:sp>
    </p:spTree>
    <p:extLst>
      <p:ext uri="{BB962C8B-B14F-4D97-AF65-F5344CB8AC3E}">
        <p14:creationId xmlns:p14="http://schemas.microsoft.com/office/powerpoint/2010/main" val="339727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Project Timeline Chart: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720" y="1690688"/>
            <a:ext cx="6502400" cy="4252911"/>
          </a:xfrm>
        </p:spPr>
      </p:pic>
      <p:sp>
        <p:nvSpPr>
          <p:cNvPr id="3" name="Footer Placeholder 2">
            <a:extLst>
              <a:ext uri="{FF2B5EF4-FFF2-40B4-BE49-F238E27FC236}">
                <a16:creationId xmlns:a16="http://schemas.microsoft.com/office/drawing/2014/main" id="{68D660EF-0D79-8E8A-9D9B-EBE67EBF35A3}"/>
              </a:ext>
            </a:extLst>
          </p:cNvPr>
          <p:cNvSpPr>
            <a:spLocks noGrp="1"/>
          </p:cNvSpPr>
          <p:nvPr>
            <p:ph type="ftr" sz="quarter" idx="11"/>
          </p:nvPr>
        </p:nvSpPr>
        <p:spPr/>
        <p:txBody>
          <a:bodyPr/>
          <a:lstStyle/>
          <a:p>
            <a:r>
              <a:rPr lang="en-US"/>
              <a:t>Leukemia Diagnosis Using Deep Learning</a:t>
            </a:r>
            <a:endParaRPr lang="en-US" dirty="0"/>
          </a:p>
        </p:txBody>
      </p:sp>
      <p:sp>
        <p:nvSpPr>
          <p:cNvPr id="5" name="Slide Number Placeholder 4">
            <a:extLst>
              <a:ext uri="{FF2B5EF4-FFF2-40B4-BE49-F238E27FC236}">
                <a16:creationId xmlns:a16="http://schemas.microsoft.com/office/drawing/2014/main" id="{4C27E82F-5F8D-BF90-75DA-22E6E04D5B73}"/>
              </a:ext>
            </a:extLst>
          </p:cNvPr>
          <p:cNvSpPr>
            <a:spLocks noGrp="1"/>
          </p:cNvSpPr>
          <p:nvPr>
            <p:ph type="sldNum" sz="quarter" idx="12"/>
          </p:nvPr>
        </p:nvSpPr>
        <p:spPr/>
        <p:txBody>
          <a:bodyPr/>
          <a:lstStyle/>
          <a:p>
            <a:fld id="{B7DB4BBF-4C96-4087-B4EC-DA651138EB13}" type="slidenum">
              <a:rPr lang="en-US" smtClean="0"/>
              <a:pPr/>
              <a:t>22</a:t>
            </a:fld>
            <a:endParaRPr lang="en-US"/>
          </a:p>
        </p:txBody>
      </p:sp>
      <p:sp>
        <p:nvSpPr>
          <p:cNvPr id="6" name="Date Placeholder 5">
            <a:extLst>
              <a:ext uri="{FF2B5EF4-FFF2-40B4-BE49-F238E27FC236}">
                <a16:creationId xmlns:a16="http://schemas.microsoft.com/office/drawing/2014/main" id="{AFDE7A49-46C0-434E-FC98-1B28D53D19C1}"/>
              </a:ext>
            </a:extLst>
          </p:cNvPr>
          <p:cNvSpPr>
            <a:spLocks noGrp="1"/>
          </p:cNvSpPr>
          <p:nvPr>
            <p:ph type="dt" sz="half" idx="10"/>
          </p:nvPr>
        </p:nvSpPr>
        <p:spPr/>
        <p:txBody>
          <a:bodyPr/>
          <a:lstStyle/>
          <a:p>
            <a:fld id="{7ABA948D-7D00-41F3-B1CD-299BD4EB63E6}" type="datetime1">
              <a:rPr lang="en-US" smtClean="0"/>
              <a:t>6/5/2023</a:t>
            </a:fld>
            <a:endParaRPr lang="en-US"/>
          </a:p>
        </p:txBody>
      </p:sp>
    </p:spTree>
    <p:extLst>
      <p:ext uri="{BB962C8B-B14F-4D97-AF65-F5344CB8AC3E}">
        <p14:creationId xmlns:p14="http://schemas.microsoft.com/office/powerpoint/2010/main" val="361932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3054-DC6F-E847-8F4D-D134A2F2E9A4}"/>
              </a:ext>
            </a:extLst>
          </p:cNvPr>
          <p:cNvSpPr>
            <a:spLocks noGrp="1"/>
          </p:cNvSpPr>
          <p:nvPr>
            <p:ph type="title"/>
          </p:nvPr>
        </p:nvSpPr>
        <p:spPr/>
        <p:txBody>
          <a:bodyPr/>
          <a:lstStyle/>
          <a:p>
            <a:r>
              <a:rPr lang="en-US" altLang="zh-CN" dirty="0"/>
              <a:t>Experimental Results </a:t>
            </a:r>
            <a:endParaRPr lang="en-US" dirty="0"/>
          </a:p>
        </p:txBody>
      </p:sp>
      <p:sp>
        <p:nvSpPr>
          <p:cNvPr id="6" name="TextBox 5">
            <a:extLst>
              <a:ext uri="{FF2B5EF4-FFF2-40B4-BE49-F238E27FC236}">
                <a16:creationId xmlns:a16="http://schemas.microsoft.com/office/drawing/2014/main" id="{A8B59038-AC11-A846-8F97-72122E1FC6BE}"/>
              </a:ext>
            </a:extLst>
          </p:cNvPr>
          <p:cNvSpPr txBox="1"/>
          <p:nvPr/>
        </p:nvSpPr>
        <p:spPr>
          <a:xfrm>
            <a:off x="628650" y="2368941"/>
            <a:ext cx="1809750" cy="300082"/>
          </a:xfrm>
          <a:prstGeom prst="rect">
            <a:avLst/>
          </a:prstGeom>
          <a:noFill/>
        </p:spPr>
        <p:txBody>
          <a:bodyPr wrap="square" rtlCol="0">
            <a:spAutoFit/>
          </a:bodyPr>
          <a:lstStyle/>
          <a:p>
            <a:pPr algn="l"/>
            <a:r>
              <a:rPr lang="en-US" sz="1350" dirty="0"/>
              <a:t>1) Cell Image </a:t>
            </a:r>
          </a:p>
        </p:txBody>
      </p:sp>
      <p:sp>
        <p:nvSpPr>
          <p:cNvPr id="7" name="TextBox 6">
            <a:extLst>
              <a:ext uri="{FF2B5EF4-FFF2-40B4-BE49-F238E27FC236}">
                <a16:creationId xmlns:a16="http://schemas.microsoft.com/office/drawing/2014/main" id="{F73B7C9E-0BB9-3447-860F-8FDCA2CE1506}"/>
              </a:ext>
            </a:extLst>
          </p:cNvPr>
          <p:cNvSpPr txBox="1"/>
          <p:nvPr/>
        </p:nvSpPr>
        <p:spPr>
          <a:xfrm>
            <a:off x="3886200" y="2743200"/>
            <a:ext cx="1371600" cy="300082"/>
          </a:xfrm>
          <a:prstGeom prst="rect">
            <a:avLst/>
          </a:prstGeom>
          <a:noFill/>
        </p:spPr>
        <p:txBody>
          <a:bodyPr wrap="square" rtlCol="0">
            <a:spAutoFit/>
          </a:bodyPr>
          <a:lstStyle/>
          <a:p>
            <a:pPr algn="l"/>
            <a:endParaRPr lang="en-US" sz="1350"/>
          </a:p>
        </p:txBody>
      </p:sp>
      <p:sp>
        <p:nvSpPr>
          <p:cNvPr id="9" name="TextBox 8">
            <a:extLst>
              <a:ext uri="{FF2B5EF4-FFF2-40B4-BE49-F238E27FC236}">
                <a16:creationId xmlns:a16="http://schemas.microsoft.com/office/drawing/2014/main" id="{62F71BE7-490B-CE4E-A8F7-4C8C10E09A63}"/>
              </a:ext>
            </a:extLst>
          </p:cNvPr>
          <p:cNvSpPr txBox="1"/>
          <p:nvPr/>
        </p:nvSpPr>
        <p:spPr>
          <a:xfrm>
            <a:off x="4832747" y="2403453"/>
            <a:ext cx="1371600" cy="507831"/>
          </a:xfrm>
          <a:prstGeom prst="rect">
            <a:avLst/>
          </a:prstGeom>
          <a:noFill/>
        </p:spPr>
        <p:txBody>
          <a:bodyPr wrap="square" rtlCol="0">
            <a:spAutoFit/>
          </a:bodyPr>
          <a:lstStyle/>
          <a:p>
            <a:pPr algn="l"/>
            <a:r>
              <a:rPr lang="en-US" altLang="zh-CN" sz="1350" dirty="0"/>
              <a:t>2)</a:t>
            </a:r>
            <a:r>
              <a:rPr lang="zh-CN" altLang="en-US" sz="1350" dirty="0"/>
              <a:t> </a:t>
            </a:r>
            <a:r>
              <a:rPr lang="en-US" altLang="zh-CN" sz="1350"/>
              <a:t>Registration</a:t>
            </a:r>
          </a:p>
          <a:p>
            <a:pPr algn="l"/>
            <a:r>
              <a:rPr lang="en-US" altLang="zh-CN" sz="1350"/>
              <a:t> </a:t>
            </a:r>
            <a:endParaRPr lang="en-US" sz="1350" dirty="0"/>
          </a:p>
        </p:txBody>
      </p:sp>
      <p:pic>
        <p:nvPicPr>
          <p:cNvPr id="3" name="Picture 3">
            <a:extLst>
              <a:ext uri="{FF2B5EF4-FFF2-40B4-BE49-F238E27FC236}">
                <a16:creationId xmlns:a16="http://schemas.microsoft.com/office/drawing/2014/main" id="{2A3EB5AC-33BA-FB4B-97E7-E1E613AD0C0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8651" y="3460421"/>
            <a:ext cx="3163420" cy="2265714"/>
          </a:xfrm>
          <a:prstGeom prst="rect">
            <a:avLst/>
          </a:prstGeom>
        </p:spPr>
      </p:pic>
      <p:pic>
        <p:nvPicPr>
          <p:cNvPr id="8" name="Picture 7">
            <a:extLst>
              <a:ext uri="{FF2B5EF4-FFF2-40B4-BE49-F238E27FC236}">
                <a16:creationId xmlns:a16="http://schemas.microsoft.com/office/drawing/2014/main" id="{B4A87C1A-9F94-36AD-644F-9EC5FA007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1" y="3460420"/>
            <a:ext cx="3908612" cy="2265715"/>
          </a:xfrm>
          <a:prstGeom prst="rect">
            <a:avLst/>
          </a:prstGeom>
        </p:spPr>
      </p:pic>
    </p:spTree>
    <p:extLst>
      <p:ext uri="{BB962C8B-B14F-4D97-AF65-F5344CB8AC3E}">
        <p14:creationId xmlns:p14="http://schemas.microsoft.com/office/powerpoint/2010/main" val="3378742696"/>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5E9FD2-A6C6-2642-9C30-E759DC86F429}"/>
              </a:ext>
            </a:extLst>
          </p:cNvPr>
          <p:cNvSpPr txBox="1"/>
          <p:nvPr/>
        </p:nvSpPr>
        <p:spPr>
          <a:xfrm>
            <a:off x="800695" y="2131517"/>
            <a:ext cx="1371600" cy="300082"/>
          </a:xfrm>
          <a:prstGeom prst="rect">
            <a:avLst/>
          </a:prstGeom>
          <a:noFill/>
        </p:spPr>
        <p:txBody>
          <a:bodyPr wrap="square" rtlCol="0">
            <a:spAutoFit/>
          </a:bodyPr>
          <a:lstStyle/>
          <a:p>
            <a:pPr algn="l"/>
            <a:r>
              <a:rPr lang="en-US" sz="1350" dirty="0"/>
              <a:t>3) GUI</a:t>
            </a:r>
          </a:p>
        </p:txBody>
      </p:sp>
      <p:sp>
        <p:nvSpPr>
          <p:cNvPr id="8" name="TextBox 7">
            <a:extLst>
              <a:ext uri="{FF2B5EF4-FFF2-40B4-BE49-F238E27FC236}">
                <a16:creationId xmlns:a16="http://schemas.microsoft.com/office/drawing/2014/main" id="{9853FA03-773F-0D43-848E-5902BFEEA0BC}"/>
              </a:ext>
            </a:extLst>
          </p:cNvPr>
          <p:cNvSpPr txBox="1"/>
          <p:nvPr/>
        </p:nvSpPr>
        <p:spPr>
          <a:xfrm>
            <a:off x="5181600" y="2170582"/>
            <a:ext cx="1371600" cy="507831"/>
          </a:xfrm>
          <a:prstGeom prst="rect">
            <a:avLst/>
          </a:prstGeom>
          <a:noFill/>
        </p:spPr>
        <p:txBody>
          <a:bodyPr wrap="square" rtlCol="0">
            <a:spAutoFit/>
          </a:bodyPr>
          <a:lstStyle/>
          <a:p>
            <a:pPr algn="l"/>
            <a:r>
              <a:rPr lang="en-US" altLang="zh-CN" sz="1350" dirty="0"/>
              <a:t>4)</a:t>
            </a:r>
            <a:r>
              <a:rPr lang="zh-CN" altLang="en-US" sz="1350" dirty="0"/>
              <a:t> </a:t>
            </a:r>
            <a:r>
              <a:rPr lang="en-US" altLang="zh-CN" sz="1350" dirty="0"/>
              <a:t>Leukemia Prediction</a:t>
            </a:r>
            <a:endParaRPr lang="en-US" sz="1350" dirty="0"/>
          </a:p>
        </p:txBody>
      </p:sp>
      <p:pic>
        <p:nvPicPr>
          <p:cNvPr id="2" name="Picture 2">
            <a:extLst>
              <a:ext uri="{FF2B5EF4-FFF2-40B4-BE49-F238E27FC236}">
                <a16:creationId xmlns:a16="http://schemas.microsoft.com/office/drawing/2014/main" id="{B87391D6-FFAF-2544-8A89-FDCBE6A524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86356" y="3199586"/>
            <a:ext cx="3905860" cy="2197046"/>
          </a:xfrm>
          <a:prstGeom prst="rect">
            <a:avLst/>
          </a:prstGeom>
        </p:spPr>
      </p:pic>
      <p:pic>
        <p:nvPicPr>
          <p:cNvPr id="3" name="Picture 3">
            <a:extLst>
              <a:ext uri="{FF2B5EF4-FFF2-40B4-BE49-F238E27FC236}">
                <a16:creationId xmlns:a16="http://schemas.microsoft.com/office/drawing/2014/main" id="{7DA68D29-A396-A749-8D10-D7230A0704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767263" y="3175814"/>
            <a:ext cx="3990382" cy="2244589"/>
          </a:xfrm>
          <a:prstGeom prst="rect">
            <a:avLst/>
          </a:prstGeom>
        </p:spPr>
      </p:pic>
    </p:spTree>
    <p:extLst>
      <p:ext uri="{BB962C8B-B14F-4D97-AF65-F5344CB8AC3E}">
        <p14:creationId xmlns:p14="http://schemas.microsoft.com/office/powerpoint/2010/main" val="964170940"/>
      </p:ext>
    </p:extLst>
  </p:cSld>
  <p:clrMapOvr>
    <a:masterClrMapping/>
  </p:clrMapOvr>
  <p:transition spd="slow"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04CA24-17A3-CC4D-9111-273720CEF649}"/>
              </a:ext>
            </a:extLst>
          </p:cNvPr>
          <p:cNvSpPr txBox="1"/>
          <p:nvPr/>
        </p:nvSpPr>
        <p:spPr>
          <a:xfrm>
            <a:off x="2574043" y="1632574"/>
            <a:ext cx="4570472" cy="300082"/>
          </a:xfrm>
          <a:prstGeom prst="rect">
            <a:avLst/>
          </a:prstGeom>
          <a:noFill/>
        </p:spPr>
        <p:txBody>
          <a:bodyPr wrap="square">
            <a:spAutoFit/>
          </a:bodyPr>
          <a:lstStyle/>
          <a:p>
            <a:pPr algn="l"/>
            <a:r>
              <a:rPr lang="en-IN" sz="1350" dirty="0">
                <a:latin typeface="Georgia" panose="02040502050405020303" pitchFamily="18" charset="0"/>
              </a:rPr>
              <a:t>7. Leukemia Prediction</a:t>
            </a:r>
          </a:p>
        </p:txBody>
      </p:sp>
      <p:pic>
        <p:nvPicPr>
          <p:cNvPr id="8" name="Picture 8">
            <a:extLst>
              <a:ext uri="{FF2B5EF4-FFF2-40B4-BE49-F238E27FC236}">
                <a16:creationId xmlns:a16="http://schemas.microsoft.com/office/drawing/2014/main" id="{00C4A11D-A398-9642-B89D-FD8F93AED3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273166" y="2465294"/>
            <a:ext cx="6597667" cy="2555202"/>
          </a:xfrm>
          <a:prstGeom prst="rect">
            <a:avLst/>
          </a:prstGeom>
        </p:spPr>
      </p:pic>
    </p:spTree>
    <p:extLst>
      <p:ext uri="{BB962C8B-B14F-4D97-AF65-F5344CB8AC3E}">
        <p14:creationId xmlns:p14="http://schemas.microsoft.com/office/powerpoint/2010/main" val="3112460536"/>
      </p:ext>
    </p:extLst>
  </p:cSld>
  <p:clrMapOvr>
    <a:masterClrMapping/>
  </p:clrMapOvr>
  <p:transition spd="slow"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Advantages:</a:t>
            </a:r>
            <a:endParaRPr lang="en-US" b="1" dirty="0"/>
          </a:p>
        </p:txBody>
      </p:sp>
      <p:sp>
        <p:nvSpPr>
          <p:cNvPr id="3" name="Content Placeholder 2"/>
          <p:cNvSpPr>
            <a:spLocks noGrp="1"/>
          </p:cNvSpPr>
          <p:nvPr>
            <p:ph idx="1"/>
          </p:nvPr>
        </p:nvSpPr>
        <p:spPr/>
        <p:txBody>
          <a:bodyPr>
            <a:normAutofit/>
          </a:bodyPr>
          <a:lstStyle/>
          <a:p>
            <a:pPr lvl="0"/>
            <a:r>
              <a:rPr lang="en-US" sz="1800" dirty="0">
                <a:latin typeface="Times New Roman" panose="02020603050405020304" pitchFamily="18" charset="0"/>
                <a:cs typeface="Times New Roman" panose="02020603050405020304" pitchFamily="18" charset="0"/>
              </a:rPr>
              <a:t>Required less time</a:t>
            </a:r>
          </a:p>
          <a:p>
            <a:pPr lvl="0"/>
            <a:r>
              <a:rPr lang="en-US" sz="1800" dirty="0">
                <a:latin typeface="Times New Roman" panose="02020603050405020304" pitchFamily="18" charset="0"/>
                <a:cs typeface="Times New Roman" panose="02020603050405020304" pitchFamily="18" charset="0"/>
              </a:rPr>
              <a:t>Increase Efficiency</a:t>
            </a:r>
          </a:p>
          <a:p>
            <a:pPr lvl="0"/>
            <a:r>
              <a:rPr lang="en-US" sz="1800" dirty="0">
                <a:latin typeface="Times New Roman" panose="02020603050405020304" pitchFamily="18" charset="0"/>
                <a:cs typeface="Times New Roman" panose="02020603050405020304" pitchFamily="18" charset="0"/>
              </a:rPr>
              <a:t>improve the accuracy.</a:t>
            </a:r>
          </a:p>
        </p:txBody>
      </p:sp>
      <p:sp>
        <p:nvSpPr>
          <p:cNvPr id="4" name="Footer Placeholder 3">
            <a:extLst>
              <a:ext uri="{FF2B5EF4-FFF2-40B4-BE49-F238E27FC236}">
                <a16:creationId xmlns:a16="http://schemas.microsoft.com/office/drawing/2014/main" id="{F79014E9-BDB4-4439-E399-E000EA587EA0}"/>
              </a:ext>
            </a:extLst>
          </p:cNvPr>
          <p:cNvSpPr>
            <a:spLocks noGrp="1"/>
          </p:cNvSpPr>
          <p:nvPr>
            <p:ph type="ftr" sz="quarter" idx="11"/>
          </p:nvPr>
        </p:nvSpPr>
        <p:spPr/>
        <p:txBody>
          <a:bodyPr/>
          <a:lstStyle/>
          <a:p>
            <a:r>
              <a:rPr lang="en-US"/>
              <a:t>Leukemia Diagnosis Using Deep Learning</a:t>
            </a:r>
            <a:endParaRPr lang="en-US" dirty="0"/>
          </a:p>
        </p:txBody>
      </p:sp>
      <p:sp>
        <p:nvSpPr>
          <p:cNvPr id="5" name="Slide Number Placeholder 4">
            <a:extLst>
              <a:ext uri="{FF2B5EF4-FFF2-40B4-BE49-F238E27FC236}">
                <a16:creationId xmlns:a16="http://schemas.microsoft.com/office/drawing/2014/main" id="{8BE4942E-291A-CCEB-C3E5-DE94CE4E9D46}"/>
              </a:ext>
            </a:extLst>
          </p:cNvPr>
          <p:cNvSpPr>
            <a:spLocks noGrp="1"/>
          </p:cNvSpPr>
          <p:nvPr>
            <p:ph type="sldNum" sz="quarter" idx="12"/>
          </p:nvPr>
        </p:nvSpPr>
        <p:spPr/>
        <p:txBody>
          <a:bodyPr/>
          <a:lstStyle/>
          <a:p>
            <a:fld id="{B7DB4BBF-4C96-4087-B4EC-DA651138EB13}" type="slidenum">
              <a:rPr lang="en-US" smtClean="0"/>
              <a:pPr/>
              <a:t>26</a:t>
            </a:fld>
            <a:endParaRPr lang="en-US"/>
          </a:p>
        </p:txBody>
      </p:sp>
      <p:sp>
        <p:nvSpPr>
          <p:cNvPr id="6" name="Date Placeholder 5">
            <a:extLst>
              <a:ext uri="{FF2B5EF4-FFF2-40B4-BE49-F238E27FC236}">
                <a16:creationId xmlns:a16="http://schemas.microsoft.com/office/drawing/2014/main" id="{74687C9D-1DDD-1FB2-8B38-EE6E57578204}"/>
              </a:ext>
            </a:extLst>
          </p:cNvPr>
          <p:cNvSpPr>
            <a:spLocks noGrp="1"/>
          </p:cNvSpPr>
          <p:nvPr>
            <p:ph type="dt" sz="half" idx="10"/>
          </p:nvPr>
        </p:nvSpPr>
        <p:spPr/>
        <p:txBody>
          <a:bodyPr/>
          <a:lstStyle/>
          <a:p>
            <a:fld id="{956A3ECA-3EA0-42AA-ABCB-5730E699E387}" type="datetime1">
              <a:rPr lang="en-US" smtClean="0"/>
              <a:t>6/5/2023</a:t>
            </a:fld>
            <a:endParaRPr lang="en-US"/>
          </a:p>
        </p:txBody>
      </p:sp>
    </p:spTree>
    <p:extLst>
      <p:ext uri="{BB962C8B-B14F-4D97-AF65-F5344CB8AC3E}">
        <p14:creationId xmlns:p14="http://schemas.microsoft.com/office/powerpoint/2010/main" val="1191655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Future Scope:</a:t>
            </a:r>
            <a:endParaRPr lang="en-US" b="1" dirty="0"/>
          </a:p>
        </p:txBody>
      </p:sp>
      <p:sp>
        <p:nvSpPr>
          <p:cNvPr id="3" name="Content Placeholder 2"/>
          <p:cNvSpPr>
            <a:spLocks noGrp="1"/>
          </p:cNvSpPr>
          <p:nvPr>
            <p:ph idx="1"/>
          </p:nvPr>
        </p:nvSpPr>
        <p:spPr/>
        <p:txBody>
          <a:bodyPr>
            <a:normAutofit/>
          </a:bodyPr>
          <a:lstStyle/>
          <a:p>
            <a:pPr algn="just"/>
            <a:r>
              <a:rPr lang="en-US" sz="1800" b="0" i="0" dirty="0">
                <a:solidFill>
                  <a:srgbClr val="212121"/>
                </a:solidFill>
                <a:effectLst/>
                <a:latin typeface="Cambria" panose="02040503050406030204" pitchFamily="18" charset="0"/>
              </a:rPr>
              <a:t>In future we plan to expand our experiments by using a hybrid deep learning approach using convolutional neural network accompanied by recurrent neural networks to enhance the performance. Furthermore, we plan to enlarge our dataset by adding new samples as well as using new data augmentation techniques.</a:t>
            </a:r>
          </a:p>
          <a:p>
            <a:pPr algn="just"/>
            <a:endParaRPr lang="en-US" sz="1800" dirty="0"/>
          </a:p>
        </p:txBody>
      </p:sp>
      <p:sp>
        <p:nvSpPr>
          <p:cNvPr id="4" name="Footer Placeholder 3">
            <a:extLst>
              <a:ext uri="{FF2B5EF4-FFF2-40B4-BE49-F238E27FC236}">
                <a16:creationId xmlns:a16="http://schemas.microsoft.com/office/drawing/2014/main" id="{F228018B-7CDD-4695-6BE5-BF80E082BFB8}"/>
              </a:ext>
            </a:extLst>
          </p:cNvPr>
          <p:cNvSpPr>
            <a:spLocks noGrp="1"/>
          </p:cNvSpPr>
          <p:nvPr>
            <p:ph type="ftr" sz="quarter" idx="11"/>
          </p:nvPr>
        </p:nvSpPr>
        <p:spPr/>
        <p:txBody>
          <a:bodyPr/>
          <a:lstStyle/>
          <a:p>
            <a:r>
              <a:rPr lang="en-US"/>
              <a:t>Leukemia Diagnosis Using Deep Learning</a:t>
            </a:r>
            <a:endParaRPr lang="en-US" dirty="0"/>
          </a:p>
        </p:txBody>
      </p:sp>
      <p:sp>
        <p:nvSpPr>
          <p:cNvPr id="5" name="Slide Number Placeholder 4">
            <a:extLst>
              <a:ext uri="{FF2B5EF4-FFF2-40B4-BE49-F238E27FC236}">
                <a16:creationId xmlns:a16="http://schemas.microsoft.com/office/drawing/2014/main" id="{481130D6-FD59-4072-C894-1AEF551FC57E}"/>
              </a:ext>
            </a:extLst>
          </p:cNvPr>
          <p:cNvSpPr>
            <a:spLocks noGrp="1"/>
          </p:cNvSpPr>
          <p:nvPr>
            <p:ph type="sldNum" sz="quarter" idx="12"/>
          </p:nvPr>
        </p:nvSpPr>
        <p:spPr/>
        <p:txBody>
          <a:bodyPr/>
          <a:lstStyle/>
          <a:p>
            <a:fld id="{B7DB4BBF-4C96-4087-B4EC-DA651138EB13}" type="slidenum">
              <a:rPr lang="en-US" smtClean="0"/>
              <a:pPr/>
              <a:t>27</a:t>
            </a:fld>
            <a:endParaRPr lang="en-US"/>
          </a:p>
        </p:txBody>
      </p:sp>
      <p:sp>
        <p:nvSpPr>
          <p:cNvPr id="6" name="Date Placeholder 5">
            <a:extLst>
              <a:ext uri="{FF2B5EF4-FFF2-40B4-BE49-F238E27FC236}">
                <a16:creationId xmlns:a16="http://schemas.microsoft.com/office/drawing/2014/main" id="{2A4B07E0-2246-7267-4ACA-CCF6ECDE054D}"/>
              </a:ext>
            </a:extLst>
          </p:cNvPr>
          <p:cNvSpPr>
            <a:spLocks noGrp="1"/>
          </p:cNvSpPr>
          <p:nvPr>
            <p:ph type="dt" sz="half" idx="10"/>
          </p:nvPr>
        </p:nvSpPr>
        <p:spPr/>
        <p:txBody>
          <a:bodyPr/>
          <a:lstStyle/>
          <a:p>
            <a:fld id="{504377DE-DCB6-443F-9C57-4EDBA85EF570}" type="datetime1">
              <a:rPr lang="en-US" smtClean="0"/>
              <a:t>6/5/2023</a:t>
            </a:fld>
            <a:endParaRPr lang="en-US"/>
          </a:p>
        </p:txBody>
      </p:sp>
    </p:spTree>
    <p:extLst>
      <p:ext uri="{BB962C8B-B14F-4D97-AF65-F5344CB8AC3E}">
        <p14:creationId xmlns:p14="http://schemas.microsoft.com/office/powerpoint/2010/main" val="3341748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342900" indent="-342900">
              <a:lnSpc>
                <a:spcPct val="100000"/>
              </a:lnSpc>
              <a:spcBef>
                <a:spcPct val="20000"/>
              </a:spcBef>
              <a:defRPr/>
            </a:pPr>
            <a:r>
              <a:rPr lang="en-IN" sz="4000" dirty="0"/>
              <a:t>Applications (if Applicable)</a:t>
            </a:r>
          </a:p>
        </p:txBody>
      </p:sp>
      <p:sp>
        <p:nvSpPr>
          <p:cNvPr id="3" name="Content Placeholder 2"/>
          <p:cNvSpPr>
            <a:spLocks noGrp="1"/>
          </p:cNvSpPr>
          <p:nvPr>
            <p:ph idx="1"/>
          </p:nvPr>
        </p:nvSpPr>
        <p:spPr/>
        <p:txBody>
          <a:bodyPr/>
          <a:lstStyle/>
          <a:p>
            <a:endParaRPr lang="en-US" sz="2000" dirty="0"/>
          </a:p>
          <a:p>
            <a:pPr>
              <a:buNone/>
            </a:pPr>
            <a:r>
              <a:rPr lang="en-US" sz="2000" dirty="0"/>
              <a:t>	 </a:t>
            </a:r>
            <a:endParaRPr lang="en-US" dirty="0"/>
          </a:p>
        </p:txBody>
      </p:sp>
      <p:sp>
        <p:nvSpPr>
          <p:cNvPr id="5" name="Footer Placeholder 4"/>
          <p:cNvSpPr>
            <a:spLocks noGrp="1"/>
          </p:cNvSpPr>
          <p:nvPr>
            <p:ph type="ftr" sz="quarter" idx="11"/>
          </p:nvPr>
        </p:nvSpPr>
        <p:spPr>
          <a:xfrm>
            <a:off x="1600200" y="6248402"/>
            <a:ext cx="6248400" cy="473075"/>
          </a:xfrm>
        </p:spPr>
        <p:txBody>
          <a:bodyPr/>
          <a:lstStyle/>
          <a:p>
            <a:pPr eaLnBrk="0" hangingPunct="0"/>
            <a:r>
              <a:rPr lang="en-US" sz="1400"/>
              <a:t>Leukemia Diagnosis Using Deep Learning</a:t>
            </a:r>
            <a:endParaRPr lang="en-US" sz="1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Rectangle 7"/>
          <p:cNvSpPr/>
          <p:nvPr/>
        </p:nvSpPr>
        <p:spPr>
          <a:xfrm>
            <a:off x="1081825" y="1764406"/>
            <a:ext cx="7508383" cy="3139321"/>
          </a:xfrm>
          <a:prstGeom prst="rect">
            <a:avLst/>
          </a:prstGeom>
        </p:spPr>
        <p:txBody>
          <a:bodyPr wrap="square">
            <a:spAutoFit/>
          </a:bodyPr>
          <a:lstStyle/>
          <a:p>
            <a:pPr marL="285750" indent="-285750">
              <a:buFont typeface="Arial" pitchFamily="34" charset="0"/>
              <a:buChar char="•"/>
            </a:pPr>
            <a:r>
              <a:rPr lang="en-US" dirty="0"/>
              <a:t>Our application can be used in hospitals.</a:t>
            </a:r>
          </a:p>
          <a:p>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
        <p:nvSpPr>
          <p:cNvPr id="4" name="Date Placeholder 3">
            <a:extLst>
              <a:ext uri="{FF2B5EF4-FFF2-40B4-BE49-F238E27FC236}">
                <a16:creationId xmlns:a16="http://schemas.microsoft.com/office/drawing/2014/main" id="{DDD89EB4-410B-4532-F3A8-1A5EC21A0E70}"/>
              </a:ext>
            </a:extLst>
          </p:cNvPr>
          <p:cNvSpPr>
            <a:spLocks noGrp="1"/>
          </p:cNvSpPr>
          <p:nvPr>
            <p:ph type="dt" sz="half" idx="10"/>
          </p:nvPr>
        </p:nvSpPr>
        <p:spPr/>
        <p:txBody>
          <a:bodyPr/>
          <a:lstStyle/>
          <a:p>
            <a:fld id="{EB231AC1-5FBE-4D3F-8EB9-0F50CB48FF06}" type="datetime1">
              <a:rPr lang="en-US" smtClean="0"/>
              <a:t>6/5/2023</a:t>
            </a:fld>
            <a:endParaRPr lang="en-US"/>
          </a:p>
        </p:txBody>
      </p:sp>
    </p:spTree>
    <p:extLst>
      <p:ext uri="{BB962C8B-B14F-4D97-AF65-F5344CB8AC3E}">
        <p14:creationId xmlns:p14="http://schemas.microsoft.com/office/powerpoint/2010/main" val="3977619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342900" indent="-342900">
              <a:lnSpc>
                <a:spcPct val="100000"/>
              </a:lnSpc>
              <a:spcBef>
                <a:spcPct val="20000"/>
              </a:spcBef>
              <a:defRPr/>
            </a:pPr>
            <a:r>
              <a:rPr lang="en-IN" sz="4000" dirty="0"/>
              <a:t>Conclusion</a:t>
            </a:r>
          </a:p>
        </p:txBody>
      </p:sp>
      <p:sp>
        <p:nvSpPr>
          <p:cNvPr id="3" name="Content Placeholder 2"/>
          <p:cNvSpPr>
            <a:spLocks noGrp="1"/>
          </p:cNvSpPr>
          <p:nvPr>
            <p:ph idx="1"/>
          </p:nvPr>
        </p:nvSpPr>
        <p:spPr>
          <a:xfrm>
            <a:off x="628650" y="1825625"/>
            <a:ext cx="7886700" cy="4239895"/>
          </a:xfrm>
        </p:spPr>
        <p:txBody>
          <a:bodyPr/>
          <a:lstStyle/>
          <a:p>
            <a:pPr marL="0" indent="0" algn="just">
              <a:buNone/>
            </a:pPr>
            <a:r>
              <a:rPr lang="en-US" sz="2400">
                <a:latin typeface="Times New Roman" panose="02020603050405020304" pitchFamily="18" charset="0"/>
                <a:cs typeface="Times New Roman" panose="02020603050405020304" pitchFamily="18" charset="0"/>
              </a:rPr>
              <a:t>This project </a:t>
            </a:r>
            <a:r>
              <a:rPr lang="en-US" sz="2400" dirty="0">
                <a:latin typeface="Times New Roman" panose="02020603050405020304" pitchFamily="18" charset="0"/>
                <a:cs typeface="Times New Roman" panose="02020603050405020304" pitchFamily="18" charset="0"/>
              </a:rPr>
              <a:t>presented an algorithm to hierarchically classify the leukemia disease Intensity, intensity difference, neighborhood information and wavelet features are extracted and utilized on multi-modality MRI scans with various classifiers. By use of wavelet-based texture features with CNN classifier we plan to increase the classification accuracy as evident by quantitative results of our proposed method which will be  comparable or higher than the state of the art.</a:t>
            </a:r>
          </a:p>
          <a:p>
            <a:pPr marL="0" indent="0">
              <a:buNone/>
            </a:pPr>
            <a:endParaRPr lang="en-US" sz="2000" dirty="0"/>
          </a:p>
          <a:p>
            <a:endParaRPr lang="en-US" sz="2000" dirty="0"/>
          </a:p>
        </p:txBody>
      </p:sp>
      <p:sp>
        <p:nvSpPr>
          <p:cNvPr id="5" name="Footer Placeholder 4"/>
          <p:cNvSpPr>
            <a:spLocks noGrp="1"/>
          </p:cNvSpPr>
          <p:nvPr>
            <p:ph type="ftr" sz="quarter" idx="11"/>
          </p:nvPr>
        </p:nvSpPr>
        <p:spPr>
          <a:xfrm>
            <a:off x="1600200" y="6248402"/>
            <a:ext cx="6248400" cy="473075"/>
          </a:xfrm>
        </p:spPr>
        <p:txBody>
          <a:bodyPr/>
          <a:lstStyle/>
          <a:p>
            <a:pPr eaLnBrk="0" hangingPunct="0"/>
            <a:r>
              <a:rPr lang="en-US" sz="1400"/>
              <a:t>Leukemia Diagnosis Using Deep Learning</a:t>
            </a:r>
            <a:endParaRPr lang="en-US" sz="1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4" name="Date Placeholder 3">
            <a:extLst>
              <a:ext uri="{FF2B5EF4-FFF2-40B4-BE49-F238E27FC236}">
                <a16:creationId xmlns:a16="http://schemas.microsoft.com/office/drawing/2014/main" id="{F93E5BCB-154B-1B36-46BA-EA52C3255B71}"/>
              </a:ext>
            </a:extLst>
          </p:cNvPr>
          <p:cNvSpPr>
            <a:spLocks noGrp="1"/>
          </p:cNvSpPr>
          <p:nvPr>
            <p:ph type="dt" sz="half" idx="10"/>
          </p:nvPr>
        </p:nvSpPr>
        <p:spPr/>
        <p:txBody>
          <a:bodyPr/>
          <a:lstStyle/>
          <a:p>
            <a:fld id="{028B702D-CAF1-438C-A6E7-9261F94A07ED}" type="datetime1">
              <a:rPr lang="en-US" smtClean="0"/>
              <a:t>6/5/2023</a:t>
            </a:fld>
            <a:endParaRPr lang="en-US"/>
          </a:p>
        </p:txBody>
      </p:sp>
    </p:spTree>
    <p:extLst>
      <p:ext uri="{BB962C8B-B14F-4D97-AF65-F5344CB8AC3E}">
        <p14:creationId xmlns:p14="http://schemas.microsoft.com/office/powerpoint/2010/main" val="397761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6039"/>
            <a:ext cx="7886700" cy="882651"/>
          </a:xfrm>
        </p:spPr>
        <p:txBody>
          <a:bodyPr>
            <a:normAutofit/>
          </a:bodyPr>
          <a:lstStyle/>
          <a:p>
            <a:r>
              <a:rPr lang="en-US" kern="10" dirty="0">
                <a:ln w="9525">
                  <a:noFill/>
                  <a:round/>
                  <a:headEnd/>
                  <a:tailEnd/>
                </a:ln>
                <a:effectLst>
                  <a:outerShdw dist="45791" dir="2021404" algn="ctr" rotWithShape="0">
                    <a:srgbClr val="B2B2B2">
                      <a:alpha val="79999"/>
                    </a:srgbClr>
                  </a:outerShdw>
                </a:effectLst>
                <a:cs typeface="Times New Roman"/>
              </a:rPr>
              <a:t>Outline</a:t>
            </a:r>
            <a:endParaRPr lang="en-US" dirty="0"/>
          </a:p>
        </p:txBody>
      </p:sp>
      <p:sp>
        <p:nvSpPr>
          <p:cNvPr id="3" name="Content Placeholder 2"/>
          <p:cNvSpPr>
            <a:spLocks noGrp="1"/>
          </p:cNvSpPr>
          <p:nvPr>
            <p:ph idx="1"/>
          </p:nvPr>
        </p:nvSpPr>
        <p:spPr>
          <a:xfrm>
            <a:off x="487680" y="882356"/>
            <a:ext cx="8412480" cy="5321596"/>
          </a:xfrm>
        </p:spPr>
        <p:txBody>
          <a:bodyPr>
            <a:noAutofit/>
          </a:bodyPr>
          <a:lstStyle/>
          <a:p>
            <a:pPr>
              <a:lnSpc>
                <a:spcPct val="100000"/>
              </a:lnSpc>
              <a:spcBef>
                <a:spcPts val="0"/>
              </a:spcBef>
              <a:defRPr/>
            </a:pPr>
            <a:r>
              <a:rPr lang="en-IN" sz="2400" dirty="0"/>
              <a:t>Introduction</a:t>
            </a:r>
          </a:p>
          <a:p>
            <a:pPr>
              <a:lnSpc>
                <a:spcPct val="100000"/>
              </a:lnSpc>
              <a:spcBef>
                <a:spcPts val="0"/>
              </a:spcBef>
              <a:defRPr/>
            </a:pPr>
            <a:r>
              <a:rPr lang="en-IN" sz="2400" dirty="0"/>
              <a:t>Leukemia</a:t>
            </a:r>
            <a:r>
              <a:rPr lang="en-IN" sz="4000" dirty="0"/>
              <a:t> </a:t>
            </a:r>
            <a:r>
              <a:rPr lang="en-IN" sz="2400" dirty="0"/>
              <a:t>Cell Images</a:t>
            </a:r>
          </a:p>
          <a:p>
            <a:pPr marL="342900" indent="-342900">
              <a:lnSpc>
                <a:spcPct val="100000"/>
              </a:lnSpc>
              <a:spcBef>
                <a:spcPts val="0"/>
              </a:spcBef>
              <a:defRPr/>
            </a:pPr>
            <a:r>
              <a:rPr lang="en-IN" sz="2400" dirty="0"/>
              <a:t>Motivation</a:t>
            </a:r>
          </a:p>
          <a:p>
            <a:pPr marL="342900" indent="-342900">
              <a:lnSpc>
                <a:spcPct val="100000"/>
              </a:lnSpc>
              <a:spcBef>
                <a:spcPct val="20000"/>
              </a:spcBef>
              <a:defRPr/>
            </a:pPr>
            <a:r>
              <a:rPr lang="en-IN" sz="2400" dirty="0"/>
              <a:t>Aim &amp; Objectives</a:t>
            </a:r>
          </a:p>
          <a:p>
            <a:pPr marL="342900" indent="-342900">
              <a:lnSpc>
                <a:spcPct val="100000"/>
              </a:lnSpc>
              <a:spcBef>
                <a:spcPct val="20000"/>
              </a:spcBef>
              <a:defRPr/>
            </a:pPr>
            <a:r>
              <a:rPr lang="en-IN" sz="2400" dirty="0"/>
              <a:t>Problem Statement</a:t>
            </a:r>
          </a:p>
          <a:p>
            <a:pPr marL="342900" indent="-342900">
              <a:lnSpc>
                <a:spcPct val="100000"/>
              </a:lnSpc>
              <a:spcBef>
                <a:spcPct val="20000"/>
              </a:spcBef>
              <a:defRPr/>
            </a:pPr>
            <a:r>
              <a:rPr lang="en-IN" sz="2400" dirty="0"/>
              <a:t>Probable Solution</a:t>
            </a:r>
          </a:p>
          <a:p>
            <a:pPr marL="342900" indent="-342900">
              <a:lnSpc>
                <a:spcPct val="100000"/>
              </a:lnSpc>
              <a:spcBef>
                <a:spcPct val="20000"/>
              </a:spcBef>
              <a:defRPr/>
            </a:pPr>
            <a:r>
              <a:rPr lang="en-IN" sz="2400" dirty="0"/>
              <a:t>Literature Survey</a:t>
            </a:r>
          </a:p>
          <a:p>
            <a:pPr marL="342900" indent="-342900">
              <a:lnSpc>
                <a:spcPct val="100000"/>
              </a:lnSpc>
              <a:spcBef>
                <a:spcPct val="20000"/>
              </a:spcBef>
              <a:defRPr/>
            </a:pPr>
            <a:r>
              <a:rPr lang="en-IN" sz="2400" dirty="0"/>
              <a:t>Preferred Technology</a:t>
            </a:r>
          </a:p>
          <a:p>
            <a:pPr marL="342900" indent="-342900">
              <a:lnSpc>
                <a:spcPct val="100000"/>
              </a:lnSpc>
              <a:spcBef>
                <a:spcPct val="20000"/>
              </a:spcBef>
              <a:defRPr/>
            </a:pPr>
            <a:r>
              <a:rPr lang="en-IN" sz="2400" dirty="0"/>
              <a:t>System Requirement</a:t>
            </a:r>
          </a:p>
          <a:p>
            <a:pPr marL="342900" indent="-342900">
              <a:lnSpc>
                <a:spcPct val="100000"/>
              </a:lnSpc>
              <a:spcBef>
                <a:spcPct val="20000"/>
              </a:spcBef>
              <a:defRPr/>
            </a:pPr>
            <a:r>
              <a:rPr lang="en-IN" sz="2400" dirty="0"/>
              <a:t>Project Analysis and Design </a:t>
            </a:r>
          </a:p>
          <a:p>
            <a:pPr marL="800100" lvl="1" indent="-342900">
              <a:lnSpc>
                <a:spcPct val="100000"/>
              </a:lnSpc>
              <a:spcBef>
                <a:spcPct val="20000"/>
              </a:spcBef>
              <a:defRPr/>
            </a:pPr>
            <a:r>
              <a:rPr lang="en-IN" sz="2000" dirty="0"/>
              <a:t>CNN Architecture</a:t>
            </a:r>
          </a:p>
          <a:p>
            <a:pPr marL="342900" indent="-342900">
              <a:lnSpc>
                <a:spcPct val="100000"/>
              </a:lnSpc>
              <a:spcBef>
                <a:spcPct val="20000"/>
              </a:spcBef>
              <a:defRPr/>
            </a:pPr>
            <a:r>
              <a:rPr lang="en-IN" sz="2400" dirty="0"/>
              <a:t>Systems Architecture</a:t>
            </a:r>
          </a:p>
        </p:txBody>
      </p:sp>
      <p:sp>
        <p:nvSpPr>
          <p:cNvPr id="8" name="Footer Placeholder 4"/>
          <p:cNvSpPr>
            <a:spLocks noGrp="1"/>
          </p:cNvSpPr>
          <p:nvPr>
            <p:ph type="ftr" sz="quarter" idx="11"/>
          </p:nvPr>
        </p:nvSpPr>
        <p:spPr>
          <a:xfrm>
            <a:off x="1600200" y="6096002"/>
            <a:ext cx="6248400" cy="473075"/>
          </a:xfrm>
        </p:spPr>
        <p:txBody>
          <a:bodyPr/>
          <a:lstStyle/>
          <a:p>
            <a:pPr eaLnBrk="0" hangingPunct="0"/>
            <a:r>
              <a:rPr lang="en-US" sz="1400"/>
              <a:t>Leukemia Diagnosis Using Deep Learning</a:t>
            </a:r>
            <a:endParaRPr lang="en-US" sz="1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Content Placeholder 2"/>
          <p:cNvSpPr txBox="1">
            <a:spLocks/>
          </p:cNvSpPr>
          <p:nvPr/>
        </p:nvSpPr>
        <p:spPr>
          <a:xfrm>
            <a:off x="4405630" y="842218"/>
            <a:ext cx="46355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ct val="20000"/>
              </a:spcBef>
              <a:defRPr/>
            </a:pPr>
            <a:r>
              <a:rPr lang="en-IN" sz="2400" dirty="0"/>
              <a:t>Module Description</a:t>
            </a:r>
            <a:endParaRPr lang="en-US" sz="2400" dirty="0"/>
          </a:p>
          <a:p>
            <a:pPr marL="342900" indent="-342900">
              <a:lnSpc>
                <a:spcPct val="100000"/>
              </a:lnSpc>
              <a:spcBef>
                <a:spcPct val="20000"/>
              </a:spcBef>
              <a:defRPr/>
            </a:pPr>
            <a:r>
              <a:rPr lang="en-US" sz="2400" dirty="0"/>
              <a:t>Procedure</a:t>
            </a:r>
            <a:endParaRPr lang="en-IN" sz="2400" dirty="0"/>
          </a:p>
          <a:p>
            <a:pPr marL="342900" indent="-342900">
              <a:lnSpc>
                <a:spcPct val="100000"/>
              </a:lnSpc>
              <a:spcBef>
                <a:spcPct val="20000"/>
              </a:spcBef>
              <a:defRPr/>
            </a:pPr>
            <a:r>
              <a:rPr lang="en-IN" sz="2400" dirty="0"/>
              <a:t>Data Flow Diagram</a:t>
            </a:r>
          </a:p>
          <a:p>
            <a:pPr marL="342900" indent="-342900">
              <a:lnSpc>
                <a:spcPct val="100000"/>
              </a:lnSpc>
              <a:spcBef>
                <a:spcPct val="20000"/>
              </a:spcBef>
              <a:defRPr/>
            </a:pPr>
            <a:r>
              <a:rPr lang="en-IN" sz="2400" dirty="0"/>
              <a:t>UML Diagram</a:t>
            </a:r>
          </a:p>
          <a:p>
            <a:pPr marL="800100" lvl="1" indent="-342900">
              <a:lnSpc>
                <a:spcPct val="100000"/>
              </a:lnSpc>
              <a:spcBef>
                <a:spcPct val="20000"/>
              </a:spcBef>
              <a:defRPr/>
            </a:pPr>
            <a:r>
              <a:rPr lang="en-IN" sz="1600" dirty="0"/>
              <a:t>Use case Diagram</a:t>
            </a:r>
          </a:p>
          <a:p>
            <a:pPr marL="800100" lvl="1" indent="-342900">
              <a:lnSpc>
                <a:spcPct val="100000"/>
              </a:lnSpc>
              <a:spcBef>
                <a:spcPct val="20000"/>
              </a:spcBef>
              <a:defRPr/>
            </a:pPr>
            <a:r>
              <a:rPr lang="en-IN" sz="1600" dirty="0"/>
              <a:t>Activity Diagram</a:t>
            </a:r>
          </a:p>
          <a:p>
            <a:pPr marL="800100" lvl="1" indent="-342900">
              <a:lnSpc>
                <a:spcPct val="100000"/>
              </a:lnSpc>
              <a:spcBef>
                <a:spcPct val="20000"/>
              </a:spcBef>
              <a:defRPr/>
            </a:pPr>
            <a:r>
              <a:rPr lang="en-IN" sz="1600" dirty="0"/>
              <a:t>Class Diagram</a:t>
            </a:r>
          </a:p>
          <a:p>
            <a:pPr marL="800100" lvl="1" indent="-342900">
              <a:lnSpc>
                <a:spcPct val="100000"/>
              </a:lnSpc>
              <a:spcBef>
                <a:spcPct val="20000"/>
              </a:spcBef>
              <a:defRPr/>
            </a:pPr>
            <a:r>
              <a:rPr lang="en-IN" sz="1600" dirty="0"/>
              <a:t>Sequence Diagram</a:t>
            </a:r>
          </a:p>
          <a:p>
            <a:pPr marL="342900" indent="-342900">
              <a:lnSpc>
                <a:spcPct val="100000"/>
              </a:lnSpc>
              <a:spcBef>
                <a:spcPct val="20000"/>
              </a:spcBef>
              <a:defRPr/>
            </a:pPr>
            <a:r>
              <a:rPr lang="en-IN" sz="2400" dirty="0"/>
              <a:t>Plan of the project- Gantt Chart</a:t>
            </a:r>
          </a:p>
          <a:p>
            <a:pPr marL="342900" indent="-342900">
              <a:lnSpc>
                <a:spcPct val="100000"/>
              </a:lnSpc>
              <a:spcBef>
                <a:spcPct val="20000"/>
              </a:spcBef>
              <a:defRPr/>
            </a:pPr>
            <a:r>
              <a:rPr lang="en-IN" sz="2400" dirty="0"/>
              <a:t>Applications</a:t>
            </a:r>
          </a:p>
          <a:p>
            <a:pPr marL="342900" indent="-342900">
              <a:lnSpc>
                <a:spcPct val="100000"/>
              </a:lnSpc>
              <a:spcBef>
                <a:spcPct val="20000"/>
              </a:spcBef>
              <a:defRPr/>
            </a:pPr>
            <a:r>
              <a:rPr lang="en-IN" sz="2400" dirty="0"/>
              <a:t>Conclusion (s)</a:t>
            </a:r>
          </a:p>
          <a:p>
            <a:pPr marL="342900" indent="-342900">
              <a:lnSpc>
                <a:spcPct val="100000"/>
              </a:lnSpc>
              <a:spcBef>
                <a:spcPct val="20000"/>
              </a:spcBef>
              <a:defRPr/>
            </a:pPr>
            <a:r>
              <a:rPr lang="en-IN" sz="2400" dirty="0"/>
              <a:t>References</a:t>
            </a:r>
          </a:p>
          <a:p>
            <a:endParaRPr lang="en-US" dirty="0"/>
          </a:p>
        </p:txBody>
      </p:sp>
      <p:sp>
        <p:nvSpPr>
          <p:cNvPr id="4" name="Date Placeholder 3">
            <a:extLst>
              <a:ext uri="{FF2B5EF4-FFF2-40B4-BE49-F238E27FC236}">
                <a16:creationId xmlns:a16="http://schemas.microsoft.com/office/drawing/2014/main" id="{B74E6B2E-9C71-198C-C406-E83577D093DB}"/>
              </a:ext>
            </a:extLst>
          </p:cNvPr>
          <p:cNvSpPr>
            <a:spLocks noGrp="1"/>
          </p:cNvSpPr>
          <p:nvPr>
            <p:ph type="dt" sz="half" idx="10"/>
          </p:nvPr>
        </p:nvSpPr>
        <p:spPr/>
        <p:txBody>
          <a:bodyPr/>
          <a:lstStyle/>
          <a:p>
            <a:fld id="{9D68225F-1FE5-4CCA-9481-F39B28B53C47}" type="datetime1">
              <a:rPr lang="en-US" smtClean="0"/>
              <a:t>6/5/2023</a:t>
            </a:fld>
            <a:endParaRPr lang="en-US"/>
          </a:p>
        </p:txBody>
      </p:sp>
    </p:spTree>
    <p:extLst>
      <p:ext uri="{BB962C8B-B14F-4D97-AF65-F5344CB8AC3E}">
        <p14:creationId xmlns:p14="http://schemas.microsoft.com/office/powerpoint/2010/main" val="3031336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89" y="365126"/>
            <a:ext cx="8195861" cy="1325563"/>
          </a:xfrm>
        </p:spPr>
        <p:txBody>
          <a:bodyPr>
            <a:noAutofit/>
          </a:bodyPr>
          <a:lstStyle/>
          <a:p>
            <a:pPr marL="342900" indent="-342900">
              <a:lnSpc>
                <a:spcPct val="100000"/>
              </a:lnSpc>
              <a:spcBef>
                <a:spcPct val="20000"/>
              </a:spcBef>
              <a:defRPr/>
            </a:pPr>
            <a:r>
              <a:rPr lang="en-IN" sz="4000" dirty="0"/>
              <a:t>References</a:t>
            </a:r>
          </a:p>
        </p:txBody>
      </p:sp>
      <p:sp>
        <p:nvSpPr>
          <p:cNvPr id="3" name="Content Placeholder 2"/>
          <p:cNvSpPr>
            <a:spLocks noGrp="1"/>
          </p:cNvSpPr>
          <p:nvPr>
            <p:ph idx="1"/>
          </p:nvPr>
        </p:nvSpPr>
        <p:spPr>
          <a:xfrm>
            <a:off x="275422" y="1825625"/>
            <a:ext cx="8239928" cy="4351338"/>
          </a:xfrm>
        </p:spPr>
        <p:txBody>
          <a:bodyPr>
            <a:normAutofit/>
          </a:bodyPr>
          <a:lstStyle/>
          <a:p>
            <a:endParaRPr lang="en-US" sz="2000" dirty="0"/>
          </a:p>
          <a:p>
            <a:pPr marL="0" indent="0" algn="just">
              <a:buNone/>
            </a:pPr>
            <a:r>
              <a:rPr lang="en-US" sz="7200" b="1" dirty="0">
                <a:solidFill>
                  <a:schemeClr val="dk1"/>
                </a:solidFill>
                <a:cs typeface="Times New Roman" pitchFamily="18" charset="0"/>
              </a:rPr>
              <a:t>     </a:t>
            </a:r>
            <a:endParaRPr lang="en-US" sz="7200" dirty="0"/>
          </a:p>
          <a:p>
            <a:pPr>
              <a:buNone/>
            </a:pPr>
            <a:endParaRPr lang="en-US" sz="7200" dirty="0">
              <a:solidFill>
                <a:schemeClr val="accent6">
                  <a:lumMod val="50000"/>
                </a:schemeClr>
              </a:solidFill>
            </a:endParaRPr>
          </a:p>
          <a:p>
            <a:pPr>
              <a:buNone/>
            </a:pPr>
            <a:endParaRPr lang="en-US" sz="2000" dirty="0"/>
          </a:p>
          <a:p>
            <a:endParaRPr lang="en-US" sz="2000" dirty="0"/>
          </a:p>
          <a:p>
            <a:pPr>
              <a:buNone/>
            </a:pPr>
            <a:r>
              <a:rPr lang="en-US" sz="2000" dirty="0"/>
              <a:t> 	 </a:t>
            </a:r>
            <a:endParaRPr lang="en-US" dirty="0"/>
          </a:p>
        </p:txBody>
      </p:sp>
      <p:sp>
        <p:nvSpPr>
          <p:cNvPr id="5" name="Footer Placeholder 4"/>
          <p:cNvSpPr>
            <a:spLocks noGrp="1"/>
          </p:cNvSpPr>
          <p:nvPr>
            <p:ph type="ftr" sz="quarter" idx="11"/>
          </p:nvPr>
        </p:nvSpPr>
        <p:spPr>
          <a:xfrm>
            <a:off x="1600200" y="6248402"/>
            <a:ext cx="6248400" cy="473075"/>
          </a:xfrm>
        </p:spPr>
        <p:txBody>
          <a:bodyPr/>
          <a:lstStyle/>
          <a:p>
            <a:pPr eaLnBrk="0" hangingPunct="0"/>
            <a:r>
              <a:rPr lang="en-US" sz="1400"/>
              <a:t>Leukemia Diagnosis Using Deep Learning</a:t>
            </a:r>
            <a:endParaRPr lang="en-US" sz="1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Rectangle 6"/>
          <p:cNvSpPr/>
          <p:nvPr/>
        </p:nvSpPr>
        <p:spPr>
          <a:xfrm>
            <a:off x="365930" y="1754186"/>
            <a:ext cx="8058912" cy="5314275"/>
          </a:xfrm>
          <a:prstGeom prst="rect">
            <a:avLst/>
          </a:prstGeom>
        </p:spPr>
        <p:txBody>
          <a:bodyPr wrap="square">
            <a:spAutoFit/>
          </a:bodyPr>
          <a:lstStyle/>
          <a:p>
            <a:pPr>
              <a:spcBef>
                <a:spcPts val="750"/>
              </a:spcBef>
            </a:pPr>
            <a:endParaRPr lang="en-US" dirty="0">
              <a:latin typeface="Times New Roman" panose="02020603050405020304" pitchFamily="18" charset="0"/>
              <a:cs typeface="Times New Roman" panose="02020603050405020304" pitchFamily="18" charset="0"/>
            </a:endParaRPr>
          </a:p>
          <a:p>
            <a:pPr marL="68580" indent="0">
              <a:spcBef>
                <a:spcPts val="750"/>
              </a:spcBef>
              <a:buNone/>
            </a:pPr>
            <a:r>
              <a:rPr lang="en-US" dirty="0">
                <a:ea typeface="+mn-lt"/>
                <a:cs typeface="+mn-lt"/>
              </a:rPr>
              <a:t>[1]  R. Sigit, M. M. Bachtiar and M. I. Fikri, "Identification Of Leukemia   Diseases Based On Microscopic Human Blood Cells Using Image Processing," 2018 International Conference on Applied Engineering (ICAE), 2018, pp.15, doi: 10.1109/INCAE.2018.8579387.</a:t>
            </a:r>
            <a:endParaRPr lang="en-US" dirty="0">
              <a:latin typeface="Calibri"/>
              <a:ea typeface="Calibri"/>
              <a:cs typeface="Calibri"/>
            </a:endParaRPr>
          </a:p>
          <a:p>
            <a:pPr marL="68580" indent="0">
              <a:spcBef>
                <a:spcPts val="750"/>
              </a:spcBef>
              <a:buNone/>
            </a:pPr>
            <a:r>
              <a:rPr lang="en-US" dirty="0">
                <a:latin typeface="Calibri"/>
                <a:ea typeface="Calibri"/>
                <a:cs typeface="Calibri"/>
              </a:rPr>
              <a:t>[2]  P. Kumar and S. M. Udwadia, "Automatic detection of acute myeloid leukemia from microscopic blood smear image," </a:t>
            </a:r>
            <a:r>
              <a:rPr lang="en-US" i="1" dirty="0">
                <a:latin typeface="Calibri"/>
                <a:ea typeface="Calibri"/>
                <a:cs typeface="Calibri"/>
              </a:rPr>
              <a:t>2017 International Conference on Advances in Computing, Communications and Informatics (ICACCI)</a:t>
            </a:r>
            <a:r>
              <a:rPr lang="en-US" dirty="0">
                <a:latin typeface="Calibri"/>
                <a:ea typeface="Calibri"/>
                <a:cs typeface="Calibri"/>
              </a:rPr>
              <a:t>, 2017, pp. 1803-1807, doi: 10.1109/ICACCI.2017.8126106.</a:t>
            </a:r>
            <a:endParaRPr lang="en-US" dirty="0">
              <a:ea typeface="+mn-lt"/>
              <a:cs typeface="+mn-lt"/>
            </a:endParaRPr>
          </a:p>
          <a:p>
            <a:pPr marL="68580" indent="0">
              <a:spcBef>
                <a:spcPts val="750"/>
              </a:spcBef>
              <a:buNone/>
            </a:pPr>
            <a:r>
              <a:rPr lang="en-US" dirty="0">
                <a:latin typeface="Calibri"/>
                <a:ea typeface="Calibri"/>
                <a:cs typeface="Calibri"/>
              </a:rPr>
              <a:t>[3]   T. Dharani and S. Hariprasath, "Diagnosis of Leukemia and its types Using Digital Image Processing Techniques," 2018 3rd International Conference on Communication and Electronics Systems (ICCES), 2018, pp. 275-279, doi: 10.1109/CESYS.2018.8724075.</a:t>
            </a:r>
            <a:endParaRPr lang="en-US" dirty="0">
              <a:ea typeface="+mn-lt"/>
              <a:cs typeface="+mn-lt"/>
            </a:endParaRPr>
          </a:p>
          <a:p>
            <a:pPr marL="342900" indent="-342900" algn="just">
              <a:spcBef>
                <a:spcPts val="750"/>
              </a:spcBef>
              <a:buAutoNum type="arabicPeriod"/>
            </a:pPr>
            <a:endParaRPr lang="en-IN" dirty="0">
              <a:ea typeface="+mn-lt"/>
              <a:cs typeface="+mn-lt"/>
            </a:endParaRPr>
          </a:p>
          <a:p>
            <a:pPr>
              <a:spcBef>
                <a:spcPts val="750"/>
              </a:spcBef>
            </a:pPr>
            <a:endParaRPr lang="en-IN" dirty="0">
              <a:ea typeface="+mn-lt"/>
              <a:cs typeface="+mn-lt"/>
            </a:endParaRPr>
          </a:p>
          <a:p>
            <a:pPr algn="just"/>
            <a:endParaRPr lang="en-US"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0A4EA28A-A19A-5B13-DDE2-232D46AD2F1D}"/>
              </a:ext>
            </a:extLst>
          </p:cNvPr>
          <p:cNvSpPr>
            <a:spLocks noGrp="1"/>
          </p:cNvSpPr>
          <p:nvPr>
            <p:ph type="dt" sz="half" idx="10"/>
          </p:nvPr>
        </p:nvSpPr>
        <p:spPr/>
        <p:txBody>
          <a:bodyPr/>
          <a:lstStyle/>
          <a:p>
            <a:fld id="{2230335B-6237-4E23-8F19-FD73283CDD46}" type="datetime1">
              <a:rPr lang="en-US" smtClean="0"/>
              <a:t>6/5/2023</a:t>
            </a:fld>
            <a:endParaRPr lang="en-US"/>
          </a:p>
        </p:txBody>
      </p:sp>
    </p:spTree>
    <p:extLst>
      <p:ext uri="{BB962C8B-B14F-4D97-AF65-F5344CB8AC3E}">
        <p14:creationId xmlns:p14="http://schemas.microsoft.com/office/powerpoint/2010/main" val="3977619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74583"/>
            <a:ext cx="7886700" cy="4873081"/>
          </a:xfrm>
        </p:spPr>
        <p:txBody>
          <a:bodyPr>
            <a:normAutofit/>
          </a:bodyPr>
          <a:lstStyle/>
          <a:p>
            <a:pPr algn="ctr"/>
            <a:r>
              <a:rPr lang="en-US" sz="11500" dirty="0">
                <a:latin typeface="Algerian" pitchFamily="82" charset="0"/>
              </a:rPr>
              <a:t>Thank you</a:t>
            </a:r>
          </a:p>
        </p:txBody>
      </p:sp>
      <p:sp>
        <p:nvSpPr>
          <p:cNvPr id="5" name="Footer Placeholder 4"/>
          <p:cNvSpPr>
            <a:spLocks noGrp="1"/>
          </p:cNvSpPr>
          <p:nvPr>
            <p:ph type="ftr" sz="quarter" idx="11"/>
          </p:nvPr>
        </p:nvSpPr>
        <p:spPr/>
        <p:txBody>
          <a:bodyPr/>
          <a:lstStyle/>
          <a:p>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31</a:t>
            </a:fld>
            <a:endParaRPr lang="en-US"/>
          </a:p>
        </p:txBody>
      </p:sp>
      <p:sp>
        <p:nvSpPr>
          <p:cNvPr id="3" name="Date Placeholder 2">
            <a:extLst>
              <a:ext uri="{FF2B5EF4-FFF2-40B4-BE49-F238E27FC236}">
                <a16:creationId xmlns:a16="http://schemas.microsoft.com/office/drawing/2014/main" id="{F8C62C82-A9CD-F9E2-6F3A-D3FFE7546495}"/>
              </a:ext>
            </a:extLst>
          </p:cNvPr>
          <p:cNvSpPr>
            <a:spLocks noGrp="1"/>
          </p:cNvSpPr>
          <p:nvPr>
            <p:ph type="dt" sz="half" idx="10"/>
          </p:nvPr>
        </p:nvSpPr>
        <p:spPr/>
        <p:txBody>
          <a:bodyPr/>
          <a:lstStyle/>
          <a:p>
            <a:fld id="{3D45AF0B-D8A3-483B-A941-AF24E5A4C71A}" type="datetime1">
              <a:rPr lang="en-US" smtClean="0"/>
              <a:t>6/5/2023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5"/>
            <a:ext cx="7886700" cy="848995"/>
          </a:xfrm>
        </p:spPr>
        <p:txBody>
          <a:bodyPr/>
          <a:lstStyle/>
          <a:p>
            <a:r>
              <a:rPr lang="en-IN" dirty="0"/>
              <a:t>Introduction</a:t>
            </a:r>
            <a:endParaRPr lang="en-US" dirty="0"/>
          </a:p>
        </p:txBody>
      </p:sp>
      <p:sp>
        <p:nvSpPr>
          <p:cNvPr id="3" name="Content Placeholder 2"/>
          <p:cNvSpPr>
            <a:spLocks noGrp="1"/>
          </p:cNvSpPr>
          <p:nvPr>
            <p:ph idx="1"/>
          </p:nvPr>
        </p:nvSpPr>
        <p:spPr>
          <a:xfrm>
            <a:off x="628650" y="985520"/>
            <a:ext cx="7886700" cy="5191443"/>
          </a:xfrm>
        </p:spPr>
        <p:txBody>
          <a:bodyPr>
            <a:normAutofit fontScale="92500" lnSpcReduction="20000"/>
          </a:bodyPr>
          <a:lstStyle/>
          <a:p>
            <a:pPr algn="just"/>
            <a:r>
              <a:rPr lang="en-US" sz="2000" b="0" i="0" dirty="0">
                <a:solidFill>
                  <a:srgbClr val="212121"/>
                </a:solidFill>
                <a:effectLst/>
                <a:latin typeface="Cambria" panose="02040503050406030204" pitchFamily="18" charset="0"/>
              </a:rPr>
              <a:t>Leukemia is an aggressive disease related to the white blood cells (WBC), </a:t>
            </a:r>
            <a:r>
              <a:rPr lang="en-US" sz="2000" dirty="0">
                <a:solidFill>
                  <a:srgbClr val="212121"/>
                </a:solidFill>
                <a:latin typeface="Cambria" panose="02040503050406030204" pitchFamily="18" charset="0"/>
              </a:rPr>
              <a:t>it </a:t>
            </a:r>
            <a:r>
              <a:rPr lang="en-US" sz="2000" b="0" i="0" dirty="0">
                <a:solidFill>
                  <a:srgbClr val="212121"/>
                </a:solidFill>
                <a:effectLst/>
                <a:latin typeface="Cambria" panose="02040503050406030204" pitchFamily="18" charset="0"/>
              </a:rPr>
              <a:t>affects the bone marrow and blood of the human body. </a:t>
            </a:r>
          </a:p>
          <a:p>
            <a:pPr algn="just"/>
            <a:r>
              <a:rPr lang="en-US" sz="2000" b="0" i="0" dirty="0">
                <a:solidFill>
                  <a:srgbClr val="212121"/>
                </a:solidFill>
                <a:effectLst/>
                <a:latin typeface="Cambria" panose="02040503050406030204" pitchFamily="18" charset="0"/>
              </a:rPr>
              <a:t>This disease can lead to destroying the immune system of the human body. </a:t>
            </a:r>
          </a:p>
          <a:p>
            <a:pPr algn="just"/>
            <a:r>
              <a:rPr lang="en-US" sz="2000" b="0" i="0" dirty="0">
                <a:solidFill>
                  <a:srgbClr val="212121"/>
                </a:solidFill>
                <a:effectLst/>
                <a:latin typeface="Cambria" panose="02040503050406030204" pitchFamily="18" charset="0"/>
              </a:rPr>
              <a:t>There are two main types of leukemia acute and chronic leukemia, which is depending on how fast it progresses. </a:t>
            </a:r>
          </a:p>
          <a:p>
            <a:pPr algn="just"/>
            <a:r>
              <a:rPr lang="en-US" sz="2000" b="0" i="0" dirty="0">
                <a:solidFill>
                  <a:srgbClr val="212121"/>
                </a:solidFill>
                <a:effectLst/>
                <a:latin typeface="Cambria" panose="02040503050406030204" pitchFamily="18" charset="0"/>
              </a:rPr>
              <a:t>In acute leukemia, infected WBC do not perform or act like the normal WBC; while it can act as normal WBC in chronic leukemia. Therefore, chronic leukemia can be severe since it cannot be differentiated from normal WBC. </a:t>
            </a:r>
          </a:p>
          <a:p>
            <a:pPr algn="just"/>
            <a:r>
              <a:rPr lang="en-US" sz="2000" b="0" i="0" dirty="0">
                <a:solidFill>
                  <a:srgbClr val="212121"/>
                </a:solidFill>
                <a:effectLst/>
                <a:latin typeface="Cambria" panose="02040503050406030204" pitchFamily="18" charset="0"/>
              </a:rPr>
              <a:t>Moreover, there are two subtypes of each leukemia types depending on the size and the shape of the WBC: Lymphoid and myeloid.</a:t>
            </a:r>
          </a:p>
          <a:p>
            <a:pPr algn="just"/>
            <a:r>
              <a:rPr lang="en-US" sz="2000" b="0" i="0" dirty="0">
                <a:solidFill>
                  <a:srgbClr val="212121"/>
                </a:solidFill>
                <a:effectLst/>
                <a:latin typeface="Cambria" panose="02040503050406030204" pitchFamily="18" charset="0"/>
              </a:rPr>
              <a:t>Identifying the existence of leukemia as well as their specific types is important for hematologists to avoid medical risks and specify the right therapy. Thus, using intelligent ways for diagnosis will facilitate and speed up the discovery of leukemia subtypes using the blood cells images (i.e., blood smears).</a:t>
            </a:r>
          </a:p>
          <a:p>
            <a:pPr algn="just"/>
            <a:r>
              <a:rPr lang="en-US" sz="2000" b="0" i="0" dirty="0">
                <a:solidFill>
                  <a:srgbClr val="212121"/>
                </a:solidFill>
                <a:effectLst/>
                <a:latin typeface="Cambria" panose="02040503050406030204" pitchFamily="18" charset="0"/>
              </a:rPr>
              <a:t>In this study, we propose a new approach for leukemia diagnosis from microscopic blood images identifying the four subtypes of leukemia (i.e., ALL, AML, CLL, and CML) by using CNN architecture of deep learning.</a:t>
            </a:r>
            <a:endParaRPr lang="en-GB" sz="3200" dirty="0">
              <a:latin typeface="Arial" charset="0"/>
            </a:endParaRPr>
          </a:p>
        </p:txBody>
      </p:sp>
      <p:sp>
        <p:nvSpPr>
          <p:cNvPr id="5" name="Footer Placeholder 4"/>
          <p:cNvSpPr>
            <a:spLocks noGrp="1"/>
          </p:cNvSpPr>
          <p:nvPr>
            <p:ph type="ftr" sz="quarter" idx="11"/>
          </p:nvPr>
        </p:nvSpPr>
        <p:spPr>
          <a:xfrm>
            <a:off x="1619479" y="6356351"/>
            <a:ext cx="6312665" cy="365125"/>
          </a:xfrm>
        </p:spPr>
        <p:txBody>
          <a:bodyPr/>
          <a:lstStyle/>
          <a:p>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4</a:t>
            </a:fld>
            <a:endParaRPr lang="en-US"/>
          </a:p>
        </p:txBody>
      </p:sp>
      <p:sp>
        <p:nvSpPr>
          <p:cNvPr id="4" name="Date Placeholder 3">
            <a:extLst>
              <a:ext uri="{FF2B5EF4-FFF2-40B4-BE49-F238E27FC236}">
                <a16:creationId xmlns:a16="http://schemas.microsoft.com/office/drawing/2014/main" id="{3AD7401F-1099-849E-2A7B-661932946815}"/>
              </a:ext>
            </a:extLst>
          </p:cNvPr>
          <p:cNvSpPr>
            <a:spLocks noGrp="1"/>
          </p:cNvSpPr>
          <p:nvPr>
            <p:ph type="dt" sz="half" idx="10"/>
          </p:nvPr>
        </p:nvSpPr>
        <p:spPr/>
        <p:txBody>
          <a:bodyPr/>
          <a:lstStyle/>
          <a:p>
            <a:fld id="{D1AFBC98-1D32-4C82-AFFD-1D03880C9B23}" type="datetime1">
              <a:rPr lang="en-US" smtClean="0"/>
              <a:t>6/5/2023</a:t>
            </a:fld>
            <a:endParaRPr lang="en-US"/>
          </a:p>
        </p:txBody>
      </p:sp>
    </p:spTree>
    <p:extLst>
      <p:ext uri="{BB962C8B-B14F-4D97-AF65-F5344CB8AC3E}">
        <p14:creationId xmlns:p14="http://schemas.microsoft.com/office/powerpoint/2010/main" val="193804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C14E-75DF-857B-740C-2E7AC0D38178}"/>
              </a:ext>
            </a:extLst>
          </p:cNvPr>
          <p:cNvSpPr>
            <a:spLocks noGrp="1"/>
          </p:cNvSpPr>
          <p:nvPr>
            <p:ph type="title"/>
          </p:nvPr>
        </p:nvSpPr>
        <p:spPr>
          <a:xfrm>
            <a:off x="923290" y="263525"/>
            <a:ext cx="7886700" cy="762000"/>
          </a:xfrm>
        </p:spPr>
        <p:txBody>
          <a:bodyPr/>
          <a:lstStyle/>
          <a:p>
            <a:r>
              <a:rPr lang="en-IN" dirty="0"/>
              <a:t>Leukemia Cell Images</a:t>
            </a:r>
          </a:p>
        </p:txBody>
      </p:sp>
      <p:pic>
        <p:nvPicPr>
          <p:cNvPr id="8" name="Content Placeholder 7">
            <a:extLst>
              <a:ext uri="{FF2B5EF4-FFF2-40B4-BE49-F238E27FC236}">
                <a16:creationId xmlns:a16="http://schemas.microsoft.com/office/drawing/2014/main" id="{64CCD58E-BE6B-5EE2-C036-1102D8DB48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440" y="1163320"/>
            <a:ext cx="5516879" cy="3591560"/>
          </a:xfrm>
        </p:spPr>
      </p:pic>
      <p:sp>
        <p:nvSpPr>
          <p:cNvPr id="4" name="Date Placeholder 3">
            <a:extLst>
              <a:ext uri="{FF2B5EF4-FFF2-40B4-BE49-F238E27FC236}">
                <a16:creationId xmlns:a16="http://schemas.microsoft.com/office/drawing/2014/main" id="{92F5C8ED-372D-0C72-7DCE-7288A61B060D}"/>
              </a:ext>
            </a:extLst>
          </p:cNvPr>
          <p:cNvSpPr>
            <a:spLocks noGrp="1"/>
          </p:cNvSpPr>
          <p:nvPr>
            <p:ph type="dt" sz="half" idx="10"/>
          </p:nvPr>
        </p:nvSpPr>
        <p:spPr/>
        <p:txBody>
          <a:bodyPr/>
          <a:lstStyle/>
          <a:p>
            <a:fld id="{E9E33F2A-5CA0-4833-8D95-4C9770618F9B}" type="datetime1">
              <a:rPr lang="en-US" smtClean="0"/>
              <a:t>6/5/2023</a:t>
            </a:fld>
            <a:endParaRPr lang="en-US"/>
          </a:p>
        </p:txBody>
      </p:sp>
      <p:sp>
        <p:nvSpPr>
          <p:cNvPr id="5" name="Footer Placeholder 4">
            <a:extLst>
              <a:ext uri="{FF2B5EF4-FFF2-40B4-BE49-F238E27FC236}">
                <a16:creationId xmlns:a16="http://schemas.microsoft.com/office/drawing/2014/main" id="{0815D7F6-22B4-B1EE-4D45-863E1C571167}"/>
              </a:ext>
            </a:extLst>
          </p:cNvPr>
          <p:cNvSpPr>
            <a:spLocks noGrp="1"/>
          </p:cNvSpPr>
          <p:nvPr>
            <p:ph type="ftr" sz="quarter" idx="11"/>
          </p:nvPr>
        </p:nvSpPr>
        <p:spPr/>
        <p:txBody>
          <a:bodyPr/>
          <a:lstStyle/>
          <a:p>
            <a:r>
              <a:rPr lang="en-US"/>
              <a:t>Leukemia Diagnosis Using Deep Learning</a:t>
            </a:r>
            <a:endParaRPr lang="en-US" dirty="0"/>
          </a:p>
        </p:txBody>
      </p:sp>
      <p:sp>
        <p:nvSpPr>
          <p:cNvPr id="6" name="Slide Number Placeholder 5">
            <a:extLst>
              <a:ext uri="{FF2B5EF4-FFF2-40B4-BE49-F238E27FC236}">
                <a16:creationId xmlns:a16="http://schemas.microsoft.com/office/drawing/2014/main" id="{10EFEC84-4974-E2B2-D103-D69102378B6C}"/>
              </a:ext>
            </a:extLst>
          </p:cNvPr>
          <p:cNvSpPr>
            <a:spLocks noGrp="1"/>
          </p:cNvSpPr>
          <p:nvPr>
            <p:ph type="sldNum" sz="quarter" idx="12"/>
          </p:nvPr>
        </p:nvSpPr>
        <p:spPr/>
        <p:txBody>
          <a:bodyPr/>
          <a:lstStyle/>
          <a:p>
            <a:fld id="{B7DB4BBF-4C96-4087-B4EC-DA651138EB13}" type="slidenum">
              <a:rPr lang="en-US" smtClean="0"/>
              <a:pPr/>
              <a:t>5</a:t>
            </a:fld>
            <a:endParaRPr lang="en-US"/>
          </a:p>
        </p:txBody>
      </p:sp>
    </p:spTree>
    <p:extLst>
      <p:ext uri="{BB962C8B-B14F-4D97-AF65-F5344CB8AC3E}">
        <p14:creationId xmlns:p14="http://schemas.microsoft.com/office/powerpoint/2010/main" val="359684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endParaRPr lang="en-US" dirty="0"/>
          </a:p>
        </p:txBody>
      </p:sp>
      <p:sp>
        <p:nvSpPr>
          <p:cNvPr id="3" name="Content Placeholder 2"/>
          <p:cNvSpPr>
            <a:spLocks noGrp="1"/>
          </p:cNvSpPr>
          <p:nvPr>
            <p:ph idx="1"/>
          </p:nvPr>
        </p:nvSpPr>
        <p:spPr/>
        <p:txBody>
          <a:bodyPr>
            <a:normAutofit/>
          </a:bodyPr>
          <a:lstStyle/>
          <a:p>
            <a:pPr algn="just"/>
            <a:r>
              <a:rPr lang="en-GB" dirty="0">
                <a:latin typeface="Times New Roman" panose="02020603050405020304" pitchFamily="18" charset="0"/>
                <a:cs typeface="Times New Roman" panose="02020603050405020304" pitchFamily="18" charset="0"/>
              </a:rPr>
              <a:t>Motivated by the capabilities of deep learning(machine learning (ML)) in disease diagnosis, the present systematic review is conducted to review the studies aiming to discover and classify leukemia by using Deep Learning. </a:t>
            </a:r>
            <a:endParaRPr lang="en-US" dirty="0">
              <a:latin typeface="Times New Roman" panose="02020603050405020304" pitchFamily="18" charset="0"/>
              <a:cs typeface="Times New Roman" panose="02020603050405020304" pitchFamily="18" charset="0"/>
            </a:endParaRPr>
          </a:p>
          <a:p>
            <a:pPr algn="just"/>
            <a:endParaRPr lang="en-GB" sz="2400" dirty="0"/>
          </a:p>
        </p:txBody>
      </p:sp>
      <p:sp>
        <p:nvSpPr>
          <p:cNvPr id="5" name="Footer Placeholder 4"/>
          <p:cNvSpPr>
            <a:spLocks noGrp="1"/>
          </p:cNvSpPr>
          <p:nvPr>
            <p:ph type="ftr" sz="quarter" idx="11"/>
          </p:nvPr>
        </p:nvSpPr>
        <p:spPr>
          <a:xfrm>
            <a:off x="1586429" y="6356351"/>
            <a:ext cx="6167683" cy="365125"/>
          </a:xfrm>
        </p:spPr>
        <p:txBody>
          <a:bodyPr/>
          <a:lstStyle/>
          <a:p>
            <a:pPr eaLnBrk="0" hangingPunct="0"/>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6</a:t>
            </a:fld>
            <a:endParaRPr lang="en-US" dirty="0"/>
          </a:p>
        </p:txBody>
      </p:sp>
      <p:sp>
        <p:nvSpPr>
          <p:cNvPr id="4" name="Date Placeholder 3">
            <a:extLst>
              <a:ext uri="{FF2B5EF4-FFF2-40B4-BE49-F238E27FC236}">
                <a16:creationId xmlns:a16="http://schemas.microsoft.com/office/drawing/2014/main" id="{4FFD9C75-8AF8-0A05-A385-E8EC8767BEB4}"/>
              </a:ext>
            </a:extLst>
          </p:cNvPr>
          <p:cNvSpPr>
            <a:spLocks noGrp="1"/>
          </p:cNvSpPr>
          <p:nvPr>
            <p:ph type="dt" sz="half" idx="10"/>
          </p:nvPr>
        </p:nvSpPr>
        <p:spPr/>
        <p:txBody>
          <a:bodyPr/>
          <a:lstStyle/>
          <a:p>
            <a:fld id="{3DAC9C15-5067-426B-AB65-2CCA6B452D84}" type="datetime1">
              <a:rPr lang="en-US" smtClean="0"/>
              <a:t>6/5/2023</a:t>
            </a:fld>
            <a:endParaRPr lang="en-US"/>
          </a:p>
        </p:txBody>
      </p:sp>
    </p:spTree>
    <p:extLst>
      <p:ext uri="{BB962C8B-B14F-4D97-AF65-F5344CB8AC3E}">
        <p14:creationId xmlns:p14="http://schemas.microsoft.com/office/powerpoint/2010/main" val="193804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5120"/>
            <a:ext cx="7886700" cy="1087121"/>
          </a:xfrm>
        </p:spPr>
        <p:txBody>
          <a:bodyPr/>
          <a:lstStyle/>
          <a:p>
            <a:r>
              <a:rPr lang="en-US" dirty="0"/>
              <a:t>Aim and Objective(s)</a:t>
            </a:r>
          </a:p>
        </p:txBody>
      </p:sp>
      <p:sp>
        <p:nvSpPr>
          <p:cNvPr id="3" name="Content Placeholder 2"/>
          <p:cNvSpPr>
            <a:spLocks noGrp="1"/>
          </p:cNvSpPr>
          <p:nvPr>
            <p:ph idx="1"/>
          </p:nvPr>
        </p:nvSpPr>
        <p:spPr>
          <a:xfrm>
            <a:off x="628650" y="1423259"/>
            <a:ext cx="7886700" cy="4530502"/>
          </a:xfrm>
        </p:spPr>
        <p:txBody>
          <a:bodyPr>
            <a:normAutofit/>
          </a:bodyPr>
          <a:lstStyle/>
          <a:p>
            <a:pPr algn="just"/>
            <a:r>
              <a:rPr lang="en-US" sz="1800" b="0" i="0" dirty="0">
                <a:solidFill>
                  <a:srgbClr val="000000"/>
                </a:solidFill>
                <a:effectLst/>
                <a:latin typeface="Roboto" panose="02000000000000000000" pitchFamily="2" charset="0"/>
              </a:rPr>
              <a:t>The purpose of our project is to develop a system that can automatically detect cancer from the blood cell images.</a:t>
            </a:r>
          </a:p>
          <a:p>
            <a:pPr algn="just"/>
            <a:r>
              <a:rPr lang="en-US" sz="1800" b="0" i="0" dirty="0">
                <a:solidFill>
                  <a:srgbClr val="000000"/>
                </a:solidFill>
                <a:effectLst/>
                <a:latin typeface="Roboto" panose="02000000000000000000" pitchFamily="2" charset="0"/>
              </a:rPr>
              <a:t> This system uses a convolution network that inputs a blood cell images and outputs whether the cell is infected with cancer or not. </a:t>
            </a:r>
          </a:p>
          <a:p>
            <a:pPr algn="just"/>
            <a:r>
              <a:rPr lang="en-US" sz="1800" b="0" i="0" dirty="0">
                <a:solidFill>
                  <a:srgbClr val="000000"/>
                </a:solidFill>
                <a:effectLst/>
                <a:latin typeface="Roboto" panose="02000000000000000000" pitchFamily="2" charset="0"/>
              </a:rPr>
              <a:t>The appearance of cancer in blood cell images is often vague, can overlap with other diagnoses, and can mimic many other benign abnormalities.</a:t>
            </a:r>
          </a:p>
          <a:p>
            <a:pPr algn="just"/>
            <a:r>
              <a:rPr lang="en-US" sz="1800" b="0" i="0" dirty="0">
                <a:solidFill>
                  <a:srgbClr val="000000"/>
                </a:solidFill>
                <a:effectLst/>
                <a:latin typeface="Roboto" panose="02000000000000000000" pitchFamily="2" charset="0"/>
              </a:rPr>
              <a:t> These discrepancies cause considerable variability among medical personnel in the diagnosis of cancer.</a:t>
            </a:r>
          </a:p>
          <a:p>
            <a:pPr algn="just"/>
            <a:r>
              <a:rPr lang="en-US" sz="1800" b="0" i="0" dirty="0">
                <a:solidFill>
                  <a:srgbClr val="000000"/>
                </a:solidFill>
                <a:effectLst/>
                <a:latin typeface="Roboto" panose="02000000000000000000" pitchFamily="2" charset="0"/>
              </a:rPr>
              <a:t> Automated detection of cancer from blood cell images at the level of expert medical personnel would not only have tremendous benefit in clinical settings, it would also be invaluable in delivery of health care to populations with inadequate access to diagnostic imaging specialists.</a:t>
            </a:r>
            <a:endParaRPr lang="en-US" dirty="0"/>
          </a:p>
          <a:p>
            <a:pPr marL="0" indent="0">
              <a:buNone/>
            </a:pPr>
            <a:endParaRPr lang="en-US" dirty="0"/>
          </a:p>
        </p:txBody>
      </p:sp>
      <p:sp>
        <p:nvSpPr>
          <p:cNvPr id="5" name="Footer Placeholder 4"/>
          <p:cNvSpPr>
            <a:spLocks noGrp="1"/>
          </p:cNvSpPr>
          <p:nvPr>
            <p:ph type="ftr" sz="quarter" idx="11"/>
          </p:nvPr>
        </p:nvSpPr>
        <p:spPr>
          <a:xfrm>
            <a:off x="1564395" y="6367368"/>
            <a:ext cx="6279615" cy="365125"/>
          </a:xfrm>
        </p:spPr>
        <p:txBody>
          <a:bodyPr/>
          <a:lstStyle/>
          <a:p>
            <a:pPr eaLnBrk="0" hangingPunct="0"/>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7</a:t>
            </a:fld>
            <a:endParaRPr lang="en-US"/>
          </a:p>
        </p:txBody>
      </p:sp>
      <p:sp>
        <p:nvSpPr>
          <p:cNvPr id="4" name="Date Placeholder 3">
            <a:extLst>
              <a:ext uri="{FF2B5EF4-FFF2-40B4-BE49-F238E27FC236}">
                <a16:creationId xmlns:a16="http://schemas.microsoft.com/office/drawing/2014/main" id="{C56902FD-313B-E53F-3213-6100F8F6D99C}"/>
              </a:ext>
            </a:extLst>
          </p:cNvPr>
          <p:cNvSpPr>
            <a:spLocks noGrp="1"/>
          </p:cNvSpPr>
          <p:nvPr>
            <p:ph type="dt" sz="half" idx="10"/>
          </p:nvPr>
        </p:nvSpPr>
        <p:spPr/>
        <p:txBody>
          <a:bodyPr/>
          <a:lstStyle/>
          <a:p>
            <a:fld id="{5D5E3676-4342-4843-8978-0C8CB203836C}" type="datetime1">
              <a:rPr lang="en-US" smtClean="0"/>
              <a:t>6/5/2023</a:t>
            </a:fld>
            <a:endParaRPr lang="en-US"/>
          </a:p>
        </p:txBody>
      </p:sp>
    </p:spTree>
    <p:extLst>
      <p:ext uri="{BB962C8B-B14F-4D97-AF65-F5344CB8AC3E}">
        <p14:creationId xmlns:p14="http://schemas.microsoft.com/office/powerpoint/2010/main" val="413679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lnSpc>
                <a:spcPct val="100000"/>
              </a:lnSpc>
              <a:spcBef>
                <a:spcPct val="20000"/>
              </a:spcBef>
              <a:defRPr/>
            </a:pPr>
            <a:r>
              <a:rPr lang="en-IN" dirty="0"/>
              <a:t>Problem Statement</a:t>
            </a:r>
          </a:p>
        </p:txBody>
      </p:sp>
      <p:sp>
        <p:nvSpPr>
          <p:cNvPr id="3" name="Content Placeholder 2"/>
          <p:cNvSpPr>
            <a:spLocks noGrp="1"/>
          </p:cNvSpPr>
          <p:nvPr>
            <p:ph idx="1"/>
          </p:nvPr>
        </p:nvSpPr>
        <p:spPr/>
        <p:txBody>
          <a:bodyPr>
            <a:normAutofit/>
          </a:bodyPr>
          <a:lstStyle/>
          <a:p>
            <a:pPr algn="just"/>
            <a:r>
              <a:rPr lang="en-GB" sz="2000" dirty="0">
                <a:latin typeface="Times New Roman" panose="02020603050405020304" pitchFamily="18" charset="0"/>
                <a:cs typeface="Times New Roman" panose="02020603050405020304" pitchFamily="18" charset="0"/>
              </a:rPr>
              <a:t>To design a detection and diagnosis of Leukemia disease from MRI is crucial to decrease the rate of casualties.</a:t>
            </a:r>
          </a:p>
          <a:p>
            <a:pPr algn="just"/>
            <a:r>
              <a:rPr lang="en-GB" sz="2000" dirty="0">
                <a:latin typeface="Times New Roman" panose="02020603050405020304" pitchFamily="18" charset="0"/>
                <a:cs typeface="Times New Roman" panose="02020603050405020304" pitchFamily="18" charset="0"/>
              </a:rPr>
              <a:t> Leukemia disease is difficult to cure, because the Leukemia disease has a very complex structure and the tissues are interconnected with each other in a complicated manner. </a:t>
            </a:r>
          </a:p>
          <a:p>
            <a:pPr algn="just"/>
            <a:r>
              <a:rPr lang="en-GB" sz="2000" dirty="0">
                <a:latin typeface="Times New Roman" panose="02020603050405020304" pitchFamily="18" charset="0"/>
                <a:cs typeface="Times New Roman" panose="02020603050405020304" pitchFamily="18" charset="0"/>
              </a:rPr>
              <a:t>Despite many existing approaches, robust and efficient segmentation of Leukaemia disease is still an important and challenging task. </a:t>
            </a:r>
          </a:p>
          <a:p>
            <a:pPr algn="just"/>
            <a:r>
              <a:rPr lang="en-GB" sz="2000" dirty="0">
                <a:latin typeface="Times New Roman" panose="02020603050405020304" pitchFamily="18" charset="0"/>
                <a:cs typeface="Times New Roman" panose="02020603050405020304" pitchFamily="18" charset="0"/>
              </a:rPr>
              <a:t>Leukaemia disease segmentation and classification is a challenging task, because Leukemia disease vary in shape, appearance and location.</a:t>
            </a:r>
          </a:p>
          <a:p>
            <a:pPr algn="just"/>
            <a:r>
              <a:rPr lang="en-GB" sz="2000" dirty="0">
                <a:latin typeface="Times New Roman" panose="02020603050405020304" pitchFamily="18" charset="0"/>
                <a:cs typeface="Times New Roman" panose="02020603050405020304" pitchFamily="18" charset="0"/>
              </a:rPr>
              <a:t> It is hard to fully segment and classify Leukaemia disease from mono-modality scans, because of its complicated structure. </a:t>
            </a:r>
          </a:p>
          <a:p>
            <a:pPr algn="just"/>
            <a:r>
              <a:rPr lang="en-GB" sz="2000" dirty="0">
                <a:latin typeface="Times New Roman" panose="02020603050405020304" pitchFamily="18" charset="0"/>
                <a:cs typeface="Times New Roman" panose="02020603050405020304" pitchFamily="18" charset="0"/>
              </a:rPr>
              <a:t>So we overcome that problem to classify the Leukemia disease.</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dirty="0"/>
          </a:p>
        </p:txBody>
      </p:sp>
      <p:sp>
        <p:nvSpPr>
          <p:cNvPr id="5" name="Footer Placeholder 4"/>
          <p:cNvSpPr>
            <a:spLocks noGrp="1"/>
          </p:cNvSpPr>
          <p:nvPr>
            <p:ph type="ftr" sz="quarter" idx="11"/>
          </p:nvPr>
        </p:nvSpPr>
        <p:spPr>
          <a:xfrm>
            <a:off x="1560576" y="6356351"/>
            <a:ext cx="6646990" cy="365125"/>
          </a:xfrm>
        </p:spPr>
        <p:txBody>
          <a:bodyPr/>
          <a:lstStyle/>
          <a:p>
            <a:pPr eaLnBrk="0" hangingPunct="0"/>
            <a:r>
              <a:rPr lang="en-US"/>
              <a:t>Leukemia Diagnosis Using Deep Learning</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pPr/>
              <a:t>8</a:t>
            </a:fld>
            <a:endParaRPr lang="en-US" dirty="0"/>
          </a:p>
        </p:txBody>
      </p:sp>
      <p:sp>
        <p:nvSpPr>
          <p:cNvPr id="4" name="Date Placeholder 3">
            <a:extLst>
              <a:ext uri="{FF2B5EF4-FFF2-40B4-BE49-F238E27FC236}">
                <a16:creationId xmlns:a16="http://schemas.microsoft.com/office/drawing/2014/main" id="{3CED42A0-1933-791E-7590-FD7617BCB616}"/>
              </a:ext>
            </a:extLst>
          </p:cNvPr>
          <p:cNvSpPr>
            <a:spLocks noGrp="1"/>
          </p:cNvSpPr>
          <p:nvPr>
            <p:ph type="dt" sz="half" idx="10"/>
          </p:nvPr>
        </p:nvSpPr>
        <p:spPr/>
        <p:txBody>
          <a:bodyPr/>
          <a:lstStyle/>
          <a:p>
            <a:fld id="{FD37B333-5654-42D6-A47F-D9022BD05CCC}" type="datetime1">
              <a:rPr lang="en-US" smtClean="0"/>
              <a:t>6/5/2023</a:t>
            </a:fld>
            <a:endParaRPr lang="en-US"/>
          </a:p>
        </p:txBody>
      </p:sp>
    </p:spTree>
    <p:extLst>
      <p:ext uri="{BB962C8B-B14F-4D97-AF65-F5344CB8AC3E}">
        <p14:creationId xmlns:p14="http://schemas.microsoft.com/office/powerpoint/2010/main" val="193804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8A7B-5A18-598F-3898-1F2D2F293505}"/>
              </a:ext>
            </a:extLst>
          </p:cNvPr>
          <p:cNvSpPr>
            <a:spLocks noGrp="1"/>
          </p:cNvSpPr>
          <p:nvPr>
            <p:ph type="title"/>
          </p:nvPr>
        </p:nvSpPr>
        <p:spPr/>
        <p:txBody>
          <a:bodyPr/>
          <a:lstStyle/>
          <a:p>
            <a:r>
              <a:rPr lang="en-US" kern="10" dirty="0">
                <a:ln w="9525">
                  <a:noFill/>
                  <a:round/>
                  <a:headEnd/>
                  <a:tailEnd/>
                </a:ln>
                <a:cs typeface="Times New Roman"/>
              </a:rPr>
              <a:t>Probable Solution</a:t>
            </a:r>
            <a:endParaRPr lang="en-IN" dirty="0"/>
          </a:p>
        </p:txBody>
      </p:sp>
      <p:sp>
        <p:nvSpPr>
          <p:cNvPr id="3" name="Content Placeholder 2">
            <a:extLst>
              <a:ext uri="{FF2B5EF4-FFF2-40B4-BE49-F238E27FC236}">
                <a16:creationId xmlns:a16="http://schemas.microsoft.com/office/drawing/2014/main" id="{CCC67877-2A9D-B982-9806-A599AD604C26}"/>
              </a:ext>
            </a:extLst>
          </p:cNvPr>
          <p:cNvSpPr>
            <a:spLocks noGrp="1"/>
          </p:cNvSpPr>
          <p:nvPr>
            <p:ph idx="1"/>
          </p:nvPr>
        </p:nvSpPr>
        <p:spPr/>
        <p:txBody>
          <a:bodyPr>
            <a:normAutofit fontScale="77500" lnSpcReduction="20000"/>
          </a:bodyPr>
          <a:lstStyle/>
          <a:p>
            <a:pPr algn="just">
              <a:buFont typeface="Wingdings" panose="05000000000000000000" pitchFamily="2" charset="2"/>
              <a:buChar char="Ø"/>
            </a:pPr>
            <a:r>
              <a:rPr lang="en-US" sz="2800" dirty="0">
                <a:latin typeface="Times New Roman" pitchFamily="18" charset="0"/>
                <a:cs typeface="Times New Roman" pitchFamily="18" charset="0"/>
              </a:rPr>
              <a:t>The detection of leukemia is  still done manually using different machines</a:t>
            </a:r>
          </a:p>
          <a:p>
            <a:pPr algn="just">
              <a:buFont typeface="Wingdings" panose="05000000000000000000" pitchFamily="2" charset="2"/>
              <a:buChar char="Ø"/>
            </a:pPr>
            <a:r>
              <a:rPr lang="en-US" sz="2800" dirty="0">
                <a:latin typeface="Times New Roman" pitchFamily="18" charset="0"/>
                <a:cs typeface="Times New Roman" pitchFamily="18" charset="0"/>
              </a:rPr>
              <a:t>Here in this review we propose a system to detect leukemia using deep learning.</a:t>
            </a:r>
          </a:p>
          <a:p>
            <a:pPr algn="just">
              <a:buFont typeface="Wingdings" panose="05000000000000000000" pitchFamily="2" charset="2"/>
              <a:buChar char="Ø"/>
            </a:pPr>
            <a:r>
              <a:rPr lang="en-US" sz="2800" dirty="0">
                <a:latin typeface="Times New Roman" pitchFamily="18" charset="0"/>
                <a:cs typeface="Times New Roman" pitchFamily="18" charset="0"/>
              </a:rPr>
              <a:t>First an image of the cell will be provided to the system. Then the system will map this image with the existing images in the database. If the image is containing any symptoms of the leukemia then it will predict with an enhanced accuracy. </a:t>
            </a:r>
          </a:p>
          <a:p>
            <a:pPr algn="just">
              <a:buFont typeface="Wingdings" panose="05000000000000000000" pitchFamily="2" charset="2"/>
              <a:buChar char="Ø"/>
            </a:pPr>
            <a:r>
              <a:rPr lang="en-US" sz="2800" dirty="0">
                <a:latin typeface="Times New Roman" pitchFamily="18" charset="0"/>
                <a:cs typeface="Times New Roman" pitchFamily="18" charset="0"/>
              </a:rPr>
              <a:t>The highest accuracy which have been achieved up to now is 88 percent .By doing this project we aim to achieve up to 93 percent of accuracy.</a:t>
            </a:r>
          </a:p>
          <a:p>
            <a:pPr algn="just">
              <a:buFont typeface="Wingdings" panose="05000000000000000000" pitchFamily="2" charset="2"/>
              <a:buChar char="Ø"/>
            </a:pPr>
            <a:r>
              <a:rPr lang="en-US" sz="2800" dirty="0">
                <a:latin typeface="Times New Roman" pitchFamily="18" charset="0"/>
                <a:cs typeface="Times New Roman" pitchFamily="18" charset="0"/>
              </a:rPr>
              <a:t>By implementing this system the traditional manual systems can be replaced and the accuracy and efficiency can be improved</a:t>
            </a:r>
          </a:p>
          <a:p>
            <a:pPr algn="just">
              <a:buNone/>
            </a:pPr>
            <a:r>
              <a:rPr lang="en-US" sz="2800" dirty="0">
                <a:latin typeface="Times New Roman" pitchFamily="18" charset="0"/>
                <a:cs typeface="Times New Roman" pitchFamily="18" charset="0"/>
              </a:rPr>
              <a:t> </a:t>
            </a:r>
          </a:p>
          <a:p>
            <a:endParaRPr lang="en-IN" dirty="0"/>
          </a:p>
        </p:txBody>
      </p:sp>
      <p:sp>
        <p:nvSpPr>
          <p:cNvPr id="4" name="Date Placeholder 3">
            <a:extLst>
              <a:ext uri="{FF2B5EF4-FFF2-40B4-BE49-F238E27FC236}">
                <a16:creationId xmlns:a16="http://schemas.microsoft.com/office/drawing/2014/main" id="{A21C62C8-D198-3167-AA0A-EBEA4DCC6ED1}"/>
              </a:ext>
            </a:extLst>
          </p:cNvPr>
          <p:cNvSpPr>
            <a:spLocks noGrp="1"/>
          </p:cNvSpPr>
          <p:nvPr>
            <p:ph type="dt" sz="half" idx="10"/>
          </p:nvPr>
        </p:nvSpPr>
        <p:spPr/>
        <p:txBody>
          <a:bodyPr/>
          <a:lstStyle/>
          <a:p>
            <a:fld id="{E9E33F2A-5CA0-4833-8D95-4C9770618F9B}" type="datetime1">
              <a:rPr lang="en-US" smtClean="0"/>
              <a:t>6/5/2023</a:t>
            </a:fld>
            <a:endParaRPr lang="en-US"/>
          </a:p>
        </p:txBody>
      </p:sp>
      <p:sp>
        <p:nvSpPr>
          <p:cNvPr id="5" name="Footer Placeholder 4">
            <a:extLst>
              <a:ext uri="{FF2B5EF4-FFF2-40B4-BE49-F238E27FC236}">
                <a16:creationId xmlns:a16="http://schemas.microsoft.com/office/drawing/2014/main" id="{16C98023-4C6C-70F1-90B9-1567963FC5D6}"/>
              </a:ext>
            </a:extLst>
          </p:cNvPr>
          <p:cNvSpPr>
            <a:spLocks noGrp="1"/>
          </p:cNvSpPr>
          <p:nvPr>
            <p:ph type="ftr" sz="quarter" idx="11"/>
          </p:nvPr>
        </p:nvSpPr>
        <p:spPr/>
        <p:txBody>
          <a:bodyPr/>
          <a:lstStyle/>
          <a:p>
            <a:r>
              <a:rPr lang="en-US"/>
              <a:t>Leukemia Diagnosis Using Deep Learning</a:t>
            </a:r>
            <a:endParaRPr lang="en-US" dirty="0"/>
          </a:p>
        </p:txBody>
      </p:sp>
      <p:sp>
        <p:nvSpPr>
          <p:cNvPr id="6" name="Slide Number Placeholder 5">
            <a:extLst>
              <a:ext uri="{FF2B5EF4-FFF2-40B4-BE49-F238E27FC236}">
                <a16:creationId xmlns:a16="http://schemas.microsoft.com/office/drawing/2014/main" id="{E88590BE-8C2B-9CD1-F200-2FE257EE8D97}"/>
              </a:ext>
            </a:extLst>
          </p:cNvPr>
          <p:cNvSpPr>
            <a:spLocks noGrp="1"/>
          </p:cNvSpPr>
          <p:nvPr>
            <p:ph type="sldNum" sz="quarter" idx="12"/>
          </p:nvPr>
        </p:nvSpPr>
        <p:spPr/>
        <p:txBody>
          <a:bodyPr/>
          <a:lstStyle/>
          <a:p>
            <a:fld id="{B7DB4BBF-4C96-4087-B4EC-DA651138EB13}" type="slidenum">
              <a:rPr lang="en-US" smtClean="0"/>
              <a:pPr/>
              <a:t>9</a:t>
            </a:fld>
            <a:endParaRPr lang="en-US"/>
          </a:p>
        </p:txBody>
      </p:sp>
    </p:spTree>
    <p:extLst>
      <p:ext uri="{BB962C8B-B14F-4D97-AF65-F5344CB8AC3E}">
        <p14:creationId xmlns:p14="http://schemas.microsoft.com/office/powerpoint/2010/main" val="1904779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Book Antiqua"/>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1154</TotalTime>
  <Words>1913</Words>
  <Application>Microsoft Office PowerPoint</Application>
  <PresentationFormat>On-screen Show (4:3)</PresentationFormat>
  <Paragraphs>267</Paragraphs>
  <Slides>31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Algerian</vt:lpstr>
      <vt:lpstr>Arial</vt:lpstr>
      <vt:lpstr>Book Antiqua</vt:lpstr>
      <vt:lpstr>Calibri</vt:lpstr>
      <vt:lpstr>Cambria</vt:lpstr>
      <vt:lpstr>Georgia</vt:lpstr>
      <vt:lpstr>Roboto</vt:lpstr>
      <vt:lpstr>Times New Roman</vt:lpstr>
      <vt:lpstr>Wingdings</vt:lpstr>
      <vt:lpstr>Office Theme</vt:lpstr>
      <vt:lpstr>SKN Sinhgad Institute of Technology And Science Lonavala Department of Information Technology (A.Y.:- 2022-23)</vt:lpstr>
      <vt:lpstr>Leukemia Diagnosis Using Deep Learning</vt:lpstr>
      <vt:lpstr>Outline</vt:lpstr>
      <vt:lpstr>Introduction</vt:lpstr>
      <vt:lpstr>Leukemia Cell Images</vt:lpstr>
      <vt:lpstr>Motivation</vt:lpstr>
      <vt:lpstr>Aim and Objective(s)</vt:lpstr>
      <vt:lpstr>Problem Statement</vt:lpstr>
      <vt:lpstr>Probable Solution</vt:lpstr>
      <vt:lpstr>Literature Survey</vt:lpstr>
      <vt:lpstr>Literature Survey</vt:lpstr>
      <vt:lpstr>Preferred Technology</vt:lpstr>
      <vt:lpstr>System Requirement</vt:lpstr>
      <vt:lpstr>System Architecture</vt:lpstr>
      <vt:lpstr>Procedure:</vt:lpstr>
      <vt:lpstr>Procedure</vt:lpstr>
      <vt:lpstr>  UML Diagrams: Data Flow Diagram:   </vt:lpstr>
      <vt:lpstr>UML Diagrams:</vt:lpstr>
      <vt:lpstr>Class Diagram</vt:lpstr>
      <vt:lpstr>Sequence Diagram:</vt:lpstr>
      <vt:lpstr>Deployment Diagram:</vt:lpstr>
      <vt:lpstr>Project Timeline Chart:</vt:lpstr>
      <vt:lpstr>Experimental Results </vt:lpstr>
      <vt:lpstr>PowerPoint Presentation</vt:lpstr>
      <vt:lpstr>PowerPoint Presentation</vt:lpstr>
      <vt:lpstr>Advantages:</vt:lpstr>
      <vt:lpstr>Future Scope:</vt:lpstr>
      <vt:lpstr>Applications (if Applicable)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SKN Sinhgad Institute of Technology and Science Department of Information Technology</dc:title>
  <dc:creator>admin</dc:creator>
  <cp:lastModifiedBy>narsinggurme@gmail.com</cp:lastModifiedBy>
  <cp:revision>167</cp:revision>
  <dcterms:created xsi:type="dcterms:W3CDTF">2018-09-14T03:07:08Z</dcterms:created>
  <dcterms:modified xsi:type="dcterms:W3CDTF">2023-06-05T06:51:57Z</dcterms:modified>
</cp:coreProperties>
</file>