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fa-IR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FFFF99"/>
    <a:srgbClr val="DAE3F3"/>
    <a:srgbClr val="A9D18E"/>
    <a:srgbClr val="FAB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973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60392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8002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46538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6755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2671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0347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941807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64946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061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49223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3410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BCB59-56CC-445B-A220-2CD5CE5E309C}" type="datetimeFigureOut">
              <a:rPr lang="fa-IR" smtClean="0"/>
              <a:t>1442/05/01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47185-D2AE-4D18-B15D-CBB1AD0AF3E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99917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68793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H="1">
            <a:off x="4314428" y="1622738"/>
            <a:ext cx="12879" cy="31038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4891831" y="1622737"/>
            <a:ext cx="12879" cy="3103809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 rot="16200000">
            <a:off x="3701608" y="2989972"/>
            <a:ext cx="18159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Disaster</a:t>
            </a:r>
            <a:endParaRPr lang="fa-I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618967" y="1519708"/>
            <a:ext cx="6954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904708" y="1519710"/>
            <a:ext cx="6949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01668" y="1176133"/>
            <a:ext cx="18159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Before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11209" y="1150376"/>
            <a:ext cx="181592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/>
              <a:t>After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97416" y="2116427"/>
            <a:ext cx="1914099" cy="631065"/>
            <a:chOff x="2208218" y="1229929"/>
            <a:chExt cx="1914099" cy="631065"/>
          </a:xfrm>
        </p:grpSpPr>
        <p:grpSp>
          <p:nvGrpSpPr>
            <p:cNvPr id="28" name="Group 27"/>
            <p:cNvGrpSpPr/>
            <p:nvPr/>
          </p:nvGrpSpPr>
          <p:grpSpPr>
            <a:xfrm>
              <a:off x="2208218" y="1229929"/>
              <a:ext cx="1914099" cy="631065"/>
              <a:chOff x="2163651" y="2550017"/>
              <a:chExt cx="1914099" cy="631065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2163651" y="2550017"/>
                <a:ext cx="1053926" cy="631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31" name="Straight Connector 30"/>
              <p:cNvCxnSpPr/>
              <p:nvPr/>
            </p:nvCxnSpPr>
            <p:spPr>
              <a:xfrm>
                <a:off x="3309870" y="2871989"/>
                <a:ext cx="767880" cy="3090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Connector 28"/>
            <p:cNvCxnSpPr>
              <a:endCxn id="30" idx="3"/>
            </p:cNvCxnSpPr>
            <p:nvPr/>
          </p:nvCxnSpPr>
          <p:spPr>
            <a:xfrm flipH="1">
              <a:off x="3262144" y="1545461"/>
              <a:ext cx="9229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669700" y="1198807"/>
            <a:ext cx="2936668" cy="793661"/>
            <a:chOff x="1008286" y="1229929"/>
            <a:chExt cx="2936668" cy="793661"/>
          </a:xfrm>
        </p:grpSpPr>
        <p:grpSp>
          <p:nvGrpSpPr>
            <p:cNvPr id="46" name="Group 45"/>
            <p:cNvGrpSpPr/>
            <p:nvPr/>
          </p:nvGrpSpPr>
          <p:grpSpPr>
            <a:xfrm>
              <a:off x="1008286" y="1229929"/>
              <a:ext cx="2936668" cy="793661"/>
              <a:chOff x="963719" y="2550017"/>
              <a:chExt cx="2936668" cy="793661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963719" y="2550017"/>
                <a:ext cx="2253857" cy="631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Vulnerability/ reliability/ network robustness/ probability of failure</a:t>
                </a:r>
                <a:endParaRPr lang="fa-IR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9" name="Straight Connector 48"/>
              <p:cNvCxnSpPr/>
              <p:nvPr/>
            </p:nvCxnSpPr>
            <p:spPr>
              <a:xfrm>
                <a:off x="3309870" y="2871989"/>
                <a:ext cx="590517" cy="4716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Straight Connector 46"/>
            <p:cNvCxnSpPr>
              <a:endCxn id="48" idx="3"/>
            </p:cNvCxnSpPr>
            <p:nvPr/>
          </p:nvCxnSpPr>
          <p:spPr>
            <a:xfrm flipH="1">
              <a:off x="3262143" y="1545461"/>
              <a:ext cx="92296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186824" y="4069720"/>
            <a:ext cx="1945875" cy="643944"/>
            <a:chOff x="2208218" y="1217050"/>
            <a:chExt cx="1945875" cy="643944"/>
          </a:xfrm>
        </p:grpSpPr>
        <p:grpSp>
          <p:nvGrpSpPr>
            <p:cNvPr id="52" name="Group 51"/>
            <p:cNvGrpSpPr/>
            <p:nvPr/>
          </p:nvGrpSpPr>
          <p:grpSpPr>
            <a:xfrm>
              <a:off x="2208218" y="1217050"/>
              <a:ext cx="1945875" cy="643944"/>
              <a:chOff x="2163651" y="2537138"/>
              <a:chExt cx="1945875" cy="643944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2163651" y="2550017"/>
                <a:ext cx="1053926" cy="631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55" name="Straight Connector 54"/>
              <p:cNvCxnSpPr/>
              <p:nvPr/>
            </p:nvCxnSpPr>
            <p:spPr>
              <a:xfrm flipV="1">
                <a:off x="3309870" y="2537138"/>
                <a:ext cx="799656" cy="3219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3" name="Straight Connector 52"/>
            <p:cNvCxnSpPr>
              <a:endCxn id="54" idx="3"/>
            </p:cNvCxnSpPr>
            <p:nvPr/>
          </p:nvCxnSpPr>
          <p:spPr>
            <a:xfrm flipH="1">
              <a:off x="3262144" y="1545461"/>
              <a:ext cx="9229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82496" y="3047996"/>
            <a:ext cx="2058988" cy="631065"/>
            <a:chOff x="2208218" y="1229929"/>
            <a:chExt cx="2058988" cy="631065"/>
          </a:xfrm>
        </p:grpSpPr>
        <p:grpSp>
          <p:nvGrpSpPr>
            <p:cNvPr id="57" name="Group 56"/>
            <p:cNvGrpSpPr/>
            <p:nvPr/>
          </p:nvGrpSpPr>
          <p:grpSpPr>
            <a:xfrm>
              <a:off x="2208218" y="1229929"/>
              <a:ext cx="2058988" cy="631065"/>
              <a:chOff x="2163651" y="2550017"/>
              <a:chExt cx="2058988" cy="631065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163651" y="2550017"/>
                <a:ext cx="1053926" cy="631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60" name="Straight Connector 59"/>
              <p:cNvCxnSpPr/>
              <p:nvPr/>
            </p:nvCxnSpPr>
            <p:spPr>
              <a:xfrm>
                <a:off x="3309870" y="2859110"/>
                <a:ext cx="912769" cy="2060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57"/>
            <p:cNvCxnSpPr>
              <a:endCxn id="59" idx="3"/>
            </p:cNvCxnSpPr>
            <p:nvPr/>
          </p:nvCxnSpPr>
          <p:spPr>
            <a:xfrm flipH="1">
              <a:off x="3262144" y="1545461"/>
              <a:ext cx="9229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5663668" y="1441090"/>
            <a:ext cx="1964618" cy="631065"/>
            <a:chOff x="1297526" y="1229929"/>
            <a:chExt cx="1964618" cy="631065"/>
          </a:xfrm>
        </p:grpSpPr>
        <p:grpSp>
          <p:nvGrpSpPr>
            <p:cNvPr id="66" name="Group 65"/>
            <p:cNvGrpSpPr/>
            <p:nvPr/>
          </p:nvGrpSpPr>
          <p:grpSpPr>
            <a:xfrm>
              <a:off x="1297526" y="1229929"/>
              <a:ext cx="1964618" cy="631065"/>
              <a:chOff x="1252959" y="2550017"/>
              <a:chExt cx="1964618" cy="631065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2163651" y="2550017"/>
                <a:ext cx="1053926" cy="631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flipV="1">
                <a:off x="1252959" y="2818325"/>
                <a:ext cx="799656" cy="3219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Straight Connector 66"/>
            <p:cNvCxnSpPr/>
            <p:nvPr/>
          </p:nvCxnSpPr>
          <p:spPr>
            <a:xfrm flipH="1">
              <a:off x="2106753" y="1504673"/>
              <a:ext cx="9229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6772913" y="2592945"/>
            <a:ext cx="1964618" cy="631065"/>
            <a:chOff x="1297526" y="1229929"/>
            <a:chExt cx="1964618" cy="631065"/>
          </a:xfrm>
        </p:grpSpPr>
        <p:grpSp>
          <p:nvGrpSpPr>
            <p:cNvPr id="71" name="Group 70"/>
            <p:cNvGrpSpPr/>
            <p:nvPr/>
          </p:nvGrpSpPr>
          <p:grpSpPr>
            <a:xfrm>
              <a:off x="1297526" y="1229929"/>
              <a:ext cx="1964618" cy="631065"/>
              <a:chOff x="1252959" y="2550017"/>
              <a:chExt cx="1964618" cy="631065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2163651" y="2550017"/>
                <a:ext cx="1053926" cy="6310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fa-IR"/>
              </a:p>
            </p:txBody>
          </p:sp>
          <p:cxnSp>
            <p:nvCxnSpPr>
              <p:cNvPr id="74" name="Straight Connector 73"/>
              <p:cNvCxnSpPr/>
              <p:nvPr/>
            </p:nvCxnSpPr>
            <p:spPr>
              <a:xfrm flipV="1">
                <a:off x="1252959" y="2818325"/>
                <a:ext cx="799656" cy="32197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Connector 71"/>
            <p:cNvCxnSpPr/>
            <p:nvPr/>
          </p:nvCxnSpPr>
          <p:spPr>
            <a:xfrm flipH="1">
              <a:off x="2106753" y="1504673"/>
              <a:ext cx="92293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9892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606086" y="2601533"/>
            <a:ext cx="1880315" cy="164849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3" name="Oval 2"/>
          <p:cNvSpPr/>
          <p:nvPr/>
        </p:nvSpPr>
        <p:spPr>
          <a:xfrm>
            <a:off x="3457977" y="2421229"/>
            <a:ext cx="2176528" cy="2009103"/>
          </a:xfrm>
          <a:prstGeom prst="ellipse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4" name="Oval 3"/>
          <p:cNvSpPr/>
          <p:nvPr/>
        </p:nvSpPr>
        <p:spPr>
          <a:xfrm>
            <a:off x="5691652" y="1580883"/>
            <a:ext cx="1517559" cy="144243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5" name="Oval 4"/>
          <p:cNvSpPr/>
          <p:nvPr/>
        </p:nvSpPr>
        <p:spPr>
          <a:xfrm>
            <a:off x="5822859" y="3709115"/>
            <a:ext cx="1517559" cy="144243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6" name="Oval 5"/>
          <p:cNvSpPr/>
          <p:nvPr/>
        </p:nvSpPr>
        <p:spPr>
          <a:xfrm>
            <a:off x="3798203" y="4836019"/>
            <a:ext cx="1517559" cy="144243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7" name="Oval 6"/>
          <p:cNvSpPr/>
          <p:nvPr/>
        </p:nvSpPr>
        <p:spPr>
          <a:xfrm>
            <a:off x="1752068" y="3709114"/>
            <a:ext cx="1517559" cy="1442433"/>
          </a:xfrm>
          <a:prstGeom prst="ellipse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8" name="Oval 7"/>
          <p:cNvSpPr/>
          <p:nvPr/>
        </p:nvSpPr>
        <p:spPr>
          <a:xfrm>
            <a:off x="1846244" y="1700012"/>
            <a:ext cx="1517559" cy="1442433"/>
          </a:xfrm>
          <a:prstGeom prst="ellipse">
            <a:avLst/>
          </a:prstGeom>
          <a:solidFill>
            <a:srgbClr val="FAB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sp>
        <p:nvSpPr>
          <p:cNvPr id="9" name="Oval 8"/>
          <p:cNvSpPr/>
          <p:nvPr/>
        </p:nvSpPr>
        <p:spPr>
          <a:xfrm>
            <a:off x="3787463" y="447542"/>
            <a:ext cx="1517559" cy="144243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A9D1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a-IR"/>
          </a:p>
        </p:txBody>
      </p:sp>
      <p:cxnSp>
        <p:nvCxnSpPr>
          <p:cNvPr id="11" name="Straight Arrow Connector 10"/>
          <p:cNvCxnSpPr>
            <a:stCxn id="3" idx="1"/>
            <a:endCxn id="8" idx="6"/>
          </p:cNvCxnSpPr>
          <p:nvPr/>
        </p:nvCxnSpPr>
        <p:spPr>
          <a:xfrm flipH="1" flipV="1">
            <a:off x="3363803" y="2421227"/>
            <a:ext cx="412921" cy="294226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3" idx="0"/>
            <a:endCxn id="9" idx="4"/>
          </p:cNvCxnSpPr>
          <p:nvPr/>
        </p:nvCxnSpPr>
        <p:spPr>
          <a:xfrm flipV="1">
            <a:off x="4546241" y="1889973"/>
            <a:ext cx="0" cy="531254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7"/>
            <a:endCxn id="4" idx="2"/>
          </p:cNvCxnSpPr>
          <p:nvPr/>
        </p:nvCxnSpPr>
        <p:spPr>
          <a:xfrm flipV="1">
            <a:off x="5315760" y="2302100"/>
            <a:ext cx="375890" cy="413355"/>
          </a:xfrm>
          <a:prstGeom prst="straightConnector1">
            <a:avLst/>
          </a:prstGeom>
          <a:ln w="3810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3" idx="3"/>
            <a:endCxn id="7" idx="6"/>
          </p:cNvCxnSpPr>
          <p:nvPr/>
        </p:nvCxnSpPr>
        <p:spPr>
          <a:xfrm flipH="1">
            <a:off x="3269627" y="4136106"/>
            <a:ext cx="507097" cy="294225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3" idx="4"/>
            <a:endCxn id="6" idx="0"/>
          </p:cNvCxnSpPr>
          <p:nvPr/>
        </p:nvCxnSpPr>
        <p:spPr>
          <a:xfrm>
            <a:off x="4546241" y="4430332"/>
            <a:ext cx="10740" cy="405687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" idx="5"/>
            <a:endCxn id="5" idx="2"/>
          </p:cNvCxnSpPr>
          <p:nvPr/>
        </p:nvCxnSpPr>
        <p:spPr>
          <a:xfrm>
            <a:off x="5315762" y="4136104"/>
            <a:ext cx="507097" cy="294226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6" idx="6"/>
          </p:cNvCxnSpPr>
          <p:nvPr/>
        </p:nvCxnSpPr>
        <p:spPr>
          <a:xfrm>
            <a:off x="5315762" y="5557236"/>
            <a:ext cx="507097" cy="392805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1"/>
          </p:cNvCxnSpPr>
          <p:nvPr/>
        </p:nvCxnSpPr>
        <p:spPr>
          <a:xfrm flipH="1" flipV="1">
            <a:off x="1659597" y="1780275"/>
            <a:ext cx="408888" cy="130976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2"/>
            <a:endCxn id="107" idx="3"/>
          </p:cNvCxnSpPr>
          <p:nvPr/>
        </p:nvCxnSpPr>
        <p:spPr>
          <a:xfrm flipH="1">
            <a:off x="1411596" y="2421227"/>
            <a:ext cx="434646" cy="1996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8" idx="0"/>
          </p:cNvCxnSpPr>
          <p:nvPr/>
        </p:nvCxnSpPr>
        <p:spPr>
          <a:xfrm flipH="1" flipV="1">
            <a:off x="2306576" y="1284897"/>
            <a:ext cx="298448" cy="415115"/>
          </a:xfrm>
          <a:prstGeom prst="straightConnector1">
            <a:avLst/>
          </a:prstGeom>
          <a:ln w="38100">
            <a:solidFill>
              <a:srgbClr val="FAB2E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7" idx="1"/>
          </p:cNvCxnSpPr>
          <p:nvPr/>
        </p:nvCxnSpPr>
        <p:spPr>
          <a:xfrm flipH="1" flipV="1">
            <a:off x="1694921" y="3748959"/>
            <a:ext cx="279386" cy="171392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142" idx="3"/>
          </p:cNvCxnSpPr>
          <p:nvPr/>
        </p:nvCxnSpPr>
        <p:spPr>
          <a:xfrm flipH="1" flipV="1">
            <a:off x="1514049" y="4122596"/>
            <a:ext cx="247196" cy="115167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7" idx="3"/>
          </p:cNvCxnSpPr>
          <p:nvPr/>
        </p:nvCxnSpPr>
        <p:spPr>
          <a:xfrm flipH="1">
            <a:off x="1735659" y="4940308"/>
            <a:ext cx="238650" cy="186684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5" idx="5"/>
          </p:cNvCxnSpPr>
          <p:nvPr/>
        </p:nvCxnSpPr>
        <p:spPr>
          <a:xfrm>
            <a:off x="7118177" y="4940309"/>
            <a:ext cx="322441" cy="209657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" idx="6"/>
          </p:cNvCxnSpPr>
          <p:nvPr/>
        </p:nvCxnSpPr>
        <p:spPr>
          <a:xfrm flipV="1">
            <a:off x="7340416" y="4430328"/>
            <a:ext cx="340224" cy="2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5" idx="7"/>
          </p:cNvCxnSpPr>
          <p:nvPr/>
        </p:nvCxnSpPr>
        <p:spPr>
          <a:xfrm flipV="1">
            <a:off x="7118177" y="3803245"/>
            <a:ext cx="475789" cy="117109"/>
          </a:xfrm>
          <a:prstGeom prst="straightConnector1">
            <a:avLst/>
          </a:prstGeom>
          <a:ln w="38100">
            <a:solidFill>
              <a:srgbClr val="FFE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" idx="7"/>
          </p:cNvCxnSpPr>
          <p:nvPr/>
        </p:nvCxnSpPr>
        <p:spPr>
          <a:xfrm flipV="1">
            <a:off x="6986968" y="1604399"/>
            <a:ext cx="481298" cy="187723"/>
          </a:xfrm>
          <a:prstGeom prst="straightConnector1">
            <a:avLst/>
          </a:prstGeom>
          <a:ln w="3810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" idx="6"/>
          </p:cNvCxnSpPr>
          <p:nvPr/>
        </p:nvCxnSpPr>
        <p:spPr>
          <a:xfrm flipV="1">
            <a:off x="7209211" y="2302096"/>
            <a:ext cx="518115" cy="2"/>
          </a:xfrm>
          <a:prstGeom prst="straightConnector1">
            <a:avLst/>
          </a:prstGeom>
          <a:ln w="3810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" idx="5"/>
          </p:cNvCxnSpPr>
          <p:nvPr/>
        </p:nvCxnSpPr>
        <p:spPr>
          <a:xfrm>
            <a:off x="6986968" y="2812077"/>
            <a:ext cx="481298" cy="211239"/>
          </a:xfrm>
          <a:prstGeom prst="straightConnector1">
            <a:avLst/>
          </a:prstGeom>
          <a:ln w="38100">
            <a:solidFill>
              <a:srgbClr val="DAE3F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9" idx="1"/>
          </p:cNvCxnSpPr>
          <p:nvPr/>
        </p:nvCxnSpPr>
        <p:spPr>
          <a:xfrm flipH="1" flipV="1">
            <a:off x="3400833" y="447539"/>
            <a:ext cx="608871" cy="21124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9" idx="7"/>
          </p:cNvCxnSpPr>
          <p:nvPr/>
        </p:nvCxnSpPr>
        <p:spPr>
          <a:xfrm flipV="1">
            <a:off x="5082779" y="447539"/>
            <a:ext cx="551726" cy="211240"/>
          </a:xfrm>
          <a:prstGeom prst="straightConnector1">
            <a:avLst/>
          </a:prstGeom>
          <a:ln w="38100">
            <a:solidFill>
              <a:srgbClr val="A9D18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Construction, helmet, safety icon - Download on Iconfind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439" y="436814"/>
            <a:ext cx="652510" cy="652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tore Icons - Download Free Vector Icons | Noun Project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44" y="1710220"/>
            <a:ext cx="627254" cy="627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ridge, flyover, highway, road, transportation icon - Download on Iconfinder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035" y="1604397"/>
            <a:ext cx="661618" cy="66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erformance Icons - Download Free Vector Icons | Noun Project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848" y="3710850"/>
            <a:ext cx="664411" cy="664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Earth, global, network icon - Download on Iconfinder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0700" y="3830080"/>
            <a:ext cx="649125" cy="64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Equity Icons - Download Free Vector Icons | Noun Project"/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654" y="4871588"/>
            <a:ext cx="559917" cy="55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TextBox 89"/>
          <p:cNvSpPr txBox="1"/>
          <p:nvPr/>
        </p:nvSpPr>
        <p:spPr>
          <a:xfrm>
            <a:off x="3861294" y="1092693"/>
            <a:ext cx="13806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Safety-based metrics</a:t>
            </a:r>
            <a:endParaRPr lang="fa-IR" sz="1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1779995" y="2257913"/>
            <a:ext cx="1605287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Restoration process-based metrics</a:t>
            </a:r>
            <a:endParaRPr lang="fa-IR" sz="14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782830" y="2183448"/>
            <a:ext cx="13806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Infrastructure-based metrics</a:t>
            </a:r>
            <a:endParaRPr lang="fa-IR" sz="14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5923057" y="4438671"/>
            <a:ext cx="13806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Network-based metrics</a:t>
            </a:r>
            <a:endParaRPr lang="fa-IR" sz="14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1818390" y="4326304"/>
            <a:ext cx="13806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Performance-based metrics</a:t>
            </a:r>
            <a:endParaRPr lang="fa-IR" sz="14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3861294" y="5492026"/>
            <a:ext cx="1380632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b="1" dirty="0"/>
              <a:t>Equity-based metrics</a:t>
            </a:r>
            <a:endParaRPr lang="fa-IR" sz="14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5533726" y="304800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 smtClean="0"/>
              <a:t>Safety performance</a:t>
            </a:r>
            <a:endParaRPr lang="fa-IR" sz="1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1267311" y="279361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Accessibility to resources</a:t>
            </a:r>
            <a:endParaRPr lang="fa-IR" sz="1400" dirty="0"/>
          </a:p>
        </p:txBody>
      </p:sp>
      <p:sp>
        <p:nvSpPr>
          <p:cNvPr id="106" name="TextBox 105"/>
          <p:cNvSpPr txBox="1"/>
          <p:nvPr/>
        </p:nvSpPr>
        <p:spPr>
          <a:xfrm>
            <a:off x="-348174" y="1626387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Mean </a:t>
            </a:r>
            <a:r>
              <a:rPr lang="en-US" sz="1400" dirty="0"/>
              <a:t>recovery time</a:t>
            </a:r>
            <a:endParaRPr lang="fa-IR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-75026" y="2266017"/>
            <a:ext cx="1486623" cy="3144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Restoration costs </a:t>
            </a:r>
            <a:endParaRPr lang="fa-IR" sz="1400" dirty="0"/>
          </a:p>
        </p:txBody>
      </p:sp>
      <p:sp>
        <p:nvSpPr>
          <p:cNvPr id="108" name="TextBox 107"/>
          <p:cNvSpPr txBox="1"/>
          <p:nvPr/>
        </p:nvSpPr>
        <p:spPr>
          <a:xfrm>
            <a:off x="7118177" y="1923661"/>
            <a:ext cx="2240925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Vulnerability</a:t>
            </a:r>
          </a:p>
          <a:p>
            <a:pPr algn="ctr" rtl="0"/>
            <a:r>
              <a:rPr lang="en-US" sz="1400" dirty="0"/>
              <a:t> reliability</a:t>
            </a:r>
          </a:p>
          <a:p>
            <a:pPr algn="ctr" rtl="0"/>
            <a:r>
              <a:rPr lang="en-US" sz="1400" dirty="0"/>
              <a:t> </a:t>
            </a:r>
            <a:r>
              <a:rPr lang="en-US" sz="1400" dirty="0"/>
              <a:t>network </a:t>
            </a:r>
            <a:r>
              <a:rPr lang="en-US" sz="1400" dirty="0"/>
              <a:t>robustness </a:t>
            </a:r>
            <a:r>
              <a:rPr lang="en-US" sz="1400" dirty="0"/>
              <a:t>probability of failure</a:t>
            </a:r>
            <a:endParaRPr lang="fa-IR" sz="1400" dirty="0"/>
          </a:p>
        </p:txBody>
      </p:sp>
      <p:sp>
        <p:nvSpPr>
          <p:cNvPr id="109" name="TextBox 108"/>
          <p:cNvSpPr txBox="1"/>
          <p:nvPr/>
        </p:nvSpPr>
        <p:spPr>
          <a:xfrm>
            <a:off x="-32929" y="4339699"/>
            <a:ext cx="154697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Average transmission time </a:t>
            </a:r>
            <a:endParaRPr lang="fa-IR" sz="1400" dirty="0"/>
          </a:p>
        </p:txBody>
      </p:sp>
      <p:sp>
        <p:nvSpPr>
          <p:cNvPr id="110" name="TextBox 109"/>
          <p:cNvSpPr txBox="1"/>
          <p:nvPr/>
        </p:nvSpPr>
        <p:spPr>
          <a:xfrm>
            <a:off x="6995278" y="5142510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Change in network capacity </a:t>
            </a:r>
            <a:endParaRPr lang="fa-IR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-173227" y="3503280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Unmet travel demand </a:t>
            </a:r>
            <a:endParaRPr lang="fa-IR" sz="1400" dirty="0"/>
          </a:p>
        </p:txBody>
      </p:sp>
      <p:sp>
        <p:nvSpPr>
          <p:cNvPr id="112" name="TextBox 111"/>
          <p:cNvSpPr txBox="1"/>
          <p:nvPr/>
        </p:nvSpPr>
        <p:spPr>
          <a:xfrm>
            <a:off x="7279397" y="4109873"/>
            <a:ext cx="2240925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D</a:t>
            </a:r>
            <a:r>
              <a:rPr lang="en-US" sz="1400" dirty="0" smtClean="0"/>
              <a:t>ependency</a:t>
            </a:r>
            <a:r>
              <a:rPr lang="en-US" sz="1400" dirty="0"/>
              <a:t>, </a:t>
            </a:r>
            <a:endParaRPr lang="en-US" sz="1400" dirty="0" smtClean="0"/>
          </a:p>
          <a:p>
            <a:pPr algn="ctr" rtl="0"/>
            <a:r>
              <a:rPr lang="en-US" sz="1400" dirty="0"/>
              <a:t> </a:t>
            </a:r>
            <a:r>
              <a:rPr lang="en-US" sz="1400" dirty="0" smtClean="0"/>
              <a:t>Connectivity </a:t>
            </a:r>
            <a:r>
              <a:rPr lang="en-US" sz="1400" dirty="0"/>
              <a:t>and </a:t>
            </a:r>
            <a:r>
              <a:rPr lang="en-US" sz="1400" dirty="0"/>
              <a:t>accessibility </a:t>
            </a:r>
            <a:endParaRPr lang="fa-IR" sz="1400" dirty="0"/>
          </a:p>
        </p:txBody>
      </p:sp>
      <p:sp>
        <p:nvSpPr>
          <p:cNvPr id="139" name="TextBox 138"/>
          <p:cNvSpPr txBox="1"/>
          <p:nvPr/>
        </p:nvSpPr>
        <p:spPr>
          <a:xfrm>
            <a:off x="7024002" y="1443262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Road hierarchy </a:t>
            </a:r>
            <a:endParaRPr lang="fa-IR" sz="1400" dirty="0"/>
          </a:p>
        </p:txBody>
      </p:sp>
      <p:sp>
        <p:nvSpPr>
          <p:cNvPr id="140" name="TextBox 139"/>
          <p:cNvSpPr txBox="1"/>
          <p:nvPr/>
        </p:nvSpPr>
        <p:spPr>
          <a:xfrm>
            <a:off x="5241926" y="5950041"/>
            <a:ext cx="22409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Size of population aﬀected by blockages at each node </a:t>
            </a:r>
            <a:endParaRPr lang="fa-IR" sz="1400" dirty="0"/>
          </a:p>
        </p:txBody>
      </p:sp>
      <p:sp>
        <p:nvSpPr>
          <p:cNvPr id="141" name="TextBox 140"/>
          <p:cNvSpPr txBox="1"/>
          <p:nvPr/>
        </p:nvSpPr>
        <p:spPr>
          <a:xfrm>
            <a:off x="7141007" y="3613085"/>
            <a:ext cx="224092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Shortest path </a:t>
            </a:r>
            <a:endParaRPr lang="fa-IR" sz="1400" dirty="0"/>
          </a:p>
        </p:txBody>
      </p:sp>
      <p:sp>
        <p:nvSpPr>
          <p:cNvPr id="142" name="TextBox 141"/>
          <p:cNvSpPr txBox="1"/>
          <p:nvPr/>
        </p:nvSpPr>
        <p:spPr>
          <a:xfrm>
            <a:off x="-87614" y="3968707"/>
            <a:ext cx="1601663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loss of service cost </a:t>
            </a:r>
            <a:endParaRPr lang="fa-IR" sz="1400" dirty="0"/>
          </a:p>
        </p:txBody>
      </p:sp>
      <p:sp>
        <p:nvSpPr>
          <p:cNvPr id="143" name="TextBox 142"/>
          <p:cNvSpPr txBox="1"/>
          <p:nvPr/>
        </p:nvSpPr>
        <p:spPr>
          <a:xfrm>
            <a:off x="-173227" y="1076320"/>
            <a:ext cx="2585115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Eﬃciency of </a:t>
            </a:r>
            <a:r>
              <a:rPr lang="en-US" sz="1400" dirty="0" smtClean="0"/>
              <a:t>recovery </a:t>
            </a:r>
            <a:r>
              <a:rPr lang="en-US" sz="1400" dirty="0"/>
              <a:t>process </a:t>
            </a:r>
            <a:endParaRPr lang="fa-IR" sz="1400" dirty="0"/>
          </a:p>
        </p:txBody>
      </p:sp>
      <p:sp>
        <p:nvSpPr>
          <p:cNvPr id="147" name="TextBox 146"/>
          <p:cNvSpPr txBox="1"/>
          <p:nvPr/>
        </p:nvSpPr>
        <p:spPr>
          <a:xfrm>
            <a:off x="243684" y="6436008"/>
            <a:ext cx="361761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Maximum loss of functionality</a:t>
            </a:r>
            <a:endParaRPr lang="fa-IR" sz="1400" dirty="0"/>
          </a:p>
        </p:txBody>
      </p:sp>
      <p:sp>
        <p:nvSpPr>
          <p:cNvPr id="148" name="TextBox 147"/>
          <p:cNvSpPr txBox="1"/>
          <p:nvPr/>
        </p:nvSpPr>
        <p:spPr>
          <a:xfrm>
            <a:off x="-75026" y="6124563"/>
            <a:ext cx="292791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The time averaged level of operability</a:t>
            </a:r>
            <a:endParaRPr lang="fa-IR" sz="1400" dirty="0"/>
          </a:p>
        </p:txBody>
      </p:sp>
      <p:sp>
        <p:nvSpPr>
          <p:cNvPr id="149" name="TextBox 148"/>
          <p:cNvSpPr txBox="1"/>
          <p:nvPr/>
        </p:nvSpPr>
        <p:spPr>
          <a:xfrm>
            <a:off x="-50959" y="5704313"/>
            <a:ext cx="2240925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Change in the performance of network</a:t>
            </a:r>
            <a:endParaRPr lang="fa-IR" sz="1400" dirty="0"/>
          </a:p>
        </p:txBody>
      </p:sp>
      <p:sp>
        <p:nvSpPr>
          <p:cNvPr id="150" name="TextBox 149"/>
          <p:cNvSpPr txBox="1"/>
          <p:nvPr/>
        </p:nvSpPr>
        <p:spPr>
          <a:xfrm>
            <a:off x="1142010" y="5386877"/>
            <a:ext cx="1035174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Travel cost</a:t>
            </a:r>
            <a:endParaRPr lang="fa-IR" sz="1400" dirty="0"/>
          </a:p>
        </p:txBody>
      </p:sp>
      <p:sp>
        <p:nvSpPr>
          <p:cNvPr id="151" name="TextBox 150"/>
          <p:cNvSpPr txBox="1"/>
          <p:nvPr/>
        </p:nvSpPr>
        <p:spPr>
          <a:xfrm>
            <a:off x="-63468" y="5007690"/>
            <a:ext cx="1784056" cy="5273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400" dirty="0"/>
              <a:t>Average transmission speed </a:t>
            </a:r>
            <a:endParaRPr lang="fa-IR" sz="1400" dirty="0"/>
          </a:p>
        </p:txBody>
      </p:sp>
      <p:cxnSp>
        <p:nvCxnSpPr>
          <p:cNvPr id="156" name="Straight Arrow Connector 155"/>
          <p:cNvCxnSpPr>
            <a:endCxn id="109" idx="3"/>
          </p:cNvCxnSpPr>
          <p:nvPr/>
        </p:nvCxnSpPr>
        <p:spPr>
          <a:xfrm flipH="1">
            <a:off x="1514049" y="4515231"/>
            <a:ext cx="291097" cy="86078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 flipH="1">
            <a:off x="2015497" y="5105073"/>
            <a:ext cx="197751" cy="287795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>
            <a:stCxn id="7" idx="4"/>
          </p:cNvCxnSpPr>
          <p:nvPr/>
        </p:nvCxnSpPr>
        <p:spPr>
          <a:xfrm flipH="1">
            <a:off x="2186848" y="5151547"/>
            <a:ext cx="324000" cy="602089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2705760" y="5083537"/>
            <a:ext cx="9577" cy="1023285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>
            <a:stCxn id="7" idx="5"/>
          </p:cNvCxnSpPr>
          <p:nvPr/>
        </p:nvCxnSpPr>
        <p:spPr>
          <a:xfrm>
            <a:off x="3047386" y="4940308"/>
            <a:ext cx="53834" cy="1532953"/>
          </a:xfrm>
          <a:prstGeom prst="straightConnector1">
            <a:avLst/>
          </a:prstGeom>
          <a:ln w="38100">
            <a:solidFill>
              <a:srgbClr val="FFFF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TextBox 178"/>
          <p:cNvSpPr txBox="1"/>
          <p:nvPr/>
        </p:nvSpPr>
        <p:spPr>
          <a:xfrm>
            <a:off x="3588538" y="2916696"/>
            <a:ext cx="192132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 smtClean="0"/>
              <a:t>Transportation network resilience metrics</a:t>
            </a:r>
            <a:endParaRPr lang="fa-IR" b="1" dirty="0"/>
          </a:p>
        </p:txBody>
      </p:sp>
    </p:spTree>
    <p:extLst>
      <p:ext uri="{BB962C8B-B14F-4D97-AF65-F5344CB8AC3E}">
        <p14:creationId xmlns:p14="http://schemas.microsoft.com/office/powerpoint/2010/main" val="189983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107</Words>
  <Application>Microsoft Office PowerPoint</Application>
  <PresentationFormat>On-screen Show (4:3)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mahsa</dc:creator>
  <cp:lastModifiedBy>mahsa</cp:lastModifiedBy>
  <cp:revision>44</cp:revision>
  <dcterms:created xsi:type="dcterms:W3CDTF">2020-12-08T14:11:52Z</dcterms:created>
  <dcterms:modified xsi:type="dcterms:W3CDTF">2020-12-15T12:06:47Z</dcterms:modified>
</cp:coreProperties>
</file>