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8" r:id="rId2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E699"/>
    <a:srgbClr val="FFFF99"/>
    <a:srgbClr val="DAE3F3"/>
    <a:srgbClr val="FAB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39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002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653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755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267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347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4180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94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0612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922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41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CB59-56CC-445B-A220-2CD5CE5E309C}" type="datetimeFigureOut">
              <a:rPr lang="fa-IR" smtClean="0"/>
              <a:t>1442/05/21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9917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06086" y="2601533"/>
            <a:ext cx="1880315" cy="164849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3" name="Oval 2"/>
          <p:cNvSpPr/>
          <p:nvPr/>
        </p:nvSpPr>
        <p:spPr>
          <a:xfrm>
            <a:off x="3457977" y="2421229"/>
            <a:ext cx="2176528" cy="200910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4" name="Oval 3"/>
          <p:cNvSpPr/>
          <p:nvPr/>
        </p:nvSpPr>
        <p:spPr>
          <a:xfrm>
            <a:off x="5691652" y="1580883"/>
            <a:ext cx="1517559" cy="14424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5" name="Oval 4"/>
          <p:cNvSpPr/>
          <p:nvPr/>
        </p:nvSpPr>
        <p:spPr>
          <a:xfrm>
            <a:off x="5822859" y="3709115"/>
            <a:ext cx="1517559" cy="144243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6" name="Oval 5"/>
          <p:cNvSpPr/>
          <p:nvPr/>
        </p:nvSpPr>
        <p:spPr>
          <a:xfrm>
            <a:off x="3798203" y="4836019"/>
            <a:ext cx="1517559" cy="14424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7" name="Oval 6"/>
          <p:cNvSpPr/>
          <p:nvPr/>
        </p:nvSpPr>
        <p:spPr>
          <a:xfrm>
            <a:off x="1818251" y="2763135"/>
            <a:ext cx="1517559" cy="1442433"/>
          </a:xfrm>
          <a:prstGeom prst="ellipse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8" name="Oval 7"/>
          <p:cNvSpPr/>
          <p:nvPr/>
        </p:nvSpPr>
        <p:spPr>
          <a:xfrm>
            <a:off x="3810945" y="347400"/>
            <a:ext cx="1517559" cy="1442433"/>
          </a:xfrm>
          <a:prstGeom prst="ellipse">
            <a:avLst/>
          </a:prstGeom>
          <a:solidFill>
            <a:srgbClr val="FA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546240" y="1818622"/>
            <a:ext cx="1" cy="601525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7"/>
            <a:endCxn id="4" idx="2"/>
          </p:cNvCxnSpPr>
          <p:nvPr/>
        </p:nvCxnSpPr>
        <p:spPr>
          <a:xfrm flipV="1">
            <a:off x="5315760" y="2302100"/>
            <a:ext cx="375890" cy="413355"/>
          </a:xfrm>
          <a:prstGeom prst="straightConnector1">
            <a:avLst/>
          </a:prstGeom>
          <a:ln w="38100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21629" y="2916696"/>
            <a:ext cx="588549" cy="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4"/>
            <a:endCxn id="6" idx="0"/>
          </p:cNvCxnSpPr>
          <p:nvPr/>
        </p:nvCxnSpPr>
        <p:spPr>
          <a:xfrm>
            <a:off x="4546241" y="4430332"/>
            <a:ext cx="10740" cy="405687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5"/>
            <a:endCxn id="5" idx="2"/>
          </p:cNvCxnSpPr>
          <p:nvPr/>
        </p:nvCxnSpPr>
        <p:spPr>
          <a:xfrm>
            <a:off x="5315762" y="4136104"/>
            <a:ext cx="507097" cy="294226"/>
          </a:xfrm>
          <a:prstGeom prst="straightConnector1">
            <a:avLst/>
          </a:prstGeom>
          <a:ln w="3810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</p:cNvCxnSpPr>
          <p:nvPr/>
        </p:nvCxnSpPr>
        <p:spPr>
          <a:xfrm>
            <a:off x="5315762" y="5557236"/>
            <a:ext cx="507097" cy="392805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</p:cNvCxnSpPr>
          <p:nvPr/>
        </p:nvCxnSpPr>
        <p:spPr>
          <a:xfrm flipH="1" flipV="1">
            <a:off x="3624298" y="427663"/>
            <a:ext cx="408888" cy="130976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376297" y="965583"/>
            <a:ext cx="434646" cy="1996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43" idx="3"/>
          </p:cNvCxnSpPr>
          <p:nvPr/>
        </p:nvCxnSpPr>
        <p:spPr>
          <a:xfrm flipH="1">
            <a:off x="3405862" y="1403061"/>
            <a:ext cx="521616" cy="120356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1"/>
          </p:cNvCxnSpPr>
          <p:nvPr/>
        </p:nvCxnSpPr>
        <p:spPr>
          <a:xfrm flipH="1" flipV="1">
            <a:off x="1761104" y="2802980"/>
            <a:ext cx="279386" cy="171392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42" idx="3"/>
          </p:cNvCxnSpPr>
          <p:nvPr/>
        </p:nvCxnSpPr>
        <p:spPr>
          <a:xfrm flipH="1" flipV="1">
            <a:off x="1580232" y="3176617"/>
            <a:ext cx="247196" cy="115167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</p:cNvCxnSpPr>
          <p:nvPr/>
        </p:nvCxnSpPr>
        <p:spPr>
          <a:xfrm flipH="1">
            <a:off x="1801842" y="3994329"/>
            <a:ext cx="238650" cy="186684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5"/>
          </p:cNvCxnSpPr>
          <p:nvPr/>
        </p:nvCxnSpPr>
        <p:spPr>
          <a:xfrm>
            <a:off x="7118177" y="4940309"/>
            <a:ext cx="322441" cy="209657"/>
          </a:xfrm>
          <a:prstGeom prst="straightConnector1">
            <a:avLst/>
          </a:prstGeom>
          <a:ln w="3810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6"/>
          </p:cNvCxnSpPr>
          <p:nvPr/>
        </p:nvCxnSpPr>
        <p:spPr>
          <a:xfrm flipV="1">
            <a:off x="7340416" y="4430328"/>
            <a:ext cx="340224" cy="2"/>
          </a:xfrm>
          <a:prstGeom prst="straightConnector1">
            <a:avLst/>
          </a:prstGeom>
          <a:ln w="3810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7"/>
          </p:cNvCxnSpPr>
          <p:nvPr/>
        </p:nvCxnSpPr>
        <p:spPr>
          <a:xfrm flipV="1">
            <a:off x="7118177" y="3803245"/>
            <a:ext cx="475789" cy="117109"/>
          </a:xfrm>
          <a:prstGeom prst="straightConnector1">
            <a:avLst/>
          </a:prstGeom>
          <a:ln w="3810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7"/>
          </p:cNvCxnSpPr>
          <p:nvPr/>
        </p:nvCxnSpPr>
        <p:spPr>
          <a:xfrm flipV="1">
            <a:off x="6986968" y="1604399"/>
            <a:ext cx="481298" cy="187723"/>
          </a:xfrm>
          <a:prstGeom prst="straightConnector1">
            <a:avLst/>
          </a:prstGeom>
          <a:ln w="38100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6"/>
          </p:cNvCxnSpPr>
          <p:nvPr/>
        </p:nvCxnSpPr>
        <p:spPr>
          <a:xfrm flipV="1">
            <a:off x="7209211" y="2302096"/>
            <a:ext cx="518115" cy="2"/>
          </a:xfrm>
          <a:prstGeom prst="straightConnector1">
            <a:avLst/>
          </a:prstGeom>
          <a:ln w="38100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36" idx="0"/>
          </p:cNvCxnSpPr>
          <p:nvPr/>
        </p:nvCxnSpPr>
        <p:spPr>
          <a:xfrm flipH="1" flipV="1">
            <a:off x="2415536" y="2367085"/>
            <a:ext cx="148470" cy="399112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Restore Icons - Download Free Vector Icons | Noun Project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625" y="384783"/>
            <a:ext cx="780059" cy="78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idge, flyover, highway, road, transportation icon - Download on Iconfinder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35" y="1604397"/>
            <a:ext cx="661618" cy="81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erformance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601" y="2766197"/>
            <a:ext cx="912810" cy="91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arth, global, network icon - Download on Iconfinder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748" y="3863466"/>
            <a:ext cx="800530" cy="80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quity Icons - Download Free Vector Icons | Noun Project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401" y="4871588"/>
            <a:ext cx="875603" cy="875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/>
          <p:cNvSpPr txBox="1"/>
          <p:nvPr/>
        </p:nvSpPr>
        <p:spPr>
          <a:xfrm>
            <a:off x="3743596" y="1070891"/>
            <a:ext cx="160528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Restoration </a:t>
            </a:r>
            <a:r>
              <a:rPr lang="en-US" sz="1400" b="1" dirty="0" smtClean="0"/>
              <a:t>process</a:t>
            </a:r>
            <a:endParaRPr lang="fa-IR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782614" y="2351043"/>
            <a:ext cx="13806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smtClean="0"/>
              <a:t>Infrastructure reliability</a:t>
            </a:r>
            <a:endParaRPr lang="fa-IR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914946" y="4631571"/>
            <a:ext cx="13806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smtClean="0"/>
              <a:t>Accessibility</a:t>
            </a:r>
            <a:endParaRPr lang="fa-IR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885362" y="3677681"/>
            <a:ext cx="13806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smtClean="0"/>
              <a:t>Performance</a:t>
            </a:r>
            <a:endParaRPr lang="fa-IR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861294" y="5747191"/>
            <a:ext cx="1380632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 smtClean="0"/>
              <a:t>Equity</a:t>
            </a:r>
            <a:endParaRPr lang="fa-IR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70389" y="2057981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Accessibility to resources</a:t>
            </a:r>
            <a:endParaRPr lang="fa-IR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1616527" y="273775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Mean recovery time</a:t>
            </a:r>
            <a:endParaRPr lang="fa-IR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1889675" y="823252"/>
            <a:ext cx="1486623" cy="3144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Restoration costs </a:t>
            </a:r>
            <a:endParaRPr lang="fa-IR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175333" y="2180787"/>
            <a:ext cx="224092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Vulnerability</a:t>
            </a:r>
          </a:p>
          <a:p>
            <a:pPr algn="ctr" rtl="0"/>
            <a:r>
              <a:rPr lang="en-US" sz="1400" dirty="0"/>
              <a:t> reliability</a:t>
            </a:r>
          </a:p>
          <a:p>
            <a:pPr algn="ctr" rtl="0"/>
            <a:r>
              <a:rPr lang="en-US" sz="1400" dirty="0"/>
              <a:t> network robustness probability of failure</a:t>
            </a:r>
            <a:endParaRPr lang="fa-IR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3254" y="3393720"/>
            <a:ext cx="15469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Average transmission time </a:t>
            </a:r>
            <a:endParaRPr lang="fa-IR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995278" y="5142510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N</a:t>
            </a:r>
            <a:r>
              <a:rPr lang="en-US" sz="1400" dirty="0" smtClean="0"/>
              <a:t>etwork </a:t>
            </a:r>
            <a:r>
              <a:rPr lang="en-US" sz="1400" dirty="0"/>
              <a:t>capacity </a:t>
            </a:r>
            <a:endParaRPr lang="fa-IR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-107044" y="2557301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Unmet travel demand </a:t>
            </a:r>
            <a:endParaRPr lang="fa-IR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279397" y="4109873"/>
            <a:ext cx="224092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D</a:t>
            </a:r>
            <a:r>
              <a:rPr lang="en-US" sz="1400" dirty="0" smtClean="0"/>
              <a:t>ependency</a:t>
            </a:r>
            <a:r>
              <a:rPr lang="en-US" sz="1400" dirty="0"/>
              <a:t>, </a:t>
            </a:r>
            <a:endParaRPr lang="en-US" sz="1400" dirty="0" smtClean="0"/>
          </a:p>
          <a:p>
            <a:pPr algn="ctr" rtl="0"/>
            <a:r>
              <a:rPr lang="en-US" sz="1400" dirty="0"/>
              <a:t> </a:t>
            </a:r>
            <a:r>
              <a:rPr lang="en-US" sz="1400" dirty="0"/>
              <a:t>c</a:t>
            </a:r>
            <a:r>
              <a:rPr lang="en-US" sz="1400" dirty="0" smtClean="0"/>
              <a:t>onnectivity </a:t>
            </a:r>
            <a:r>
              <a:rPr lang="en-US" sz="1400" dirty="0"/>
              <a:t>and accessibility </a:t>
            </a:r>
            <a:endParaRPr lang="fa-IR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024002" y="1443262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Road hierarchy </a:t>
            </a:r>
            <a:endParaRPr lang="fa-IR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241926" y="5950041"/>
            <a:ext cx="22409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Size of population aﬀected by blockages at each node </a:t>
            </a:r>
            <a:endParaRPr lang="fa-IR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41007" y="3613085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Shortest path </a:t>
            </a:r>
            <a:endParaRPr lang="fa-IR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-21431" y="3022728"/>
            <a:ext cx="1601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loss of service cost </a:t>
            </a:r>
            <a:endParaRPr lang="fa-IR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1081826" y="1369528"/>
            <a:ext cx="2324036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Eﬃciency of </a:t>
            </a:r>
            <a:r>
              <a:rPr lang="en-US" sz="1400" dirty="0" smtClean="0"/>
              <a:t>recovery </a:t>
            </a:r>
            <a:r>
              <a:rPr lang="en-US" sz="1400" dirty="0"/>
              <a:t>process </a:t>
            </a:r>
            <a:endParaRPr lang="fa-IR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09867" y="5490029"/>
            <a:ext cx="36176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Maximum loss of functionality</a:t>
            </a:r>
            <a:endParaRPr lang="fa-IR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-8843" y="5178584"/>
            <a:ext cx="292791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The time averaged level of operability</a:t>
            </a:r>
            <a:endParaRPr lang="fa-IR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15224" y="4758334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Performance of </a:t>
            </a:r>
            <a:r>
              <a:rPr lang="en-US" sz="1400" dirty="0"/>
              <a:t>network</a:t>
            </a:r>
            <a:endParaRPr lang="fa-IR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208193" y="4440898"/>
            <a:ext cx="103517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Travel cost</a:t>
            </a:r>
            <a:endParaRPr lang="fa-IR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715" y="4061711"/>
            <a:ext cx="1784056" cy="5273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Average transmission speed </a:t>
            </a:r>
            <a:endParaRPr lang="fa-IR" sz="1400" dirty="0"/>
          </a:p>
        </p:txBody>
      </p:sp>
      <p:cxnSp>
        <p:nvCxnSpPr>
          <p:cNvPr id="156" name="Straight Arrow Connector 155"/>
          <p:cNvCxnSpPr>
            <a:endCxn id="109" idx="3"/>
          </p:cNvCxnSpPr>
          <p:nvPr/>
        </p:nvCxnSpPr>
        <p:spPr>
          <a:xfrm flipH="1">
            <a:off x="1580232" y="3569252"/>
            <a:ext cx="291097" cy="86078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2081680" y="4159094"/>
            <a:ext cx="197751" cy="287795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7" idx="4"/>
          </p:cNvCxnSpPr>
          <p:nvPr/>
        </p:nvCxnSpPr>
        <p:spPr>
          <a:xfrm flipH="1">
            <a:off x="2253031" y="4205568"/>
            <a:ext cx="324000" cy="602089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2771943" y="4137558"/>
            <a:ext cx="9577" cy="1023285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7" idx="5"/>
          </p:cNvCxnSpPr>
          <p:nvPr/>
        </p:nvCxnSpPr>
        <p:spPr>
          <a:xfrm>
            <a:off x="3113569" y="3994329"/>
            <a:ext cx="53834" cy="1532953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588538" y="2916696"/>
            <a:ext cx="19213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Critical infrastructures resilience </a:t>
            </a:r>
            <a:r>
              <a:rPr lang="en-US" b="1" dirty="0" smtClean="0"/>
              <a:t>metrics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189983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81</Words>
  <Application>Microsoft Office PowerPoint</Application>
  <PresentationFormat>On-screen Show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</dc:creator>
  <cp:lastModifiedBy>mahsa</cp:lastModifiedBy>
  <cp:revision>49</cp:revision>
  <dcterms:created xsi:type="dcterms:W3CDTF">2020-12-08T14:11:52Z</dcterms:created>
  <dcterms:modified xsi:type="dcterms:W3CDTF">2021-01-04T07:09:25Z</dcterms:modified>
</cp:coreProperties>
</file>