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63" r:id="rId3"/>
    <p:sldId id="274" r:id="rId4"/>
    <p:sldId id="303" r:id="rId5"/>
    <p:sldId id="354" r:id="rId6"/>
    <p:sldId id="312" r:id="rId7"/>
    <p:sldId id="365" r:id="rId8"/>
    <p:sldId id="356" r:id="rId9"/>
    <p:sldId id="357" r:id="rId10"/>
    <p:sldId id="358" r:id="rId11"/>
    <p:sldId id="359" r:id="rId12"/>
    <p:sldId id="360" r:id="rId13"/>
    <p:sldId id="361" r:id="rId14"/>
    <p:sldId id="363" r:id="rId15"/>
    <p:sldId id="364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3" autoAdjust="0"/>
    <p:restoredTop sz="94658" autoAdjust="0"/>
  </p:normalViewPr>
  <p:slideViewPr>
    <p:cSldViewPr>
      <p:cViewPr varScale="1">
        <p:scale>
          <a:sx n="87" d="100"/>
          <a:sy n="87" d="100"/>
        </p:scale>
        <p:origin x="7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38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5E95-99BD-4585-BC4A-E7D11F75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5E95-99BD-4585-BC4A-E7D11F7514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raspberrypi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f.sourceforge.net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Environment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TED = </a:t>
            </a:r>
            <a:r>
              <a:rPr lang="fi-FI" dirty="0" err="1" smtClean="0"/>
              <a:t>Test</a:t>
            </a:r>
            <a:r>
              <a:rPr lang="fi-FI" dirty="0" smtClean="0"/>
              <a:t> Environment Device</a:t>
            </a:r>
          </a:p>
          <a:p>
            <a:r>
              <a:rPr lang="fi-FI" dirty="0" err="1"/>
              <a:t>Test</a:t>
            </a:r>
            <a:r>
              <a:rPr lang="fi-FI" dirty="0"/>
              <a:t> Environment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”lego” </a:t>
            </a:r>
            <a:r>
              <a:rPr lang="fi-FI" dirty="0" err="1"/>
              <a:t>bricks</a:t>
            </a:r>
            <a:r>
              <a:rPr lang="fi-FI" dirty="0"/>
              <a:t> of for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scenario</a:t>
            </a:r>
            <a:r>
              <a:rPr lang="fi-FI" dirty="0"/>
              <a:t> </a:t>
            </a:r>
            <a:r>
              <a:rPr lang="fi-FI" dirty="0" err="1"/>
              <a:t>building</a:t>
            </a:r>
            <a:r>
              <a:rPr lang="fi-FI" dirty="0" smtClean="0"/>
              <a:t>.</a:t>
            </a:r>
          </a:p>
          <a:p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intefaces</a:t>
            </a:r>
            <a:r>
              <a:rPr lang="fi-FI" dirty="0"/>
              <a:t> to DUT (Design/Device </a:t>
            </a:r>
            <a:r>
              <a:rPr lang="fi-FI" dirty="0" err="1"/>
              <a:t>under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)</a:t>
            </a:r>
          </a:p>
          <a:p>
            <a:r>
              <a:rPr lang="fi-FI" dirty="0"/>
              <a:t>TED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programmed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DUT API/</a:t>
            </a:r>
            <a:r>
              <a:rPr lang="fi-FI" dirty="0" err="1"/>
              <a:t>interface</a:t>
            </a:r>
            <a:endParaRPr lang="fi-FI" dirty="0"/>
          </a:p>
          <a:p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for </a:t>
            </a:r>
            <a:r>
              <a:rPr lang="fi-FI" dirty="0" err="1"/>
              <a:t>virtual</a:t>
            </a:r>
            <a:r>
              <a:rPr lang="fi-FI" dirty="0"/>
              <a:t> ”</a:t>
            </a:r>
            <a:r>
              <a:rPr lang="fi-FI" dirty="0" err="1"/>
              <a:t>eyes</a:t>
            </a:r>
            <a:r>
              <a:rPr lang="fi-FI" dirty="0"/>
              <a:t>” and ”</a:t>
            </a:r>
            <a:r>
              <a:rPr lang="fi-FI" dirty="0" err="1"/>
              <a:t>arms</a:t>
            </a:r>
            <a:r>
              <a:rPr lang="fi-FI" dirty="0"/>
              <a:t>”. </a:t>
            </a:r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 </a:t>
            </a:r>
            <a:r>
              <a:rPr lang="fi-FI" dirty="0" err="1"/>
              <a:t>way</a:t>
            </a:r>
            <a:endParaRPr lang="fi-FI" dirty="0"/>
          </a:p>
          <a:p>
            <a:r>
              <a:rPr lang="fi-FI" dirty="0" err="1"/>
              <a:t>All</a:t>
            </a:r>
            <a:r>
              <a:rPr lang="fi-FI" dirty="0"/>
              <a:t> TED ’s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communicating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STAF Network</a:t>
            </a:r>
          </a:p>
          <a:p>
            <a:r>
              <a:rPr lang="fi-FI" dirty="0" smtClean="0"/>
              <a:t>  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TED ”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hand</a:t>
            </a:r>
            <a:r>
              <a:rPr lang="fi-FI" dirty="0" smtClean="0"/>
              <a:t>” </a:t>
            </a:r>
            <a:r>
              <a:rPr lang="fi-FI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9992" y="3284984"/>
            <a:ext cx="2071688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cxnSp>
        <p:nvCxnSpPr>
          <p:cNvPr id="5" name="AutoShape 19"/>
          <p:cNvCxnSpPr>
            <a:cxnSpLocks noChangeShapeType="1"/>
          </p:cNvCxnSpPr>
          <p:nvPr/>
        </p:nvCxnSpPr>
        <p:spPr bwMode="auto">
          <a:xfrm>
            <a:off x="2090167" y="3296096"/>
            <a:ext cx="981075" cy="3460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1"/>
          <p:cNvCxnSpPr>
            <a:cxnSpLocks noChangeShapeType="1"/>
          </p:cNvCxnSpPr>
          <p:nvPr/>
        </p:nvCxnSpPr>
        <p:spPr bwMode="auto">
          <a:xfrm>
            <a:off x="2012380" y="3402459"/>
            <a:ext cx="1058862" cy="2397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2"/>
          <p:cNvCxnSpPr>
            <a:cxnSpLocks noChangeShapeType="1"/>
          </p:cNvCxnSpPr>
          <p:nvPr/>
        </p:nvCxnSpPr>
        <p:spPr bwMode="auto">
          <a:xfrm>
            <a:off x="2050480" y="3561209"/>
            <a:ext cx="1020762" cy="809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23"/>
          <p:cNvCxnSpPr>
            <a:cxnSpLocks noChangeShapeType="1"/>
          </p:cNvCxnSpPr>
          <p:nvPr/>
        </p:nvCxnSpPr>
        <p:spPr bwMode="auto">
          <a:xfrm rot="5400000" flipH="1" flipV="1">
            <a:off x="2622773" y="3047653"/>
            <a:ext cx="28575" cy="1147762"/>
          </a:xfrm>
          <a:prstGeom prst="curvedConnector4">
            <a:avLst>
              <a:gd name="adj1" fmla="val -800000"/>
              <a:gd name="adj2" fmla="val 63208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4"/>
          <p:cNvCxnSpPr>
            <a:cxnSpLocks noChangeShapeType="1"/>
          </p:cNvCxnSpPr>
          <p:nvPr/>
        </p:nvCxnSpPr>
        <p:spPr bwMode="auto">
          <a:xfrm flipV="1">
            <a:off x="2085405" y="3642171"/>
            <a:ext cx="985837" cy="682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5"/>
          <p:cNvCxnSpPr>
            <a:cxnSpLocks noChangeShapeType="1"/>
          </p:cNvCxnSpPr>
          <p:nvPr/>
        </p:nvCxnSpPr>
        <p:spPr bwMode="auto">
          <a:xfrm flipV="1">
            <a:off x="2071117" y="3642171"/>
            <a:ext cx="1000125" cy="1428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6"/>
          <p:cNvCxnSpPr>
            <a:cxnSpLocks noChangeShapeType="1"/>
          </p:cNvCxnSpPr>
          <p:nvPr/>
        </p:nvCxnSpPr>
        <p:spPr bwMode="auto">
          <a:xfrm rot="5400000" flipH="1" flipV="1">
            <a:off x="2279079" y="3157984"/>
            <a:ext cx="307975" cy="1276350"/>
          </a:xfrm>
          <a:prstGeom prst="curvedConnector4">
            <a:avLst>
              <a:gd name="adj1" fmla="val -74347"/>
              <a:gd name="adj2" fmla="val 6157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7" y="2642046"/>
            <a:ext cx="5905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42992" y="342785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85742" y="342785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interface</a:t>
            </a:r>
          </a:p>
        </p:txBody>
      </p:sp>
      <p:cxnSp>
        <p:nvCxnSpPr>
          <p:cNvPr id="15" name="Straight Arrow Connector 14"/>
          <p:cNvCxnSpPr>
            <a:stCxn id="4" idx="1"/>
          </p:cNvCxnSpPr>
          <p:nvPr/>
        </p:nvCxnSpPr>
        <p:spPr>
          <a:xfrm rot="10800000" flipV="1">
            <a:off x="3930080" y="3607246"/>
            <a:ext cx="569912" cy="3492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7" descr="32212-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42" y="3213546"/>
            <a:ext cx="8588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22404" y="1896938"/>
            <a:ext cx="1855787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Service examples: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Press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Connect Power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Read Led State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500661" y="2116311"/>
            <a:ext cx="1356742" cy="936104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Rasberry</a:t>
            </a:r>
            <a:r>
              <a:rPr lang="fi-FI" dirty="0" smtClean="0"/>
              <a:t> PI?</a:t>
            </a:r>
          </a:p>
          <a:p>
            <a:pPr algn="ctr"/>
            <a:endParaRPr lang="en-US" dirty="0"/>
          </a:p>
        </p:txBody>
      </p:sp>
      <p:sp>
        <p:nvSpPr>
          <p:cNvPr id="19" name="Vertical Scroll 18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http://www.raspberrypi.org/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http://pbs.twimg.com/profile_images/1590336143/Raspi-PGB001_norm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03" y="26420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8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Using STAF/STAX in PMR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0" y="2428875"/>
            <a:ext cx="1571625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2428875" y="2857500"/>
            <a:ext cx="2071688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29563" y="2857500"/>
            <a:ext cx="881062" cy="36988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643313" y="292893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43188" y="292893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2" descr="C:\temp\openclipart-0.18-full\openclipart-0.18-full\clipart\electronics\anten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5721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643188"/>
            <a:ext cx="3762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stCxn id="5" idx="1"/>
          </p:cNvCxnSpPr>
          <p:nvPr/>
        </p:nvCxnSpPr>
        <p:spPr>
          <a:xfrm rot="10800000" flipV="1">
            <a:off x="688975" y="3178175"/>
            <a:ext cx="1739900" cy="298450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57438" y="5500688"/>
            <a:ext cx="2071687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00438" y="5572125"/>
            <a:ext cx="758825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571750" y="5572125"/>
            <a:ext cx="758825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Base Station  </a:t>
            </a: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rot="10800000" flipV="1">
            <a:off x="1619250" y="5822950"/>
            <a:ext cx="738188" cy="16351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3714750" y="2071688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cxnSp>
        <p:nvCxnSpPr>
          <p:cNvPr id="18" name="Straight Arrow Connector 17"/>
          <p:cNvCxnSpPr>
            <a:stCxn id="5" idx="1"/>
          </p:cNvCxnSpPr>
          <p:nvPr/>
        </p:nvCxnSpPr>
        <p:spPr>
          <a:xfrm rot="10800000">
            <a:off x="1319213" y="2921000"/>
            <a:ext cx="1109662" cy="25717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28875" y="4143375"/>
            <a:ext cx="2000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571875" y="4214813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643188" y="4214813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control</a:t>
            </a:r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1643063" y="4429125"/>
            <a:ext cx="785812" cy="357188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5" descr="C:\temp\openclipart-0.18-full\openclipart-0.18-full\clipart\electronics\camcorder_jaime_sanchez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5716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214688" y="1428750"/>
            <a:ext cx="2000250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357688" y="150018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429000" y="150018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Web Cam SW</a:t>
            </a:r>
          </a:p>
        </p:txBody>
      </p:sp>
      <p:cxnSp>
        <p:nvCxnSpPr>
          <p:cNvPr id="27" name="Straight Arrow Connector 26"/>
          <p:cNvCxnSpPr>
            <a:stCxn id="24" idx="1"/>
          </p:cNvCxnSpPr>
          <p:nvPr/>
        </p:nvCxnSpPr>
        <p:spPr>
          <a:xfrm rot="10800000" flipV="1">
            <a:off x="2520950" y="1749425"/>
            <a:ext cx="693738" cy="11906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7" descr="32212-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286250"/>
            <a:ext cx="881062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0"/>
          <p:cNvSpPr txBox="1">
            <a:spLocks noChangeArrowheads="1"/>
          </p:cNvSpPr>
          <p:nvPr/>
        </p:nvSpPr>
        <p:spPr bwMode="auto">
          <a:xfrm>
            <a:off x="1500188" y="12144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Observer TED</a:t>
            </a:r>
          </a:p>
        </p:txBody>
      </p:sp>
      <p:sp>
        <p:nvSpPr>
          <p:cNvPr id="30" name="TextBox 61"/>
          <p:cNvSpPr txBox="1">
            <a:spLocks noChangeArrowheads="1"/>
          </p:cNvSpPr>
          <p:nvPr/>
        </p:nvSpPr>
        <p:spPr bwMode="auto">
          <a:xfrm>
            <a:off x="357188" y="1785938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31" name="TextBox 62"/>
          <p:cNvSpPr txBox="1">
            <a:spLocks noChangeArrowheads="1"/>
          </p:cNvSpPr>
          <p:nvPr/>
        </p:nvSpPr>
        <p:spPr bwMode="auto">
          <a:xfrm>
            <a:off x="357188" y="40719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Contoller TED</a:t>
            </a:r>
          </a:p>
        </p:txBody>
      </p:sp>
      <p:sp>
        <p:nvSpPr>
          <p:cNvPr id="32" name="TextBox 63"/>
          <p:cNvSpPr txBox="1">
            <a:spLocks noChangeArrowheads="1"/>
          </p:cNvSpPr>
          <p:nvPr/>
        </p:nvSpPr>
        <p:spPr bwMode="auto">
          <a:xfrm>
            <a:off x="285750" y="5214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Infrastructure TED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929563" y="3286125"/>
            <a:ext cx="857250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rot="10800000" flipV="1">
            <a:off x="6143625" y="3516313"/>
            <a:ext cx="1785938" cy="484187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</p:cNvCxnSpPr>
          <p:nvPr/>
        </p:nvCxnSpPr>
        <p:spPr>
          <a:xfrm>
            <a:off x="4402138" y="3159125"/>
            <a:ext cx="1527175" cy="841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5116513" y="1730375"/>
            <a:ext cx="812800" cy="22701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3"/>
          </p:cNvCxnSpPr>
          <p:nvPr/>
        </p:nvCxnSpPr>
        <p:spPr>
          <a:xfrm rot="10800000" flipV="1">
            <a:off x="4330700" y="4143375"/>
            <a:ext cx="1670050" cy="3016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3"/>
          </p:cNvCxnSpPr>
          <p:nvPr/>
        </p:nvCxnSpPr>
        <p:spPr>
          <a:xfrm rot="10800000" flipV="1">
            <a:off x="4259263" y="4071938"/>
            <a:ext cx="1812925" cy="1730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4786313" y="2714625"/>
            <a:ext cx="2428875" cy="292893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40" name="TextBox 88"/>
          <p:cNvSpPr txBox="1">
            <a:spLocks noChangeArrowheads="1"/>
          </p:cNvSpPr>
          <p:nvPr/>
        </p:nvSpPr>
        <p:spPr bwMode="auto">
          <a:xfrm>
            <a:off x="2786063" y="3500438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1" name="TextBox 89"/>
          <p:cNvSpPr txBox="1">
            <a:spLocks noChangeArrowheads="1"/>
          </p:cNvSpPr>
          <p:nvPr/>
        </p:nvSpPr>
        <p:spPr bwMode="auto">
          <a:xfrm>
            <a:off x="2928938" y="4714875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2" name="TextBox 90"/>
          <p:cNvSpPr txBox="1">
            <a:spLocks noChangeArrowheads="1"/>
          </p:cNvSpPr>
          <p:nvPr/>
        </p:nvSpPr>
        <p:spPr bwMode="auto">
          <a:xfrm>
            <a:off x="2714625" y="6143625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52805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9672" y="2204864"/>
            <a:ext cx="2500312" cy="235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1833984" y="2562051"/>
            <a:ext cx="2071688" cy="8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76859" y="2633489"/>
            <a:ext cx="881063" cy="36988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8422" y="377648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19734" y="377648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2" y="4133676"/>
            <a:ext cx="3762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951334" y="4006676"/>
            <a:ext cx="1168400" cy="960438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9" y="2133426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>
            <a:off x="1010072" y="2911301"/>
            <a:ext cx="1109662" cy="1095375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48109" y="170480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976984" y="2633489"/>
            <a:ext cx="857250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15" name="Straight Arrow Connector 14"/>
          <p:cNvCxnSpPr>
            <a:endCxn id="14" idx="3"/>
          </p:cNvCxnSpPr>
          <p:nvPr/>
        </p:nvCxnSpPr>
        <p:spPr>
          <a:xfrm rot="10800000">
            <a:off x="3834234" y="2863676"/>
            <a:ext cx="1285875" cy="412750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3807247" y="3347864"/>
            <a:ext cx="1312862" cy="658812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3834234" y="2847801"/>
            <a:ext cx="1714500" cy="107156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2476922" y="4205114"/>
            <a:ext cx="1214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2334047" y="3133551"/>
            <a:ext cx="1169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Virtual machine</a:t>
            </a:r>
          </a:p>
        </p:txBody>
      </p:sp>
      <p:sp>
        <p:nvSpPr>
          <p:cNvPr id="20" name="TextBox 52"/>
          <p:cNvSpPr txBox="1">
            <a:spLocks noChangeArrowheads="1"/>
          </p:cNvSpPr>
          <p:nvPr/>
        </p:nvSpPr>
        <p:spPr bwMode="auto">
          <a:xfrm>
            <a:off x="5620172" y="1561926"/>
            <a:ext cx="29289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>
                <a:latin typeface="Calibri" panose="020F0502020204030204" pitchFamily="34" charset="0"/>
              </a:rPr>
              <a:t>#Presettings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Case_Passed=False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DMO_Channel( 10)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DMO_Channel (10)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#Case start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ResetDMOCallCounter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CountDMOCall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Do while call_count &lt; 100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PMRRadioB MakeDMOCall(5, 5)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call_count ++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If (PMRRadioB .CallCounter = 100)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Case_Passed= True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 Case End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21" name="TextBox 55"/>
          <p:cNvSpPr txBox="1">
            <a:spLocks noChangeArrowheads="1"/>
          </p:cNvSpPr>
          <p:nvPr/>
        </p:nvSpPr>
        <p:spPr bwMode="auto">
          <a:xfrm>
            <a:off x="1262484" y="5562426"/>
            <a:ext cx="707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STAX executes test script using PMRRadio virtual phone service interface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Virtual phone implementation is DUT specific </a:t>
            </a:r>
          </a:p>
        </p:txBody>
      </p:sp>
    </p:spTree>
    <p:extLst>
      <p:ext uri="{BB962C8B-B14F-4D97-AF65-F5344CB8AC3E}">
        <p14:creationId xmlns:p14="http://schemas.microsoft.com/office/powerpoint/2010/main" val="378495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Ideas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There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for hardware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keypad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with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machine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It’s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just a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one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small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part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automation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screen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You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another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tool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1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Brand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 err="1"/>
              <a:t>FreeNest</a:t>
            </a:r>
            <a:r>
              <a:rPr lang="en-US" dirty="0"/>
              <a:t> Brand?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logo </a:t>
            </a:r>
            <a:r>
              <a:rPr lang="en-US" dirty="0" smtClean="0"/>
              <a:t>consists </a:t>
            </a:r>
            <a:r>
              <a:rPr lang="en-US" dirty="0"/>
              <a:t>of two elements, the leaf and the text </a:t>
            </a:r>
            <a:r>
              <a:rPr lang="en-US" dirty="0" smtClean="0"/>
              <a:t>laying horizontally.</a:t>
            </a:r>
          </a:p>
          <a:p>
            <a:endParaRPr lang="fi-FI" dirty="0"/>
          </a:p>
          <a:p>
            <a:r>
              <a:rPr lang="en-US" dirty="0"/>
              <a:t>You can also use the logo with the </a:t>
            </a:r>
            <a:r>
              <a:rPr lang="en-US" dirty="0" err="1"/>
              <a:t>FreeNest</a:t>
            </a:r>
            <a:r>
              <a:rPr lang="en-US" dirty="0"/>
              <a:t> text under the leaf, </a:t>
            </a:r>
            <a:r>
              <a:rPr lang="en-US" dirty="0" smtClean="0"/>
              <a:t>if you </a:t>
            </a:r>
            <a:r>
              <a:rPr lang="en-US" dirty="0"/>
              <a:t>need. Don’t do this often, the main logo should be the </a:t>
            </a:r>
            <a:r>
              <a:rPr lang="en-US" dirty="0" smtClean="0"/>
              <a:t>horizontal one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9" name="Picture 3" descr="C:\Users\Administrator\Desktop\Nest\PowerPoint&amp;LibreOffice templates\blacktext_freenest_logo_vertical_cmy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8"/>
          <a:stretch/>
        </p:blipFill>
        <p:spPr bwMode="auto">
          <a:xfrm>
            <a:off x="6297314" y="4046007"/>
            <a:ext cx="1587054" cy="13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Nest\PowerPoint&amp;LibreOffice templates\blacktext_freenest_logo_horizontal_cmyk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8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r>
              <a:rPr lang="en-US" dirty="0"/>
              <a:t>You can also use </a:t>
            </a:r>
            <a:r>
              <a:rPr lang="en-US" dirty="0" smtClean="0"/>
              <a:t>the logo </a:t>
            </a:r>
            <a:r>
              <a:rPr lang="en-US" dirty="0"/>
              <a:t>with dark background and white text. </a:t>
            </a:r>
          </a:p>
          <a:p>
            <a:r>
              <a:rPr lang="en-US" dirty="0"/>
              <a:t>You can use the logo with the “Product Platform” text under the </a:t>
            </a:r>
            <a:r>
              <a:rPr lang="en-US" dirty="0" err="1"/>
              <a:t>FreeNest</a:t>
            </a:r>
            <a:r>
              <a:rPr lang="en-US" dirty="0"/>
              <a:t> if the logo itself does not open up in the context.</a:t>
            </a:r>
          </a:p>
          <a:p>
            <a:endParaRPr lang="en-US" dirty="0"/>
          </a:p>
        </p:txBody>
      </p:sp>
      <p:pic>
        <p:nvPicPr>
          <p:cNvPr id="2050" name="Picture 2" descr="C:\Users\Administrator\Desktop\Nest\PowerPoint&amp;LibreOffice templates\whitetext_freenest_logo_horizont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9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Nest\PowerPoint&amp;LibreOffice templates\whitetext_freenest_logo_vertical_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3" y="4043446"/>
            <a:ext cx="1591471" cy="13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76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Brand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Material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observe the free space around </a:t>
            </a:r>
            <a:r>
              <a:rPr lang="en-US" sz="2000" dirty="0" err="1"/>
              <a:t>tho</a:t>
            </a:r>
            <a:r>
              <a:rPr lang="en-US" sz="2000" dirty="0"/>
              <a:t> logo.</a:t>
            </a:r>
          </a:p>
          <a:p>
            <a:r>
              <a:rPr lang="en-US" sz="2000" dirty="0"/>
              <a:t>use the logo with black text when the background color is lite.</a:t>
            </a:r>
          </a:p>
          <a:p>
            <a:r>
              <a:rPr lang="en-US" sz="2000" dirty="0"/>
              <a:t>use the logo with white text when the background color is dark.</a:t>
            </a:r>
          </a:p>
          <a:p>
            <a:r>
              <a:rPr lang="en-US" sz="2000" dirty="0"/>
              <a:t>use white, black or neutral backgrounds.</a:t>
            </a:r>
          </a:p>
          <a:p>
            <a:r>
              <a:rPr lang="en-US" sz="2000" dirty="0"/>
              <a:t>respect our logos.</a:t>
            </a:r>
          </a:p>
          <a:p>
            <a:r>
              <a:rPr lang="en-US" sz="2000" dirty="0"/>
              <a:t>keep the logo readable.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 smtClean="0"/>
              <a:t>Don’t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squash or stretch the logo.</a:t>
            </a:r>
          </a:p>
          <a:p>
            <a:r>
              <a:rPr lang="en-US" sz="2000" dirty="0"/>
              <a:t>alter the proportion of the logo.</a:t>
            </a:r>
          </a:p>
          <a:p>
            <a:r>
              <a:rPr lang="en-US" sz="2000" dirty="0"/>
              <a:t>alter the layout of the logo.</a:t>
            </a:r>
          </a:p>
          <a:p>
            <a:r>
              <a:rPr lang="en-US" sz="2000" dirty="0"/>
              <a:t>put anything over the logo.</a:t>
            </a:r>
          </a:p>
          <a:p>
            <a:r>
              <a:rPr lang="en-US" sz="2000" dirty="0"/>
              <a:t>change the colors of the logo.</a:t>
            </a:r>
          </a:p>
        </p:txBody>
      </p:sp>
    </p:spTree>
    <p:extLst>
      <p:ext uri="{BB962C8B-B14F-4D97-AF65-F5344CB8AC3E}">
        <p14:creationId xmlns:p14="http://schemas.microsoft.com/office/powerpoint/2010/main" val="2536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Roboto" pitchFamily="2" charset="0"/>
                <a:ea typeface="Roboto" pitchFamily="2" charset="0"/>
              </a:rPr>
              <a:t>TMNT </a:t>
            </a:r>
            <a:r>
              <a:rPr lang="en-US" sz="2200" dirty="0">
                <a:latin typeface="Roboto" pitchFamily="2" charset="0"/>
                <a:ea typeface="Roboto" pitchFamily="2" charset="0"/>
              </a:rPr>
              <a:t>and Leaf Green </a:t>
            </a:r>
            <a:r>
              <a:rPr lang="en-US" sz="2200" dirty="0"/>
              <a:t>are the main colors of the brand. You can find the colors from the </a:t>
            </a:r>
            <a:r>
              <a:rPr lang="en-US" sz="2200" dirty="0" err="1"/>
              <a:t>FreeNest</a:t>
            </a:r>
            <a:r>
              <a:rPr lang="en-US" sz="2200" dirty="0"/>
              <a:t> logos leaf. Logos typography has the color called </a:t>
            </a:r>
            <a:r>
              <a:rPr lang="en-US" sz="2200" dirty="0" smtClean="0"/>
              <a:t>666. </a:t>
            </a:r>
            <a:r>
              <a:rPr lang="en-US" sz="2200" dirty="0"/>
              <a:t>Use these green colors with light or dark </a:t>
            </a:r>
            <a:r>
              <a:rPr lang="en-US" sz="2200" dirty="0" smtClean="0"/>
              <a:t>background, but </a:t>
            </a:r>
            <a:r>
              <a:rPr lang="en-US" sz="2200" dirty="0"/>
              <a:t>do not use TMNT color behind the logo.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3203847" y="3694382"/>
            <a:ext cx="936104" cy="792088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3847" y="4692592"/>
            <a:ext cx="936104" cy="792088"/>
          </a:xfrm>
          <a:prstGeom prst="rect">
            <a:avLst/>
          </a:prstGeom>
          <a:solidFill>
            <a:srgbClr val="8DB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3" y="3674166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9F9FB"/>
                </a:solidFill>
              </a:rPr>
              <a:t>TMNT</a:t>
            </a:r>
            <a:endParaRPr lang="en-US" sz="1600" dirty="0">
              <a:solidFill>
                <a:srgbClr val="F9F9FB"/>
              </a:solidFill>
            </a:endParaRPr>
          </a:p>
          <a:p>
            <a:r>
              <a:rPr lang="en-US" sz="1600" dirty="0">
                <a:solidFill>
                  <a:srgbClr val="F9F9FB"/>
                </a:solidFill>
              </a:rPr>
              <a:t>Hex: #5f8029</a:t>
            </a:r>
          </a:p>
          <a:p>
            <a:r>
              <a:rPr lang="es-ES" sz="1600" dirty="0">
                <a:solidFill>
                  <a:srgbClr val="F9F9FB"/>
                </a:solidFill>
              </a:rPr>
              <a:t>CMYK: C67 M30 Y100 K15</a:t>
            </a:r>
            <a:endParaRPr lang="en-US" sz="1600" dirty="0">
              <a:solidFill>
                <a:srgbClr val="F9F9FB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7983" y="4668041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9F9FB"/>
                </a:solidFill>
              </a:rPr>
              <a:t>Leaf Green</a:t>
            </a:r>
            <a:endParaRPr lang="en-US" sz="1600" dirty="0">
              <a:solidFill>
                <a:srgbClr val="F9F9FB"/>
              </a:solidFill>
            </a:endParaRPr>
          </a:p>
          <a:p>
            <a:r>
              <a:rPr lang="en-US" sz="1600" dirty="0">
                <a:solidFill>
                  <a:srgbClr val="F9F9FB"/>
                </a:solidFill>
              </a:rPr>
              <a:t>Hex: #8ec03d</a:t>
            </a:r>
          </a:p>
          <a:p>
            <a:r>
              <a:rPr lang="es-ES" sz="1600" dirty="0">
                <a:solidFill>
                  <a:srgbClr val="F9F9FB"/>
                </a:solidFill>
              </a:rPr>
              <a:t>CMYK: C52 M0 Y90 K0</a:t>
            </a:r>
            <a:endParaRPr lang="en-US" sz="1600" dirty="0">
              <a:solidFill>
                <a:srgbClr val="F9F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Kissa</a:t>
            </a:r>
            <a:r>
              <a:rPr lang="en-US" dirty="0"/>
              <a:t> can be used as a background color for some elements. It must also be used as a text color if the background is gray (Toolbox for example).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Gandalf</a:t>
            </a:r>
            <a:r>
              <a:rPr lang="en-US" dirty="0"/>
              <a:t> is meant to be used as a text color if the background is light (Steven Seagull).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Steven Seagull </a:t>
            </a:r>
            <a:r>
              <a:rPr lang="en-US" dirty="0"/>
              <a:t>is a main background color for everything in </a:t>
            </a:r>
            <a:r>
              <a:rPr lang="en-US" dirty="0" err="1"/>
              <a:t>FreeNest</a:t>
            </a:r>
            <a:r>
              <a:rPr lang="en-US" dirty="0"/>
              <a:t>. It can be also used as a text color if the background is dark (</a:t>
            </a:r>
            <a:r>
              <a:rPr lang="en-US" dirty="0" err="1"/>
              <a:t>Kissa</a:t>
            </a:r>
            <a:r>
              <a:rPr lang="en-US" dirty="0"/>
              <a:t> for example).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2187" y="5101242"/>
            <a:ext cx="3295169" cy="861774"/>
            <a:chOff x="2051720" y="4136617"/>
            <a:chExt cx="3295169" cy="861774"/>
          </a:xfrm>
        </p:grpSpPr>
        <p:sp>
          <p:nvSpPr>
            <p:cNvPr id="5" name="Rectangle 4"/>
            <p:cNvSpPr/>
            <p:nvPr/>
          </p:nvSpPr>
          <p:spPr>
            <a:xfrm>
              <a:off x="2051720" y="4149080"/>
              <a:ext cx="936104" cy="792088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9830" y="4136617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Gandalf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#454545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C65 M55 Y52 K53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2187" y="4176371"/>
            <a:ext cx="3295169" cy="941283"/>
            <a:chOff x="2051720" y="5050983"/>
            <a:chExt cx="3295169" cy="941283"/>
          </a:xfrm>
        </p:grpSpPr>
        <p:sp>
          <p:nvSpPr>
            <p:cNvPr id="6" name="Rectangle 5"/>
            <p:cNvSpPr/>
            <p:nvPr/>
          </p:nvSpPr>
          <p:spPr>
            <a:xfrm>
              <a:off x="2051720" y="5050983"/>
              <a:ext cx="936104" cy="792088"/>
            </a:xfrm>
            <a:prstGeom prst="rect">
              <a:avLst/>
            </a:prstGeom>
            <a:solidFill>
              <a:srgbClr val="1A1A1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59830" y="513049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F9F9FB"/>
                  </a:solidFill>
                </a:rPr>
                <a:t>Kissa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#1a1a1a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C76 M67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8024" y="4176371"/>
            <a:ext cx="3315321" cy="874237"/>
            <a:chOff x="5703978" y="4136617"/>
            <a:chExt cx="3315321" cy="874237"/>
          </a:xfrm>
        </p:grpSpPr>
        <p:sp>
          <p:nvSpPr>
            <p:cNvPr id="7" name="Rectangle 6"/>
            <p:cNvSpPr/>
            <p:nvPr/>
          </p:nvSpPr>
          <p:spPr>
            <a:xfrm>
              <a:off x="5703978" y="4136617"/>
              <a:ext cx="936104" cy="792088"/>
            </a:xfrm>
            <a:prstGeom prst="rect">
              <a:avLst/>
            </a:prstGeom>
            <a:solidFill>
              <a:srgbClr val="F9F9FB"/>
            </a:solidFill>
            <a:ln w="3175">
              <a:solidFill>
                <a:srgbClr val="06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32240" y="4149080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Steven Seagull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</a:t>
              </a:r>
              <a:r>
                <a:rPr lang="en-US" sz="1600" dirty="0" err="1">
                  <a:solidFill>
                    <a:srgbClr val="F9F9FB"/>
                  </a:solidFill>
                </a:rPr>
                <a:t>fafafc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C2 M2 Y1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7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4580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Sad Cloud, Happy Cloud and Hazy Morning </a:t>
            </a:r>
            <a:r>
              <a:rPr lang="en-US" dirty="0"/>
              <a:t>are meant to be used for other visual elements in layouts, buttons, images, illustrations etc. Use them carefully, do not let the blue shades dominate the green shades!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3248348"/>
            <a:ext cx="3367179" cy="843107"/>
            <a:chOff x="3563888" y="3058225"/>
            <a:chExt cx="3367179" cy="843107"/>
          </a:xfrm>
        </p:grpSpPr>
        <p:sp>
          <p:nvSpPr>
            <p:cNvPr id="10" name="Rectangle 9"/>
            <p:cNvSpPr/>
            <p:nvPr/>
          </p:nvSpPr>
          <p:spPr>
            <a:xfrm>
              <a:off x="3563888" y="3058225"/>
              <a:ext cx="936104" cy="792088"/>
            </a:xfrm>
            <a:prstGeom prst="rect">
              <a:avLst/>
            </a:prstGeom>
            <a:solidFill>
              <a:srgbClr val="3A5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4008" y="3070335"/>
              <a:ext cx="2287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Sad Cloud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#3b5975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C81 M57 Y34 K21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99592" y="4623646"/>
            <a:ext cx="3367179" cy="861774"/>
            <a:chOff x="3563888" y="4077072"/>
            <a:chExt cx="3367179" cy="861774"/>
          </a:xfrm>
        </p:grpSpPr>
        <p:sp>
          <p:nvSpPr>
            <p:cNvPr id="9" name="Rectangle 8"/>
            <p:cNvSpPr/>
            <p:nvPr/>
          </p:nvSpPr>
          <p:spPr>
            <a:xfrm>
              <a:off x="3563888" y="4077072"/>
              <a:ext cx="936104" cy="792088"/>
            </a:xfrm>
            <a:prstGeom prst="rect">
              <a:avLst/>
            </a:prstGeom>
            <a:solidFill>
              <a:srgbClr val="79B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07707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Happy Cloud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#7abaf5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C53 M16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4007" y="3229681"/>
            <a:ext cx="3367178" cy="861774"/>
            <a:chOff x="3563888" y="5085184"/>
            <a:chExt cx="3367178" cy="861774"/>
          </a:xfrm>
        </p:grpSpPr>
        <p:sp>
          <p:nvSpPr>
            <p:cNvPr id="8" name="Rectangle 7"/>
            <p:cNvSpPr/>
            <p:nvPr/>
          </p:nvSpPr>
          <p:spPr>
            <a:xfrm>
              <a:off x="3563888" y="5089376"/>
              <a:ext cx="936104" cy="792088"/>
            </a:xfrm>
            <a:prstGeom prst="rect">
              <a:avLst/>
            </a:prstGeom>
            <a:solidFill>
              <a:srgbClr val="C4D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7" y="5085184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Hazy Morning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#c5dff7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C26 M6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88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Great success, Doing It Wrong and Fatal </a:t>
            </a:r>
            <a:r>
              <a:rPr lang="en-US" sz="2200" dirty="0"/>
              <a:t>error are utility colors. They are used to give feedback for the user. Great Success means that everything’s good. Doing It Wrong is a notice </a:t>
            </a:r>
            <a:r>
              <a:rPr lang="en-US" sz="2200" dirty="0" err="1"/>
              <a:t>colour</a:t>
            </a:r>
            <a:r>
              <a:rPr lang="en-US" sz="2200" dirty="0"/>
              <a:t> for noticing the </a:t>
            </a:r>
            <a:r>
              <a:rPr lang="en-US" sz="2200" dirty="0" smtClean="0"/>
              <a:t>user. </a:t>
            </a:r>
            <a:r>
              <a:rPr lang="en-US" sz="2200" dirty="0"/>
              <a:t>Fatal Error is used for errors.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64979" y="3587412"/>
            <a:ext cx="3380140" cy="792088"/>
            <a:chOff x="3571898" y="5085184"/>
            <a:chExt cx="3380140" cy="792088"/>
          </a:xfrm>
        </p:grpSpPr>
        <p:sp>
          <p:nvSpPr>
            <p:cNvPr id="5" name="Rectangle 4"/>
            <p:cNvSpPr/>
            <p:nvPr/>
          </p:nvSpPr>
          <p:spPr>
            <a:xfrm>
              <a:off x="3571898" y="5085184"/>
              <a:ext cx="936105" cy="792088"/>
            </a:xfrm>
            <a:prstGeom prst="rect">
              <a:avLst/>
            </a:prstGeom>
            <a:solidFill>
              <a:srgbClr val="AC2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4979" y="5097294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Fatal Error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#ad2a20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9591" y="4855003"/>
            <a:ext cx="3367181" cy="792088"/>
            <a:chOff x="3563886" y="4149080"/>
            <a:chExt cx="3367181" cy="792088"/>
          </a:xfrm>
        </p:grpSpPr>
        <p:sp>
          <p:nvSpPr>
            <p:cNvPr id="6" name="Rectangle 5"/>
            <p:cNvSpPr/>
            <p:nvPr/>
          </p:nvSpPr>
          <p:spPr>
            <a:xfrm>
              <a:off x="3563886" y="4149080"/>
              <a:ext cx="936105" cy="792088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212377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Doing It Wrong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#ffc30f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99592" y="3578701"/>
            <a:ext cx="3367180" cy="800799"/>
            <a:chOff x="3563885" y="3204265"/>
            <a:chExt cx="3367180" cy="800799"/>
          </a:xfrm>
        </p:grpSpPr>
        <p:sp>
          <p:nvSpPr>
            <p:cNvPr id="7" name="Rectangle 6"/>
            <p:cNvSpPr/>
            <p:nvPr/>
          </p:nvSpPr>
          <p:spPr>
            <a:xfrm>
              <a:off x="3563885" y="3212976"/>
              <a:ext cx="936105" cy="792088"/>
            </a:xfrm>
            <a:prstGeom prst="rect">
              <a:avLst/>
            </a:prstGeom>
            <a:solidFill>
              <a:srgbClr val="7EB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6" y="320426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Great Success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#7fb34b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26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666</a:t>
            </a:r>
            <a:r>
              <a:rPr lang="en-US" sz="2200" dirty="0"/>
              <a:t> is the darkest shade you can use anywhere. 666 is near black. If there is necessary to use black, this color is the one</a:t>
            </a:r>
            <a:r>
              <a:rPr lang="en-US" sz="2200" dirty="0" smtClean="0"/>
              <a:t>.</a:t>
            </a:r>
          </a:p>
          <a:p>
            <a:endParaRPr lang="fi-FI" sz="2200" dirty="0"/>
          </a:p>
          <a:p>
            <a:r>
              <a:rPr lang="en-US" sz="2200" dirty="0">
                <a:latin typeface="Roboto" pitchFamily="2" charset="0"/>
                <a:ea typeface="Roboto" pitchFamily="2" charset="0"/>
              </a:rPr>
              <a:t>Toolbox and Team Board </a:t>
            </a:r>
            <a:r>
              <a:rPr lang="en-US" sz="2200" dirty="0"/>
              <a:t>are used as a background for some elements (a toolbox or web site element background for example).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96522" y="4071792"/>
            <a:ext cx="3337115" cy="795382"/>
            <a:chOff x="3635896" y="5220489"/>
            <a:chExt cx="3337115" cy="795382"/>
          </a:xfrm>
        </p:grpSpPr>
        <p:sp>
          <p:nvSpPr>
            <p:cNvPr id="6" name="Rectangle 5"/>
            <p:cNvSpPr/>
            <p:nvPr/>
          </p:nvSpPr>
          <p:spPr>
            <a:xfrm>
              <a:off x="3635896" y="5223783"/>
              <a:ext cx="936104" cy="792088"/>
            </a:xfrm>
            <a:prstGeom prst="rect">
              <a:avLst/>
            </a:prstGeom>
            <a:solidFill>
              <a:srgbClr val="060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5952" y="5220489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666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#060606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1600" y="5076981"/>
            <a:ext cx="3316144" cy="792088"/>
            <a:chOff x="3635896" y="4365104"/>
            <a:chExt cx="3316144" cy="792088"/>
          </a:xfrm>
        </p:grpSpPr>
        <p:sp>
          <p:nvSpPr>
            <p:cNvPr id="5" name="Rectangle 4"/>
            <p:cNvSpPr/>
            <p:nvPr/>
          </p:nvSpPr>
          <p:spPr>
            <a:xfrm>
              <a:off x="3635896" y="4365104"/>
              <a:ext cx="936104" cy="792088"/>
            </a:xfrm>
            <a:prstGeom prst="rect">
              <a:avLst/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4981" y="4428401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Team Board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#c8c8c8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1600" y="4008495"/>
            <a:ext cx="3316142" cy="792088"/>
            <a:chOff x="3635896" y="3501008"/>
            <a:chExt cx="3316142" cy="792088"/>
          </a:xfrm>
        </p:grpSpPr>
        <p:sp>
          <p:nvSpPr>
            <p:cNvPr id="4" name="Rectangle 3"/>
            <p:cNvSpPr/>
            <p:nvPr/>
          </p:nvSpPr>
          <p:spPr>
            <a:xfrm>
              <a:off x="3635896" y="3501008"/>
              <a:ext cx="936104" cy="792088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rgbClr val="1A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4979" y="356430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Toolbox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</a:t>
              </a:r>
              <a:r>
                <a:rPr lang="en-US" sz="1600" dirty="0" err="1">
                  <a:solidFill>
                    <a:srgbClr val="F9F9FB"/>
                  </a:solidFill>
                </a:rPr>
                <a:t>ebebeb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802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3356992"/>
            <a:ext cx="584299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>
                <a:latin typeface="Roboto Cn" pitchFamily="2" charset="0"/>
                <a:ea typeface="Roboto Cn" pitchFamily="2" charset="0"/>
              </a:rPr>
              <a:t>Roboto Condensed, </a:t>
            </a:r>
            <a:r>
              <a:rPr lang="it-IT" sz="2000" i="1" dirty="0">
                <a:latin typeface="Roboto Cn" pitchFamily="2" charset="0"/>
                <a:ea typeface="Roboto Cn" pitchFamily="2" charset="0"/>
              </a:rPr>
              <a:t>Roboto Condensed Italic </a:t>
            </a:r>
            <a:endParaRPr lang="it-IT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dirty="0">
                <a:latin typeface="Roboto Cn" pitchFamily="2" charset="0"/>
                <a:ea typeface="Roboto Cn" pitchFamily="2" charset="0"/>
              </a:rPr>
              <a:t> Bold Condensed</a:t>
            </a:r>
            <a:r>
              <a:rPr lang="en-US" sz="2000" i="1" dirty="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b="1" i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i="1" dirty="0">
                <a:latin typeface="Roboto Cn" pitchFamily="2" charset="0"/>
                <a:ea typeface="Roboto Cn" pitchFamily="2" charset="0"/>
              </a:rPr>
              <a:t> Bold Condensed Italic </a:t>
            </a:r>
            <a:endParaRPr lang="en-US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dirty="0">
                <a:latin typeface="Roboto Th" pitchFamily="2" charset="0"/>
                <a:ea typeface="Roboto Th" pitchFamily="2" charset="0"/>
              </a:rPr>
              <a:t> Thin, </a:t>
            </a:r>
            <a:r>
              <a:rPr lang="en-US" sz="2000" i="1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i="1" dirty="0">
                <a:latin typeface="Roboto Th" pitchFamily="2" charset="0"/>
                <a:ea typeface="Roboto Th" pitchFamily="2" charset="0"/>
              </a:rPr>
              <a:t> Thin Italic </a:t>
            </a:r>
            <a:endParaRPr lang="en-US" sz="2000" dirty="0"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sz="2000" dirty="0" err="1"/>
              <a:t>Roboto</a:t>
            </a:r>
            <a:r>
              <a:rPr lang="en-US" sz="2000" dirty="0"/>
              <a:t> Light, </a:t>
            </a:r>
            <a:r>
              <a:rPr lang="en-US" sz="2000" i="1" dirty="0" err="1"/>
              <a:t>Roboto</a:t>
            </a:r>
            <a:r>
              <a:rPr lang="en-US" sz="2000" i="1" dirty="0"/>
              <a:t> Light Italic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Regular, </a:t>
            </a:r>
            <a:r>
              <a:rPr lang="en-US" sz="2000" i="1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i="1" dirty="0">
                <a:latin typeface="Roboto" pitchFamily="2" charset="0"/>
                <a:ea typeface="Roboto" pitchFamily="2" charset="0"/>
              </a:rPr>
              <a:t> Regular Italic 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Roboto" pitchFamily="2" charset="0"/>
                <a:ea typeface="Roboto" pitchFamily="2" charset="0"/>
              </a:rPr>
              <a:t>Roboto </a:t>
            </a:r>
            <a:r>
              <a:rPr lang="pl-PL" sz="2000" b="1" dirty="0">
                <a:latin typeface="Roboto" pitchFamily="2" charset="0"/>
                <a:ea typeface="Roboto" pitchFamily="2" charset="0"/>
              </a:rPr>
              <a:t>Bold</a:t>
            </a:r>
            <a:r>
              <a:rPr lang="pl-PL" sz="2000" i="1" dirty="0">
                <a:latin typeface="Roboto" pitchFamily="2" charset="0"/>
                <a:ea typeface="Roboto" pitchFamily="2" charset="0"/>
              </a:rPr>
              <a:t>, </a:t>
            </a:r>
            <a:r>
              <a:rPr lang="pl-PL" sz="2000" b="1" i="1" dirty="0">
                <a:latin typeface="Roboto" pitchFamily="2" charset="0"/>
                <a:ea typeface="Roboto" pitchFamily="2" charset="0"/>
              </a:rPr>
              <a:t>Roboto Bold Italic </a:t>
            </a:r>
            <a:endParaRPr lang="pl-PL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dirty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dirty="0" smtClean="0">
                <a:latin typeface="Roboto Bk" pitchFamily="2" charset="0"/>
                <a:ea typeface="Roboto Bk" pitchFamily="2" charset="0"/>
              </a:rPr>
              <a:t>Black,</a:t>
            </a:r>
            <a:r>
              <a:rPr lang="en-US" sz="2000" b="1" i="1" dirty="0" smtClean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i="1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i="1" dirty="0">
                <a:latin typeface="Roboto Bk" pitchFamily="2" charset="0"/>
                <a:ea typeface="Roboto Bk" pitchFamily="2" charset="0"/>
              </a:rPr>
              <a:t> Black Italic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00200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The </a:t>
            </a:r>
            <a:r>
              <a:rPr lang="en-US" sz="2200" dirty="0" err="1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Roboto</a:t>
            </a:r>
            <a:r>
              <a:rPr lang="en-US" sz="2200" dirty="0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 family </a:t>
            </a:r>
          </a:p>
          <a:p>
            <a:r>
              <a:rPr lang="en-US" sz="2200" dirty="0">
                <a:solidFill>
                  <a:srgbClr val="F9F9FB"/>
                </a:solidFill>
              </a:rPr>
              <a:t>The brand font is called </a:t>
            </a:r>
            <a:r>
              <a:rPr lang="en-US" sz="2200" dirty="0" err="1">
                <a:solidFill>
                  <a:srgbClr val="F9F9FB"/>
                </a:solidFill>
              </a:rPr>
              <a:t>Roboto</a:t>
            </a:r>
            <a:r>
              <a:rPr lang="en-US" sz="2200" dirty="0">
                <a:solidFill>
                  <a:srgbClr val="F9F9FB"/>
                </a:solidFill>
              </a:rPr>
              <a:t>. Always maintain the consistency in </a:t>
            </a:r>
            <a:r>
              <a:rPr lang="en-US" sz="2200" dirty="0" err="1">
                <a:solidFill>
                  <a:srgbClr val="F9F9FB"/>
                </a:solidFill>
              </a:rPr>
              <a:t>FreeNest</a:t>
            </a:r>
            <a:r>
              <a:rPr lang="en-US" sz="2200" dirty="0">
                <a:solidFill>
                  <a:srgbClr val="F9F9FB"/>
                </a:solidFill>
              </a:rPr>
              <a:t> software, web media, print media </a:t>
            </a:r>
            <a:r>
              <a:rPr lang="en-US" sz="2200" dirty="0" err="1">
                <a:solidFill>
                  <a:srgbClr val="F9F9FB"/>
                </a:solidFill>
              </a:rPr>
              <a:t>etc</a:t>
            </a:r>
            <a:r>
              <a:rPr lang="en-US" sz="2200" dirty="0">
                <a:solidFill>
                  <a:srgbClr val="F9F9FB"/>
                </a:solidFill>
              </a:rPr>
              <a:t>! If it’s not possible to use </a:t>
            </a:r>
            <a:r>
              <a:rPr lang="en-US" sz="2200" dirty="0" err="1">
                <a:solidFill>
                  <a:srgbClr val="F9F9FB"/>
                </a:solidFill>
              </a:rPr>
              <a:t>Roboto</a:t>
            </a:r>
            <a:r>
              <a:rPr lang="en-US" sz="2200" dirty="0">
                <a:solidFill>
                  <a:srgbClr val="F9F9FB"/>
                </a:solidFill>
              </a:rPr>
              <a:t> in web, use Arial. </a:t>
            </a:r>
            <a:endParaRPr lang="en-US" sz="2200" dirty="0">
              <a:solidFill>
                <a:srgbClr val="F9F9FB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0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Using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2800" dirty="0"/>
              <a:t>In body text you should use Thin or Light. Light can be used if Thin gets too thin and stuffy. This text is written with </a:t>
            </a:r>
            <a:r>
              <a:rPr lang="en-US" sz="2800" dirty="0" err="1"/>
              <a:t>Roboto</a:t>
            </a:r>
            <a:r>
              <a:rPr lang="en-US" sz="2800" dirty="0"/>
              <a:t> Light. For highlighting etc. you can use Bold or Black. Never use Italic for anything else than just short quotations and such. See </a:t>
            </a:r>
            <a:r>
              <a:rPr lang="en-US" sz="2800" dirty="0" smtClean="0"/>
              <a:t>the </a:t>
            </a:r>
            <a:r>
              <a:rPr lang="en-US" sz="2800" dirty="0"/>
              <a:t>text colors in the Colors section to select right color for the right background when writing text. </a:t>
            </a: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94116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 smtClean="0">
                <a:solidFill>
                  <a:srgbClr val="F9F9FB"/>
                </a:solidFill>
                <a:latin typeface="Roboto Th" pitchFamily="2" charset="0"/>
                <a:ea typeface="Roboto Th" pitchFamily="2" charset="0"/>
              </a:rPr>
              <a:t>Free</a:t>
            </a:r>
            <a:r>
              <a:rPr lang="en-US" sz="4000" dirty="0" err="1" smtClean="0">
                <a:solidFill>
                  <a:srgbClr val="F9F9FB"/>
                </a:solidFill>
                <a:latin typeface="Roboto Bk" pitchFamily="2" charset="0"/>
                <a:ea typeface="Roboto Bk" pitchFamily="2" charset="0"/>
              </a:rPr>
              <a:t>Nest</a:t>
            </a:r>
            <a:r>
              <a:rPr lang="en-US" dirty="0" smtClean="0">
                <a:solidFill>
                  <a:srgbClr val="F9F9FB"/>
                </a:solidFill>
              </a:rPr>
              <a:t> 	(</a:t>
            </a:r>
            <a:r>
              <a:rPr lang="en-US" dirty="0" err="1" smtClean="0">
                <a:solidFill>
                  <a:srgbClr val="F9F9FB"/>
                </a:solidFill>
              </a:rPr>
              <a:t>Roboto</a:t>
            </a:r>
            <a:r>
              <a:rPr lang="en-US" dirty="0" smtClean="0">
                <a:solidFill>
                  <a:srgbClr val="F9F9FB"/>
                </a:solidFill>
              </a:rPr>
              <a:t> Thin and </a:t>
            </a:r>
            <a:r>
              <a:rPr lang="en-US" dirty="0" err="1" smtClean="0">
                <a:solidFill>
                  <a:srgbClr val="F9F9FB"/>
                </a:solidFill>
              </a:rPr>
              <a:t>Roboto</a:t>
            </a:r>
            <a:r>
              <a:rPr lang="en-US" dirty="0" smtClean="0">
                <a:solidFill>
                  <a:srgbClr val="F9F9FB"/>
                </a:solidFill>
              </a:rPr>
              <a:t> Black) </a:t>
            </a:r>
            <a:endParaRPr lang="en-US" dirty="0">
              <a:solidFill>
                <a:srgbClr val="F9F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5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Learn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 smtClean="0"/>
              <a:t> </a:t>
            </a:r>
            <a:r>
              <a:rPr lang="fi-FI" dirty="0" err="1" smtClean="0"/>
              <a:t>concepts</a:t>
            </a:r>
            <a:r>
              <a:rPr lang="fi-FI" dirty="0" smtClean="0"/>
              <a:t> to </a:t>
            </a: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dirty="0" err="1" smtClean="0"/>
              <a:t>stand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and </a:t>
            </a:r>
            <a:r>
              <a:rPr lang="fi-FI" dirty="0" err="1" smtClean="0"/>
              <a:t>work</a:t>
            </a:r>
            <a:endParaRPr lang="fi-FI" dirty="0" smtClean="0"/>
          </a:p>
          <a:p>
            <a:r>
              <a:rPr lang="fi-FI" dirty="0" err="1" smtClean="0"/>
              <a:t>Requirement</a:t>
            </a:r>
            <a:r>
              <a:rPr lang="fi-FI" dirty="0" smtClean="0"/>
              <a:t> engineering and management</a:t>
            </a:r>
          </a:p>
          <a:p>
            <a:r>
              <a:rPr lang="fi-FI" dirty="0" err="1" smtClean="0"/>
              <a:t>Agile</a:t>
            </a:r>
            <a:r>
              <a:rPr lang="fi-FI" dirty="0" smtClean="0"/>
              <a:t> </a:t>
            </a:r>
            <a:r>
              <a:rPr lang="fi-FI" dirty="0" err="1" smtClean="0"/>
              <a:t>methods</a:t>
            </a:r>
            <a:r>
              <a:rPr lang="fi-FI" dirty="0" smtClean="0"/>
              <a:t> and </a:t>
            </a:r>
            <a:r>
              <a:rPr lang="fi-FI" dirty="0" err="1" smtClean="0"/>
              <a:t>testing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design &amp; </a:t>
            </a:r>
            <a:r>
              <a:rPr lang="fi-FI" dirty="0" err="1" smtClean="0"/>
              <a:t>execution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Planning &amp; Management</a:t>
            </a:r>
          </a:p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endParaRPr lang="fi-FI" dirty="0" smtClean="0"/>
          </a:p>
          <a:p>
            <a:r>
              <a:rPr lang="fi-FI" dirty="0" err="1" smtClean="0"/>
              <a:t>Continous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&amp; </a:t>
            </a:r>
            <a:r>
              <a:rPr lang="fi-FI" dirty="0" err="1" smtClean="0"/>
              <a:t>Testing</a:t>
            </a:r>
            <a:endParaRPr lang="fi-FI" dirty="0"/>
          </a:p>
          <a:p>
            <a:r>
              <a:rPr lang="fi-FI" dirty="0" err="1" smtClean="0"/>
              <a:t>Understand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and </a:t>
            </a:r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is </a:t>
            </a:r>
            <a:r>
              <a:rPr lang="fi-FI" dirty="0" err="1" smtClean="0"/>
              <a:t>important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45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This material if for general training for Test Design and management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is more supportive in class room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will be updated during courses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060606"/>
                </a:solidFill>
              </a:rPr>
              <a:t>FreeNest</a:t>
            </a:r>
            <a:r>
              <a:rPr lang="en-US" dirty="0">
                <a:solidFill>
                  <a:srgbClr val="060606"/>
                </a:solidFill>
              </a:rPr>
              <a:t> Portable Project Platform is used to demonstrate things only in practice. This is not limiting usage for material for other training environments (I hope </a:t>
            </a:r>
            <a:r>
              <a:rPr lang="en-US" dirty="0">
                <a:solidFill>
                  <a:srgbClr val="060606"/>
                </a:solidFill>
                <a:sym typeface="Wingdings" pitchFamily="2" charset="2"/>
              </a:rPr>
              <a:t>)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V-</a:t>
            </a:r>
            <a:r>
              <a:rPr lang="fi-FI" dirty="0" err="1" smtClean="0"/>
              <a:t>Model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Regression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Monkey Testing?</a:t>
            </a:r>
          </a:p>
          <a:p>
            <a:r>
              <a:rPr lang="fi-FI" smtClean="0"/>
              <a:t>Frust</a:t>
            </a:r>
          </a:p>
        </p:txBody>
      </p:sp>
    </p:spTree>
    <p:extLst>
      <p:ext uri="{BB962C8B-B14F-4D97-AF65-F5344CB8AC3E}">
        <p14:creationId xmlns:p14="http://schemas.microsoft.com/office/powerpoint/2010/main" val="319390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err="1" smtClean="0"/>
              <a:t>Automation</a:t>
            </a:r>
            <a:r>
              <a:rPr lang="fi-FI" smtClean="0"/>
              <a:t> </a:t>
            </a:r>
            <a:r>
              <a:rPr lang="fi-FI" smtClean="0"/>
              <a:t>Frameworks and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Framework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4" descr="pace_e_bene__architetto_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09554"/>
            <a:ext cx="1363663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5344" y="2348880"/>
            <a:ext cx="7453312" cy="11890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EADS Sans" pitchFamily="2" charset="0"/>
              <a:buNone/>
              <a:defRPr/>
            </a:pPr>
            <a:endParaRPr lang="fi-FI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sz="3200" dirty="0">
                <a:latin typeface="+mn-lt"/>
              </a:rPr>
              <a:t>There has to be common way to communicate with test environment. Test Automation Framework provides it</a:t>
            </a:r>
          </a:p>
        </p:txBody>
      </p:sp>
      <p:pic>
        <p:nvPicPr>
          <p:cNvPr id="6" name="Picture 6" descr="ear_-_body_part_nicu_buc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82" y="34515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ris_and_pupil_chris_hi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70" y="3486498"/>
            <a:ext cx="4302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thumbs_up_nathan_eady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70" y="3295998"/>
            <a:ext cx="762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omputer-aj_aj_ashton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70" y="46326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computer-aj_aj_ashton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82" y="46279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939507" y="444852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5939507" y="4113560"/>
            <a:ext cx="1588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6660232" y="4000848"/>
            <a:ext cx="1588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7412707" y="4153248"/>
            <a:ext cx="1588" cy="265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939507" y="4448523"/>
            <a:ext cx="1588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6650707" y="442947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4972720" y="4448523"/>
            <a:ext cx="977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35695" y="49597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Team </a:t>
            </a:r>
            <a:r>
              <a:rPr lang="fi-FI" dirty="0" err="1">
                <a:latin typeface="Calibri" panose="020F0502020204030204" pitchFamily="34" charset="0"/>
              </a:rPr>
              <a:t>communicates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with</a:t>
            </a:r>
            <a:r>
              <a:rPr lang="fi-FI" dirty="0">
                <a:latin typeface="Calibri" panose="020F0502020204030204" pitchFamily="34" charset="0"/>
              </a:rPr>
              <a:t> </a:t>
            </a:r>
          </a:p>
          <a:p>
            <a:r>
              <a:rPr lang="fi-FI" dirty="0" err="1">
                <a:latin typeface="Calibri" panose="020F0502020204030204" pitchFamily="34" charset="0"/>
              </a:rPr>
              <a:t>common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language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08981" y="5271239"/>
            <a:ext cx="4937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Automation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smtClean="0">
                <a:latin typeface="Calibri" panose="020F0502020204030204" pitchFamily="34" charset="0"/>
              </a:rPr>
              <a:t>Framework </a:t>
            </a:r>
            <a:r>
              <a:rPr lang="fi-FI" dirty="0" err="1" smtClean="0">
                <a:latin typeface="Calibri" panose="020F0502020204030204" pitchFamily="34" charset="0"/>
              </a:rPr>
              <a:t>provides</a:t>
            </a:r>
            <a:r>
              <a:rPr lang="fi-FI" dirty="0" smtClean="0">
                <a:latin typeface="Calibri" panose="020F0502020204030204" pitchFamily="34" charset="0"/>
              </a:rPr>
              <a:t> a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r>
              <a:rPr lang="fi-FI" dirty="0" smtClean="0">
                <a:latin typeface="Calibri" panose="020F0502020204030204" pitchFamily="34" charset="0"/>
              </a:rPr>
              <a:t> to  </a:t>
            </a:r>
            <a:endParaRPr lang="fi-FI" dirty="0">
              <a:latin typeface="Calibri" panose="020F0502020204030204" pitchFamily="34" charset="0"/>
            </a:endParaRPr>
          </a:p>
          <a:p>
            <a:pPr eaLnBrk="1" hangingPunct="1"/>
            <a:r>
              <a:rPr lang="fi-FI" dirty="0" smtClean="0">
                <a:latin typeface="Calibri" panose="020F0502020204030204" pitchFamily="34" charset="0"/>
              </a:rPr>
              <a:t>Control </a:t>
            </a:r>
            <a:r>
              <a:rPr lang="fi-FI" dirty="0" err="1" smtClean="0">
                <a:latin typeface="Calibri" panose="020F0502020204030204" pitchFamily="34" charset="0"/>
              </a:rPr>
              <a:t>testing</a:t>
            </a:r>
            <a:r>
              <a:rPr lang="fi-FI" dirty="0" smtClean="0">
                <a:latin typeface="Calibri" panose="020F0502020204030204" pitchFamily="34" charset="0"/>
              </a:rPr>
              <a:t>  </a:t>
            </a:r>
            <a:r>
              <a:rPr lang="fi-FI" dirty="0" err="1" smtClean="0">
                <a:latin typeface="Calibri" panose="020F0502020204030204" pitchFamily="34" charset="0"/>
              </a:rPr>
              <a:t>environment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with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common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9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STAF as foundation for test automation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5925" y="1556792"/>
            <a:ext cx="45720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Software Testing Automation Framework (STAF) is an open source, multi-platform, multi-language framework designed around the idea of reusable components, called services</a:t>
            </a:r>
          </a:p>
          <a:p>
            <a:pPr eaLnBrk="1" hangingPunct="1"/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STAF removes the tedium of building an automation infrastructure, thus enabling you to focus on building your automation solution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STAF framework provides the foundation upon which to build higher level solutions, and provides a pluggable approach supported across a large variety of platforms and languages. </a:t>
            </a:r>
          </a:p>
        </p:txBody>
      </p:sp>
      <p:pic>
        <p:nvPicPr>
          <p:cNvPr id="5" name="Picture 6" descr="ear_-_body_part_nicu_buc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28" y="3826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iris_and_pupil_chris_hin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15" y="3861048"/>
            <a:ext cx="4302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omputer-aj_aj_ashto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15" y="50072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computer-aj_aj_ashto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28" y="50024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784553" y="482307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784553" y="4488111"/>
            <a:ext cx="1587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7505278" y="4375398"/>
            <a:ext cx="1587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8257753" y="4527798"/>
            <a:ext cx="1587" cy="265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784553" y="4823073"/>
            <a:ext cx="1587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7495753" y="480402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5817765" y="4823073"/>
            <a:ext cx="977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Vertical Scroll 15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hlinkClick r:id="rId5"/>
              </a:rPr>
              <a:t>http://staf.sourceforge.net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69661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1332</Words>
  <Application>Microsoft Office PowerPoint</Application>
  <PresentationFormat>On-screen Show (4:3)</PresentationFormat>
  <Paragraphs>210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EADS Sans</vt:lpstr>
      <vt:lpstr>Roboto</vt:lpstr>
      <vt:lpstr>Roboto Bk</vt:lpstr>
      <vt:lpstr>Roboto Cn</vt:lpstr>
      <vt:lpstr>Roboto Lt</vt:lpstr>
      <vt:lpstr>Roboto Th</vt:lpstr>
      <vt:lpstr>Wingdings</vt:lpstr>
      <vt:lpstr>Light Freenest Theme</vt:lpstr>
      <vt:lpstr>Dark Freenest Theme</vt:lpstr>
      <vt:lpstr>PowerPoint Presentation</vt:lpstr>
      <vt:lpstr>FreeNest Brand</vt:lpstr>
      <vt:lpstr>Testing Course Agenda</vt:lpstr>
      <vt:lpstr>PowerPoint Presentation</vt:lpstr>
      <vt:lpstr>V-Model for testing</vt:lpstr>
      <vt:lpstr>Regression testing</vt:lpstr>
      <vt:lpstr>Test Automation Frameworks and tools</vt:lpstr>
      <vt:lpstr>Why Test Automation Framework?</vt:lpstr>
      <vt:lpstr>STAF as foundation for test automation</vt:lpstr>
      <vt:lpstr>Test Environment Example</vt:lpstr>
      <vt:lpstr>TED ”virtual hand” </vt:lpstr>
      <vt:lpstr>Using STAF/STAX in PMR testing</vt:lpstr>
      <vt:lpstr>PowerPoint Presentation</vt:lpstr>
      <vt:lpstr>Ideas?</vt:lpstr>
      <vt:lpstr>PowerPoint Presentation</vt:lpstr>
      <vt:lpstr>FreeNest Brand</vt:lpstr>
      <vt:lpstr>What is The FreeNest Brand?</vt:lpstr>
      <vt:lpstr>Logo</vt:lpstr>
      <vt:lpstr>Logo</vt:lpstr>
      <vt:lpstr>Logo</vt:lpstr>
      <vt:lpstr>Brand colors</vt:lpstr>
      <vt:lpstr>Brand colors</vt:lpstr>
      <vt:lpstr>Brand colors</vt:lpstr>
      <vt:lpstr>Web colors</vt:lpstr>
      <vt:lpstr>Web colors</vt:lpstr>
      <vt:lpstr>Typography</vt:lpstr>
      <vt:lpstr>Typography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Rintamäki Marko</cp:lastModifiedBy>
  <cp:revision>87</cp:revision>
  <dcterms:created xsi:type="dcterms:W3CDTF">2013-07-03T09:01:28Z</dcterms:created>
  <dcterms:modified xsi:type="dcterms:W3CDTF">2014-02-18T08:46:20Z</dcterms:modified>
</cp:coreProperties>
</file>