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365" r:id="rId3"/>
    <p:sldId id="356" r:id="rId4"/>
    <p:sldId id="357" r:id="rId5"/>
    <p:sldId id="358" r:id="rId6"/>
    <p:sldId id="359" r:id="rId7"/>
    <p:sldId id="360" r:id="rId8"/>
    <p:sldId id="361" r:id="rId9"/>
    <p:sldId id="363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3" autoAdjust="0"/>
    <p:restoredTop sz="94658" autoAdjust="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f.sourceforge.net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raspberrypi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Regression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Monkey Testing?</a:t>
            </a:r>
          </a:p>
          <a:p>
            <a:r>
              <a:rPr lang="fi-FI" smtClean="0"/>
              <a:t>Frust</a:t>
            </a:r>
          </a:p>
        </p:txBody>
      </p:sp>
    </p:spTree>
    <p:extLst>
      <p:ext uri="{BB962C8B-B14F-4D97-AF65-F5344CB8AC3E}">
        <p14:creationId xmlns:p14="http://schemas.microsoft.com/office/powerpoint/2010/main" val="31939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err="1" smtClean="0"/>
              <a:t>Automation</a:t>
            </a:r>
            <a:r>
              <a:rPr lang="fi-FI" smtClean="0"/>
              <a:t> Frameworks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Framework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4" descr="pace_e_bene__architetto_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09554"/>
            <a:ext cx="1363663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344" y="2348880"/>
            <a:ext cx="7453312" cy="11890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EADS Sans" pitchFamily="2" charset="0"/>
              <a:buNone/>
              <a:defRPr/>
            </a:pPr>
            <a:endParaRPr lang="fi-FI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z="3200" dirty="0">
                <a:latin typeface="+mn-lt"/>
              </a:rPr>
              <a:t>There has to be common way to communicate with test environment. Test Automation Framework provides it</a:t>
            </a:r>
          </a:p>
        </p:txBody>
      </p:sp>
      <p:pic>
        <p:nvPicPr>
          <p:cNvPr id="6" name="Picture 6" descr="ear_-_body_part_nicu_buc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2" y="34515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ris_and_pupil_chris_hi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0" y="3486498"/>
            <a:ext cx="4302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humbs_up_nathan_eady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70" y="3295998"/>
            <a:ext cx="76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70" y="4632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2" y="4627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939507" y="444852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939507" y="4113560"/>
            <a:ext cx="15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660232" y="4000848"/>
            <a:ext cx="1588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412707" y="4153248"/>
            <a:ext cx="1588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939507" y="4448523"/>
            <a:ext cx="1588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650707" y="442947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4972720" y="4448523"/>
            <a:ext cx="977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35695" y="4959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Team </a:t>
            </a:r>
            <a:r>
              <a:rPr lang="fi-FI" dirty="0" err="1">
                <a:latin typeface="Calibri" panose="020F0502020204030204" pitchFamily="34" charset="0"/>
              </a:rPr>
              <a:t>communicates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with</a:t>
            </a:r>
            <a:r>
              <a:rPr lang="fi-FI" dirty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>
                <a:latin typeface="Calibri" panose="020F0502020204030204" pitchFamily="34" charset="0"/>
              </a:rPr>
              <a:t>common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language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08981" y="5271239"/>
            <a:ext cx="4937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Automation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Framework </a:t>
            </a:r>
            <a:r>
              <a:rPr lang="fi-FI" dirty="0" err="1" smtClean="0">
                <a:latin typeface="Calibri" panose="020F0502020204030204" pitchFamily="34" charset="0"/>
              </a:rPr>
              <a:t>provides</a:t>
            </a:r>
            <a:r>
              <a:rPr lang="fi-FI" dirty="0" smtClean="0">
                <a:latin typeface="Calibri" panose="020F0502020204030204" pitchFamily="34" charset="0"/>
              </a:rPr>
              <a:t> a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r>
              <a:rPr lang="fi-FI" dirty="0" smtClean="0">
                <a:latin typeface="Calibri" panose="020F0502020204030204" pitchFamily="34" charset="0"/>
              </a:rPr>
              <a:t> to  </a:t>
            </a:r>
            <a:endParaRPr lang="fi-FI" dirty="0">
              <a:latin typeface="Calibri" panose="020F0502020204030204" pitchFamily="34" charset="0"/>
            </a:endParaRPr>
          </a:p>
          <a:p>
            <a:pPr eaLnBrk="1" hangingPunct="1"/>
            <a:r>
              <a:rPr lang="fi-FI" dirty="0" smtClean="0">
                <a:latin typeface="Calibri" panose="020F0502020204030204" pitchFamily="34" charset="0"/>
              </a:rPr>
              <a:t>Control </a:t>
            </a:r>
            <a:r>
              <a:rPr lang="fi-FI" dirty="0" err="1" smtClean="0">
                <a:latin typeface="Calibri" panose="020F0502020204030204" pitchFamily="34" charset="0"/>
              </a:rPr>
              <a:t>testing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common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 as foundation for test automation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925" y="1556792"/>
            <a:ext cx="4572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Software Testing Automation Framework (STAF) is an open source, multi-platform, multi-language framework designed around the idea of reusable components, called services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STAF removes the tedium of building an automation infrastructure, thus enabling you to focus on building your automation solution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STAF framework provides the foundation upon which to build higher level solutions, and provides a pluggable approach supported across a large variety of platforms and languages. </a:t>
            </a:r>
          </a:p>
        </p:txBody>
      </p:sp>
      <p:pic>
        <p:nvPicPr>
          <p:cNvPr id="5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28" y="3826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ris_and_pupil_chris_hin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15" y="3861048"/>
            <a:ext cx="430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5" y="500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8" y="50024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784553" y="482307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784553" y="4488111"/>
            <a:ext cx="15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505278" y="4375398"/>
            <a:ext cx="158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8257753" y="4527798"/>
            <a:ext cx="1587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784553" y="4823073"/>
            <a:ext cx="1587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7495753" y="480402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817765" y="4823073"/>
            <a:ext cx="977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Vertical Scroll 15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hlinkClick r:id="rId5"/>
              </a:rPr>
              <a:t>http://staf.sourceforge.net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Environment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TED = </a:t>
            </a:r>
            <a:r>
              <a:rPr lang="fi-FI" dirty="0" err="1" smtClean="0"/>
              <a:t>Test</a:t>
            </a:r>
            <a:r>
              <a:rPr lang="fi-FI" dirty="0" smtClean="0"/>
              <a:t> Environment Device</a:t>
            </a:r>
          </a:p>
          <a:p>
            <a:r>
              <a:rPr lang="fi-FI" dirty="0" err="1"/>
              <a:t>Test</a:t>
            </a:r>
            <a:r>
              <a:rPr lang="fi-FI" dirty="0"/>
              <a:t> Environment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”lego” </a:t>
            </a:r>
            <a:r>
              <a:rPr lang="fi-FI" dirty="0" err="1"/>
              <a:t>bricks</a:t>
            </a:r>
            <a:r>
              <a:rPr lang="fi-FI" dirty="0"/>
              <a:t> of for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scenario</a:t>
            </a:r>
            <a:r>
              <a:rPr lang="fi-FI" dirty="0"/>
              <a:t> </a:t>
            </a:r>
            <a:r>
              <a:rPr lang="fi-FI" dirty="0" err="1"/>
              <a:t>building</a:t>
            </a:r>
            <a:r>
              <a:rPr lang="fi-FI" dirty="0" smtClean="0"/>
              <a:t>.</a:t>
            </a:r>
          </a:p>
          <a:p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intefaces</a:t>
            </a:r>
            <a:r>
              <a:rPr lang="fi-FI" dirty="0"/>
              <a:t> to DUT (Design/Device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/>
              <a:t>TED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programmed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DUT API/</a:t>
            </a:r>
            <a:r>
              <a:rPr lang="fi-FI" dirty="0" err="1"/>
              <a:t>interface</a:t>
            </a:r>
            <a:endParaRPr lang="fi-FI" dirty="0"/>
          </a:p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virtual</a:t>
            </a:r>
            <a:r>
              <a:rPr lang="fi-FI" dirty="0"/>
              <a:t> ”</a:t>
            </a:r>
            <a:r>
              <a:rPr lang="fi-FI" dirty="0" err="1"/>
              <a:t>eyes</a:t>
            </a:r>
            <a:r>
              <a:rPr lang="fi-FI" dirty="0"/>
              <a:t>” and ”</a:t>
            </a:r>
            <a:r>
              <a:rPr lang="fi-FI" dirty="0" err="1"/>
              <a:t>arms</a:t>
            </a:r>
            <a:r>
              <a:rPr lang="fi-FI" dirty="0"/>
              <a:t>”. </a:t>
            </a:r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 </a:t>
            </a:r>
            <a:r>
              <a:rPr lang="fi-FI" dirty="0" err="1"/>
              <a:t>way</a:t>
            </a:r>
            <a:endParaRPr lang="fi-FI" dirty="0"/>
          </a:p>
          <a:p>
            <a:r>
              <a:rPr lang="fi-FI" dirty="0" err="1"/>
              <a:t>All</a:t>
            </a:r>
            <a:r>
              <a:rPr lang="fi-FI" dirty="0"/>
              <a:t> TED ’s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communicating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STAF Network</a:t>
            </a:r>
          </a:p>
          <a:p>
            <a:r>
              <a:rPr lang="fi-FI" dirty="0" smtClean="0"/>
              <a:t>  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TED ”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”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9992" y="3284984"/>
            <a:ext cx="2071688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cxnSp>
        <p:nvCxnSpPr>
          <p:cNvPr id="5" name="AutoShape 19"/>
          <p:cNvCxnSpPr>
            <a:cxnSpLocks noChangeShapeType="1"/>
          </p:cNvCxnSpPr>
          <p:nvPr/>
        </p:nvCxnSpPr>
        <p:spPr bwMode="auto">
          <a:xfrm>
            <a:off x="2090167" y="3296096"/>
            <a:ext cx="981075" cy="346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/>
          <p:cNvCxnSpPr>
            <a:cxnSpLocks noChangeShapeType="1"/>
          </p:cNvCxnSpPr>
          <p:nvPr/>
        </p:nvCxnSpPr>
        <p:spPr bwMode="auto">
          <a:xfrm>
            <a:off x="2012380" y="3402459"/>
            <a:ext cx="1058862" cy="2397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2"/>
          <p:cNvCxnSpPr>
            <a:cxnSpLocks noChangeShapeType="1"/>
          </p:cNvCxnSpPr>
          <p:nvPr/>
        </p:nvCxnSpPr>
        <p:spPr bwMode="auto">
          <a:xfrm>
            <a:off x="2050480" y="3561209"/>
            <a:ext cx="1020762" cy="809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3"/>
          <p:cNvCxnSpPr>
            <a:cxnSpLocks noChangeShapeType="1"/>
          </p:cNvCxnSpPr>
          <p:nvPr/>
        </p:nvCxnSpPr>
        <p:spPr bwMode="auto">
          <a:xfrm rot="5400000" flipH="1" flipV="1">
            <a:off x="2622773" y="3047653"/>
            <a:ext cx="28575" cy="1147762"/>
          </a:xfrm>
          <a:prstGeom prst="curvedConnector4">
            <a:avLst>
              <a:gd name="adj1" fmla="val -800000"/>
              <a:gd name="adj2" fmla="val 63208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4"/>
          <p:cNvCxnSpPr>
            <a:cxnSpLocks noChangeShapeType="1"/>
          </p:cNvCxnSpPr>
          <p:nvPr/>
        </p:nvCxnSpPr>
        <p:spPr bwMode="auto">
          <a:xfrm flipV="1">
            <a:off x="2085405" y="3642171"/>
            <a:ext cx="985837" cy="68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5"/>
          <p:cNvCxnSpPr>
            <a:cxnSpLocks noChangeShapeType="1"/>
          </p:cNvCxnSpPr>
          <p:nvPr/>
        </p:nvCxnSpPr>
        <p:spPr bwMode="auto">
          <a:xfrm flipV="1">
            <a:off x="2071117" y="3642171"/>
            <a:ext cx="1000125" cy="1428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 flipH="1" flipV="1">
            <a:off x="2279079" y="3157984"/>
            <a:ext cx="307975" cy="1276350"/>
          </a:xfrm>
          <a:prstGeom prst="curvedConnector4">
            <a:avLst>
              <a:gd name="adj1" fmla="val -74347"/>
              <a:gd name="adj2" fmla="val 6157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7" y="2642046"/>
            <a:ext cx="590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2992" y="342785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742" y="342785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interface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rot="10800000" flipV="1">
            <a:off x="3930080" y="3607246"/>
            <a:ext cx="569912" cy="3492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7" descr="32212-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42" y="3213546"/>
            <a:ext cx="858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2404" y="1896938"/>
            <a:ext cx="1855787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Service examples: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Press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Connect 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Read Led State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00661" y="2116311"/>
            <a:ext cx="1356742" cy="936104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Rasberry</a:t>
            </a:r>
            <a:r>
              <a:rPr lang="fi-FI" dirty="0" smtClean="0"/>
              <a:t> PI?</a:t>
            </a:r>
          </a:p>
          <a:p>
            <a:pPr algn="ctr"/>
            <a:endParaRPr lang="en-US" dirty="0"/>
          </a:p>
        </p:txBody>
      </p:sp>
      <p:sp>
        <p:nvSpPr>
          <p:cNvPr id="19" name="Vertical Scroll 18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http://www.raspberrypi.org/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pbs.twimg.com/profile_images/1590336143/Raspi-PGB001_norm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3" y="2642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Using STAF/STAX in PMR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0" y="2428875"/>
            <a:ext cx="157162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2428875" y="2857500"/>
            <a:ext cx="20716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29563" y="2857500"/>
            <a:ext cx="881062" cy="3698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43313" y="292893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43188" y="292893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2" descr="C:\temp\openclipart-0.18-full\openclipart-0.18-full\clipart\electronics\ante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721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43188"/>
            <a:ext cx="376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rot="10800000" flipV="1">
            <a:off x="688975" y="3178175"/>
            <a:ext cx="1739900" cy="2984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57438" y="5500688"/>
            <a:ext cx="207168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00438" y="5572125"/>
            <a:ext cx="758825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71750" y="5572125"/>
            <a:ext cx="75882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Base Station  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1619250" y="5822950"/>
            <a:ext cx="738188" cy="16351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714750" y="207168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cxnSp>
        <p:nvCxnSpPr>
          <p:cNvPr id="18" name="Straight Arrow Connector 17"/>
          <p:cNvCxnSpPr>
            <a:stCxn id="5" idx="1"/>
          </p:cNvCxnSpPr>
          <p:nvPr/>
        </p:nvCxnSpPr>
        <p:spPr>
          <a:xfrm rot="10800000">
            <a:off x="1319213" y="2921000"/>
            <a:ext cx="1109662" cy="25717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8875" y="4143375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71875" y="4214813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43188" y="4214813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control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1643063" y="4429125"/>
            <a:ext cx="785812" cy="357188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5" descr="C:\temp\openclipart-0.18-full\openclipart-0.18-full\clipart\electronics\camcorder_jaime_sanchez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716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4688" y="1428750"/>
            <a:ext cx="2000250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57688" y="150018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9000" y="150018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Web Cam SW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 flipV="1">
            <a:off x="2520950" y="1749425"/>
            <a:ext cx="693738" cy="11906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7" descr="32212-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86250"/>
            <a:ext cx="88106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0"/>
          <p:cNvSpPr txBox="1">
            <a:spLocks noChangeArrowheads="1"/>
          </p:cNvSpPr>
          <p:nvPr/>
        </p:nvSpPr>
        <p:spPr bwMode="auto">
          <a:xfrm>
            <a:off x="1500188" y="12144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Observer TED</a:t>
            </a: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357188" y="1785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357188" y="40719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Contoller TED</a:t>
            </a:r>
          </a:p>
        </p:txBody>
      </p:sp>
      <p:sp>
        <p:nvSpPr>
          <p:cNvPr id="32" name="TextBox 63"/>
          <p:cNvSpPr txBox="1">
            <a:spLocks noChangeArrowheads="1"/>
          </p:cNvSpPr>
          <p:nvPr/>
        </p:nvSpPr>
        <p:spPr bwMode="auto">
          <a:xfrm>
            <a:off x="285750" y="5214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Infrastructure TED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929563" y="3286125"/>
            <a:ext cx="857250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 flipV="1">
            <a:off x="6143625" y="3516313"/>
            <a:ext cx="1785938" cy="484187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</p:cNvCxnSpPr>
          <p:nvPr/>
        </p:nvCxnSpPr>
        <p:spPr>
          <a:xfrm>
            <a:off x="4402138" y="3159125"/>
            <a:ext cx="1527175" cy="841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5116513" y="1730375"/>
            <a:ext cx="812800" cy="22701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rot="10800000" flipV="1">
            <a:off x="4330700" y="4143375"/>
            <a:ext cx="1670050" cy="3016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rot="10800000" flipV="1">
            <a:off x="4259263" y="4071938"/>
            <a:ext cx="1812925" cy="1730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4786313" y="2714625"/>
            <a:ext cx="2428875" cy="292893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786063" y="350043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1" name="TextBox 89"/>
          <p:cNvSpPr txBox="1">
            <a:spLocks noChangeArrowheads="1"/>
          </p:cNvSpPr>
          <p:nvPr/>
        </p:nvSpPr>
        <p:spPr bwMode="auto">
          <a:xfrm>
            <a:off x="2928938" y="471487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2" name="TextBox 90"/>
          <p:cNvSpPr txBox="1">
            <a:spLocks noChangeArrowheads="1"/>
          </p:cNvSpPr>
          <p:nvPr/>
        </p:nvSpPr>
        <p:spPr bwMode="auto">
          <a:xfrm>
            <a:off x="2714625" y="61436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805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500312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833984" y="2562051"/>
            <a:ext cx="2071688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76859" y="2633489"/>
            <a:ext cx="881063" cy="36988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422" y="377648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19734" y="377648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2" y="4133676"/>
            <a:ext cx="376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951334" y="4006676"/>
            <a:ext cx="1168400" cy="960438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9" y="2133426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1010072" y="2911301"/>
            <a:ext cx="1109662" cy="109537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48109" y="17048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76984" y="2633489"/>
            <a:ext cx="85725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rot="10800000">
            <a:off x="3834234" y="2863676"/>
            <a:ext cx="1285875" cy="412750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807247" y="3347864"/>
            <a:ext cx="1312862" cy="658812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834234" y="2847801"/>
            <a:ext cx="1714500" cy="107156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476922" y="4205114"/>
            <a:ext cx="1214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334047" y="3133551"/>
            <a:ext cx="116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Virtual machine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5620172" y="1561926"/>
            <a:ext cx="292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>
                <a:latin typeface="Calibri" panose="020F0502020204030204" pitchFamily="34" charset="0"/>
              </a:rPr>
              <a:t>#Presettings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Case_Passed=False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DMO_Channel( 10)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DMO_Channel (10)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#Case start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ResetDMOCallCounter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CountDMOCall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Do while call_count &lt; 100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PMRRadioB MakeDMOCall(5, 5)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call_count ++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If (PMRRadioB .CallCounter = 100)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Case_Passed= True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 Case End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21" name="TextBox 55"/>
          <p:cNvSpPr txBox="1">
            <a:spLocks noChangeArrowheads="1"/>
          </p:cNvSpPr>
          <p:nvPr/>
        </p:nvSpPr>
        <p:spPr bwMode="auto">
          <a:xfrm>
            <a:off x="1262484" y="5562426"/>
            <a:ext cx="707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STAX executes test script using PMRRadio virtual phone service interface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Virtual phone implementation is DUT specific </a:t>
            </a:r>
          </a:p>
        </p:txBody>
      </p:sp>
    </p:spTree>
    <p:extLst>
      <p:ext uri="{BB962C8B-B14F-4D97-AF65-F5344CB8AC3E}">
        <p14:creationId xmlns:p14="http://schemas.microsoft.com/office/powerpoint/2010/main" val="37849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Ideas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 hardware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keypad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It’s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just a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one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part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screen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You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05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387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EADS Sans</vt:lpstr>
      <vt:lpstr>Roboto</vt:lpstr>
      <vt:lpstr>Roboto Lt</vt:lpstr>
      <vt:lpstr>Wingdings</vt:lpstr>
      <vt:lpstr>Light Freenest Theme</vt:lpstr>
      <vt:lpstr>Dark Freenest Theme</vt:lpstr>
      <vt:lpstr>Regression testing</vt:lpstr>
      <vt:lpstr>Test Automation Frameworks and tools</vt:lpstr>
      <vt:lpstr>Why Test Automation Framework?</vt:lpstr>
      <vt:lpstr>STAF as foundation for test automation</vt:lpstr>
      <vt:lpstr>Test Environment Example</vt:lpstr>
      <vt:lpstr>TED ”virtual hand” </vt:lpstr>
      <vt:lpstr>Using STAF/STAX in PMR testing</vt:lpstr>
      <vt:lpstr>PowerPoint Presentation</vt:lpstr>
      <vt:lpstr>Ideas?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Timpuri</cp:lastModifiedBy>
  <cp:revision>88</cp:revision>
  <dcterms:created xsi:type="dcterms:W3CDTF">2013-07-03T09:01:28Z</dcterms:created>
  <dcterms:modified xsi:type="dcterms:W3CDTF">2015-01-04T09:42:42Z</dcterms:modified>
</cp:coreProperties>
</file>