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9"/>
  </p:notesMasterIdLst>
  <p:handoutMasterIdLst>
    <p:handoutMasterId r:id="rId70"/>
  </p:handoutMasterIdLst>
  <p:sldIdLst>
    <p:sldId id="263" r:id="rId3"/>
    <p:sldId id="303" r:id="rId4"/>
    <p:sldId id="354" r:id="rId5"/>
    <p:sldId id="437" r:id="rId6"/>
    <p:sldId id="396" r:id="rId7"/>
    <p:sldId id="446" r:id="rId8"/>
    <p:sldId id="470" r:id="rId9"/>
    <p:sldId id="468" r:id="rId10"/>
    <p:sldId id="447" r:id="rId11"/>
    <p:sldId id="467" r:id="rId12"/>
    <p:sldId id="452" r:id="rId13"/>
    <p:sldId id="449" r:id="rId14"/>
    <p:sldId id="462" r:id="rId15"/>
    <p:sldId id="448" r:id="rId16"/>
    <p:sldId id="471" r:id="rId17"/>
    <p:sldId id="451" r:id="rId18"/>
    <p:sldId id="474" r:id="rId19"/>
    <p:sldId id="472" r:id="rId20"/>
    <p:sldId id="473" r:id="rId21"/>
    <p:sldId id="454" r:id="rId22"/>
    <p:sldId id="409" r:id="rId23"/>
    <p:sldId id="465" r:id="rId24"/>
    <p:sldId id="461" r:id="rId25"/>
    <p:sldId id="466" r:id="rId26"/>
    <p:sldId id="453" r:id="rId27"/>
    <p:sldId id="464" r:id="rId28"/>
    <p:sldId id="455" r:id="rId29"/>
    <p:sldId id="456" r:id="rId30"/>
    <p:sldId id="460" r:id="rId31"/>
    <p:sldId id="432" r:id="rId32"/>
    <p:sldId id="435" r:id="rId33"/>
    <p:sldId id="440" r:id="rId34"/>
    <p:sldId id="441" r:id="rId35"/>
    <p:sldId id="442" r:id="rId36"/>
    <p:sldId id="445" r:id="rId37"/>
    <p:sldId id="443" r:id="rId38"/>
    <p:sldId id="340" r:id="rId39"/>
    <p:sldId id="439" r:id="rId40"/>
    <p:sldId id="444" r:id="rId41"/>
    <p:sldId id="386" r:id="rId42"/>
    <p:sldId id="390" r:id="rId43"/>
    <p:sldId id="304" r:id="rId44"/>
    <p:sldId id="382" r:id="rId45"/>
    <p:sldId id="280" r:id="rId46"/>
    <p:sldId id="282" r:id="rId47"/>
    <p:sldId id="279" r:id="rId48"/>
    <p:sldId id="283" r:id="rId49"/>
    <p:sldId id="284" r:id="rId50"/>
    <p:sldId id="285" r:id="rId51"/>
    <p:sldId id="286" r:id="rId52"/>
    <p:sldId id="287" r:id="rId53"/>
    <p:sldId id="288" r:id="rId54"/>
    <p:sldId id="289" r:id="rId55"/>
    <p:sldId id="290" r:id="rId56"/>
    <p:sldId id="291" r:id="rId57"/>
    <p:sldId id="292" r:id="rId58"/>
    <p:sldId id="293" r:id="rId59"/>
    <p:sldId id="294" r:id="rId60"/>
    <p:sldId id="295" r:id="rId61"/>
    <p:sldId id="296" r:id="rId62"/>
    <p:sldId id="297" r:id="rId63"/>
    <p:sldId id="298" r:id="rId64"/>
    <p:sldId id="299" r:id="rId65"/>
    <p:sldId id="300" r:id="rId66"/>
    <p:sldId id="301" r:id="rId67"/>
    <p:sldId id="302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06"/>
    <a:srgbClr val="F9F9FB"/>
    <a:srgbClr val="1A1A1A"/>
    <a:srgbClr val="3A5874"/>
    <a:srgbClr val="3A58A6"/>
    <a:srgbClr val="79B9F4"/>
    <a:srgbClr val="C4DEF6"/>
    <a:srgbClr val="7EB24A"/>
    <a:srgbClr val="FFC20E"/>
    <a:srgbClr val="AC2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93" autoAdjust="0"/>
    <p:restoredTop sz="94658" autoAdjust="0"/>
  </p:normalViewPr>
  <p:slideViewPr>
    <p:cSldViewPr>
      <p:cViewPr varScale="1">
        <p:scale>
          <a:sx n="87" d="100"/>
          <a:sy n="87" d="100"/>
        </p:scale>
        <p:origin x="96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02"/>
    </p:cViewPr>
  </p:sorterViewPr>
  <p:notesViewPr>
    <p:cSldViewPr>
      <p:cViewPr varScale="1">
        <p:scale>
          <a:sx n="84" d="100"/>
          <a:sy n="84" d="100"/>
        </p:scale>
        <p:origin x="-97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205B0-265D-4006-B54D-0AE4C5D23FDE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AEF3C-FF23-4546-A2F8-8C46772C3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87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17016-027A-4204-B92D-F866178252AB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05E95-99BD-4585-BC4A-E7D11F7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05E95-99BD-4585-BC4A-E7D11F751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70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05E95-99BD-4585-BC4A-E7D11F7514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7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374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3060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Administrator\Desktop\New folder\blacktext_freenest_logo_vertical_cmy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20" y="1268760"/>
            <a:ext cx="4583753" cy="448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09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62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141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77674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8112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243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4786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97362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37658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58240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4057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48536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72670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4638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289647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75870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17302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84373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520383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90147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371756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istrator\Desktop\New folder\whitetext_freenest_logo_vertical_cmy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22" y="1268760"/>
            <a:ext cx="4583753" cy="382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362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62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141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742746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091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7523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758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63165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7635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224369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746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746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217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6042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3804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0661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0395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3203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8783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7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91919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9928C028-D23C-44B8-A737-986C086A125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9329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91919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91919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D20AF9BF-F760-46E9-B7FB-477E3CE9A7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51" r:id="rId4"/>
    <p:sldLayoutId id="2147483652" r:id="rId5"/>
    <p:sldLayoutId id="2147483653" r:id="rId6"/>
    <p:sldLayoutId id="2147483654" r:id="rId7"/>
    <p:sldLayoutId id="2147483674" r:id="rId8"/>
    <p:sldLayoutId id="2147483655" r:id="rId9"/>
    <p:sldLayoutId id="2147483675" r:id="rId10"/>
    <p:sldLayoutId id="2147483673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191919"/>
          </a:solidFill>
          <a:latin typeface="Roboto" pitchFamily="2" charset="0"/>
          <a:ea typeface="Roboto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9F9FB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2BD8B72A-42B9-47D4-82EC-5FE34B047A9E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9329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9F9FB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9F9FB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600E54E6-0A8A-4CEE-9081-A3D0485D33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1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  <p:sldLayoutId id="2147483663" r:id="rId4"/>
    <p:sldLayoutId id="2147483664" r:id="rId5"/>
    <p:sldLayoutId id="2147483665" r:id="rId6"/>
    <p:sldLayoutId id="2147483666" r:id="rId7"/>
    <p:sldLayoutId id="2147483676" r:id="rId8"/>
    <p:sldLayoutId id="2147483667" r:id="rId9"/>
    <p:sldLayoutId id="2147483677" r:id="rId10"/>
    <p:sldLayoutId id="2147483672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9F9FB"/>
          </a:solidFill>
          <a:latin typeface="Roboto" pitchFamily="2" charset="0"/>
          <a:ea typeface="Roboto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F8038"/>
        </a:buClr>
        <a:buFont typeface="Arial" pitchFamily="34" charset="0"/>
        <a:buChar char="•"/>
        <a:defRPr sz="24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8DBF3E"/>
        </a:buClr>
        <a:buFont typeface="Arial" pitchFamily="34" charset="0"/>
        <a:buChar char="–"/>
        <a:defRPr sz="22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5F8038"/>
        </a:buClr>
        <a:buFont typeface="Arial" pitchFamily="34" charset="0"/>
        <a:buChar char="•"/>
        <a:defRPr sz="22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software_bug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software/jira" TargetMode="External"/><Relationship Id="rId2" Type="http://schemas.openxmlformats.org/officeDocument/2006/relationships/hyperlink" Target="http://en.wikipedia.org/wiki/Comparison_of_issue_tracking_system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oftwaretestingclass.com/top-10-free-open-source-bug-tracking-systems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tisbt.org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gzilla.org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atlassian.com/display/JIRA/JIRA+Documentation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bugzilla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nfiguration_managemen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linterview.com/showanswers/36257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Worst Bugs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hlinkClick r:id="rId2"/>
            </a:endParaRPr>
          </a:p>
          <a:p>
            <a:r>
              <a:rPr lang="en-US" smtClean="0">
                <a:hlinkClick r:id="rId2"/>
              </a:rPr>
              <a:t>http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en.wikipedia.org/wiki/List_of_software_bugs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92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smtClean="0"/>
              <a:t>Test Case execution and error reporting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8167" y="2114400"/>
            <a:ext cx="1796028" cy="111579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CASE ID XXXXX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Step1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Step2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Step3.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Step4.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40422" y="2079828"/>
            <a:ext cx="1142926" cy="67972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INCIDENT 3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71453" y="4551877"/>
            <a:ext cx="1142926" cy="132665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Bug/Defect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Report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7020853" y="4490550"/>
            <a:ext cx="1632752" cy="1796216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Database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653102" y="4735488"/>
            <a:ext cx="1959302" cy="1143046"/>
          </a:xfrm>
          <a:custGeom>
            <a:avLst/>
            <a:gdLst>
              <a:gd name="f0" fmla="val w"/>
              <a:gd name="f1" fmla="val h"/>
              <a:gd name="f2" fmla="val 0"/>
              <a:gd name="f3" fmla="val 884"/>
              <a:gd name="f4" fmla="val 526"/>
              <a:gd name="f5" fmla="val 794"/>
              <a:gd name="f6" fmla="val 337"/>
              <a:gd name="f7" fmla="val 800"/>
              <a:gd name="f8" fmla="val 349"/>
              <a:gd name="f9" fmla="val 806"/>
              <a:gd name="f10" fmla="val 361"/>
              <a:gd name="f11" fmla="val 812"/>
              <a:gd name="f12" fmla="val 373"/>
              <a:gd name="f13" fmla="val 390"/>
              <a:gd name="f14" fmla="val 426"/>
              <a:gd name="f15" fmla="val 776"/>
              <a:gd name="f16" fmla="val 461"/>
              <a:gd name="f17" fmla="val 740"/>
              <a:gd name="f18" fmla="val 485"/>
              <a:gd name="f19" fmla="val 693"/>
              <a:gd name="f20" fmla="val 503"/>
              <a:gd name="f21" fmla="val 639"/>
              <a:gd name="f22" fmla="val 509"/>
              <a:gd name="f23" fmla="val 609"/>
              <a:gd name="f24" fmla="val 579"/>
              <a:gd name="f25" fmla="val 555"/>
              <a:gd name="f26" fmla="val 497"/>
              <a:gd name="f27" fmla="val 531"/>
              <a:gd name="f28" fmla="val 519"/>
              <a:gd name="f29" fmla="val 501"/>
              <a:gd name="f30" fmla="val 515"/>
              <a:gd name="f31" fmla="val 484"/>
              <a:gd name="f32" fmla="val 521"/>
              <a:gd name="f33" fmla="val 460"/>
              <a:gd name="f34" fmla="val 442"/>
              <a:gd name="f35" fmla="val 418"/>
              <a:gd name="f36" fmla="val 406"/>
              <a:gd name="f37" fmla="val 394"/>
              <a:gd name="f38" fmla="val 376"/>
              <a:gd name="f39" fmla="val 491"/>
              <a:gd name="f40" fmla="val 352"/>
              <a:gd name="f41" fmla="val 334"/>
              <a:gd name="f42" fmla="val 310"/>
              <a:gd name="f43" fmla="val 263"/>
              <a:gd name="f44" fmla="val 221"/>
              <a:gd name="f45" fmla="val 185"/>
              <a:gd name="f46" fmla="val 467"/>
              <a:gd name="f47" fmla="val 161"/>
              <a:gd name="f48" fmla="val 444"/>
              <a:gd name="f49" fmla="val 143"/>
              <a:gd name="f50" fmla="val 414"/>
              <a:gd name="f51" fmla="val 137"/>
              <a:gd name="f52" fmla="val 131"/>
              <a:gd name="f53" fmla="val 90"/>
              <a:gd name="f54" fmla="val 408"/>
              <a:gd name="f55" fmla="val 54"/>
              <a:gd name="f56" fmla="val 24"/>
              <a:gd name="f57" fmla="val 6"/>
              <a:gd name="f58" fmla="val 343"/>
              <a:gd name="f59" fmla="val 308"/>
              <a:gd name="f60" fmla="val 272"/>
              <a:gd name="f61" fmla="val 30"/>
              <a:gd name="f62" fmla="val 242"/>
              <a:gd name="f63" fmla="val 60"/>
              <a:gd name="f64" fmla="val 219"/>
              <a:gd name="f65" fmla="val 101"/>
              <a:gd name="f66" fmla="val 201"/>
              <a:gd name="f67" fmla="val 107"/>
              <a:gd name="f68" fmla="val 95"/>
              <a:gd name="f69" fmla="val 189"/>
              <a:gd name="f70" fmla="val 84"/>
              <a:gd name="f71" fmla="val 177"/>
              <a:gd name="f72" fmla="val 78"/>
              <a:gd name="f73" fmla="val 160"/>
              <a:gd name="f74" fmla="val 142"/>
              <a:gd name="f75" fmla="val 100"/>
              <a:gd name="f76" fmla="val 113"/>
              <a:gd name="f77" fmla="val 71"/>
              <a:gd name="f78" fmla="val 149"/>
              <a:gd name="f79" fmla="val 47"/>
              <a:gd name="f80" fmla="val 197"/>
              <a:gd name="f81" fmla="val 35"/>
              <a:gd name="f82" fmla="val 227"/>
              <a:gd name="f83" fmla="val 41"/>
              <a:gd name="f84" fmla="val 251"/>
              <a:gd name="f85" fmla="val 275"/>
              <a:gd name="f86" fmla="val 59"/>
              <a:gd name="f87" fmla="val 293"/>
              <a:gd name="f88" fmla="val 77"/>
              <a:gd name="f89" fmla="val 298"/>
              <a:gd name="f90" fmla="val 304"/>
              <a:gd name="f91" fmla="val 322"/>
              <a:gd name="f92" fmla="val 340"/>
              <a:gd name="f93" fmla="val 53"/>
              <a:gd name="f94" fmla="val 358"/>
              <a:gd name="f95" fmla="val 382"/>
              <a:gd name="f96" fmla="val 430"/>
              <a:gd name="f97" fmla="val 436"/>
              <a:gd name="f98" fmla="val 466"/>
              <a:gd name="f99" fmla="val 29"/>
              <a:gd name="f100" fmla="val 496"/>
              <a:gd name="f101" fmla="val 12"/>
              <a:gd name="f102" fmla="val 573"/>
              <a:gd name="f103" fmla="val 621"/>
              <a:gd name="f104" fmla="val 669"/>
              <a:gd name="f105" fmla="val 699"/>
              <a:gd name="f106" fmla="val 722"/>
              <a:gd name="f107" fmla="val 728"/>
              <a:gd name="f108" fmla="val 112"/>
              <a:gd name="f109" fmla="val 118"/>
              <a:gd name="f110" fmla="val 124"/>
              <a:gd name="f111" fmla="val 130"/>
              <a:gd name="f112" fmla="val 734"/>
              <a:gd name="f113" fmla="val 746"/>
              <a:gd name="f114" fmla="val 136"/>
              <a:gd name="f115" fmla="val 830"/>
              <a:gd name="f116" fmla="val 148"/>
              <a:gd name="f117" fmla="val 860"/>
              <a:gd name="f118" fmla="val 171"/>
              <a:gd name="f119" fmla="val 878"/>
              <a:gd name="f120" fmla="val 237"/>
              <a:gd name="f121" fmla="val 296"/>
              <a:gd name="f122" fmla="val 319"/>
              <a:gd name="f123" fmla="*/ f0 1 884"/>
              <a:gd name="f124" fmla="*/ f1 1 526"/>
              <a:gd name="f125" fmla="+- f4 0 f2"/>
              <a:gd name="f126" fmla="+- f3 0 f2"/>
              <a:gd name="f127" fmla="*/ f126 1 884"/>
              <a:gd name="f128" fmla="*/ f125 1 526"/>
              <a:gd name="f129" fmla="*/ f2 1 f127"/>
              <a:gd name="f130" fmla="*/ f3 1 f127"/>
              <a:gd name="f131" fmla="*/ f2 1 f128"/>
              <a:gd name="f132" fmla="*/ f4 1 f128"/>
              <a:gd name="f133" fmla="*/ f129 f123 1"/>
              <a:gd name="f134" fmla="*/ f130 f123 1"/>
              <a:gd name="f135" fmla="*/ f132 f124 1"/>
              <a:gd name="f136" fmla="*/ f131 f1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33" t="f136" r="f134" b="f135"/>
            <a:pathLst>
              <a:path w="884" h="526">
                <a:moveTo>
                  <a:pt x="f5" y="f6"/>
                </a:move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1" y="f13"/>
                </a:lnTo>
                <a:lnTo>
                  <a:pt x="f7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0"/>
                </a:lnTo>
                <a:lnTo>
                  <a:pt x="f24" y="f20"/>
                </a:lnTo>
                <a:lnTo>
                  <a:pt x="f25" y="f26"/>
                </a:lnTo>
                <a:lnTo>
                  <a:pt x="f27" y="f18"/>
                </a:lnTo>
                <a:lnTo>
                  <a:pt x="f28" y="f20"/>
                </a:lnTo>
                <a:lnTo>
                  <a:pt x="f29" y="f30"/>
                </a:lnTo>
                <a:lnTo>
                  <a:pt x="f31" y="f32"/>
                </a:lnTo>
                <a:lnTo>
                  <a:pt x="f33" y="f4"/>
                </a:lnTo>
                <a:lnTo>
                  <a:pt x="f34" y="f32"/>
                </a:lnTo>
                <a:lnTo>
                  <a:pt x="f35" y="f30"/>
                </a:lnTo>
                <a:lnTo>
                  <a:pt x="f36" y="f20"/>
                </a:lnTo>
                <a:lnTo>
                  <a:pt x="f37" y="f18"/>
                </a:lnTo>
                <a:lnTo>
                  <a:pt x="f38" y="f39"/>
                </a:lnTo>
                <a:lnTo>
                  <a:pt x="f40" y="f26"/>
                </a:lnTo>
                <a:lnTo>
                  <a:pt x="f41" y="f26"/>
                </a:lnTo>
                <a:lnTo>
                  <a:pt x="f42" y="f20"/>
                </a:lnTo>
                <a:lnTo>
                  <a:pt x="f43" y="f26"/>
                </a:lnTo>
                <a:lnTo>
                  <a:pt x="f44" y="f18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0"/>
                </a:lnTo>
                <a:lnTo>
                  <a:pt x="f51" y="f50"/>
                </a:lnTo>
                <a:lnTo>
                  <a:pt x="f51" y="f50"/>
                </a:lnTo>
                <a:lnTo>
                  <a:pt x="f52" y="f50"/>
                </a:lnTo>
                <a:lnTo>
                  <a:pt x="f53" y="f54"/>
                </a:lnTo>
                <a:lnTo>
                  <a:pt x="f55" y="f13"/>
                </a:lnTo>
                <a:lnTo>
                  <a:pt x="f56" y="f12"/>
                </a:lnTo>
                <a:lnTo>
                  <a:pt x="f57" y="f58"/>
                </a:lnTo>
                <a:lnTo>
                  <a:pt x="f2" y="f59"/>
                </a:lnTo>
                <a:lnTo>
                  <a:pt x="f57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6"/>
                </a:lnTo>
                <a:lnTo>
                  <a:pt x="f65" y="f66"/>
                </a:lnTo>
                <a:lnTo>
                  <a:pt x="f65" y="f66"/>
                </a:lnTo>
                <a:lnTo>
                  <a:pt x="f67" y="f66"/>
                </a:lnTo>
                <a:lnTo>
                  <a:pt x="f68" y="f69"/>
                </a:lnTo>
                <a:lnTo>
                  <a:pt x="f70" y="f71"/>
                </a:lnTo>
                <a:lnTo>
                  <a:pt x="f72" y="f73"/>
                </a:lnTo>
                <a:lnTo>
                  <a:pt x="f72" y="f74"/>
                </a:lnTo>
                <a:lnTo>
                  <a:pt x="f70" y="f75"/>
                </a:lnTo>
                <a:lnTo>
                  <a:pt x="f76" y="f77"/>
                </a:lnTo>
                <a:lnTo>
                  <a:pt x="f78" y="f79"/>
                </a:lnTo>
                <a:lnTo>
                  <a:pt x="f80" y="f81"/>
                </a:lnTo>
                <a:lnTo>
                  <a:pt x="f82" y="f83"/>
                </a:lnTo>
                <a:lnTo>
                  <a:pt x="f84" y="f79"/>
                </a:lnTo>
                <a:lnTo>
                  <a:pt x="f85" y="f86"/>
                </a:lnTo>
                <a:lnTo>
                  <a:pt x="f87" y="f88"/>
                </a:lnTo>
                <a:lnTo>
                  <a:pt x="f89" y="f88"/>
                </a:lnTo>
                <a:lnTo>
                  <a:pt x="f89" y="f88"/>
                </a:lnTo>
                <a:lnTo>
                  <a:pt x="f90" y="f88"/>
                </a:lnTo>
                <a:lnTo>
                  <a:pt x="f90" y="f88"/>
                </a:lnTo>
                <a:lnTo>
                  <a:pt x="f90" y="f88"/>
                </a:lnTo>
                <a:lnTo>
                  <a:pt x="f42" y="f88"/>
                </a:lnTo>
                <a:lnTo>
                  <a:pt x="f42" y="f88"/>
                </a:lnTo>
                <a:lnTo>
                  <a:pt x="f91" y="f86"/>
                </a:lnTo>
                <a:lnTo>
                  <a:pt x="f92" y="f93"/>
                </a:lnTo>
                <a:lnTo>
                  <a:pt x="f94" y="f79"/>
                </a:lnTo>
                <a:lnTo>
                  <a:pt x="f95" y="f83"/>
                </a:lnTo>
                <a:lnTo>
                  <a:pt x="f37" y="f83"/>
                </a:lnTo>
                <a:lnTo>
                  <a:pt x="f36" y="f79"/>
                </a:lnTo>
                <a:lnTo>
                  <a:pt x="f35" y="f93"/>
                </a:lnTo>
                <a:lnTo>
                  <a:pt x="f96" y="f93"/>
                </a:lnTo>
                <a:lnTo>
                  <a:pt x="f97" y="f93"/>
                </a:lnTo>
                <a:lnTo>
                  <a:pt x="f97" y="f93"/>
                </a:lnTo>
                <a:lnTo>
                  <a:pt x="f97" y="f93"/>
                </a:lnTo>
                <a:lnTo>
                  <a:pt x="f97" y="f79"/>
                </a:lnTo>
                <a:lnTo>
                  <a:pt x="f98" y="f99"/>
                </a:lnTo>
                <a:lnTo>
                  <a:pt x="f100" y="f101"/>
                </a:lnTo>
                <a:lnTo>
                  <a:pt x="f27" y="f57"/>
                </a:lnTo>
                <a:lnTo>
                  <a:pt x="f102" y="f2"/>
                </a:lnTo>
                <a:lnTo>
                  <a:pt x="f103" y="f57"/>
                </a:lnTo>
                <a:lnTo>
                  <a:pt x="f104" y="f56"/>
                </a:lnTo>
                <a:lnTo>
                  <a:pt x="f105" y="f79"/>
                </a:lnTo>
                <a:lnTo>
                  <a:pt x="f106" y="f88"/>
                </a:lnTo>
                <a:lnTo>
                  <a:pt x="f107" y="f108"/>
                </a:lnTo>
                <a:lnTo>
                  <a:pt x="f107" y="f109"/>
                </a:lnTo>
                <a:lnTo>
                  <a:pt x="f107" y="f109"/>
                </a:lnTo>
                <a:lnTo>
                  <a:pt x="f107" y="f110"/>
                </a:lnTo>
                <a:lnTo>
                  <a:pt x="f107" y="f111"/>
                </a:lnTo>
                <a:lnTo>
                  <a:pt x="f112" y="f111"/>
                </a:lnTo>
                <a:lnTo>
                  <a:pt x="f17" y="f111"/>
                </a:lnTo>
                <a:lnTo>
                  <a:pt x="f113" y="f111"/>
                </a:lnTo>
                <a:lnTo>
                  <a:pt x="f113" y="f111"/>
                </a:lnTo>
                <a:lnTo>
                  <a:pt x="f5" y="f114"/>
                </a:lnTo>
                <a:lnTo>
                  <a:pt x="f115" y="f116"/>
                </a:lnTo>
                <a:lnTo>
                  <a:pt x="f117" y="f118"/>
                </a:lnTo>
                <a:lnTo>
                  <a:pt x="f119" y="f66"/>
                </a:lnTo>
                <a:lnTo>
                  <a:pt x="f3" y="f120"/>
                </a:lnTo>
                <a:lnTo>
                  <a:pt x="f119" y="f60"/>
                </a:lnTo>
                <a:lnTo>
                  <a:pt x="f117" y="f121"/>
                </a:lnTo>
                <a:lnTo>
                  <a:pt x="f115" y="f122"/>
                </a:lnTo>
                <a:lnTo>
                  <a:pt x="f5" y="f6"/>
                </a:lnTo>
              </a:path>
            </a:pathLst>
          </a:custGeom>
          <a:noFill/>
          <a:ln w="18004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TARGET u</a:t>
            </a:r>
            <a:r>
              <a:rPr lang="fi-FI" sz="130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nder</a:t>
            </a:r>
            <a:endParaRPr lang="fi-FI" sz="1300" dirty="0" smtClean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</a:t>
            </a: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?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1122906" y="3337343"/>
            <a:ext cx="326550" cy="130633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1 10800"/>
              <a:gd name="f11" fmla="pin 0 f0 216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2"/>
              <a:gd name="f18" fmla="+- 21600 0 f13"/>
              <a:gd name="f19" fmla="*/ 0 f14 1"/>
              <a:gd name="f20" fmla="*/ f12 f7 1"/>
              <a:gd name="f21" fmla="*/ f18 f12 1"/>
              <a:gd name="f22" fmla="*/ f19 1 f14"/>
              <a:gd name="f23" fmla="*/ f17 f7 1"/>
              <a:gd name="f24" fmla="*/ f21 1 10800"/>
              <a:gd name="f25" fmla="*/ f22 f8 1"/>
              <a:gd name="f26" fmla="+- f13 f24 0"/>
              <a:gd name="f27" fmla="*/ f26 f8 1"/>
            </a:gdLst>
            <a:ahLst>
              <a:ahXY gdRefX="f1" minX="f4" maxX="f6" gdRefY="f0" minY="f4" maxY="f5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5" r="f23" b="f27"/>
            <a:pathLst>
              <a:path w="21600" h="21600">
                <a:moveTo>
                  <a:pt x="f12" y="f4"/>
                </a:moveTo>
                <a:lnTo>
                  <a:pt x="f12" y="f13"/>
                </a:lnTo>
                <a:lnTo>
                  <a:pt x="f4" y="f13"/>
                </a:lnTo>
                <a:lnTo>
                  <a:pt x="f6" y="f5"/>
                </a:lnTo>
                <a:lnTo>
                  <a:pt x="f5" y="f13"/>
                </a:lnTo>
                <a:lnTo>
                  <a:pt x="f17" y="f13"/>
                </a:lnTo>
                <a:lnTo>
                  <a:pt x="f17" y="f4"/>
                </a:lnTo>
                <a:close/>
              </a:path>
            </a:pathLst>
          </a:cu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 w="18004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30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04676" y="1949404"/>
            <a:ext cx="816376" cy="48946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EXECUTE TEST !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05629" y="3536729"/>
            <a:ext cx="1142926" cy="28594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</a:t>
            </a: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Engineer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29" name="TextBox 28"/>
          <p:cNvSpPr txBox="1"/>
          <p:nvPr/>
        </p:nvSpPr>
        <p:spPr>
          <a:xfrm rot="1675458">
            <a:off x="3210963" y="4493063"/>
            <a:ext cx="1998288" cy="48946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Writes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report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and </a:t>
            </a: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provides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evidences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30" name="TextBox 29"/>
          <p:cNvSpPr txBox="1"/>
          <p:nvPr/>
        </p:nvSpPr>
        <p:spPr>
          <a:xfrm rot="19609496">
            <a:off x="2772279" y="3194369"/>
            <a:ext cx="1306202" cy="28594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Collects notes…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77400" y="1635607"/>
            <a:ext cx="1142926" cy="67151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INCIDENT 2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03444" y="1571776"/>
            <a:ext cx="1142926" cy="67151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INCIDENT 1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303050" y="5057249"/>
            <a:ext cx="702330" cy="66281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460107" y="2708920"/>
            <a:ext cx="2327917" cy="14573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1"/>
          </p:cNvCxnSpPr>
          <p:nvPr/>
        </p:nvCxnSpPr>
        <p:spPr>
          <a:xfrm>
            <a:off x="2504727" y="4878642"/>
            <a:ext cx="2566726" cy="3365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2"/>
            <a:endCxn id="22" idx="0"/>
          </p:cNvCxnSpPr>
          <p:nvPr/>
        </p:nvCxnSpPr>
        <p:spPr>
          <a:xfrm>
            <a:off x="5511885" y="2759551"/>
            <a:ext cx="131031" cy="17923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5160107">
            <a:off x="5117097" y="3558519"/>
            <a:ext cx="1306202" cy="28594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Can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lead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to 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pic>
        <p:nvPicPr>
          <p:cNvPr id="38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725368" y="3833989"/>
            <a:ext cx="432047" cy="66931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089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Sources</a:t>
            </a:r>
            <a:r>
              <a:rPr lang="fi-FI" dirty="0" smtClean="0"/>
              <a:t> for </a:t>
            </a:r>
            <a:r>
              <a:rPr lang="fi-FI" dirty="0" err="1" smtClean="0"/>
              <a:t>error</a:t>
            </a:r>
            <a:r>
              <a:rPr lang="fi-FI" dirty="0" smtClean="0"/>
              <a:t> </a:t>
            </a:r>
            <a:r>
              <a:rPr lang="fi-FI" dirty="0" err="1" smtClean="0"/>
              <a:t>report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7744" y="4800813"/>
            <a:ext cx="1796028" cy="849435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CRM </a:t>
            </a:r>
          </a:p>
        </p:txBody>
      </p:sp>
      <p:sp>
        <p:nvSpPr>
          <p:cNvPr id="5" name="Rectangle 4"/>
          <p:cNvSpPr/>
          <p:nvPr/>
        </p:nvSpPr>
        <p:spPr>
          <a:xfrm>
            <a:off x="816376" y="2971731"/>
            <a:ext cx="1796028" cy="783894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Field Testing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816376" y="3919026"/>
            <a:ext cx="1796028" cy="751137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Testing Process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744" y="2057185"/>
            <a:ext cx="1796028" cy="783894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 dirty="0" err="1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Customer</a:t>
            </a:r>
            <a:endParaRPr lang="fi-FI" sz="1500" dirty="0">
              <a:solidFill>
                <a:srgbClr val="000000"/>
              </a:solidFill>
              <a:latin typeface="Calibri"/>
              <a:ea typeface="SimSun" pitchFamily="2"/>
              <a:cs typeface="SimSun" pitchFamily="2"/>
            </a:endParaRP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 dirty="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Feedback /</a:t>
            </a:r>
          </a:p>
        </p:txBody>
      </p:sp>
      <p:sp>
        <p:nvSpPr>
          <p:cNvPr id="8" name="Rectangle 7"/>
          <p:cNvSpPr/>
          <p:nvPr/>
        </p:nvSpPr>
        <p:spPr>
          <a:xfrm>
            <a:off x="5408164" y="4053526"/>
            <a:ext cx="1306202" cy="979754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Error Report</a:t>
            </a:r>
          </a:p>
        </p:txBody>
      </p:sp>
      <p:cxnSp>
        <p:nvCxnSpPr>
          <p:cNvPr id="9" name="Straight Arrow Connector 8"/>
          <p:cNvCxnSpPr>
            <a:stCxn id="5" idx="3"/>
            <a:endCxn id="8" idx="1"/>
          </p:cNvCxnSpPr>
          <p:nvPr/>
        </p:nvCxnSpPr>
        <p:spPr>
          <a:xfrm>
            <a:off x="2612404" y="3363678"/>
            <a:ext cx="2795760" cy="1179725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2612404" y="4294595"/>
            <a:ext cx="2795760" cy="248808"/>
          </a:xfrm>
          <a:prstGeom prst="straightConnector1">
            <a:avLst/>
          </a:prstGeom>
          <a:noFill/>
          <a:ln w="35999">
            <a:solidFill>
              <a:srgbClr val="000000">
                <a:alpha val="50000"/>
              </a:srgbClr>
            </a:solidFill>
            <a:custDash>
              <a:ds d="508014" sp="508014"/>
              <a:ds d="508014" sp="508014"/>
            </a:custDash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1" name="Straight Arrow Connector 10"/>
          <p:cNvCxnSpPr>
            <a:stCxn id="4" idx="3"/>
            <a:endCxn id="14" idx="1"/>
          </p:cNvCxnSpPr>
          <p:nvPr/>
        </p:nvCxnSpPr>
        <p:spPr>
          <a:xfrm flipV="1">
            <a:off x="2613772" y="2155120"/>
            <a:ext cx="1246840" cy="307041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2" name="Straight Arrow Connector 11"/>
          <p:cNvCxnSpPr>
            <a:stCxn id="4" idx="3"/>
            <a:endCxn id="8" idx="1"/>
          </p:cNvCxnSpPr>
          <p:nvPr/>
        </p:nvCxnSpPr>
        <p:spPr>
          <a:xfrm flipV="1">
            <a:off x="2613772" y="4543403"/>
            <a:ext cx="2794392" cy="682128"/>
          </a:xfrm>
          <a:prstGeom prst="straightConnector1">
            <a:avLst/>
          </a:prstGeom>
          <a:noFill/>
          <a:ln w="35999">
            <a:solidFill>
              <a:srgbClr val="000000">
                <a:alpha val="50000"/>
              </a:srgbClr>
            </a:solidFill>
            <a:custDash>
              <a:ds d="508014" sp="508014"/>
              <a:ds d="508014" sp="508014"/>
            </a:custDash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13" name="Rectangle 12"/>
          <p:cNvSpPr/>
          <p:nvPr/>
        </p:nvSpPr>
        <p:spPr>
          <a:xfrm>
            <a:off x="7576603" y="4053525"/>
            <a:ext cx="1175498" cy="930480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Change 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Request?</a:t>
            </a:r>
          </a:p>
        </p:txBody>
      </p:sp>
      <p:sp>
        <p:nvSpPr>
          <p:cNvPr id="14" name="Rectangle 47"/>
          <p:cNvSpPr/>
          <p:nvPr/>
        </p:nvSpPr>
        <p:spPr>
          <a:xfrm>
            <a:off x="3860612" y="1665242"/>
            <a:ext cx="1534314" cy="979754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N x Incidents</a:t>
            </a:r>
          </a:p>
        </p:txBody>
      </p:sp>
      <p:cxnSp>
        <p:nvCxnSpPr>
          <p:cNvPr id="15" name="Straight Arrow Connector 54"/>
          <p:cNvCxnSpPr>
            <a:stCxn id="7" idx="3"/>
            <a:endCxn id="8" idx="1"/>
          </p:cNvCxnSpPr>
          <p:nvPr/>
        </p:nvCxnSpPr>
        <p:spPr>
          <a:xfrm>
            <a:off x="2613772" y="2449133"/>
            <a:ext cx="2794392" cy="209427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6" name="Straight Arrow Connector 57"/>
          <p:cNvCxnSpPr>
            <a:stCxn id="14" idx="2"/>
            <a:endCxn id="8" idx="0"/>
          </p:cNvCxnSpPr>
          <p:nvPr/>
        </p:nvCxnSpPr>
        <p:spPr>
          <a:xfrm>
            <a:off x="4627769" y="2644996"/>
            <a:ext cx="1433496" cy="140853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7" name="Right Arrow 74"/>
          <p:cNvSpPr/>
          <p:nvPr/>
        </p:nvSpPr>
        <p:spPr>
          <a:xfrm>
            <a:off x="6714375" y="4212894"/>
            <a:ext cx="796917" cy="671577"/>
          </a:xfrm>
          <a:custGeom>
            <a:avLst>
              <a:gd name="f0" fmla="val 125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8" name="Straight Arrow Connector 76"/>
          <p:cNvCxnSpPr>
            <a:stCxn id="7" idx="3"/>
            <a:endCxn id="14" idx="1"/>
          </p:cNvCxnSpPr>
          <p:nvPr/>
        </p:nvCxnSpPr>
        <p:spPr>
          <a:xfrm flipV="1">
            <a:off x="2613772" y="2155120"/>
            <a:ext cx="1246840" cy="29401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1161826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Change</a:t>
            </a:r>
            <a:r>
              <a:rPr lang="fi-FI" dirty="0" smtClean="0"/>
              <a:t> Management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170" y="1604844"/>
            <a:ext cx="8228766" cy="4444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0879" indent="-310879">
              <a:lnSpc>
                <a:spcPct val="93000"/>
              </a:lnSpc>
              <a:spcAft>
                <a:spcPts val="1293"/>
              </a:spcAft>
              <a:buFont typeface="Arial" pitchFamily="34" charset="0"/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 smtClean="0">
                <a:latin typeface="Arial" pitchFamily="18"/>
                <a:ea typeface="SimSun" pitchFamily="2"/>
              </a:rPr>
              <a:t>Sometimes</a:t>
            </a:r>
            <a:r>
              <a:rPr lang="fi-FI" dirty="0" smtClean="0">
                <a:latin typeface="Arial" pitchFamily="18"/>
                <a:ea typeface="SimSun" pitchFamily="2"/>
              </a:rPr>
              <a:t> </a:t>
            </a:r>
            <a:r>
              <a:rPr lang="fi-FI" dirty="0" err="1" smtClean="0">
                <a:latin typeface="Arial" pitchFamily="18"/>
                <a:ea typeface="SimSun" pitchFamily="2"/>
              </a:rPr>
              <a:t>founded</a:t>
            </a:r>
            <a:r>
              <a:rPr lang="fi-FI" dirty="0" smtClean="0">
                <a:latin typeface="Arial" pitchFamily="18"/>
                <a:ea typeface="SimSun" pitchFamily="2"/>
              </a:rPr>
              <a:t> </a:t>
            </a:r>
            <a:r>
              <a:rPr lang="fi-FI" dirty="0" err="1" smtClean="0">
                <a:latin typeface="Arial" pitchFamily="18"/>
                <a:ea typeface="SimSun" pitchFamily="2"/>
              </a:rPr>
              <a:t>defect</a:t>
            </a:r>
            <a:r>
              <a:rPr lang="fi-FI" dirty="0" smtClean="0">
                <a:latin typeface="Arial" pitchFamily="18"/>
                <a:ea typeface="SimSun" pitchFamily="2"/>
              </a:rPr>
              <a:t> </a:t>
            </a:r>
            <a:r>
              <a:rPr lang="fi-FI" dirty="0" err="1" smtClean="0">
                <a:latin typeface="Arial" pitchFamily="18"/>
                <a:ea typeface="SimSun" pitchFamily="2"/>
              </a:rPr>
              <a:t>during</a:t>
            </a:r>
            <a:r>
              <a:rPr lang="fi-FI" dirty="0" smtClean="0">
                <a:latin typeface="Arial" pitchFamily="18"/>
                <a:ea typeface="SimSun" pitchFamily="2"/>
              </a:rPr>
              <a:t> </a:t>
            </a:r>
            <a:r>
              <a:rPr lang="fi-FI" dirty="0" err="1" smtClean="0">
                <a:latin typeface="Arial" pitchFamily="18"/>
                <a:ea typeface="SimSun" pitchFamily="2"/>
              </a:rPr>
              <a:t>testing</a:t>
            </a:r>
            <a:r>
              <a:rPr lang="fi-FI" dirty="0" smtClean="0">
                <a:latin typeface="Arial" pitchFamily="18"/>
                <a:ea typeface="SimSun" pitchFamily="2"/>
              </a:rPr>
              <a:t> </a:t>
            </a:r>
            <a:r>
              <a:rPr lang="fi-FI" dirty="0" err="1" smtClean="0">
                <a:latin typeface="Arial" pitchFamily="18"/>
                <a:ea typeface="SimSun" pitchFamily="2"/>
              </a:rPr>
              <a:t>can</a:t>
            </a:r>
            <a:r>
              <a:rPr lang="fi-FI" dirty="0" smtClean="0">
                <a:latin typeface="Arial" pitchFamily="18"/>
                <a:ea typeface="SimSun" pitchFamily="2"/>
              </a:rPr>
              <a:t> </a:t>
            </a:r>
            <a:r>
              <a:rPr lang="fi-FI" dirty="0" err="1" smtClean="0">
                <a:latin typeface="Arial" pitchFamily="18"/>
                <a:ea typeface="SimSun" pitchFamily="2"/>
              </a:rPr>
              <a:t>lead</a:t>
            </a:r>
            <a:r>
              <a:rPr lang="fi-FI" dirty="0" smtClean="0">
                <a:latin typeface="Arial" pitchFamily="18"/>
                <a:ea typeface="SimSun" pitchFamily="2"/>
              </a:rPr>
              <a:t> to </a:t>
            </a:r>
            <a:r>
              <a:rPr lang="fi-FI" dirty="0" err="1" smtClean="0">
                <a:latin typeface="Arial" pitchFamily="18"/>
                <a:ea typeface="SimSun" pitchFamily="2"/>
              </a:rPr>
              <a:t>change</a:t>
            </a:r>
            <a:r>
              <a:rPr lang="fi-FI" dirty="0" smtClean="0">
                <a:latin typeface="Arial" pitchFamily="18"/>
                <a:ea typeface="SimSun" pitchFamily="2"/>
              </a:rPr>
              <a:t> </a:t>
            </a:r>
            <a:r>
              <a:rPr lang="fi-FI" dirty="0" err="1" smtClean="0">
                <a:latin typeface="Arial" pitchFamily="18"/>
                <a:ea typeface="SimSun" pitchFamily="2"/>
              </a:rPr>
              <a:t>requests</a:t>
            </a:r>
            <a:endParaRPr lang="fi-FI" dirty="0">
              <a:latin typeface="Arial" pitchFamily="18"/>
              <a:ea typeface="SimSun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2064" y="4082319"/>
            <a:ext cx="1306202" cy="979754"/>
          </a:xfrm>
          <a:prstGeom prst="rect">
            <a:avLst/>
          </a:prstGeom>
          <a:gradFill>
            <a:gsLst>
              <a:gs pos="0">
                <a:srgbClr val="9B2D2A"/>
              </a:gs>
              <a:gs pos="100000">
                <a:srgbClr val="CB3D3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Bug?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1193" y="3265856"/>
            <a:ext cx="1959303" cy="979754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Change Request?</a:t>
            </a:r>
          </a:p>
        </p:txBody>
      </p:sp>
      <p:cxnSp>
        <p:nvCxnSpPr>
          <p:cNvPr id="7" name="Curved Connector 6"/>
          <p:cNvCxnSpPr>
            <a:stCxn id="12" idx="2"/>
          </p:cNvCxnSpPr>
          <p:nvPr/>
        </p:nvCxnSpPr>
        <p:spPr>
          <a:xfrm rot="5400000">
            <a:off x="3912807" y="3755716"/>
            <a:ext cx="658927" cy="5791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custDash>
              <a:ds d="508014" sp="508014"/>
              <a:ds d="508014" sp="508014"/>
            </a:custDash>
            <a:headEnd type="arrow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8" name="Curved Connector 7"/>
          <p:cNvCxnSpPr>
            <a:stCxn id="12" idx="3"/>
            <a:endCxn id="6" idx="1"/>
          </p:cNvCxnSpPr>
          <p:nvPr/>
        </p:nvCxnSpPr>
        <p:spPr>
          <a:xfrm>
            <a:off x="4898267" y="3020918"/>
            <a:ext cx="1142926" cy="734815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custDash>
              <a:ds d="508014" sp="508014"/>
              <a:ds d="508014" sp="508014"/>
            </a:custDash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9" name="Curved Connector 8"/>
          <p:cNvCxnSpPr>
            <a:stCxn id="5" idx="3"/>
            <a:endCxn id="6" idx="1"/>
          </p:cNvCxnSpPr>
          <p:nvPr/>
        </p:nvCxnSpPr>
        <p:spPr>
          <a:xfrm flipV="1">
            <a:off x="4898267" y="3755733"/>
            <a:ext cx="1142926" cy="816463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custDash>
              <a:ds d="508014" sp="508014"/>
              <a:ds d="508014" sp="508014"/>
            </a:custDash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10" name="Freeform 9"/>
          <p:cNvSpPr/>
          <p:nvPr/>
        </p:nvSpPr>
        <p:spPr>
          <a:xfrm>
            <a:off x="2612408" y="3023116"/>
            <a:ext cx="816376" cy="130633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gradFill>
            <a:gsLst>
              <a:gs pos="0">
                <a:srgbClr val="FFBE86"/>
              </a:gs>
              <a:gs pos="100000">
                <a:srgbClr val="FFD0AA"/>
              </a:gs>
            </a:gsLst>
            <a:lin ang="16200000"/>
          </a:gradFill>
          <a:ln w="9528">
            <a:solidFill>
              <a:srgbClr val="F6924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89825" y="2939271"/>
            <a:ext cx="1959303" cy="179621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+- f3 0 f2"/>
              <a:gd name="f174" fmla="*/ f173 1 21600"/>
              <a:gd name="f175" fmla="*/ 3000 f174 1"/>
              <a:gd name="f176" fmla="*/ 17110 f174 1"/>
              <a:gd name="f177" fmla="*/ 17330 f174 1"/>
              <a:gd name="f178" fmla="*/ 3320 f174 1"/>
              <a:gd name="f179" fmla="*/ f175 1 f174"/>
              <a:gd name="f180" fmla="*/ f176 1 f174"/>
              <a:gd name="f181" fmla="*/ f178 1 f174"/>
              <a:gd name="f182" fmla="*/ f177 1 f174"/>
              <a:gd name="f183" fmla="*/ f179 f171 1"/>
              <a:gd name="f184" fmla="*/ f180 f171 1"/>
              <a:gd name="f185" fmla="*/ f182 f172 1"/>
              <a:gd name="f186" fmla="*/ f181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3" t="f186" r="f184" b="f18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gradFill>
            <a:gsLst>
              <a:gs pos="0">
                <a:srgbClr val="2C5D98"/>
              </a:gs>
              <a:gs pos="100000">
                <a:srgbClr val="3C7BC7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non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Not Clear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Requirements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92064" y="2612686"/>
            <a:ext cx="1306202" cy="81646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Feature ?</a:t>
            </a:r>
          </a:p>
        </p:txBody>
      </p:sp>
    </p:spTree>
    <p:extLst>
      <p:ext uri="{BB962C8B-B14F-4D97-AF65-F5344CB8AC3E}">
        <p14:creationId xmlns:p14="http://schemas.microsoft.com/office/powerpoint/2010/main" val="3364135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Error</a:t>
            </a:r>
            <a:r>
              <a:rPr lang="fi-FI" dirty="0" smtClean="0"/>
              <a:t>/Bug/</a:t>
            </a:r>
            <a:r>
              <a:rPr lang="fi-FI" dirty="0" err="1" smtClean="0"/>
              <a:t>Defect</a:t>
            </a:r>
            <a:r>
              <a:rPr lang="fi-FI" dirty="0" smtClean="0"/>
              <a:t> Report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560" y="1844824"/>
            <a:ext cx="3592064" cy="310256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Defect/Burg/Error ID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Reporter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Time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Founded where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Which way?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Test Case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Test Setup/Configuration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Describe scenario?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Attachements? Picture/Log/etc..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779511" y="2125091"/>
            <a:ext cx="2008514" cy="2612686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Error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Database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66134" y="4149080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smtClean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Id4</a:t>
            </a: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83165" y="3904142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8" name="Rectangle 7"/>
          <p:cNvSpPr/>
          <p:nvPr/>
        </p:nvSpPr>
        <p:spPr>
          <a:xfrm>
            <a:off x="6995340" y="4088333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smtClean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Id5</a:t>
            </a: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340" y="4088333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Id3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05814" y="2566726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Id1</a:t>
            </a:r>
          </a:p>
        </p:txBody>
      </p:sp>
      <p:cxnSp>
        <p:nvCxnSpPr>
          <p:cNvPr id="11" name="Straight Arrow Connector 10"/>
          <p:cNvCxnSpPr>
            <a:stCxn id="4" idx="3"/>
            <a:endCxn id="10" idx="1"/>
          </p:cNvCxnSpPr>
          <p:nvPr/>
        </p:nvCxnSpPr>
        <p:spPr>
          <a:xfrm flipV="1">
            <a:off x="4203624" y="2811664"/>
            <a:ext cx="1002190" cy="5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366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Management Process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051720" y="1268760"/>
            <a:ext cx="4680520" cy="52915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5513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Issue/Defect/Bug metadata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3848" y="1744938"/>
            <a:ext cx="2304256" cy="108003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smtClean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Bug XYZ</a:t>
            </a: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2865" y="4406055"/>
            <a:ext cx="2697786" cy="10855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Origin/location?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27320" y="4412942"/>
            <a:ext cx="2878770" cy="10855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Priority?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71596" y="4389973"/>
            <a:ext cx="2715204" cy="10946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Severity?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42865" y="5513622"/>
            <a:ext cx="8443935" cy="1036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Target?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42865" y="3410560"/>
            <a:ext cx="8441992" cy="925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Status?</a:t>
            </a:r>
          </a:p>
          <a:p>
            <a:pPr algn="ctr"/>
            <a:endParaRPr lang="fi-FI"/>
          </a:p>
          <a:p>
            <a:pPr algn="ctr"/>
            <a:r>
              <a:rPr lang="fi-FI" smtClean="0"/>
              <a:t>New, Fixed, Tested, Closed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360" y="1721414"/>
            <a:ext cx="895540" cy="132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53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smtClean="0"/>
              <a:t>Error/Defect/Issue/Bug </a:t>
            </a:r>
            <a:br>
              <a:rPr lang="fi-FI" smtClean="0"/>
            </a:br>
            <a:r>
              <a:rPr lang="fi-FI" smtClean="0"/>
              <a:t>Management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2060848"/>
            <a:ext cx="375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http://www.glpi-project.org/?lang=en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0032" y="3429000"/>
            <a:ext cx="331236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Bug Database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48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Bugs and product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15616" y="1612693"/>
            <a:ext cx="2304256" cy="16513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UI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04048" y="4113048"/>
            <a:ext cx="2448272" cy="1676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DATABASE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9632" y="4137768"/>
            <a:ext cx="2304256" cy="16513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CORE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48064" y="1633662"/>
            <a:ext cx="2304256" cy="16513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Interfaces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31840" y="2852936"/>
            <a:ext cx="2304256" cy="16513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GENERAL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91116" y="3211191"/>
            <a:ext cx="586408" cy="3264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Bug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66428" y="2937548"/>
            <a:ext cx="586408" cy="3264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Bug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15616" y="5625855"/>
            <a:ext cx="586408" cy="3264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Bug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54780" y="3005652"/>
            <a:ext cx="586408" cy="3264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Bug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12798" y="3047957"/>
            <a:ext cx="586408" cy="3264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Bug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90046" y="2892444"/>
            <a:ext cx="586408" cy="3264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Bug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86520" y="1753599"/>
            <a:ext cx="586408" cy="3264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Bug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03809" y="4112011"/>
            <a:ext cx="586408" cy="3264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Bug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56574" y="4081647"/>
            <a:ext cx="586408" cy="3264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Bug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28065" y="4620707"/>
            <a:ext cx="586408" cy="3264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Bug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30913" y="3087078"/>
            <a:ext cx="586408" cy="3264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Bug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77480" y="3207815"/>
            <a:ext cx="586408" cy="3264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Bug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85000" y="3168885"/>
            <a:ext cx="586408" cy="3264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Bug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2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mtClean="0"/>
              <a:t>Duplicates… and root cause bug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97912" y="2880846"/>
            <a:ext cx="586408" cy="3264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Bug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97912" y="4263447"/>
            <a:ext cx="586408" cy="3264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Bug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3141" y="5167977"/>
            <a:ext cx="586408" cy="3264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Bug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4708" y="5004744"/>
            <a:ext cx="586408" cy="3264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Bug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50312" y="1824714"/>
            <a:ext cx="586408" cy="3264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Bug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33777" y="1970056"/>
            <a:ext cx="1380684" cy="105225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Root Cause Bug</a:t>
            </a:r>
            <a:endParaRPr lang="en-US"/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1906889" y="2133289"/>
            <a:ext cx="3226888" cy="36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1"/>
          </p:cNvCxnSpPr>
          <p:nvPr/>
        </p:nvCxnSpPr>
        <p:spPr>
          <a:xfrm flipV="1">
            <a:off x="1754489" y="2496184"/>
            <a:ext cx="3379288" cy="69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1"/>
          </p:cNvCxnSpPr>
          <p:nvPr/>
        </p:nvCxnSpPr>
        <p:spPr>
          <a:xfrm flipV="1">
            <a:off x="1401510" y="2496184"/>
            <a:ext cx="3732267" cy="2839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1"/>
          </p:cNvCxnSpPr>
          <p:nvPr/>
        </p:nvCxnSpPr>
        <p:spPr>
          <a:xfrm flipV="1">
            <a:off x="2719718" y="2496184"/>
            <a:ext cx="2414059" cy="297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1"/>
          </p:cNvCxnSpPr>
          <p:nvPr/>
        </p:nvCxnSpPr>
        <p:spPr>
          <a:xfrm flipV="1">
            <a:off x="1304821" y="2496184"/>
            <a:ext cx="3828956" cy="1956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0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Error Management </a:t>
            </a:r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Learn</a:t>
            </a:r>
            <a:r>
              <a:rPr lang="fi-FI" dirty="0" smtClean="0"/>
              <a:t> </a:t>
            </a:r>
            <a:r>
              <a:rPr lang="fi-FI" dirty="0" err="1" smtClean="0"/>
              <a:t>basic</a:t>
            </a:r>
            <a:r>
              <a:rPr lang="fi-FI" dirty="0" smtClean="0"/>
              <a:t> </a:t>
            </a:r>
            <a:r>
              <a:rPr lang="fi-FI" dirty="0" err="1" smtClean="0"/>
              <a:t>concepts</a:t>
            </a:r>
            <a:r>
              <a:rPr lang="fi-FI" dirty="0" smtClean="0"/>
              <a:t> to </a:t>
            </a:r>
            <a:r>
              <a:rPr lang="fi-FI" dirty="0" err="1" smtClean="0"/>
              <a:t>under</a:t>
            </a:r>
            <a:r>
              <a:rPr lang="fi-FI" dirty="0" smtClean="0"/>
              <a:t> </a:t>
            </a:r>
            <a:r>
              <a:rPr lang="fi-FI" err="1" smtClean="0"/>
              <a:t>stand</a:t>
            </a:r>
            <a:r>
              <a:rPr lang="fi-FI" smtClean="0"/>
              <a:t> </a:t>
            </a:r>
            <a:r>
              <a:rPr lang="fi-FI" smtClean="0"/>
              <a:t>error management </a:t>
            </a:r>
            <a:r>
              <a:rPr lang="fi-FI" dirty="0" err="1" smtClean="0"/>
              <a:t>process</a:t>
            </a:r>
            <a:r>
              <a:rPr lang="fi-FI" dirty="0" smtClean="0"/>
              <a:t> and </a:t>
            </a:r>
            <a:r>
              <a:rPr lang="fi-FI" dirty="0" err="1" smtClean="0"/>
              <a:t>work</a:t>
            </a:r>
            <a:endParaRPr lang="fi-FI" dirty="0" smtClean="0"/>
          </a:p>
          <a:p>
            <a:r>
              <a:rPr lang="fi-FI" dirty="0" err="1" smtClean="0"/>
              <a:t>Requirement</a:t>
            </a:r>
            <a:r>
              <a:rPr lang="fi-FI" dirty="0" smtClean="0"/>
              <a:t> engineering and management</a:t>
            </a:r>
          </a:p>
          <a:p>
            <a:r>
              <a:rPr lang="fi-FI" dirty="0" err="1" smtClean="0"/>
              <a:t>Agile</a:t>
            </a:r>
            <a:r>
              <a:rPr lang="fi-FI" dirty="0" smtClean="0"/>
              <a:t> </a:t>
            </a:r>
            <a:r>
              <a:rPr lang="fi-FI" dirty="0" err="1" smtClean="0"/>
              <a:t>methods</a:t>
            </a:r>
            <a:r>
              <a:rPr lang="fi-FI" dirty="0" smtClean="0"/>
              <a:t> and </a:t>
            </a:r>
            <a:r>
              <a:rPr lang="fi-FI" dirty="0" err="1" smtClean="0"/>
              <a:t>testing</a:t>
            </a:r>
            <a:endParaRPr lang="fi-FI" dirty="0" smtClean="0"/>
          </a:p>
          <a:p>
            <a:r>
              <a:rPr lang="fi-FI" dirty="0" err="1" smtClean="0"/>
              <a:t>Test</a:t>
            </a:r>
            <a:r>
              <a:rPr lang="fi-FI" dirty="0" smtClean="0"/>
              <a:t> design </a:t>
            </a:r>
            <a:r>
              <a:rPr lang="fi-FI" smtClean="0"/>
              <a:t>&amp; </a:t>
            </a:r>
            <a:r>
              <a:rPr lang="fi-FI" smtClean="0"/>
              <a:t>execution &amp; error reporting</a:t>
            </a:r>
            <a:endParaRPr lang="fi-FI" dirty="0" smtClean="0"/>
          </a:p>
          <a:p>
            <a:r>
              <a:rPr lang="fi-FI" dirty="0" err="1" smtClean="0"/>
              <a:t>Test</a:t>
            </a:r>
            <a:r>
              <a:rPr lang="fi-FI" dirty="0" smtClean="0"/>
              <a:t> Planning &amp; Management</a:t>
            </a:r>
          </a:p>
          <a:p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Automation</a:t>
            </a:r>
            <a:endParaRPr lang="fi-FI" dirty="0" smtClean="0"/>
          </a:p>
          <a:p>
            <a:r>
              <a:rPr lang="fi-FI" dirty="0" err="1" smtClean="0"/>
              <a:t>Continous</a:t>
            </a:r>
            <a:r>
              <a:rPr lang="fi-FI" dirty="0" smtClean="0"/>
              <a:t> </a:t>
            </a:r>
            <a:r>
              <a:rPr lang="fi-FI" dirty="0" err="1" smtClean="0"/>
              <a:t>Integration</a:t>
            </a:r>
            <a:r>
              <a:rPr lang="fi-FI" dirty="0" smtClean="0"/>
              <a:t> &amp; </a:t>
            </a:r>
            <a:r>
              <a:rPr lang="fi-FI" dirty="0" err="1" smtClean="0"/>
              <a:t>Testing</a:t>
            </a:r>
            <a:endParaRPr lang="fi-FI" dirty="0"/>
          </a:p>
          <a:p>
            <a:r>
              <a:rPr lang="fi-FI" dirty="0" err="1" smtClean="0"/>
              <a:t>Understand</a:t>
            </a:r>
            <a:r>
              <a:rPr lang="fi-FI" dirty="0" smtClean="0"/>
              <a:t> </a:t>
            </a:r>
            <a:r>
              <a:rPr lang="fi-FI" dirty="0" err="1" smtClean="0"/>
              <a:t>how</a:t>
            </a:r>
            <a:r>
              <a:rPr lang="fi-FI" dirty="0" smtClean="0"/>
              <a:t> and </a:t>
            </a:r>
            <a:r>
              <a:rPr lang="fi-FI" dirty="0" err="1" smtClean="0"/>
              <a:t>why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r>
              <a:rPr lang="fi-FI" dirty="0" smtClean="0"/>
              <a:t> is </a:t>
            </a:r>
            <a:r>
              <a:rPr lang="fi-FI" dirty="0" err="1" smtClean="0"/>
              <a:t>important</a:t>
            </a:r>
            <a:endParaRPr lang="fi-FI" dirty="0" smtClean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2452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Finding and Fixing bugs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829675" y="1901783"/>
            <a:ext cx="1538077" cy="20937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35" idx="2"/>
          </p:cNvCxnSpPr>
          <p:nvPr/>
        </p:nvCxnSpPr>
        <p:spPr>
          <a:xfrm flipV="1">
            <a:off x="2938962" y="3550123"/>
            <a:ext cx="1056178" cy="9056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4" idx="1"/>
          </p:cNvCxnSpPr>
          <p:nvPr/>
        </p:nvCxnSpPr>
        <p:spPr>
          <a:xfrm flipV="1">
            <a:off x="2938961" y="2558320"/>
            <a:ext cx="758815" cy="17447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938962" y="2062341"/>
            <a:ext cx="596512" cy="19332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33" idx="1"/>
          </p:cNvCxnSpPr>
          <p:nvPr/>
        </p:nvCxnSpPr>
        <p:spPr>
          <a:xfrm flipV="1">
            <a:off x="2938962" y="2132266"/>
            <a:ext cx="2057010" cy="19500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traight Connector 3"/>
          <p:cNvSpPr/>
          <p:nvPr/>
        </p:nvSpPr>
        <p:spPr>
          <a:xfrm>
            <a:off x="816376" y="4898780"/>
            <a:ext cx="7347403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0" name="Straight Connector 4"/>
          <p:cNvSpPr/>
          <p:nvPr/>
        </p:nvSpPr>
        <p:spPr>
          <a:xfrm>
            <a:off x="816376" y="4082318"/>
            <a:ext cx="0" cy="163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825" y="5878535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Week 0</a:t>
            </a:r>
          </a:p>
        </p:txBody>
      </p:sp>
      <p:sp>
        <p:nvSpPr>
          <p:cNvPr id="12" name="Straight Connector 6"/>
          <p:cNvSpPr/>
          <p:nvPr/>
        </p:nvSpPr>
        <p:spPr>
          <a:xfrm>
            <a:off x="4734990" y="4082318"/>
            <a:ext cx="0" cy="163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5165" y="5806034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Week 26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37230" y="5806034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Week 52</a:t>
            </a:r>
          </a:p>
        </p:txBody>
      </p:sp>
      <p:sp>
        <p:nvSpPr>
          <p:cNvPr id="15" name="Straight Connector 9"/>
          <p:cNvSpPr/>
          <p:nvPr/>
        </p:nvSpPr>
        <p:spPr>
          <a:xfrm>
            <a:off x="8163780" y="4082318"/>
            <a:ext cx="0" cy="163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6" name="Straight Connector 10"/>
          <p:cNvSpPr/>
          <p:nvPr/>
        </p:nvSpPr>
        <p:spPr>
          <a:xfrm flipV="1">
            <a:off x="1306202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9651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REL 0.1</a:t>
            </a:r>
          </a:p>
        </p:txBody>
      </p:sp>
      <p:sp>
        <p:nvSpPr>
          <p:cNvPr id="18" name="Straight Connector 12"/>
          <p:cNvSpPr/>
          <p:nvPr/>
        </p:nvSpPr>
        <p:spPr>
          <a:xfrm flipV="1">
            <a:off x="2122586" y="4408903"/>
            <a:ext cx="0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9" name="Straight Connector 13"/>
          <p:cNvSpPr/>
          <p:nvPr/>
        </p:nvSpPr>
        <p:spPr>
          <a:xfrm flipV="1">
            <a:off x="2938962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0" name="Straight Connector 14"/>
          <p:cNvSpPr/>
          <p:nvPr/>
        </p:nvSpPr>
        <p:spPr>
          <a:xfrm flipV="1">
            <a:off x="3755339" y="4408903"/>
            <a:ext cx="0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1" name="Straight Connector 15"/>
          <p:cNvSpPr/>
          <p:nvPr/>
        </p:nvSpPr>
        <p:spPr>
          <a:xfrm flipV="1">
            <a:off x="4408440" y="4408903"/>
            <a:ext cx="0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2" name="Straight Connector 16"/>
          <p:cNvSpPr/>
          <p:nvPr/>
        </p:nvSpPr>
        <p:spPr>
          <a:xfrm flipV="1">
            <a:off x="5551366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3" name="Straight Connector 17"/>
          <p:cNvSpPr/>
          <p:nvPr/>
        </p:nvSpPr>
        <p:spPr>
          <a:xfrm flipV="1">
            <a:off x="6367752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4" name="Straight Connector 18"/>
          <p:cNvSpPr/>
          <p:nvPr/>
        </p:nvSpPr>
        <p:spPr>
          <a:xfrm flipV="1">
            <a:off x="7184128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12413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REL 0.2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24817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REL 0.5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92546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REL 1.0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71235" y="1898490"/>
            <a:ext cx="113189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 Found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306202" y="2690578"/>
            <a:ext cx="530982" cy="12284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837184" y="2690578"/>
            <a:ext cx="285402" cy="1602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535474" y="1666297"/>
            <a:ext cx="113189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 Found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981510" y="1265368"/>
            <a:ext cx="113189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 Found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995972" y="1736222"/>
            <a:ext cx="113189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 Found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697776" y="2162276"/>
            <a:ext cx="113189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 Found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429191" y="2758035"/>
            <a:ext cx="113189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 Found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</p:cNvCxnSpPr>
          <p:nvPr/>
        </p:nvCxnSpPr>
        <p:spPr>
          <a:xfrm>
            <a:off x="4829674" y="2558320"/>
            <a:ext cx="721691" cy="16681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3"/>
          </p:cNvCxnSpPr>
          <p:nvPr/>
        </p:nvCxnSpPr>
        <p:spPr>
          <a:xfrm>
            <a:off x="6127870" y="2132266"/>
            <a:ext cx="1015972" cy="18584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2"/>
            <a:endCxn id="21" idx="2"/>
          </p:cNvCxnSpPr>
          <p:nvPr/>
        </p:nvCxnSpPr>
        <p:spPr>
          <a:xfrm>
            <a:off x="3995140" y="3550123"/>
            <a:ext cx="413301" cy="8587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11898" y="1661412"/>
            <a:ext cx="3852590" cy="192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84216" y="1263521"/>
            <a:ext cx="115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Future 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85716" y="3110990"/>
            <a:ext cx="63178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mtClean="0"/>
              <a:t>Fix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823847" y="3691158"/>
            <a:ext cx="63178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mtClean="0"/>
              <a:t>Fix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983267" y="3826201"/>
            <a:ext cx="63178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mtClean="0"/>
              <a:t>Fix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957586" y="3328198"/>
            <a:ext cx="63178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mtClean="0"/>
              <a:t>Fix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756113" y="3264412"/>
            <a:ext cx="63178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mtClean="0"/>
              <a:t>Fix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739136" y="1589963"/>
            <a:ext cx="63178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mtClean="0"/>
              <a:t>Fix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41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Release &amp; </a:t>
            </a:r>
            <a:r>
              <a:rPr lang="fi-FI" err="1" smtClean="0"/>
              <a:t>Configuration</a:t>
            </a:r>
            <a:r>
              <a:rPr lang="fi-FI" smtClean="0"/>
              <a:t> </a:t>
            </a:r>
            <a:r>
              <a:rPr lang="fi-FI" smtClean="0"/>
              <a:t>Management and Bugs 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202" y="1959508"/>
            <a:ext cx="816376" cy="489876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0.1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2412" y="1959508"/>
            <a:ext cx="1469477" cy="489876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</a:t>
            </a:r>
          </a:p>
        </p:txBody>
      </p:sp>
      <p:sp>
        <p:nvSpPr>
          <p:cNvPr id="6" name="Rectangle 5"/>
          <p:cNvSpPr/>
          <p:nvPr/>
        </p:nvSpPr>
        <p:spPr>
          <a:xfrm>
            <a:off x="4408440" y="1959508"/>
            <a:ext cx="1469477" cy="489876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0.3</a:t>
            </a:r>
          </a:p>
        </p:txBody>
      </p:sp>
      <p:sp>
        <p:nvSpPr>
          <p:cNvPr id="7" name="Rectangle 6"/>
          <p:cNvSpPr/>
          <p:nvPr/>
        </p:nvSpPr>
        <p:spPr>
          <a:xfrm>
            <a:off x="2612412" y="3265856"/>
            <a:ext cx="1469477" cy="489876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0.2.1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1716" y="4898780"/>
            <a:ext cx="1142926" cy="489876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0.2.2.1</a:t>
            </a:r>
          </a:p>
        </p:txBody>
      </p:sp>
      <p:sp>
        <p:nvSpPr>
          <p:cNvPr id="9" name="Rectangle 8"/>
          <p:cNvSpPr/>
          <p:nvPr/>
        </p:nvSpPr>
        <p:spPr>
          <a:xfrm>
            <a:off x="4408440" y="3265856"/>
            <a:ext cx="1796028" cy="489876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04468" y="1959508"/>
            <a:ext cx="1796028" cy="489876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0.4</a:t>
            </a:r>
          </a:p>
        </p:txBody>
      </p:sp>
      <p:cxnSp>
        <p:nvCxnSpPr>
          <p:cNvPr id="11" name="Curved Connector 10"/>
          <p:cNvCxnSpPr>
            <a:stCxn id="4" idx="0"/>
            <a:endCxn id="5" idx="0"/>
          </p:cNvCxnSpPr>
          <p:nvPr/>
        </p:nvCxnSpPr>
        <p:spPr>
          <a:xfrm rot="5400000" flipH="1" flipV="1">
            <a:off x="2530769" y="1143129"/>
            <a:ext cx="11521" cy="1632760"/>
          </a:xfrm>
          <a:prstGeom prst="curvedConnector3">
            <a:avLst>
              <a:gd name="adj1" fmla="val 1800000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2" name="Curved Connector 11"/>
          <p:cNvCxnSpPr>
            <a:stCxn id="5" idx="3"/>
            <a:endCxn id="6" idx="1"/>
          </p:cNvCxnSpPr>
          <p:nvPr/>
        </p:nvCxnSpPr>
        <p:spPr>
          <a:xfrm>
            <a:off x="4081889" y="2204447"/>
            <a:ext cx="326551" cy="11521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3" name="Curved Connector 12"/>
          <p:cNvCxnSpPr>
            <a:stCxn id="5" idx="2"/>
            <a:endCxn id="7" idx="1"/>
          </p:cNvCxnSpPr>
          <p:nvPr/>
        </p:nvCxnSpPr>
        <p:spPr>
          <a:xfrm rot="5400000">
            <a:off x="2449078" y="2612720"/>
            <a:ext cx="1061409" cy="734738"/>
          </a:xfrm>
          <a:prstGeom prst="curvedConnector4">
            <a:avLst>
              <a:gd name="adj1" fmla="val 38462"/>
              <a:gd name="adj2" fmla="val 128222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4" name="Curved Connector 13"/>
          <p:cNvCxnSpPr>
            <a:stCxn id="8" idx="0"/>
          </p:cNvCxnSpPr>
          <p:nvPr/>
        </p:nvCxnSpPr>
        <p:spPr>
          <a:xfrm>
            <a:off x="5143183" y="4898780"/>
            <a:ext cx="1306202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5" name="Curved Connector 14"/>
          <p:cNvCxnSpPr>
            <a:stCxn id="6" idx="0"/>
          </p:cNvCxnSpPr>
          <p:nvPr/>
        </p:nvCxnSpPr>
        <p:spPr>
          <a:xfrm>
            <a:off x="5143183" y="1959508"/>
            <a:ext cx="1959303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16" name="TextBox 15"/>
          <p:cNvSpPr txBox="1"/>
          <p:nvPr/>
        </p:nvSpPr>
        <p:spPr>
          <a:xfrm>
            <a:off x="163275" y="2122809"/>
            <a:ext cx="816376" cy="31319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Trunk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3275" y="4910867"/>
            <a:ext cx="1306202" cy="54441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Customer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3275" y="3277934"/>
            <a:ext cx="1306202" cy="54441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Customer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67752" y="3265856"/>
            <a:ext cx="1632752" cy="489876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77918" y="4898780"/>
            <a:ext cx="1142926" cy="489876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0.2.2.2</a:t>
            </a:r>
          </a:p>
        </p:txBody>
      </p:sp>
      <p:cxnSp>
        <p:nvCxnSpPr>
          <p:cNvPr id="21" name="Curved Connector 20"/>
          <p:cNvCxnSpPr>
            <a:stCxn id="7" idx="0"/>
            <a:endCxn id="9" idx="0"/>
          </p:cNvCxnSpPr>
          <p:nvPr/>
        </p:nvCxnSpPr>
        <p:spPr>
          <a:xfrm rot="5400000" flipH="1" flipV="1">
            <a:off x="4326802" y="2286204"/>
            <a:ext cx="11521" cy="1959303"/>
          </a:xfrm>
          <a:prstGeom prst="curvedConnector3">
            <a:avLst>
              <a:gd name="adj1" fmla="val 1800000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2" name="Curved Connector 21"/>
          <p:cNvCxnSpPr>
            <a:stCxn id="9" idx="0"/>
          </p:cNvCxnSpPr>
          <p:nvPr/>
        </p:nvCxnSpPr>
        <p:spPr>
          <a:xfrm>
            <a:off x="5306459" y="3265856"/>
            <a:ext cx="1877669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3" name="Curved Connector 22"/>
          <p:cNvCxnSpPr/>
          <p:nvPr/>
        </p:nvCxnSpPr>
        <p:spPr>
          <a:xfrm>
            <a:off x="4081890" y="2204451"/>
            <a:ext cx="326550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4" name="Curved Connector 23"/>
          <p:cNvCxnSpPr>
            <a:stCxn id="5" idx="0"/>
            <a:endCxn id="6" idx="0"/>
          </p:cNvCxnSpPr>
          <p:nvPr/>
        </p:nvCxnSpPr>
        <p:spPr>
          <a:xfrm rot="5400000" flipH="1" flipV="1">
            <a:off x="4245164" y="1061494"/>
            <a:ext cx="11521" cy="1796028"/>
          </a:xfrm>
          <a:prstGeom prst="curvedConnector3">
            <a:avLst>
              <a:gd name="adj1" fmla="val 1800000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5" name="Curved Connector 24"/>
          <p:cNvCxnSpPr>
            <a:stCxn id="9" idx="2"/>
            <a:endCxn id="8" idx="1"/>
          </p:cNvCxnSpPr>
          <p:nvPr/>
        </p:nvCxnSpPr>
        <p:spPr>
          <a:xfrm rot="5400000">
            <a:off x="4245092" y="4082356"/>
            <a:ext cx="1387986" cy="734738"/>
          </a:xfrm>
          <a:prstGeom prst="curvedConnector4">
            <a:avLst>
              <a:gd name="adj1" fmla="val 41176"/>
              <a:gd name="adj2" fmla="val 128222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26" name="Rectangle 25"/>
          <p:cNvSpPr/>
          <p:nvPr/>
        </p:nvSpPr>
        <p:spPr>
          <a:xfrm>
            <a:off x="7184128" y="4898780"/>
            <a:ext cx="1142926" cy="489876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0.2.2.3</a:t>
            </a:r>
          </a:p>
        </p:txBody>
      </p:sp>
      <p:cxnSp>
        <p:nvCxnSpPr>
          <p:cNvPr id="27" name="Curved Connector 26"/>
          <p:cNvCxnSpPr>
            <a:endCxn id="26" idx="0"/>
          </p:cNvCxnSpPr>
          <p:nvPr/>
        </p:nvCxnSpPr>
        <p:spPr>
          <a:xfrm>
            <a:off x="6449385" y="4898780"/>
            <a:ext cx="1306202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8" name="Curved Connector 27"/>
          <p:cNvCxnSpPr/>
          <p:nvPr/>
        </p:nvCxnSpPr>
        <p:spPr>
          <a:xfrm>
            <a:off x="7673954" y="4898780"/>
            <a:ext cx="1306202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9" name="Curved Connector 28"/>
          <p:cNvCxnSpPr/>
          <p:nvPr/>
        </p:nvCxnSpPr>
        <p:spPr>
          <a:xfrm>
            <a:off x="7184128" y="3265856"/>
            <a:ext cx="1306202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30" name="Curved Connector 29"/>
          <p:cNvCxnSpPr/>
          <p:nvPr/>
        </p:nvCxnSpPr>
        <p:spPr>
          <a:xfrm>
            <a:off x="7184128" y="1980089"/>
            <a:ext cx="1306202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31" name="Rectangle 30"/>
          <p:cNvSpPr/>
          <p:nvPr/>
        </p:nvSpPr>
        <p:spPr>
          <a:xfrm>
            <a:off x="1469477" y="2449394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98266" y="2449394"/>
            <a:ext cx="163275" cy="326585"/>
          </a:xfrm>
          <a:prstGeom prst="rect">
            <a:avLst/>
          </a:prstGeom>
          <a:solidFill>
            <a:srgbClr val="23FF2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32753" y="2449394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9825" y="2527121"/>
            <a:ext cx="816376" cy="39726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Features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938963" y="3755733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34991" y="5388658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41193" y="5388658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775688" y="2449394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71716" y="2449394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67752" y="2449394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734991" y="3755733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31027" y="3755733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38963" y="2449394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34991" y="2449394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898266" y="3755733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898266" y="5388658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04468" y="5388658"/>
            <a:ext cx="163275" cy="326585"/>
          </a:xfrm>
          <a:prstGeom prst="rect">
            <a:avLst/>
          </a:prstGeom>
          <a:solidFill>
            <a:srgbClr val="C0C0C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510678" y="5388658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673954" y="5388658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00504" y="5388658"/>
            <a:ext cx="163275" cy="326585"/>
          </a:xfrm>
          <a:prstGeom prst="rect">
            <a:avLst/>
          </a:prstGeom>
          <a:solidFill>
            <a:srgbClr val="C0C0C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306202" y="2449394"/>
            <a:ext cx="163275" cy="326585"/>
          </a:xfrm>
          <a:prstGeom prst="rect">
            <a:avLst/>
          </a:prstGeom>
          <a:solidFill>
            <a:srgbClr val="FFFF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12412" y="2449394"/>
            <a:ext cx="163275" cy="326585"/>
          </a:xfrm>
          <a:prstGeom prst="rect">
            <a:avLst/>
          </a:prstGeom>
          <a:solidFill>
            <a:srgbClr val="FFFF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08440" y="2449394"/>
            <a:ext cx="163275" cy="326585"/>
          </a:xfrm>
          <a:prstGeom prst="rect">
            <a:avLst/>
          </a:prstGeom>
          <a:solidFill>
            <a:srgbClr val="FFFF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04468" y="2449394"/>
            <a:ext cx="163275" cy="326585"/>
          </a:xfrm>
          <a:prstGeom prst="rect">
            <a:avLst/>
          </a:prstGeom>
          <a:solidFill>
            <a:srgbClr val="FFFF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694302" y="2449394"/>
            <a:ext cx="163275" cy="326585"/>
          </a:xfrm>
          <a:prstGeom prst="rect">
            <a:avLst/>
          </a:prstGeom>
          <a:solidFill>
            <a:srgbClr val="23FF2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857578" y="2449394"/>
            <a:ext cx="163275" cy="326585"/>
          </a:xfrm>
          <a:prstGeom prst="rect">
            <a:avLst/>
          </a:prstGeom>
          <a:solidFill>
            <a:srgbClr val="C0C0C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531027" y="2449394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02238" y="3755733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694302" y="3755733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57578" y="3755733"/>
            <a:ext cx="163275" cy="326585"/>
          </a:xfrm>
          <a:prstGeom prst="rect">
            <a:avLst/>
          </a:prstGeom>
          <a:solidFill>
            <a:srgbClr val="C0C0C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837230" y="5388658"/>
            <a:ext cx="163275" cy="326585"/>
          </a:xfrm>
          <a:prstGeom prst="rect">
            <a:avLst/>
          </a:prstGeom>
          <a:solidFill>
            <a:srgbClr val="23FF2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163780" y="2122809"/>
            <a:ext cx="816376" cy="39726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Release 1.0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163780" y="3364155"/>
            <a:ext cx="816376" cy="39726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Release 1.0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9825" y="3755733"/>
            <a:ext cx="816376" cy="39726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Features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9825" y="5303091"/>
            <a:ext cx="816376" cy="39726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Features</a:t>
            </a:r>
          </a:p>
        </p:txBody>
      </p:sp>
      <p:cxnSp>
        <p:nvCxnSpPr>
          <p:cNvPr id="66" name="Straight Arrow Connector 65"/>
          <p:cNvCxnSpPr>
            <a:stCxn id="55" idx="2"/>
            <a:endCxn id="61" idx="0"/>
          </p:cNvCxnSpPr>
          <p:nvPr/>
        </p:nvCxnSpPr>
        <p:spPr>
          <a:xfrm>
            <a:off x="6775940" y="2775979"/>
            <a:ext cx="1142927" cy="2612679"/>
          </a:xfrm>
          <a:prstGeom prst="straightConnector1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67" name="Straight Arrow Connector 66"/>
          <p:cNvCxnSpPr>
            <a:stCxn id="56" idx="2"/>
            <a:endCxn id="50" idx="0"/>
          </p:cNvCxnSpPr>
          <p:nvPr/>
        </p:nvCxnSpPr>
        <p:spPr>
          <a:xfrm>
            <a:off x="6939216" y="2775979"/>
            <a:ext cx="1142926" cy="2612679"/>
          </a:xfrm>
          <a:prstGeom prst="straightConnector1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68" name="Straight Arrow Connector 67"/>
          <p:cNvCxnSpPr>
            <a:stCxn id="56" idx="2"/>
            <a:endCxn id="60" idx="0"/>
          </p:cNvCxnSpPr>
          <p:nvPr/>
        </p:nvCxnSpPr>
        <p:spPr>
          <a:xfrm>
            <a:off x="6939215" y="2775978"/>
            <a:ext cx="0" cy="979755"/>
          </a:xfrm>
          <a:prstGeom prst="straightConnector1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3" name="Rectangle 2"/>
          <p:cNvSpPr/>
          <p:nvPr/>
        </p:nvSpPr>
        <p:spPr>
          <a:xfrm>
            <a:off x="1691792" y="4910867"/>
            <a:ext cx="1383524" cy="1062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SAME BUG ?</a:t>
            </a:r>
            <a:endParaRPr lang="en-US"/>
          </a:p>
        </p:txBody>
      </p:sp>
      <p:cxnSp>
        <p:nvCxnSpPr>
          <p:cNvPr id="70" name="Straight Arrow Connector 69"/>
          <p:cNvCxnSpPr>
            <a:stCxn id="33" idx="0"/>
            <a:endCxn id="3" idx="0"/>
          </p:cNvCxnSpPr>
          <p:nvPr/>
        </p:nvCxnSpPr>
        <p:spPr>
          <a:xfrm>
            <a:off x="1714391" y="2449394"/>
            <a:ext cx="669163" cy="2461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5" idx="3"/>
          </p:cNvCxnSpPr>
          <p:nvPr/>
        </p:nvCxnSpPr>
        <p:spPr>
          <a:xfrm flipH="1">
            <a:off x="3028624" y="3919026"/>
            <a:ext cx="2032917" cy="1026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6" idx="3"/>
            <a:endCxn id="3" idx="3"/>
          </p:cNvCxnSpPr>
          <p:nvPr/>
        </p:nvCxnSpPr>
        <p:spPr>
          <a:xfrm flipH="1" flipV="1">
            <a:off x="3075316" y="5441921"/>
            <a:ext cx="1986225" cy="110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75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smtClean="0"/>
              <a:t>Common Issue/Bug/Defect Trackers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1600" smtClean="0">
                <a:hlinkClick r:id="rId2"/>
              </a:rPr>
              <a:t>Serveral open source and commersial versions on market</a:t>
            </a:r>
          </a:p>
          <a:p>
            <a:endParaRPr lang="en-US" sz="1600" smtClean="0">
              <a:hlinkClick r:id="rId2"/>
            </a:endParaRPr>
          </a:p>
          <a:p>
            <a:r>
              <a:rPr lang="en-US" sz="1600" smtClean="0">
                <a:hlinkClick r:id="rId2"/>
              </a:rPr>
              <a:t>http</a:t>
            </a:r>
            <a:r>
              <a:rPr lang="en-US" sz="1600">
                <a:hlinkClick r:id="rId2"/>
              </a:rPr>
              <a:t>://</a:t>
            </a:r>
            <a:r>
              <a:rPr lang="en-US" sz="1600" smtClean="0">
                <a:hlinkClick r:id="rId2"/>
              </a:rPr>
              <a:t>en.wikipedia.org/wiki/Comparison_of_issue_tracking_systems</a:t>
            </a:r>
            <a:r>
              <a:rPr lang="en-US" sz="1600" smtClean="0"/>
              <a:t> </a:t>
            </a:r>
          </a:p>
          <a:p>
            <a:endParaRPr lang="fi-FI" sz="1600"/>
          </a:p>
          <a:p>
            <a:r>
              <a:rPr lang="fi-FI" sz="1600" smtClean="0"/>
              <a:t>You should know JIRA </a:t>
            </a:r>
            <a:r>
              <a:rPr lang="fi-FI" sz="1600">
                <a:sym typeface="Wingdings" panose="05000000000000000000" pitchFamily="2" charset="2"/>
              </a:rPr>
              <a:t> </a:t>
            </a:r>
            <a:r>
              <a:rPr lang="fi-FI" sz="1600">
                <a:sym typeface="Wingdings" panose="05000000000000000000" pitchFamily="2" charset="2"/>
                <a:hlinkClick r:id="rId3"/>
              </a:rPr>
              <a:t>https</a:t>
            </a:r>
            <a:r>
              <a:rPr lang="fi-FI" sz="1600">
                <a:sym typeface="Wingdings" panose="05000000000000000000" pitchFamily="2" charset="2"/>
                <a:hlinkClick r:id="rId3"/>
              </a:rPr>
              <a:t>://</a:t>
            </a:r>
            <a:r>
              <a:rPr lang="fi-FI" sz="1600" smtClean="0">
                <a:sym typeface="Wingdings" panose="05000000000000000000" pitchFamily="2" charset="2"/>
                <a:hlinkClick r:id="rId3"/>
              </a:rPr>
              <a:t>www.atlassian.com/software/jira</a:t>
            </a:r>
            <a:r>
              <a:rPr lang="fi-FI" sz="1600" smtClean="0">
                <a:sym typeface="Wingdings" panose="05000000000000000000" pitchFamily="2" charset="2"/>
              </a:rPr>
              <a:t> </a:t>
            </a:r>
            <a:endParaRPr lang="fi-FI" sz="1600" smtClean="0"/>
          </a:p>
          <a:p>
            <a:endParaRPr lang="en-US" sz="1600" smtClean="0"/>
          </a:p>
          <a:p>
            <a:r>
              <a:rPr lang="en-US" sz="1600">
                <a:hlinkClick r:id="rId4"/>
              </a:rPr>
              <a:t>http://</a:t>
            </a:r>
            <a:r>
              <a:rPr lang="en-US" sz="1600">
                <a:hlinkClick r:id="rId4"/>
              </a:rPr>
              <a:t>www.softwaretestingclass.com/top-10-free-open-source-bug-tracking-systems</a:t>
            </a:r>
            <a:r>
              <a:rPr lang="en-US" sz="1600" smtClean="0">
                <a:hlinkClick r:id="rId4"/>
              </a:rPr>
              <a:t>/</a:t>
            </a:r>
            <a:r>
              <a:rPr lang="en-US" sz="1600" smtClean="0"/>
              <a:t> </a:t>
            </a:r>
            <a:endParaRPr lang="en-US" sz="16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02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</a:t>
            </a:r>
            <a:r>
              <a:rPr lang="fi-FI" dirty="0" smtClean="0"/>
              <a:t> &amp; </a:t>
            </a:r>
            <a:r>
              <a:rPr lang="fi-FI" dirty="0" err="1" smtClean="0"/>
              <a:t>Error</a:t>
            </a:r>
            <a:r>
              <a:rPr lang="fi-FI" dirty="0" smtClean="0"/>
              <a:t> Management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633" y="1469630"/>
            <a:ext cx="2258119" cy="4735487"/>
          </a:xfrm>
          <a:prstGeom prst="rect">
            <a:avLst/>
          </a:prstGeom>
          <a:solidFill>
            <a:srgbClr val="CCCC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49136" y="1469631"/>
            <a:ext cx="3755339" cy="4735487"/>
          </a:xfrm>
          <a:prstGeom prst="rect">
            <a:avLst/>
          </a:prstGeom>
          <a:solidFill>
            <a:srgbClr val="CCCC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89121" y="2939271"/>
            <a:ext cx="2285862" cy="3265856"/>
          </a:xfrm>
          <a:prstGeom prst="rect">
            <a:avLst/>
          </a:prstGeom>
          <a:solidFill>
            <a:srgbClr val="E6FF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38962" y="1796216"/>
            <a:ext cx="3102238" cy="2286102"/>
          </a:xfrm>
          <a:prstGeom prst="rect">
            <a:avLst/>
          </a:prstGeom>
          <a:solidFill>
            <a:srgbClr val="FFFF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755339" y="4735488"/>
            <a:ext cx="1142926" cy="1143046"/>
          </a:xfrm>
          <a:custGeom>
            <a:avLst>
              <a:gd name="f0" fmla="val 4053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solidFill>
            <a:srgbClr val="CCFFFF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Management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Database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326550" y="1959509"/>
            <a:ext cx="1632752" cy="979754"/>
          </a:xfrm>
          <a:prstGeom prst="rect">
            <a:avLst/>
          </a:prstGeom>
          <a:solidFill>
            <a:srgbClr val="E6FF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Feature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Implementation</a:t>
            </a:r>
            <a:endParaRPr lang="fi-FI" sz="1100" dirty="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8788" y="2612687"/>
            <a:ext cx="1632752" cy="979754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TestCase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81448" y="3592441"/>
            <a:ext cx="1632752" cy="97975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Bug Report</a:t>
            </a:r>
          </a:p>
        </p:txBody>
      </p:sp>
      <p:sp>
        <p:nvSpPr>
          <p:cNvPr id="12" name="Freeform 11"/>
          <p:cNvSpPr/>
          <p:nvPr/>
        </p:nvSpPr>
        <p:spPr>
          <a:xfrm>
            <a:off x="7226361" y="4729727"/>
            <a:ext cx="1142926" cy="1143046"/>
          </a:xfrm>
          <a:custGeom>
            <a:avLst>
              <a:gd name="f0" fmla="val 454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solidFill>
            <a:srgbClr val="CCFFFF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Error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Database</a:t>
            </a:r>
          </a:p>
        </p:txBody>
      </p:sp>
      <p:sp>
        <p:nvSpPr>
          <p:cNvPr id="13" name="Straight Connector 10"/>
          <p:cNvSpPr/>
          <p:nvPr/>
        </p:nvSpPr>
        <p:spPr>
          <a:xfrm>
            <a:off x="1959303" y="2449394"/>
            <a:ext cx="2122586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4" name="Straight Connector 11"/>
          <p:cNvSpPr/>
          <p:nvPr/>
        </p:nvSpPr>
        <p:spPr>
          <a:xfrm>
            <a:off x="5714642" y="2449394"/>
            <a:ext cx="1469477" cy="114304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5" name="Straight Connector 12"/>
          <p:cNvSpPr/>
          <p:nvPr/>
        </p:nvSpPr>
        <p:spPr>
          <a:xfrm flipV="1">
            <a:off x="5714642" y="1959508"/>
            <a:ext cx="1632752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47403" y="1835736"/>
            <a:ext cx="1469477" cy="29710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PASS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84128" y="3265856"/>
            <a:ext cx="1469477" cy="29710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FAIL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92064" y="2449394"/>
            <a:ext cx="1632752" cy="979754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TestCase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55339" y="2286102"/>
            <a:ext cx="1632752" cy="979754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TestCase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18614" y="2122809"/>
            <a:ext cx="1632752" cy="979754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TestCase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81890" y="1959509"/>
            <a:ext cx="1632752" cy="979754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TestCase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38963" y="3846524"/>
            <a:ext cx="1632752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Plan/Suite</a:t>
            </a:r>
          </a:p>
        </p:txBody>
      </p:sp>
      <p:cxnSp>
        <p:nvCxnSpPr>
          <p:cNvPr id="23" name="Curved Connector 22"/>
          <p:cNvCxnSpPr>
            <a:stCxn id="12" idx="6"/>
            <a:endCxn id="8" idx="8"/>
          </p:cNvCxnSpPr>
          <p:nvPr/>
        </p:nvCxnSpPr>
        <p:spPr>
          <a:xfrm rot="16200000" flipH="1" flipV="1">
            <a:off x="6059432" y="4140082"/>
            <a:ext cx="5761" cy="2328096"/>
          </a:xfrm>
          <a:prstGeom prst="curvedConnector3">
            <a:avLst>
              <a:gd name="adj1" fmla="val -13888613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4" name="Curved Connector 23"/>
          <p:cNvCxnSpPr>
            <a:stCxn id="7" idx="2"/>
            <a:endCxn id="8" idx="5"/>
          </p:cNvCxnSpPr>
          <p:nvPr/>
        </p:nvCxnSpPr>
        <p:spPr>
          <a:xfrm rot="5400000">
            <a:off x="4081857" y="4327263"/>
            <a:ext cx="653169" cy="163279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headEnd type="arrow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25" name="Freeform 24"/>
          <p:cNvSpPr/>
          <p:nvPr/>
        </p:nvSpPr>
        <p:spPr>
          <a:xfrm>
            <a:off x="653101" y="4735488"/>
            <a:ext cx="1142926" cy="1143046"/>
          </a:xfrm>
          <a:custGeom>
            <a:avLst>
              <a:gd name="f0" fmla="val 4053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solidFill>
            <a:srgbClr val="CCFFFF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SourceCode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Control</a:t>
            </a:r>
          </a:p>
        </p:txBody>
      </p:sp>
      <p:cxnSp>
        <p:nvCxnSpPr>
          <p:cNvPr id="26" name="Curved Connector 25"/>
          <p:cNvCxnSpPr>
            <a:stCxn id="9" idx="2"/>
            <a:endCxn id="25" idx="5"/>
          </p:cNvCxnSpPr>
          <p:nvPr/>
        </p:nvCxnSpPr>
        <p:spPr>
          <a:xfrm rot="16200000" flipH="1">
            <a:off x="285632" y="3796556"/>
            <a:ext cx="1796226" cy="81638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headEnd type="arrow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27" name="TextBox 26"/>
          <p:cNvSpPr txBox="1"/>
          <p:nvPr/>
        </p:nvSpPr>
        <p:spPr>
          <a:xfrm>
            <a:off x="6857577" y="6295911"/>
            <a:ext cx="2285862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BUGZILLA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81890" y="6295911"/>
            <a:ext cx="1959303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TESTLINK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9833" y="6328387"/>
            <a:ext cx="1959303" cy="24279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smtClean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VC + </a:t>
            </a:r>
            <a:r>
              <a:rPr lang="fi-FI" sz="1100" dirty="0" err="1" smtClean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Implementation</a:t>
            </a:r>
            <a:endParaRPr lang="fi-FI" sz="1100" dirty="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21146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Mantis</a:t>
            </a:r>
            <a:endParaRPr lang="en-US"/>
          </a:p>
        </p:txBody>
      </p:sp>
      <p:pic>
        <p:nvPicPr>
          <p:cNvPr id="2050" name="Picture 2" descr="Mantis Bug Tracker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50753"/>
            <a:ext cx="4948318" cy="169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31686" y="355178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3"/>
              </a:rPr>
              <a:t>http://</a:t>
            </a:r>
            <a:r>
              <a:rPr lang="en-US">
                <a:hlinkClick r:id="rId3"/>
              </a:rPr>
              <a:t>www.mantisbt.org</a:t>
            </a:r>
            <a:r>
              <a:rPr lang="en-US" smtClean="0">
                <a:hlinkClick r:id="rId3"/>
              </a:rPr>
              <a:t>/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35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Bugzilla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843808" y="3429000"/>
            <a:ext cx="2818656" cy="318664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508104" y="2397919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3"/>
              </a:rPr>
              <a:t>http://</a:t>
            </a:r>
            <a:r>
              <a:rPr lang="en-US">
                <a:hlinkClick r:id="rId3"/>
              </a:rPr>
              <a:t>www.bugzilla.org</a:t>
            </a:r>
            <a:r>
              <a:rPr lang="en-US" smtClean="0">
                <a:hlinkClick r:id="rId3"/>
              </a:rPr>
              <a:t>/</a:t>
            </a:r>
            <a:r>
              <a:rPr lang="en-US" smtClean="0"/>
              <a:t> </a:t>
            </a:r>
            <a:endParaRPr lang="en-US"/>
          </a:p>
        </p:txBody>
      </p:sp>
      <p:pic>
        <p:nvPicPr>
          <p:cNvPr id="3074" name="Picture 2" descr="http://www.bugzilla.org/img/buggi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507" y="1312188"/>
            <a:ext cx="9048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ugzil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57013"/>
            <a:ext cx="2976265" cy="273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778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Jira</a:t>
            </a:r>
            <a:endParaRPr lang="en-US"/>
          </a:p>
        </p:txBody>
      </p:sp>
      <p:pic>
        <p:nvPicPr>
          <p:cNvPr id="1026" name="Picture 2" descr="https://confluence.atlassian.com/download/attachments/185729632/jira-defaultworkflow.png?version=2&amp;modificationDate=1391471094813&amp;api=v2&amp;effects=border-simple,blur-bor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40968"/>
            <a:ext cx="4647773" cy="343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1312981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confluence.atlassian.com/display/JIRA/JIRA+Documentation</a:t>
            </a:r>
            <a:r>
              <a:rPr lang="en-US" smtClean="0"/>
              <a:t> </a:t>
            </a:r>
            <a:endParaRPr lang="en-US"/>
          </a:p>
        </p:txBody>
      </p:sp>
      <p:pic>
        <p:nvPicPr>
          <p:cNvPr id="1028" name="Picture 4" descr="http://screenshots.en.sftcdn.net/en/scrn/55000/55348/atlassian-jira-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1931292"/>
            <a:ext cx="28575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235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Bugzilla</a:t>
            </a:r>
            <a:r>
              <a:rPr lang="fi-FI" dirty="0" smtClean="0"/>
              <a:t> as </a:t>
            </a:r>
            <a:r>
              <a:rPr lang="fi-FI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What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is </a:t>
            </a:r>
            <a:r>
              <a:rPr lang="fi-FI" dirty="0" err="1" smtClean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Bugzilla</a:t>
            </a:r>
            <a:r>
              <a:rPr lang="fi-FI" dirty="0" smtClean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?</a:t>
            </a:r>
          </a:p>
          <a:p>
            <a:pPr marL="0" indent="0" defTabSz="829452" hangingPunct="0">
              <a:lnSpc>
                <a:spcPct val="93000"/>
              </a:lnSpc>
              <a:buNone/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dirty="0" err="1" smtClean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Bugzilla</a:t>
            </a:r>
            <a:r>
              <a:rPr lang="fi-FI" dirty="0" smtClean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is a "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Defect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Tracking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System"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or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"Bug-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Tracking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System".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Defect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Tracking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Systems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allow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individual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or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groups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of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developers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to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keep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track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of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outstanding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bugs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in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their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product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effectively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.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Most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commercial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defect-tracking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software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vendors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charge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enormous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licensing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fees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.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Despite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being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"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free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",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Bugzilla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has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many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features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its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expensive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counterparts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lack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.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Consequently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,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Bugzilla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has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quickly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become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a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favorite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of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thousands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of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organizations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across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the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globe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.</a:t>
            </a:r>
          </a:p>
          <a:p>
            <a:endParaRPr lang="en-US" dirty="0"/>
          </a:p>
        </p:txBody>
      </p:sp>
      <p:sp>
        <p:nvSpPr>
          <p:cNvPr id="4" name="Vertical Scroll 3"/>
          <p:cNvSpPr/>
          <p:nvPr/>
        </p:nvSpPr>
        <p:spPr>
          <a:xfrm>
            <a:off x="1799692" y="5591784"/>
            <a:ext cx="5544616" cy="93610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  <a:hlinkClick r:id="rId2"/>
              </a:rPr>
              <a:t>http://www.bugzilla.org/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http://www.bugzilla.org/installation-list/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33978" y="3197033"/>
            <a:ext cx="4331688" cy="223617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3230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Reporting and </a:t>
            </a:r>
            <a:r>
              <a:rPr lang="fi-FI" dirty="0" err="1" smtClean="0"/>
              <a:t>metrics</a:t>
            </a:r>
            <a:r>
              <a:rPr lang="fi-FI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85855" y="1716209"/>
            <a:ext cx="2932758" cy="2366109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56044" y="4245610"/>
            <a:ext cx="4574983" cy="146963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256595" y="1783807"/>
            <a:ext cx="4077319" cy="236382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8900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CMMI </a:t>
            </a:r>
            <a:r>
              <a:rPr lang="fi-FI" dirty="0" err="1" smtClean="0"/>
              <a:t>Process</a:t>
            </a:r>
            <a:r>
              <a:rPr lang="fi-FI" dirty="0" smtClean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CMMI – </a:t>
            </a:r>
            <a:r>
              <a:rPr lang="fi-FI" dirty="0" err="1">
                <a:latin typeface="Arial" pitchFamily="18"/>
                <a:ea typeface="SimSun" pitchFamily="2"/>
              </a:rPr>
              <a:t>covers</a:t>
            </a:r>
            <a:r>
              <a:rPr lang="fi-FI" dirty="0">
                <a:latin typeface="Arial" pitchFamily="18"/>
                <a:ea typeface="SimSun" pitchFamily="2"/>
              </a:rPr>
              <a:t> ”</a:t>
            </a:r>
            <a:r>
              <a:rPr lang="fi-FI" dirty="0" err="1">
                <a:latin typeface="Arial" pitchFamily="18"/>
                <a:ea typeface="SimSun" pitchFamily="2"/>
              </a:rPr>
              <a:t>error</a:t>
            </a:r>
            <a:r>
              <a:rPr lang="fi-FI" dirty="0">
                <a:latin typeface="Arial" pitchFamily="18"/>
                <a:ea typeface="SimSun" pitchFamily="2"/>
              </a:rPr>
              <a:t> management” in </a:t>
            </a:r>
            <a:r>
              <a:rPr lang="fi-FI" dirty="0" err="1">
                <a:latin typeface="Arial" pitchFamily="18"/>
                <a:ea typeface="SimSun" pitchFamily="2"/>
              </a:rPr>
              <a:t>several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process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areas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SP3.2 </a:t>
            </a:r>
            <a:r>
              <a:rPr lang="fi-FI" dirty="0" err="1">
                <a:latin typeface="Arial" pitchFamily="18"/>
                <a:ea typeface="SimSun" pitchFamily="2"/>
              </a:rPr>
              <a:t>Analyze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Verification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results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>
                <a:latin typeface="Arial" pitchFamily="18"/>
                <a:ea typeface="SimSun" pitchFamily="2"/>
              </a:rPr>
              <a:t>Typical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Work</a:t>
            </a:r>
            <a:r>
              <a:rPr lang="fi-FI" dirty="0">
                <a:latin typeface="Arial" pitchFamily="18"/>
                <a:ea typeface="SimSun" pitchFamily="2"/>
              </a:rPr>
              <a:t> Products: </a:t>
            </a:r>
            <a:r>
              <a:rPr lang="fi-FI" dirty="0" err="1">
                <a:latin typeface="Arial" pitchFamily="18"/>
                <a:ea typeface="SimSun" pitchFamily="2"/>
              </a:rPr>
              <a:t>Trouble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reports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- </a:t>
            </a:r>
            <a:r>
              <a:rPr lang="fi-FI" dirty="0" err="1">
                <a:latin typeface="Arial" pitchFamily="18"/>
                <a:ea typeface="SimSun" pitchFamily="2"/>
              </a:rPr>
              <a:t>Analyze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the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verificationd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ata</a:t>
            </a:r>
            <a:r>
              <a:rPr lang="fi-FI" dirty="0">
                <a:latin typeface="Arial" pitchFamily="18"/>
                <a:ea typeface="SimSun" pitchFamily="2"/>
              </a:rPr>
              <a:t> on </a:t>
            </a:r>
            <a:r>
              <a:rPr lang="fi-FI" dirty="0" err="1">
                <a:latin typeface="Arial" pitchFamily="18"/>
                <a:ea typeface="SimSun" pitchFamily="2"/>
              </a:rPr>
              <a:t>defects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- </a:t>
            </a:r>
            <a:r>
              <a:rPr lang="fi-FI" dirty="0" err="1">
                <a:latin typeface="Arial" pitchFamily="18"/>
                <a:ea typeface="SimSun" pitchFamily="2"/>
              </a:rPr>
              <a:t>Record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all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results</a:t>
            </a:r>
            <a:r>
              <a:rPr lang="fi-FI" dirty="0">
                <a:latin typeface="Arial" pitchFamily="18"/>
                <a:ea typeface="SimSun" pitchFamily="2"/>
              </a:rPr>
              <a:t> of </a:t>
            </a:r>
            <a:r>
              <a:rPr lang="fi-FI" dirty="0" err="1">
                <a:latin typeface="Arial" pitchFamily="18"/>
                <a:ea typeface="SimSun" pitchFamily="2"/>
              </a:rPr>
              <a:t>the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analysis</a:t>
            </a:r>
            <a:r>
              <a:rPr lang="fi-FI" dirty="0">
                <a:latin typeface="Arial" pitchFamily="18"/>
                <a:ea typeface="SimSun" pitchFamily="2"/>
              </a:rPr>
              <a:t> in a </a:t>
            </a:r>
            <a:r>
              <a:rPr lang="fi-FI" dirty="0" err="1">
                <a:latin typeface="Arial" pitchFamily="18"/>
                <a:ea typeface="SimSun" pitchFamily="2"/>
              </a:rPr>
              <a:t>report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- </a:t>
            </a:r>
            <a:r>
              <a:rPr lang="fi-FI" dirty="0" err="1">
                <a:latin typeface="Arial" pitchFamily="18"/>
                <a:ea typeface="SimSun" pitchFamily="2"/>
              </a:rPr>
              <a:t>Provide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infromation</a:t>
            </a:r>
            <a:r>
              <a:rPr lang="fi-FI" dirty="0">
                <a:latin typeface="Arial" pitchFamily="18"/>
                <a:ea typeface="SimSun" pitchFamily="2"/>
              </a:rPr>
              <a:t> on </a:t>
            </a:r>
            <a:r>
              <a:rPr lang="fi-FI" dirty="0" err="1">
                <a:latin typeface="Arial" pitchFamily="18"/>
                <a:ea typeface="SimSun" pitchFamily="2"/>
              </a:rPr>
              <a:t>how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defects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can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be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resolved</a:t>
            </a:r>
            <a:r>
              <a:rPr lang="fi-FI" dirty="0">
                <a:latin typeface="Arial" pitchFamily="18"/>
                <a:ea typeface="SimSun" pitchFamily="2"/>
              </a:rPr>
              <a:t> (</a:t>
            </a:r>
            <a:r>
              <a:rPr lang="fi-FI" dirty="0" err="1">
                <a:latin typeface="Arial" pitchFamily="18"/>
                <a:ea typeface="SimSun" pitchFamily="2"/>
              </a:rPr>
              <a:t>including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verfiocation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methods</a:t>
            </a:r>
            <a:r>
              <a:rPr lang="fi-FI" dirty="0">
                <a:latin typeface="Arial" pitchFamily="18"/>
                <a:ea typeface="SimSun" pitchFamily="2"/>
              </a:rPr>
              <a:t>, </a:t>
            </a:r>
            <a:r>
              <a:rPr lang="fi-FI" dirty="0" err="1">
                <a:latin typeface="Arial" pitchFamily="18"/>
                <a:ea typeface="SimSun" pitchFamily="2"/>
              </a:rPr>
              <a:t>criteria</a:t>
            </a:r>
            <a:r>
              <a:rPr lang="fi-FI" dirty="0">
                <a:latin typeface="Arial" pitchFamily="18"/>
                <a:ea typeface="SimSun" pitchFamily="2"/>
              </a:rPr>
              <a:t>, and </a:t>
            </a:r>
            <a:r>
              <a:rPr lang="fi-FI" dirty="0" err="1">
                <a:latin typeface="Arial" pitchFamily="18"/>
                <a:ea typeface="SimSun" pitchFamily="2"/>
              </a:rPr>
              <a:t>verification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environment</a:t>
            </a:r>
            <a:r>
              <a:rPr lang="fi-FI" dirty="0">
                <a:latin typeface="Arial" pitchFamily="18"/>
                <a:ea typeface="SimSun" pitchFamily="2"/>
              </a:rPr>
              <a:t>) and </a:t>
            </a:r>
            <a:r>
              <a:rPr lang="fi-FI" dirty="0" err="1">
                <a:latin typeface="Arial" pitchFamily="18"/>
                <a:ea typeface="SimSun" pitchFamily="2"/>
              </a:rPr>
              <a:t>initiate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corrective</a:t>
            </a:r>
            <a:r>
              <a:rPr lang="fi-FI" dirty="0">
                <a:latin typeface="Arial" pitchFamily="18"/>
                <a:ea typeface="SimSun" pitchFamily="2"/>
              </a:rPr>
              <a:t> action</a:t>
            </a: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Project </a:t>
            </a:r>
            <a:r>
              <a:rPr lang="fi-FI" dirty="0" err="1">
                <a:latin typeface="Arial" pitchFamily="18"/>
                <a:ea typeface="SimSun" pitchFamily="2"/>
              </a:rPr>
              <a:t>Monitoring</a:t>
            </a:r>
            <a:r>
              <a:rPr lang="fi-FI" dirty="0">
                <a:latin typeface="Arial" pitchFamily="18"/>
                <a:ea typeface="SimSun" pitchFamily="2"/>
              </a:rPr>
              <a:t> and Control</a:t>
            </a: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SG2 </a:t>
            </a:r>
            <a:r>
              <a:rPr lang="fi-FI" dirty="0" err="1">
                <a:latin typeface="Arial" pitchFamily="18"/>
                <a:ea typeface="SimSun" pitchFamily="2"/>
              </a:rPr>
              <a:t>Manage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Corrective</a:t>
            </a:r>
            <a:r>
              <a:rPr lang="fi-FI" dirty="0">
                <a:latin typeface="Arial" pitchFamily="18"/>
                <a:ea typeface="SimSun" pitchFamily="2"/>
              </a:rPr>
              <a:t> Action to </a:t>
            </a:r>
            <a:r>
              <a:rPr lang="fi-FI" dirty="0" err="1">
                <a:latin typeface="Arial" pitchFamily="18"/>
                <a:ea typeface="SimSun" pitchFamily="2"/>
              </a:rPr>
              <a:t>Closure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SP2.1 </a:t>
            </a:r>
            <a:r>
              <a:rPr lang="fi-FI" dirty="0" err="1">
                <a:latin typeface="Arial" pitchFamily="18"/>
                <a:ea typeface="SimSun" pitchFamily="2"/>
              </a:rPr>
              <a:t>Analyze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Issues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SP2.2 </a:t>
            </a:r>
            <a:r>
              <a:rPr lang="fi-FI" dirty="0" err="1">
                <a:latin typeface="Arial" pitchFamily="18"/>
                <a:ea typeface="SimSun" pitchFamily="2"/>
              </a:rPr>
              <a:t>Take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corrective</a:t>
            </a:r>
            <a:r>
              <a:rPr lang="fi-FI" dirty="0">
                <a:latin typeface="Arial" pitchFamily="18"/>
                <a:ea typeface="SimSun" pitchFamily="2"/>
              </a:rPr>
              <a:t> Action</a:t>
            </a: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SP2.3 </a:t>
            </a:r>
            <a:r>
              <a:rPr lang="fi-FI" dirty="0" err="1">
                <a:latin typeface="Arial" pitchFamily="18"/>
                <a:ea typeface="SimSun" pitchFamily="2"/>
              </a:rPr>
              <a:t>Manage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corrective</a:t>
            </a:r>
            <a:r>
              <a:rPr lang="fi-FI" dirty="0">
                <a:latin typeface="Arial" pitchFamily="18"/>
                <a:ea typeface="SimSun" pitchFamily="2"/>
              </a:rPr>
              <a:t> Action</a:t>
            </a: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SG2 </a:t>
            </a:r>
            <a:r>
              <a:rPr lang="fi-FI" dirty="0" err="1">
                <a:latin typeface="Arial" pitchFamily="18"/>
                <a:ea typeface="SimSun" pitchFamily="2"/>
              </a:rPr>
              <a:t>Validate</a:t>
            </a:r>
            <a:r>
              <a:rPr lang="fi-FI" dirty="0">
                <a:latin typeface="Arial" pitchFamily="18"/>
                <a:ea typeface="SimSun" pitchFamily="2"/>
              </a:rPr>
              <a:t> Product </a:t>
            </a:r>
            <a:r>
              <a:rPr lang="fi-FI" dirty="0" err="1">
                <a:latin typeface="Arial" pitchFamily="18"/>
                <a:ea typeface="SimSun" pitchFamily="2"/>
              </a:rPr>
              <a:t>or</a:t>
            </a:r>
            <a:r>
              <a:rPr lang="fi-FI" dirty="0">
                <a:latin typeface="Arial" pitchFamily="18"/>
                <a:ea typeface="SimSun" pitchFamily="2"/>
              </a:rPr>
              <a:t> Product Components</a:t>
            </a: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SP2.2 </a:t>
            </a:r>
            <a:r>
              <a:rPr lang="fi-FI" dirty="0" err="1">
                <a:latin typeface="Arial" pitchFamily="18"/>
                <a:ea typeface="SimSun" pitchFamily="2"/>
              </a:rPr>
              <a:t>Analyze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Validation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Results</a:t>
            </a:r>
            <a:r>
              <a:rPr lang="fi-FI" dirty="0">
                <a:latin typeface="Arial" pitchFamily="18"/>
                <a:ea typeface="SimSun" pitchFamily="2"/>
              </a:rPr>
              <a:t>. </a:t>
            </a:r>
            <a:r>
              <a:rPr lang="fi-FI" dirty="0" err="1">
                <a:latin typeface="Arial" pitchFamily="18"/>
                <a:ea typeface="SimSun" pitchFamily="2"/>
              </a:rPr>
              <a:t>Change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request</a:t>
            </a:r>
            <a:r>
              <a:rPr lang="fi-FI" dirty="0">
                <a:latin typeface="Arial" pitchFamily="18"/>
                <a:ea typeface="SimSun" pitchFamily="2"/>
              </a:rPr>
              <a:t>  management &amp; </a:t>
            </a:r>
            <a:r>
              <a:rPr lang="fi-FI" dirty="0" err="1">
                <a:latin typeface="Arial" pitchFamily="18"/>
                <a:ea typeface="SimSun" pitchFamily="2"/>
              </a:rPr>
              <a:t>Configuration</a:t>
            </a:r>
            <a:r>
              <a:rPr lang="fi-FI" dirty="0">
                <a:latin typeface="Arial" pitchFamily="18"/>
                <a:ea typeface="SimSun" pitchFamily="2"/>
              </a:rPr>
              <a:t> Management </a:t>
            </a:r>
            <a:r>
              <a:rPr lang="fi-FI" dirty="0" err="1">
                <a:latin typeface="Arial" pitchFamily="18"/>
                <a:ea typeface="SimSun" pitchFamily="2"/>
              </a:rPr>
              <a:t>process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SG2 </a:t>
            </a:r>
            <a:r>
              <a:rPr lang="fi-FI" dirty="0" err="1">
                <a:latin typeface="Arial" pitchFamily="18"/>
                <a:ea typeface="SimSun" pitchFamily="2"/>
              </a:rPr>
              <a:t>Track</a:t>
            </a:r>
            <a:r>
              <a:rPr lang="fi-FI" dirty="0">
                <a:latin typeface="Arial" pitchFamily="18"/>
                <a:ea typeface="SimSun" pitchFamily="2"/>
              </a:rPr>
              <a:t> and Control </a:t>
            </a:r>
            <a:r>
              <a:rPr lang="fi-FI" dirty="0" err="1">
                <a:latin typeface="Arial" pitchFamily="18"/>
                <a:ea typeface="SimSun" pitchFamily="2"/>
              </a:rPr>
              <a:t>Changes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SP2.1 </a:t>
            </a:r>
            <a:r>
              <a:rPr lang="fi-FI" dirty="0" err="1">
                <a:latin typeface="Arial" pitchFamily="18"/>
                <a:ea typeface="SimSun" pitchFamily="2"/>
              </a:rPr>
              <a:t>Track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Change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Requests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SP2.2 Control </a:t>
            </a:r>
            <a:r>
              <a:rPr lang="fi-FI" dirty="0" err="1">
                <a:latin typeface="Arial" pitchFamily="18"/>
                <a:ea typeface="SimSun" pitchFamily="2"/>
              </a:rPr>
              <a:t>Configuration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Items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sz="4000" dirty="0">
                <a:latin typeface="Arial" pitchFamily="18"/>
                <a:ea typeface="SimSun" pitchFamily="2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4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>
                <a:solidFill>
                  <a:srgbClr val="060606"/>
                </a:solidFill>
              </a:rPr>
              <a:t>This material if for general training for Test Design and management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060606"/>
                </a:solidFill>
              </a:rPr>
              <a:t>Material is more supportive in class room 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060606"/>
                </a:solidFill>
              </a:rPr>
              <a:t>Material will be updated during courses</a:t>
            </a:r>
          </a:p>
          <a:p>
            <a:pPr>
              <a:buFontTx/>
              <a:buChar char="-"/>
            </a:pPr>
            <a:r>
              <a:rPr lang="en-US" dirty="0" err="1">
                <a:solidFill>
                  <a:srgbClr val="060606"/>
                </a:solidFill>
              </a:rPr>
              <a:t>FreeNest</a:t>
            </a:r>
            <a:r>
              <a:rPr lang="en-US" dirty="0">
                <a:solidFill>
                  <a:srgbClr val="060606"/>
                </a:solidFill>
              </a:rPr>
              <a:t> Portable Project Platform is used to demonstrate things only in practice. This is not limiting usage for material for other training environments (I hope </a:t>
            </a:r>
            <a:r>
              <a:rPr lang="en-US" dirty="0">
                <a:solidFill>
                  <a:srgbClr val="060606"/>
                </a:solidFill>
                <a:sym typeface="Wingdings" pitchFamily="2" charset="2"/>
              </a:rPr>
              <a:t>)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14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SW Project </a:t>
            </a:r>
            <a:r>
              <a:rPr lang="fi-FI" dirty="0" err="1" smtClean="0"/>
              <a:t>vs</a:t>
            </a:r>
            <a:r>
              <a:rPr lang="fi-FI" dirty="0" smtClean="0"/>
              <a:t> Open </a:t>
            </a:r>
            <a:r>
              <a:rPr lang="fi-FI" dirty="0" err="1" smtClean="0"/>
              <a:t>Source</a:t>
            </a:r>
            <a:endParaRPr lang="en-US" dirty="0"/>
          </a:p>
        </p:txBody>
      </p:sp>
      <p:sp>
        <p:nvSpPr>
          <p:cNvPr id="4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Open </a:t>
            </a:r>
            <a:r>
              <a:rPr lang="fi-FI" dirty="0" err="1">
                <a:latin typeface="Arial" pitchFamily="18"/>
                <a:ea typeface="SimSun" pitchFamily="2"/>
              </a:rPr>
              <a:t>Source</a:t>
            </a:r>
            <a:r>
              <a:rPr lang="fi-FI" dirty="0">
                <a:latin typeface="Arial" pitchFamily="18"/>
                <a:ea typeface="SimSun" pitchFamily="2"/>
              </a:rPr>
              <a:t> – </a:t>
            </a:r>
            <a:r>
              <a:rPr lang="fi-FI" dirty="0" err="1">
                <a:latin typeface="Arial" pitchFamily="18"/>
                <a:ea typeface="SimSun" pitchFamily="2"/>
              </a:rPr>
              <a:t>Crowd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Sourcing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SW </a:t>
            </a:r>
            <a:r>
              <a:rPr lang="fi-FI" dirty="0" err="1">
                <a:latin typeface="Arial" pitchFamily="18"/>
                <a:ea typeface="SimSun" pitchFamily="2"/>
              </a:rPr>
              <a:t>Relase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tested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without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coordination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by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group</a:t>
            </a:r>
            <a:r>
              <a:rPr lang="fi-FI" dirty="0">
                <a:latin typeface="Arial" pitchFamily="18"/>
                <a:ea typeface="SimSun" pitchFamily="2"/>
              </a:rPr>
              <a:t> of </a:t>
            </a:r>
            <a:r>
              <a:rPr lang="fi-FI" dirty="0" err="1">
                <a:latin typeface="Arial" pitchFamily="18"/>
                <a:ea typeface="SimSun" pitchFamily="2"/>
              </a:rPr>
              <a:t>volunteers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Release </a:t>
            </a:r>
            <a:r>
              <a:rPr lang="fi-FI" dirty="0" err="1">
                <a:latin typeface="Arial" pitchFamily="18"/>
                <a:ea typeface="SimSun" pitchFamily="2"/>
              </a:rPr>
              <a:t>tested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by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customer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>
                <a:latin typeface="Arial" pitchFamily="18"/>
                <a:ea typeface="SimSun" pitchFamily="2"/>
              </a:rPr>
              <a:t>Field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Testing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>
                <a:latin typeface="Arial" pitchFamily="18"/>
                <a:ea typeface="SimSun" pitchFamily="2"/>
              </a:rPr>
              <a:t>Test</a:t>
            </a:r>
            <a:r>
              <a:rPr lang="fi-FI" dirty="0">
                <a:latin typeface="Arial" pitchFamily="18"/>
                <a:ea typeface="SimSun" pitchFamily="2"/>
              </a:rPr>
              <a:t> Group</a:t>
            </a: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endParaRPr lang="fi-FI" dirty="0">
              <a:latin typeface="Arial" pitchFamily="18"/>
              <a:ea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10378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Release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http://en.wikipedia.org/wiki/Configuration_management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http://en.wikipedia.org/wiki/Release_management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346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Test Designer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Desiger for test cases (has substance knowledge)</a:t>
            </a:r>
          </a:p>
          <a:p>
            <a:endParaRPr lang="fi-FI" smtClean="0"/>
          </a:p>
          <a:p>
            <a:endParaRPr lang="fi-FI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13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23528" y="300488"/>
            <a:ext cx="1208306" cy="120843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923928" y="3101429"/>
            <a:ext cx="2016224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mtClean="0"/>
              <a:t>Test Case</a:t>
            </a:r>
          </a:p>
          <a:p>
            <a:endParaRPr lang="fi-FI"/>
          </a:p>
          <a:p>
            <a:r>
              <a:rPr lang="fi-FI" smtClean="0"/>
              <a:t>Step 1</a:t>
            </a:r>
          </a:p>
          <a:p>
            <a:r>
              <a:rPr lang="fi-FI" smtClean="0"/>
              <a:t>Step 2</a:t>
            </a:r>
          </a:p>
          <a:p>
            <a:r>
              <a:rPr lang="fi-FI" smtClean="0"/>
              <a:t>Step 3</a:t>
            </a:r>
          </a:p>
          <a:p>
            <a:endParaRPr lang="fi-F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19" y="2348880"/>
            <a:ext cx="1344013" cy="189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9008" y="3978592"/>
            <a:ext cx="1490506" cy="210672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336786" y="3330520"/>
            <a:ext cx="1440160" cy="129614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Defines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23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Tester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00" y="1417638"/>
            <a:ext cx="8229600" cy="4277072"/>
          </a:xfrm>
        </p:spPr>
        <p:txBody>
          <a:bodyPr/>
          <a:lstStyle/>
          <a:p>
            <a:r>
              <a:rPr lang="fi-FI" smtClean="0"/>
              <a:t>Executes testing </a:t>
            </a:r>
          </a:p>
          <a:p>
            <a:r>
              <a:rPr lang="fi-FI" smtClean="0"/>
              <a:t>Creates reports and defect/bug/incident reports</a:t>
            </a:r>
          </a:p>
          <a:p>
            <a:endParaRPr lang="en-US"/>
          </a:p>
        </p:txBody>
      </p:sp>
      <p:pic>
        <p:nvPicPr>
          <p:cNvPr id="4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79512" y="414907"/>
            <a:ext cx="1002628" cy="100273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547664" y="3451937"/>
            <a:ext cx="2016224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mtClean="0"/>
              <a:t>Test Case</a:t>
            </a:r>
          </a:p>
          <a:p>
            <a:endParaRPr lang="fi-FI"/>
          </a:p>
          <a:p>
            <a:r>
              <a:rPr lang="fi-FI" smtClean="0"/>
              <a:t>Step 1</a:t>
            </a:r>
          </a:p>
          <a:p>
            <a:r>
              <a:rPr lang="fi-FI" smtClean="0"/>
              <a:t>Step 2</a:t>
            </a:r>
          </a:p>
          <a:p>
            <a:r>
              <a:rPr lang="fi-FI" smtClean="0"/>
              <a:t>Step 3</a:t>
            </a:r>
          </a:p>
          <a:p>
            <a:endParaRPr lang="fi-FI"/>
          </a:p>
        </p:txBody>
      </p:sp>
      <p:sp>
        <p:nvSpPr>
          <p:cNvPr id="6" name="Right Arrow 5"/>
          <p:cNvSpPr/>
          <p:nvPr/>
        </p:nvSpPr>
        <p:spPr>
          <a:xfrm>
            <a:off x="3635896" y="4005064"/>
            <a:ext cx="1368152" cy="64807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Executes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78690" y="3645024"/>
            <a:ext cx="1656184" cy="13681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mtClean="0"/>
              <a:t>PASS / FAIL ?</a:t>
            </a:r>
          </a:p>
          <a:p>
            <a:pPr algn="ctr"/>
            <a:r>
              <a:rPr lang="fi-FI" smtClean="0"/>
              <a:t>Any Bugs?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40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Test Manager ?</a:t>
            </a:r>
            <a:endParaRPr lang="en-US"/>
          </a:p>
        </p:txBody>
      </p:sp>
      <p:pic>
        <p:nvPicPr>
          <p:cNvPr id="4" name="Picture 12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79512" y="274638"/>
            <a:ext cx="1368152" cy="136829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59275" y="2276872"/>
            <a:ext cx="489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mtClean="0"/>
              <a:t>Has control ower testing process and resources</a:t>
            </a: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mtClean="0"/>
              <a:t>This role exists in large projects and product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mtClean="0"/>
              <a:t>Testing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mtClean="0"/>
              <a:t>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mtClean="0"/>
              <a:t>Master Test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80" y="3356992"/>
            <a:ext cx="5377520" cy="2964358"/>
          </a:xfrm>
          <a:prstGeom prst="rect">
            <a:avLst/>
          </a:prstGeom>
        </p:spPr>
      </p:pic>
      <p:pic>
        <p:nvPicPr>
          <p:cNvPr id="6" name="Picture 16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779912" y="3573016"/>
            <a:ext cx="1002628" cy="100273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7" name="Picture 16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998040" y="3806831"/>
            <a:ext cx="1002628" cy="100273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8" name="Picture 16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181122" y="4066810"/>
            <a:ext cx="1002628" cy="100273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9" name="Picture 12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208073" y="5360966"/>
            <a:ext cx="668889" cy="66895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0" name="Picture 132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698848" y="4034801"/>
            <a:ext cx="762173" cy="762252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1" name="Picture 132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693975" y="5202198"/>
            <a:ext cx="672137" cy="67220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7665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Test Management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Reporting</a:t>
            </a:r>
          </a:p>
          <a:p>
            <a:r>
              <a:rPr lang="fi-FI" smtClean="0"/>
              <a:t>Executed Test case</a:t>
            </a:r>
          </a:p>
          <a:p>
            <a:r>
              <a:rPr lang="fi-FI" smtClean="0"/>
              <a:t>Not executed</a:t>
            </a:r>
          </a:p>
          <a:p>
            <a:r>
              <a:rPr lang="fi-FI" smtClean="0"/>
              <a:t>Blocked</a:t>
            </a:r>
          </a:p>
          <a:p>
            <a:r>
              <a:rPr lang="fi-FI" smtClean="0"/>
              <a:t>Who / Where / What? </a:t>
            </a:r>
          </a:p>
          <a:p>
            <a:r>
              <a:rPr lang="fi-FI" smtClean="0"/>
              <a:t>Founded bugs</a:t>
            </a:r>
          </a:p>
          <a:p>
            <a:endParaRPr lang="fi-FI" smtClean="0"/>
          </a:p>
        </p:txBody>
      </p:sp>
    </p:spTree>
    <p:extLst>
      <p:ext uri="{BB962C8B-B14F-4D97-AF65-F5344CB8AC3E}">
        <p14:creationId xmlns:p14="http://schemas.microsoft.com/office/powerpoint/2010/main" val="3401148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Test Engineer ?</a:t>
            </a:r>
            <a:endParaRPr lang="en-US"/>
          </a:p>
        </p:txBody>
      </p:sp>
      <p:pic>
        <p:nvPicPr>
          <p:cNvPr id="4" name="Picture 13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275856" y="2703724"/>
            <a:ext cx="1640354" cy="164052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5" name="Picture 16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22788" y="2703724"/>
            <a:ext cx="1841119" cy="1841309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6" name="Picture 12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55976" y="2636912"/>
            <a:ext cx="1785677" cy="178586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6338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b="1" dirty="0" err="1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Example</a:t>
            </a:r>
            <a:r>
              <a:rPr lang="fi-FI" b="1" dirty="0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 Product </a:t>
            </a:r>
            <a:r>
              <a:rPr lang="fi-FI" b="1" dirty="0" err="1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verification</a:t>
            </a:r>
            <a:r>
              <a:rPr lang="fi-FI" b="1" dirty="0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 &amp; </a:t>
            </a:r>
            <a:r>
              <a:rPr lang="fi-FI" b="1" dirty="0" err="1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validation</a:t>
            </a:r>
            <a:r>
              <a:rPr lang="fi-FI" b="1" dirty="0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 </a:t>
            </a:r>
            <a:r>
              <a:rPr lang="fi-FI" b="1" dirty="0" err="1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organization</a:t>
            </a:r>
            <a:endParaRPr lang="en-US" dirty="0"/>
          </a:p>
        </p:txBody>
      </p:sp>
      <p:sp>
        <p:nvSpPr>
          <p:cNvPr id="4" name="Rectangle 96"/>
          <p:cNvSpPr/>
          <p:nvPr/>
        </p:nvSpPr>
        <p:spPr>
          <a:xfrm>
            <a:off x="571135" y="4237168"/>
            <a:ext cx="6499402" cy="223842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2052374" y="5061266"/>
            <a:ext cx="4281744" cy="132006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" name="Text Box 48"/>
          <p:cNvSpPr/>
          <p:nvPr/>
        </p:nvSpPr>
        <p:spPr>
          <a:xfrm>
            <a:off x="1020540" y="5373633"/>
            <a:ext cx="952981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Feature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Component</a:t>
            </a:r>
            <a:endParaRPr lang="fi-FI" sz="1100" b="1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sp>
        <p:nvSpPr>
          <p:cNvPr id="7" name="Text Box 100"/>
          <p:cNvSpPr/>
          <p:nvPr/>
        </p:nvSpPr>
        <p:spPr>
          <a:xfrm>
            <a:off x="7628891" y="2855663"/>
            <a:ext cx="1263964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Project Manager</a:t>
            </a:r>
          </a:p>
        </p:txBody>
      </p:sp>
      <p:sp>
        <p:nvSpPr>
          <p:cNvPr id="8" name="Text Box 104"/>
          <p:cNvSpPr/>
          <p:nvPr/>
        </p:nvSpPr>
        <p:spPr>
          <a:xfrm>
            <a:off x="7628234" y="3145019"/>
            <a:ext cx="1219080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Designer/Coder</a:t>
            </a:r>
          </a:p>
        </p:txBody>
      </p:sp>
      <p:sp>
        <p:nvSpPr>
          <p:cNvPr id="9" name="Text Box 108"/>
          <p:cNvSpPr/>
          <p:nvPr/>
        </p:nvSpPr>
        <p:spPr>
          <a:xfrm>
            <a:off x="7575988" y="3571869"/>
            <a:ext cx="1100458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Integration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 Engineer</a:t>
            </a:r>
          </a:p>
        </p:txBody>
      </p:sp>
      <p:sp>
        <p:nvSpPr>
          <p:cNvPr id="10" name="Rectangle 109"/>
          <p:cNvSpPr/>
          <p:nvPr/>
        </p:nvSpPr>
        <p:spPr>
          <a:xfrm>
            <a:off x="571135" y="2714578"/>
            <a:ext cx="6429138" cy="142881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pic>
        <p:nvPicPr>
          <p:cNvPr id="11" name="Picture 120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214493" y="2786099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2" name="Picture 12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186085" y="2351087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13" name="Text Box 127"/>
          <p:cNvSpPr/>
          <p:nvPr/>
        </p:nvSpPr>
        <p:spPr>
          <a:xfrm>
            <a:off x="7548227" y="2422285"/>
            <a:ext cx="1076413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 Manager</a:t>
            </a:r>
          </a:p>
        </p:txBody>
      </p:sp>
      <p:sp>
        <p:nvSpPr>
          <p:cNvPr id="14" name="Rectangle 128"/>
          <p:cNvSpPr/>
          <p:nvPr/>
        </p:nvSpPr>
        <p:spPr>
          <a:xfrm>
            <a:off x="1962448" y="2965392"/>
            <a:ext cx="2784733" cy="5760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pic>
        <p:nvPicPr>
          <p:cNvPr id="15" name="Picture 13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13192" y="3145019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16" name="Text Box 154"/>
          <p:cNvSpPr/>
          <p:nvPr/>
        </p:nvSpPr>
        <p:spPr>
          <a:xfrm>
            <a:off x="624436" y="2716668"/>
            <a:ext cx="1209462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System </a:t>
            </a:r>
            <a:r>
              <a:rPr lang="fi-FI" sz="1100" b="1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b="1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sp>
        <p:nvSpPr>
          <p:cNvPr id="17" name="Text Box 155"/>
          <p:cNvSpPr/>
          <p:nvPr/>
        </p:nvSpPr>
        <p:spPr>
          <a:xfrm>
            <a:off x="644284" y="4214909"/>
            <a:ext cx="2296298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Feature Unit/Integration Testing</a:t>
            </a:r>
          </a:p>
        </p:txBody>
      </p:sp>
      <p:sp>
        <p:nvSpPr>
          <p:cNvPr id="18" name="Rectangle 156"/>
          <p:cNvSpPr/>
          <p:nvPr/>
        </p:nvSpPr>
        <p:spPr>
          <a:xfrm>
            <a:off x="571135" y="1500010"/>
            <a:ext cx="6408237" cy="110647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9" name="Text Box 157"/>
          <p:cNvSpPr/>
          <p:nvPr/>
        </p:nvSpPr>
        <p:spPr>
          <a:xfrm>
            <a:off x="696206" y="1595371"/>
            <a:ext cx="2041421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System </a:t>
            </a:r>
            <a:r>
              <a:rPr lang="fi-FI" sz="1100" b="1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Acceptance</a:t>
            </a:r>
            <a:r>
              <a:rPr lang="fi-FI" sz="1100" b="1" dirty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</a:t>
            </a:r>
            <a:r>
              <a:rPr lang="fi-FI" sz="1100" b="1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b="1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pic>
        <p:nvPicPr>
          <p:cNvPr id="20" name="Picture 158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184128" y="1917709"/>
            <a:ext cx="339614" cy="33965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1" name="Picture 159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378074" y="3048017"/>
            <a:ext cx="356916" cy="35695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2" name="Rectangle 162"/>
          <p:cNvSpPr/>
          <p:nvPr/>
        </p:nvSpPr>
        <p:spPr>
          <a:xfrm>
            <a:off x="1962448" y="3692106"/>
            <a:ext cx="4371670" cy="27847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pic>
        <p:nvPicPr>
          <p:cNvPr id="23" name="Picture 163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213192" y="3578397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4" name="Text Box 164"/>
          <p:cNvSpPr/>
          <p:nvPr/>
        </p:nvSpPr>
        <p:spPr>
          <a:xfrm>
            <a:off x="7548227" y="1916074"/>
            <a:ext cx="1100458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System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 Engineer</a:t>
            </a:r>
          </a:p>
        </p:txBody>
      </p:sp>
      <p:pic>
        <p:nvPicPr>
          <p:cNvPr id="25" name="Picture 170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6364977" y="3673466"/>
            <a:ext cx="356916" cy="35695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6" name="Picture 171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192613" y="4079705"/>
            <a:ext cx="409170" cy="40921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7" name="Text Box 172"/>
          <p:cNvSpPr/>
          <p:nvPr/>
        </p:nvSpPr>
        <p:spPr>
          <a:xfrm>
            <a:off x="7580559" y="4071866"/>
            <a:ext cx="1279994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 Automation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Engineer</a:t>
            </a:r>
          </a:p>
        </p:txBody>
      </p:sp>
      <p:pic>
        <p:nvPicPr>
          <p:cNvPr id="28" name="Picture 177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7163881" y="1341287"/>
            <a:ext cx="359860" cy="35989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9" name="Text Box 178"/>
          <p:cNvSpPr/>
          <p:nvPr/>
        </p:nvSpPr>
        <p:spPr>
          <a:xfrm>
            <a:off x="7528312" y="1341286"/>
            <a:ext cx="1100458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Acceptance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 Engineer</a:t>
            </a:r>
          </a:p>
        </p:txBody>
      </p:sp>
      <p:sp>
        <p:nvSpPr>
          <p:cNvPr id="30" name="Rectangle 181"/>
          <p:cNvSpPr/>
          <p:nvPr/>
        </p:nvSpPr>
        <p:spPr>
          <a:xfrm>
            <a:off x="2001188" y="1940330"/>
            <a:ext cx="4351631" cy="56189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pic>
        <p:nvPicPr>
          <p:cNvPr id="31" name="Picture 174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6334118" y="2065352"/>
            <a:ext cx="418634" cy="41867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32" name="Rectangle 184"/>
          <p:cNvSpPr/>
          <p:nvPr/>
        </p:nvSpPr>
        <p:spPr>
          <a:xfrm>
            <a:off x="7297503" y="5434231"/>
            <a:ext cx="1441069" cy="28706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82945" tIns="82945" rIns="82945" bIns="41473" anchor="ctr" anchorCtr="1" compatLnSpc="1"/>
          <a:lstStyle/>
          <a:p>
            <a:pPr algn="ctr"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Validation</a:t>
            </a:r>
          </a:p>
        </p:txBody>
      </p:sp>
      <p:sp>
        <p:nvSpPr>
          <p:cNvPr id="33" name="Rectangle 185"/>
          <p:cNvSpPr/>
          <p:nvPr/>
        </p:nvSpPr>
        <p:spPr>
          <a:xfrm>
            <a:off x="7312465" y="5851253"/>
            <a:ext cx="1439766" cy="2887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82945" tIns="82945" rIns="82945" bIns="41473" anchor="ctr" anchorCtr="1" compatLnSpc="1"/>
          <a:lstStyle/>
          <a:p>
            <a:pPr algn="ctr"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Verification</a:t>
            </a:r>
          </a:p>
        </p:txBody>
      </p:sp>
      <p:sp>
        <p:nvSpPr>
          <p:cNvPr id="35" name="Text Box 188"/>
          <p:cNvSpPr/>
          <p:nvPr/>
        </p:nvSpPr>
        <p:spPr>
          <a:xfrm>
            <a:off x="3598179" y="3720581"/>
            <a:ext cx="1384190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Regression </a:t>
            </a: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sp>
        <p:nvSpPr>
          <p:cNvPr id="36" name="Text Box 191"/>
          <p:cNvSpPr/>
          <p:nvPr/>
        </p:nvSpPr>
        <p:spPr>
          <a:xfrm>
            <a:off x="3175008" y="4602573"/>
            <a:ext cx="1331290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Integration</a:t>
            </a:r>
            <a:r>
              <a:rPr lang="fi-FI" sz="1100" dirty="0">
                <a:solidFill>
                  <a:srgbClr val="000000"/>
                </a:solidFill>
                <a:latin typeface="Arial Rounded MT Bold" pitchFamily="33"/>
                <a:ea typeface="SimSun" pitchFamily="2"/>
                <a:cs typeface="SimSun" pitchFamily="2"/>
              </a:rPr>
              <a:t> </a:t>
            </a: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sp>
        <p:nvSpPr>
          <p:cNvPr id="37" name="Text Box 193"/>
          <p:cNvSpPr/>
          <p:nvPr/>
        </p:nvSpPr>
        <p:spPr>
          <a:xfrm>
            <a:off x="2374380" y="3155651"/>
            <a:ext cx="2224034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Functional</a:t>
            </a:r>
            <a:r>
              <a:rPr lang="fi-FI" sz="1100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System </a:t>
            </a: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sp>
        <p:nvSpPr>
          <p:cNvPr id="38" name="Text Box 194"/>
          <p:cNvSpPr/>
          <p:nvPr/>
        </p:nvSpPr>
        <p:spPr>
          <a:xfrm>
            <a:off x="3573778" y="2090916"/>
            <a:ext cx="1406632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Acceptance</a:t>
            </a:r>
            <a:r>
              <a:rPr lang="fi-FI" sz="1100" dirty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</a:t>
            </a: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sp>
        <p:nvSpPr>
          <p:cNvPr id="39" name="Text Box 189"/>
          <p:cNvSpPr/>
          <p:nvPr/>
        </p:nvSpPr>
        <p:spPr>
          <a:xfrm>
            <a:off x="2674785" y="5927729"/>
            <a:ext cx="1058780" cy="31171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Unit</a:t>
            </a:r>
            <a:r>
              <a:rPr lang="fi-FI" sz="1300" dirty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</a:t>
            </a:r>
            <a:r>
              <a:rPr lang="fi-FI" sz="13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3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pic>
        <p:nvPicPr>
          <p:cNvPr id="43" name="Picture 11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314842" y="2484030"/>
            <a:ext cx="504523" cy="5045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4" name="Picture 13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275474" y="5490763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5" name="Picture 13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940582" y="5489337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6" name="Picture 13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688923" y="5489337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49" name="Rectangle 162"/>
          <p:cNvSpPr/>
          <p:nvPr/>
        </p:nvSpPr>
        <p:spPr>
          <a:xfrm>
            <a:off x="2052373" y="4602573"/>
            <a:ext cx="4281746" cy="27847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cxnSp>
        <p:nvCxnSpPr>
          <p:cNvPr id="50" name="Straight Arrow Connector 90"/>
          <p:cNvCxnSpPr>
            <a:stCxn id="44" idx="0"/>
          </p:cNvCxnSpPr>
          <p:nvPr/>
        </p:nvCxnSpPr>
        <p:spPr>
          <a:xfrm rot="16200000" flipV="1">
            <a:off x="2160075" y="5158859"/>
            <a:ext cx="657461" cy="6348"/>
          </a:xfrm>
          <a:prstGeom prst="bentConnector3">
            <a:avLst/>
          </a:prstGeom>
          <a:noFill/>
          <a:ln w="38157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51" name="Straight Arrow Connector 90"/>
          <p:cNvCxnSpPr>
            <a:stCxn id="45" idx="0"/>
          </p:cNvCxnSpPr>
          <p:nvPr/>
        </p:nvCxnSpPr>
        <p:spPr>
          <a:xfrm rot="16200000" flipV="1">
            <a:off x="2825895" y="5158144"/>
            <a:ext cx="662385" cy="1"/>
          </a:xfrm>
          <a:prstGeom prst="bentConnector3">
            <a:avLst/>
          </a:prstGeom>
          <a:noFill/>
          <a:ln w="38157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52" name="Straight Arrow Connector 90"/>
          <p:cNvCxnSpPr>
            <a:stCxn id="46" idx="0"/>
          </p:cNvCxnSpPr>
          <p:nvPr/>
        </p:nvCxnSpPr>
        <p:spPr>
          <a:xfrm rot="16200000" flipV="1">
            <a:off x="3589139" y="5173047"/>
            <a:ext cx="632578" cy="1"/>
          </a:xfrm>
          <a:prstGeom prst="bentConnector3">
            <a:avLst>
              <a:gd name="adj1" fmla="val 50000"/>
            </a:avLst>
          </a:prstGeom>
          <a:noFill/>
          <a:ln w="38157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pic>
        <p:nvPicPr>
          <p:cNvPr id="53" name="Picture 163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352039" y="4569034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4" name="Text Box 193"/>
          <p:cNvSpPr/>
          <p:nvPr/>
        </p:nvSpPr>
        <p:spPr>
          <a:xfrm>
            <a:off x="3354814" y="4616107"/>
            <a:ext cx="2140807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Component </a:t>
            </a:r>
            <a:r>
              <a:rPr lang="fi-FI" sz="1100" dirty="0" err="1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Integration</a:t>
            </a:r>
            <a:r>
              <a:rPr lang="fi-FI" sz="1100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</a:t>
            </a: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pic>
        <p:nvPicPr>
          <p:cNvPr id="59" name="Picture 170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6622456" y="4550177"/>
            <a:ext cx="356916" cy="35695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60" name="Picture 170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5274158" y="3071114"/>
            <a:ext cx="356916" cy="35695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cxnSp>
        <p:nvCxnSpPr>
          <p:cNvPr id="61" name="Straight Connector 60"/>
          <p:cNvCxnSpPr/>
          <p:nvPr/>
        </p:nvCxnSpPr>
        <p:spPr>
          <a:xfrm>
            <a:off x="2843808" y="5054825"/>
            <a:ext cx="0" cy="8237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513857" y="5061266"/>
            <a:ext cx="0" cy="8237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128"/>
          <p:cNvSpPr/>
          <p:nvPr/>
        </p:nvSpPr>
        <p:spPr>
          <a:xfrm>
            <a:off x="4747182" y="2971742"/>
            <a:ext cx="1624161" cy="5760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5" name="Text Box 193"/>
          <p:cNvSpPr/>
          <p:nvPr/>
        </p:nvSpPr>
        <p:spPr>
          <a:xfrm>
            <a:off x="5091999" y="3086757"/>
            <a:ext cx="1034735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Load</a:t>
            </a:r>
            <a:r>
              <a:rPr lang="fi-FI" sz="1100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, </a:t>
            </a:r>
            <a:r>
              <a:rPr lang="fi-FI" sz="1100" dirty="0" err="1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Stress</a:t>
            </a:r>
            <a:r>
              <a:rPr lang="fi-FI" sz="1100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, 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performance</a:t>
            </a:r>
            <a:r>
              <a:rPr lang="fi-FI" sz="1100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</a:t>
            </a:r>
            <a:endParaRPr lang="fi-FI" sz="11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05403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Agile Team and testing</a:t>
            </a:r>
            <a:endParaRPr lang="en-US"/>
          </a:p>
        </p:txBody>
      </p:sp>
      <p:pic>
        <p:nvPicPr>
          <p:cNvPr id="4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78875" y="3435371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6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362521" y="3457276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8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82739" y="2123173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0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303996" y="2136611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2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65275" y="2178317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4" name="Picture 177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15336" y="2216126"/>
            <a:ext cx="840983" cy="841072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5" name="Text Box 178"/>
          <p:cNvSpPr/>
          <p:nvPr/>
        </p:nvSpPr>
        <p:spPr>
          <a:xfrm>
            <a:off x="2761910" y="1718739"/>
            <a:ext cx="1045956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Acceptance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Test Engineer</a:t>
            </a:r>
          </a:p>
        </p:txBody>
      </p:sp>
      <p:sp>
        <p:nvSpPr>
          <p:cNvPr id="26" name="Text Box 104"/>
          <p:cNvSpPr/>
          <p:nvPr/>
        </p:nvSpPr>
        <p:spPr>
          <a:xfrm>
            <a:off x="1127780" y="1805312"/>
            <a:ext cx="1481717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smtClean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Developer  / Tester </a:t>
            </a:r>
            <a:endParaRPr lang="fi-FI" sz="1100">
              <a:solidFill>
                <a:srgbClr val="000000"/>
              </a:solidFill>
              <a:latin typeface="Roboto" pitchFamily="2" charset="0"/>
              <a:ea typeface="Roboto" pitchFamily="2" charset="0"/>
              <a:cs typeface="SimSun" pitchFamily="2"/>
            </a:endParaRPr>
          </a:p>
        </p:txBody>
      </p:sp>
      <p:pic>
        <p:nvPicPr>
          <p:cNvPr id="27" name="Picture 12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43808" y="3501008"/>
            <a:ext cx="882160" cy="88225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9" name="Text Box 178"/>
          <p:cNvSpPr/>
          <p:nvPr/>
        </p:nvSpPr>
        <p:spPr>
          <a:xfrm>
            <a:off x="2772143" y="3213109"/>
            <a:ext cx="1060383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smtClean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Scrum Master</a:t>
            </a:r>
            <a:endParaRPr lang="fi-FI" sz="1100">
              <a:solidFill>
                <a:srgbClr val="000000"/>
              </a:solidFill>
              <a:latin typeface="Roboto" pitchFamily="2" charset="0"/>
              <a:ea typeface="Roboto" pitchFamily="2" charset="0"/>
              <a:cs typeface="SimSun" pitchFamily="2"/>
            </a:endParaRPr>
          </a:p>
        </p:txBody>
      </p:sp>
      <p:pic>
        <p:nvPicPr>
          <p:cNvPr id="30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88617" y="3448614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31" name="Text Box 104"/>
          <p:cNvSpPr/>
          <p:nvPr/>
        </p:nvSpPr>
        <p:spPr>
          <a:xfrm>
            <a:off x="1440710" y="3174181"/>
            <a:ext cx="1481717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smtClean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Developer</a:t>
            </a:r>
            <a:endParaRPr lang="fi-FI" sz="1100">
              <a:solidFill>
                <a:srgbClr val="000000"/>
              </a:solidFill>
              <a:latin typeface="Roboto" pitchFamily="2" charset="0"/>
              <a:ea typeface="Roboto" pitchFamily="2" charset="0"/>
              <a:cs typeface="SimSun" pitchFamily="2"/>
            </a:endParaRPr>
          </a:p>
        </p:txBody>
      </p:sp>
      <p:pic>
        <p:nvPicPr>
          <p:cNvPr id="34" name="Picture 120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920100" y="3545020"/>
            <a:ext cx="867924" cy="86801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35" name="Text Box 178"/>
          <p:cNvSpPr/>
          <p:nvPr/>
        </p:nvSpPr>
        <p:spPr>
          <a:xfrm>
            <a:off x="3838326" y="3213109"/>
            <a:ext cx="1111679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smtClean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Product Owner</a:t>
            </a:r>
            <a:endParaRPr lang="fi-FI" sz="1100">
              <a:solidFill>
                <a:srgbClr val="000000"/>
              </a:solidFill>
              <a:latin typeface="Roboto" pitchFamily="2" charset="0"/>
              <a:ea typeface="Roboto" pitchFamily="2" charset="0"/>
              <a:cs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617105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Large Agile organization</a:t>
            </a:r>
            <a:endParaRPr lang="en-US"/>
          </a:p>
        </p:txBody>
      </p:sp>
      <p:pic>
        <p:nvPicPr>
          <p:cNvPr id="4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15" y="2656107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5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95661" y="2678012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6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71751" y="1723410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7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25586" y="1692999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8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886865" y="1734705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9" name="Picture 177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40700" y="1751371"/>
            <a:ext cx="840983" cy="841072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2" name="Picture 12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555776" y="2636912"/>
            <a:ext cx="882160" cy="88225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4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21757" y="2669350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6" name="Picture 120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324634" y="2255086"/>
            <a:ext cx="867924" cy="86801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8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63357" y="4638528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9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347003" y="4660433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0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23093" y="3705831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1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76928" y="3675420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2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38207" y="3717126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3" name="Picture 177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92042" y="3733792"/>
            <a:ext cx="840983" cy="841072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4" name="Picture 12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607118" y="4619333"/>
            <a:ext cx="882160" cy="88225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5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73099" y="4651771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6" name="Picture 120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361671" y="4204521"/>
            <a:ext cx="867924" cy="86801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7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590115" y="2672326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8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394176" y="2664769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9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670266" y="1710167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0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324101" y="1679756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1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985380" y="1721462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2" name="Picture 177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639215" y="1738128"/>
            <a:ext cx="840983" cy="841072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3" name="Picture 12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23793" y="2642864"/>
            <a:ext cx="882160" cy="88225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4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020272" y="2656107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5" name="Picture 120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893948" y="3322851"/>
            <a:ext cx="867924" cy="86801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6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780605" y="4711460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7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464251" y="4733365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8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716443" y="4713893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9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394176" y="3748352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0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055455" y="3790058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1" name="Picture 177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709290" y="3806724"/>
            <a:ext cx="840983" cy="841072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2" name="Picture 12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695678" y="3737082"/>
            <a:ext cx="882160" cy="88225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3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090347" y="4724703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311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Verification</a:t>
            </a:r>
            <a:r>
              <a:rPr lang="fi-FI" dirty="0" smtClean="0"/>
              <a:t> &amp; </a:t>
            </a:r>
            <a:r>
              <a:rPr lang="fi-FI" dirty="0" err="1" smtClean="0"/>
              <a:t>Validation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91236" y="2852936"/>
            <a:ext cx="5761528" cy="1231106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marL="342900" lvl="0" indent="-3429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4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lvl="1" indent="-28575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lvl="2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lvl="3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lvl="4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lvl="5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tarSymbol"/>
              <a:buNone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i-FI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Validation</a:t>
            </a:r>
            <a:r>
              <a:rPr lang="fi-FI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= 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Are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we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building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the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right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product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?</a:t>
            </a:r>
          </a:p>
          <a:p>
            <a:pPr marL="0" indent="0" algn="ctr">
              <a:buFont typeface="StarSymbol"/>
              <a:buNone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endParaRPr lang="de-DE" sz="2000" dirty="0" smtClean="0">
              <a:latin typeface="Liberation Sans" pitchFamily="18"/>
              <a:ea typeface="Arial Unicode MS" pitchFamily="2"/>
              <a:cs typeface="Arial Unicode MS" pitchFamily="2"/>
            </a:endParaRPr>
          </a:p>
          <a:p>
            <a:pPr marL="0" indent="0" algn="ctr">
              <a:buFont typeface="StarSymbol"/>
              <a:buNone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Verification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= Are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we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building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the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product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right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?</a:t>
            </a:r>
          </a:p>
          <a:p>
            <a:pPr marL="0" indent="0" algn="ctr">
              <a:buFont typeface="StarSymbol"/>
              <a:buNone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endParaRPr lang="fi-FI" sz="2000" dirty="0"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51261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Testlink</a:t>
            </a:r>
            <a:r>
              <a:rPr lang="fi-FI" dirty="0" smtClean="0"/>
              <a:t> in </a:t>
            </a:r>
            <a:r>
              <a:rPr lang="fi-FI" dirty="0" err="1" smtClean="0"/>
              <a:t>brief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49136" y="1469631"/>
            <a:ext cx="3779048" cy="51277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8962" y="1796216"/>
            <a:ext cx="3102238" cy="22861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906968" y="5372661"/>
            <a:ext cx="1142926" cy="1143046"/>
          </a:xfrm>
          <a:custGeom>
            <a:avLst>
              <a:gd name="f0" fmla="val 4053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Database</a:t>
            </a:r>
            <a:endParaRPr lang="fi-FI" sz="1100" dirty="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6550" y="1959509"/>
            <a:ext cx="1632752" cy="9797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Feature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Implementation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852454" y="4163968"/>
            <a:ext cx="1273076" cy="9797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Note</a:t>
            </a:r>
            <a:endParaRPr lang="fi-FI" sz="1100" dirty="0" smtClean="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Verdict</a:t>
            </a:r>
            <a:endParaRPr lang="fi-FI" sz="1100" dirty="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429041" y="5307011"/>
            <a:ext cx="1142926" cy="1143046"/>
          </a:xfrm>
          <a:custGeom>
            <a:avLst>
              <a:gd name="f0" fmla="val 454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Error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Database</a:t>
            </a:r>
          </a:p>
        </p:txBody>
      </p:sp>
      <p:sp>
        <p:nvSpPr>
          <p:cNvPr id="11" name="Straight Connector 9"/>
          <p:cNvSpPr/>
          <p:nvPr/>
        </p:nvSpPr>
        <p:spPr>
          <a:xfrm>
            <a:off x="1959303" y="2449394"/>
            <a:ext cx="2122586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2200" y="4356740"/>
            <a:ext cx="1469477" cy="2971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FAIL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41650" y="2939262"/>
            <a:ext cx="1632752" cy="10278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TestCase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79057" y="2482899"/>
            <a:ext cx="1632752" cy="9797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TestCase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81890" y="1959509"/>
            <a:ext cx="1632752" cy="9797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TestCase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38963" y="3846524"/>
            <a:ext cx="1632752" cy="2398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Plan/Suite</a:t>
            </a:r>
          </a:p>
        </p:txBody>
      </p:sp>
      <p:sp>
        <p:nvSpPr>
          <p:cNvPr id="22" name="Freeform 21"/>
          <p:cNvSpPr/>
          <p:nvPr/>
        </p:nvSpPr>
        <p:spPr>
          <a:xfrm>
            <a:off x="653101" y="4735488"/>
            <a:ext cx="1142926" cy="1143046"/>
          </a:xfrm>
          <a:custGeom>
            <a:avLst>
              <a:gd name="f0" fmla="val 4053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SourceCode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Control</a:t>
            </a:r>
          </a:p>
        </p:txBody>
      </p:sp>
      <p:cxnSp>
        <p:nvCxnSpPr>
          <p:cNvPr id="23" name="Curved Connector 22"/>
          <p:cNvCxnSpPr>
            <a:stCxn id="7" idx="2"/>
            <a:endCxn id="22" idx="5"/>
          </p:cNvCxnSpPr>
          <p:nvPr/>
        </p:nvCxnSpPr>
        <p:spPr>
          <a:xfrm rot="16200000" flipH="1">
            <a:off x="285632" y="3796556"/>
            <a:ext cx="1796226" cy="81638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3906968" y="1467614"/>
            <a:ext cx="1959303" cy="2398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TESTLINK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25518" y="4171074"/>
            <a:ext cx="1273076" cy="9797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smtClean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Bug Report</a:t>
            </a:r>
            <a:endParaRPr lang="fi-FI" sz="1100" dirty="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cxnSp>
        <p:nvCxnSpPr>
          <p:cNvPr id="27" name="Straight Arrow Connector 26"/>
          <p:cNvCxnSpPr>
            <a:stCxn id="9" idx="3"/>
            <a:endCxn id="25" idx="1"/>
          </p:cNvCxnSpPr>
          <p:nvPr/>
        </p:nvCxnSpPr>
        <p:spPr>
          <a:xfrm>
            <a:off x="6125530" y="4653845"/>
            <a:ext cx="1299988" cy="7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124650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dirty="0">
                <a:solidFill>
                  <a:srgbClr val="000000"/>
                </a:solidFill>
                <a:latin typeface="Calibri"/>
              </a:rPr>
              <a:t>What we can do with </a:t>
            </a:r>
            <a:r>
              <a:rPr lang="en-US" sz="3300" dirty="0" err="1">
                <a:solidFill>
                  <a:srgbClr val="000000"/>
                </a:solidFill>
                <a:latin typeface="Calibri"/>
              </a:rPr>
              <a:t>Testlink</a:t>
            </a:r>
            <a:r>
              <a:rPr lang="en-US" sz="3300" dirty="0">
                <a:solidFill>
                  <a:srgbClr val="000000"/>
                </a:solidFill>
                <a:latin typeface="Calibri"/>
              </a:rPr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103795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Agile methods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take branding seriously, The </a:t>
            </a:r>
            <a:r>
              <a:rPr lang="en-US" sz="2400" dirty="0" err="1"/>
              <a:t>FreeNest</a:t>
            </a:r>
            <a:r>
              <a:rPr lang="en-US" sz="2400" dirty="0"/>
              <a:t> Brand is our pride </a:t>
            </a:r>
            <a:r>
              <a:rPr lang="en-US" sz="2400" dirty="0" smtClean="0"/>
              <a:t>and joy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the message we want to send to the developer </a:t>
            </a:r>
            <a:r>
              <a:rPr lang="en-US" sz="2400" dirty="0" smtClean="0"/>
              <a:t>teams, customers </a:t>
            </a:r>
            <a:r>
              <a:rPr lang="en-US" sz="2400" dirty="0"/>
              <a:t>and stakeholders.</a:t>
            </a:r>
          </a:p>
          <a:p>
            <a:r>
              <a:rPr lang="en-US" sz="2400" dirty="0"/>
              <a:t>These guidelines must be followed in all </a:t>
            </a:r>
            <a:r>
              <a:rPr lang="en-US" sz="2400" dirty="0" err="1"/>
              <a:t>FreeNest’s</a:t>
            </a:r>
            <a:r>
              <a:rPr lang="en-US" sz="2400" dirty="0"/>
              <a:t> </a:t>
            </a:r>
            <a:r>
              <a:rPr lang="en-US" sz="2400" dirty="0" smtClean="0"/>
              <a:t>print and electronic  communications</a:t>
            </a:r>
            <a:r>
              <a:rPr lang="en-US" sz="2400" dirty="0"/>
              <a:t>, marketing and informing.</a:t>
            </a:r>
          </a:p>
          <a:p>
            <a:r>
              <a:rPr lang="en-US" sz="2400" dirty="0"/>
              <a:t>Documentation defines logo guidelines, typography and the use </a:t>
            </a:r>
            <a:r>
              <a:rPr lang="en-US" sz="2400" dirty="0" smtClean="0"/>
              <a:t>of colors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721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Regression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2400" b="0" i="0" u="none" strike="noStrike" kern="0" cap="none" spc="0" baseline="0">
                <a:solidFill>
                  <a:srgbClr val="000000"/>
                </a:solidFill>
                <a:uFillTx/>
                <a:latin typeface="Arial" pitchFamily="32"/>
                <a:ea typeface="Arial" pitchFamily="32"/>
                <a:cs typeface="Arial" pitchFamily="32"/>
              </a:defRPr>
            </a:pP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Testing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of a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previously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tested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program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following</a:t>
            </a: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modification</a:t>
            </a: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to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ensure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that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defects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have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not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been</a:t>
            </a: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introduced</a:t>
            </a: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or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uncovered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in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unchanged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areas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of </a:t>
            </a:r>
            <a:r>
              <a:rPr lang="fi-FI" dirty="0" err="1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the</a:t>
            </a: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software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, as a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result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of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the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changes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made. It </a:t>
            </a: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is </a:t>
            </a:r>
            <a:r>
              <a:rPr lang="fi-FI" dirty="0" err="1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performed</a:t>
            </a: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when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the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software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or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its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environment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is </a:t>
            </a:r>
            <a:r>
              <a:rPr lang="fi-FI" dirty="0" err="1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Changed</a:t>
            </a: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.</a:t>
            </a:r>
          </a:p>
          <a:p>
            <a:pPr marL="0" indent="0" defTabSz="829452" hangingPunct="0">
              <a:lnSpc>
                <a:spcPct val="93000"/>
              </a:lnSpc>
              <a:buNone/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2400" b="0" i="0" u="none" strike="noStrike" kern="0" cap="none" spc="0" baseline="0">
                <a:solidFill>
                  <a:srgbClr val="000000"/>
                </a:solidFill>
                <a:uFillTx/>
                <a:latin typeface="Arial" pitchFamily="32"/>
                <a:ea typeface="Arial" pitchFamily="32"/>
                <a:cs typeface="Arial" pitchFamily="32"/>
              </a:defRPr>
            </a:pP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(ISTQB </a:t>
            </a:r>
            <a:r>
              <a:rPr lang="fi-FI" dirty="0" err="1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Syllabus</a:t>
            </a: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)</a:t>
            </a:r>
            <a:endParaRPr lang="fi-FI" dirty="0">
              <a:solidFill>
                <a:srgbClr val="000000"/>
              </a:solidFill>
              <a:latin typeface="Arial" pitchFamily="33"/>
              <a:ea typeface="Arial" pitchFamily="34"/>
              <a:cs typeface="Arial" pitchFamily="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14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main logo </a:t>
            </a:r>
            <a:r>
              <a:rPr lang="en-US" dirty="0" smtClean="0"/>
              <a:t>consists </a:t>
            </a:r>
            <a:r>
              <a:rPr lang="en-US" dirty="0"/>
              <a:t>of two elements, the leaf and the text </a:t>
            </a:r>
            <a:r>
              <a:rPr lang="en-US" dirty="0" smtClean="0"/>
              <a:t>laying horizontally.</a:t>
            </a:r>
          </a:p>
          <a:p>
            <a:endParaRPr lang="fi-FI" dirty="0"/>
          </a:p>
          <a:p>
            <a:r>
              <a:rPr lang="en-US" dirty="0"/>
              <a:t>You can also use the logo with the </a:t>
            </a:r>
            <a:r>
              <a:rPr lang="en-US" dirty="0" err="1"/>
              <a:t>FreeNest</a:t>
            </a:r>
            <a:r>
              <a:rPr lang="en-US" dirty="0"/>
              <a:t> text under the leaf, </a:t>
            </a:r>
            <a:r>
              <a:rPr lang="en-US" dirty="0" smtClean="0"/>
              <a:t>if you </a:t>
            </a:r>
            <a:r>
              <a:rPr lang="en-US" dirty="0"/>
              <a:t>need. Don’t do this often, the main logo should be the </a:t>
            </a:r>
            <a:r>
              <a:rPr lang="en-US" dirty="0" smtClean="0"/>
              <a:t>horizontal one</a:t>
            </a:r>
            <a:r>
              <a:rPr lang="en-US" dirty="0"/>
              <a:t>. </a:t>
            </a:r>
            <a:endParaRPr lang="en-US" dirty="0" smtClean="0"/>
          </a:p>
        </p:txBody>
      </p:sp>
      <p:pic>
        <p:nvPicPr>
          <p:cNvPr id="9" name="Picture 3" descr="C:\Users\Administrator\Desktop\Nest\PowerPoint&amp;LibreOffice templates\blacktext_freenest_logo_vertical_cmyk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78"/>
          <a:stretch/>
        </p:blipFill>
        <p:spPr bwMode="auto">
          <a:xfrm>
            <a:off x="6297314" y="4046007"/>
            <a:ext cx="1587054" cy="135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Nest\PowerPoint&amp;LibreOffice templates\blacktext_freenest_logo_horizontal_cmyk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3895428" cy="88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97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1"/>
          </a:xfrm>
        </p:spPr>
        <p:txBody>
          <a:bodyPr/>
          <a:lstStyle/>
          <a:p>
            <a:r>
              <a:rPr lang="en-US" dirty="0"/>
              <a:t>You can also use </a:t>
            </a:r>
            <a:r>
              <a:rPr lang="en-US" dirty="0" smtClean="0"/>
              <a:t>the logo </a:t>
            </a:r>
            <a:r>
              <a:rPr lang="en-US" dirty="0"/>
              <a:t>with dark background and white text. </a:t>
            </a:r>
          </a:p>
          <a:p>
            <a:r>
              <a:rPr lang="en-US" dirty="0"/>
              <a:t>You can use the logo with the “Product Platform” text under the </a:t>
            </a:r>
            <a:r>
              <a:rPr lang="en-US" dirty="0" err="1"/>
              <a:t>FreeNest</a:t>
            </a:r>
            <a:r>
              <a:rPr lang="en-US" dirty="0"/>
              <a:t> if the logo itself does not open up in the context.</a:t>
            </a:r>
          </a:p>
          <a:p>
            <a:endParaRPr lang="en-US" dirty="0"/>
          </a:p>
        </p:txBody>
      </p:sp>
      <p:pic>
        <p:nvPicPr>
          <p:cNvPr id="2050" name="Picture 2" descr="C:\Users\Administrator\Desktop\Nest\PowerPoint&amp;LibreOffice templates\whitetext_freenest_logo_horizontal_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3895428" cy="9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\Desktop\Nest\PowerPoint&amp;LibreOffice templates\whitetext_freenest_logo_vertical_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933" y="4043446"/>
            <a:ext cx="1591471" cy="132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907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Do</a:t>
            </a:r>
            <a:r>
              <a:rPr lang="fi-FI" dirty="0" smtClean="0"/>
              <a:t> 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observe the free space around </a:t>
            </a:r>
            <a:r>
              <a:rPr lang="en-US" sz="2000" dirty="0" err="1"/>
              <a:t>tho</a:t>
            </a:r>
            <a:r>
              <a:rPr lang="en-US" sz="2000" dirty="0"/>
              <a:t> logo.</a:t>
            </a:r>
          </a:p>
          <a:p>
            <a:r>
              <a:rPr lang="en-US" sz="2000" dirty="0"/>
              <a:t>use the logo with black text when the background color is lite.</a:t>
            </a:r>
          </a:p>
          <a:p>
            <a:r>
              <a:rPr lang="en-US" sz="2000" dirty="0"/>
              <a:t>use the logo with white text when the background color is dark.</a:t>
            </a:r>
          </a:p>
          <a:p>
            <a:r>
              <a:rPr lang="en-US" sz="2000" dirty="0"/>
              <a:t>use white, black or neutral backgrounds.</a:t>
            </a:r>
          </a:p>
          <a:p>
            <a:r>
              <a:rPr lang="en-US" sz="2000" dirty="0"/>
              <a:t>respect our logos.</a:t>
            </a:r>
          </a:p>
          <a:p>
            <a:r>
              <a:rPr lang="en-US" sz="2000" dirty="0"/>
              <a:t>keep the logo readable.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i-FI" dirty="0" err="1" smtClean="0"/>
              <a:t>Don’t</a:t>
            </a:r>
            <a:r>
              <a:rPr lang="fi-FI" dirty="0" smtClean="0"/>
              <a:t> 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squash or stretch the logo.</a:t>
            </a:r>
          </a:p>
          <a:p>
            <a:r>
              <a:rPr lang="en-US" sz="2000" dirty="0"/>
              <a:t>alter the proportion of the logo.</a:t>
            </a:r>
          </a:p>
          <a:p>
            <a:r>
              <a:rPr lang="en-US" sz="2000" dirty="0"/>
              <a:t>alter the layout of the logo.</a:t>
            </a:r>
          </a:p>
          <a:p>
            <a:r>
              <a:rPr lang="en-US" sz="2000" dirty="0"/>
              <a:t>put anything over the logo.</a:t>
            </a:r>
          </a:p>
          <a:p>
            <a:r>
              <a:rPr lang="en-US" sz="2000" dirty="0"/>
              <a:t>change the colors of the logo.</a:t>
            </a:r>
          </a:p>
        </p:txBody>
      </p:sp>
    </p:spTree>
    <p:extLst>
      <p:ext uri="{BB962C8B-B14F-4D97-AF65-F5344CB8AC3E}">
        <p14:creationId xmlns:p14="http://schemas.microsoft.com/office/powerpoint/2010/main" val="1699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Brand</a:t>
            </a:r>
            <a:r>
              <a:rPr lang="fi-FI" dirty="0" smtClean="0"/>
              <a:t> </a:t>
            </a:r>
            <a:r>
              <a:rPr lang="fi-FI" dirty="0" err="1"/>
              <a:t>c</a:t>
            </a:r>
            <a:r>
              <a:rPr lang="fi-FI" dirty="0" err="1" smtClean="0"/>
              <a:t>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5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Roboto" pitchFamily="2" charset="0"/>
                <a:ea typeface="Roboto" pitchFamily="2" charset="0"/>
              </a:rPr>
              <a:t>TMNT </a:t>
            </a:r>
            <a:r>
              <a:rPr lang="en-US" sz="2200" dirty="0">
                <a:latin typeface="Roboto" pitchFamily="2" charset="0"/>
                <a:ea typeface="Roboto" pitchFamily="2" charset="0"/>
              </a:rPr>
              <a:t>and Leaf Green </a:t>
            </a:r>
            <a:r>
              <a:rPr lang="en-US" sz="2200" dirty="0"/>
              <a:t>are the main colors of the brand. You can find the colors from the </a:t>
            </a:r>
            <a:r>
              <a:rPr lang="en-US" sz="2200" dirty="0" err="1"/>
              <a:t>FreeNest</a:t>
            </a:r>
            <a:r>
              <a:rPr lang="en-US" sz="2200" dirty="0"/>
              <a:t> logos leaf. Logos typography has the color called </a:t>
            </a:r>
            <a:r>
              <a:rPr lang="en-US" sz="2200" dirty="0" smtClean="0"/>
              <a:t>666. </a:t>
            </a:r>
            <a:r>
              <a:rPr lang="en-US" sz="2200" dirty="0"/>
              <a:t>Use these green colors with light or dark </a:t>
            </a:r>
            <a:r>
              <a:rPr lang="en-US" sz="2200" dirty="0" smtClean="0"/>
              <a:t>background, but </a:t>
            </a:r>
            <a:r>
              <a:rPr lang="en-US" sz="2200" dirty="0"/>
              <a:t>do not use TMNT color behind the logo. 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4580383" y="3846782"/>
            <a:ext cx="2736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60606"/>
                </a:solidFill>
              </a:rPr>
              <a:t>TMNT</a:t>
            </a:r>
            <a:endParaRPr lang="en-US" sz="1600" dirty="0">
              <a:solidFill>
                <a:srgbClr val="060606"/>
              </a:solidFill>
            </a:endParaRPr>
          </a:p>
          <a:p>
            <a:r>
              <a:rPr lang="en-US" sz="1600" dirty="0">
                <a:solidFill>
                  <a:srgbClr val="060606"/>
                </a:solidFill>
              </a:rPr>
              <a:t>Hex: #5f8029</a:t>
            </a:r>
          </a:p>
          <a:p>
            <a:r>
              <a:rPr lang="es-ES" sz="1600" dirty="0">
                <a:solidFill>
                  <a:srgbClr val="060606"/>
                </a:solidFill>
              </a:rPr>
              <a:t>CMYK: C67 M30 Y100 K15</a:t>
            </a:r>
            <a:endParaRPr lang="en-US" sz="1600" dirty="0">
              <a:solidFill>
                <a:srgbClr val="060606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56247" y="3846782"/>
            <a:ext cx="936104" cy="792088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356247" y="4844992"/>
            <a:ext cx="936104" cy="792088"/>
          </a:xfrm>
          <a:prstGeom prst="rect">
            <a:avLst/>
          </a:prstGeom>
          <a:solidFill>
            <a:srgbClr val="8DB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80383" y="4820441"/>
            <a:ext cx="2736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60606"/>
                </a:solidFill>
              </a:rPr>
              <a:t>Leaf Green</a:t>
            </a:r>
            <a:endParaRPr lang="en-US" sz="1600" dirty="0">
              <a:solidFill>
                <a:srgbClr val="060606"/>
              </a:solidFill>
            </a:endParaRPr>
          </a:p>
          <a:p>
            <a:r>
              <a:rPr lang="en-US" sz="1600" dirty="0">
                <a:solidFill>
                  <a:srgbClr val="060606"/>
                </a:solidFill>
              </a:rPr>
              <a:t>Hex: #8ec03d</a:t>
            </a:r>
          </a:p>
          <a:p>
            <a:r>
              <a:rPr lang="es-ES" sz="1600" dirty="0">
                <a:solidFill>
                  <a:srgbClr val="060606"/>
                </a:solidFill>
              </a:rPr>
              <a:t>CMYK: C52 M0 Y90 K0</a:t>
            </a:r>
            <a:endParaRPr lang="en-US" sz="1600" dirty="0">
              <a:solidFill>
                <a:srgbClr val="0606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2415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Brand</a:t>
            </a:r>
            <a:r>
              <a:rPr lang="fi-FI" dirty="0" smtClean="0"/>
              <a:t> </a:t>
            </a:r>
            <a:r>
              <a:rPr lang="fi-FI" dirty="0" err="1"/>
              <a:t>c</a:t>
            </a:r>
            <a:r>
              <a:rPr lang="fi-FI" dirty="0" err="1" smtClean="0"/>
              <a:t>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Roboto" pitchFamily="2" charset="0"/>
                <a:ea typeface="Roboto" pitchFamily="2" charset="0"/>
              </a:rPr>
              <a:t>Kissa</a:t>
            </a:r>
            <a:r>
              <a:rPr lang="en-US" dirty="0"/>
              <a:t> can be used as a background color for some elements. It must also be used as a text color if the background is gray (Toolbox for example). </a:t>
            </a:r>
          </a:p>
          <a:p>
            <a:r>
              <a:rPr lang="en-US" dirty="0">
                <a:latin typeface="Roboto" pitchFamily="2" charset="0"/>
                <a:ea typeface="Roboto" pitchFamily="2" charset="0"/>
              </a:rPr>
              <a:t>Gandalf</a:t>
            </a:r>
            <a:r>
              <a:rPr lang="en-US" dirty="0"/>
              <a:t> is meant to be used as a text color if the background is light (Steven Seagull). </a:t>
            </a:r>
          </a:p>
          <a:p>
            <a:r>
              <a:rPr lang="en-US" dirty="0">
                <a:latin typeface="Roboto" pitchFamily="2" charset="0"/>
                <a:ea typeface="Roboto" pitchFamily="2" charset="0"/>
              </a:rPr>
              <a:t>Steven Seagull </a:t>
            </a:r>
            <a:r>
              <a:rPr lang="en-US" dirty="0"/>
              <a:t>is a main background color for everything in </a:t>
            </a:r>
            <a:r>
              <a:rPr lang="en-US" dirty="0" err="1"/>
              <a:t>FreeNest</a:t>
            </a:r>
            <a:r>
              <a:rPr lang="en-US" dirty="0"/>
              <a:t>. It can be also used as a text color if the background is dark (</a:t>
            </a:r>
            <a:r>
              <a:rPr lang="en-US" dirty="0" err="1"/>
              <a:t>Kissa</a:t>
            </a:r>
            <a:r>
              <a:rPr lang="en-US" dirty="0"/>
              <a:t> for example). </a:t>
            </a:r>
          </a:p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72187" y="5101242"/>
            <a:ext cx="3295169" cy="861774"/>
            <a:chOff x="2051720" y="4136617"/>
            <a:chExt cx="3295169" cy="861774"/>
          </a:xfrm>
        </p:grpSpPr>
        <p:sp>
          <p:nvSpPr>
            <p:cNvPr id="21" name="Rectangle 20"/>
            <p:cNvSpPr/>
            <p:nvPr/>
          </p:nvSpPr>
          <p:spPr>
            <a:xfrm>
              <a:off x="2051720" y="4149080"/>
              <a:ext cx="936104" cy="792088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59830" y="4136617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Gandalf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#454545</a:t>
              </a:r>
            </a:p>
            <a:p>
              <a:r>
                <a:rPr lang="es-ES" sz="1600" dirty="0">
                  <a:solidFill>
                    <a:srgbClr val="060606"/>
                  </a:solidFill>
                </a:rPr>
                <a:t>CMYK: C65 M55 Y52 K53</a:t>
              </a:r>
              <a:endParaRPr lang="en-US" sz="1600" dirty="0">
                <a:solidFill>
                  <a:srgbClr val="060606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72187" y="4176371"/>
            <a:ext cx="3295169" cy="941283"/>
            <a:chOff x="2051720" y="5050983"/>
            <a:chExt cx="3295169" cy="941283"/>
          </a:xfrm>
        </p:grpSpPr>
        <p:sp>
          <p:nvSpPr>
            <p:cNvPr id="24" name="Rectangle 23"/>
            <p:cNvSpPr/>
            <p:nvPr/>
          </p:nvSpPr>
          <p:spPr>
            <a:xfrm>
              <a:off x="2051720" y="5050983"/>
              <a:ext cx="936104" cy="792088"/>
            </a:xfrm>
            <a:prstGeom prst="rect">
              <a:avLst/>
            </a:prstGeom>
            <a:solidFill>
              <a:srgbClr val="1A1A1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59830" y="5130492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rgbClr val="060606"/>
                  </a:solidFill>
                </a:rPr>
                <a:t>Kissa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#1a1a1a</a:t>
              </a:r>
            </a:p>
            <a:p>
              <a:r>
                <a:rPr lang="es-ES" sz="1600" dirty="0">
                  <a:solidFill>
                    <a:srgbClr val="060606"/>
                  </a:solidFill>
                </a:rPr>
                <a:t>CMYK: C76 M67 Y0 K0</a:t>
              </a:r>
              <a:endParaRPr lang="en-US" sz="1600" dirty="0">
                <a:solidFill>
                  <a:srgbClr val="060606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176371"/>
            <a:ext cx="3315321" cy="874237"/>
            <a:chOff x="5703978" y="4136617"/>
            <a:chExt cx="3315321" cy="874237"/>
          </a:xfrm>
        </p:grpSpPr>
        <p:sp>
          <p:nvSpPr>
            <p:cNvPr id="27" name="Rectangle 26"/>
            <p:cNvSpPr/>
            <p:nvPr/>
          </p:nvSpPr>
          <p:spPr>
            <a:xfrm>
              <a:off x="5703978" y="4136617"/>
              <a:ext cx="936104" cy="792088"/>
            </a:xfrm>
            <a:prstGeom prst="rect">
              <a:avLst/>
            </a:prstGeom>
            <a:solidFill>
              <a:srgbClr val="F9F9FB"/>
            </a:solidFill>
            <a:ln w="3175">
              <a:solidFill>
                <a:srgbClr val="0606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32240" y="4149080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Steven Seagull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</a:t>
              </a:r>
              <a:r>
                <a:rPr lang="en-US" sz="1600" dirty="0" err="1">
                  <a:solidFill>
                    <a:srgbClr val="060606"/>
                  </a:solidFill>
                </a:rPr>
                <a:t>fafafc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s-ES" sz="1600" dirty="0">
                  <a:solidFill>
                    <a:srgbClr val="060606"/>
                  </a:solidFill>
                </a:rPr>
                <a:t>CMYK: C2 M2 Y1 K0</a:t>
              </a:r>
              <a:endParaRPr lang="en-US" sz="1600" dirty="0">
                <a:solidFill>
                  <a:srgbClr val="06060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13673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Brand</a:t>
            </a:r>
            <a:r>
              <a:rPr lang="fi-FI" dirty="0" smtClean="0"/>
              <a:t> </a:t>
            </a:r>
            <a:r>
              <a:rPr lang="fi-FI" dirty="0" err="1"/>
              <a:t>c</a:t>
            </a:r>
            <a:r>
              <a:rPr lang="fi-FI" dirty="0" err="1" smtClean="0"/>
              <a:t>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Sad Cloud, Happy Cloud and Hazy Morning </a:t>
            </a:r>
            <a:r>
              <a:rPr lang="en-US" dirty="0"/>
              <a:t>are meant to be used for other visual elements in layouts, buttons, images, illustrations etc. Use them carefully, do not let the blue shades dominate the green shades!</a:t>
            </a:r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899592" y="3248348"/>
            <a:ext cx="3367179" cy="843107"/>
            <a:chOff x="3563888" y="3058225"/>
            <a:chExt cx="3367179" cy="843107"/>
          </a:xfrm>
        </p:grpSpPr>
        <p:sp>
          <p:nvSpPr>
            <p:cNvPr id="17" name="Rectangle 16"/>
            <p:cNvSpPr/>
            <p:nvPr/>
          </p:nvSpPr>
          <p:spPr>
            <a:xfrm>
              <a:off x="3563888" y="3058225"/>
              <a:ext cx="936104" cy="792088"/>
            </a:xfrm>
            <a:prstGeom prst="rect">
              <a:avLst/>
            </a:prstGeom>
            <a:solidFill>
              <a:srgbClr val="3A58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44008" y="3070335"/>
              <a:ext cx="22870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Sad Cloud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#3b5975</a:t>
              </a:r>
            </a:p>
            <a:p>
              <a:r>
                <a:rPr lang="es-ES" sz="1600" dirty="0">
                  <a:solidFill>
                    <a:srgbClr val="060606"/>
                  </a:solidFill>
                </a:rPr>
                <a:t>CMYK: C81 M57 Y34 K21</a:t>
              </a:r>
              <a:endParaRPr lang="en-US" sz="1600" dirty="0">
                <a:solidFill>
                  <a:srgbClr val="060606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9592" y="4623646"/>
            <a:ext cx="3367179" cy="861774"/>
            <a:chOff x="3563888" y="4077072"/>
            <a:chExt cx="3367179" cy="861774"/>
          </a:xfrm>
        </p:grpSpPr>
        <p:sp>
          <p:nvSpPr>
            <p:cNvPr id="20" name="Rectangle 19"/>
            <p:cNvSpPr/>
            <p:nvPr/>
          </p:nvSpPr>
          <p:spPr>
            <a:xfrm>
              <a:off x="3563888" y="4077072"/>
              <a:ext cx="936104" cy="792088"/>
            </a:xfrm>
            <a:prstGeom prst="rect">
              <a:avLst/>
            </a:prstGeom>
            <a:solidFill>
              <a:srgbClr val="79B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44008" y="4077072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Happy Cloud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#7abaf5</a:t>
              </a:r>
            </a:p>
            <a:p>
              <a:r>
                <a:rPr lang="es-ES" sz="1600" dirty="0">
                  <a:solidFill>
                    <a:srgbClr val="060606"/>
                  </a:solidFill>
                </a:rPr>
                <a:t>CMYK: C53 M16 Y0 K0</a:t>
              </a:r>
              <a:endParaRPr lang="en-US" sz="1600" dirty="0">
                <a:solidFill>
                  <a:srgbClr val="060606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44007" y="3229681"/>
            <a:ext cx="3367178" cy="861774"/>
            <a:chOff x="3563888" y="5085184"/>
            <a:chExt cx="3367178" cy="861774"/>
          </a:xfrm>
        </p:grpSpPr>
        <p:sp>
          <p:nvSpPr>
            <p:cNvPr id="23" name="Rectangle 22"/>
            <p:cNvSpPr/>
            <p:nvPr/>
          </p:nvSpPr>
          <p:spPr>
            <a:xfrm>
              <a:off x="3563888" y="5089376"/>
              <a:ext cx="936104" cy="792088"/>
            </a:xfrm>
            <a:prstGeom prst="rect">
              <a:avLst/>
            </a:prstGeom>
            <a:solidFill>
              <a:srgbClr val="C4DE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44007" y="5085184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Hazy Morning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#c5dff7</a:t>
              </a:r>
            </a:p>
            <a:p>
              <a:r>
                <a:rPr lang="es-ES" sz="1600" dirty="0">
                  <a:solidFill>
                    <a:srgbClr val="060606"/>
                  </a:solidFill>
                </a:rPr>
                <a:t>CMYK: C26 M6 Y0 K0</a:t>
              </a:r>
              <a:endParaRPr lang="en-US" sz="1600" dirty="0">
                <a:solidFill>
                  <a:srgbClr val="06060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436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>
            <a:off x="5727627" y="1122633"/>
            <a:ext cx="2895301" cy="48916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mtClean="0"/>
              <a:t>Verdict ? PASS/FAIL</a:t>
            </a:r>
            <a:endParaRPr lang="en-US"/>
          </a:p>
        </p:txBody>
      </p:sp>
      <p:pic>
        <p:nvPicPr>
          <p:cNvPr id="17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821834" y="1816020"/>
            <a:ext cx="2343392" cy="363031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Test Execution and results</a:t>
            </a:r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479605" y="2996952"/>
            <a:ext cx="1142926" cy="114304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94BD5E"/>
              </a:gs>
            </a:gsLst>
            <a:lin ang="5400000"/>
          </a:gradFill>
          <a:ln w="35999">
            <a:solidFill>
              <a:srgbClr val="000000"/>
            </a:solidFill>
            <a:prstDash val="solid"/>
          </a:ln>
        </p:spPr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Executes</a:t>
            </a:r>
            <a:endParaRPr lang="fi-FI" sz="130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8642" y="2734813"/>
            <a:ext cx="1959303" cy="163208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81643" tIns="40817" rIns="81643" bIns="40817" anchor="t" anchorCtr="1" compatLnSpc="0">
            <a:spAutoFit/>
          </a:bodyPr>
          <a:lstStyle/>
          <a:p>
            <a:pPr algn="ctr" defTabSz="829452" hangingPunct="0">
              <a:defRPr sz="3600" b="1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3300" b="1" i="1" smtClean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algn="ctr" defTabSz="829452" hangingPunct="0">
              <a:defRPr sz="3600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3300" b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SUT/DUT</a:t>
            </a:r>
            <a:endParaRPr lang="fi-FI" sz="3300" b="1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algn="ctr" defTabSz="829452" hangingPunct="0">
              <a:defRPr sz="3600" b="1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3300" b="1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745110" y="2670366"/>
            <a:ext cx="2122586" cy="48987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94BD5E"/>
              </a:gs>
            </a:gsLst>
            <a:lin ang="5400000"/>
          </a:gradFill>
          <a:ln w="35999">
            <a:solidFill>
              <a:srgbClr val="000000"/>
            </a:solidFill>
            <a:prstDash val="solid"/>
          </a:ln>
        </p:spPr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Log files</a:t>
            </a:r>
            <a:endParaRPr lang="fi-FI" sz="130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745110" y="3323536"/>
            <a:ext cx="2122586" cy="48987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94BD5E"/>
              </a:gs>
            </a:gsLst>
            <a:lin ang="5400000"/>
          </a:gradFill>
          <a:ln w="35999">
            <a:solidFill>
              <a:srgbClr val="000000"/>
            </a:solidFill>
            <a:prstDash val="solid"/>
          </a:ln>
        </p:spPr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Comments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745110" y="4010586"/>
            <a:ext cx="2122586" cy="48987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94BD5E"/>
              </a:gs>
            </a:gsLst>
            <a:lin ang="5400000"/>
          </a:gradFill>
          <a:ln w="35999">
            <a:solidFill>
              <a:srgbClr val="000000"/>
            </a:solidFill>
            <a:prstDash val="solid"/>
          </a:ln>
        </p:spPr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Images/videos</a:t>
            </a:r>
            <a:endParaRPr lang="fi-FI" sz="130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8218" y="5573555"/>
            <a:ext cx="4081890" cy="48946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SUT = System </a:t>
            </a: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Under</a:t>
            </a: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DUT = Device </a:t>
            </a: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Under</a:t>
            </a: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25489" y="2135125"/>
            <a:ext cx="489825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1 10800"/>
              <a:gd name="f11" fmla="pin 0 f0 216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2"/>
              <a:gd name="f18" fmla="+- 21600 0 f13"/>
              <a:gd name="f19" fmla="*/ 0 f14 1"/>
              <a:gd name="f20" fmla="*/ f12 f7 1"/>
              <a:gd name="f21" fmla="*/ f18 f12 1"/>
              <a:gd name="f22" fmla="*/ f19 1 f14"/>
              <a:gd name="f23" fmla="*/ f17 f7 1"/>
              <a:gd name="f24" fmla="*/ f21 1 10800"/>
              <a:gd name="f25" fmla="*/ f22 f8 1"/>
              <a:gd name="f26" fmla="+- f13 f24 0"/>
              <a:gd name="f27" fmla="*/ f26 f8 1"/>
            </a:gdLst>
            <a:ahLst>
              <a:ahXY gdRefX="f1" minX="f4" maxX="f6" gdRefY="f0" minY="f4" maxY="f5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5" r="f23" b="f27"/>
            <a:pathLst>
              <a:path w="21600" h="21600">
                <a:moveTo>
                  <a:pt x="f12" y="f4"/>
                </a:moveTo>
                <a:lnTo>
                  <a:pt x="f12" y="f13"/>
                </a:lnTo>
                <a:lnTo>
                  <a:pt x="f4" y="f13"/>
                </a:lnTo>
                <a:lnTo>
                  <a:pt x="f6" y="f5"/>
                </a:lnTo>
                <a:lnTo>
                  <a:pt x="f5" y="f13"/>
                </a:lnTo>
                <a:lnTo>
                  <a:pt x="f17" y="f13"/>
                </a:lnTo>
                <a:lnTo>
                  <a:pt x="f17" y="f4"/>
                </a:lnTo>
                <a:close/>
              </a:path>
            </a:pathLst>
          </a:cu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 w="18004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30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438908" y="4303291"/>
            <a:ext cx="489825" cy="489876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1 10800"/>
              <a:gd name="f11" fmla="pin 0 f0 216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2"/>
              <a:gd name="f18" fmla="*/ f13 f12 1"/>
              <a:gd name="f19" fmla="*/ 21600 f14 1"/>
              <a:gd name="f20" fmla="*/ f12 f7 1"/>
              <a:gd name="f21" fmla="*/ f18 1 10800"/>
              <a:gd name="f22" fmla="*/ f19 1 f14"/>
              <a:gd name="f23" fmla="*/ f17 f7 1"/>
              <a:gd name="f24" fmla="+- f13 0 f21"/>
              <a:gd name="f25" fmla="*/ f22 f8 1"/>
              <a:gd name="f26" fmla="*/ f24 f8 1"/>
            </a:gdLst>
            <a:ahLst>
              <a:ahXY gdRefX="f1" minX="f4" maxX="f6" gdRefY="f0" minY="f4" maxY="f5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6" r="f23" b="f25"/>
            <a:pathLst>
              <a:path w="21600" h="21600">
                <a:moveTo>
                  <a:pt x="f12" y="f5"/>
                </a:moveTo>
                <a:lnTo>
                  <a:pt x="f12" y="f13"/>
                </a:lnTo>
                <a:lnTo>
                  <a:pt x="f4" y="f13"/>
                </a:lnTo>
                <a:lnTo>
                  <a:pt x="f6" y="f4"/>
                </a:lnTo>
                <a:lnTo>
                  <a:pt x="f5" y="f13"/>
                </a:lnTo>
                <a:lnTo>
                  <a:pt x="f17" y="f13"/>
                </a:lnTo>
                <a:lnTo>
                  <a:pt x="f17" y="f5"/>
                </a:lnTo>
                <a:close/>
              </a:path>
            </a:pathLst>
          </a:cu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 w="18004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30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5807" y="4793168"/>
            <a:ext cx="1796028" cy="65316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ENVIRONMENT/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EMULATOR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93963" y="1637594"/>
            <a:ext cx="1796028" cy="48987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TOOLS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9170" y="3024207"/>
            <a:ext cx="1796028" cy="111579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CASE ID XXXXX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Step1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Step2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Step3.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Step4.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77365" y="1624430"/>
            <a:ext cx="1142926" cy="28594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</a:t>
            </a: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Engineer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96626" y="2812192"/>
            <a:ext cx="1192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PASS</a:t>
            </a:r>
          </a:p>
          <a:p>
            <a:endParaRPr lang="fi-FI" smtClean="0"/>
          </a:p>
          <a:p>
            <a:r>
              <a:rPr lang="fi-FI"/>
              <a:t>?</a:t>
            </a:r>
            <a:endParaRPr lang="fi-FI" smtClean="0"/>
          </a:p>
          <a:p>
            <a:endParaRPr lang="fi-FI"/>
          </a:p>
          <a:p>
            <a:r>
              <a:rPr lang="fi-FI" smtClean="0"/>
              <a:t>FAIL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058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Web </a:t>
            </a:r>
            <a:r>
              <a:rPr lang="fi-FI" dirty="0" err="1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3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Roboto" pitchFamily="2" charset="0"/>
                <a:ea typeface="Roboto" pitchFamily="2" charset="0"/>
              </a:rPr>
              <a:t>Great success, Doing It Wrong and Fatal </a:t>
            </a:r>
            <a:r>
              <a:rPr lang="en-US" sz="2200" dirty="0"/>
              <a:t>error are utility colors. They are used to give feedback for the user. Great Success means that everything’s good. Doing It Wrong is a notice </a:t>
            </a:r>
            <a:r>
              <a:rPr lang="en-US" sz="2200" dirty="0" err="1"/>
              <a:t>colour</a:t>
            </a:r>
            <a:r>
              <a:rPr lang="en-US" sz="2200" dirty="0"/>
              <a:t> for noticing the </a:t>
            </a:r>
            <a:r>
              <a:rPr lang="en-US" sz="2200" dirty="0" smtClean="0"/>
              <a:t>user. </a:t>
            </a:r>
            <a:r>
              <a:rPr lang="en-US" sz="2200" dirty="0"/>
              <a:t>Fatal Error is used for errors.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664979" y="3587412"/>
            <a:ext cx="3380140" cy="792088"/>
            <a:chOff x="3571898" y="5085184"/>
            <a:chExt cx="3380140" cy="792088"/>
          </a:xfrm>
        </p:grpSpPr>
        <p:sp>
          <p:nvSpPr>
            <p:cNvPr id="17" name="Rectangle 16"/>
            <p:cNvSpPr/>
            <p:nvPr/>
          </p:nvSpPr>
          <p:spPr>
            <a:xfrm>
              <a:off x="3571898" y="5085184"/>
              <a:ext cx="936105" cy="792088"/>
            </a:xfrm>
            <a:prstGeom prst="rect">
              <a:avLst/>
            </a:prstGeom>
            <a:solidFill>
              <a:srgbClr val="AC29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64979" y="5097294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Fatal Error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#ad2a20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9591" y="4855003"/>
            <a:ext cx="3367181" cy="792088"/>
            <a:chOff x="3563886" y="4149080"/>
            <a:chExt cx="3367181" cy="792088"/>
          </a:xfrm>
        </p:grpSpPr>
        <p:sp>
          <p:nvSpPr>
            <p:cNvPr id="20" name="Rectangle 19"/>
            <p:cNvSpPr/>
            <p:nvPr/>
          </p:nvSpPr>
          <p:spPr>
            <a:xfrm>
              <a:off x="3563886" y="4149080"/>
              <a:ext cx="936105" cy="792088"/>
            </a:xfrm>
            <a:prstGeom prst="rect">
              <a:avLst/>
            </a:prstGeom>
            <a:solidFill>
              <a:srgbClr val="FFC2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60606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44008" y="4212377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Doing It Wrong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#ffc30f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99592" y="3578701"/>
            <a:ext cx="3367180" cy="800799"/>
            <a:chOff x="3563885" y="3204265"/>
            <a:chExt cx="3367180" cy="800799"/>
          </a:xfrm>
        </p:grpSpPr>
        <p:sp>
          <p:nvSpPr>
            <p:cNvPr id="23" name="Rectangle 22"/>
            <p:cNvSpPr/>
            <p:nvPr/>
          </p:nvSpPr>
          <p:spPr>
            <a:xfrm>
              <a:off x="3563885" y="3212976"/>
              <a:ext cx="936105" cy="792088"/>
            </a:xfrm>
            <a:prstGeom prst="rect">
              <a:avLst/>
            </a:prstGeom>
            <a:solidFill>
              <a:srgbClr val="7EB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44006" y="3204265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Great Success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#7fb34b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66660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Web </a:t>
            </a:r>
            <a:r>
              <a:rPr lang="fi-FI" dirty="0" err="1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666</a:t>
            </a:r>
            <a:r>
              <a:rPr lang="en-US" dirty="0"/>
              <a:t> is the darkest shade you can use anywhere. 666 is near black. If there is necessary to use black, this color is the one</a:t>
            </a:r>
            <a:r>
              <a:rPr lang="en-US" dirty="0" smtClean="0"/>
              <a:t>.</a:t>
            </a:r>
          </a:p>
          <a:p>
            <a:endParaRPr lang="fi-FI" dirty="0"/>
          </a:p>
          <a:p>
            <a:r>
              <a:rPr lang="en-US" dirty="0">
                <a:latin typeface="Roboto" pitchFamily="2" charset="0"/>
                <a:ea typeface="Roboto" pitchFamily="2" charset="0"/>
              </a:rPr>
              <a:t>Toolbox and Team Board </a:t>
            </a:r>
            <a:r>
              <a:rPr lang="en-US" dirty="0"/>
              <a:t>are used as a background for some elements (a toolbox or web site element background for example).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696522" y="4071792"/>
            <a:ext cx="3337115" cy="795382"/>
            <a:chOff x="3635896" y="5220489"/>
            <a:chExt cx="3337115" cy="795382"/>
          </a:xfrm>
        </p:grpSpPr>
        <p:sp>
          <p:nvSpPr>
            <p:cNvPr id="11" name="Rectangle 10"/>
            <p:cNvSpPr/>
            <p:nvPr/>
          </p:nvSpPr>
          <p:spPr>
            <a:xfrm>
              <a:off x="3635896" y="5223783"/>
              <a:ext cx="936104" cy="792088"/>
            </a:xfrm>
            <a:prstGeom prst="rect">
              <a:avLst/>
            </a:prstGeom>
            <a:solidFill>
              <a:srgbClr val="060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85952" y="5220489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666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#060606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71600" y="5076981"/>
            <a:ext cx="3316144" cy="792088"/>
            <a:chOff x="3635896" y="4365104"/>
            <a:chExt cx="3316144" cy="792088"/>
          </a:xfrm>
        </p:grpSpPr>
        <p:sp>
          <p:nvSpPr>
            <p:cNvPr id="14" name="Rectangle 13"/>
            <p:cNvSpPr/>
            <p:nvPr/>
          </p:nvSpPr>
          <p:spPr>
            <a:xfrm>
              <a:off x="3635896" y="4365104"/>
              <a:ext cx="936104" cy="792088"/>
            </a:xfrm>
            <a:prstGeom prst="rect">
              <a:avLst/>
            </a:prstGeom>
            <a:solidFill>
              <a:srgbClr val="C7C7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64981" y="4428401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Team Board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#c8c8c8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71600" y="4008495"/>
            <a:ext cx="3316142" cy="792088"/>
            <a:chOff x="3635896" y="3501008"/>
            <a:chExt cx="3316142" cy="792088"/>
          </a:xfrm>
        </p:grpSpPr>
        <p:sp>
          <p:nvSpPr>
            <p:cNvPr id="17" name="Rectangle 16"/>
            <p:cNvSpPr/>
            <p:nvPr/>
          </p:nvSpPr>
          <p:spPr>
            <a:xfrm>
              <a:off x="3635896" y="3501008"/>
              <a:ext cx="936104" cy="792088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rgbClr val="1A1A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64979" y="3564305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Toolbox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</a:t>
              </a:r>
              <a:r>
                <a:rPr lang="en-US" sz="1600" dirty="0" err="1">
                  <a:solidFill>
                    <a:srgbClr val="060606"/>
                  </a:solidFill>
                </a:rPr>
                <a:t>ebebeb</a:t>
              </a:r>
              <a:endParaRPr lang="en-US" sz="1600" dirty="0">
                <a:solidFill>
                  <a:srgbClr val="06060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5054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3212976"/>
            <a:ext cx="5770984" cy="2692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Roboto Cn" pitchFamily="2" charset="0"/>
                <a:ea typeface="Roboto Cn" pitchFamily="2" charset="0"/>
              </a:rPr>
              <a:t>Roboto Condensed, </a:t>
            </a:r>
            <a:r>
              <a:rPr lang="it-IT" sz="2000" i="1" dirty="0">
                <a:latin typeface="Roboto Cn" pitchFamily="2" charset="0"/>
                <a:ea typeface="Roboto Cn" pitchFamily="2" charset="0"/>
              </a:rPr>
              <a:t>Roboto Condensed Italic </a:t>
            </a:r>
            <a:endParaRPr lang="it-IT" sz="2000" dirty="0">
              <a:latin typeface="Roboto Cn" pitchFamily="2" charset="0"/>
              <a:ea typeface="Roboto Cn" pitchFamily="2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Roboto Cn" pitchFamily="2" charset="0"/>
                <a:ea typeface="Roboto Cn" pitchFamily="2" charset="0"/>
              </a:rPr>
              <a:t>Roboto</a:t>
            </a:r>
            <a:r>
              <a:rPr lang="en-US" sz="2000" b="1" dirty="0">
                <a:latin typeface="Roboto Cn" pitchFamily="2" charset="0"/>
                <a:ea typeface="Roboto Cn" pitchFamily="2" charset="0"/>
              </a:rPr>
              <a:t> Bold Condensed</a:t>
            </a:r>
            <a:r>
              <a:rPr lang="en-US" sz="2000" i="1" dirty="0">
                <a:latin typeface="Roboto Cn" pitchFamily="2" charset="0"/>
                <a:ea typeface="Roboto Cn" pitchFamily="2" charset="0"/>
              </a:rPr>
              <a:t>, </a:t>
            </a:r>
            <a:r>
              <a:rPr lang="en-US" sz="2000" b="1" i="1" dirty="0" err="1">
                <a:latin typeface="Roboto Cn" pitchFamily="2" charset="0"/>
                <a:ea typeface="Roboto Cn" pitchFamily="2" charset="0"/>
              </a:rPr>
              <a:t>Roboto</a:t>
            </a:r>
            <a:r>
              <a:rPr lang="en-US" sz="2000" b="1" i="1" dirty="0">
                <a:latin typeface="Roboto Cn" pitchFamily="2" charset="0"/>
                <a:ea typeface="Roboto Cn" pitchFamily="2" charset="0"/>
              </a:rPr>
              <a:t> Bold Condensed Italic </a:t>
            </a:r>
            <a:endParaRPr lang="en-US" sz="2000" dirty="0">
              <a:latin typeface="Roboto Cn" pitchFamily="2" charset="0"/>
              <a:ea typeface="Roboto Cn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Roboto Th" pitchFamily="2" charset="0"/>
                <a:ea typeface="Roboto Th" pitchFamily="2" charset="0"/>
              </a:rPr>
              <a:t>Roboto</a:t>
            </a:r>
            <a:r>
              <a:rPr lang="en-US" sz="2000" dirty="0">
                <a:latin typeface="Roboto Th" pitchFamily="2" charset="0"/>
                <a:ea typeface="Roboto Th" pitchFamily="2" charset="0"/>
              </a:rPr>
              <a:t> Thin, </a:t>
            </a:r>
            <a:r>
              <a:rPr lang="en-US" sz="2000" i="1" dirty="0" err="1">
                <a:latin typeface="Roboto Th" pitchFamily="2" charset="0"/>
                <a:ea typeface="Roboto Th" pitchFamily="2" charset="0"/>
              </a:rPr>
              <a:t>Roboto</a:t>
            </a:r>
            <a:r>
              <a:rPr lang="en-US" sz="2000" i="1" dirty="0">
                <a:latin typeface="Roboto Th" pitchFamily="2" charset="0"/>
                <a:ea typeface="Roboto Th" pitchFamily="2" charset="0"/>
              </a:rPr>
              <a:t> Thin Italic </a:t>
            </a:r>
            <a:endParaRPr lang="en-US" sz="2000" dirty="0">
              <a:latin typeface="Roboto Th" pitchFamily="2" charset="0"/>
              <a:ea typeface="Roboto Th" pitchFamily="2" charset="0"/>
            </a:endParaRPr>
          </a:p>
          <a:p>
            <a:pPr marL="0" indent="0">
              <a:buNone/>
            </a:pPr>
            <a:r>
              <a:rPr lang="en-US" sz="2000" dirty="0" err="1"/>
              <a:t>Roboto</a:t>
            </a:r>
            <a:r>
              <a:rPr lang="en-US" sz="2000" dirty="0"/>
              <a:t> Light, </a:t>
            </a:r>
            <a:r>
              <a:rPr lang="en-US" sz="2000" i="1" dirty="0" err="1"/>
              <a:t>Roboto</a:t>
            </a:r>
            <a:r>
              <a:rPr lang="en-US" sz="2000" i="1" dirty="0"/>
              <a:t> Light Italic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Roboto" pitchFamily="2" charset="0"/>
                <a:ea typeface="Roboto" pitchFamily="2" charset="0"/>
              </a:rPr>
              <a:t>Roboto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 Regular, </a:t>
            </a:r>
            <a:r>
              <a:rPr lang="en-US" sz="2000" i="1" dirty="0" err="1">
                <a:latin typeface="Roboto" pitchFamily="2" charset="0"/>
                <a:ea typeface="Roboto" pitchFamily="2" charset="0"/>
              </a:rPr>
              <a:t>Roboto</a:t>
            </a:r>
            <a:r>
              <a:rPr lang="en-US" sz="2000" i="1" dirty="0">
                <a:latin typeface="Roboto" pitchFamily="2" charset="0"/>
                <a:ea typeface="Roboto" pitchFamily="2" charset="0"/>
              </a:rPr>
              <a:t> Regular Italic </a:t>
            </a:r>
            <a:endParaRPr lang="en-US" sz="2000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pl-PL" sz="2000" b="1" dirty="0" smtClean="0">
                <a:latin typeface="Roboto" pitchFamily="2" charset="0"/>
                <a:ea typeface="Roboto" pitchFamily="2" charset="0"/>
              </a:rPr>
              <a:t>Roboto </a:t>
            </a:r>
            <a:r>
              <a:rPr lang="pl-PL" sz="2000" b="1" dirty="0">
                <a:latin typeface="Roboto" pitchFamily="2" charset="0"/>
                <a:ea typeface="Roboto" pitchFamily="2" charset="0"/>
              </a:rPr>
              <a:t>Bold</a:t>
            </a:r>
            <a:r>
              <a:rPr lang="pl-PL" sz="2000" i="1" dirty="0">
                <a:latin typeface="Roboto" pitchFamily="2" charset="0"/>
                <a:ea typeface="Roboto" pitchFamily="2" charset="0"/>
              </a:rPr>
              <a:t>, </a:t>
            </a:r>
            <a:r>
              <a:rPr lang="pl-PL" sz="2000" b="1" i="1" dirty="0">
                <a:latin typeface="Roboto" pitchFamily="2" charset="0"/>
                <a:ea typeface="Roboto" pitchFamily="2" charset="0"/>
              </a:rPr>
              <a:t>Roboto Bold Italic </a:t>
            </a:r>
            <a:endParaRPr lang="pl-PL" sz="2000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Roboto Bk" pitchFamily="2" charset="0"/>
                <a:ea typeface="Roboto Bk" pitchFamily="2" charset="0"/>
              </a:rPr>
              <a:t>Roboto</a:t>
            </a:r>
            <a:r>
              <a:rPr lang="en-US" sz="2000" dirty="0">
                <a:latin typeface="Roboto Bk" pitchFamily="2" charset="0"/>
                <a:ea typeface="Roboto Bk" pitchFamily="2" charset="0"/>
              </a:rPr>
              <a:t> </a:t>
            </a:r>
            <a:r>
              <a:rPr lang="en-US" sz="2000" dirty="0" smtClean="0">
                <a:latin typeface="Roboto Bk" pitchFamily="2" charset="0"/>
                <a:ea typeface="Roboto Bk" pitchFamily="2" charset="0"/>
              </a:rPr>
              <a:t>Black,</a:t>
            </a:r>
            <a:r>
              <a:rPr lang="en-US" sz="2000" b="1" i="1" dirty="0" smtClean="0">
                <a:latin typeface="Roboto Bk" pitchFamily="2" charset="0"/>
                <a:ea typeface="Roboto Bk" pitchFamily="2" charset="0"/>
              </a:rPr>
              <a:t> </a:t>
            </a:r>
            <a:r>
              <a:rPr lang="en-US" sz="2000" i="1" dirty="0" err="1">
                <a:latin typeface="Roboto Bk" pitchFamily="2" charset="0"/>
                <a:ea typeface="Roboto Bk" pitchFamily="2" charset="0"/>
              </a:rPr>
              <a:t>Roboto</a:t>
            </a:r>
            <a:r>
              <a:rPr lang="en-US" sz="2000" i="1" dirty="0">
                <a:latin typeface="Roboto Bk" pitchFamily="2" charset="0"/>
                <a:ea typeface="Roboto Bk" pitchFamily="2" charset="0"/>
              </a:rPr>
              <a:t> Black Italic </a:t>
            </a:r>
            <a:endParaRPr lang="en-US" sz="2000" dirty="0"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600200"/>
            <a:ext cx="8229600" cy="11087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Roboto" pitchFamily="2" charset="0"/>
                <a:ea typeface="Roboto" pitchFamily="2" charset="0"/>
              </a:rPr>
              <a:t>The </a:t>
            </a:r>
            <a:r>
              <a:rPr lang="en-US" sz="2000" dirty="0" err="1">
                <a:latin typeface="Roboto" pitchFamily="2" charset="0"/>
                <a:ea typeface="Roboto" pitchFamily="2" charset="0"/>
              </a:rPr>
              <a:t>Roboto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 family </a:t>
            </a:r>
          </a:p>
          <a:p>
            <a:r>
              <a:rPr lang="en-US" sz="2000" dirty="0"/>
              <a:t>The brand font is called </a:t>
            </a:r>
            <a:r>
              <a:rPr lang="en-US" sz="2000" dirty="0" err="1"/>
              <a:t>Roboto</a:t>
            </a:r>
            <a:r>
              <a:rPr lang="en-US" sz="2000" dirty="0"/>
              <a:t>. Always maintain the consistency in </a:t>
            </a:r>
            <a:r>
              <a:rPr lang="en-US" sz="2000" dirty="0" err="1"/>
              <a:t>FreeNest</a:t>
            </a:r>
            <a:r>
              <a:rPr lang="en-US" sz="2000" dirty="0"/>
              <a:t> software, web media, print media </a:t>
            </a:r>
            <a:r>
              <a:rPr lang="en-US" sz="2000" dirty="0" err="1"/>
              <a:t>etc</a:t>
            </a:r>
            <a:r>
              <a:rPr lang="en-US" sz="2000" dirty="0"/>
              <a:t>! If it’s not possible to use </a:t>
            </a:r>
            <a:r>
              <a:rPr lang="en-US" sz="2000" dirty="0" err="1"/>
              <a:t>Roboto</a:t>
            </a:r>
            <a:r>
              <a:rPr lang="en-US" sz="2000" dirty="0"/>
              <a:t> in web, use Arial. </a:t>
            </a:r>
            <a:endParaRPr lang="en-US" sz="2000" dirty="0">
              <a:latin typeface="Roboto Bk" pitchFamily="2" charset="0"/>
              <a:ea typeface="Roboto B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8677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21602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Roboto" pitchFamily="2" charset="0"/>
                <a:ea typeface="Roboto" pitchFamily="2" charset="0"/>
              </a:rPr>
              <a:t>Using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Roboto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</a:p>
          <a:p>
            <a:r>
              <a:rPr lang="en-US" sz="2800" dirty="0"/>
              <a:t>In body text you should use Thin or Light. Light can be used if Thin gets too thin and stuffy. This text is written with </a:t>
            </a:r>
            <a:r>
              <a:rPr lang="en-US" sz="2800" dirty="0" err="1"/>
              <a:t>Roboto</a:t>
            </a:r>
            <a:r>
              <a:rPr lang="en-US" sz="2800" dirty="0"/>
              <a:t> Light. For highlighting etc. you can use Bold or Black. Never use Italic for anything else than just short quotations and such. See </a:t>
            </a:r>
            <a:r>
              <a:rPr lang="en-US" sz="2800" dirty="0" smtClean="0"/>
              <a:t>the </a:t>
            </a:r>
            <a:r>
              <a:rPr lang="en-US" sz="2800" dirty="0"/>
              <a:t>text colors in the Colors section to select right color for the right background when writing text. </a:t>
            </a:r>
            <a:r>
              <a:rPr lang="en-US" sz="2800" dirty="0" smtClean="0"/>
              <a:t>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4941168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err="1" smtClean="0">
                <a:latin typeface="Roboto Th" pitchFamily="2" charset="0"/>
                <a:ea typeface="Roboto Th" pitchFamily="2" charset="0"/>
              </a:rPr>
              <a:t>Free</a:t>
            </a:r>
            <a:r>
              <a:rPr lang="en-US" sz="4000" dirty="0" err="1" smtClean="0">
                <a:latin typeface="Roboto Bk" pitchFamily="2" charset="0"/>
                <a:ea typeface="Roboto Bk" pitchFamily="2" charset="0"/>
              </a:rPr>
              <a:t>Nest</a:t>
            </a:r>
            <a:r>
              <a:rPr lang="en-US" dirty="0" smtClean="0"/>
              <a:t> 	(</a:t>
            </a:r>
            <a:r>
              <a:rPr lang="en-US" dirty="0" err="1" smtClean="0"/>
              <a:t>Roboto</a:t>
            </a:r>
            <a:r>
              <a:rPr lang="en-US" dirty="0" smtClean="0"/>
              <a:t> Thin and </a:t>
            </a:r>
            <a:r>
              <a:rPr lang="en-US" dirty="0" err="1" smtClean="0"/>
              <a:t>Roboto</a:t>
            </a:r>
            <a:r>
              <a:rPr lang="en-US" dirty="0" smtClean="0"/>
              <a:t> Black)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368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1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FreeNest</a:t>
            </a:r>
            <a:r>
              <a:rPr lang="fi-FI" dirty="0" smtClean="0"/>
              <a:t> </a:t>
            </a:r>
            <a:r>
              <a:rPr lang="fi-FI" dirty="0" err="1" smtClean="0"/>
              <a:t>Brand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</a:t>
            </a:r>
            <a:r>
              <a:rPr lang="en-US" dirty="0" err="1"/>
              <a:t>FreeNest</a:t>
            </a:r>
            <a:r>
              <a:rPr lang="en-US" dirty="0"/>
              <a:t> Brand?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take branding seriously, The </a:t>
            </a:r>
            <a:r>
              <a:rPr lang="en-US" sz="2400" dirty="0" err="1"/>
              <a:t>FreeNest</a:t>
            </a:r>
            <a:r>
              <a:rPr lang="en-US" sz="2400" dirty="0"/>
              <a:t> Brand is our pride </a:t>
            </a:r>
            <a:r>
              <a:rPr lang="en-US" sz="2400" dirty="0" smtClean="0"/>
              <a:t>and joy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the message we want to send to the developer </a:t>
            </a:r>
            <a:r>
              <a:rPr lang="en-US" sz="2400" dirty="0" smtClean="0"/>
              <a:t>teams, customers </a:t>
            </a:r>
            <a:r>
              <a:rPr lang="en-US" sz="2400" dirty="0"/>
              <a:t>and stakeholders.</a:t>
            </a:r>
          </a:p>
          <a:p>
            <a:r>
              <a:rPr lang="en-US" sz="2400" dirty="0"/>
              <a:t>These guidelines must be followed in all </a:t>
            </a:r>
            <a:r>
              <a:rPr lang="en-US" sz="2400" dirty="0" err="1"/>
              <a:t>FreeNest’s</a:t>
            </a:r>
            <a:r>
              <a:rPr lang="en-US" sz="2400" dirty="0"/>
              <a:t> </a:t>
            </a:r>
            <a:r>
              <a:rPr lang="en-US" sz="2400" dirty="0" smtClean="0"/>
              <a:t>print and electronic  communications</a:t>
            </a:r>
            <a:r>
              <a:rPr lang="en-US" sz="2400" dirty="0"/>
              <a:t>, marketing and informing.</a:t>
            </a:r>
          </a:p>
          <a:p>
            <a:r>
              <a:rPr lang="en-US" sz="2400" dirty="0"/>
              <a:t>Documentation defines logo guidelines, typography and the use </a:t>
            </a:r>
            <a:r>
              <a:rPr lang="en-US" sz="2400" dirty="0" smtClean="0"/>
              <a:t>of colors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21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main logo </a:t>
            </a:r>
            <a:r>
              <a:rPr lang="en-US" dirty="0" smtClean="0"/>
              <a:t>consists </a:t>
            </a:r>
            <a:r>
              <a:rPr lang="en-US" dirty="0"/>
              <a:t>of two elements, the leaf and the text </a:t>
            </a:r>
            <a:r>
              <a:rPr lang="en-US" dirty="0" smtClean="0"/>
              <a:t>laying horizontally.</a:t>
            </a:r>
          </a:p>
          <a:p>
            <a:endParaRPr lang="fi-FI" dirty="0"/>
          </a:p>
          <a:p>
            <a:r>
              <a:rPr lang="en-US" dirty="0"/>
              <a:t>You can also use the logo with the </a:t>
            </a:r>
            <a:r>
              <a:rPr lang="en-US" dirty="0" err="1"/>
              <a:t>FreeNest</a:t>
            </a:r>
            <a:r>
              <a:rPr lang="en-US" dirty="0"/>
              <a:t> text under the leaf, </a:t>
            </a:r>
            <a:r>
              <a:rPr lang="en-US" dirty="0" smtClean="0"/>
              <a:t>if you </a:t>
            </a:r>
            <a:r>
              <a:rPr lang="en-US" dirty="0"/>
              <a:t>need. Don’t do this often, the main logo should be the </a:t>
            </a:r>
            <a:r>
              <a:rPr lang="en-US" dirty="0" smtClean="0"/>
              <a:t>horizontal one</a:t>
            </a:r>
            <a:r>
              <a:rPr lang="en-US" dirty="0"/>
              <a:t>. </a:t>
            </a:r>
            <a:endParaRPr lang="en-US" dirty="0" smtClean="0"/>
          </a:p>
        </p:txBody>
      </p:sp>
      <p:pic>
        <p:nvPicPr>
          <p:cNvPr id="9" name="Picture 3" descr="C:\Users\Administrator\Desktop\Nest\PowerPoint&amp;LibreOffice templates\blacktext_freenest_logo_vertical_cmyk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78"/>
          <a:stretch/>
        </p:blipFill>
        <p:spPr bwMode="auto">
          <a:xfrm>
            <a:off x="6297314" y="4046007"/>
            <a:ext cx="1587054" cy="135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Nest\PowerPoint&amp;LibreOffice templates\blacktext_freenest_logo_horizontal_cmyk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3895428" cy="88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44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1"/>
          </a:xfrm>
        </p:spPr>
        <p:txBody>
          <a:bodyPr/>
          <a:lstStyle/>
          <a:p>
            <a:r>
              <a:rPr lang="en-US" dirty="0"/>
              <a:t>You can also use </a:t>
            </a:r>
            <a:r>
              <a:rPr lang="en-US" dirty="0" smtClean="0"/>
              <a:t>the logo </a:t>
            </a:r>
            <a:r>
              <a:rPr lang="en-US" dirty="0"/>
              <a:t>with dark background and white text. </a:t>
            </a:r>
          </a:p>
          <a:p>
            <a:r>
              <a:rPr lang="en-US" dirty="0"/>
              <a:t>You can use the logo with the “Product Platform” text under the </a:t>
            </a:r>
            <a:r>
              <a:rPr lang="en-US" dirty="0" err="1"/>
              <a:t>FreeNest</a:t>
            </a:r>
            <a:r>
              <a:rPr lang="en-US" dirty="0"/>
              <a:t> if the logo itself does not open up in the context.</a:t>
            </a:r>
          </a:p>
          <a:p>
            <a:endParaRPr lang="en-US" dirty="0"/>
          </a:p>
        </p:txBody>
      </p:sp>
      <p:pic>
        <p:nvPicPr>
          <p:cNvPr id="2050" name="Picture 2" descr="C:\Users\Administrator\Desktop\Nest\PowerPoint&amp;LibreOffice templates\whitetext_freenest_logo_horizontal_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3895428" cy="9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\Desktop\Nest\PowerPoint&amp;LibreOffice templates\whitetext_freenest_logo_vertical_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933" y="4043446"/>
            <a:ext cx="1591471" cy="132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7609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Do</a:t>
            </a:r>
            <a:r>
              <a:rPr lang="fi-FI" dirty="0" smtClean="0"/>
              <a:t> 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observe the free space around </a:t>
            </a:r>
            <a:r>
              <a:rPr lang="en-US" sz="2000" dirty="0" err="1"/>
              <a:t>tho</a:t>
            </a:r>
            <a:r>
              <a:rPr lang="en-US" sz="2000" dirty="0"/>
              <a:t> logo.</a:t>
            </a:r>
          </a:p>
          <a:p>
            <a:r>
              <a:rPr lang="en-US" sz="2000" dirty="0"/>
              <a:t>use the logo with black text when the background color is lite.</a:t>
            </a:r>
          </a:p>
          <a:p>
            <a:r>
              <a:rPr lang="en-US" sz="2000" dirty="0"/>
              <a:t>use the logo with white text when the background color is dark.</a:t>
            </a:r>
          </a:p>
          <a:p>
            <a:r>
              <a:rPr lang="en-US" sz="2000" dirty="0"/>
              <a:t>use white, black or neutral backgrounds.</a:t>
            </a:r>
          </a:p>
          <a:p>
            <a:r>
              <a:rPr lang="en-US" sz="2000" dirty="0"/>
              <a:t>respect our logos.</a:t>
            </a:r>
          </a:p>
          <a:p>
            <a:r>
              <a:rPr lang="en-US" sz="2000" dirty="0"/>
              <a:t>keep the logo readable.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i-FI" dirty="0" err="1" smtClean="0"/>
              <a:t>Don’t</a:t>
            </a:r>
            <a:r>
              <a:rPr lang="fi-FI" dirty="0" smtClean="0"/>
              <a:t> 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squash or stretch the logo.</a:t>
            </a:r>
          </a:p>
          <a:p>
            <a:r>
              <a:rPr lang="en-US" sz="2000" dirty="0"/>
              <a:t>alter the proportion of the logo.</a:t>
            </a:r>
          </a:p>
          <a:p>
            <a:r>
              <a:rPr lang="en-US" sz="2000" dirty="0"/>
              <a:t>alter the layout of the logo.</a:t>
            </a:r>
          </a:p>
          <a:p>
            <a:r>
              <a:rPr lang="en-US" sz="2000" dirty="0"/>
              <a:t>put anything over the logo.</a:t>
            </a:r>
          </a:p>
          <a:p>
            <a:r>
              <a:rPr lang="en-US" sz="2000" dirty="0"/>
              <a:t>change the colors of the logo.</a:t>
            </a:r>
          </a:p>
        </p:txBody>
      </p:sp>
    </p:spTree>
    <p:extLst>
      <p:ext uri="{BB962C8B-B14F-4D97-AF65-F5344CB8AC3E}">
        <p14:creationId xmlns:p14="http://schemas.microsoft.com/office/powerpoint/2010/main" val="25365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Bug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1640" y="1556792"/>
            <a:ext cx="2649685" cy="35211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420888"/>
            <a:ext cx="3773607" cy="404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175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Brand</a:t>
            </a:r>
            <a:r>
              <a:rPr lang="fi-FI" dirty="0" smtClean="0"/>
              <a:t> </a:t>
            </a:r>
            <a:r>
              <a:rPr lang="fi-FI" dirty="0" err="1"/>
              <a:t>c</a:t>
            </a:r>
            <a:r>
              <a:rPr lang="fi-FI" dirty="0" err="1" smtClean="0"/>
              <a:t>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>
                <a:latin typeface="Roboto" pitchFamily="2" charset="0"/>
                <a:ea typeface="Roboto" pitchFamily="2" charset="0"/>
              </a:rPr>
              <a:t>TMNT </a:t>
            </a:r>
            <a:r>
              <a:rPr lang="en-US" sz="2200" dirty="0">
                <a:latin typeface="Roboto" pitchFamily="2" charset="0"/>
                <a:ea typeface="Roboto" pitchFamily="2" charset="0"/>
              </a:rPr>
              <a:t>and Leaf Green </a:t>
            </a:r>
            <a:r>
              <a:rPr lang="en-US" sz="2200" dirty="0"/>
              <a:t>are the main colors of the brand. You can find the colors from the </a:t>
            </a:r>
            <a:r>
              <a:rPr lang="en-US" sz="2200" dirty="0" err="1"/>
              <a:t>FreeNest</a:t>
            </a:r>
            <a:r>
              <a:rPr lang="en-US" sz="2200" dirty="0"/>
              <a:t> logos leaf. Logos typography has the color called </a:t>
            </a:r>
            <a:r>
              <a:rPr lang="en-US" sz="2200" dirty="0" smtClean="0"/>
              <a:t>666. </a:t>
            </a:r>
            <a:r>
              <a:rPr lang="en-US" sz="2200" dirty="0"/>
              <a:t>Use these green colors with light or dark </a:t>
            </a:r>
            <a:r>
              <a:rPr lang="en-US" sz="2200" dirty="0" smtClean="0"/>
              <a:t>background, but </a:t>
            </a:r>
            <a:r>
              <a:rPr lang="en-US" sz="2200" dirty="0"/>
              <a:t>do not use TMNT color behind the logo. 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3203847" y="3694382"/>
            <a:ext cx="936104" cy="792088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3847" y="4692592"/>
            <a:ext cx="936104" cy="792088"/>
          </a:xfrm>
          <a:prstGeom prst="rect">
            <a:avLst/>
          </a:prstGeom>
          <a:solidFill>
            <a:srgbClr val="8DB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27983" y="3674166"/>
            <a:ext cx="2736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9F9FB"/>
                </a:solidFill>
              </a:rPr>
              <a:t>TMNT</a:t>
            </a:r>
            <a:endParaRPr lang="en-US" sz="1600" dirty="0">
              <a:solidFill>
                <a:srgbClr val="F9F9FB"/>
              </a:solidFill>
            </a:endParaRPr>
          </a:p>
          <a:p>
            <a:r>
              <a:rPr lang="en-US" sz="1600" dirty="0">
                <a:solidFill>
                  <a:srgbClr val="F9F9FB"/>
                </a:solidFill>
              </a:rPr>
              <a:t>Hex: #5f8029</a:t>
            </a:r>
          </a:p>
          <a:p>
            <a:r>
              <a:rPr lang="es-ES" sz="1600" dirty="0">
                <a:solidFill>
                  <a:srgbClr val="F9F9FB"/>
                </a:solidFill>
              </a:rPr>
              <a:t>CMYK: C67 M30 Y100 K15</a:t>
            </a:r>
            <a:endParaRPr lang="en-US" sz="1600" dirty="0">
              <a:solidFill>
                <a:srgbClr val="F9F9FB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27983" y="4668041"/>
            <a:ext cx="2736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9F9FB"/>
                </a:solidFill>
              </a:rPr>
              <a:t>Leaf Green</a:t>
            </a:r>
            <a:endParaRPr lang="en-US" sz="1600" dirty="0">
              <a:solidFill>
                <a:srgbClr val="F9F9FB"/>
              </a:solidFill>
            </a:endParaRPr>
          </a:p>
          <a:p>
            <a:r>
              <a:rPr lang="en-US" sz="1600" dirty="0">
                <a:solidFill>
                  <a:srgbClr val="F9F9FB"/>
                </a:solidFill>
              </a:rPr>
              <a:t>Hex: #8ec03d</a:t>
            </a:r>
          </a:p>
          <a:p>
            <a:r>
              <a:rPr lang="es-ES" sz="1600" dirty="0">
                <a:solidFill>
                  <a:srgbClr val="F9F9FB"/>
                </a:solidFill>
              </a:rPr>
              <a:t>CMYK: C52 M0 Y90 K0</a:t>
            </a:r>
            <a:endParaRPr lang="en-US" sz="1600" dirty="0">
              <a:solidFill>
                <a:srgbClr val="F9F9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5776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Brand</a:t>
            </a:r>
            <a:r>
              <a:rPr lang="fi-FI" dirty="0" smtClean="0"/>
              <a:t> </a:t>
            </a:r>
            <a:r>
              <a:rPr lang="fi-FI" dirty="0" err="1"/>
              <a:t>c</a:t>
            </a:r>
            <a:r>
              <a:rPr lang="fi-FI" dirty="0" err="1" smtClean="0"/>
              <a:t>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Roboto" pitchFamily="2" charset="0"/>
                <a:ea typeface="Roboto" pitchFamily="2" charset="0"/>
              </a:rPr>
              <a:t>Kissa</a:t>
            </a:r>
            <a:r>
              <a:rPr lang="en-US" dirty="0"/>
              <a:t> can be used as a background color for some elements. It must also be used as a text color if the background is gray (Toolbox for example). </a:t>
            </a:r>
          </a:p>
          <a:p>
            <a:r>
              <a:rPr lang="en-US" dirty="0">
                <a:latin typeface="Roboto" pitchFamily="2" charset="0"/>
                <a:ea typeface="Roboto" pitchFamily="2" charset="0"/>
              </a:rPr>
              <a:t>Gandalf</a:t>
            </a:r>
            <a:r>
              <a:rPr lang="en-US" dirty="0"/>
              <a:t> is meant to be used as a text color if the background is light (Steven Seagull). </a:t>
            </a:r>
          </a:p>
          <a:p>
            <a:r>
              <a:rPr lang="en-US" dirty="0">
                <a:latin typeface="Roboto" pitchFamily="2" charset="0"/>
                <a:ea typeface="Roboto" pitchFamily="2" charset="0"/>
              </a:rPr>
              <a:t>Steven Seagull </a:t>
            </a:r>
            <a:r>
              <a:rPr lang="en-US" dirty="0"/>
              <a:t>is a main background color for everything in </a:t>
            </a:r>
            <a:r>
              <a:rPr lang="en-US" dirty="0" err="1"/>
              <a:t>FreeNest</a:t>
            </a:r>
            <a:r>
              <a:rPr lang="en-US" dirty="0"/>
              <a:t>. It can be also used as a text color if the background is dark (</a:t>
            </a:r>
            <a:r>
              <a:rPr lang="en-US" dirty="0" err="1"/>
              <a:t>Kissa</a:t>
            </a:r>
            <a:r>
              <a:rPr lang="en-US" dirty="0"/>
              <a:t> for example). 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72187" y="5101242"/>
            <a:ext cx="3295169" cy="861774"/>
            <a:chOff x="2051720" y="4136617"/>
            <a:chExt cx="3295169" cy="861774"/>
          </a:xfrm>
        </p:grpSpPr>
        <p:sp>
          <p:nvSpPr>
            <p:cNvPr id="5" name="Rectangle 4"/>
            <p:cNvSpPr/>
            <p:nvPr/>
          </p:nvSpPr>
          <p:spPr>
            <a:xfrm>
              <a:off x="2051720" y="4149080"/>
              <a:ext cx="936104" cy="792088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59830" y="4136617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Gandalf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#454545</a:t>
              </a:r>
            </a:p>
            <a:p>
              <a:r>
                <a:rPr lang="es-ES" sz="1600" dirty="0">
                  <a:solidFill>
                    <a:srgbClr val="F9F9FB"/>
                  </a:solidFill>
                </a:rPr>
                <a:t>CMYK: C65 M55 Y52 K53</a:t>
              </a:r>
              <a:endParaRPr lang="en-US" sz="1600" dirty="0">
                <a:solidFill>
                  <a:srgbClr val="F9F9FB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72187" y="4176371"/>
            <a:ext cx="3295169" cy="941283"/>
            <a:chOff x="2051720" y="5050983"/>
            <a:chExt cx="3295169" cy="941283"/>
          </a:xfrm>
        </p:grpSpPr>
        <p:sp>
          <p:nvSpPr>
            <p:cNvPr id="6" name="Rectangle 5"/>
            <p:cNvSpPr/>
            <p:nvPr/>
          </p:nvSpPr>
          <p:spPr>
            <a:xfrm>
              <a:off x="2051720" y="5050983"/>
              <a:ext cx="936104" cy="792088"/>
            </a:xfrm>
            <a:prstGeom prst="rect">
              <a:avLst/>
            </a:prstGeom>
            <a:solidFill>
              <a:srgbClr val="1A1A1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59830" y="5130492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rgbClr val="F9F9FB"/>
                  </a:solidFill>
                </a:rPr>
                <a:t>Kissa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#1a1a1a</a:t>
              </a:r>
            </a:p>
            <a:p>
              <a:r>
                <a:rPr lang="es-ES" sz="1600" dirty="0">
                  <a:solidFill>
                    <a:srgbClr val="F9F9FB"/>
                  </a:solidFill>
                </a:rPr>
                <a:t>CMYK: C76 M67 Y0 K0</a:t>
              </a:r>
              <a:endParaRPr lang="en-US" sz="1600" dirty="0">
                <a:solidFill>
                  <a:srgbClr val="F9F9FB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88024" y="4176371"/>
            <a:ext cx="3315321" cy="874237"/>
            <a:chOff x="5703978" y="4136617"/>
            <a:chExt cx="3315321" cy="874237"/>
          </a:xfrm>
        </p:grpSpPr>
        <p:sp>
          <p:nvSpPr>
            <p:cNvPr id="7" name="Rectangle 6"/>
            <p:cNvSpPr/>
            <p:nvPr/>
          </p:nvSpPr>
          <p:spPr>
            <a:xfrm>
              <a:off x="5703978" y="4136617"/>
              <a:ext cx="936104" cy="792088"/>
            </a:xfrm>
            <a:prstGeom prst="rect">
              <a:avLst/>
            </a:prstGeom>
            <a:solidFill>
              <a:srgbClr val="F9F9FB"/>
            </a:solidFill>
            <a:ln w="3175">
              <a:solidFill>
                <a:srgbClr val="0606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32240" y="4149080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Steven Seagull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</a:t>
              </a:r>
              <a:r>
                <a:rPr lang="en-US" sz="1600" dirty="0" err="1">
                  <a:solidFill>
                    <a:srgbClr val="F9F9FB"/>
                  </a:solidFill>
                </a:rPr>
                <a:t>fafafc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s-ES" sz="1600" dirty="0">
                  <a:solidFill>
                    <a:srgbClr val="F9F9FB"/>
                  </a:solidFill>
                </a:rPr>
                <a:t>CMYK: C2 M2 Y1 K0</a:t>
              </a:r>
              <a:endParaRPr lang="en-US" sz="1600" dirty="0">
                <a:solidFill>
                  <a:srgbClr val="F9F9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9762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Brand</a:t>
            </a:r>
            <a:r>
              <a:rPr lang="fi-FI" dirty="0" smtClean="0"/>
              <a:t> </a:t>
            </a:r>
            <a:r>
              <a:rPr lang="fi-FI" dirty="0" err="1"/>
              <a:t>c</a:t>
            </a:r>
            <a:r>
              <a:rPr lang="fi-FI" dirty="0" err="1" smtClean="0"/>
              <a:t>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45802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Sad Cloud, Happy Cloud and Hazy Morning </a:t>
            </a:r>
            <a:r>
              <a:rPr lang="en-US" dirty="0"/>
              <a:t>are meant to be used for other visual elements in layouts, buttons, images, illustrations etc. Use them carefully, do not let the blue shades dominate the green shades!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3248348"/>
            <a:ext cx="3367179" cy="843107"/>
            <a:chOff x="3563888" y="3058225"/>
            <a:chExt cx="3367179" cy="843107"/>
          </a:xfrm>
        </p:grpSpPr>
        <p:sp>
          <p:nvSpPr>
            <p:cNvPr id="10" name="Rectangle 9"/>
            <p:cNvSpPr/>
            <p:nvPr/>
          </p:nvSpPr>
          <p:spPr>
            <a:xfrm>
              <a:off x="3563888" y="3058225"/>
              <a:ext cx="936104" cy="792088"/>
            </a:xfrm>
            <a:prstGeom prst="rect">
              <a:avLst/>
            </a:prstGeom>
            <a:solidFill>
              <a:srgbClr val="3A58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4008" y="3070335"/>
              <a:ext cx="22870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Sad Cloud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#3b5975</a:t>
              </a:r>
            </a:p>
            <a:p>
              <a:r>
                <a:rPr lang="es-ES" sz="1600" dirty="0">
                  <a:solidFill>
                    <a:srgbClr val="F9F9FB"/>
                  </a:solidFill>
                </a:rPr>
                <a:t>CMYK: C81 M57 Y34 K21</a:t>
              </a:r>
              <a:endParaRPr lang="en-US" sz="1600" dirty="0">
                <a:solidFill>
                  <a:srgbClr val="F9F9FB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99592" y="4623646"/>
            <a:ext cx="3367179" cy="861774"/>
            <a:chOff x="3563888" y="4077072"/>
            <a:chExt cx="3367179" cy="861774"/>
          </a:xfrm>
        </p:grpSpPr>
        <p:sp>
          <p:nvSpPr>
            <p:cNvPr id="9" name="Rectangle 8"/>
            <p:cNvSpPr/>
            <p:nvPr/>
          </p:nvSpPr>
          <p:spPr>
            <a:xfrm>
              <a:off x="3563888" y="4077072"/>
              <a:ext cx="936104" cy="792088"/>
            </a:xfrm>
            <a:prstGeom prst="rect">
              <a:avLst/>
            </a:prstGeom>
            <a:solidFill>
              <a:srgbClr val="79B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4008" y="4077072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Happy Cloud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#7abaf5</a:t>
              </a:r>
            </a:p>
            <a:p>
              <a:r>
                <a:rPr lang="es-ES" sz="1600" dirty="0">
                  <a:solidFill>
                    <a:srgbClr val="F9F9FB"/>
                  </a:solidFill>
                </a:rPr>
                <a:t>CMYK: C53 M16 Y0 K0</a:t>
              </a:r>
              <a:endParaRPr lang="en-US" sz="1600" dirty="0">
                <a:solidFill>
                  <a:srgbClr val="F9F9FB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44007" y="3229681"/>
            <a:ext cx="3367178" cy="861774"/>
            <a:chOff x="3563888" y="5085184"/>
            <a:chExt cx="3367178" cy="861774"/>
          </a:xfrm>
        </p:grpSpPr>
        <p:sp>
          <p:nvSpPr>
            <p:cNvPr id="8" name="Rectangle 7"/>
            <p:cNvSpPr/>
            <p:nvPr/>
          </p:nvSpPr>
          <p:spPr>
            <a:xfrm>
              <a:off x="3563888" y="5089376"/>
              <a:ext cx="936104" cy="792088"/>
            </a:xfrm>
            <a:prstGeom prst="rect">
              <a:avLst/>
            </a:prstGeom>
            <a:solidFill>
              <a:srgbClr val="C4DE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44007" y="5085184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Hazy Morning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#c5dff7</a:t>
              </a:r>
            </a:p>
            <a:p>
              <a:r>
                <a:rPr lang="es-ES" sz="1600" dirty="0">
                  <a:solidFill>
                    <a:srgbClr val="F9F9FB"/>
                  </a:solidFill>
                </a:rPr>
                <a:t>CMYK: C26 M6 Y0 K0</a:t>
              </a:r>
              <a:endParaRPr lang="en-US" sz="1600" dirty="0">
                <a:solidFill>
                  <a:srgbClr val="F9F9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8898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Web </a:t>
            </a:r>
            <a:r>
              <a:rPr lang="fi-FI" dirty="0" err="1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59"/>
          </a:xfrm>
        </p:spPr>
        <p:txBody>
          <a:bodyPr>
            <a:noAutofit/>
          </a:bodyPr>
          <a:lstStyle/>
          <a:p>
            <a:r>
              <a:rPr lang="en-US" sz="2200" dirty="0">
                <a:latin typeface="Roboto" pitchFamily="2" charset="0"/>
                <a:ea typeface="Roboto" pitchFamily="2" charset="0"/>
              </a:rPr>
              <a:t>Great success, Doing It Wrong and Fatal </a:t>
            </a:r>
            <a:r>
              <a:rPr lang="en-US" sz="2200" dirty="0"/>
              <a:t>error are utility colors. They are used to give feedback for the user. Great Success means that everything’s good. Doing It Wrong is a notice </a:t>
            </a:r>
            <a:r>
              <a:rPr lang="en-US" sz="2200" dirty="0" err="1"/>
              <a:t>colour</a:t>
            </a:r>
            <a:r>
              <a:rPr lang="en-US" sz="2200" dirty="0"/>
              <a:t> for noticing the </a:t>
            </a:r>
            <a:r>
              <a:rPr lang="en-US" sz="2200" dirty="0" smtClean="0"/>
              <a:t>user. </a:t>
            </a:r>
            <a:r>
              <a:rPr lang="en-US" sz="2200" dirty="0"/>
              <a:t>Fatal Error is used for errors.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64979" y="3587412"/>
            <a:ext cx="3380140" cy="792088"/>
            <a:chOff x="3571898" y="5085184"/>
            <a:chExt cx="3380140" cy="792088"/>
          </a:xfrm>
        </p:grpSpPr>
        <p:sp>
          <p:nvSpPr>
            <p:cNvPr id="5" name="Rectangle 4"/>
            <p:cNvSpPr/>
            <p:nvPr/>
          </p:nvSpPr>
          <p:spPr>
            <a:xfrm>
              <a:off x="3571898" y="5085184"/>
              <a:ext cx="936105" cy="792088"/>
            </a:xfrm>
            <a:prstGeom prst="rect">
              <a:avLst/>
            </a:prstGeom>
            <a:solidFill>
              <a:srgbClr val="AC29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64979" y="5097294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Fatal Error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#ad2a20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99591" y="4855003"/>
            <a:ext cx="3367181" cy="792088"/>
            <a:chOff x="3563886" y="4149080"/>
            <a:chExt cx="3367181" cy="792088"/>
          </a:xfrm>
        </p:grpSpPr>
        <p:sp>
          <p:nvSpPr>
            <p:cNvPr id="6" name="Rectangle 5"/>
            <p:cNvSpPr/>
            <p:nvPr/>
          </p:nvSpPr>
          <p:spPr>
            <a:xfrm>
              <a:off x="3563886" y="4149080"/>
              <a:ext cx="936105" cy="792088"/>
            </a:xfrm>
            <a:prstGeom prst="rect">
              <a:avLst/>
            </a:prstGeom>
            <a:solidFill>
              <a:srgbClr val="FFC2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4008" y="4212377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Doing It Wrong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#ffc30f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99592" y="3578701"/>
            <a:ext cx="3367180" cy="800799"/>
            <a:chOff x="3563885" y="3204265"/>
            <a:chExt cx="3367180" cy="800799"/>
          </a:xfrm>
        </p:grpSpPr>
        <p:sp>
          <p:nvSpPr>
            <p:cNvPr id="7" name="Rectangle 6"/>
            <p:cNvSpPr/>
            <p:nvPr/>
          </p:nvSpPr>
          <p:spPr>
            <a:xfrm>
              <a:off x="3563885" y="3212976"/>
              <a:ext cx="936105" cy="792088"/>
            </a:xfrm>
            <a:prstGeom prst="rect">
              <a:avLst/>
            </a:prstGeom>
            <a:solidFill>
              <a:srgbClr val="7EB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44006" y="3204265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Great Success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#7fb34b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2645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Web </a:t>
            </a:r>
            <a:r>
              <a:rPr lang="fi-FI" dirty="0" err="1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3"/>
          </a:xfrm>
        </p:spPr>
        <p:txBody>
          <a:bodyPr>
            <a:noAutofit/>
          </a:bodyPr>
          <a:lstStyle/>
          <a:p>
            <a:r>
              <a:rPr lang="en-US" sz="2200" dirty="0">
                <a:latin typeface="Roboto" pitchFamily="2" charset="0"/>
                <a:ea typeface="Roboto" pitchFamily="2" charset="0"/>
              </a:rPr>
              <a:t>666</a:t>
            </a:r>
            <a:r>
              <a:rPr lang="en-US" sz="2200" dirty="0"/>
              <a:t> is the darkest shade you can use anywhere. 666 is near black. If there is necessary to use black, this color is the one</a:t>
            </a:r>
            <a:r>
              <a:rPr lang="en-US" sz="2200" dirty="0" smtClean="0"/>
              <a:t>.</a:t>
            </a:r>
          </a:p>
          <a:p>
            <a:endParaRPr lang="fi-FI" sz="2200" dirty="0"/>
          </a:p>
          <a:p>
            <a:r>
              <a:rPr lang="en-US" sz="2200" dirty="0">
                <a:latin typeface="Roboto" pitchFamily="2" charset="0"/>
                <a:ea typeface="Roboto" pitchFamily="2" charset="0"/>
              </a:rPr>
              <a:t>Toolbox and Team Board </a:t>
            </a:r>
            <a:r>
              <a:rPr lang="en-US" sz="2200" dirty="0"/>
              <a:t>are used as a background for some elements (a toolbox or web site element background for example).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696522" y="4071792"/>
            <a:ext cx="3337115" cy="795382"/>
            <a:chOff x="3635896" y="5220489"/>
            <a:chExt cx="3337115" cy="795382"/>
          </a:xfrm>
        </p:grpSpPr>
        <p:sp>
          <p:nvSpPr>
            <p:cNvPr id="6" name="Rectangle 5"/>
            <p:cNvSpPr/>
            <p:nvPr/>
          </p:nvSpPr>
          <p:spPr>
            <a:xfrm>
              <a:off x="3635896" y="5223783"/>
              <a:ext cx="936104" cy="792088"/>
            </a:xfrm>
            <a:prstGeom prst="rect">
              <a:avLst/>
            </a:prstGeom>
            <a:solidFill>
              <a:srgbClr val="060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85952" y="5220489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666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#060606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71600" y="5076981"/>
            <a:ext cx="3316144" cy="792088"/>
            <a:chOff x="3635896" y="4365104"/>
            <a:chExt cx="3316144" cy="792088"/>
          </a:xfrm>
        </p:grpSpPr>
        <p:sp>
          <p:nvSpPr>
            <p:cNvPr id="5" name="Rectangle 4"/>
            <p:cNvSpPr/>
            <p:nvPr/>
          </p:nvSpPr>
          <p:spPr>
            <a:xfrm>
              <a:off x="3635896" y="4365104"/>
              <a:ext cx="936104" cy="792088"/>
            </a:xfrm>
            <a:prstGeom prst="rect">
              <a:avLst/>
            </a:prstGeom>
            <a:solidFill>
              <a:srgbClr val="C7C7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64981" y="4428401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Team Board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#c8c8c8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71600" y="4008495"/>
            <a:ext cx="3316142" cy="792088"/>
            <a:chOff x="3635896" y="3501008"/>
            <a:chExt cx="3316142" cy="792088"/>
          </a:xfrm>
        </p:grpSpPr>
        <p:sp>
          <p:nvSpPr>
            <p:cNvPr id="4" name="Rectangle 3"/>
            <p:cNvSpPr/>
            <p:nvPr/>
          </p:nvSpPr>
          <p:spPr>
            <a:xfrm>
              <a:off x="3635896" y="3501008"/>
              <a:ext cx="936104" cy="792088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rgbClr val="1A1A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64979" y="3564305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Toolbox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</a:t>
              </a:r>
              <a:r>
                <a:rPr lang="en-US" sz="1600" dirty="0" err="1">
                  <a:solidFill>
                    <a:srgbClr val="F9F9FB"/>
                  </a:solidFill>
                </a:rPr>
                <a:t>ebebeb</a:t>
              </a:r>
              <a:endParaRPr lang="en-US" sz="1600" dirty="0">
                <a:solidFill>
                  <a:srgbClr val="F9F9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58028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240" y="3356992"/>
            <a:ext cx="5842992" cy="2376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>
                <a:latin typeface="Roboto Cn" pitchFamily="2" charset="0"/>
                <a:ea typeface="Roboto Cn" pitchFamily="2" charset="0"/>
              </a:rPr>
              <a:t>Roboto Condensed, </a:t>
            </a:r>
            <a:r>
              <a:rPr lang="it-IT" sz="2000" i="1" dirty="0">
                <a:latin typeface="Roboto Cn" pitchFamily="2" charset="0"/>
                <a:ea typeface="Roboto Cn" pitchFamily="2" charset="0"/>
              </a:rPr>
              <a:t>Roboto Condensed Italic </a:t>
            </a:r>
            <a:endParaRPr lang="it-IT" sz="2000" dirty="0">
              <a:latin typeface="Roboto Cn" pitchFamily="2" charset="0"/>
              <a:ea typeface="Roboto Cn" pitchFamily="2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Roboto Cn" pitchFamily="2" charset="0"/>
                <a:ea typeface="Roboto Cn" pitchFamily="2" charset="0"/>
              </a:rPr>
              <a:t>Roboto</a:t>
            </a:r>
            <a:r>
              <a:rPr lang="en-US" sz="2000" b="1" dirty="0">
                <a:latin typeface="Roboto Cn" pitchFamily="2" charset="0"/>
                <a:ea typeface="Roboto Cn" pitchFamily="2" charset="0"/>
              </a:rPr>
              <a:t> Bold Condensed</a:t>
            </a:r>
            <a:r>
              <a:rPr lang="en-US" sz="2000" i="1" dirty="0">
                <a:latin typeface="Roboto Cn" pitchFamily="2" charset="0"/>
                <a:ea typeface="Roboto Cn" pitchFamily="2" charset="0"/>
              </a:rPr>
              <a:t>, </a:t>
            </a:r>
            <a:r>
              <a:rPr lang="en-US" sz="2000" b="1" i="1" dirty="0" err="1">
                <a:latin typeface="Roboto Cn" pitchFamily="2" charset="0"/>
                <a:ea typeface="Roboto Cn" pitchFamily="2" charset="0"/>
              </a:rPr>
              <a:t>Roboto</a:t>
            </a:r>
            <a:r>
              <a:rPr lang="en-US" sz="2000" b="1" i="1" dirty="0">
                <a:latin typeface="Roboto Cn" pitchFamily="2" charset="0"/>
                <a:ea typeface="Roboto Cn" pitchFamily="2" charset="0"/>
              </a:rPr>
              <a:t> Bold Condensed Italic </a:t>
            </a:r>
            <a:endParaRPr lang="en-US" sz="2000" dirty="0">
              <a:latin typeface="Roboto Cn" pitchFamily="2" charset="0"/>
              <a:ea typeface="Roboto Cn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Roboto Th" pitchFamily="2" charset="0"/>
                <a:ea typeface="Roboto Th" pitchFamily="2" charset="0"/>
              </a:rPr>
              <a:t>Roboto</a:t>
            </a:r>
            <a:r>
              <a:rPr lang="en-US" sz="2000" dirty="0">
                <a:latin typeface="Roboto Th" pitchFamily="2" charset="0"/>
                <a:ea typeface="Roboto Th" pitchFamily="2" charset="0"/>
              </a:rPr>
              <a:t> Thin, </a:t>
            </a:r>
            <a:r>
              <a:rPr lang="en-US" sz="2000" i="1" dirty="0" err="1">
                <a:latin typeface="Roboto Th" pitchFamily="2" charset="0"/>
                <a:ea typeface="Roboto Th" pitchFamily="2" charset="0"/>
              </a:rPr>
              <a:t>Roboto</a:t>
            </a:r>
            <a:r>
              <a:rPr lang="en-US" sz="2000" i="1" dirty="0">
                <a:latin typeface="Roboto Th" pitchFamily="2" charset="0"/>
                <a:ea typeface="Roboto Th" pitchFamily="2" charset="0"/>
              </a:rPr>
              <a:t> Thin Italic </a:t>
            </a:r>
            <a:endParaRPr lang="en-US" sz="2000" dirty="0">
              <a:latin typeface="Roboto Th" pitchFamily="2" charset="0"/>
              <a:ea typeface="Roboto Th" pitchFamily="2" charset="0"/>
            </a:endParaRPr>
          </a:p>
          <a:p>
            <a:pPr marL="0" indent="0">
              <a:buNone/>
            </a:pPr>
            <a:r>
              <a:rPr lang="en-US" sz="2000" dirty="0" err="1"/>
              <a:t>Roboto</a:t>
            </a:r>
            <a:r>
              <a:rPr lang="en-US" sz="2000" dirty="0"/>
              <a:t> Light, </a:t>
            </a:r>
            <a:r>
              <a:rPr lang="en-US" sz="2000" i="1" dirty="0" err="1"/>
              <a:t>Roboto</a:t>
            </a:r>
            <a:r>
              <a:rPr lang="en-US" sz="2000" i="1" dirty="0"/>
              <a:t> Light Italic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Roboto" pitchFamily="2" charset="0"/>
                <a:ea typeface="Roboto" pitchFamily="2" charset="0"/>
              </a:rPr>
              <a:t>Roboto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 Regular, </a:t>
            </a:r>
            <a:r>
              <a:rPr lang="en-US" sz="2000" i="1" dirty="0" err="1">
                <a:latin typeface="Roboto" pitchFamily="2" charset="0"/>
                <a:ea typeface="Roboto" pitchFamily="2" charset="0"/>
              </a:rPr>
              <a:t>Roboto</a:t>
            </a:r>
            <a:r>
              <a:rPr lang="en-US" sz="2000" i="1" dirty="0">
                <a:latin typeface="Roboto" pitchFamily="2" charset="0"/>
                <a:ea typeface="Roboto" pitchFamily="2" charset="0"/>
              </a:rPr>
              <a:t> Regular Italic </a:t>
            </a:r>
            <a:endParaRPr lang="en-US" sz="2000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pl-PL" sz="2000" b="1" dirty="0" smtClean="0">
                <a:latin typeface="Roboto" pitchFamily="2" charset="0"/>
                <a:ea typeface="Roboto" pitchFamily="2" charset="0"/>
              </a:rPr>
              <a:t>Roboto </a:t>
            </a:r>
            <a:r>
              <a:rPr lang="pl-PL" sz="2000" b="1" dirty="0">
                <a:latin typeface="Roboto" pitchFamily="2" charset="0"/>
                <a:ea typeface="Roboto" pitchFamily="2" charset="0"/>
              </a:rPr>
              <a:t>Bold</a:t>
            </a:r>
            <a:r>
              <a:rPr lang="pl-PL" sz="2000" i="1" dirty="0">
                <a:latin typeface="Roboto" pitchFamily="2" charset="0"/>
                <a:ea typeface="Roboto" pitchFamily="2" charset="0"/>
              </a:rPr>
              <a:t>, </a:t>
            </a:r>
            <a:r>
              <a:rPr lang="pl-PL" sz="2000" b="1" i="1" dirty="0">
                <a:latin typeface="Roboto" pitchFamily="2" charset="0"/>
                <a:ea typeface="Roboto" pitchFamily="2" charset="0"/>
              </a:rPr>
              <a:t>Roboto Bold Italic </a:t>
            </a:r>
            <a:endParaRPr lang="pl-PL" sz="2000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Roboto Bk" pitchFamily="2" charset="0"/>
                <a:ea typeface="Roboto Bk" pitchFamily="2" charset="0"/>
              </a:rPr>
              <a:t>Roboto</a:t>
            </a:r>
            <a:r>
              <a:rPr lang="en-US" sz="2000" dirty="0">
                <a:latin typeface="Roboto Bk" pitchFamily="2" charset="0"/>
                <a:ea typeface="Roboto Bk" pitchFamily="2" charset="0"/>
              </a:rPr>
              <a:t> </a:t>
            </a:r>
            <a:r>
              <a:rPr lang="en-US" sz="2000" dirty="0" smtClean="0">
                <a:latin typeface="Roboto Bk" pitchFamily="2" charset="0"/>
                <a:ea typeface="Roboto Bk" pitchFamily="2" charset="0"/>
              </a:rPr>
              <a:t>Black,</a:t>
            </a:r>
            <a:r>
              <a:rPr lang="en-US" sz="2000" b="1" i="1" dirty="0" smtClean="0">
                <a:latin typeface="Roboto Bk" pitchFamily="2" charset="0"/>
                <a:ea typeface="Roboto Bk" pitchFamily="2" charset="0"/>
              </a:rPr>
              <a:t> </a:t>
            </a:r>
            <a:r>
              <a:rPr lang="en-US" sz="2000" i="1" dirty="0" err="1">
                <a:latin typeface="Roboto Bk" pitchFamily="2" charset="0"/>
                <a:ea typeface="Roboto Bk" pitchFamily="2" charset="0"/>
              </a:rPr>
              <a:t>Roboto</a:t>
            </a:r>
            <a:r>
              <a:rPr lang="en-US" sz="2000" i="1" dirty="0">
                <a:latin typeface="Roboto Bk" pitchFamily="2" charset="0"/>
                <a:ea typeface="Roboto Bk" pitchFamily="2" charset="0"/>
              </a:rPr>
              <a:t> Black Italic </a:t>
            </a:r>
            <a:endParaRPr lang="en-US" sz="2000" dirty="0"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600200"/>
            <a:ext cx="8229600" cy="1540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F9F9FB"/>
                </a:solidFill>
                <a:latin typeface="Roboto" pitchFamily="2" charset="0"/>
                <a:ea typeface="Roboto" pitchFamily="2" charset="0"/>
              </a:rPr>
              <a:t>The </a:t>
            </a:r>
            <a:r>
              <a:rPr lang="en-US" sz="2200" dirty="0" err="1">
                <a:solidFill>
                  <a:srgbClr val="F9F9FB"/>
                </a:solidFill>
                <a:latin typeface="Roboto" pitchFamily="2" charset="0"/>
                <a:ea typeface="Roboto" pitchFamily="2" charset="0"/>
              </a:rPr>
              <a:t>Roboto</a:t>
            </a:r>
            <a:r>
              <a:rPr lang="en-US" sz="2200" dirty="0">
                <a:solidFill>
                  <a:srgbClr val="F9F9FB"/>
                </a:solidFill>
                <a:latin typeface="Roboto" pitchFamily="2" charset="0"/>
                <a:ea typeface="Roboto" pitchFamily="2" charset="0"/>
              </a:rPr>
              <a:t> family </a:t>
            </a:r>
          </a:p>
          <a:p>
            <a:r>
              <a:rPr lang="en-US" sz="2200" dirty="0">
                <a:solidFill>
                  <a:srgbClr val="F9F9FB"/>
                </a:solidFill>
              </a:rPr>
              <a:t>The brand font is called </a:t>
            </a:r>
            <a:r>
              <a:rPr lang="en-US" sz="2200" dirty="0" err="1">
                <a:solidFill>
                  <a:srgbClr val="F9F9FB"/>
                </a:solidFill>
              </a:rPr>
              <a:t>Roboto</a:t>
            </a:r>
            <a:r>
              <a:rPr lang="en-US" sz="2200" dirty="0">
                <a:solidFill>
                  <a:srgbClr val="F9F9FB"/>
                </a:solidFill>
              </a:rPr>
              <a:t>. Always maintain the consistency in </a:t>
            </a:r>
            <a:r>
              <a:rPr lang="en-US" sz="2200" dirty="0" err="1">
                <a:solidFill>
                  <a:srgbClr val="F9F9FB"/>
                </a:solidFill>
              </a:rPr>
              <a:t>FreeNest</a:t>
            </a:r>
            <a:r>
              <a:rPr lang="en-US" sz="2200" dirty="0">
                <a:solidFill>
                  <a:srgbClr val="F9F9FB"/>
                </a:solidFill>
              </a:rPr>
              <a:t> software, web media, print media </a:t>
            </a:r>
            <a:r>
              <a:rPr lang="en-US" sz="2200" dirty="0" err="1">
                <a:solidFill>
                  <a:srgbClr val="F9F9FB"/>
                </a:solidFill>
              </a:rPr>
              <a:t>etc</a:t>
            </a:r>
            <a:r>
              <a:rPr lang="en-US" sz="2200" dirty="0">
                <a:solidFill>
                  <a:srgbClr val="F9F9FB"/>
                </a:solidFill>
              </a:rPr>
              <a:t>! If it’s not possible to use </a:t>
            </a:r>
            <a:r>
              <a:rPr lang="en-US" sz="2200" dirty="0" err="1">
                <a:solidFill>
                  <a:srgbClr val="F9F9FB"/>
                </a:solidFill>
              </a:rPr>
              <a:t>Roboto</a:t>
            </a:r>
            <a:r>
              <a:rPr lang="en-US" sz="2200" dirty="0">
                <a:solidFill>
                  <a:srgbClr val="F9F9FB"/>
                </a:solidFill>
              </a:rPr>
              <a:t> in web, use Arial. </a:t>
            </a:r>
            <a:endParaRPr lang="en-US" sz="2200" dirty="0">
              <a:solidFill>
                <a:srgbClr val="F9F9FB"/>
              </a:solidFill>
              <a:latin typeface="Roboto Bk" pitchFamily="2" charset="0"/>
              <a:ea typeface="Roboto B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035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Roboto" pitchFamily="2" charset="0"/>
                <a:ea typeface="Roboto" pitchFamily="2" charset="0"/>
              </a:rPr>
              <a:t>Using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Roboto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</a:p>
          <a:p>
            <a:r>
              <a:rPr lang="en-US" sz="2800" dirty="0"/>
              <a:t>In body text you should use Thin or Light. Light can be used if Thin gets too thin and stuffy. This text is written with </a:t>
            </a:r>
            <a:r>
              <a:rPr lang="en-US" sz="2800" dirty="0" err="1"/>
              <a:t>Roboto</a:t>
            </a:r>
            <a:r>
              <a:rPr lang="en-US" sz="2800" dirty="0"/>
              <a:t> Light. For highlighting etc. you can use Bold or Black. Never use Italic for anything else than just short quotations and such. See </a:t>
            </a:r>
            <a:r>
              <a:rPr lang="en-US" sz="2800" dirty="0" smtClean="0"/>
              <a:t>the </a:t>
            </a:r>
            <a:r>
              <a:rPr lang="en-US" sz="2800" dirty="0"/>
              <a:t>text colors in the Colors section to select right color for the right background when writing text. </a:t>
            </a:r>
            <a:r>
              <a:rPr lang="en-US" sz="2800" dirty="0" smtClean="0"/>
              <a:t>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4941168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err="1" smtClean="0">
                <a:solidFill>
                  <a:srgbClr val="F9F9FB"/>
                </a:solidFill>
                <a:latin typeface="Roboto Th" pitchFamily="2" charset="0"/>
                <a:ea typeface="Roboto Th" pitchFamily="2" charset="0"/>
              </a:rPr>
              <a:t>Free</a:t>
            </a:r>
            <a:r>
              <a:rPr lang="en-US" sz="4000" dirty="0" err="1" smtClean="0">
                <a:solidFill>
                  <a:srgbClr val="F9F9FB"/>
                </a:solidFill>
                <a:latin typeface="Roboto Bk" pitchFamily="2" charset="0"/>
                <a:ea typeface="Roboto Bk" pitchFamily="2" charset="0"/>
              </a:rPr>
              <a:t>Nest</a:t>
            </a:r>
            <a:r>
              <a:rPr lang="en-US" dirty="0" smtClean="0">
                <a:solidFill>
                  <a:srgbClr val="F9F9FB"/>
                </a:solidFill>
              </a:rPr>
              <a:t> 	(</a:t>
            </a:r>
            <a:r>
              <a:rPr lang="en-US" dirty="0" err="1" smtClean="0">
                <a:solidFill>
                  <a:srgbClr val="F9F9FB"/>
                </a:solidFill>
              </a:rPr>
              <a:t>Roboto</a:t>
            </a:r>
            <a:r>
              <a:rPr lang="en-US" dirty="0" smtClean="0">
                <a:solidFill>
                  <a:srgbClr val="F9F9FB"/>
                </a:solidFill>
              </a:rPr>
              <a:t> Thin and </a:t>
            </a:r>
            <a:r>
              <a:rPr lang="en-US" dirty="0" err="1" smtClean="0">
                <a:solidFill>
                  <a:srgbClr val="F9F9FB"/>
                </a:solidFill>
              </a:rPr>
              <a:t>Roboto</a:t>
            </a:r>
            <a:r>
              <a:rPr lang="en-US" dirty="0" smtClean="0">
                <a:solidFill>
                  <a:srgbClr val="F9F9FB"/>
                </a:solidFill>
              </a:rPr>
              <a:t> Black) </a:t>
            </a:r>
            <a:endParaRPr lang="en-US" dirty="0">
              <a:solidFill>
                <a:srgbClr val="F9F9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75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Anomaly / Poikkeama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/>
              <a:t>Mikä tahansa tilanne, joka poikkeaa odotuksista</a:t>
            </a:r>
            <a:r>
              <a:rPr lang="fi-FI"/>
              <a:t>, </a:t>
            </a:r>
            <a:r>
              <a:rPr lang="fi-FI" smtClean="0"/>
              <a:t>määrityksistä</a:t>
            </a:r>
            <a:r>
              <a:rPr lang="fi-FI"/>
              <a:t>, </a:t>
            </a:r>
          </a:p>
          <a:p>
            <a:r>
              <a:rPr lang="fi-FI"/>
              <a:t>suunnitteluasiakirjoista, käyttäjävaatimuksista</a:t>
            </a:r>
            <a:r>
              <a:rPr lang="fi-FI"/>
              <a:t>, </a:t>
            </a:r>
            <a:r>
              <a:rPr lang="fi-FI" smtClean="0"/>
              <a:t>standardeista </a:t>
            </a:r>
            <a:r>
              <a:rPr lang="fi-FI"/>
              <a:t>yms. tai </a:t>
            </a:r>
            <a:r>
              <a:rPr lang="fi-FI"/>
              <a:t>jonkun </a:t>
            </a:r>
            <a:r>
              <a:rPr lang="fi-FI" smtClean="0"/>
              <a:t>näkemyksestä </a:t>
            </a:r>
            <a:r>
              <a:rPr lang="fi-FI"/>
              <a:t>tai aikaisemmista kokemuksista</a:t>
            </a:r>
            <a:r>
              <a:rPr lang="fi-FI"/>
              <a:t>. </a:t>
            </a:r>
            <a:endParaRPr lang="fi-FI" smtClean="0"/>
          </a:p>
          <a:p>
            <a:r>
              <a:rPr lang="fi-FI" smtClean="0"/>
              <a:t>Poikkeamia </a:t>
            </a:r>
            <a:r>
              <a:rPr lang="fi-FI"/>
              <a:t>voi </a:t>
            </a:r>
            <a:r>
              <a:rPr lang="fi-FI"/>
              <a:t>löytyä </a:t>
            </a:r>
            <a:r>
              <a:rPr lang="fi-FI" smtClean="0"/>
              <a:t>katselmoinnin</a:t>
            </a:r>
            <a:r>
              <a:rPr lang="fi-FI"/>
              <a:t>, testauksen, analyysin </a:t>
            </a:r>
            <a:r>
              <a:rPr lang="fi-FI"/>
              <a:t>tai </a:t>
            </a:r>
            <a:r>
              <a:rPr lang="fi-FI" smtClean="0"/>
              <a:t>käännöksen aikana </a:t>
            </a:r>
            <a:r>
              <a:rPr lang="fi-FI"/>
              <a:t>tai </a:t>
            </a:r>
            <a:r>
              <a:rPr lang="fi-FI" smtClean="0"/>
              <a:t>vasta ohjelmistotuotteen </a:t>
            </a:r>
            <a:r>
              <a:rPr lang="fi-FI"/>
              <a:t>käytön aikana</a:t>
            </a:r>
            <a:r>
              <a:rPr lang="fi-FI"/>
              <a:t>. </a:t>
            </a:r>
            <a:endParaRPr lang="fi-FI" smtClean="0"/>
          </a:p>
          <a:p>
            <a:r>
              <a:rPr lang="fi-FI" smtClean="0"/>
              <a:t>Poikkeamia </a:t>
            </a:r>
            <a:r>
              <a:rPr lang="fi-FI"/>
              <a:t>voi </a:t>
            </a:r>
            <a:r>
              <a:rPr lang="fi-FI" smtClean="0"/>
              <a:t>esiintyä </a:t>
            </a:r>
            <a:r>
              <a:rPr lang="fi-FI"/>
              <a:t>myös </a:t>
            </a:r>
            <a:r>
              <a:rPr lang="fi-FI" smtClean="0"/>
              <a:t>tuotteeseen liittyvissä asiakirjoissa</a:t>
            </a:r>
            <a:r>
              <a:rPr lang="fi-FI"/>
              <a:t>. </a:t>
            </a:r>
            <a:endParaRPr lang="fi-FI" smtClean="0"/>
          </a:p>
          <a:p>
            <a:r>
              <a:rPr lang="fi-FI" smtClean="0"/>
              <a:t>Muut käsitteet vika </a:t>
            </a:r>
            <a:r>
              <a:rPr lang="fi-FI"/>
              <a:t>[</a:t>
            </a:r>
            <a:r>
              <a:rPr lang="fi-FI"/>
              <a:t>defect</a:t>
            </a:r>
            <a:r>
              <a:rPr lang="fi-FI" smtClean="0"/>
              <a:t>] , </a:t>
            </a:r>
            <a:r>
              <a:rPr lang="fi-FI"/>
              <a:t>poikkeama [deviation], </a:t>
            </a:r>
            <a:r>
              <a:rPr lang="fi-FI"/>
              <a:t>virhe </a:t>
            </a:r>
            <a:r>
              <a:rPr lang="fi-FI" smtClean="0"/>
              <a:t>[</a:t>
            </a:r>
            <a:r>
              <a:rPr lang="fi-FI"/>
              <a:t>error], vika [fault], häiriö [failure</a:t>
            </a:r>
            <a:r>
              <a:rPr lang="fi-FI"/>
              <a:t>], </a:t>
            </a:r>
            <a:r>
              <a:rPr lang="fi-FI" smtClean="0"/>
              <a:t>havainto ja ongelma </a:t>
            </a:r>
            <a:r>
              <a:rPr lang="fi-FI"/>
              <a:t>[problem].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7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Defect / Vika (ISTQB)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flaw in a component or system </a:t>
            </a:r>
            <a:r>
              <a:rPr lang="en-US"/>
              <a:t>that </a:t>
            </a:r>
            <a:r>
              <a:rPr lang="en-US" smtClean="0"/>
              <a:t>can </a:t>
            </a:r>
            <a:r>
              <a:rPr lang="en-US"/>
              <a:t>cause </a:t>
            </a:r>
            <a:r>
              <a:rPr lang="en-US"/>
              <a:t>the </a:t>
            </a:r>
            <a:r>
              <a:rPr lang="en-US" smtClean="0"/>
              <a:t>component </a:t>
            </a:r>
            <a:r>
              <a:rPr lang="en-US"/>
              <a:t>or system to fail to perform its </a:t>
            </a:r>
            <a:r>
              <a:rPr lang="en-US"/>
              <a:t>required </a:t>
            </a:r>
            <a:r>
              <a:rPr lang="en-US" smtClean="0"/>
              <a:t>function</a:t>
            </a:r>
            <a:r>
              <a:rPr lang="en-US"/>
              <a:t>, e.g. an incorrect statement or </a:t>
            </a:r>
            <a:r>
              <a:rPr lang="en-US"/>
              <a:t>data </a:t>
            </a:r>
            <a:r>
              <a:rPr lang="en-US" smtClean="0"/>
              <a:t>definition</a:t>
            </a:r>
            <a:r>
              <a:rPr lang="en-US"/>
              <a:t>. A defect, if encountered </a:t>
            </a:r>
            <a:r>
              <a:rPr lang="en-US"/>
              <a:t>during </a:t>
            </a:r>
            <a:r>
              <a:rPr lang="en-US" smtClean="0"/>
              <a:t>executeon</a:t>
            </a:r>
            <a:r>
              <a:rPr lang="en-US"/>
              <a:t>, </a:t>
            </a:r>
            <a:r>
              <a:rPr lang="en-US" smtClean="0"/>
              <a:t> may </a:t>
            </a:r>
            <a:r>
              <a:rPr lang="en-US"/>
              <a:t>cause a failure of the component </a:t>
            </a:r>
            <a:r>
              <a:rPr lang="en-US"/>
              <a:t>or </a:t>
            </a:r>
            <a:r>
              <a:rPr lang="en-US" smtClean="0"/>
              <a:t>system</a:t>
            </a:r>
          </a:p>
          <a:p>
            <a:endParaRPr lang="fi-FI"/>
          </a:p>
          <a:p>
            <a:r>
              <a:rPr lang="fi-FI" sz="4000" smtClean="0"/>
              <a:t>Bug = Defect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63103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Concepts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2776" y="1988840"/>
            <a:ext cx="6318448" cy="3320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err="1">
                <a:latin typeface="Arial" pitchFamily="18"/>
                <a:ea typeface="SimSun" pitchFamily="2"/>
              </a:rPr>
              <a:t>Failure</a:t>
            </a:r>
            <a:r>
              <a:rPr lang="fi-FI">
                <a:latin typeface="Arial" pitchFamily="18"/>
                <a:ea typeface="SimSun" pitchFamily="2"/>
              </a:rPr>
              <a:t> </a:t>
            </a:r>
            <a:r>
              <a:rPr lang="fi-FI" smtClean="0">
                <a:latin typeface="Arial" pitchFamily="18"/>
                <a:ea typeface="SimSun" pitchFamily="2"/>
              </a:rPr>
              <a:t>– Fault – Defect - Bug </a:t>
            </a:r>
            <a:r>
              <a:rPr lang="fi-FI" smtClean="0">
                <a:latin typeface="Arial" pitchFamily="18"/>
                <a:ea typeface="SimSun" pitchFamily="2"/>
              </a:rPr>
              <a:t>- Incident </a:t>
            </a:r>
            <a:r>
              <a:rPr lang="fi-FI" smtClean="0">
                <a:latin typeface="Arial" pitchFamily="18"/>
                <a:ea typeface="SimSun" pitchFamily="2"/>
              </a:rPr>
              <a:t>– Failure - </a:t>
            </a:r>
            <a:r>
              <a:rPr lang="fi-FI" dirty="0" err="1">
                <a:latin typeface="Arial" pitchFamily="18"/>
                <a:ea typeface="SimSun" pitchFamily="2"/>
              </a:rPr>
              <a:t>Error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>
                <a:latin typeface="Arial" pitchFamily="18"/>
                <a:ea typeface="SimSun" pitchFamily="2"/>
              </a:rPr>
              <a:t>Example</a:t>
            </a:r>
            <a:r>
              <a:rPr lang="fi-FI" dirty="0">
                <a:latin typeface="Arial" pitchFamily="18"/>
                <a:ea typeface="SimSun" pitchFamily="2"/>
              </a:rPr>
              <a:t> forum </a:t>
            </a:r>
            <a:r>
              <a:rPr lang="fi-FI" dirty="0" err="1">
                <a:latin typeface="Arial" pitchFamily="18"/>
                <a:ea typeface="SimSun" pitchFamily="2"/>
              </a:rPr>
              <a:t>thread</a:t>
            </a:r>
            <a:r>
              <a:rPr lang="fi-FI">
                <a:latin typeface="Arial" pitchFamily="18"/>
                <a:ea typeface="SimSun" pitchFamily="2"/>
              </a:rPr>
              <a:t>: </a:t>
            </a:r>
            <a:endParaRPr lang="fi-FI" smtClean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smtClean="0">
                <a:latin typeface="Arial" pitchFamily="18"/>
                <a:ea typeface="SimSun" pitchFamily="2"/>
                <a:hlinkClick r:id="rId2"/>
              </a:rPr>
              <a:t>http</a:t>
            </a:r>
            <a:r>
              <a:rPr lang="fi-FI" dirty="0">
                <a:latin typeface="Arial" pitchFamily="18"/>
                <a:ea typeface="SimSun" pitchFamily="2"/>
                <a:hlinkClick r:id="rId2"/>
              </a:rPr>
              <a:t>://www.allinterview.com/showanswers/36257.html</a:t>
            </a: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endParaRPr lang="fi-FI" smtClean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smtClean="0">
                <a:latin typeface="Arial" pitchFamily="18"/>
                <a:ea typeface="SimSun" pitchFamily="2"/>
              </a:rPr>
              <a:t>Take a look for </a:t>
            </a:r>
            <a:r>
              <a:rPr lang="fi-FI" smtClean="0">
                <a:latin typeface="Arial" pitchFamily="18"/>
                <a:ea typeface="SimSun" pitchFamily="2"/>
              </a:rPr>
              <a:t>ISTQB syllabus:</a:t>
            </a: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endParaRPr lang="fi-FI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endParaRPr lang="fi-FI" dirty="0">
              <a:latin typeface="Arial" pitchFamily="18"/>
              <a:ea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27541583"/>
      </p:ext>
    </p:extLst>
  </p:cSld>
  <p:clrMapOvr>
    <a:masterClrMapping/>
  </p:clrMapOvr>
</p:sld>
</file>

<file path=ppt/theme/theme1.xml><?xml version="1.0" encoding="utf-8"?>
<a:theme xmlns:a="http://schemas.openxmlformats.org/drawingml/2006/main" name="Light Freenes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rk Freenes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2798</Words>
  <Application>Microsoft Office PowerPoint</Application>
  <PresentationFormat>On-screen Show (4:3)</PresentationFormat>
  <Paragraphs>545</Paragraphs>
  <Slides>66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84" baseType="lpstr">
      <vt:lpstr>Arial Unicode MS</vt:lpstr>
      <vt:lpstr>SimSun</vt:lpstr>
      <vt:lpstr>Andale Sans UI</vt:lpstr>
      <vt:lpstr>Arial</vt:lpstr>
      <vt:lpstr>Arial Rounded MT Bold</vt:lpstr>
      <vt:lpstr>Bitstream Vera Sans Mono</vt:lpstr>
      <vt:lpstr>Calibri</vt:lpstr>
      <vt:lpstr>Liberation Sans</vt:lpstr>
      <vt:lpstr>Roboto</vt:lpstr>
      <vt:lpstr>Roboto Bk</vt:lpstr>
      <vt:lpstr>Roboto Cn</vt:lpstr>
      <vt:lpstr>Roboto Lt</vt:lpstr>
      <vt:lpstr>Roboto Th</vt:lpstr>
      <vt:lpstr>StarSymbol</vt:lpstr>
      <vt:lpstr>Tahoma</vt:lpstr>
      <vt:lpstr>Wingdings</vt:lpstr>
      <vt:lpstr>Light Freenest Theme</vt:lpstr>
      <vt:lpstr>Dark Freenest Theme</vt:lpstr>
      <vt:lpstr>PowerPoint Presentation</vt:lpstr>
      <vt:lpstr>Error Management Course Agenda</vt:lpstr>
      <vt:lpstr>PowerPoint Presentation</vt:lpstr>
      <vt:lpstr>Verification &amp; Validation</vt:lpstr>
      <vt:lpstr>Test Execution and results</vt:lpstr>
      <vt:lpstr>Bug ?</vt:lpstr>
      <vt:lpstr>Anomaly / Poikkeama</vt:lpstr>
      <vt:lpstr>Defect / Vika (ISTQB)</vt:lpstr>
      <vt:lpstr>Concepts</vt:lpstr>
      <vt:lpstr>Worst Bugs ?</vt:lpstr>
      <vt:lpstr>Test Case execution and error reporting?</vt:lpstr>
      <vt:lpstr>Sources for error report</vt:lpstr>
      <vt:lpstr>Change Management</vt:lpstr>
      <vt:lpstr>Error/Bug/Defect Report</vt:lpstr>
      <vt:lpstr>Management Process</vt:lpstr>
      <vt:lpstr>Issue/Defect/Bug metadata</vt:lpstr>
      <vt:lpstr>Error/Defect/Issue/Bug  Management</vt:lpstr>
      <vt:lpstr>Bugs and product</vt:lpstr>
      <vt:lpstr>Duplicates… and root cause bug</vt:lpstr>
      <vt:lpstr>Finding and Fixing bugs</vt:lpstr>
      <vt:lpstr>Release &amp; Configuration Management and Bugs ?</vt:lpstr>
      <vt:lpstr>Common Issue/Bug/Defect Trackers</vt:lpstr>
      <vt:lpstr>Test &amp; Error Management</vt:lpstr>
      <vt:lpstr>Mantis</vt:lpstr>
      <vt:lpstr>Bugzilla</vt:lpstr>
      <vt:lpstr>Jira</vt:lpstr>
      <vt:lpstr>Bugzilla as example</vt:lpstr>
      <vt:lpstr>Reporting and metrics </vt:lpstr>
      <vt:lpstr>CMMI Process Framework</vt:lpstr>
      <vt:lpstr>SW Project vs Open Source</vt:lpstr>
      <vt:lpstr>Release Management</vt:lpstr>
      <vt:lpstr>Test Designer ?</vt:lpstr>
      <vt:lpstr>Tester ?</vt:lpstr>
      <vt:lpstr>Test Manager ?</vt:lpstr>
      <vt:lpstr>Test Management</vt:lpstr>
      <vt:lpstr>Test Engineer ?</vt:lpstr>
      <vt:lpstr>Example Product verification &amp; validation organization</vt:lpstr>
      <vt:lpstr>Agile Team and testing</vt:lpstr>
      <vt:lpstr>Large Agile organization</vt:lpstr>
      <vt:lpstr>Testlink in brief</vt:lpstr>
      <vt:lpstr>PowerPoint Presentation</vt:lpstr>
      <vt:lpstr>Agile methods and testing</vt:lpstr>
      <vt:lpstr>Regression Testing</vt:lpstr>
      <vt:lpstr>Logo</vt:lpstr>
      <vt:lpstr>Logo</vt:lpstr>
      <vt:lpstr>Logo</vt:lpstr>
      <vt:lpstr>Brand colors</vt:lpstr>
      <vt:lpstr>Brand colors</vt:lpstr>
      <vt:lpstr>Brand colors</vt:lpstr>
      <vt:lpstr>Web colors</vt:lpstr>
      <vt:lpstr>Web colors</vt:lpstr>
      <vt:lpstr>Typography</vt:lpstr>
      <vt:lpstr>Typography</vt:lpstr>
      <vt:lpstr>PowerPoint Presentation</vt:lpstr>
      <vt:lpstr>FreeNest Brand</vt:lpstr>
      <vt:lpstr>What is The FreeNest Brand?</vt:lpstr>
      <vt:lpstr>Logo</vt:lpstr>
      <vt:lpstr>Logo</vt:lpstr>
      <vt:lpstr>Logo</vt:lpstr>
      <vt:lpstr>Brand colors</vt:lpstr>
      <vt:lpstr>Brand colors</vt:lpstr>
      <vt:lpstr>Brand colors</vt:lpstr>
      <vt:lpstr>Web colors</vt:lpstr>
      <vt:lpstr>Web colors</vt:lpstr>
      <vt:lpstr>Typography</vt:lpstr>
      <vt:lpstr>Typography</vt:lpstr>
    </vt:vector>
  </TitlesOfParts>
  <Company>LabraNet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Rintamäki Marko</cp:lastModifiedBy>
  <cp:revision>94</cp:revision>
  <dcterms:created xsi:type="dcterms:W3CDTF">2013-07-03T09:01:28Z</dcterms:created>
  <dcterms:modified xsi:type="dcterms:W3CDTF">2014-02-04T10:10:49Z</dcterms:modified>
</cp:coreProperties>
</file>