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54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15" r:id="rId12"/>
    <p:sldId id="312" r:id="rId13"/>
    <p:sldId id="313" r:id="rId14"/>
    <p:sldId id="316" r:id="rId15"/>
    <p:sldId id="314" r:id="rId16"/>
    <p:sldId id="318" r:id="rId17"/>
    <p:sldId id="320" r:id="rId18"/>
    <p:sldId id="323" r:id="rId19"/>
    <p:sldId id="325" r:id="rId20"/>
    <p:sldId id="365" r:id="rId21"/>
    <p:sldId id="367" r:id="rId22"/>
    <p:sldId id="369" r:id="rId23"/>
    <p:sldId id="336" r:id="rId24"/>
    <p:sldId id="339" r:id="rId25"/>
    <p:sldId id="371" r:id="rId26"/>
    <p:sldId id="353" r:id="rId27"/>
    <p:sldId id="324" r:id="rId28"/>
    <p:sldId id="368" r:id="rId29"/>
    <p:sldId id="337" r:id="rId30"/>
    <p:sldId id="338" r:id="rId31"/>
    <p:sldId id="370" r:id="rId32"/>
    <p:sldId id="372" r:id="rId33"/>
    <p:sldId id="3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93" autoAdjust="0"/>
    <p:restoredTop sz="94658" autoAdjust="0"/>
  </p:normalViewPr>
  <p:slideViewPr>
    <p:cSldViewPr>
      <p:cViewPr varScale="1">
        <p:scale>
          <a:sx n="84" d="100"/>
          <a:sy n="84" d="100"/>
        </p:scale>
        <p:origin x="84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38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material if for general training for Test Design and Management</a:t>
            </a:r>
          </a:p>
          <a:p>
            <a:r>
              <a:rPr lang="en-US" dirty="0" smtClean="0"/>
              <a:t>Material is set of support  slides for lectures kept in the class room </a:t>
            </a:r>
          </a:p>
          <a:p>
            <a:r>
              <a:rPr lang="en-US" dirty="0" smtClean="0"/>
              <a:t>Material will be updated during courses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1002" y="3581561"/>
            <a:ext cx="1656184" cy="11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7486" y="1736812"/>
            <a:ext cx="230425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1207" y="1700808"/>
            <a:ext cx="217792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1908" y="3533784"/>
            <a:ext cx="1647800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7819" y="3866986"/>
            <a:ext cx="1647800" cy="2428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2584" y="4165174"/>
            <a:ext cx="1647800" cy="273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6356749" y="3965899"/>
            <a:ext cx="576064" cy="67203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6998" y="346800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6998" y="3811101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ounded Rectangle 12"/>
          <p:cNvSpPr/>
          <p:nvPr/>
        </p:nvSpPr>
        <p:spPr>
          <a:xfrm>
            <a:off x="1018585" y="327923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1</a:t>
            </a:r>
            <a:endParaRPr lang="en-US" dirty="0"/>
          </a:p>
        </p:txBody>
      </p:sp>
      <p:pic>
        <p:nvPicPr>
          <p:cNvPr id="18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30600" y="3659878"/>
            <a:ext cx="818057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ight Arrow 18"/>
          <p:cNvSpPr/>
          <p:nvPr/>
        </p:nvSpPr>
        <p:spPr>
          <a:xfrm>
            <a:off x="6909384" y="3391771"/>
            <a:ext cx="1274306" cy="133107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</a:t>
            </a:r>
            <a:r>
              <a:rPr lang="fi-FI" dirty="0" err="1" smtClean="0"/>
              <a:t>eliver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279122" y="2026229"/>
            <a:ext cx="1386397" cy="13310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ready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3089576" y="5616978"/>
            <a:ext cx="1553722" cy="124102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? </a:t>
            </a:r>
            <a:r>
              <a:rPr lang="fi-FI" dirty="0" err="1" smtClean="0"/>
              <a:t>Nope</a:t>
            </a:r>
            <a:r>
              <a:rPr lang="fi-FI" dirty="0" smtClean="0"/>
              <a:t>!</a:t>
            </a:r>
            <a:endParaRPr lang="en-US" dirty="0"/>
          </a:p>
        </p:txBody>
      </p:sp>
      <p:sp>
        <p:nvSpPr>
          <p:cNvPr id="24" name="Vertical Scroll 23"/>
          <p:cNvSpPr/>
          <p:nvPr/>
        </p:nvSpPr>
        <p:spPr>
          <a:xfrm>
            <a:off x="1006568" y="190979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Desing</a:t>
            </a:r>
            <a:r>
              <a:rPr lang="fi-FI" dirty="0" smtClean="0"/>
              <a:t> &amp; </a:t>
            </a:r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25" name="Vertical Scroll 24"/>
          <p:cNvSpPr/>
          <p:nvPr/>
        </p:nvSpPr>
        <p:spPr>
          <a:xfrm>
            <a:off x="4658187" y="190301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Acceptance</a:t>
            </a:r>
            <a:r>
              <a:rPr lang="fi-FI" dirty="0" smtClean="0"/>
              <a:t> </a:t>
            </a:r>
          </a:p>
          <a:p>
            <a:pPr algn="ctr"/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272305" y="3644976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512967" y="400635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57863" y="4377275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4</a:t>
            </a:r>
            <a:endParaRPr lang="en-US" dirty="0"/>
          </a:p>
        </p:txBody>
      </p:sp>
      <p:pic>
        <p:nvPicPr>
          <p:cNvPr id="29" name="Picture 133" descr="people_juliane_krug_08c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05734" y="2887605"/>
            <a:ext cx="393121" cy="39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689054" y="295153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25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V-</a:t>
            </a:r>
            <a:r>
              <a:rPr lang="fi-FI" dirty="0" err="1" smtClean="0"/>
              <a:t>Model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4509120"/>
            <a:ext cx="8856984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271" y="2000704"/>
            <a:ext cx="8856984" cy="2508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Tester</a:t>
            </a:r>
            <a:r>
              <a:rPr lang="fi-FI" dirty="0" smtClean="0"/>
              <a:t>???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5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844824"/>
            <a:ext cx="2592288" cy="10801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3212976"/>
            <a:ext cx="2592288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Grey</a:t>
            </a:r>
            <a:r>
              <a:rPr lang="fi-FI" dirty="0" smtClean="0"/>
              <a:t>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5616" y="4509120"/>
            <a:ext cx="2592288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36096" y="2204864"/>
            <a:ext cx="0" cy="3240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3" y="20155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80113" y="521990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/>
              <a:t>http://en.wikipedia.org/wiki/Software_testing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1902155"/>
            <a:ext cx="5400600" cy="17281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840" y="3596739"/>
            <a:ext cx="5400600" cy="17281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1988840"/>
            <a:ext cx="1944216" cy="304805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388" y="2355111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301" y="2852936"/>
            <a:ext cx="1584176" cy="55234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709228" y="3559408"/>
            <a:ext cx="1440160" cy="517664"/>
          </a:xfrm>
          <a:prstGeom prst="verticalScrol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User </a:t>
            </a:r>
            <a:r>
              <a:rPr lang="fi-FI" dirty="0" err="1" smtClean="0"/>
              <a:t>Story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722" y="4288234"/>
            <a:ext cx="1667443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49732" y="2270437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4572" y="4120706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3" descr="C:\Users\rinma\AppData\Local\Microsoft\Windows\Temporary Internet Files\Content.IE5\XM1S2UHB\MC9000710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5297842" y="4114864"/>
            <a:ext cx="1398393" cy="111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49340" y="2387946"/>
            <a:ext cx="965600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638776" y="3235737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Validation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?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3787" y="3605069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? </a:t>
            </a:r>
            <a:endParaRPr lang="en-US" dirty="0"/>
          </a:p>
        </p:txBody>
      </p:sp>
      <p:cxnSp>
        <p:nvCxnSpPr>
          <p:cNvPr id="19" name="Curved Connector 18"/>
          <p:cNvCxnSpPr>
            <a:stCxn id="7" idx="3"/>
            <a:endCxn id="11" idx="1"/>
          </p:cNvCxnSpPr>
          <p:nvPr/>
        </p:nvCxnSpPr>
        <p:spPr>
          <a:xfrm>
            <a:off x="2046548" y="2506273"/>
            <a:ext cx="1103184" cy="1511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11" idx="1"/>
          </p:cNvCxnSpPr>
          <p:nvPr/>
        </p:nvCxnSpPr>
        <p:spPr>
          <a:xfrm flipV="1">
            <a:off x="2303165" y="2657435"/>
            <a:ext cx="846567" cy="181081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12" idx="1"/>
          </p:cNvCxnSpPr>
          <p:nvPr/>
        </p:nvCxnSpPr>
        <p:spPr>
          <a:xfrm>
            <a:off x="2046548" y="2506273"/>
            <a:ext cx="1108024" cy="20014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6"/>
            <a:endCxn id="12" idx="1"/>
          </p:cNvCxnSpPr>
          <p:nvPr/>
        </p:nvCxnSpPr>
        <p:spPr>
          <a:xfrm>
            <a:off x="2184477" y="3129107"/>
            <a:ext cx="970095" cy="1378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3"/>
          </p:cNvCxnSpPr>
          <p:nvPr/>
        </p:nvCxnSpPr>
        <p:spPr>
          <a:xfrm flipV="1">
            <a:off x="2303165" y="2809835"/>
            <a:ext cx="998967" cy="16584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2" idx="1"/>
          </p:cNvCxnSpPr>
          <p:nvPr/>
        </p:nvCxnSpPr>
        <p:spPr>
          <a:xfrm>
            <a:off x="2251056" y="4465929"/>
            <a:ext cx="903516" cy="417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Vertical Scroll 37"/>
          <p:cNvSpPr/>
          <p:nvPr/>
        </p:nvSpPr>
        <p:spPr>
          <a:xfrm>
            <a:off x="2449169" y="5528480"/>
            <a:ext cx="3573021" cy="108012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Validation</a:t>
            </a:r>
            <a:r>
              <a:rPr lang="fi-FI" dirty="0" smtClean="0"/>
              <a:t> VS </a:t>
            </a:r>
            <a:r>
              <a:rPr lang="fi-FI" dirty="0" err="1" smtClean="0"/>
              <a:t>verification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564904"/>
            <a:ext cx="2592288" cy="1800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0113" y="2636912"/>
            <a:ext cx="2592288" cy="1778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308" y="205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46839" y="454551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/>
              <a:t>http://en.wikipedia.org/wiki/Software_testing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67544" y="3245317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80955" y="3209313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58706" y="3227315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58807" y="3246225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5638335" y="3591215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5651497" y="3198834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5664659" y="4083911"/>
            <a:ext cx="288032" cy="2055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2"/>
            <a:endCxn id="9" idx="0"/>
          </p:cNvCxnSpPr>
          <p:nvPr/>
        </p:nvCxnSpPr>
        <p:spPr>
          <a:xfrm>
            <a:off x="5800353" y="3364700"/>
            <a:ext cx="1" cy="22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7" idx="0"/>
          </p:cNvCxnSpPr>
          <p:nvPr/>
        </p:nvCxnSpPr>
        <p:spPr>
          <a:xfrm>
            <a:off x="5800354" y="3857397"/>
            <a:ext cx="8321" cy="2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5962372" y="3714000"/>
            <a:ext cx="1944217" cy="1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835413" y="2664757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2"/>
            <a:endCxn id="34" idx="0"/>
          </p:cNvCxnSpPr>
          <p:nvPr/>
        </p:nvCxnSpPr>
        <p:spPr>
          <a:xfrm flipH="1">
            <a:off x="6971107" y="2830623"/>
            <a:ext cx="13162" cy="14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809088" y="2974706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1"/>
            <a:endCxn id="15" idx="0"/>
          </p:cNvCxnSpPr>
          <p:nvPr/>
        </p:nvCxnSpPr>
        <p:spPr>
          <a:xfrm flipH="1">
            <a:off x="5800353" y="3107797"/>
            <a:ext cx="1008735" cy="9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44149" y="3179391"/>
            <a:ext cx="324879" cy="1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>
            <a:off x="7133125" y="3107797"/>
            <a:ext cx="773464" cy="7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test?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28800"/>
            <a:ext cx="82010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 smtClean="0"/>
              <a:t>What should be tested?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Component/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pic>
        <p:nvPicPr>
          <p:cNvPr id="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23928" y="1384236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68009" y="14243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Developer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1640" y="2114753"/>
            <a:ext cx="5184576" cy="254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6277" y="2995309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Class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6277" y="3283341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Attributes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6277" y="3589519"/>
            <a:ext cx="1728192" cy="2946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TestMethodCall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6757" y="2983942"/>
            <a:ext cx="1728192" cy="2880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26757" y="3287401"/>
            <a:ext cx="1728192" cy="2880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Attributes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26757" y="3590860"/>
            <a:ext cx="1728192" cy="2946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Methods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2363" y="3125039"/>
            <a:ext cx="73914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 flipV="1">
            <a:off x="3434469" y="3127958"/>
            <a:ext cx="2592288" cy="11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34044" y="2769993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Method Call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 flipV="1">
            <a:off x="3434469" y="3723923"/>
            <a:ext cx="2592288" cy="1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46232" y="3386707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Method Call </a:t>
            </a:r>
            <a:r>
              <a:rPr lang="fi-FI" dirty="0" err="1" smtClean="0"/>
              <a:t>result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02748" y="2226045"/>
            <a:ext cx="267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xUnit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Framework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98622" y="4956123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MethodCountValues</a:t>
            </a:r>
            <a:r>
              <a:rPr lang="fi-FI" dirty="0" smtClean="0"/>
              <a:t>(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x ,</a:t>
            </a:r>
            <a:r>
              <a:rPr lang="fi-FI" dirty="0" err="1" smtClean="0"/>
              <a:t>int</a:t>
            </a:r>
            <a:r>
              <a:rPr lang="fi-FI" dirty="0" smtClean="0"/>
              <a:t> y)</a:t>
            </a:r>
          </a:p>
          <a:p>
            <a:r>
              <a:rPr lang="fi-FI" dirty="0" smtClean="0"/>
              <a:t>z = x+y+1</a:t>
            </a:r>
            <a:endParaRPr lang="fi-FI" dirty="0"/>
          </a:p>
          <a:p>
            <a:r>
              <a:rPr lang="fi-FI" dirty="0" smtClean="0"/>
              <a:t>Return z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31640" y="478839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a=1; b= 2</a:t>
            </a:r>
          </a:p>
          <a:p>
            <a:r>
              <a:rPr lang="fi-FI" dirty="0" smtClean="0"/>
              <a:t>C=</a:t>
            </a:r>
            <a:r>
              <a:rPr lang="fi-FI" dirty="0" err="1" smtClean="0"/>
              <a:t>Class.TestCountValues</a:t>
            </a:r>
            <a:r>
              <a:rPr lang="fi-FI" dirty="0" smtClean="0"/>
              <a:t>(1,2)</a:t>
            </a:r>
          </a:p>
          <a:p>
            <a:r>
              <a:rPr lang="fi-FI" dirty="0" smtClean="0"/>
              <a:t>C &lt;&gt; 3 = </a:t>
            </a:r>
            <a:r>
              <a:rPr lang="fi-FI" dirty="0" err="1" smtClean="0"/>
              <a:t>Fail</a:t>
            </a:r>
            <a:endParaRPr lang="fi-FI" dirty="0" smtClean="0"/>
          </a:p>
          <a:p>
            <a:r>
              <a:rPr lang="fi-FI" dirty="0" smtClean="0"/>
              <a:t>C = 3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0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Ideal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team and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4268" y="1830433"/>
            <a:ext cx="30963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r>
              <a:rPr lang="fi-FI" dirty="0" smtClean="0"/>
              <a:t> Team</a:t>
            </a:r>
            <a:endParaRPr lang="en-US" dirty="0"/>
          </a:p>
        </p:txBody>
      </p:sp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04370" y="238545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1043608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8599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2771800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99992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28184" y="3717032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79431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3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06663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4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36296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5" name="Rectangle 4"/>
          <p:cNvSpPr/>
          <p:nvPr/>
        </p:nvSpPr>
        <p:spPr>
          <a:xfrm>
            <a:off x="1180483" y="4554857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#1</a:t>
            </a:r>
          </a:p>
        </p:txBody>
      </p:sp>
      <p:sp>
        <p:nvSpPr>
          <p:cNvPr id="16" name="Rectangle 4"/>
          <p:cNvSpPr/>
          <p:nvPr/>
        </p:nvSpPr>
        <p:spPr>
          <a:xfrm>
            <a:off x="2930519" y="4554856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#2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671564" y="4554856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#3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6399756" y="4547722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#4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46"/>
          <p:cNvSpPr/>
          <p:nvPr/>
        </p:nvSpPr>
        <p:spPr>
          <a:xfrm>
            <a:off x="1188904" y="4400842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0" name="Rectangle 46"/>
          <p:cNvSpPr/>
          <p:nvPr/>
        </p:nvSpPr>
        <p:spPr>
          <a:xfrm>
            <a:off x="2934381" y="4365801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1" name="Rectangle 46"/>
          <p:cNvSpPr/>
          <p:nvPr/>
        </p:nvSpPr>
        <p:spPr>
          <a:xfrm>
            <a:off x="4678236" y="4391542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2" name="Rectangle 46"/>
          <p:cNvSpPr/>
          <p:nvPr/>
        </p:nvSpPr>
        <p:spPr>
          <a:xfrm>
            <a:off x="6394619" y="4365801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cxnSp>
        <p:nvCxnSpPr>
          <p:cNvPr id="24" name="Straight Arrow Connector 23"/>
          <p:cNvCxnSpPr>
            <a:stCxn id="19" idx="0"/>
            <a:endCxn id="3" idx="2"/>
          </p:cNvCxnSpPr>
          <p:nvPr/>
        </p:nvCxnSpPr>
        <p:spPr>
          <a:xfrm flipV="1">
            <a:off x="1809420" y="2766537"/>
            <a:ext cx="2403020" cy="1634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3" idx="2"/>
          </p:cNvCxnSpPr>
          <p:nvPr/>
        </p:nvCxnSpPr>
        <p:spPr>
          <a:xfrm flipV="1">
            <a:off x="3554897" y="2766537"/>
            <a:ext cx="657543" cy="159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3" idx="2"/>
          </p:cNvCxnSpPr>
          <p:nvPr/>
        </p:nvCxnSpPr>
        <p:spPr>
          <a:xfrm flipH="1" flipV="1">
            <a:off x="4212440" y="2766537"/>
            <a:ext cx="1086312" cy="162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" idx="2"/>
          </p:cNvCxnSpPr>
          <p:nvPr/>
        </p:nvCxnSpPr>
        <p:spPr>
          <a:xfrm flipH="1" flipV="1">
            <a:off x="4212440" y="2766537"/>
            <a:ext cx="3199219" cy="138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55064" y="3928450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0361" y="3955249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48827" y="3965645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#3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46787" y="3933413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399060" y="2460093"/>
            <a:ext cx="212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Integration</a:t>
            </a:r>
            <a:r>
              <a:rPr lang="fi-FI" sz="1200" dirty="0" smtClean="0"/>
              <a:t> </a:t>
            </a:r>
            <a:r>
              <a:rPr lang="fi-FI" sz="1200" dirty="0" err="1" smtClean="0"/>
              <a:t>test</a:t>
            </a:r>
            <a:r>
              <a:rPr lang="fi-FI" sz="1200" dirty="0" smtClean="0"/>
              <a:t> </a:t>
            </a:r>
            <a:r>
              <a:rPr lang="fi-FI" sz="1200" dirty="0" err="1" smtClean="0"/>
              <a:t>engineer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35066" y="3435580"/>
            <a:ext cx="259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Component </a:t>
            </a:r>
            <a:r>
              <a:rPr lang="fi-FI" sz="1400" dirty="0" err="1" smtClean="0"/>
              <a:t>Sandbox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248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0172" y="2057186"/>
            <a:ext cx="1969919" cy="2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88194" y="2449137"/>
            <a:ext cx="4180319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36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test </a:t>
            </a:r>
            <a:r>
              <a:rPr lang="en-US" dirty="0" err="1" smtClean="0"/>
              <a:t>desing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loud 8"/>
          <p:cNvSpPr/>
          <p:nvPr/>
        </p:nvSpPr>
        <p:spPr>
          <a:xfrm>
            <a:off x="447336" y="4654476"/>
            <a:ext cx="998853" cy="147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IDEAL</a:t>
            </a:r>
          </a:p>
        </p:txBody>
      </p:sp>
      <p:sp>
        <p:nvSpPr>
          <p:cNvPr id="6" name="Cloud 3"/>
          <p:cNvSpPr/>
          <p:nvPr/>
        </p:nvSpPr>
        <p:spPr>
          <a:xfrm>
            <a:off x="447336" y="5954163"/>
            <a:ext cx="1077029" cy="368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5D417E"/>
              </a:gs>
              <a:gs pos="100000">
                <a:srgbClr val="7B58A6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Cloud 17"/>
          <p:cNvSpPr/>
          <p:nvPr/>
        </p:nvSpPr>
        <p:spPr>
          <a:xfrm>
            <a:off x="694665" y="4900577"/>
            <a:ext cx="291185" cy="10013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Cloud 43"/>
          <p:cNvSpPr/>
          <p:nvPr/>
        </p:nvSpPr>
        <p:spPr>
          <a:xfrm>
            <a:off x="479420" y="5016043"/>
            <a:ext cx="265025" cy="456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49"/>
          <p:cNvSpPr/>
          <p:nvPr/>
        </p:nvSpPr>
        <p:spPr>
          <a:xfrm>
            <a:off x="2631797" y="1572272"/>
            <a:ext cx="598374" cy="2286723"/>
          </a:xfrm>
          <a:prstGeom prst="rect">
            <a:avLst/>
          </a:prstGeom>
          <a:gradFill>
            <a:gsLst>
              <a:gs pos="0">
                <a:srgbClr val="5D417E"/>
              </a:gs>
              <a:gs pos="100000">
                <a:srgbClr val="7B58A6"/>
              </a:gs>
            </a:gsLst>
            <a:lin ang="16200000"/>
          </a:gradFill>
          <a:ln w="38103">
            <a:solidFill>
              <a:srgbClr val="00206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Oval 50"/>
          <p:cNvSpPr/>
          <p:nvPr/>
        </p:nvSpPr>
        <p:spPr>
          <a:xfrm>
            <a:off x="2160394" y="2347489"/>
            <a:ext cx="457220" cy="6158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gular Pentagon 51"/>
          <p:cNvSpPr/>
          <p:nvPr/>
        </p:nvSpPr>
        <p:spPr>
          <a:xfrm>
            <a:off x="1217386" y="2683150"/>
            <a:ext cx="1414410" cy="11758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105146"/>
              <a:gd name="f9" fmla="val 110557"/>
              <a:gd name="f10" fmla="+- 0 0 -270"/>
              <a:gd name="f11" fmla="+- 0 0 -180"/>
              <a:gd name="f12" fmla="+- 0 0 -90"/>
              <a:gd name="f13" fmla="abs f3"/>
              <a:gd name="f14" fmla="abs f4"/>
              <a:gd name="f15" fmla="abs f5"/>
              <a:gd name="f16" fmla="+- 1080000 f1 0"/>
              <a:gd name="f17" fmla="+- 18360000 f1 0"/>
              <a:gd name="f18" fmla="*/ f10 f0 1"/>
              <a:gd name="f19" fmla="*/ f11 f0 1"/>
              <a:gd name="f20" fmla="*/ f12 f0 1"/>
              <a:gd name="f21" fmla="?: f13 f3 1"/>
              <a:gd name="f22" fmla="?: f14 f4 1"/>
              <a:gd name="f23" fmla="?: f15 f5 1"/>
              <a:gd name="f24" fmla="+- f16 0 f1"/>
              <a:gd name="f25" fmla="+- f17 0 f1"/>
              <a:gd name="f26" fmla="*/ f18 1 f2"/>
              <a:gd name="f27" fmla="*/ f19 1 f2"/>
              <a:gd name="f28" fmla="*/ f20 1 f2"/>
              <a:gd name="f29" fmla="*/ f21 1 21600"/>
              <a:gd name="f30" fmla="*/ f22 1 21600"/>
              <a:gd name="f31" fmla="*/ 21600 f21 1"/>
              <a:gd name="f32" fmla="*/ 21600 f22 1"/>
              <a:gd name="f33" fmla="+- f24 f1 0"/>
              <a:gd name="f34" fmla="+- f25 f1 0"/>
              <a:gd name="f35" fmla="+- f26 0 f1"/>
              <a:gd name="f36" fmla="+- f27 0 f1"/>
              <a:gd name="f37" fmla="+- f28 0 f1"/>
              <a:gd name="f38" fmla="min f30 f29"/>
              <a:gd name="f39" fmla="*/ f31 1 f23"/>
              <a:gd name="f40" fmla="*/ f32 1 f23"/>
              <a:gd name="f41" fmla="*/ f33 f7 1"/>
              <a:gd name="f42" fmla="*/ f34 f7 1"/>
              <a:gd name="f43" fmla="val f39"/>
              <a:gd name="f44" fmla="val f40"/>
              <a:gd name="f45" fmla="*/ f41 1 f0"/>
              <a:gd name="f46" fmla="*/ f42 1 f0"/>
              <a:gd name="f47" fmla="*/ f6 f38 1"/>
              <a:gd name="f48" fmla="+- f44 0 f6"/>
              <a:gd name="f49" fmla="+- f43 0 f6"/>
              <a:gd name="f50" fmla="+- 0 0 f45"/>
              <a:gd name="f51" fmla="+- 0 0 f46"/>
              <a:gd name="f52" fmla="*/ f48 1 2"/>
              <a:gd name="f53" fmla="*/ f49 1 2"/>
              <a:gd name="f54" fmla="+- 0 0 f50"/>
              <a:gd name="f55" fmla="+- 0 0 f51"/>
              <a:gd name="f56" fmla="+- f6 f52 0"/>
              <a:gd name="f57" fmla="+- f6 f53 0"/>
              <a:gd name="f58" fmla="*/ f53 f8 1"/>
              <a:gd name="f59" fmla="*/ f52 f9 1"/>
              <a:gd name="f60" fmla="*/ f54 f0 1"/>
              <a:gd name="f61" fmla="*/ f55 f0 1"/>
              <a:gd name="f62" fmla="*/ f58 1 100000"/>
              <a:gd name="f63" fmla="*/ f59 1 100000"/>
              <a:gd name="f64" fmla="*/ f56 f9 1"/>
              <a:gd name="f65" fmla="*/ f60 1 f7"/>
              <a:gd name="f66" fmla="*/ f61 1 f7"/>
              <a:gd name="f67" fmla="*/ f57 f38 1"/>
              <a:gd name="f68" fmla="*/ f64 1 100000"/>
              <a:gd name="f69" fmla="+- f65 0 f1"/>
              <a:gd name="f70" fmla="+- f66 0 f1"/>
              <a:gd name="f71" fmla="cos 1 f69"/>
              <a:gd name="f72" fmla="cos 1 f70"/>
              <a:gd name="f73" fmla="sin 1 f69"/>
              <a:gd name="f74" fmla="sin 1 f70"/>
              <a:gd name="f75" fmla="+- 0 0 f71"/>
              <a:gd name="f76" fmla="+- 0 0 f72"/>
              <a:gd name="f77" fmla="+- 0 0 f73"/>
              <a:gd name="f78" fmla="+- 0 0 f74"/>
              <a:gd name="f79" fmla="+- 0 0 f75"/>
              <a:gd name="f80" fmla="+- 0 0 f76"/>
              <a:gd name="f81" fmla="+- 0 0 f77"/>
              <a:gd name="f82" fmla="+- 0 0 f78"/>
              <a:gd name="f83" fmla="val f79"/>
              <a:gd name="f84" fmla="val f80"/>
              <a:gd name="f85" fmla="val f81"/>
              <a:gd name="f86" fmla="val f82"/>
              <a:gd name="f87" fmla="*/ f83 f62 1"/>
              <a:gd name="f88" fmla="*/ f84 f62 1"/>
              <a:gd name="f89" fmla="*/ f85 f63 1"/>
              <a:gd name="f90" fmla="*/ f86 f63 1"/>
              <a:gd name="f91" fmla="+- f57 0 f87"/>
              <a:gd name="f92" fmla="+- f57 0 f88"/>
              <a:gd name="f93" fmla="+- f57 f88 0"/>
              <a:gd name="f94" fmla="+- f57 f87 0"/>
              <a:gd name="f95" fmla="+- f68 0 f89"/>
              <a:gd name="f96" fmla="+- f68 0 f90"/>
              <a:gd name="f97" fmla="*/ f95 f88 1"/>
              <a:gd name="f98" fmla="*/ f92 f38 1"/>
              <a:gd name="f99" fmla="*/ f93 f38 1"/>
              <a:gd name="f100" fmla="*/ f96 f38 1"/>
              <a:gd name="f101" fmla="*/ f91 f38 1"/>
              <a:gd name="f102" fmla="*/ f95 f38 1"/>
              <a:gd name="f103" fmla="*/ f94 f38 1"/>
              <a:gd name="f104" fmla="*/ f97 1 f87"/>
              <a:gd name="f105" fmla="*/ f104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101" y="f102"/>
              </a:cxn>
              <a:cxn ang="f36">
                <a:pos x="f98" y="f100"/>
              </a:cxn>
              <a:cxn ang="f36">
                <a:pos x="f99" y="f100"/>
              </a:cxn>
              <a:cxn ang="f37">
                <a:pos x="f103" y="f102"/>
              </a:cxn>
            </a:cxnLst>
            <a:rect l="f98" t="f105" r="f99" b="f100"/>
            <a:pathLst>
              <a:path>
                <a:moveTo>
                  <a:pt x="f101" y="f102"/>
                </a:moveTo>
                <a:lnTo>
                  <a:pt x="f67" y="f47"/>
                </a:lnTo>
                <a:lnTo>
                  <a:pt x="f103" y="f102"/>
                </a:lnTo>
                <a:lnTo>
                  <a:pt x="f99" y="f100"/>
                </a:lnTo>
                <a:lnTo>
                  <a:pt x="f98" y="f100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Cloud 53"/>
          <p:cNvSpPr/>
          <p:nvPr/>
        </p:nvSpPr>
        <p:spPr>
          <a:xfrm>
            <a:off x="946762" y="4937836"/>
            <a:ext cx="265025" cy="456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4" name="Straight Arrow Connector 55"/>
          <p:cNvCxnSpPr/>
          <p:nvPr/>
        </p:nvCxnSpPr>
        <p:spPr>
          <a:xfrm>
            <a:off x="2550662" y="1490206"/>
            <a:ext cx="679510" cy="0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  <a:headEnd type="arrow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5" name="Straight Arrow Connector 57"/>
          <p:cNvCxnSpPr/>
          <p:nvPr/>
        </p:nvCxnSpPr>
        <p:spPr>
          <a:xfrm>
            <a:off x="3295490" y="1554520"/>
            <a:ext cx="0" cy="2304468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  <a:headEnd type="arrow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6" name="Straight Arrow Connector 59"/>
          <p:cNvCxnSpPr>
            <a:stCxn id="11" idx="4"/>
            <a:endCxn id="11" idx="6"/>
          </p:cNvCxnSpPr>
          <p:nvPr/>
        </p:nvCxnSpPr>
        <p:spPr>
          <a:xfrm>
            <a:off x="2227352" y="2437673"/>
            <a:ext cx="323303" cy="43544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arrow"/>
            <a:tailEnd type="arrow"/>
          </a:ln>
        </p:spPr>
      </p:cxnSp>
      <p:cxnSp>
        <p:nvCxnSpPr>
          <p:cNvPr id="17" name="Straight Arrow Connector 61"/>
          <p:cNvCxnSpPr>
            <a:endCxn id="12" idx="4"/>
          </p:cNvCxnSpPr>
          <p:nvPr/>
        </p:nvCxnSpPr>
        <p:spPr>
          <a:xfrm flipH="1" flipV="1">
            <a:off x="1217386" y="3132281"/>
            <a:ext cx="1387048" cy="127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arrow"/>
            <a:tailEnd type="arrow"/>
          </a:ln>
        </p:spPr>
      </p:cxnSp>
      <p:pic>
        <p:nvPicPr>
          <p:cNvPr id="18" name="Picture 2" descr="C:\Users\rinma\AppData\Local\Microsoft\Windows\Temporary Internet Files\Content.IE5\9WPCB8NU\MC90033822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3995936" y="1916832"/>
            <a:ext cx="1286975" cy="165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4" descr="C:\Users\rinma\AppData\Local\Microsoft\Windows\Temporary Internet Files\Content.IE5\9WPCB8NU\MC900441521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2698" y="4308118"/>
            <a:ext cx="1083505" cy="1117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78"/>
          <p:cNvSpPr txBox="1"/>
          <p:nvPr/>
        </p:nvSpPr>
        <p:spPr>
          <a:xfrm>
            <a:off x="3230171" y="3846403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REQ-Y</a:t>
            </a:r>
          </a:p>
        </p:txBody>
      </p:sp>
      <p:sp>
        <p:nvSpPr>
          <p:cNvPr id="21" name="TextBox 79"/>
          <p:cNvSpPr txBox="1"/>
          <p:nvPr/>
        </p:nvSpPr>
        <p:spPr>
          <a:xfrm>
            <a:off x="1591066" y="3416012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REQ-Z</a:t>
            </a:r>
          </a:p>
        </p:txBody>
      </p:sp>
      <p:sp>
        <p:nvSpPr>
          <p:cNvPr id="22" name="TextBox 80"/>
          <p:cNvSpPr txBox="1"/>
          <p:nvPr/>
        </p:nvSpPr>
        <p:spPr>
          <a:xfrm>
            <a:off x="1591066" y="2142033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REQ-O</a:t>
            </a:r>
          </a:p>
        </p:txBody>
      </p:sp>
      <p:sp>
        <p:nvSpPr>
          <p:cNvPr id="23" name="TextBox 81"/>
          <p:cNvSpPr txBox="1"/>
          <p:nvPr/>
        </p:nvSpPr>
        <p:spPr>
          <a:xfrm rot="16200004">
            <a:off x="2044604" y="1516256"/>
            <a:ext cx="700519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</a:t>
            </a:r>
          </a:p>
        </p:txBody>
      </p:sp>
      <p:sp>
        <p:nvSpPr>
          <p:cNvPr id="24" name="Freeform 23"/>
          <p:cNvSpPr/>
          <p:nvPr/>
        </p:nvSpPr>
        <p:spPr>
          <a:xfrm>
            <a:off x="6658013" y="3858995"/>
            <a:ext cx="653101" cy="653169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5419351 1 1725033"/>
              <a:gd name="f9" fmla="val 15510"/>
              <a:gd name="f10" fmla="val 17520"/>
              <a:gd name="f11" fmla="*/ 10800 10800 1"/>
              <a:gd name="f12" fmla="+- 0 0 360"/>
              <a:gd name="f13" fmla="val 10800"/>
              <a:gd name="f14" fmla="*/ 1165 1165 1"/>
              <a:gd name="f15" fmla="val 1165"/>
              <a:gd name="f16" fmla="val 4870"/>
              <a:gd name="f17" fmla="val 8680"/>
              <a:gd name="f18" fmla="val 12920"/>
              <a:gd name="f19" fmla="val 16730"/>
              <a:gd name="f20" fmla="val -2147483647"/>
              <a:gd name="f21" fmla="val 2147483647"/>
              <a:gd name="f22" fmla="+- 0 0 0"/>
              <a:gd name="f23" fmla="*/ f4 1 21600"/>
              <a:gd name="f24" fmla="*/ f5 1 21600"/>
              <a:gd name="f25" fmla="*/ 0 f8 1"/>
              <a:gd name="f26" fmla="*/ f6 f1 1"/>
              <a:gd name="f27" fmla="*/ f12 f1 1"/>
              <a:gd name="f28" fmla="+- f7 0 f6"/>
              <a:gd name="f29" fmla="pin 15510 f0 17520"/>
              <a:gd name="f30" fmla="*/ f22 f1 1"/>
              <a:gd name="f31" fmla="val f29"/>
              <a:gd name="f32" fmla="*/ f25 1 f3"/>
              <a:gd name="f33" fmla="*/ f26 1 f3"/>
              <a:gd name="f34" fmla="*/ f27 1 f3"/>
              <a:gd name="f35" fmla="*/ f28 1 21600"/>
              <a:gd name="f36" fmla="*/ f29 f24 1"/>
              <a:gd name="f37" fmla="*/ f30 1 f3"/>
              <a:gd name="f38" fmla="+- f31 0 15510"/>
              <a:gd name="f39" fmla="+- 0 0 f32"/>
              <a:gd name="f40" fmla="+- f33 0 f2"/>
              <a:gd name="f41" fmla="+- f34 0 f2"/>
              <a:gd name="f42" fmla="*/ 10800 f35 1"/>
              <a:gd name="f43" fmla="*/ 3163 f35 1"/>
              <a:gd name="f44" fmla="*/ 18437 f35 1"/>
              <a:gd name="f45" fmla="*/ 0 f35 1"/>
              <a:gd name="f46" fmla="*/ 21600 f35 1"/>
              <a:gd name="f47" fmla="+- f37 0 f2"/>
              <a:gd name="f48" fmla="+- 17520 0 f38"/>
              <a:gd name="f49" fmla="+- 15510 f38 0"/>
              <a:gd name="f50" fmla="*/ f39 f1 1"/>
              <a:gd name="f51" fmla="+- f41 0 f40"/>
              <a:gd name="f52" fmla="*/ f42 1 f35"/>
              <a:gd name="f53" fmla="*/ f45 1 f35"/>
              <a:gd name="f54" fmla="*/ f43 1 f35"/>
              <a:gd name="f55" fmla="*/ f44 1 f35"/>
              <a:gd name="f56" fmla="*/ f46 1 f35"/>
              <a:gd name="f57" fmla="*/ f50 1 f8"/>
              <a:gd name="f58" fmla="*/ f52 f23 1"/>
              <a:gd name="f59" fmla="*/ f54 f23 1"/>
              <a:gd name="f60" fmla="*/ f55 f23 1"/>
              <a:gd name="f61" fmla="*/ f55 f24 1"/>
              <a:gd name="f62" fmla="*/ f54 f24 1"/>
              <a:gd name="f63" fmla="*/ f53 f24 1"/>
              <a:gd name="f64" fmla="*/ f53 f23 1"/>
              <a:gd name="f65" fmla="*/ f52 f24 1"/>
              <a:gd name="f66" fmla="*/ f56 f24 1"/>
              <a:gd name="f67" fmla="*/ f56 f23 1"/>
              <a:gd name="f68" fmla="+- f57 0 f2"/>
              <a:gd name="f69" fmla="+- f68 f2 0"/>
              <a:gd name="f70" fmla="*/ f69 f8 1"/>
              <a:gd name="f71" fmla="*/ f70 1 f1"/>
              <a:gd name="f72" fmla="+- 0 0 f71"/>
              <a:gd name="f73" fmla="+- 0 0 f72"/>
              <a:gd name="f74" fmla="*/ f73 f1 1"/>
              <a:gd name="f75" fmla="*/ f74 1 f8"/>
              <a:gd name="f76" fmla="+- f75 0 f2"/>
              <a:gd name="f77" fmla="cos 1 f76"/>
              <a:gd name="f78" fmla="sin 1 f76"/>
              <a:gd name="f79" fmla="+- 0 0 f77"/>
              <a:gd name="f80" fmla="+- 0 0 f78"/>
              <a:gd name="f81" fmla="+- 0 0 f79"/>
              <a:gd name="f82" fmla="+- 0 0 f80"/>
              <a:gd name="f83" fmla="val f81"/>
              <a:gd name="f84" fmla="val f82"/>
              <a:gd name="f85" fmla="+- 0 0 f83"/>
              <a:gd name="f86" fmla="+- 0 0 f84"/>
              <a:gd name="f87" fmla="*/ 10800 f85 1"/>
              <a:gd name="f88" fmla="*/ 10800 f86 1"/>
              <a:gd name="f89" fmla="*/ 1165 f85 1"/>
              <a:gd name="f90" fmla="*/ 1165 f86 1"/>
              <a:gd name="f91" fmla="*/ f87 f87 1"/>
              <a:gd name="f92" fmla="*/ f88 f88 1"/>
              <a:gd name="f93" fmla="*/ f89 f89 1"/>
              <a:gd name="f94" fmla="*/ f90 f90 1"/>
              <a:gd name="f95" fmla="+- f91 f92 0"/>
              <a:gd name="f96" fmla="+- f93 f94 0"/>
              <a:gd name="f97" fmla="sqrt f95"/>
              <a:gd name="f98" fmla="sqrt f96"/>
              <a:gd name="f99" fmla="*/ f11 1 f97"/>
              <a:gd name="f100" fmla="*/ f14 1 f98"/>
              <a:gd name="f101" fmla="*/ f85 f99 1"/>
              <a:gd name="f102" fmla="*/ f86 f99 1"/>
              <a:gd name="f103" fmla="*/ f85 f100 1"/>
              <a:gd name="f104" fmla="*/ f86 f100 1"/>
              <a:gd name="f105" fmla="+- 10800 0 f101"/>
              <a:gd name="f106" fmla="+- 10800 0 f102"/>
              <a:gd name="f107" fmla="+- 7305 0 f103"/>
              <a:gd name="f108" fmla="+- 7515 0 f104"/>
              <a:gd name="f109" fmla="+- 14295 0 f103"/>
            </a:gdLst>
            <a:ahLst>
              <a:ahXY gdRefY="f0" minY="f9" maxY="f10">
                <a:pos x="f58" y="f3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58" y="f63"/>
              </a:cxn>
              <a:cxn ang="f47">
                <a:pos x="f59" y="f62"/>
              </a:cxn>
              <a:cxn ang="f47">
                <a:pos x="f64" y="f65"/>
              </a:cxn>
              <a:cxn ang="f47">
                <a:pos x="f59" y="f61"/>
              </a:cxn>
              <a:cxn ang="f47">
                <a:pos x="f58" y="f66"/>
              </a:cxn>
              <a:cxn ang="f47">
                <a:pos x="f60" y="f61"/>
              </a:cxn>
              <a:cxn ang="f47">
                <a:pos x="f67" y="f65"/>
              </a:cxn>
              <a:cxn ang="f47">
                <a:pos x="f60" y="f62"/>
              </a:cxn>
            </a:cxnLst>
            <a:rect l="f59" t="f62" r="f60" b="f61"/>
            <a:pathLst>
              <a:path w="21600" h="21600">
                <a:moveTo>
                  <a:pt x="f105" y="f106"/>
                </a:moveTo>
                <a:arcTo wR="f13" hR="f13" stAng="f40" swAng="f51"/>
                <a:close/>
              </a:path>
              <a:path w="21600" h="21600">
                <a:moveTo>
                  <a:pt x="f107" y="f108"/>
                </a:moveTo>
                <a:arcTo wR="f15" hR="f15" stAng="f40" swAng="f51"/>
                <a:close/>
              </a:path>
              <a:path w="21600" h="21600">
                <a:moveTo>
                  <a:pt x="f109" y="f108"/>
                </a:moveTo>
                <a:arcTo wR="f15" hR="f15" stAng="f40" swAng="f51"/>
                <a:close/>
              </a:path>
              <a:path w="21600" h="21600" fill="none">
                <a:moveTo>
                  <a:pt x="f16" y="f48"/>
                </a:moveTo>
                <a:cubicBezTo>
                  <a:pt x="f17" y="f49"/>
                  <a:pt x="f18" y="f49"/>
                  <a:pt x="f19" y="f48"/>
                </a:cubicBezTo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6194754" y="2572424"/>
            <a:ext cx="1889589" cy="1273979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What I should check ?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18452646">
            <a:off x="4224484" y="4105034"/>
            <a:ext cx="2194031" cy="92561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418208"/>
            <a:ext cx="5398028" cy="43738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/>
          <p:nvPr/>
        </p:nvSpPr>
        <p:spPr>
          <a:xfrm>
            <a:off x="6074304" y="2849367"/>
            <a:ext cx="2570700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1619672" y="6021288"/>
            <a:ext cx="6624735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</a:rPr>
              <a:t>http://prosentti.vero.fi/veropros_tietojen_syotto2011.asp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64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2315" y="1861218"/>
            <a:ext cx="7997767" cy="2482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3"/>
          <p:cNvSpPr txBox="1"/>
          <p:nvPr/>
        </p:nvSpPr>
        <p:spPr>
          <a:xfrm>
            <a:off x="4572000" y="4773520"/>
            <a:ext cx="418031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18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pic>
        <p:nvPicPr>
          <p:cNvPr id="4" name="Picture 3" descr="C:\Users\rinma\AppData\Local\Microsoft\Windows\Temporary Internet Files\Content.IE5\4FIJ4XJ8\MC90007862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1720" y="2060848"/>
            <a:ext cx="4675677" cy="3564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Testing in Large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5294" y="1415695"/>
            <a:ext cx="3960440" cy="3209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/>
          <p:nvPr/>
        </p:nvSpPr>
        <p:spPr>
          <a:xfrm>
            <a:off x="5796136" y="3703316"/>
            <a:ext cx="2570700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2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pic>
        <p:nvPicPr>
          <p:cNvPr id="4" name="Picture 2" descr="Portrait of beautiful young couple in consumer electronics shop with latest digital camera&#10; Stock Photo - 109820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4" y="1840223"/>
            <a:ext cx="371330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n receiving a package delivery from a courier at his home.   Stock Photo - 58869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0224"/>
            <a:ext cx="3650026" cy="26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1496104" y="4931455"/>
            <a:ext cx="5976664" cy="106864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tested before so customer could be so happy  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392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tested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923" y="2650620"/>
            <a:ext cx="2449137" cy="212280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409197" y="3697750"/>
            <a:ext cx="381998" cy="3208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ounded Rectangle 32"/>
          <p:cNvSpPr/>
          <p:nvPr/>
        </p:nvSpPr>
        <p:spPr>
          <a:xfrm>
            <a:off x="3395263" y="3153057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7" name="Straight Arrow Connector 34"/>
          <p:cNvCxnSpPr>
            <a:stCxn id="13" idx="2"/>
            <a:endCxn id="6" idx="0"/>
          </p:cNvCxnSpPr>
          <p:nvPr/>
        </p:nvCxnSpPr>
        <p:spPr>
          <a:xfrm>
            <a:off x="3608835" y="2976633"/>
            <a:ext cx="6801" cy="17642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8" name="Straight Arrow Connector 36"/>
          <p:cNvCxnSpPr>
            <a:stCxn id="6" idx="2"/>
            <a:endCxn id="5" idx="0"/>
          </p:cNvCxnSpPr>
          <p:nvPr/>
        </p:nvCxnSpPr>
        <p:spPr>
          <a:xfrm flipH="1">
            <a:off x="3600196" y="3394399"/>
            <a:ext cx="15440" cy="30335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9" name="Oval 39"/>
          <p:cNvSpPr/>
          <p:nvPr/>
        </p:nvSpPr>
        <p:spPr>
          <a:xfrm>
            <a:off x="3395263" y="4492362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" name="Straight Arrow Connector 60"/>
          <p:cNvCxnSpPr>
            <a:endCxn id="9" idx="0"/>
          </p:cNvCxnSpPr>
          <p:nvPr/>
        </p:nvCxnSpPr>
        <p:spPr>
          <a:xfrm>
            <a:off x="3596800" y="4018577"/>
            <a:ext cx="6801" cy="47378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1" name="Freeform 77"/>
          <p:cNvSpPr/>
          <p:nvPr/>
        </p:nvSpPr>
        <p:spPr>
          <a:xfrm flipH="1">
            <a:off x="5543778" y="2785294"/>
            <a:ext cx="987738" cy="976875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Input ?</a:t>
            </a:r>
          </a:p>
        </p:txBody>
      </p:sp>
      <p:sp>
        <p:nvSpPr>
          <p:cNvPr id="12" name="Freeform 78"/>
          <p:cNvSpPr/>
          <p:nvPr/>
        </p:nvSpPr>
        <p:spPr>
          <a:xfrm>
            <a:off x="5584927" y="3714912"/>
            <a:ext cx="946589" cy="105851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Output?</a:t>
            </a:r>
          </a:p>
        </p:txBody>
      </p:sp>
      <p:sp>
        <p:nvSpPr>
          <p:cNvPr id="13" name="Oval 39"/>
          <p:cNvSpPr/>
          <p:nvPr/>
        </p:nvSpPr>
        <p:spPr>
          <a:xfrm>
            <a:off x="3400497" y="2731699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ounded Rectangle 32"/>
          <p:cNvSpPr/>
          <p:nvPr/>
        </p:nvSpPr>
        <p:spPr>
          <a:xfrm>
            <a:off x="3371184" y="4134803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5" name="Straight Arrow Connector 34"/>
          <p:cNvCxnSpPr>
            <a:stCxn id="11" idx="1"/>
            <a:endCxn id="6" idx="1"/>
          </p:cNvCxnSpPr>
          <p:nvPr/>
        </p:nvCxnSpPr>
        <p:spPr>
          <a:xfrm flipH="1" flipV="1">
            <a:off x="3836010" y="3273728"/>
            <a:ext cx="1707768" cy="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6" name="Rounded Rectangle 32"/>
          <p:cNvSpPr/>
          <p:nvPr/>
        </p:nvSpPr>
        <p:spPr>
          <a:xfrm>
            <a:off x="4260709" y="4123496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7" name="Straight Arrow Connector 36"/>
          <p:cNvCxnSpPr>
            <a:stCxn id="5" idx="1"/>
          </p:cNvCxnSpPr>
          <p:nvPr/>
        </p:nvCxnSpPr>
        <p:spPr>
          <a:xfrm>
            <a:off x="3791195" y="3858163"/>
            <a:ext cx="689887" cy="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36"/>
          <p:cNvCxnSpPr/>
          <p:nvPr/>
        </p:nvCxnSpPr>
        <p:spPr>
          <a:xfrm>
            <a:off x="4450526" y="3853709"/>
            <a:ext cx="0" cy="29867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Straight Arrow Connector 43"/>
          <p:cNvCxnSpPr>
            <a:stCxn id="16" idx="1"/>
            <a:endCxn id="12" idx="3"/>
          </p:cNvCxnSpPr>
          <p:nvPr/>
        </p:nvCxnSpPr>
        <p:spPr>
          <a:xfrm>
            <a:off x="4701456" y="4244167"/>
            <a:ext cx="883471" cy="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0" name="Oval 39"/>
          <p:cNvSpPr/>
          <p:nvPr/>
        </p:nvSpPr>
        <p:spPr>
          <a:xfrm>
            <a:off x="4276277" y="4528496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1" name="Straight Arrow Connector 50"/>
          <p:cNvCxnSpPr>
            <a:stCxn id="16" idx="2"/>
          </p:cNvCxnSpPr>
          <p:nvPr/>
        </p:nvCxnSpPr>
        <p:spPr>
          <a:xfrm>
            <a:off x="4481083" y="4364839"/>
            <a:ext cx="3533" cy="12752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56382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Oval 23"/>
          <p:cNvSpPr/>
          <p:nvPr/>
        </p:nvSpPr>
        <p:spPr>
          <a:xfrm>
            <a:off x="2555776" y="3050152"/>
            <a:ext cx="1800200" cy="163095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DEFINE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TEST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FFFFFF"/>
                </a:solidFill>
                <a:latin typeface="Calibri"/>
              </a:rPr>
              <a:t>CASE</a:t>
            </a:r>
            <a:endParaRPr lang="en-US" sz="1600" dirty="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FIRST!!!</a:t>
            </a:r>
          </a:p>
        </p:txBody>
      </p:sp>
      <p:sp>
        <p:nvSpPr>
          <p:cNvPr id="5" name="Oval 39"/>
          <p:cNvSpPr/>
          <p:nvPr/>
        </p:nvSpPr>
        <p:spPr>
          <a:xfrm>
            <a:off x="4788024" y="3050152"/>
            <a:ext cx="1763571" cy="15880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IMPLEMENT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CODE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AGAINST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4289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35696" y="4271717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Other</a:t>
            </a:r>
            <a:r>
              <a:rPr lang="fi-FI" dirty="0" smtClean="0"/>
              <a:t> Services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0087" y="3130060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Data </a:t>
            </a:r>
            <a:r>
              <a:rPr lang="fi-FI" dirty="0" err="1" smtClean="0"/>
              <a:t>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Integrate</a:t>
            </a:r>
            <a:r>
              <a:rPr lang="fi-FI" dirty="0" smtClean="0"/>
              <a:t> </a:t>
            </a:r>
            <a:r>
              <a:rPr lang="fi-FI" dirty="0" err="1" smtClean="0"/>
              <a:t>early</a:t>
            </a:r>
            <a:r>
              <a:rPr lang="fi-FI" dirty="0" smtClean="0"/>
              <a:t>! </a:t>
            </a:r>
            <a:r>
              <a:rPr lang="fi-FI" dirty="0" err="1" smtClean="0"/>
              <a:t>Avoid</a:t>
            </a:r>
            <a:r>
              <a:rPr lang="fi-FI" dirty="0" smtClean="0"/>
              <a:t> </a:t>
            </a:r>
            <a:r>
              <a:rPr lang="fi-FI" dirty="0" err="1" smtClean="0"/>
              <a:t>Big</a:t>
            </a:r>
            <a:r>
              <a:rPr lang="fi-FI" dirty="0" smtClean="0"/>
              <a:t> </a:t>
            </a:r>
            <a:r>
              <a:rPr lang="fi-FI" dirty="0" err="1" smtClean="0"/>
              <a:t>Bang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9662" y="1916832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Web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95936" y="1667235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Hardware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45341" y="2858611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Mobile Application</a:t>
            </a:r>
            <a:endParaRPr lang="en-US" dirty="0"/>
          </a:p>
        </p:txBody>
      </p:sp>
      <p:pic>
        <p:nvPicPr>
          <p:cNvPr id="9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58899" y="3902346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9254" y="2851843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1806" y="2472364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5696" y="407966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91292" y="5164595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279884" y="2849281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10 %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1643" y="2416242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50 %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69049" y="4072310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90 %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111" y="5157192"/>
            <a:ext cx="63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99%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48848" y="3874371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10 %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3055" y="4890131"/>
            <a:ext cx="332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99%+90%+10%+50%+10% 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8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 with stubs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3145831"/>
            <a:ext cx="2952328" cy="1122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fi-FI" dirty="0"/>
          </a:p>
          <a:p>
            <a:pPr algn="ctr"/>
            <a:r>
              <a:rPr lang="fi-FI" dirty="0" smtClean="0"/>
              <a:t>(Component, </a:t>
            </a:r>
            <a:r>
              <a:rPr lang="fi-FI" dirty="0" err="1" smtClean="0"/>
              <a:t>part</a:t>
            </a:r>
            <a:r>
              <a:rPr lang="fi-FI" dirty="0" smtClean="0"/>
              <a:t> of </a:t>
            </a:r>
            <a:r>
              <a:rPr lang="fi-FI" dirty="0" err="1" smtClean="0"/>
              <a:t>solution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8144" y="3821154"/>
            <a:ext cx="2016224" cy="4475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Messages</a:t>
            </a:r>
            <a:r>
              <a:rPr lang="fi-FI" dirty="0" smtClean="0"/>
              <a:t>/</a:t>
            </a:r>
            <a:r>
              <a:rPr lang="fi-FI" dirty="0" err="1" smtClean="0"/>
              <a:t>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868144" y="3216586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059832" y="1916832"/>
            <a:ext cx="2592288" cy="120792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9045101">
            <a:off x="2569928" y="1910772"/>
            <a:ext cx="1789053" cy="661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591992">
            <a:off x="4423903" y="1833650"/>
            <a:ext cx="1789053" cy="766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60" y="3124753"/>
            <a:ext cx="2333826" cy="11439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Target Control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15816" y="4272304"/>
            <a:ext cx="2952328" cy="14609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Environment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11560" y="4138684"/>
            <a:ext cx="2304256" cy="17281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868144" y="4768754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 with stubs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8144" y="3821154"/>
            <a:ext cx="2016224" cy="4475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Messages</a:t>
            </a:r>
            <a:r>
              <a:rPr lang="fi-FI" dirty="0" smtClean="0"/>
              <a:t>/</a:t>
            </a:r>
            <a:r>
              <a:rPr lang="fi-FI" dirty="0" err="1" smtClean="0"/>
              <a:t>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868144" y="3216586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059832" y="1916832"/>
            <a:ext cx="2592288" cy="120792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9045101">
            <a:off x="2569928" y="1910772"/>
            <a:ext cx="1789053" cy="661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591992">
            <a:off x="4423903" y="1833650"/>
            <a:ext cx="1789053" cy="766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60" y="3124753"/>
            <a:ext cx="2333826" cy="11439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Target Control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11560" y="4138684"/>
            <a:ext cx="2304256" cy="17281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868144" y="4768754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45386" y="3124753"/>
            <a:ext cx="2778742" cy="253892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8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Case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1835" y="2011258"/>
            <a:ext cx="3428788" cy="9435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Verify drum track player pause mode functionality.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Do this with IFDK software release X and playing song ”Show must go on by Freddy Mercury”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should be done using android emulator environment and  using your hands, ears and eyes”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835" y="2991020"/>
            <a:ext cx="3428788" cy="252489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Pre State: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Android emulator is running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Release X is installed on emulator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Steps: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1. Open drum kit player application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2. Select song ”Show must go on”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3. Start to play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4. Press Pause and check song is paused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5. Check memory usage from system application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….. More </a:t>
            </a:r>
            <a:r>
              <a:rPr lang="fi-FI" sz="11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steps</a:t>
            </a:r>
            <a:r>
              <a:rPr lang="fi-FI" sz="11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….</a:t>
            </a: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End State: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IFDK Kit in main screen mode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/>
            </a:r>
            <a:b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</a:b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6845" y="1044670"/>
            <a:ext cx="3428788" cy="9435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Name: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</a:t>
            </a:r>
            <a:r>
              <a:rPr lang="fi-FI" sz="11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Case </a:t>
            </a: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Id:</a:t>
            </a: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</a:t>
            </a:r>
            <a:r>
              <a:rPr lang="fi-FI" sz="11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Case </a:t>
            </a: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owner/writer:</a:t>
            </a: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Date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6845" y="5661248"/>
            <a:ext cx="3428788" cy="4268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If Pause is working result is  PASS. If Pause mode failed result is FAIL</a:t>
            </a:r>
          </a:p>
        </p:txBody>
      </p:sp>
      <p:sp>
        <p:nvSpPr>
          <p:cNvPr id="8" name="Freeform 7"/>
          <p:cNvSpPr/>
          <p:nvPr/>
        </p:nvSpPr>
        <p:spPr>
          <a:xfrm>
            <a:off x="891548" y="1894787"/>
            <a:ext cx="2745220" cy="195950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Verify what?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Using configuration?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With tools?</a:t>
            </a:r>
          </a:p>
        </p:txBody>
      </p:sp>
      <p:sp>
        <p:nvSpPr>
          <p:cNvPr id="9" name="Freeform 8"/>
          <p:cNvSpPr/>
          <p:nvPr/>
        </p:nvSpPr>
        <p:spPr>
          <a:xfrm>
            <a:off x="866243" y="5874690"/>
            <a:ext cx="2745220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What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is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verdict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?</a:t>
            </a:r>
          </a:p>
        </p:txBody>
      </p:sp>
      <p:sp>
        <p:nvSpPr>
          <p:cNvPr id="10" name="Freeform 9"/>
          <p:cNvSpPr/>
          <p:nvPr/>
        </p:nvSpPr>
        <p:spPr>
          <a:xfrm>
            <a:off x="899592" y="1174707"/>
            <a:ext cx="2745220" cy="63291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Add Information about case</a:t>
            </a:r>
          </a:p>
        </p:txBody>
      </p:sp>
      <p:sp>
        <p:nvSpPr>
          <p:cNvPr id="11" name="Freeform 10"/>
          <p:cNvSpPr/>
          <p:nvPr/>
        </p:nvSpPr>
        <p:spPr>
          <a:xfrm>
            <a:off x="886791" y="3958587"/>
            <a:ext cx="2724672" cy="180695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pre-state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Steps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end-state</a:t>
            </a:r>
          </a:p>
        </p:txBody>
      </p:sp>
    </p:spTree>
    <p:extLst>
      <p:ext uri="{BB962C8B-B14F-4D97-AF65-F5344CB8AC3E}">
        <p14:creationId xmlns:p14="http://schemas.microsoft.com/office/powerpoint/2010/main" val="1738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Large</a:t>
            </a:r>
            <a:endParaRPr lang="en-US" dirty="0"/>
          </a:p>
        </p:txBody>
      </p:sp>
      <p:pic>
        <p:nvPicPr>
          <p:cNvPr id="4" name="Picture 2" descr="http://www.princess.com/images/learn/sidebar_banners/rp_pdf_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1" y="1574518"/>
            <a:ext cx="22764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393577" y="4327207"/>
            <a:ext cx="418031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an 2"/>
          <p:cNvSpPr/>
          <p:nvPr/>
        </p:nvSpPr>
        <p:spPr>
          <a:xfrm>
            <a:off x="7903186" y="2374373"/>
            <a:ext cx="849130" cy="7838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Sales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an 5"/>
          <p:cNvSpPr/>
          <p:nvPr/>
        </p:nvSpPr>
        <p:spPr>
          <a:xfrm>
            <a:off x="2584066" y="4603395"/>
            <a:ext cx="1419480" cy="10724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Cabin Reservation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an 6"/>
          <p:cNvSpPr/>
          <p:nvPr/>
        </p:nvSpPr>
        <p:spPr>
          <a:xfrm>
            <a:off x="3018630" y="2069849"/>
            <a:ext cx="1179513" cy="696471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DB 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Can 7"/>
          <p:cNvSpPr/>
          <p:nvPr/>
        </p:nvSpPr>
        <p:spPr>
          <a:xfrm>
            <a:off x="8033824" y="4656542"/>
            <a:ext cx="849130" cy="7838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CRM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033025" y="2589668"/>
            <a:ext cx="1168108" cy="56859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Application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&amp; Gateways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4003546" y="3935265"/>
            <a:ext cx="1444585" cy="391942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Application</a:t>
            </a:r>
          </a:p>
        </p:txBody>
      </p:sp>
      <p:sp>
        <p:nvSpPr>
          <p:cNvPr id="14" name="Rectangle 11"/>
          <p:cNvSpPr/>
          <p:nvPr/>
        </p:nvSpPr>
        <p:spPr>
          <a:xfrm>
            <a:off x="5828293" y="3724402"/>
            <a:ext cx="1590003" cy="65323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Application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&amp; Gateways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5" name="Straight Arrow Connector 12"/>
          <p:cNvCxnSpPr>
            <a:stCxn id="8" idx="3"/>
            <a:endCxn id="12" idx="3"/>
          </p:cNvCxnSpPr>
          <p:nvPr/>
        </p:nvCxnSpPr>
        <p:spPr>
          <a:xfrm flipH="1">
            <a:off x="6201133" y="2766320"/>
            <a:ext cx="1702053" cy="10764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6" name="Straight Arrow Connector 14"/>
          <p:cNvCxnSpPr>
            <a:stCxn id="10" idx="1"/>
            <a:endCxn id="12" idx="1"/>
          </p:cNvCxnSpPr>
          <p:nvPr/>
        </p:nvCxnSpPr>
        <p:spPr>
          <a:xfrm>
            <a:off x="4198143" y="2418085"/>
            <a:ext cx="834882" cy="45588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8"/>
          <p:cNvCxnSpPr>
            <a:stCxn id="11" idx="3"/>
            <a:endCxn id="14" idx="3"/>
          </p:cNvCxnSpPr>
          <p:nvPr/>
        </p:nvCxnSpPr>
        <p:spPr>
          <a:xfrm flipH="1" flipV="1">
            <a:off x="7418296" y="4051019"/>
            <a:ext cx="615528" cy="99747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22"/>
          <p:cNvCxnSpPr>
            <a:stCxn id="9" idx="0"/>
            <a:endCxn id="13" idx="1"/>
          </p:cNvCxnSpPr>
          <p:nvPr/>
        </p:nvCxnSpPr>
        <p:spPr>
          <a:xfrm flipV="1">
            <a:off x="3293806" y="4131236"/>
            <a:ext cx="709740" cy="47215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4" idx="1"/>
            <a:endCxn id="13" idx="3"/>
          </p:cNvCxnSpPr>
          <p:nvPr/>
        </p:nvCxnSpPr>
        <p:spPr>
          <a:xfrm flipH="1">
            <a:off x="5448131" y="4051019"/>
            <a:ext cx="380162" cy="80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14" idx="0"/>
          </p:cNvCxnSpPr>
          <p:nvPr/>
        </p:nvCxnSpPr>
        <p:spPr>
          <a:xfrm>
            <a:off x="5617079" y="3158267"/>
            <a:ext cx="1006216" cy="56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20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design &amp;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Discuss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reasons</a:t>
            </a:r>
            <a:r>
              <a:rPr lang="fi-FI" dirty="0"/>
              <a:t> for </a:t>
            </a:r>
            <a:r>
              <a:rPr lang="fi-FI" dirty="0" err="1"/>
              <a:t>test</a:t>
            </a:r>
            <a:r>
              <a:rPr lang="fi-FI" dirty="0"/>
              <a:t> design?</a:t>
            </a:r>
          </a:p>
          <a:p>
            <a:endParaRPr lang="fi-FI" dirty="0"/>
          </a:p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design?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Stupid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>
                <a:sym typeface="Wingdings" pitchFamily="2" charset="2"/>
              </a:rPr>
              <a:t> ! I </a:t>
            </a:r>
            <a:r>
              <a:rPr lang="fi-FI" dirty="0" err="1">
                <a:sym typeface="Wingdings" pitchFamily="2" charset="2"/>
              </a:rPr>
              <a:t>wan’t</a:t>
            </a:r>
            <a:r>
              <a:rPr lang="fi-FI" dirty="0">
                <a:sym typeface="Wingdings" pitchFamily="2" charset="2"/>
              </a:rPr>
              <a:t> to </a:t>
            </a:r>
            <a:r>
              <a:rPr lang="fi-FI" dirty="0" err="1">
                <a:sym typeface="Wingdings" pitchFamily="2" charset="2"/>
              </a:rPr>
              <a:t>progress</a:t>
            </a:r>
            <a:r>
              <a:rPr lang="fi-FI" dirty="0">
                <a:sym typeface="Wingdings" pitchFamily="2" charset="2"/>
              </a:rPr>
              <a:t>!??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in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levels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32712" y="3827122"/>
            <a:ext cx="2482066" cy="1444397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Design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Tests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7319" y="3827122"/>
            <a:ext cx="2482066" cy="144330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Implement Code</a:t>
            </a:r>
          </a:p>
        </p:txBody>
      </p:sp>
      <p:sp>
        <p:nvSpPr>
          <p:cNvPr id="17" name="Right Arrow 4"/>
          <p:cNvSpPr/>
          <p:nvPr/>
        </p:nvSpPr>
        <p:spPr>
          <a:xfrm>
            <a:off x="4091768" y="2517003"/>
            <a:ext cx="718493" cy="117583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2711" y="2382724"/>
            <a:ext cx="2482066" cy="1444397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Design Draft System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Acceptance Test Cases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3271" y="2382725"/>
            <a:ext cx="2482066" cy="14443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Define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System Architecture &amp; Design?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ight Arrow 4"/>
          <p:cNvSpPr/>
          <p:nvPr/>
        </p:nvSpPr>
        <p:spPr>
          <a:xfrm>
            <a:off x="4116802" y="4003549"/>
            <a:ext cx="718493" cy="117583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6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smtClean="0"/>
              <a:t>design and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!!?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sz="3600" dirty="0" err="1"/>
              <a:t>Stupid</a:t>
            </a:r>
            <a:r>
              <a:rPr lang="fi-FI" sz="3600" dirty="0"/>
              <a:t> </a:t>
            </a:r>
            <a:r>
              <a:rPr lang="fi-FI" sz="3600" dirty="0" err="1"/>
              <a:t>work</a:t>
            </a:r>
            <a:r>
              <a:rPr lang="fi-FI" sz="3600" dirty="0"/>
              <a:t>! </a:t>
            </a:r>
            <a:r>
              <a:rPr lang="fi-FI" sz="3600" dirty="0" err="1"/>
              <a:t>This</a:t>
            </a:r>
            <a:r>
              <a:rPr lang="fi-FI" sz="3600" dirty="0"/>
              <a:t> </a:t>
            </a:r>
            <a:r>
              <a:rPr lang="fi-FI" sz="3600" dirty="0" err="1"/>
              <a:t>takes</a:t>
            </a:r>
            <a:r>
              <a:rPr lang="fi-FI" sz="3600" dirty="0"/>
              <a:t> </a:t>
            </a:r>
            <a:r>
              <a:rPr lang="fi-FI" sz="3600" dirty="0" err="1"/>
              <a:t>ages</a:t>
            </a:r>
            <a:r>
              <a:rPr lang="fi-FI" sz="3600" dirty="0"/>
              <a:t>! </a:t>
            </a:r>
            <a:r>
              <a:rPr lang="fi-FI" sz="3600" dirty="0" err="1"/>
              <a:t>This</a:t>
            </a:r>
            <a:r>
              <a:rPr lang="fi-FI" sz="3600" dirty="0"/>
              <a:t> </a:t>
            </a:r>
            <a:r>
              <a:rPr lang="fi-FI" sz="3600" dirty="0" err="1"/>
              <a:t>Test</a:t>
            </a:r>
            <a:r>
              <a:rPr lang="fi-FI" sz="3600" dirty="0"/>
              <a:t> Case </a:t>
            </a:r>
            <a:r>
              <a:rPr lang="fi-FI" sz="3600" dirty="0" err="1"/>
              <a:t>documentation</a:t>
            </a:r>
            <a:r>
              <a:rPr lang="fi-FI" sz="3600" dirty="0"/>
              <a:t> is </a:t>
            </a:r>
            <a:r>
              <a:rPr lang="fi-FI" sz="3600" dirty="0" err="1" smtClean="0"/>
              <a:t>already</a:t>
            </a:r>
            <a:r>
              <a:rPr lang="fi-FI" sz="3600" dirty="0" smtClean="0"/>
              <a:t> </a:t>
            </a:r>
            <a:r>
              <a:rPr lang="fi-FI" sz="3600" dirty="0" err="1" smtClean="0"/>
              <a:t>old</a:t>
            </a:r>
            <a:r>
              <a:rPr lang="fi-FI" sz="3600" dirty="0" smtClean="0"/>
              <a:t> </a:t>
            </a:r>
            <a:r>
              <a:rPr lang="fi-FI" sz="3600" dirty="0" err="1" smtClean="0"/>
              <a:t>after</a:t>
            </a:r>
            <a:r>
              <a:rPr lang="fi-FI" sz="3600" dirty="0" smtClean="0"/>
              <a:t> I </a:t>
            </a:r>
            <a:r>
              <a:rPr lang="fi-FI" sz="3600" dirty="0" err="1" smtClean="0"/>
              <a:t>coders</a:t>
            </a:r>
            <a:r>
              <a:rPr lang="fi-FI" sz="3600" dirty="0" smtClean="0"/>
              <a:t> </a:t>
            </a:r>
            <a:r>
              <a:rPr lang="fi-FI" sz="3600" dirty="0" err="1" smtClean="0"/>
              <a:t>have</a:t>
            </a:r>
            <a:r>
              <a:rPr lang="fi-FI" sz="3600" dirty="0" smtClean="0"/>
              <a:t> </a:t>
            </a:r>
            <a:r>
              <a:rPr lang="fi-FI" sz="3600" dirty="0" err="1" smtClean="0"/>
              <a:t>changed</a:t>
            </a:r>
            <a:r>
              <a:rPr lang="fi-FI" sz="3600" dirty="0" smtClean="0"/>
              <a:t> </a:t>
            </a:r>
            <a:r>
              <a:rPr lang="fi-FI" sz="3600" dirty="0" err="1" smtClean="0"/>
              <a:t>implementation</a:t>
            </a:r>
            <a:r>
              <a:rPr lang="fi-FI" sz="3600" dirty="0" smtClean="0"/>
              <a:t> ? </a:t>
            </a:r>
          </a:p>
          <a:p>
            <a:endParaRPr lang="fi-FI" sz="3600" dirty="0"/>
          </a:p>
          <a:p>
            <a:pPr marL="0" indent="0">
              <a:buNone/>
            </a:pPr>
            <a:r>
              <a:rPr lang="fi-FI" sz="3600" dirty="0" smtClean="0"/>
              <a:t> </a:t>
            </a:r>
            <a:r>
              <a:rPr lang="fi-FI" sz="3600" dirty="0" err="1"/>
              <a:t>Why</a:t>
            </a:r>
            <a:r>
              <a:rPr lang="fi-FI" sz="3600" dirty="0"/>
              <a:t> </a:t>
            </a:r>
            <a:r>
              <a:rPr lang="fi-FI" sz="3600" dirty="0" err="1"/>
              <a:t>you</a:t>
            </a:r>
            <a:r>
              <a:rPr lang="fi-FI" sz="3600" dirty="0"/>
              <a:t> </a:t>
            </a:r>
            <a:r>
              <a:rPr lang="fi-FI" sz="3600" dirty="0" err="1" smtClean="0"/>
              <a:t>should</a:t>
            </a:r>
            <a:r>
              <a:rPr lang="fi-FI" sz="3600" dirty="0" smtClean="0"/>
              <a:t> </a:t>
            </a:r>
            <a:r>
              <a:rPr lang="fi-FI" sz="3600" dirty="0" err="1" smtClean="0"/>
              <a:t>do</a:t>
            </a:r>
            <a:r>
              <a:rPr lang="fi-FI" sz="3600" dirty="0" smtClean="0"/>
              <a:t> </a:t>
            </a:r>
            <a:r>
              <a:rPr lang="fi-FI" sz="3600" dirty="0" err="1" smtClean="0"/>
              <a:t>such</a:t>
            </a:r>
            <a:r>
              <a:rPr lang="fi-FI" sz="3600" dirty="0" smtClean="0"/>
              <a:t> </a:t>
            </a:r>
            <a:r>
              <a:rPr lang="fi-FI" sz="3600" dirty="0" err="1" smtClean="0"/>
              <a:t>documentation</a:t>
            </a:r>
            <a:r>
              <a:rPr lang="fi-FI" sz="3600" dirty="0"/>
              <a:t>? </a:t>
            </a:r>
            <a:endParaRPr lang="fi-FI" sz="3600" dirty="0" smtClean="0"/>
          </a:p>
          <a:p>
            <a:pPr marL="0" indent="0">
              <a:buNone/>
            </a:pPr>
            <a:endParaRPr lang="fi-FI" sz="3600" dirty="0"/>
          </a:p>
          <a:p>
            <a:pPr marL="0" indent="0" algn="ctr">
              <a:buNone/>
            </a:pPr>
            <a:r>
              <a:rPr lang="fi-FI" sz="3600" dirty="0" smtClean="0"/>
              <a:t>Google </a:t>
            </a:r>
            <a:r>
              <a:rPr lang="fi-FI" sz="3600" dirty="0" err="1" smtClean="0"/>
              <a:t>about</a:t>
            </a:r>
            <a:r>
              <a:rPr lang="fi-FI" sz="3600" dirty="0" smtClean="0"/>
              <a:t>: </a:t>
            </a:r>
            <a:r>
              <a:rPr lang="fi-FI" sz="3600" dirty="0" err="1" smtClean="0"/>
              <a:t>Ad</a:t>
            </a:r>
            <a:r>
              <a:rPr lang="fi-FI" sz="3600" dirty="0" smtClean="0"/>
              <a:t> Hoc and </a:t>
            </a:r>
            <a:r>
              <a:rPr lang="fi-FI" sz="3600" dirty="0" err="1" smtClean="0"/>
              <a:t>Expoloratory</a:t>
            </a:r>
            <a:r>
              <a:rPr lang="fi-FI" sz="3600" dirty="0" smtClean="0"/>
              <a:t> </a:t>
            </a:r>
            <a:r>
              <a:rPr lang="fi-FI" sz="3600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3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Agile</a:t>
            </a:r>
            <a:r>
              <a:rPr lang="fi-FI" dirty="0"/>
              <a:t> </a:t>
            </a:r>
            <a:r>
              <a:rPr lang="fi-FI" dirty="0" err="1"/>
              <a:t>Thinking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4800" dirty="0" err="1"/>
              <a:t>We</a:t>
            </a:r>
            <a:r>
              <a:rPr lang="fi-FI" sz="4800" dirty="0"/>
              <a:t> </a:t>
            </a:r>
            <a:r>
              <a:rPr lang="fi-FI" sz="4800" dirty="0" err="1"/>
              <a:t>have</a:t>
            </a:r>
            <a:r>
              <a:rPr lang="fi-FI" sz="4800" dirty="0"/>
              <a:t> to </a:t>
            </a:r>
            <a:r>
              <a:rPr lang="fi-FI" sz="4800" dirty="0" err="1"/>
              <a:t>automate</a:t>
            </a:r>
            <a:r>
              <a:rPr lang="fi-FI" sz="4800" dirty="0"/>
              <a:t> </a:t>
            </a:r>
            <a:r>
              <a:rPr lang="fi-FI" sz="4800" dirty="0" err="1"/>
              <a:t>all</a:t>
            </a:r>
            <a:r>
              <a:rPr lang="fi-FI" sz="4800" dirty="0"/>
              <a:t> </a:t>
            </a:r>
            <a:r>
              <a:rPr lang="fi-FI" sz="4800" dirty="0" err="1"/>
              <a:t>tests</a:t>
            </a:r>
            <a:r>
              <a:rPr lang="fi-FI" sz="4800" dirty="0"/>
              <a:t>!! No </a:t>
            </a:r>
            <a:r>
              <a:rPr lang="fi-FI" sz="4800" dirty="0" err="1"/>
              <a:t>sense</a:t>
            </a:r>
            <a:r>
              <a:rPr lang="fi-FI" sz="4800" dirty="0"/>
              <a:t> to </a:t>
            </a:r>
            <a:r>
              <a:rPr lang="fi-FI" sz="4800" dirty="0" err="1"/>
              <a:t>create</a:t>
            </a:r>
            <a:r>
              <a:rPr lang="fi-FI" sz="4800" dirty="0"/>
              <a:t> </a:t>
            </a:r>
            <a:r>
              <a:rPr lang="fi-FI" sz="4800" dirty="0" err="1" smtClean="0"/>
              <a:t>test</a:t>
            </a:r>
            <a:r>
              <a:rPr lang="fi-FI" sz="4800" dirty="0" smtClean="0"/>
              <a:t> case </a:t>
            </a:r>
            <a:r>
              <a:rPr lang="fi-FI" sz="4800" dirty="0" err="1" smtClean="0"/>
              <a:t>documentation</a:t>
            </a:r>
            <a:r>
              <a:rPr lang="fi-FI" sz="4800" dirty="0" smtClean="0"/>
              <a:t> ?</a:t>
            </a:r>
          </a:p>
          <a:p>
            <a:r>
              <a:rPr lang="fi-FI" sz="4800" dirty="0" err="1"/>
              <a:t>Who</a:t>
            </a:r>
            <a:r>
              <a:rPr lang="fi-FI" sz="4800" dirty="0"/>
              <a:t> </a:t>
            </a:r>
            <a:r>
              <a:rPr lang="fi-FI" sz="4800" dirty="0" err="1"/>
              <a:t>does</a:t>
            </a:r>
            <a:r>
              <a:rPr lang="fi-FI" sz="4800" dirty="0"/>
              <a:t> </a:t>
            </a:r>
            <a:r>
              <a:rPr lang="fi-FI" sz="4800" dirty="0" err="1"/>
              <a:t>automation</a:t>
            </a:r>
            <a:r>
              <a:rPr lang="fi-FI" sz="4800" dirty="0"/>
              <a:t> </a:t>
            </a:r>
            <a:r>
              <a:rPr lang="fi-FI" sz="4800" dirty="0" err="1"/>
              <a:t>without</a:t>
            </a:r>
            <a:r>
              <a:rPr lang="fi-FI" sz="4800" dirty="0"/>
              <a:t> a design?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3720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Checklist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Case?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628800"/>
            <a:ext cx="561662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Check UI is working			Working?</a:t>
            </a:r>
          </a:p>
          <a:p>
            <a:r>
              <a:rPr lang="fi-FI" dirty="0" smtClean="0"/>
              <a:t>Check color change			Working?</a:t>
            </a:r>
          </a:p>
          <a:p>
            <a:r>
              <a:rPr lang="fi-FI" dirty="0" smtClean="0"/>
              <a:t>Check Counter value after 50 logins	Working?</a:t>
            </a:r>
          </a:p>
          <a:p>
            <a:r>
              <a:rPr lang="fi-FI" dirty="0" smtClean="0"/>
              <a:t>Check disable mode for counter	</a:t>
            </a:r>
            <a:r>
              <a:rPr lang="fi-FI" dirty="0" err="1" smtClean="0"/>
              <a:t>Working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933056"/>
            <a:ext cx="388843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Checklist can be working great in small team! </a:t>
            </a:r>
            <a:r>
              <a:rPr lang="fi-FI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869160"/>
            <a:ext cx="388843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What happens if team is disbanded to other projects? And you are new maintainer for this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5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r>
              <a:rPr lang="fi-FI" dirty="0" smtClean="0"/>
              <a:t>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701348" y="3965819"/>
            <a:ext cx="39849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Test Design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452" y="2581742"/>
            <a:ext cx="36543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Negative 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976" y="3476418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Requirement based test design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032" y="3933056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Defect based test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24" y="3040286"/>
            <a:ext cx="36765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Design based  test desing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88" y="4420756"/>
            <a:ext cx="36859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Functional test design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504" y="5359812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NonFunctional test 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032" y="2164974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Specification based Testing design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3027099"/>
            <a:ext cx="1094824" cy="20313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Test Case</a:t>
            </a:r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r>
              <a:rPr lang="fi-FI" dirty="0" smtClean="0"/>
              <a:t>Step</a:t>
            </a:r>
          </a:p>
          <a:p>
            <a:pPr algn="ctr"/>
            <a:r>
              <a:rPr lang="fi-FI" dirty="0" smtClean="0"/>
              <a:t>Step</a:t>
            </a:r>
          </a:p>
          <a:p>
            <a:pPr algn="ctr"/>
            <a:r>
              <a:rPr lang="fi-FI" dirty="0" smtClean="0"/>
              <a:t>Step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7976" y="5065738"/>
            <a:ext cx="3685936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Customer's </a:t>
            </a: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Idea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Brainstorm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Intitution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Exploratory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4716016" y="3317222"/>
            <a:ext cx="1800200" cy="1496108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Test Engineer’s</a:t>
            </a:r>
          </a:p>
          <a:p>
            <a:pPr algn="ctr"/>
            <a:r>
              <a:rPr lang="fi-FI" dirty="0" smtClean="0"/>
              <a:t>Daily Job?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283968" y="1992228"/>
            <a:ext cx="432048" cy="41010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Mixed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649496" y="3165566"/>
            <a:ext cx="1134760" cy="175438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Mechanical</a:t>
            </a:r>
            <a:r>
              <a:rPr lang="fi-FI" dirty="0" smtClean="0"/>
              <a:t> </a:t>
            </a:r>
            <a:r>
              <a:rPr lang="fi-FI" dirty="0" err="1" smtClean="0"/>
              <a:t>route</a:t>
            </a:r>
            <a:r>
              <a:rPr lang="fi-FI" dirty="0" smtClean="0"/>
              <a:t> to design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2952" y="2776302"/>
            <a:ext cx="1632752" cy="97975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Create a Test Case!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5016" y="2336064"/>
            <a:ext cx="1959303" cy="33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Functional?</a:t>
            </a:r>
          </a:p>
        </p:txBody>
      </p:sp>
      <p:sp>
        <p:nvSpPr>
          <p:cNvPr id="6" name="Straight Connector 3"/>
          <p:cNvSpPr/>
          <p:nvPr/>
        </p:nvSpPr>
        <p:spPr>
          <a:xfrm flipV="1">
            <a:off x="1469154" y="3591462"/>
            <a:ext cx="979651" cy="10904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4"/>
          <p:cNvSpPr/>
          <p:nvPr/>
        </p:nvSpPr>
        <p:spPr>
          <a:xfrm>
            <a:off x="1142603" y="2070549"/>
            <a:ext cx="1306202" cy="869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8980" y="2939595"/>
            <a:ext cx="1011327" cy="729917"/>
          </a:xfrm>
          <a:prstGeom prst="rect">
            <a:avLst/>
          </a:pr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Your Sources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For Test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1906" y="1341287"/>
            <a:ext cx="2285530" cy="94481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err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</a:t>
            </a: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 Test Case: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functionality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XXXX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1906" y="4409227"/>
            <a:ext cx="2285530" cy="21698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 Test Cases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Stability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Performance of 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Security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Usability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Scalability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etc...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1732" y="4082641"/>
            <a:ext cx="1959303" cy="33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Non-Functional?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65182" y="2613010"/>
            <a:ext cx="1959303" cy="1469631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*/ f9 f7 1"/>
              <a:gd name="f14" fmla="*/ f10 f8 1"/>
              <a:gd name="f15" fmla="+- 21600 0 f11"/>
              <a:gd name="f16" fmla="+- 21600 0 f12"/>
              <a:gd name="f17" fmla="+- 10800 0 f11"/>
              <a:gd name="f18" fmla="*/ f11 f7 1"/>
              <a:gd name="f19" fmla="*/ f12 f17 1"/>
              <a:gd name="f20" fmla="*/ f15 f7 1"/>
              <a:gd name="f21" fmla="*/ f19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3" y="f1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5" y="f12"/>
                </a:lnTo>
                <a:lnTo>
                  <a:pt x="f15" y="f16"/>
                </a:lnTo>
                <a:lnTo>
                  <a:pt x="f5" y="f16"/>
                </a:lnTo>
                <a:lnTo>
                  <a:pt x="f6" y="f5"/>
                </a:lnTo>
                <a:lnTo>
                  <a:pt x="f4" y="f16"/>
                </a:lnTo>
                <a:lnTo>
                  <a:pt x="f11" y="f16"/>
                </a:lnTo>
                <a:lnTo>
                  <a:pt x="f11" y="f12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3472" tIns="32655" rIns="73472" bIns="32655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 Type?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9328" y="1522539"/>
            <a:ext cx="1469477" cy="795234"/>
          </a:xfrm>
          <a:prstGeom prst="rect">
            <a:avLst/>
          </a:prstGeom>
          <a:solidFill>
            <a:srgbClr val="B3B300"/>
          </a:solidFill>
          <a:ln w="71999">
            <a:solidFill>
              <a:srgbClr val="808000">
                <a:alpha val="80000"/>
              </a:srgbClr>
            </a:solidFill>
            <a:prstDash val="solid"/>
          </a:ln>
        </p:spPr>
        <p:txBody>
          <a:bodyPr vert="horz" wrap="square" lIns="114298" tIns="73472" rIns="114298" bIns="73472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Requirement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Use Case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Feature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User Story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328" y="4292968"/>
            <a:ext cx="1632752" cy="795234"/>
          </a:xfrm>
          <a:prstGeom prst="rect">
            <a:avLst/>
          </a:prstGeom>
          <a:solidFill>
            <a:srgbClr val="B3B300"/>
          </a:solidFill>
          <a:ln w="71999">
            <a:solidFill>
              <a:srgbClr val="808000">
                <a:alpha val="80000"/>
              </a:srgbClr>
            </a:solidFill>
            <a:prstDash val="solid"/>
          </a:ln>
        </p:spPr>
        <p:txBody>
          <a:bodyPr vert="horz" wrap="square" lIns="114298" tIns="73472" rIns="114298" bIns="73472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Customer's Idea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Brainstorm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Intitution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Exploratory</a:t>
            </a:r>
          </a:p>
        </p:txBody>
      </p:sp>
      <p:sp>
        <p:nvSpPr>
          <p:cNvPr id="15" name="Freeform 14"/>
          <p:cNvSpPr/>
          <p:nvPr/>
        </p:nvSpPr>
        <p:spPr>
          <a:xfrm rot="5400013">
            <a:off x="5387376" y="1306740"/>
            <a:ext cx="1306339" cy="1306202"/>
          </a:xfrm>
          <a:custGeom>
            <a:avLst/>
            <a:gdLst>
              <a:gd name="f0" fmla="val w"/>
              <a:gd name="f1" fmla="val h"/>
              <a:gd name="f2" fmla="val 0"/>
              <a:gd name="f3" fmla="val 787"/>
              <a:gd name="f4" fmla="val 799"/>
              <a:gd name="f5" fmla="val 439"/>
              <a:gd name="f6" fmla="val 12"/>
              <a:gd name="f7" fmla="val 535"/>
              <a:gd name="f8" fmla="val 102"/>
              <a:gd name="f9" fmla="val 391"/>
              <a:gd name="f10" fmla="val 246"/>
              <a:gd name="f11" fmla="val 252"/>
              <a:gd name="f12" fmla="val 108"/>
              <a:gd name="f13" fmla="val 349"/>
              <a:gd name="f14" fmla="val 348"/>
              <a:gd name="f15" fmla="val 258"/>
              <a:gd name="f16" fmla="val 282"/>
              <a:gd name="f17" fmla="val 433"/>
              <a:gd name="f18" fmla="val 511"/>
              <a:gd name="f19" fmla="val 427"/>
              <a:gd name="f20" fmla="val 685"/>
              <a:gd name="f21" fmla="val 781"/>
              <a:gd name="f22" fmla="*/ f0 1 787"/>
              <a:gd name="f23" fmla="*/ f1 1 799"/>
              <a:gd name="f24" fmla="+- f4 0 f2"/>
              <a:gd name="f25" fmla="+- f3 0 f2"/>
              <a:gd name="f26" fmla="*/ f25 1 787"/>
              <a:gd name="f27" fmla="*/ f24 1 799"/>
              <a:gd name="f28" fmla="*/ f2 1 f26"/>
              <a:gd name="f29" fmla="*/ f3 1 f26"/>
              <a:gd name="f30" fmla="*/ f2 1 f27"/>
              <a:gd name="f31" fmla="*/ f4 1 f27"/>
              <a:gd name="f32" fmla="*/ f28 f22 1"/>
              <a:gd name="f33" fmla="*/ f29 f22 1"/>
              <a:gd name="f34" fmla="*/ f31 f23 1"/>
              <a:gd name="f35" fmla="*/ f3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787" h="799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6"/>
                </a:lnTo>
                <a:lnTo>
                  <a:pt x="f2" y="f2"/>
                </a:lnTo>
                <a:lnTo>
                  <a:pt x="f6" y="f14"/>
                </a:lnTo>
                <a:lnTo>
                  <a:pt x="f12" y="f15"/>
                </a:lnTo>
                <a:lnTo>
                  <a:pt x="f16" y="f17"/>
                </a:lnTo>
                <a:lnTo>
                  <a:pt x="f16" y="f4"/>
                </a:lnTo>
                <a:lnTo>
                  <a:pt x="f18" y="f4"/>
                </a:lnTo>
                <a:lnTo>
                  <a:pt x="f18" y="f19"/>
                </a:lnTo>
                <a:lnTo>
                  <a:pt x="f20" y="f11"/>
                </a:lnTo>
                <a:lnTo>
                  <a:pt x="f21" y="f14"/>
                </a:lnTo>
                <a:lnTo>
                  <a:pt x="f3" y="f2"/>
                </a:lnTo>
                <a:lnTo>
                  <a:pt x="f5" y="f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6922" y="1306671"/>
            <a:ext cx="2122586" cy="1592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Check also.....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Correct functionality path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Miss-usage of functionality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Boundary Check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6922" y="4572519"/>
            <a:ext cx="2122586" cy="11067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Check also.....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Check Possiblity to automated testing?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8" name="Freeform 17"/>
          <p:cNvSpPr/>
          <p:nvPr/>
        </p:nvSpPr>
        <p:spPr>
          <a:xfrm rot="5400013">
            <a:off x="5387376" y="4572597"/>
            <a:ext cx="1306339" cy="1306202"/>
          </a:xfrm>
          <a:custGeom>
            <a:avLst/>
            <a:gdLst>
              <a:gd name="f0" fmla="val w"/>
              <a:gd name="f1" fmla="val h"/>
              <a:gd name="f2" fmla="val 0"/>
              <a:gd name="f3" fmla="val 787"/>
              <a:gd name="f4" fmla="val 799"/>
              <a:gd name="f5" fmla="val 439"/>
              <a:gd name="f6" fmla="val 12"/>
              <a:gd name="f7" fmla="val 535"/>
              <a:gd name="f8" fmla="val 102"/>
              <a:gd name="f9" fmla="val 391"/>
              <a:gd name="f10" fmla="val 246"/>
              <a:gd name="f11" fmla="val 252"/>
              <a:gd name="f12" fmla="val 108"/>
              <a:gd name="f13" fmla="val 349"/>
              <a:gd name="f14" fmla="val 348"/>
              <a:gd name="f15" fmla="val 258"/>
              <a:gd name="f16" fmla="val 282"/>
              <a:gd name="f17" fmla="val 433"/>
              <a:gd name="f18" fmla="val 511"/>
              <a:gd name="f19" fmla="val 427"/>
              <a:gd name="f20" fmla="val 685"/>
              <a:gd name="f21" fmla="val 781"/>
              <a:gd name="f22" fmla="*/ f0 1 787"/>
              <a:gd name="f23" fmla="*/ f1 1 799"/>
              <a:gd name="f24" fmla="+- f4 0 f2"/>
              <a:gd name="f25" fmla="+- f3 0 f2"/>
              <a:gd name="f26" fmla="*/ f25 1 787"/>
              <a:gd name="f27" fmla="*/ f24 1 799"/>
              <a:gd name="f28" fmla="*/ f2 1 f26"/>
              <a:gd name="f29" fmla="*/ f3 1 f26"/>
              <a:gd name="f30" fmla="*/ f2 1 f27"/>
              <a:gd name="f31" fmla="*/ f4 1 f27"/>
              <a:gd name="f32" fmla="*/ f28 f22 1"/>
              <a:gd name="f33" fmla="*/ f29 f22 1"/>
              <a:gd name="f34" fmla="*/ f31 f23 1"/>
              <a:gd name="f35" fmla="*/ f3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787" h="799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6"/>
                </a:lnTo>
                <a:lnTo>
                  <a:pt x="f2" y="f2"/>
                </a:lnTo>
                <a:lnTo>
                  <a:pt x="f6" y="f14"/>
                </a:lnTo>
                <a:lnTo>
                  <a:pt x="f12" y="f15"/>
                </a:lnTo>
                <a:lnTo>
                  <a:pt x="f16" y="f17"/>
                </a:lnTo>
                <a:lnTo>
                  <a:pt x="f16" y="f4"/>
                </a:lnTo>
                <a:lnTo>
                  <a:pt x="f18" y="f4"/>
                </a:lnTo>
                <a:lnTo>
                  <a:pt x="f18" y="f19"/>
                </a:lnTo>
                <a:lnTo>
                  <a:pt x="f20" y="f11"/>
                </a:lnTo>
                <a:lnTo>
                  <a:pt x="f21" y="f14"/>
                </a:lnTo>
                <a:lnTo>
                  <a:pt x="f3" y="f2"/>
                </a:lnTo>
                <a:lnTo>
                  <a:pt x="f5" y="f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163124" y="2613010"/>
            <a:ext cx="326550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163124" y="3919350"/>
            <a:ext cx="326550" cy="65316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*/ f13 f12 1"/>
              <a:gd name="f19" fmla="*/ 21600 f14 1"/>
              <a:gd name="f20" fmla="*/ f12 f7 1"/>
              <a:gd name="f21" fmla="*/ f18 1 10800"/>
              <a:gd name="f22" fmla="*/ f19 1 f14"/>
              <a:gd name="f23" fmla="*/ f17 f7 1"/>
              <a:gd name="f24" fmla="+- f13 0 f21"/>
              <a:gd name="f25" fmla="*/ f22 f8 1"/>
              <a:gd name="f26" fmla="*/ f24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6" r="f23" b="f25"/>
            <a:pathLst>
              <a:path w="21600" h="21600">
                <a:moveTo>
                  <a:pt x="f12" y="f5"/>
                </a:moveTo>
                <a:lnTo>
                  <a:pt x="f12" y="f13"/>
                </a:lnTo>
                <a:lnTo>
                  <a:pt x="f4" y="f13"/>
                </a:lnTo>
                <a:lnTo>
                  <a:pt x="f6" y="f4"/>
                </a:lnTo>
                <a:lnTo>
                  <a:pt x="f5" y="f13"/>
                </a:lnTo>
                <a:lnTo>
                  <a:pt x="f17" y="f13"/>
                </a:lnTo>
                <a:lnTo>
                  <a:pt x="f17" y="f5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922" y="3266180"/>
            <a:ext cx="2122586" cy="62083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Regression Test Case??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87436" y="1796548"/>
            <a:ext cx="1469477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Write a Case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87436" y="5110732"/>
            <a:ext cx="1469477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Write a Case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91354" y="6557583"/>
            <a:ext cx="981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Yläotsikko</a:t>
            </a:r>
            <a:endParaRPr lang="en-US" sz="12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525653"/>
            <a:ext cx="1042874" cy="3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075747" y="2947744"/>
            <a:ext cx="1080047" cy="97975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What is 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Testing level</a:t>
            </a:r>
            <a:endParaRPr lang="de-DE" sz="10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749011"/>
            <a:ext cx="1011327" cy="150898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Check different sources &amp;  strategy 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for 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Test </a:t>
            </a: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Case design</a:t>
            </a:r>
            <a:endParaRPr lang="de-DE" sz="1100" dirty="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313" y="2273175"/>
            <a:ext cx="2615543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 Test </a:t>
            </a: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940" y="2686023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 Test </a:t>
            </a: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Cases</a:t>
            </a:r>
            <a:endParaRPr lang="de-DE" sz="16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220" y="1854523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Acceptance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3940" y="3109281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Field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3940" y="3583859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Interoperability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0220" y="4103702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Conformance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4578051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Regression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3004" y="3035799"/>
            <a:ext cx="869339" cy="1060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12343" y="3035799"/>
            <a:ext cx="863404" cy="1077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6259" y="325223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2000" y="3783607"/>
            <a:ext cx="852045" cy="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404" y="353885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283968" y="2351066"/>
            <a:ext cx="864096" cy="2304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Choose Case Type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8100392" y="2749011"/>
            <a:ext cx="864096" cy="15376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WRITE </a:t>
            </a:r>
          </a:p>
          <a:p>
            <a:pPr algn="ctr"/>
            <a:r>
              <a:rPr lang="fi-FI" dirty="0" smtClean="0"/>
              <a:t>A </a:t>
            </a:r>
          </a:p>
          <a:p>
            <a:pPr algn="ctr"/>
            <a:r>
              <a:rPr lang="fi-FI" dirty="0" smtClean="0"/>
              <a:t>Test</a:t>
            </a:r>
          </a:p>
          <a:p>
            <a:pPr algn="ctr"/>
            <a:r>
              <a:rPr lang="fi-FI" dirty="0" smtClean="0"/>
              <a:t>Case!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03314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1028</Words>
  <Application>Microsoft Office PowerPoint</Application>
  <PresentationFormat>On-screen Show (4:3)</PresentationFormat>
  <Paragraphs>339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Arial Unicode MS</vt:lpstr>
      <vt:lpstr>SimSun</vt:lpstr>
      <vt:lpstr>Andale Sans UI</vt:lpstr>
      <vt:lpstr>Arial</vt:lpstr>
      <vt:lpstr>Bitstream Vera Sans Mono</vt:lpstr>
      <vt:lpstr>Calibri</vt:lpstr>
      <vt:lpstr>DejaVu Sans</vt:lpstr>
      <vt:lpstr>Liberation Sans</vt:lpstr>
      <vt:lpstr>Roboto</vt:lpstr>
      <vt:lpstr>Roboto Bk</vt:lpstr>
      <vt:lpstr>Roboto Lt</vt:lpstr>
      <vt:lpstr>StarSymbol</vt:lpstr>
      <vt:lpstr>Tahoma</vt:lpstr>
      <vt:lpstr>Wingdings</vt:lpstr>
      <vt:lpstr>Light Freenest Theme</vt:lpstr>
      <vt:lpstr>Dark Freenest Theme</vt:lpstr>
      <vt:lpstr>About Material</vt:lpstr>
      <vt:lpstr>What is test desing?</vt:lpstr>
      <vt:lpstr>Test Case ?</vt:lpstr>
      <vt:lpstr>Why we need test design and test cases!!?</vt:lpstr>
      <vt:lpstr>Agile Thinking?</vt:lpstr>
      <vt:lpstr>Checklist vs Test Case?</vt:lpstr>
      <vt:lpstr>Sources for test design</vt:lpstr>
      <vt:lpstr>Mechanical route to design</vt:lpstr>
      <vt:lpstr>PowerPoint Presentation</vt:lpstr>
      <vt:lpstr>Testing in brief?</vt:lpstr>
      <vt:lpstr>V-Model for testing</vt:lpstr>
      <vt:lpstr>Developer vs Tester???</vt:lpstr>
      <vt:lpstr>Testing Orientation</vt:lpstr>
      <vt:lpstr>Verification &amp; Validation</vt:lpstr>
      <vt:lpstr>Testing Orientation</vt:lpstr>
      <vt:lpstr>How to test?</vt:lpstr>
      <vt:lpstr>Component/ Unit Testing</vt:lpstr>
      <vt:lpstr>Ideal project team and unit testing</vt:lpstr>
      <vt:lpstr>How to test?</vt:lpstr>
      <vt:lpstr>How to test ?</vt:lpstr>
      <vt:lpstr>How to test?</vt:lpstr>
      <vt:lpstr>Integration Testing</vt:lpstr>
      <vt:lpstr>System Testing in Large</vt:lpstr>
      <vt:lpstr>Acceptance Testing</vt:lpstr>
      <vt:lpstr>What should be tested?</vt:lpstr>
      <vt:lpstr>Test Driven Development?</vt:lpstr>
      <vt:lpstr>Integrate early! Avoid Big Bang</vt:lpstr>
      <vt:lpstr>Integration Testing with stubs</vt:lpstr>
      <vt:lpstr>Integration Testing with stubs</vt:lpstr>
      <vt:lpstr>System Testing in Large</vt:lpstr>
      <vt:lpstr>Test design &amp; execution</vt:lpstr>
      <vt:lpstr>Test Driven Development in all testing levels?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Timpuri</cp:lastModifiedBy>
  <cp:revision>92</cp:revision>
  <dcterms:created xsi:type="dcterms:W3CDTF">2013-07-03T09:01:28Z</dcterms:created>
  <dcterms:modified xsi:type="dcterms:W3CDTF">2015-01-04T08:50:11Z</dcterms:modified>
</cp:coreProperties>
</file>