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6"/>
  </p:notesMasterIdLst>
  <p:handoutMasterIdLst>
    <p:handoutMasterId r:id="rId87"/>
  </p:handoutMasterIdLst>
  <p:sldIdLst>
    <p:sldId id="303" r:id="rId3"/>
    <p:sldId id="354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36" r:id="rId13"/>
    <p:sldId id="437" r:id="rId14"/>
    <p:sldId id="400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312" r:id="rId24"/>
    <p:sldId id="313" r:id="rId25"/>
    <p:sldId id="314" r:id="rId26"/>
    <p:sldId id="315" r:id="rId27"/>
    <p:sldId id="316" r:id="rId28"/>
    <p:sldId id="318" r:id="rId29"/>
    <p:sldId id="317" r:id="rId30"/>
    <p:sldId id="399" r:id="rId31"/>
    <p:sldId id="319" r:id="rId32"/>
    <p:sldId id="307" r:id="rId33"/>
    <p:sldId id="392" r:id="rId34"/>
    <p:sldId id="393" r:id="rId35"/>
    <p:sldId id="391" r:id="rId36"/>
    <p:sldId id="388" r:id="rId37"/>
    <p:sldId id="387" r:id="rId38"/>
    <p:sldId id="389" r:id="rId39"/>
    <p:sldId id="385" r:id="rId40"/>
    <p:sldId id="395" r:id="rId41"/>
    <p:sldId id="438" r:id="rId42"/>
    <p:sldId id="386" r:id="rId43"/>
    <p:sldId id="390" r:id="rId44"/>
    <p:sldId id="394" r:id="rId45"/>
    <p:sldId id="396" r:id="rId46"/>
    <p:sldId id="304" r:id="rId47"/>
    <p:sldId id="308" r:id="rId48"/>
    <p:sldId id="356" r:id="rId49"/>
    <p:sldId id="357" r:id="rId50"/>
    <p:sldId id="358" r:id="rId51"/>
    <p:sldId id="359" r:id="rId52"/>
    <p:sldId id="360" r:id="rId53"/>
    <p:sldId id="361" r:id="rId54"/>
    <p:sldId id="363" r:id="rId55"/>
    <p:sldId id="364" r:id="rId56"/>
    <p:sldId id="355" r:id="rId57"/>
    <p:sldId id="366" r:id="rId58"/>
    <p:sldId id="330" r:id="rId59"/>
    <p:sldId id="341" r:id="rId60"/>
    <p:sldId id="329" r:id="rId61"/>
    <p:sldId id="328" r:id="rId62"/>
    <p:sldId id="326" r:id="rId63"/>
    <p:sldId id="309" r:id="rId64"/>
    <p:sldId id="417" r:id="rId65"/>
    <p:sldId id="327" r:id="rId66"/>
    <p:sldId id="331" r:id="rId67"/>
    <p:sldId id="332" r:id="rId68"/>
    <p:sldId id="333" r:id="rId69"/>
    <p:sldId id="334" r:id="rId70"/>
    <p:sldId id="335" r:id="rId71"/>
    <p:sldId id="410" r:id="rId72"/>
    <p:sldId id="411" r:id="rId73"/>
    <p:sldId id="412" r:id="rId74"/>
    <p:sldId id="407" r:id="rId75"/>
    <p:sldId id="421" r:id="rId76"/>
    <p:sldId id="422" r:id="rId77"/>
    <p:sldId id="414" r:id="rId78"/>
    <p:sldId id="401" r:id="rId79"/>
    <p:sldId id="424" r:id="rId80"/>
    <p:sldId id="402" r:id="rId81"/>
    <p:sldId id="404" r:id="rId82"/>
    <p:sldId id="380" r:id="rId83"/>
    <p:sldId id="381" r:id="rId84"/>
    <p:sldId id="42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1" autoAdjust="0"/>
    <p:restoredTop sz="94658" autoAdjust="0"/>
  </p:normalViewPr>
  <p:slideViewPr>
    <p:cSldViewPr>
      <p:cViewPr varScale="1">
        <p:scale>
          <a:sx n="104" d="100"/>
          <a:sy n="104" d="100"/>
        </p:scale>
        <p:origin x="4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38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0.pn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f.sourceforge.net/" TargetMode="Externa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://www.raspberryp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statsvn.org/demo/ruby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go7hpp6xZI&amp;feature=related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interview.com/showanswers/36257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 smtClean="0"/>
              <a:t> </a:t>
            </a:r>
            <a:r>
              <a:rPr lang="fi-FI" dirty="0" err="1" smtClean="0"/>
              <a:t>concepts</a:t>
            </a:r>
            <a:r>
              <a:rPr lang="fi-FI" dirty="0" smtClean="0"/>
              <a:t> to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stand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and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err="1" smtClean="0"/>
              <a:t>Requirement</a:t>
            </a:r>
            <a:r>
              <a:rPr lang="fi-FI" dirty="0" smtClean="0"/>
              <a:t> engineering and management</a:t>
            </a:r>
          </a:p>
          <a:p>
            <a:r>
              <a:rPr lang="fi-FI" dirty="0" err="1" smtClean="0"/>
              <a:t>Agile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 smtClean="0"/>
              <a:t> and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design &amp; </a:t>
            </a:r>
            <a:r>
              <a:rPr lang="fi-FI" dirty="0" err="1" smtClean="0"/>
              <a:t>execution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Planning &amp; Management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endParaRPr lang="fi-FI" dirty="0" smtClean="0"/>
          </a:p>
          <a:p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&amp; </a:t>
            </a:r>
            <a:r>
              <a:rPr lang="fi-FI" dirty="0" err="1" smtClean="0"/>
              <a:t>Testing</a:t>
            </a:r>
            <a:endParaRPr lang="fi-FI" dirty="0"/>
          </a:p>
          <a:p>
            <a:r>
              <a:rPr lang="fi-FI" dirty="0" err="1" smtClean="0"/>
              <a:t>Understand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and </a:t>
            </a:r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is </a:t>
            </a:r>
            <a:r>
              <a:rPr lang="fi-FI" dirty="0" err="1" smtClean="0"/>
              <a:t>important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45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Large Agile organization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15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95661" y="267801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1751" y="172341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25586" y="169299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6865" y="173470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40700" y="1751371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55776" y="263691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21757" y="266935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24634" y="2255086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3357" y="463852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47003" y="466043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3093" y="370583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76928" y="367542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38207" y="37171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92042" y="3733792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07118" y="4619333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73099" y="46517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61671" y="420452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90115" y="26723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266476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70266" y="171016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24101" y="167975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85380" y="172146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2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39215" y="1738128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3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23793" y="2642864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0272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5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93948" y="332285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80605" y="471146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64251" y="473336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16443" y="471389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374835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55455" y="379005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1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09290" y="3806724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2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95678" y="373708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90347" y="472470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3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ISTQB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http://www.rbcs-us.com/images/documents/The-ISTQB-Advanced-Syllabus.pdf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1236" y="2852936"/>
            <a:ext cx="5761528" cy="1231106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marL="342900" lvl="0" indent="-3429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i-FI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Validation</a:t>
            </a:r>
            <a:r>
              <a:rPr lang="fi-FI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de-DE" sz="2000" dirty="0" smtClean="0">
              <a:latin typeface="Liberation Sans" pitchFamily="18"/>
              <a:ea typeface="Arial Unicode MS" pitchFamily="2"/>
              <a:cs typeface="Arial Unicode MS" pitchFamily="2"/>
            </a:endParaRP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Verification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i-FI" sz="2000" dirty="0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5126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feature?</a:t>
            </a:r>
            <a:endParaRPr lang="en-US" dirty="0"/>
          </a:p>
        </p:txBody>
      </p:sp>
      <p:sp>
        <p:nvSpPr>
          <p:cNvPr id="12" name="Rectangle 2"/>
          <p:cNvSpPr/>
          <p:nvPr/>
        </p:nvSpPr>
        <p:spPr>
          <a:xfrm>
            <a:off x="3283297" y="3663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Feature X * 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8935" y="1469266"/>
            <a:ext cx="8228766" cy="171806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Calory Counter: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Player can measure calories during training session. This can be seen as exercise result in web service eg. Facebook application</a:t>
            </a:r>
            <a:endParaRPr lang="en-US" sz="2200">
              <a:latin typeface="Arial" pitchFamily="18"/>
              <a:cs typeface="Tahoma" pitchFamily="2"/>
            </a:endParaRPr>
          </a:p>
        </p:txBody>
      </p:sp>
      <p:pic>
        <p:nvPicPr>
          <p:cNvPr id="14" name="Picture 2" descr="C:\Users\rinma\AppData\Local\Microsoft\Windows\Temporary Internet Files\Content.IE5\TFC1HVGV\MC900383338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530" y="3884716"/>
            <a:ext cx="1563843" cy="1667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urved Connector 4"/>
          <p:cNvCxnSpPr>
            <a:stCxn id="14" idx="3"/>
            <a:endCxn id="19" idx="1"/>
          </p:cNvCxnSpPr>
          <p:nvPr/>
        </p:nvCxnSpPr>
        <p:spPr>
          <a:xfrm>
            <a:off x="2844373" y="4718565"/>
            <a:ext cx="926128" cy="633569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6" name="Picture 4" descr="C:\Users\rinma\AppData\Local\Microsoft\Windows\Temporary Internet Files\Content.IE5\TFC1HVGV\MC900364082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5157" y="3690997"/>
            <a:ext cx="730802" cy="83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1385298" y="5675193"/>
            <a:ext cx="1459084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Energy usage</a:t>
            </a:r>
          </a:p>
        </p:txBody>
      </p:sp>
      <p:cxnSp>
        <p:nvCxnSpPr>
          <p:cNvPr id="18" name="Curved Connector 20"/>
          <p:cNvCxnSpPr>
            <a:stCxn id="19" idx="3"/>
          </p:cNvCxnSpPr>
          <p:nvPr/>
        </p:nvCxnSpPr>
        <p:spPr>
          <a:xfrm flipV="1">
            <a:off x="4794121" y="5052790"/>
            <a:ext cx="1385223" cy="299344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9" name="Picture 2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70501" y="4694028"/>
            <a:ext cx="1023620" cy="13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4471" y="4864579"/>
            <a:ext cx="668852" cy="71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68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8" y="3805240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5" name="Rectangle 2"/>
          <p:cNvSpPr/>
          <p:nvPr/>
        </p:nvSpPr>
        <p:spPr>
          <a:xfrm>
            <a:off x="2677789" y="460859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6" name="Rectangle 2"/>
          <p:cNvSpPr/>
          <p:nvPr/>
        </p:nvSpPr>
        <p:spPr>
          <a:xfrm>
            <a:off x="1371446" y="2604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7" name="Rectangle 2"/>
          <p:cNvSpPr/>
          <p:nvPr/>
        </p:nvSpPr>
        <p:spPr>
          <a:xfrm>
            <a:off x="4049459" y="1957277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441361" y="320804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9" name="Rectangle 2"/>
          <p:cNvSpPr/>
          <p:nvPr/>
        </p:nvSpPr>
        <p:spPr>
          <a:xfrm>
            <a:off x="5225323" y="4191675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338675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combination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2612761" y="3068611"/>
            <a:ext cx="3788417" cy="2286350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Core Software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240809" y="370596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6" name="Rectangle 2"/>
          <p:cNvSpPr/>
          <p:nvPr/>
        </p:nvSpPr>
        <p:spPr>
          <a:xfrm>
            <a:off x="202461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7" name="Rectangle 2"/>
          <p:cNvSpPr/>
          <p:nvPr/>
        </p:nvSpPr>
        <p:spPr>
          <a:xfrm>
            <a:off x="2047075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812461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9" name="Rectangle 2"/>
          <p:cNvSpPr/>
          <p:nvPr/>
        </p:nvSpPr>
        <p:spPr>
          <a:xfrm>
            <a:off x="5486447" y="367190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230566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/Business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767952" y="4193243"/>
            <a:ext cx="1828890" cy="53412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9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2" y="4879254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2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3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4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8733" y="5540859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09490" y="5841593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11"/>
          <p:cNvSpPr txBox="1"/>
          <p:nvPr/>
        </p:nvSpPr>
        <p:spPr>
          <a:xfrm>
            <a:off x="5486447" y="6172619"/>
            <a:ext cx="323780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Who are our target  customers?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76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strategy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F81BD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9" name="Rectangle 2"/>
          <p:cNvSpPr/>
          <p:nvPr/>
        </p:nvSpPr>
        <p:spPr>
          <a:xfrm>
            <a:off x="4760214" y="4203886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0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2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3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0166" y="5578868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79818" y="5895656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11"/>
          <p:cNvSpPr txBox="1"/>
          <p:nvPr/>
        </p:nvSpPr>
        <p:spPr>
          <a:xfrm>
            <a:off x="3522250" y="6184490"/>
            <a:ext cx="241674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What is our key customer?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13"/>
          <p:cNvSpPr/>
          <p:nvPr/>
        </p:nvSpPr>
        <p:spPr>
          <a:xfrm>
            <a:off x="554978" y="4879254"/>
            <a:ext cx="3625117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Primary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56996" y="4203886"/>
            <a:ext cx="1828890" cy="534124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25" name="Rectangle 31"/>
          <p:cNvSpPr/>
          <p:nvPr/>
        </p:nvSpPr>
        <p:spPr>
          <a:xfrm>
            <a:off x="4824537" y="4884455"/>
            <a:ext cx="1764566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Secondary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Lightning Bolt 24"/>
          <p:cNvSpPr/>
          <p:nvPr/>
        </p:nvSpPr>
        <p:spPr>
          <a:xfrm>
            <a:off x="6844680" y="2841901"/>
            <a:ext cx="525608" cy="32343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+- f6 0 f5"/>
              <a:gd name="f32" fmla="*/ f25 f0 1"/>
              <a:gd name="f33" fmla="*/ f26 f0 1"/>
              <a:gd name="f34" fmla="*/ f27 f0 1"/>
              <a:gd name="f35" fmla="*/ f28 f0 1"/>
              <a:gd name="f36" fmla="*/ f31 1 21600"/>
              <a:gd name="f37" fmla="*/ f31 5022 1"/>
              <a:gd name="f38" fmla="*/ f31 8472 1"/>
              <a:gd name="f39" fmla="*/ f31 8757 1"/>
              <a:gd name="f40" fmla="*/ f31 10012 1"/>
              <a:gd name="f41" fmla="*/ f31 12860 1"/>
              <a:gd name="f42" fmla="*/ f31 13917 1"/>
              <a:gd name="f43" fmla="*/ f31 16577 1"/>
              <a:gd name="f44" fmla="*/ f31 3890 1"/>
              <a:gd name="f45" fmla="*/ f31 6080 1"/>
              <a:gd name="f46" fmla="*/ f31 7437 1"/>
              <a:gd name="f47" fmla="*/ f31 9705 1"/>
              <a:gd name="f48" fmla="*/ f31 12007 1"/>
              <a:gd name="f49" fmla="*/ f31 14277 1"/>
              <a:gd name="f50" fmla="*/ f31 14915 1"/>
              <a:gd name="f51" fmla="*/ f32 1 f2"/>
              <a:gd name="f52" fmla="*/ f33 1 f2"/>
              <a:gd name="f53" fmla="*/ f34 1 f2"/>
              <a:gd name="f54" fmla="*/ f35 1 f2"/>
              <a:gd name="f55" fmla="*/ f37 1 21600"/>
              <a:gd name="f56" fmla="*/ f38 1 21600"/>
              <a:gd name="f57" fmla="*/ f39 1 21600"/>
              <a:gd name="f58" fmla="*/ f40 1 21600"/>
              <a:gd name="f59" fmla="*/ f41 1 21600"/>
              <a:gd name="f60" fmla="*/ f42 1 21600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 1 f36"/>
              <a:gd name="f70" fmla="*/ f6 1 f36"/>
              <a:gd name="f71" fmla="+- f51 0 f1"/>
              <a:gd name="f72" fmla="+- f52 0 f1"/>
              <a:gd name="f73" fmla="+- f53 0 f1"/>
              <a:gd name="f74" fmla="+- f54 0 f1"/>
              <a:gd name="f75" fmla="*/ f56 1 f36"/>
              <a:gd name="f76" fmla="*/ f62 1 f36"/>
              <a:gd name="f77" fmla="*/ f55 1 f36"/>
              <a:gd name="f78" fmla="*/ f65 1 f36"/>
              <a:gd name="f79" fmla="*/ f58 1 f36"/>
              <a:gd name="f80" fmla="*/ f68 1 f36"/>
              <a:gd name="f81" fmla="*/ f61 1 f36"/>
              <a:gd name="f82" fmla="*/ f66 1 f36"/>
              <a:gd name="f83" fmla="*/ f59 1 f36"/>
              <a:gd name="f84" fmla="*/ f63 1 f36"/>
              <a:gd name="f85" fmla="*/ f57 1 f36"/>
              <a:gd name="f86" fmla="*/ f60 1 f36"/>
              <a:gd name="f87" fmla="*/ f64 1 f36"/>
              <a:gd name="f88" fmla="*/ f67 1 f36"/>
              <a:gd name="f89" fmla="*/ f69 f30 1"/>
              <a:gd name="f90" fmla="*/ f69 f29 1"/>
              <a:gd name="f91" fmla="*/ f70 f29 1"/>
              <a:gd name="f92" fmla="*/ f70 f30 1"/>
              <a:gd name="f93" fmla="*/ f85 f29 1"/>
              <a:gd name="f94" fmla="*/ f86 f29 1"/>
              <a:gd name="f95" fmla="*/ f88 f30 1"/>
              <a:gd name="f96" fmla="*/ f87 f30 1"/>
              <a:gd name="f97" fmla="*/ f75 f29 1"/>
              <a:gd name="f98" fmla="*/ f76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7" y="f89"/>
              </a:cxn>
              <a:cxn ang="f71">
                <a:pos x="f90" y="f98"/>
              </a:cxn>
              <a:cxn ang="f72">
                <a:pos x="f99" y="f100"/>
              </a:cxn>
              <a:cxn ang="f72">
                <a:pos x="f101" y="f102"/>
              </a:cxn>
              <a:cxn ang="f73">
                <a:pos x="f91" y="f92"/>
              </a:cxn>
              <a:cxn ang="f74">
                <a:pos x="f103" y="f104"/>
              </a:cxn>
              <a:cxn ang="f74">
                <a:pos x="f105" y="f106"/>
              </a:cxn>
            </a:cxnLst>
            <a:rect l="f93" t="f96" r="f94" b="f95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FFFF00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184701" y="1777511"/>
            <a:ext cx="1241033" cy="116080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30"/>
          <p:cNvCxnSpPr/>
          <p:nvPr/>
        </p:nvCxnSpPr>
        <p:spPr>
          <a:xfrm flipV="1">
            <a:off x="7184701" y="1665242"/>
            <a:ext cx="1241033" cy="1273076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7064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Features</a:t>
            </a:r>
            <a:r>
              <a:rPr lang="fi-FI" dirty="0" smtClean="0"/>
              <a:t> and </a:t>
            </a:r>
            <a:r>
              <a:rPr lang="fi-FI" dirty="0" err="1" smtClean="0"/>
              <a:t>roadmap</a:t>
            </a:r>
            <a:endParaRPr lang="en-US" dirty="0"/>
          </a:p>
        </p:txBody>
      </p:sp>
      <p:sp>
        <p:nvSpPr>
          <p:cNvPr id="4" name="Rectangle 87"/>
          <p:cNvSpPr/>
          <p:nvPr/>
        </p:nvSpPr>
        <p:spPr>
          <a:xfrm>
            <a:off x="694913" y="1461558"/>
            <a:ext cx="7710408" cy="5277078"/>
          </a:xfrm>
          <a:prstGeom prst="rect">
            <a:avLst/>
          </a:pr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                                                      </a:t>
            </a:r>
          </a:p>
        </p:txBody>
      </p:sp>
      <p:sp>
        <p:nvSpPr>
          <p:cNvPr id="6" name="Straight Connector 82"/>
          <p:cNvSpPr/>
          <p:nvPr/>
        </p:nvSpPr>
        <p:spPr>
          <a:xfrm flipV="1">
            <a:off x="3631635" y="2948278"/>
            <a:ext cx="1797381" cy="28120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8" name="Rectangle 2"/>
          <p:cNvSpPr/>
          <p:nvPr/>
        </p:nvSpPr>
        <p:spPr>
          <a:xfrm>
            <a:off x="407129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9" name="Rectangle 3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0" name="Rectangle 4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11" name="Rectangle 5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2" name="Rectangle 6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13" name="Rectangle 7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4" name="Rectangle 8"/>
          <p:cNvSpPr/>
          <p:nvPr/>
        </p:nvSpPr>
        <p:spPr>
          <a:xfrm>
            <a:off x="3282343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5" name="Rectangle 9"/>
          <p:cNvSpPr/>
          <p:nvPr/>
        </p:nvSpPr>
        <p:spPr>
          <a:xfrm>
            <a:off x="3282343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6" name="Rectangle 10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7" name="Rectangle 11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18" name="Rectangle 12"/>
          <p:cNvSpPr/>
          <p:nvPr/>
        </p:nvSpPr>
        <p:spPr>
          <a:xfrm>
            <a:off x="565212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19" name="Rectangle 13"/>
          <p:cNvSpPr/>
          <p:nvPr/>
        </p:nvSpPr>
        <p:spPr>
          <a:xfrm>
            <a:off x="565212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20" name="Rectangle 14"/>
          <p:cNvSpPr/>
          <p:nvPr/>
        </p:nvSpPr>
        <p:spPr>
          <a:xfrm>
            <a:off x="2955791" y="330076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2" name="Rectangle 16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3" name="Rectangle 17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24" name="Rectangle 18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5" name="Rectangle 19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26" name="Rectangle 20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7" name="Rectangle 21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8" name="Rectangle 22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29" name="Rectangle 23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0" name="Rectangle 24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1" name="Rectangle 25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2" name="Rectangle 26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33" name="Rectangle 27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4" name="Rectangle 28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35" name="Rectangle 29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6" name="Rectangle 30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7" name="Rectangle 31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8" name="Rectangle 32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9" name="Rectangle 33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40" name="Rectangle 34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41" name="Rectangle 35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42" name="Rectangle 36"/>
          <p:cNvSpPr/>
          <p:nvPr/>
        </p:nvSpPr>
        <p:spPr>
          <a:xfrm>
            <a:off x="1673676" y="164193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4" name="Rectangle 38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5" name="Rectangle 39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6" name="Rectangle 40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47" name="Rectangle 41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48" name="Rectangle 42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49" name="Rectangle 43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0" name="Rectangle 44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1" name="Rectangle 45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2" name="Rectangle 46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53" name="Rectangle 47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54" name="Rectangle 48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55" name="Rectangle 49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56" name="Rectangle 50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7" name="Rectangle 51"/>
          <p:cNvSpPr/>
          <p:nvPr/>
        </p:nvSpPr>
        <p:spPr>
          <a:xfrm>
            <a:off x="5892300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8" name="Rectangle 52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9" name="Rectangle 53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60" name="Rectangle 54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1" name="Rectangle 55"/>
          <p:cNvSpPr/>
          <p:nvPr/>
        </p:nvSpPr>
        <p:spPr>
          <a:xfrm>
            <a:off x="6681246" y="5918615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62" name="Rectangle 56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3" name="Rectangle 57"/>
          <p:cNvSpPr/>
          <p:nvPr/>
        </p:nvSpPr>
        <p:spPr>
          <a:xfrm>
            <a:off x="5103353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4" name="Rectangle 58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5" name="Rectangle 5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76803" y="4990109"/>
            <a:ext cx="2939319" cy="114237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4" name="Straight Connector 71"/>
          <p:cNvSpPr/>
          <p:nvPr/>
        </p:nvSpPr>
        <p:spPr>
          <a:xfrm>
            <a:off x="694912" y="6785662"/>
            <a:ext cx="8163780" cy="3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621" y="6462071"/>
            <a:ext cx="163278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0.1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9834" y="6376592"/>
            <a:ext cx="2013772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51797" y="1654017"/>
            <a:ext cx="3352961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88274" y="4990109"/>
            <a:ext cx="2775679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Table Drum mode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2750" y="3345315"/>
            <a:ext cx="3581986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2" name="Straight Connector 79"/>
          <p:cNvSpPr/>
          <p:nvPr/>
        </p:nvSpPr>
        <p:spPr>
          <a:xfrm flipV="1">
            <a:off x="8421180" y="5969200"/>
            <a:ext cx="323" cy="8164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3" name="TextBox 81"/>
          <p:cNvSpPr txBox="1"/>
          <p:nvPr/>
        </p:nvSpPr>
        <p:spPr>
          <a:xfrm>
            <a:off x="2454146" y="5650915"/>
            <a:ext cx="1796384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1.0</a:t>
            </a:r>
          </a:p>
        </p:txBody>
      </p:sp>
      <p:sp>
        <p:nvSpPr>
          <p:cNvPr id="84" name="Straight Connector 80"/>
          <p:cNvSpPr/>
          <p:nvPr/>
        </p:nvSpPr>
        <p:spPr>
          <a:xfrm flipV="1">
            <a:off x="7413376" y="6132484"/>
            <a:ext cx="261274" cy="382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2809" y="1373595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76721" y="3046436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39731" y="4674184"/>
            <a:ext cx="96289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traight Connector 82"/>
          <p:cNvSpPr/>
          <p:nvPr/>
        </p:nvSpPr>
        <p:spPr>
          <a:xfrm flipV="1">
            <a:off x="1146443" y="1758935"/>
            <a:ext cx="488117" cy="4979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89" name="Straight Arrow Connector 91"/>
          <p:cNvCxnSpPr>
            <a:stCxn id="74" idx="4"/>
          </p:cNvCxnSpPr>
          <p:nvPr/>
        </p:nvCxnSpPr>
        <p:spPr>
          <a:xfrm flipV="1">
            <a:off x="694913" y="6132484"/>
            <a:ext cx="0" cy="65317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90" name="Picture 2" descr="C:\Users\timpuri\AppData\Local\Microsoft\Windows\Temporary Internet Files\Content.IE5\38KAEAPZ\MC900432552[1]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8122" y="5560966"/>
            <a:ext cx="713591" cy="7136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Left-Right Arrow 93"/>
          <p:cNvSpPr/>
          <p:nvPr/>
        </p:nvSpPr>
        <p:spPr>
          <a:xfrm>
            <a:off x="684146" y="4604769"/>
            <a:ext cx="77262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3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Box 94"/>
          <p:cNvSpPr txBox="1"/>
          <p:nvPr/>
        </p:nvSpPr>
        <p:spPr>
          <a:xfrm>
            <a:off x="831829" y="3621938"/>
            <a:ext cx="3005932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CORE/Platform Software Development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Left-Right Arrow 96"/>
          <p:cNvSpPr/>
          <p:nvPr/>
        </p:nvSpPr>
        <p:spPr>
          <a:xfrm>
            <a:off x="684146" y="2961376"/>
            <a:ext cx="6492574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2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eft-Right Arrow 97"/>
          <p:cNvSpPr/>
          <p:nvPr/>
        </p:nvSpPr>
        <p:spPr>
          <a:xfrm>
            <a:off x="705024" y="1180921"/>
            <a:ext cx="53456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1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23403" y="6145969"/>
            <a:ext cx="1701977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1.1</a:t>
            </a:r>
          </a:p>
        </p:txBody>
      </p:sp>
      <p:sp>
        <p:nvSpPr>
          <p:cNvPr id="5" name="Straight Connector 80"/>
          <p:cNvSpPr/>
          <p:nvPr/>
        </p:nvSpPr>
        <p:spPr>
          <a:xfrm flipV="1">
            <a:off x="4636105" y="4607109"/>
            <a:ext cx="2075025" cy="1730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315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</a:t>
            </a:r>
            <a:r>
              <a:rPr lang="fi-FI" dirty="0" err="1" smtClean="0"/>
              <a:t>plan</a:t>
            </a:r>
            <a:r>
              <a:rPr lang="fi-FI" dirty="0" smtClean="0"/>
              <a:t> for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823" y="123297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Unstable Released Edge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0767" y="498404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Stable Released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984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21781" y="1848839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879069" y="1848839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94893" y="3558696"/>
            <a:ext cx="93610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Quartal</a:t>
            </a:r>
            <a:endParaRPr lang="en-US" dirty="0" smtClean="0"/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4963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230997" y="399074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562" y="5416090"/>
            <a:ext cx="1049585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month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345147" y="5848138"/>
            <a:ext cx="6696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37902" y="1325792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7316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3820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9564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992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89364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958070" y="1860416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816465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622068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353831" y="1868061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531502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35758" y="3559038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21087" y="394942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6647626" y="3990915"/>
            <a:ext cx="1188132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5140" y="3039826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Fix Released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8345" y="1816348"/>
            <a:ext cx="15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 &amp; Testing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37994" y="3348100"/>
            <a:ext cx="15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Integration Testing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94533" y="5423156"/>
            <a:ext cx="187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Acceptance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83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This material if for general training for Test Design and management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is more supportive in class room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will be updated during courses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060606"/>
                </a:solidFill>
              </a:rPr>
              <a:t>FreeNest</a:t>
            </a:r>
            <a:r>
              <a:rPr lang="en-US" dirty="0">
                <a:solidFill>
                  <a:srgbClr val="060606"/>
                </a:solidFill>
              </a:rPr>
              <a:t> Portable Project Platform is used to demonstrate things only in practice. This is not limiting usage for material for other training environments (I hope </a:t>
            </a:r>
            <a:r>
              <a:rPr lang="en-US" dirty="0">
                <a:solidFill>
                  <a:srgbClr val="060606"/>
                </a:solidFill>
                <a:sym typeface="Wingdings" pitchFamily="2" charset="2"/>
              </a:rPr>
              <a:t>)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Project </a:t>
            </a:r>
            <a:r>
              <a:rPr lang="fi-FI" dirty="0" err="1" smtClean="0"/>
              <a:t>vs</a:t>
            </a:r>
            <a:r>
              <a:rPr lang="fi-FI" dirty="0" smtClean="0"/>
              <a:t> Open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r>
              <a:rPr lang="fi-FI" dirty="0">
                <a:latin typeface="Arial" pitchFamily="18"/>
                <a:ea typeface="SimSun" pitchFamily="2"/>
              </a:rPr>
              <a:t> – </a:t>
            </a:r>
            <a:r>
              <a:rPr lang="fi-FI" dirty="0" err="1">
                <a:latin typeface="Arial" pitchFamily="18"/>
                <a:ea typeface="SimSun" pitchFamily="2"/>
              </a:rPr>
              <a:t>Crowd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Sourcing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SW </a:t>
            </a:r>
            <a:r>
              <a:rPr lang="fi-FI" dirty="0" err="1">
                <a:latin typeface="Arial" pitchFamily="18"/>
                <a:ea typeface="SimSun" pitchFamily="2"/>
              </a:rPr>
              <a:t>Relase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without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coordination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group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volunteers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Release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customer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Field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Test</a:t>
            </a:r>
            <a:r>
              <a:rPr lang="fi-FI" dirty="0">
                <a:latin typeface="Arial" pitchFamily="18"/>
                <a:ea typeface="SimSun" pitchFamily="2"/>
              </a:rPr>
              <a:t> Group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37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study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Ubuntu</a:t>
            </a:r>
            <a:r>
              <a:rPr lang="fi-FI" dirty="0" smtClean="0"/>
              <a:t> release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V-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509120"/>
            <a:ext cx="885698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271" y="2000704"/>
            <a:ext cx="8856984" cy="2508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???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1902155"/>
            <a:ext cx="5400600" cy="17281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3596739"/>
            <a:ext cx="5400600" cy="17281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88840"/>
            <a:ext cx="1944216" cy="30480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388" y="2355111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301" y="2852936"/>
            <a:ext cx="1584176" cy="552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709228" y="3559408"/>
            <a:ext cx="1440160" cy="517664"/>
          </a:xfrm>
          <a:prstGeom prst="vertic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User </a:t>
            </a:r>
            <a:r>
              <a:rPr lang="fi-FI" dirty="0" err="1" smtClean="0"/>
              <a:t>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722" y="4288234"/>
            <a:ext cx="1667443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49732" y="2270437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4572" y="4120706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5297842" y="4114864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49340" y="2387946"/>
            <a:ext cx="965600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638776" y="3235737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Validation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?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787" y="3605069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? 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1" idx="1"/>
          </p:cNvCxnSpPr>
          <p:nvPr/>
        </p:nvCxnSpPr>
        <p:spPr>
          <a:xfrm>
            <a:off x="2046548" y="2506273"/>
            <a:ext cx="1103184" cy="1511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11" idx="1"/>
          </p:cNvCxnSpPr>
          <p:nvPr/>
        </p:nvCxnSpPr>
        <p:spPr>
          <a:xfrm flipV="1">
            <a:off x="2303165" y="2657435"/>
            <a:ext cx="846567" cy="1810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>
            <a:off x="2046548" y="2506273"/>
            <a:ext cx="1108024" cy="20014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6"/>
            <a:endCxn id="12" idx="1"/>
          </p:cNvCxnSpPr>
          <p:nvPr/>
        </p:nvCxnSpPr>
        <p:spPr>
          <a:xfrm>
            <a:off x="2184477" y="3129107"/>
            <a:ext cx="970095" cy="1378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</p:cNvCxnSpPr>
          <p:nvPr/>
        </p:nvCxnSpPr>
        <p:spPr>
          <a:xfrm flipV="1">
            <a:off x="2303165" y="2809835"/>
            <a:ext cx="998967" cy="16584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2" idx="1"/>
          </p:cNvCxnSpPr>
          <p:nvPr/>
        </p:nvCxnSpPr>
        <p:spPr>
          <a:xfrm>
            <a:off x="2251056" y="4465929"/>
            <a:ext cx="903516" cy="417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449169" y="5528480"/>
            <a:ext cx="3573021" cy="108012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Validation</a:t>
            </a:r>
            <a:r>
              <a:rPr lang="fi-FI" dirty="0" smtClean="0"/>
              <a:t> VS </a:t>
            </a:r>
            <a:r>
              <a:rPr lang="fi-FI" dirty="0" err="1" smtClean="0"/>
              <a:t>verification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1002" y="3581561"/>
            <a:ext cx="1656184" cy="11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486" y="1736812"/>
            <a:ext cx="230425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1207" y="1700808"/>
            <a:ext cx="217792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1908" y="3533784"/>
            <a:ext cx="1647800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819" y="3866986"/>
            <a:ext cx="1647800" cy="242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584" y="4165174"/>
            <a:ext cx="1647800" cy="273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6356749" y="3965899"/>
            <a:ext cx="576064" cy="6720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46800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811101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le 12"/>
          <p:cNvSpPr/>
          <p:nvPr/>
        </p:nvSpPr>
        <p:spPr>
          <a:xfrm>
            <a:off x="1018585" y="327923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1</a:t>
            </a:r>
            <a:endParaRPr lang="en-US" dirty="0"/>
          </a:p>
        </p:txBody>
      </p:sp>
      <p:pic>
        <p:nvPicPr>
          <p:cNvPr id="18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30600" y="3659878"/>
            <a:ext cx="818057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ight Arrow 18"/>
          <p:cNvSpPr/>
          <p:nvPr/>
        </p:nvSpPr>
        <p:spPr>
          <a:xfrm>
            <a:off x="6909384" y="3391771"/>
            <a:ext cx="1274306" cy="133107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</a:t>
            </a:r>
            <a:r>
              <a:rPr lang="fi-FI" dirty="0" err="1" smtClean="0"/>
              <a:t>eliver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279122" y="2026229"/>
            <a:ext cx="1386397" cy="13310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ready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089576" y="5616978"/>
            <a:ext cx="1553722" cy="124102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? </a:t>
            </a:r>
            <a:r>
              <a:rPr lang="fi-FI" dirty="0" err="1" smtClean="0"/>
              <a:t>Nope</a:t>
            </a:r>
            <a:r>
              <a:rPr lang="fi-FI" dirty="0" smtClean="0"/>
              <a:t>!</a:t>
            </a:r>
            <a:endParaRPr lang="en-US" dirty="0"/>
          </a:p>
        </p:txBody>
      </p:sp>
      <p:sp>
        <p:nvSpPr>
          <p:cNvPr id="24" name="Vertical Scroll 23"/>
          <p:cNvSpPr/>
          <p:nvPr/>
        </p:nvSpPr>
        <p:spPr>
          <a:xfrm>
            <a:off x="1006568" y="190979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Desing</a:t>
            </a:r>
            <a:r>
              <a:rPr lang="fi-FI" dirty="0" smtClean="0"/>
              <a:t> &amp; </a:t>
            </a:r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25" name="Vertical Scroll 24"/>
          <p:cNvSpPr/>
          <p:nvPr/>
        </p:nvSpPr>
        <p:spPr>
          <a:xfrm>
            <a:off x="4658187" y="190301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Acceptance</a:t>
            </a:r>
            <a:r>
              <a:rPr lang="fi-FI" dirty="0" smtClean="0"/>
              <a:t> </a:t>
            </a:r>
          </a:p>
          <a:p>
            <a:pPr algn="ctr"/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272305" y="3644976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12967" y="400635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57863" y="4377275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4</a:t>
            </a:r>
            <a:endParaRPr lang="en-US" dirty="0"/>
          </a:p>
        </p:txBody>
      </p:sp>
      <p:pic>
        <p:nvPicPr>
          <p:cNvPr id="29" name="Picture 133" descr="people_juliane_krug_08c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05734" y="2887605"/>
            <a:ext cx="393121" cy="39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689054" y="295153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5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844824"/>
            <a:ext cx="2592288" cy="10801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3212976"/>
            <a:ext cx="2592288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Grey</a:t>
            </a:r>
            <a:r>
              <a:rPr lang="fi-FI" dirty="0" smtClean="0"/>
              <a:t>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509120"/>
            <a:ext cx="2592288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6096" y="2204864"/>
            <a:ext cx="0" cy="3240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3" y="20155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80113" y="521990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/>
              <a:t>http://en.wikipedia.org/wiki/Software_testing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5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564904"/>
            <a:ext cx="2592288" cy="18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3" y="2636912"/>
            <a:ext cx="2592288" cy="1778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308" y="205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6839" y="454551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/>
              <a:t>http://en.wikipedia.org/wiki/Software_testing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67544" y="324531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80955" y="3209313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58706" y="3227315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8807" y="3246225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5638335" y="3591215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5651497" y="3198834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5664659" y="4083911"/>
            <a:ext cx="288032" cy="205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2"/>
            <a:endCxn id="9" idx="0"/>
          </p:cNvCxnSpPr>
          <p:nvPr/>
        </p:nvCxnSpPr>
        <p:spPr>
          <a:xfrm>
            <a:off x="5800353" y="3364700"/>
            <a:ext cx="1" cy="22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7" idx="0"/>
          </p:cNvCxnSpPr>
          <p:nvPr/>
        </p:nvCxnSpPr>
        <p:spPr>
          <a:xfrm>
            <a:off x="5800354" y="3857397"/>
            <a:ext cx="8321" cy="2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962372" y="3714000"/>
            <a:ext cx="1944217" cy="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835413" y="2664757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2"/>
            <a:endCxn id="34" idx="0"/>
          </p:cNvCxnSpPr>
          <p:nvPr/>
        </p:nvCxnSpPr>
        <p:spPr>
          <a:xfrm flipH="1">
            <a:off x="6971107" y="2830623"/>
            <a:ext cx="13162" cy="14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09088" y="2974706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1"/>
            <a:endCxn id="15" idx="0"/>
          </p:cNvCxnSpPr>
          <p:nvPr/>
        </p:nvCxnSpPr>
        <p:spPr>
          <a:xfrm flipH="1">
            <a:off x="5800353" y="3107797"/>
            <a:ext cx="1008735" cy="9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44149" y="3179391"/>
            <a:ext cx="324879" cy="1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>
            <a:off x="7133125" y="3107797"/>
            <a:ext cx="773464" cy="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Waterfall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1268760"/>
            <a:ext cx="8928992" cy="35283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00808"/>
            <a:ext cx="370841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7704" y="2091960"/>
            <a:ext cx="2304256" cy="241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6644" y="2373999"/>
            <a:ext cx="3065475" cy="329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2624" y="2753780"/>
            <a:ext cx="3037608" cy="318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Verification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8144" y="3520784"/>
            <a:ext cx="3098177" cy="340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Maintenance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51066" y="3151550"/>
            <a:ext cx="3061294" cy="309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Validation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8326" y="4885066"/>
            <a:ext cx="18002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50772" y="4885066"/>
            <a:ext cx="164845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32960" y="4885066"/>
            <a:ext cx="163289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99596" y="4876431"/>
            <a:ext cx="178736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4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08304" y="4885066"/>
            <a:ext cx="1621096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Agile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4" name="Rectangle 74"/>
          <p:cNvSpPr/>
          <p:nvPr/>
        </p:nvSpPr>
        <p:spPr>
          <a:xfrm>
            <a:off x="6068764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5"/>
          <p:cNvSpPr/>
          <p:nvPr/>
        </p:nvSpPr>
        <p:spPr>
          <a:xfrm>
            <a:off x="7666298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63"/>
          <p:cNvSpPr/>
          <p:nvPr/>
        </p:nvSpPr>
        <p:spPr>
          <a:xfrm>
            <a:off x="2875229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2"/>
          <p:cNvSpPr/>
          <p:nvPr/>
        </p:nvSpPr>
        <p:spPr>
          <a:xfrm>
            <a:off x="4490372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326359" y="1811355"/>
            <a:ext cx="2351429" cy="4442059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22314" y="3445109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Y</a:t>
            </a:r>
          </a:p>
        </p:txBody>
      </p:sp>
      <p:sp>
        <p:nvSpPr>
          <p:cNvPr id="10" name="Rectangle 5"/>
          <p:cNvSpPr/>
          <p:nvPr/>
        </p:nvSpPr>
        <p:spPr>
          <a:xfrm>
            <a:off x="2974562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1" name="Rectangle 6"/>
          <p:cNvSpPr/>
          <p:nvPr/>
        </p:nvSpPr>
        <p:spPr>
          <a:xfrm>
            <a:off x="2974562" y="3200174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Task1</a:t>
            </a:r>
          </a:p>
        </p:txBody>
      </p:sp>
      <p:sp>
        <p:nvSpPr>
          <p:cNvPr id="12" name="Rectangle 17"/>
          <p:cNvSpPr/>
          <p:nvPr/>
        </p:nvSpPr>
        <p:spPr>
          <a:xfrm>
            <a:off x="2974562" y="3787446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Task2</a:t>
            </a:r>
          </a:p>
        </p:txBody>
      </p:sp>
      <p:sp>
        <p:nvSpPr>
          <p:cNvPr id="13" name="Rectangle 18"/>
          <p:cNvSpPr/>
          <p:nvPr/>
        </p:nvSpPr>
        <p:spPr>
          <a:xfrm>
            <a:off x="2974562" y="440331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Task3</a:t>
            </a:r>
          </a:p>
        </p:txBody>
      </p:sp>
      <p:sp>
        <p:nvSpPr>
          <p:cNvPr id="14" name="Rectangle 19"/>
          <p:cNvSpPr/>
          <p:nvPr/>
        </p:nvSpPr>
        <p:spPr>
          <a:xfrm>
            <a:off x="4580176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5" name="Rectangle 20"/>
          <p:cNvSpPr/>
          <p:nvPr/>
        </p:nvSpPr>
        <p:spPr>
          <a:xfrm>
            <a:off x="6168089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6" name="Rectangle 21"/>
          <p:cNvSpPr/>
          <p:nvPr/>
        </p:nvSpPr>
        <p:spPr>
          <a:xfrm>
            <a:off x="7765632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cxnSp>
        <p:nvCxnSpPr>
          <p:cNvPr id="17" name="Straight Arrow Connector 25"/>
          <p:cNvCxnSpPr>
            <a:stCxn id="9" idx="3"/>
            <a:endCxn id="11" idx="1"/>
          </p:cNvCxnSpPr>
          <p:nvPr/>
        </p:nvCxnSpPr>
        <p:spPr>
          <a:xfrm flipV="1">
            <a:off x="2318342" y="3445112"/>
            <a:ext cx="656220" cy="2449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27"/>
          <p:cNvCxnSpPr>
            <a:stCxn id="9" idx="3"/>
            <a:endCxn id="12" idx="1"/>
          </p:cNvCxnSpPr>
          <p:nvPr/>
        </p:nvCxnSpPr>
        <p:spPr>
          <a:xfrm>
            <a:off x="2318342" y="3690046"/>
            <a:ext cx="656220" cy="34233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29"/>
          <p:cNvCxnSpPr>
            <a:stCxn id="9" idx="3"/>
            <a:endCxn id="13" idx="1"/>
          </p:cNvCxnSpPr>
          <p:nvPr/>
        </p:nvCxnSpPr>
        <p:spPr>
          <a:xfrm>
            <a:off x="2318342" y="3690046"/>
            <a:ext cx="656220" cy="95820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Rectangle 36"/>
          <p:cNvSpPr/>
          <p:nvPr/>
        </p:nvSpPr>
        <p:spPr>
          <a:xfrm>
            <a:off x="4606005" y="1991860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Task4</a:t>
            </a:r>
          </a:p>
        </p:txBody>
      </p:sp>
      <p:sp>
        <p:nvSpPr>
          <p:cNvPr id="21" name="Rectangle 37"/>
          <p:cNvSpPr/>
          <p:nvPr/>
        </p:nvSpPr>
        <p:spPr>
          <a:xfrm>
            <a:off x="4606005" y="25796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Task5</a:t>
            </a:r>
          </a:p>
        </p:txBody>
      </p:sp>
      <p:sp>
        <p:nvSpPr>
          <p:cNvPr id="22" name="Rectangle 38"/>
          <p:cNvSpPr/>
          <p:nvPr/>
        </p:nvSpPr>
        <p:spPr>
          <a:xfrm>
            <a:off x="4606005" y="3134791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Task6</a:t>
            </a:r>
          </a:p>
        </p:txBody>
      </p:sp>
      <p:sp>
        <p:nvSpPr>
          <p:cNvPr id="23" name="Rectangle 49"/>
          <p:cNvSpPr/>
          <p:nvPr/>
        </p:nvSpPr>
        <p:spPr>
          <a:xfrm>
            <a:off x="529182" y="2288823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X</a:t>
            </a:r>
          </a:p>
        </p:txBody>
      </p:sp>
      <p:cxnSp>
        <p:nvCxnSpPr>
          <p:cNvPr id="24" name="Straight Arrow Connector 50"/>
          <p:cNvCxnSpPr>
            <a:stCxn id="23" idx="3"/>
            <a:endCxn id="20" idx="1"/>
          </p:cNvCxnSpPr>
          <p:nvPr/>
        </p:nvCxnSpPr>
        <p:spPr>
          <a:xfrm flipV="1">
            <a:off x="2325211" y="2236799"/>
            <a:ext cx="2280794" cy="29696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5" name="Straight Arrow Connector 53"/>
          <p:cNvCxnSpPr>
            <a:endCxn id="21" idx="1"/>
          </p:cNvCxnSpPr>
          <p:nvPr/>
        </p:nvCxnSpPr>
        <p:spPr>
          <a:xfrm>
            <a:off x="2325211" y="2533765"/>
            <a:ext cx="2280794" cy="29083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6" name="Straight Arrow Connector 56"/>
          <p:cNvCxnSpPr>
            <a:stCxn id="23" idx="3"/>
            <a:endCxn id="22" idx="1"/>
          </p:cNvCxnSpPr>
          <p:nvPr/>
        </p:nvCxnSpPr>
        <p:spPr>
          <a:xfrm>
            <a:off x="2325211" y="2533761"/>
            <a:ext cx="2280794" cy="84596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7" name="TextBox 45"/>
          <p:cNvSpPr txBox="1"/>
          <p:nvPr/>
        </p:nvSpPr>
        <p:spPr>
          <a:xfrm>
            <a:off x="3000814" y="5872372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28" name="Curved Left Arrow 43"/>
          <p:cNvSpPr/>
          <p:nvPr/>
        </p:nvSpPr>
        <p:spPr>
          <a:xfrm>
            <a:off x="3948102" y="5872371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Curved Left Arrow 44"/>
          <p:cNvSpPr/>
          <p:nvPr/>
        </p:nvSpPr>
        <p:spPr>
          <a:xfrm flipH="1" flipV="1">
            <a:off x="3000814" y="5863545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TextBox 64"/>
          <p:cNvSpPr txBox="1"/>
          <p:nvPr/>
        </p:nvSpPr>
        <p:spPr>
          <a:xfrm>
            <a:off x="589608" y="1901749"/>
            <a:ext cx="176357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Product Backlog</a:t>
            </a:r>
          </a:p>
        </p:txBody>
      </p:sp>
      <p:sp>
        <p:nvSpPr>
          <p:cNvPr id="31" name="TextBox 65"/>
          <p:cNvSpPr txBox="1"/>
          <p:nvPr/>
        </p:nvSpPr>
        <p:spPr>
          <a:xfrm>
            <a:off x="4722765" y="5905826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2" name="Curved Left Arrow 66"/>
          <p:cNvSpPr/>
          <p:nvPr/>
        </p:nvSpPr>
        <p:spPr>
          <a:xfrm>
            <a:off x="5670052" y="5905825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Curved Left Arrow 67"/>
          <p:cNvSpPr/>
          <p:nvPr/>
        </p:nvSpPr>
        <p:spPr>
          <a:xfrm flipH="1" flipV="1">
            <a:off x="4722765" y="5896992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68"/>
          <p:cNvSpPr txBox="1"/>
          <p:nvPr/>
        </p:nvSpPr>
        <p:spPr>
          <a:xfrm>
            <a:off x="6314137" y="5934859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5" name="Curved Left Arrow 69"/>
          <p:cNvSpPr/>
          <p:nvPr/>
        </p:nvSpPr>
        <p:spPr>
          <a:xfrm>
            <a:off x="7261416" y="5934859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Curved Left Arrow 70"/>
          <p:cNvSpPr/>
          <p:nvPr/>
        </p:nvSpPr>
        <p:spPr>
          <a:xfrm flipH="1" flipV="1">
            <a:off x="6314137" y="5926033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7818127" y="5920600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8" name="Curved Left Arrow 72"/>
          <p:cNvSpPr/>
          <p:nvPr/>
        </p:nvSpPr>
        <p:spPr>
          <a:xfrm>
            <a:off x="8765406" y="5920600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Curved Left Arrow 73"/>
          <p:cNvSpPr/>
          <p:nvPr/>
        </p:nvSpPr>
        <p:spPr>
          <a:xfrm flipH="1" flipV="1">
            <a:off x="7818127" y="5911766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Rectangle 76"/>
          <p:cNvSpPr/>
          <p:nvPr/>
        </p:nvSpPr>
        <p:spPr>
          <a:xfrm>
            <a:off x="533380" y="4408248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  <p:sp>
        <p:nvSpPr>
          <p:cNvPr id="41" name="Rectangle 77"/>
          <p:cNvSpPr/>
          <p:nvPr/>
        </p:nvSpPr>
        <p:spPr>
          <a:xfrm>
            <a:off x="6162216" y="338971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Task7</a:t>
            </a:r>
          </a:p>
        </p:txBody>
      </p:sp>
      <p:sp>
        <p:nvSpPr>
          <p:cNvPr id="42" name="Rectangle 78"/>
          <p:cNvSpPr/>
          <p:nvPr/>
        </p:nvSpPr>
        <p:spPr>
          <a:xfrm>
            <a:off x="6162216" y="40089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Task8</a:t>
            </a:r>
          </a:p>
        </p:txBody>
      </p:sp>
      <p:cxnSp>
        <p:nvCxnSpPr>
          <p:cNvPr id="43" name="Straight Arrow Connector 79"/>
          <p:cNvCxnSpPr>
            <a:stCxn id="40" idx="3"/>
            <a:endCxn id="41" idx="1"/>
          </p:cNvCxnSpPr>
          <p:nvPr/>
        </p:nvCxnSpPr>
        <p:spPr>
          <a:xfrm flipV="1">
            <a:off x="2329408" y="3634651"/>
            <a:ext cx="3832808" cy="10185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44" name="Straight Arrow Connector 82"/>
          <p:cNvCxnSpPr>
            <a:endCxn id="42" idx="1"/>
          </p:cNvCxnSpPr>
          <p:nvPr/>
        </p:nvCxnSpPr>
        <p:spPr>
          <a:xfrm flipV="1">
            <a:off x="2353179" y="4253898"/>
            <a:ext cx="3809037" cy="394349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5" name="Rectangle 85"/>
          <p:cNvSpPr/>
          <p:nvPr/>
        </p:nvSpPr>
        <p:spPr>
          <a:xfrm>
            <a:off x="7779650" y="461002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Task9</a:t>
            </a:r>
          </a:p>
        </p:txBody>
      </p:sp>
      <p:sp>
        <p:nvSpPr>
          <p:cNvPr id="46" name="Rectangle 86"/>
          <p:cNvSpPr/>
          <p:nvPr/>
        </p:nvSpPr>
        <p:spPr>
          <a:xfrm>
            <a:off x="522314" y="5169920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</p:spTree>
    <p:extLst>
      <p:ext uri="{BB962C8B-B14F-4D97-AF65-F5344CB8AC3E}">
        <p14:creationId xmlns:p14="http://schemas.microsoft.com/office/powerpoint/2010/main" val="371345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Designer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Desiger for test cases (has substance knowledge)</a:t>
            </a:r>
          </a:p>
          <a:p>
            <a:endParaRPr lang="fi-FI" smtClean="0"/>
          </a:p>
          <a:p>
            <a:endParaRPr lang="fi-FI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300488"/>
            <a:ext cx="1208306" cy="12084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923928" y="3101429"/>
            <a:ext cx="20162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</a:t>
            </a:r>
          </a:p>
          <a:p>
            <a:endParaRPr lang="fi-FI"/>
          </a:p>
          <a:p>
            <a:r>
              <a:rPr lang="fi-FI" smtClean="0"/>
              <a:t>Step 1</a:t>
            </a:r>
          </a:p>
          <a:p>
            <a:r>
              <a:rPr lang="fi-FI" smtClean="0"/>
              <a:t>Step 2</a:t>
            </a:r>
          </a:p>
          <a:p>
            <a:r>
              <a:rPr lang="fi-FI" smtClean="0"/>
              <a:t>Step 3</a:t>
            </a:r>
          </a:p>
          <a:p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9" y="2348880"/>
            <a:ext cx="1344013" cy="189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08" y="3978592"/>
            <a:ext cx="1490506" cy="210672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36786" y="3330520"/>
            <a:ext cx="1440160" cy="12961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Defines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6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Planning &amp; Management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321297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Why Test Management is needed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TFC1HVGV\MC900288976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89964" y="4866138"/>
            <a:ext cx="2572831" cy="1698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52952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36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pic>
        <p:nvPicPr>
          <p:cNvPr id="7" name="Picture 2" descr="C:\Users\rinma\AppData\Local\Microsoft\Windows\Temporary Internet Files\Content.IE5\TFC1HVGV\MC900366080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28666" y="3440106"/>
            <a:ext cx="1833120" cy="16777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813031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6"/>
          <p:cNvSpPr/>
          <p:nvPr/>
        </p:nvSpPr>
        <p:spPr>
          <a:xfrm>
            <a:off x="2971718" y="2340834"/>
            <a:ext cx="457220" cy="718569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84420" y="2438677"/>
            <a:ext cx="457220" cy="718569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342" y="2438677"/>
            <a:ext cx="457220" cy="7185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87817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a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713" y="2597447"/>
            <a:ext cx="1567616" cy="285660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8665" y="2779604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8665" y="3635005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8665" y="4474187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374" y="2346159"/>
            <a:ext cx="1281567" cy="22336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94972" y="3515402"/>
            <a:ext cx="0" cy="6195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00336" y="3470202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96283" y="2216347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C:\Users\rinma\AppData\Local\Microsoft\Windows\Temporary Internet Files\Content.IE5\XM1S2UHB\MC900251124[1]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73274" y="4674650"/>
            <a:ext cx="1110396" cy="143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6"/>
          <p:cNvCxnSpPr>
            <a:stCxn id="5" idx="3"/>
          </p:cNvCxnSpPr>
          <p:nvPr/>
        </p:nvCxnSpPr>
        <p:spPr>
          <a:xfrm flipV="1">
            <a:off x="2296379" y="2748331"/>
            <a:ext cx="1174794" cy="41466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20"/>
          <p:cNvCxnSpPr>
            <a:stCxn id="11" idx="3"/>
            <a:endCxn id="29" idx="1"/>
          </p:cNvCxnSpPr>
          <p:nvPr/>
        </p:nvCxnSpPr>
        <p:spPr>
          <a:xfrm>
            <a:off x="4451181" y="2779605"/>
            <a:ext cx="1538313" cy="10685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26"/>
          <p:cNvCxnSpPr>
            <a:stCxn id="6" idx="3"/>
            <a:endCxn id="10" idx="1"/>
          </p:cNvCxnSpPr>
          <p:nvPr/>
        </p:nvCxnSpPr>
        <p:spPr>
          <a:xfrm flipV="1">
            <a:off x="2296379" y="3887973"/>
            <a:ext cx="903957" cy="13041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28"/>
          <p:cNvCxnSpPr>
            <a:stCxn id="10" idx="3"/>
            <a:endCxn id="29" idx="1"/>
          </p:cNvCxnSpPr>
          <p:nvPr/>
        </p:nvCxnSpPr>
        <p:spPr>
          <a:xfrm flipV="1">
            <a:off x="4056616" y="3848139"/>
            <a:ext cx="1932878" cy="398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Straight Arrow Connector 30"/>
          <p:cNvCxnSpPr>
            <a:stCxn id="7" idx="3"/>
            <a:endCxn id="12" idx="1"/>
          </p:cNvCxnSpPr>
          <p:nvPr/>
        </p:nvCxnSpPr>
        <p:spPr>
          <a:xfrm>
            <a:off x="2296379" y="4857574"/>
            <a:ext cx="776895" cy="53340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2"/>
          <p:cNvCxnSpPr>
            <a:stCxn id="12" idx="3"/>
            <a:endCxn id="29" idx="1"/>
          </p:cNvCxnSpPr>
          <p:nvPr/>
        </p:nvCxnSpPr>
        <p:spPr>
          <a:xfrm flipV="1">
            <a:off x="4183670" y="3848138"/>
            <a:ext cx="1805824" cy="1542837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Curved Connector 48"/>
          <p:cNvCxnSpPr>
            <a:stCxn id="12" idx="2"/>
            <a:endCxn id="7" idx="2"/>
          </p:cNvCxnSpPr>
          <p:nvPr/>
        </p:nvCxnSpPr>
        <p:spPr>
          <a:xfrm rot="5400000" flipH="1">
            <a:off x="2274827" y="4753656"/>
            <a:ext cx="866341" cy="1840950"/>
          </a:xfrm>
          <a:prstGeom prst="curvedConnector3">
            <a:avLst>
              <a:gd name="adj1" fmla="val -23938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0" name="TextBox 51"/>
          <p:cNvSpPr txBox="1"/>
          <p:nvPr/>
        </p:nvSpPr>
        <p:spPr>
          <a:xfrm>
            <a:off x="1984817" y="5772248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1" name="Curved Connector 52"/>
          <p:cNvCxnSpPr>
            <a:stCxn id="10" idx="2"/>
            <a:endCxn id="6" idx="3"/>
          </p:cNvCxnSpPr>
          <p:nvPr/>
        </p:nvCxnSpPr>
        <p:spPr>
          <a:xfrm rot="5400000" flipH="1">
            <a:off x="2818752" y="3496019"/>
            <a:ext cx="287352" cy="1332098"/>
          </a:xfrm>
          <a:prstGeom prst="curvedConnector4">
            <a:avLst>
              <a:gd name="adj1" fmla="val -72170"/>
              <a:gd name="adj2" fmla="val 66070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2" name="TextBox 55"/>
          <p:cNvSpPr txBox="1"/>
          <p:nvPr/>
        </p:nvSpPr>
        <p:spPr>
          <a:xfrm>
            <a:off x="2375914" y="4305743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3" name="Curved Connector 56"/>
          <p:cNvCxnSpPr>
            <a:stCxn id="11" idx="2"/>
            <a:endCxn id="5" idx="3"/>
          </p:cNvCxnSpPr>
          <p:nvPr/>
        </p:nvCxnSpPr>
        <p:spPr>
          <a:xfrm rot="5400000" flipH="1">
            <a:off x="3020120" y="2439249"/>
            <a:ext cx="179871" cy="1627353"/>
          </a:xfrm>
          <a:prstGeom prst="curvedConnector4">
            <a:avLst>
              <a:gd name="adj1" fmla="val -115295"/>
              <a:gd name="adj2" fmla="val 66206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4" name="TextBox 60"/>
          <p:cNvSpPr txBox="1"/>
          <p:nvPr/>
        </p:nvSpPr>
        <p:spPr>
          <a:xfrm>
            <a:off x="4552514" y="2580808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5" name="TextBox 61"/>
          <p:cNvSpPr txBox="1"/>
          <p:nvPr/>
        </p:nvSpPr>
        <p:spPr>
          <a:xfrm>
            <a:off x="4451181" y="3513089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6" name="TextBox 62"/>
          <p:cNvSpPr txBox="1"/>
          <p:nvPr/>
        </p:nvSpPr>
        <p:spPr>
          <a:xfrm>
            <a:off x="4898589" y="4702896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7" name="Rectangle 63"/>
          <p:cNvSpPr/>
          <p:nvPr/>
        </p:nvSpPr>
        <p:spPr>
          <a:xfrm>
            <a:off x="6021220" y="1686751"/>
            <a:ext cx="2540259" cy="131880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1.1</a:t>
            </a:r>
          </a:p>
        </p:txBody>
      </p:sp>
      <p:sp>
        <p:nvSpPr>
          <p:cNvPr id="28" name="Rectangle 64"/>
          <p:cNvSpPr/>
          <p:nvPr/>
        </p:nvSpPr>
        <p:spPr>
          <a:xfrm>
            <a:off x="6021220" y="4686040"/>
            <a:ext cx="2540259" cy="145031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1.3</a:t>
            </a:r>
          </a:p>
        </p:txBody>
      </p:sp>
      <p:sp>
        <p:nvSpPr>
          <p:cNvPr id="29" name="Rectangle 14"/>
          <p:cNvSpPr/>
          <p:nvPr/>
        </p:nvSpPr>
        <p:spPr>
          <a:xfrm>
            <a:off x="5989495" y="3198075"/>
            <a:ext cx="2542664" cy="130012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1.2</a:t>
            </a:r>
          </a:p>
        </p:txBody>
      </p:sp>
      <p:pic>
        <p:nvPicPr>
          <p:cNvPr id="30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08049" y="541907"/>
            <a:ext cx="753430" cy="839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1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executes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and </a:t>
            </a:r>
            <a:r>
              <a:rPr lang="fi-FI" dirty="0" err="1" smtClean="0"/>
              <a:t>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0171" y="1648510"/>
            <a:ext cx="2155474" cy="4001514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074" y="2079798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2074" y="3351845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2074" y="4604464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833" y="1397222"/>
            <a:ext cx="1762153" cy="251288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pic>
        <p:nvPicPr>
          <p:cNvPr id="9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1524" y="1216377"/>
            <a:ext cx="1481761" cy="165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8130" y="4043447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32174" y="3897956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7" descr="C:\Users\rinma\AppData\Local\Microsoft\Windows\Temporary Internet Files\Content.IE5\9WPCB8NU\MC900383328[1]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8652" y="5247066"/>
            <a:ext cx="1354824" cy="1235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9"/>
          <p:cNvCxnSpPr/>
          <p:nvPr/>
        </p:nvCxnSpPr>
        <p:spPr>
          <a:xfrm>
            <a:off x="2901431" y="2566474"/>
            <a:ext cx="0" cy="7863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11"/>
          <p:cNvCxnSpPr>
            <a:stCxn id="5" idx="3"/>
            <a:endCxn id="11" idx="1"/>
          </p:cNvCxnSpPr>
          <p:nvPr/>
        </p:nvCxnSpPr>
        <p:spPr>
          <a:xfrm>
            <a:off x="2901430" y="2566469"/>
            <a:ext cx="2930744" cy="189474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15"/>
          <p:cNvCxnSpPr>
            <a:stCxn id="6" idx="3"/>
            <a:endCxn id="10" idx="1"/>
          </p:cNvCxnSpPr>
          <p:nvPr/>
        </p:nvCxnSpPr>
        <p:spPr>
          <a:xfrm>
            <a:off x="2901430" y="3838517"/>
            <a:ext cx="4246700" cy="62270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17"/>
          <p:cNvCxnSpPr>
            <a:stCxn id="7" idx="3"/>
          </p:cNvCxnSpPr>
          <p:nvPr/>
        </p:nvCxnSpPr>
        <p:spPr>
          <a:xfrm>
            <a:off x="2901430" y="5091136"/>
            <a:ext cx="4021997" cy="97114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7" name="Picture 8" descr="C:\Users\rinma\AppData\Local\Microsoft\Windows\Temporary Internet Files\Content.IE5\4FIJ4XJ8\MC900432664[1]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20479" y="2016215"/>
            <a:ext cx="1555200" cy="1555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789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Group of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</a:t>
            </a:r>
            <a:r>
              <a:rPr lang="fi-FI" smtClean="0"/>
              <a:t>= Test Plan</a:t>
            </a:r>
            <a:endParaRPr lang="en-US" dirty="0"/>
          </a:p>
        </p:txBody>
      </p:sp>
      <p:sp>
        <p:nvSpPr>
          <p:cNvPr id="4" name="Rectangle 9"/>
          <p:cNvSpPr/>
          <p:nvPr/>
        </p:nvSpPr>
        <p:spPr>
          <a:xfrm>
            <a:off x="4180095" y="1653778"/>
            <a:ext cx="3004605" cy="483400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5612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5612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5612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8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8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8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28946" y="2568324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10807" y="3776820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9949" y="5083309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4360" y="1833786"/>
            <a:ext cx="2220792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</p:spTree>
    <p:extLst>
      <p:ext uri="{BB962C8B-B14F-4D97-AF65-F5344CB8AC3E}">
        <p14:creationId xmlns:p14="http://schemas.microsoft.com/office/powerpoint/2010/main" val="185499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plan</a:t>
            </a:r>
            <a:r>
              <a:rPr lang="fi-FI" dirty="0" smtClean="0"/>
              <a:t> life </a:t>
            </a:r>
            <a:r>
              <a:rPr lang="fi-FI" dirty="0" err="1" smtClean="0"/>
              <a:t>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100" y="1632924"/>
            <a:ext cx="1469477" cy="653169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1.0</a:t>
            </a:r>
          </a:p>
        </p:txBody>
      </p:sp>
      <p:sp>
        <p:nvSpPr>
          <p:cNvPr id="5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6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0</a:t>
            </a:r>
          </a:p>
        </p:txBody>
      </p:sp>
      <p:sp>
        <p:nvSpPr>
          <p:cNvPr id="8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26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52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2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0.1</a:t>
            </a:r>
          </a:p>
        </p:txBody>
      </p:sp>
      <p:sp>
        <p:nvSpPr>
          <p:cNvPr id="14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5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6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7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8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9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0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4302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1.0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67752" y="1632924"/>
            <a:ext cx="1469477" cy="1959508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2.x</a:t>
            </a:r>
          </a:p>
        </p:txBody>
      </p:sp>
      <p:sp>
        <p:nvSpPr>
          <p:cNvPr id="25" name="Straight Connector 23"/>
          <p:cNvSpPr/>
          <p:nvPr/>
        </p:nvSpPr>
        <p:spPr>
          <a:xfrm>
            <a:off x="2122587" y="1959508"/>
            <a:ext cx="4245164" cy="6531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7752" y="2775979"/>
            <a:ext cx="1469477" cy="81646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1026" y="3193355"/>
            <a:ext cx="1159259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Routine Test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3100" y="2122810"/>
            <a:ext cx="1469477" cy="16329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Straight Connector 27"/>
          <p:cNvSpPr/>
          <p:nvPr/>
        </p:nvSpPr>
        <p:spPr>
          <a:xfrm>
            <a:off x="7837229" y="3265856"/>
            <a:ext cx="489825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27054" y="2939271"/>
            <a:ext cx="816376" cy="71209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Still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Work Effort</a:t>
            </a:r>
          </a:p>
        </p:txBody>
      </p:sp>
    </p:spTree>
    <p:extLst>
      <p:ext uri="{BB962C8B-B14F-4D97-AF65-F5344CB8AC3E}">
        <p14:creationId xmlns:p14="http://schemas.microsoft.com/office/powerpoint/2010/main" val="924431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Case </a:t>
            </a:r>
            <a:r>
              <a:rPr lang="fi-FI" dirty="0" err="1" smtClean="0"/>
              <a:t>Pool</a:t>
            </a:r>
            <a:r>
              <a:rPr lang="fi-FI" dirty="0" smtClean="0"/>
              <a:t> and version </a:t>
            </a:r>
            <a:r>
              <a:rPr lang="fi-FI" dirty="0" err="1" smtClean="0"/>
              <a:t>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826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538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6679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0861" y="350069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6679" y="348286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6679" y="475846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V3.0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1525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4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5127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Testlink</a:t>
            </a:r>
            <a:endParaRPr lang="fi-FI" dirty="0"/>
          </a:p>
          <a:p>
            <a:r>
              <a:rPr lang="fi-FI" dirty="0"/>
              <a:t>How to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case?</a:t>
            </a:r>
          </a:p>
          <a:p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plan</a:t>
            </a:r>
            <a:endParaRPr lang="fi-FI" dirty="0"/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187624" y="3501008"/>
            <a:ext cx="6120680" cy="194421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is a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web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based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Management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tool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application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provides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execution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Reporting,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Requirements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collaborate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with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well-known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trackers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093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Execution</a:t>
            </a:r>
            <a:r>
              <a:rPr lang="fi-FI" dirty="0" smtClean="0"/>
              <a:t> of </a:t>
            </a:r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3428999"/>
            <a:ext cx="6203032" cy="2448273"/>
          </a:xfrm>
        </p:spPr>
        <p:txBody>
          <a:bodyPr/>
          <a:lstStyle/>
          <a:p>
            <a:pPr marL="0" indent="0">
              <a:buNone/>
            </a:pP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Engineer</a:t>
            </a:r>
            <a:r>
              <a:rPr lang="fi-FI" dirty="0" smtClean="0"/>
              <a:t> </a:t>
            </a:r>
            <a:r>
              <a:rPr lang="fi-FI" dirty="0" err="1" smtClean="0"/>
              <a:t>daily</a:t>
            </a:r>
            <a:r>
              <a:rPr lang="fi-FI" dirty="0" smtClean="0"/>
              <a:t> </a:t>
            </a:r>
            <a:r>
              <a:rPr lang="fi-FI" dirty="0" err="1" smtClean="0"/>
              <a:t>job</a:t>
            </a:r>
            <a:r>
              <a:rPr lang="fi-FI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Tester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00" y="1417638"/>
            <a:ext cx="8229600" cy="4277072"/>
          </a:xfrm>
        </p:spPr>
        <p:txBody>
          <a:bodyPr/>
          <a:lstStyle/>
          <a:p>
            <a:r>
              <a:rPr lang="fi-FI" smtClean="0"/>
              <a:t>Executes testing </a:t>
            </a:r>
          </a:p>
          <a:p>
            <a:r>
              <a:rPr lang="fi-FI" smtClean="0"/>
              <a:t>Creates reports and defect/bug/incident reports</a:t>
            </a:r>
          </a:p>
          <a:p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414907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47664" y="3451937"/>
            <a:ext cx="20162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</a:t>
            </a:r>
          </a:p>
          <a:p>
            <a:endParaRPr lang="fi-FI"/>
          </a:p>
          <a:p>
            <a:r>
              <a:rPr lang="fi-FI" smtClean="0"/>
              <a:t>Step 1</a:t>
            </a:r>
          </a:p>
          <a:p>
            <a:r>
              <a:rPr lang="fi-FI" smtClean="0"/>
              <a:t>Step 2</a:t>
            </a:r>
          </a:p>
          <a:p>
            <a:r>
              <a:rPr lang="fi-FI" smtClean="0"/>
              <a:t>Step 3</a:t>
            </a:r>
          </a:p>
          <a:p>
            <a:endParaRPr lang="fi-FI"/>
          </a:p>
        </p:txBody>
      </p:sp>
      <p:sp>
        <p:nvSpPr>
          <p:cNvPr id="6" name="Right Arrow 5"/>
          <p:cNvSpPr/>
          <p:nvPr/>
        </p:nvSpPr>
        <p:spPr>
          <a:xfrm>
            <a:off x="3635896" y="4005064"/>
            <a:ext cx="1368152" cy="64807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Executes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78690" y="3645024"/>
            <a:ext cx="1656184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PASS / FAIL ?</a:t>
            </a:r>
          </a:p>
          <a:p>
            <a:pPr algn="ctr"/>
            <a:r>
              <a:rPr lang="fi-FI" smtClean="0"/>
              <a:t>Any Bugs?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1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Different Roles in Testing </a:t>
            </a:r>
            <a:endParaRPr lang="en-US"/>
          </a:p>
        </p:txBody>
      </p:sp>
      <p:sp>
        <p:nvSpPr>
          <p:cNvPr id="4" name="Text Box 100"/>
          <p:cNvSpPr/>
          <p:nvPr/>
        </p:nvSpPr>
        <p:spPr>
          <a:xfrm>
            <a:off x="6084095" y="2434987"/>
            <a:ext cx="121427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Project Manager</a:t>
            </a:r>
          </a:p>
        </p:txBody>
      </p:sp>
      <p:sp>
        <p:nvSpPr>
          <p:cNvPr id="5" name="Text Box 104"/>
          <p:cNvSpPr/>
          <p:nvPr/>
        </p:nvSpPr>
        <p:spPr>
          <a:xfrm>
            <a:off x="1129956" y="1831048"/>
            <a:ext cx="1045956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Designer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7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69697" y="2365423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2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68332" y="2938250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9" name="Text Box 127"/>
          <p:cNvSpPr/>
          <p:nvPr/>
        </p:nvSpPr>
        <p:spPr>
          <a:xfrm>
            <a:off x="6030474" y="3009448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Manager</a:t>
            </a:r>
          </a:p>
        </p:txBody>
      </p:sp>
      <p:pic>
        <p:nvPicPr>
          <p:cNvPr id="10" name="Picture 13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71406" y="179327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1" name="Picture 15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034879" y="2716271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71406" y="3682334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64"/>
          <p:cNvSpPr/>
          <p:nvPr/>
        </p:nvSpPr>
        <p:spPr>
          <a:xfrm>
            <a:off x="3398978" y="2714636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pic>
        <p:nvPicPr>
          <p:cNvPr id="14" name="Picture 1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006793" y="3360604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5" name="Text Box 172"/>
          <p:cNvSpPr/>
          <p:nvPr/>
        </p:nvSpPr>
        <p:spPr>
          <a:xfrm>
            <a:off x="3394739" y="3352765"/>
            <a:ext cx="1225492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Engineer</a:t>
            </a:r>
          </a:p>
        </p:txBody>
      </p:sp>
      <p:pic>
        <p:nvPicPr>
          <p:cNvPr id="16" name="Picture 17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3034879" y="1966439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7" name="Text Box 178"/>
          <p:cNvSpPr/>
          <p:nvPr/>
        </p:nvSpPr>
        <p:spPr>
          <a:xfrm>
            <a:off x="3399310" y="1966438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sp>
        <p:nvSpPr>
          <p:cNvPr id="18" name="Text Box 104"/>
          <p:cNvSpPr/>
          <p:nvPr/>
        </p:nvSpPr>
        <p:spPr>
          <a:xfrm>
            <a:off x="1186117" y="3682334"/>
            <a:ext cx="80069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9631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Testlink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9136" y="1469631"/>
            <a:ext cx="3779048" cy="51277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06968" y="5372661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2454" y="4163968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Note</a:t>
            </a:r>
            <a:endParaRPr lang="fi-FI" sz="1100" dirty="0" smtClean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Verdict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29041" y="5307011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4356740"/>
            <a:ext cx="1469477" cy="297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650" y="2939262"/>
            <a:ext cx="1632752" cy="1027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057" y="248289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sp>
        <p:nvSpPr>
          <p:cNvPr id="22" name="Freeform 21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3" name="Curved Connector 22"/>
          <p:cNvCxnSpPr>
            <a:stCxn id="7" idx="2"/>
            <a:endCxn id="22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906968" y="1467614"/>
            <a:ext cx="1959303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5518" y="4171074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27" name="Straight Arrow Connector 26"/>
          <p:cNvCxnSpPr>
            <a:stCxn id="9" idx="3"/>
            <a:endCxn id="25" idx="1"/>
          </p:cNvCxnSpPr>
          <p:nvPr/>
        </p:nvCxnSpPr>
        <p:spPr>
          <a:xfrm>
            <a:off x="6125530" y="4653845"/>
            <a:ext cx="1299988" cy="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24650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What we can do with </a:t>
            </a:r>
            <a:r>
              <a:rPr lang="en-US" sz="3300" dirty="0" err="1">
                <a:solidFill>
                  <a:srgbClr val="000000"/>
                </a:solidFill>
                <a:latin typeface="Calibri"/>
              </a:rPr>
              <a:t>Testlink</a:t>
            </a:r>
            <a:r>
              <a:rPr lang="en-US" sz="3300" dirty="0">
                <a:solidFill>
                  <a:srgbClr val="000000"/>
                </a:solidFill>
                <a:latin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3795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Selecting</a:t>
            </a:r>
            <a:r>
              <a:rPr lang="fi-FI" dirty="0" smtClean="0"/>
              <a:t> </a:t>
            </a:r>
            <a:r>
              <a:rPr lang="fi-FI" dirty="0" err="1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651" y="457219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9651" y="326585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651" y="1796217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27" y="195950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27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602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2927" y="473548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9477" y="5225365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2753" y="5225365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2927" y="3429149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69477" y="3919026"/>
            <a:ext cx="148577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53" y="3919026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55339" y="1959508"/>
            <a:ext cx="1142926" cy="3755733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5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1890" y="5715242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8614" y="5715242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08440" y="5715242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1716" y="5715242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5165" y="5715242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25" y="1664603"/>
            <a:ext cx="293896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Tested Release/configuration</a:t>
            </a:r>
          </a:p>
        </p:txBody>
      </p:sp>
      <p:sp>
        <p:nvSpPr>
          <p:cNvPr id="26" name="Freeform 25"/>
          <p:cNvSpPr/>
          <p:nvPr/>
        </p:nvSpPr>
        <p:spPr>
          <a:xfrm>
            <a:off x="2449137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449137" y="342914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2449137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898266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98266" y="3592441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98266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4469" y="2122809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04469" y="3429148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04469" y="4572196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656914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9605" y="2996952"/>
            <a:ext cx="1142926" cy="114304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127" y="2988025"/>
            <a:ext cx="1959303" cy="1115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1" compatLnSpc="0">
            <a:spAutoFit/>
          </a:bodyPr>
          <a:lstStyle/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3300" b="1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SUT/DUT</a:t>
            </a:r>
          </a:p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3300" b="1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45110" y="267036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LOG FILE</a:t>
            </a:r>
          </a:p>
        </p:txBody>
      </p:sp>
      <p:sp>
        <p:nvSpPr>
          <p:cNvPr id="7" name="Freeform 6"/>
          <p:cNvSpPr/>
          <p:nvPr/>
        </p:nvSpPr>
        <p:spPr>
          <a:xfrm>
            <a:off x="5745110" y="332353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Indications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45110" y="3976705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NOTIFICATIONS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8218" y="5573555"/>
            <a:ext cx="4081890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 = System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DUT = Device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25489" y="2135125"/>
            <a:ext cx="489825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38908" y="4303291"/>
            <a:ext cx="489825" cy="48987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07" y="4793168"/>
            <a:ext cx="1796028" cy="65316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ENVIRONMENT/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EMULATOR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3963" y="1637594"/>
            <a:ext cx="1796028" cy="48987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TOOLS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2996952"/>
            <a:ext cx="1796028" cy="114304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1362805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methods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31523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4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</a:t>
            </a:r>
            <a:r>
              <a:rPr lang="fi-FI" dirty="0" err="1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0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Framework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4" descr="pace_e_bene__architetto_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09554"/>
            <a:ext cx="1363663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5344" y="2348880"/>
            <a:ext cx="7453312" cy="11890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EADS Sans" pitchFamily="2" charset="0"/>
              <a:buNone/>
              <a:defRPr/>
            </a:pPr>
            <a:endParaRPr lang="fi-FI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sz="3200" dirty="0">
                <a:latin typeface="+mn-lt"/>
              </a:rPr>
              <a:t>There has to be common way to communicate with test environment. Test Automation Framework provides it</a:t>
            </a:r>
          </a:p>
        </p:txBody>
      </p:sp>
      <p:pic>
        <p:nvPicPr>
          <p:cNvPr id="6" name="Picture 6" descr="ear_-_body_part_nicu_buc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2" y="34515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ris_and_pupil_chris_hi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70" y="3486498"/>
            <a:ext cx="4302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thumbs_up_nathan_eady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70" y="3295998"/>
            <a:ext cx="76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70" y="4632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2" y="4627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939507" y="444852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5939507" y="4113560"/>
            <a:ext cx="15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660232" y="4000848"/>
            <a:ext cx="1588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412707" y="4153248"/>
            <a:ext cx="1588" cy="265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939507" y="4448523"/>
            <a:ext cx="1588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6650707" y="442947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4972720" y="4448523"/>
            <a:ext cx="977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35695" y="4959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Team </a:t>
            </a:r>
            <a:r>
              <a:rPr lang="fi-FI" dirty="0" err="1">
                <a:latin typeface="Calibri" panose="020F0502020204030204" pitchFamily="34" charset="0"/>
              </a:rPr>
              <a:t>communicates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with</a:t>
            </a:r>
            <a:r>
              <a:rPr lang="fi-FI" dirty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>
                <a:latin typeface="Calibri" panose="020F0502020204030204" pitchFamily="34" charset="0"/>
              </a:rPr>
              <a:t>common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language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08981" y="5271239"/>
            <a:ext cx="4937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Automation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Framework </a:t>
            </a:r>
            <a:r>
              <a:rPr lang="fi-FI" dirty="0" err="1" smtClean="0">
                <a:latin typeface="Calibri" panose="020F0502020204030204" pitchFamily="34" charset="0"/>
              </a:rPr>
              <a:t>provides</a:t>
            </a:r>
            <a:r>
              <a:rPr lang="fi-FI" dirty="0" smtClean="0">
                <a:latin typeface="Calibri" panose="020F0502020204030204" pitchFamily="34" charset="0"/>
              </a:rPr>
              <a:t> a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r>
              <a:rPr lang="fi-FI" dirty="0" smtClean="0">
                <a:latin typeface="Calibri" panose="020F0502020204030204" pitchFamily="34" charset="0"/>
              </a:rPr>
              <a:t> to  </a:t>
            </a:r>
            <a:endParaRPr lang="fi-FI" dirty="0">
              <a:latin typeface="Calibri" panose="020F0502020204030204" pitchFamily="34" charset="0"/>
            </a:endParaRPr>
          </a:p>
          <a:p>
            <a:pPr eaLnBrk="1" hangingPunct="1"/>
            <a:r>
              <a:rPr lang="fi-FI" dirty="0" smtClean="0">
                <a:latin typeface="Calibri" panose="020F0502020204030204" pitchFamily="34" charset="0"/>
              </a:rPr>
              <a:t>Control </a:t>
            </a:r>
            <a:r>
              <a:rPr lang="fi-FI" dirty="0" err="1" smtClean="0">
                <a:latin typeface="Calibri" panose="020F0502020204030204" pitchFamily="34" charset="0"/>
              </a:rPr>
              <a:t>testing</a:t>
            </a:r>
            <a:r>
              <a:rPr lang="fi-FI" dirty="0" smtClean="0">
                <a:latin typeface="Calibri" panose="020F0502020204030204" pitchFamily="34" charset="0"/>
              </a:rPr>
              <a:t>  </a:t>
            </a:r>
            <a:r>
              <a:rPr lang="fi-FI" dirty="0" err="1" smtClean="0">
                <a:latin typeface="Calibri" panose="020F0502020204030204" pitchFamily="34" charset="0"/>
              </a:rPr>
              <a:t>environment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common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9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 as foundation for test automation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925" y="1556792"/>
            <a:ext cx="45720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Software Testing Automation Framework (STAF) is an open source, multi-platform, multi-language framework designed around the idea of reusable components, called services</a:t>
            </a:r>
          </a:p>
          <a:p>
            <a:pPr eaLnBrk="1" hangingPunct="1"/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STAF removes the tedium of building an automation infrastructure, thus enabling you to focus on building your automation solution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STAF framework provides the foundation upon which to build higher level solutions, and provides a pluggable approach supported across a large variety of platforms and languages. </a:t>
            </a:r>
          </a:p>
        </p:txBody>
      </p:sp>
      <p:pic>
        <p:nvPicPr>
          <p:cNvPr id="5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28" y="3826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ris_and_pupil_chris_hin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15" y="3861048"/>
            <a:ext cx="4302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15" y="5007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28" y="50024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784553" y="482307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784553" y="4488111"/>
            <a:ext cx="1587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7505278" y="4375398"/>
            <a:ext cx="158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8257753" y="4527798"/>
            <a:ext cx="1587" cy="265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784553" y="4823073"/>
            <a:ext cx="1587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7495753" y="480402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817765" y="4823073"/>
            <a:ext cx="977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Vertical Scroll 15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hlinkClick r:id="rId5"/>
              </a:rPr>
              <a:t>http://staf.sourceforge.net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6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Manager ?</a:t>
            </a:r>
            <a:endParaRPr lang="en-US"/>
          </a:p>
        </p:txBody>
      </p:sp>
      <p:pic>
        <p:nvPicPr>
          <p:cNvPr id="4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274638"/>
            <a:ext cx="1368152" cy="136829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9275" y="2276872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Has control ower testing process and resources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This role exists in large projects and product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Master Test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80" y="3356992"/>
            <a:ext cx="5377520" cy="2964358"/>
          </a:xfrm>
          <a:prstGeom prst="rect">
            <a:avLst/>
          </a:prstGeom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79912" y="3573016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98040" y="3806831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81122" y="4066810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8073" y="5360966"/>
            <a:ext cx="668889" cy="66895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3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98848" y="4034801"/>
            <a:ext cx="762173" cy="76225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1" name="Picture 13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693975" y="5202198"/>
            <a:ext cx="672137" cy="67220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610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Environment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TED = </a:t>
            </a:r>
            <a:r>
              <a:rPr lang="fi-FI" dirty="0" err="1" smtClean="0"/>
              <a:t>Test</a:t>
            </a:r>
            <a:r>
              <a:rPr lang="fi-FI" dirty="0" smtClean="0"/>
              <a:t> Environment Device</a:t>
            </a:r>
          </a:p>
          <a:p>
            <a:r>
              <a:rPr lang="fi-FI" dirty="0" err="1"/>
              <a:t>Test</a:t>
            </a:r>
            <a:r>
              <a:rPr lang="fi-FI" dirty="0"/>
              <a:t> Environment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”lego” </a:t>
            </a:r>
            <a:r>
              <a:rPr lang="fi-FI" dirty="0" err="1"/>
              <a:t>bricks</a:t>
            </a:r>
            <a:r>
              <a:rPr lang="fi-FI" dirty="0"/>
              <a:t> of for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scenario</a:t>
            </a:r>
            <a:r>
              <a:rPr lang="fi-FI" dirty="0"/>
              <a:t> </a:t>
            </a:r>
            <a:r>
              <a:rPr lang="fi-FI" dirty="0" err="1"/>
              <a:t>building</a:t>
            </a:r>
            <a:r>
              <a:rPr lang="fi-FI" dirty="0" smtClean="0"/>
              <a:t>.</a:t>
            </a:r>
          </a:p>
          <a:p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intefaces</a:t>
            </a:r>
            <a:r>
              <a:rPr lang="fi-FI" dirty="0"/>
              <a:t> to DUT (Design/Device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)</a:t>
            </a:r>
          </a:p>
          <a:p>
            <a:r>
              <a:rPr lang="fi-FI" dirty="0"/>
              <a:t>TED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programmed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DUT API/</a:t>
            </a:r>
            <a:r>
              <a:rPr lang="fi-FI" dirty="0" err="1"/>
              <a:t>interface</a:t>
            </a:r>
            <a:endParaRPr lang="fi-FI" dirty="0"/>
          </a:p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for </a:t>
            </a:r>
            <a:r>
              <a:rPr lang="fi-FI" dirty="0" err="1"/>
              <a:t>virtual</a:t>
            </a:r>
            <a:r>
              <a:rPr lang="fi-FI" dirty="0"/>
              <a:t> ”</a:t>
            </a:r>
            <a:r>
              <a:rPr lang="fi-FI" dirty="0" err="1"/>
              <a:t>eyes</a:t>
            </a:r>
            <a:r>
              <a:rPr lang="fi-FI" dirty="0"/>
              <a:t>” and ”</a:t>
            </a:r>
            <a:r>
              <a:rPr lang="fi-FI" dirty="0" err="1"/>
              <a:t>arms</a:t>
            </a:r>
            <a:r>
              <a:rPr lang="fi-FI" dirty="0"/>
              <a:t>”. </a:t>
            </a:r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 </a:t>
            </a:r>
            <a:r>
              <a:rPr lang="fi-FI" dirty="0" err="1"/>
              <a:t>way</a:t>
            </a:r>
            <a:endParaRPr lang="fi-FI" dirty="0"/>
          </a:p>
          <a:p>
            <a:r>
              <a:rPr lang="fi-FI" dirty="0" err="1"/>
              <a:t>All</a:t>
            </a:r>
            <a:r>
              <a:rPr lang="fi-FI" dirty="0"/>
              <a:t> TED ’s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communicating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STAF Network</a:t>
            </a:r>
          </a:p>
          <a:p>
            <a:r>
              <a:rPr lang="fi-FI" dirty="0" smtClean="0"/>
              <a:t>  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0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TED ”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hand</a:t>
            </a:r>
            <a:r>
              <a:rPr lang="fi-FI" dirty="0" smtClean="0"/>
              <a:t>”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9992" y="3284984"/>
            <a:ext cx="2071688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cxnSp>
        <p:nvCxnSpPr>
          <p:cNvPr id="5" name="AutoShape 19"/>
          <p:cNvCxnSpPr>
            <a:cxnSpLocks noChangeShapeType="1"/>
          </p:cNvCxnSpPr>
          <p:nvPr/>
        </p:nvCxnSpPr>
        <p:spPr bwMode="auto">
          <a:xfrm>
            <a:off x="2090167" y="3296096"/>
            <a:ext cx="981075" cy="3460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/>
          <p:cNvCxnSpPr>
            <a:cxnSpLocks noChangeShapeType="1"/>
          </p:cNvCxnSpPr>
          <p:nvPr/>
        </p:nvCxnSpPr>
        <p:spPr bwMode="auto">
          <a:xfrm>
            <a:off x="2012380" y="3402459"/>
            <a:ext cx="1058862" cy="2397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2"/>
          <p:cNvCxnSpPr>
            <a:cxnSpLocks noChangeShapeType="1"/>
          </p:cNvCxnSpPr>
          <p:nvPr/>
        </p:nvCxnSpPr>
        <p:spPr bwMode="auto">
          <a:xfrm>
            <a:off x="2050480" y="3561209"/>
            <a:ext cx="1020762" cy="809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3"/>
          <p:cNvCxnSpPr>
            <a:cxnSpLocks noChangeShapeType="1"/>
          </p:cNvCxnSpPr>
          <p:nvPr/>
        </p:nvCxnSpPr>
        <p:spPr bwMode="auto">
          <a:xfrm rot="5400000" flipH="1" flipV="1">
            <a:off x="2622773" y="3047653"/>
            <a:ext cx="28575" cy="1147762"/>
          </a:xfrm>
          <a:prstGeom prst="curvedConnector4">
            <a:avLst>
              <a:gd name="adj1" fmla="val -800000"/>
              <a:gd name="adj2" fmla="val 63208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4"/>
          <p:cNvCxnSpPr>
            <a:cxnSpLocks noChangeShapeType="1"/>
          </p:cNvCxnSpPr>
          <p:nvPr/>
        </p:nvCxnSpPr>
        <p:spPr bwMode="auto">
          <a:xfrm flipV="1">
            <a:off x="2085405" y="3642171"/>
            <a:ext cx="985837" cy="682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5"/>
          <p:cNvCxnSpPr>
            <a:cxnSpLocks noChangeShapeType="1"/>
          </p:cNvCxnSpPr>
          <p:nvPr/>
        </p:nvCxnSpPr>
        <p:spPr bwMode="auto">
          <a:xfrm flipV="1">
            <a:off x="2071117" y="3642171"/>
            <a:ext cx="1000125" cy="1428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6"/>
          <p:cNvCxnSpPr>
            <a:cxnSpLocks noChangeShapeType="1"/>
          </p:cNvCxnSpPr>
          <p:nvPr/>
        </p:nvCxnSpPr>
        <p:spPr bwMode="auto">
          <a:xfrm rot="5400000" flipH="1" flipV="1">
            <a:off x="2279079" y="3157984"/>
            <a:ext cx="307975" cy="1276350"/>
          </a:xfrm>
          <a:prstGeom prst="curvedConnector4">
            <a:avLst>
              <a:gd name="adj1" fmla="val -74347"/>
              <a:gd name="adj2" fmla="val 6157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7" y="2642046"/>
            <a:ext cx="5905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42992" y="342785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85742" y="342785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interface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rot="10800000" flipV="1">
            <a:off x="3930080" y="3607246"/>
            <a:ext cx="569912" cy="3492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7" descr="32212-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42" y="3213546"/>
            <a:ext cx="858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2404" y="1896938"/>
            <a:ext cx="1855787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Service examples: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Press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Connect Power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Read Led State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00661" y="2116311"/>
            <a:ext cx="1356742" cy="936104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Rasberry</a:t>
            </a:r>
            <a:r>
              <a:rPr lang="fi-FI" dirty="0" smtClean="0"/>
              <a:t> PI?</a:t>
            </a:r>
          </a:p>
          <a:p>
            <a:pPr algn="ctr"/>
            <a:endParaRPr lang="en-US" dirty="0"/>
          </a:p>
        </p:txBody>
      </p:sp>
      <p:sp>
        <p:nvSpPr>
          <p:cNvPr id="19" name="Vertical Scroll 18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http://www.raspberrypi.org/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pbs.twimg.com/profile_images/1590336143/Raspi-PGB001_norm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3" y="2642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85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Using STAF/STAX in PMR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0" y="2428875"/>
            <a:ext cx="157162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2428875" y="2857500"/>
            <a:ext cx="20716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29563" y="2857500"/>
            <a:ext cx="881062" cy="3698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643313" y="292893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43188" y="292893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2" descr="C:\temp\openclipart-0.18-full\openclipart-0.18-full\clipart\electronics\anten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5721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43188"/>
            <a:ext cx="376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stCxn id="5" idx="1"/>
          </p:cNvCxnSpPr>
          <p:nvPr/>
        </p:nvCxnSpPr>
        <p:spPr>
          <a:xfrm rot="10800000" flipV="1">
            <a:off x="688975" y="3178175"/>
            <a:ext cx="1739900" cy="298450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57438" y="5500688"/>
            <a:ext cx="2071687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00438" y="5572125"/>
            <a:ext cx="758825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71750" y="5572125"/>
            <a:ext cx="75882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Base Station  </a:t>
            </a: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rot="10800000" flipV="1">
            <a:off x="1619250" y="5822950"/>
            <a:ext cx="738188" cy="16351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714750" y="207168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cxnSp>
        <p:nvCxnSpPr>
          <p:cNvPr id="18" name="Straight Arrow Connector 17"/>
          <p:cNvCxnSpPr>
            <a:stCxn id="5" idx="1"/>
          </p:cNvCxnSpPr>
          <p:nvPr/>
        </p:nvCxnSpPr>
        <p:spPr>
          <a:xfrm rot="10800000">
            <a:off x="1319213" y="2921000"/>
            <a:ext cx="1109662" cy="25717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28875" y="4143375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71875" y="4214813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643188" y="4214813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control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1643063" y="4429125"/>
            <a:ext cx="785812" cy="357188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5" descr="C:\temp\openclipart-0.18-full\openclipart-0.18-full\clipart\electronics\camcorder_jaime_sanchez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716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214688" y="1428750"/>
            <a:ext cx="2000250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357688" y="150018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9000" y="150018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Web Cam SW</a:t>
            </a:r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rot="10800000" flipV="1">
            <a:off x="2520950" y="1749425"/>
            <a:ext cx="693738" cy="11906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7" descr="32212-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86250"/>
            <a:ext cx="88106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0"/>
          <p:cNvSpPr txBox="1">
            <a:spLocks noChangeArrowheads="1"/>
          </p:cNvSpPr>
          <p:nvPr/>
        </p:nvSpPr>
        <p:spPr bwMode="auto">
          <a:xfrm>
            <a:off x="1500188" y="12144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Observer TED</a:t>
            </a:r>
          </a:p>
        </p:txBody>
      </p:sp>
      <p:sp>
        <p:nvSpPr>
          <p:cNvPr id="30" name="TextBox 61"/>
          <p:cNvSpPr txBox="1">
            <a:spLocks noChangeArrowheads="1"/>
          </p:cNvSpPr>
          <p:nvPr/>
        </p:nvSpPr>
        <p:spPr bwMode="auto">
          <a:xfrm>
            <a:off x="357188" y="1785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357188" y="40719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Contoller TED</a:t>
            </a:r>
          </a:p>
        </p:txBody>
      </p:sp>
      <p:sp>
        <p:nvSpPr>
          <p:cNvPr id="32" name="TextBox 63"/>
          <p:cNvSpPr txBox="1">
            <a:spLocks noChangeArrowheads="1"/>
          </p:cNvSpPr>
          <p:nvPr/>
        </p:nvSpPr>
        <p:spPr bwMode="auto">
          <a:xfrm>
            <a:off x="285750" y="5214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Infrastructure TED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929563" y="3286125"/>
            <a:ext cx="857250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rot="10800000" flipV="1">
            <a:off x="6143625" y="3516313"/>
            <a:ext cx="1785938" cy="484187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</p:cNvCxnSpPr>
          <p:nvPr/>
        </p:nvCxnSpPr>
        <p:spPr>
          <a:xfrm>
            <a:off x="4402138" y="3159125"/>
            <a:ext cx="1527175" cy="841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5116513" y="1730375"/>
            <a:ext cx="812800" cy="22701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3"/>
          </p:cNvCxnSpPr>
          <p:nvPr/>
        </p:nvCxnSpPr>
        <p:spPr>
          <a:xfrm rot="10800000" flipV="1">
            <a:off x="4330700" y="4143375"/>
            <a:ext cx="1670050" cy="3016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rot="10800000" flipV="1">
            <a:off x="4259263" y="4071938"/>
            <a:ext cx="1812925" cy="1730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4786313" y="2714625"/>
            <a:ext cx="2428875" cy="292893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40" name="TextBox 88"/>
          <p:cNvSpPr txBox="1">
            <a:spLocks noChangeArrowheads="1"/>
          </p:cNvSpPr>
          <p:nvPr/>
        </p:nvSpPr>
        <p:spPr bwMode="auto">
          <a:xfrm>
            <a:off x="2786063" y="3500438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1" name="TextBox 89"/>
          <p:cNvSpPr txBox="1">
            <a:spLocks noChangeArrowheads="1"/>
          </p:cNvSpPr>
          <p:nvPr/>
        </p:nvSpPr>
        <p:spPr bwMode="auto">
          <a:xfrm>
            <a:off x="2928938" y="4714875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2" name="TextBox 90"/>
          <p:cNvSpPr txBox="1">
            <a:spLocks noChangeArrowheads="1"/>
          </p:cNvSpPr>
          <p:nvPr/>
        </p:nvSpPr>
        <p:spPr bwMode="auto">
          <a:xfrm>
            <a:off x="2714625" y="61436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528054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2500312" cy="23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833984" y="2562051"/>
            <a:ext cx="2071688" cy="8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76859" y="2633489"/>
            <a:ext cx="881063" cy="36988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422" y="377648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19734" y="377648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2" y="4133676"/>
            <a:ext cx="3762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951334" y="4006676"/>
            <a:ext cx="1168400" cy="960438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9" y="2133426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1010072" y="2911301"/>
            <a:ext cx="1109662" cy="1095375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48109" y="17048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976984" y="2633489"/>
            <a:ext cx="857250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15" name="Straight Arrow Connector 14"/>
          <p:cNvCxnSpPr>
            <a:endCxn id="14" idx="3"/>
          </p:cNvCxnSpPr>
          <p:nvPr/>
        </p:nvCxnSpPr>
        <p:spPr>
          <a:xfrm rot="10800000">
            <a:off x="3834234" y="2863676"/>
            <a:ext cx="1285875" cy="412750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807247" y="3347864"/>
            <a:ext cx="1312862" cy="658812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834234" y="2847801"/>
            <a:ext cx="1714500" cy="107156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476922" y="4205114"/>
            <a:ext cx="1214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334047" y="3133551"/>
            <a:ext cx="1169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Virtual machine</a:t>
            </a:r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5620172" y="1561926"/>
            <a:ext cx="2928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>
                <a:latin typeface="Calibri" panose="020F0502020204030204" pitchFamily="34" charset="0"/>
              </a:rPr>
              <a:t>#Presettings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Case_Passed=False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DMO_Channel( 10)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DMO_Channel (10)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#Case start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ResetDMOCallCounter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CountDMOCall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Do while call_count &lt; 100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PMRRadioB MakeDMOCall(5, 5)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call_count ++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If (PMRRadioB .CallCounter = 100)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Case_Passed= True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 Case End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21" name="TextBox 55"/>
          <p:cNvSpPr txBox="1">
            <a:spLocks noChangeArrowheads="1"/>
          </p:cNvSpPr>
          <p:nvPr/>
        </p:nvSpPr>
        <p:spPr bwMode="auto">
          <a:xfrm>
            <a:off x="1262484" y="5562426"/>
            <a:ext cx="707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STAX executes test script using PMRRadio virtual phone service interface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Virtual phone implementation is DUT specific </a:t>
            </a:r>
          </a:p>
        </p:txBody>
      </p:sp>
    </p:spTree>
    <p:extLst>
      <p:ext uri="{BB962C8B-B14F-4D97-AF65-F5344CB8AC3E}">
        <p14:creationId xmlns:p14="http://schemas.microsoft.com/office/powerpoint/2010/main" val="3784956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Ideas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for hardware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keypad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machine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It’s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just a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one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part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screen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You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another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3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65" y="360364"/>
            <a:ext cx="8229600" cy="1143000"/>
          </a:xfrm>
        </p:spPr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smtClean="0"/>
              <a:t>CCCC</a:t>
            </a:r>
          </a:p>
          <a:p>
            <a:r>
              <a:rPr lang="fi-FI" dirty="0" smtClean="0"/>
              <a:t>https</a:t>
            </a:r>
            <a:r>
              <a:rPr lang="fi-FI" dirty="0"/>
              <a:t>://</a:t>
            </a:r>
            <a:r>
              <a:rPr lang="fi-FI" dirty="0" smtClean="0"/>
              <a:t>wiki.jenkins-ci.org/display/JENKINS/CCCC+Plugin</a:t>
            </a:r>
            <a:endParaRPr lang="fi-FI" dirty="0"/>
          </a:p>
          <a:p>
            <a:r>
              <a:rPr lang="fi-FI" dirty="0"/>
              <a:t>http://sourceforge.net/projects/codeanalyze-gpl/?source=recommended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2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 CLS: PRINT TAB(15); "</a:t>
            </a:r>
            <a:r>
              <a:rPr lang="en-US" dirty="0" err="1"/>
              <a:t>Polysons</a:t>
            </a:r>
            <a:r>
              <a:rPr lang="en-US" dirty="0"/>
              <a:t>': PRINT </a:t>
            </a:r>
          </a:p>
          <a:p>
            <a:r>
              <a:rPr lang="en-US" dirty="0"/>
              <a:t>20 PI=3. 14159: TP=PI*2 </a:t>
            </a:r>
          </a:p>
          <a:p>
            <a:r>
              <a:rPr lang="en-US" dirty="0"/>
              <a:t>30 INPUT "Number of </a:t>
            </a:r>
            <a:r>
              <a:rPr lang="en-US" dirty="0" err="1"/>
              <a:t>Sides';SD</a:t>
            </a:r>
            <a:r>
              <a:rPr lang="en-US" dirty="0"/>
              <a:t> </a:t>
            </a:r>
          </a:p>
          <a:p>
            <a:r>
              <a:rPr lang="en-US" dirty="0"/>
              <a:t>40 INPUT "Size (5 to 80)';SZ </a:t>
            </a:r>
          </a:p>
          <a:p>
            <a:r>
              <a:rPr lang="en-US" dirty="0"/>
              <a:t>50 SP=TP/SD </a:t>
            </a:r>
          </a:p>
          <a:p>
            <a:r>
              <a:rPr lang="en-US" dirty="0"/>
              <a:t>60 SCREEN 1 </a:t>
            </a:r>
          </a:p>
          <a:p>
            <a:r>
              <a:rPr lang="en-US" dirty="0"/>
              <a:t>70 FOR A=0 TO TP+SP/2 STEP SP </a:t>
            </a:r>
          </a:p>
          <a:p>
            <a:r>
              <a:rPr lang="en-US" dirty="0"/>
              <a:t>90 X=SZ*SIN(A)+100 </a:t>
            </a:r>
          </a:p>
          <a:p>
            <a:r>
              <a:rPr lang="en-US" dirty="0"/>
              <a:t>100 Y=SZ OS(A)+96 </a:t>
            </a:r>
          </a:p>
          <a:p>
            <a:r>
              <a:rPr lang="en-US" dirty="0"/>
              <a:t>110 IF A=0 THEN 130 </a:t>
            </a:r>
          </a:p>
          <a:p>
            <a:r>
              <a:rPr lang="en-US" dirty="0"/>
              <a:t>120 LINE (X0, Y0)-(X, Y) </a:t>
            </a:r>
          </a:p>
          <a:p>
            <a:r>
              <a:rPr lang="en-US" dirty="0"/>
              <a:t>130 X0=X:Y0=Y </a:t>
            </a:r>
          </a:p>
          <a:p>
            <a:r>
              <a:rPr lang="en-US" dirty="0"/>
              <a:t>140 NEXT </a:t>
            </a:r>
          </a:p>
          <a:p>
            <a:r>
              <a:rPr lang="en-US" dirty="0"/>
              <a:t>150 GOTO 150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644008" y="3140968"/>
            <a:ext cx="1296144" cy="1193071"/>
          </a:xfrm>
          <a:prstGeom prst="rightArrow">
            <a:avLst>
              <a:gd name="adj1" fmla="val 50000"/>
              <a:gd name="adj2" fmla="val 5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3065765"/>
            <a:ext cx="1296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800" dirty="0" smtClean="0"/>
              <a:t>?</a:t>
            </a:r>
            <a:endParaRPr lang="en-US" sz="8800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http://www.atarimagazines.com/creative/v10n5/158_Simple_screen_graphics_wi.php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22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Heat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2"/>
              </a:rPr>
              <a:t>http://www.statsvn.org/demo/ruby/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7638"/>
            <a:ext cx="7018472" cy="44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8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1" y="1700808"/>
            <a:ext cx="7342177" cy="48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Reporting</a:t>
            </a:r>
          </a:p>
          <a:p>
            <a:r>
              <a:rPr lang="fi-FI" smtClean="0"/>
              <a:t>Executed Test case</a:t>
            </a:r>
          </a:p>
          <a:p>
            <a:r>
              <a:rPr lang="fi-FI" smtClean="0"/>
              <a:t>Not executed</a:t>
            </a:r>
          </a:p>
          <a:p>
            <a:r>
              <a:rPr lang="fi-FI" smtClean="0"/>
              <a:t>Blocked</a:t>
            </a:r>
          </a:p>
          <a:p>
            <a:r>
              <a:rPr lang="fi-FI" smtClean="0"/>
              <a:t>Who / Where / What? </a:t>
            </a:r>
          </a:p>
          <a:p>
            <a:r>
              <a:rPr lang="fi-FI" smtClean="0"/>
              <a:t>Founded bugs</a:t>
            </a:r>
          </a:p>
          <a:p>
            <a:endParaRPr lang="fi-FI" smtClean="0"/>
          </a:p>
        </p:txBody>
      </p:sp>
    </p:spTree>
    <p:extLst>
      <p:ext uri="{BB962C8B-B14F-4D97-AF65-F5344CB8AC3E}">
        <p14:creationId xmlns:p14="http://schemas.microsoft.com/office/powerpoint/2010/main" val="4039426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r>
              <a:rPr lang="fi-FI" dirty="0" smtClean="0"/>
              <a:t> – </a:t>
            </a:r>
            <a:r>
              <a:rPr lang="fi-FI" dirty="0" err="1" smtClean="0"/>
              <a:t>Branch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The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percentage</a:t>
            </a:r>
            <a:r>
              <a:rPr lang="fi-FI" dirty="0">
                <a:latin typeface="Arial" pitchFamily="34"/>
                <a:cs typeface="Arial" pitchFamily="34"/>
              </a:rPr>
              <a:t> of </a:t>
            </a:r>
            <a:r>
              <a:rPr lang="fi-FI" dirty="0" err="1">
                <a:latin typeface="Arial" pitchFamily="34"/>
                <a:cs typeface="Arial" pitchFamily="34"/>
              </a:rPr>
              <a:t>branches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that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have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been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exercised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by</a:t>
            </a:r>
            <a:r>
              <a:rPr lang="fi-FI" dirty="0">
                <a:latin typeface="Arial" pitchFamily="34"/>
                <a:cs typeface="Arial" pitchFamily="34"/>
              </a:rPr>
              <a:t> a </a:t>
            </a:r>
            <a:r>
              <a:rPr lang="fi-FI" dirty="0" err="1">
                <a:latin typeface="Arial" pitchFamily="34"/>
                <a:cs typeface="Arial" pitchFamily="34"/>
              </a:rPr>
              <a:t>test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suite</a:t>
            </a:r>
            <a:r>
              <a:rPr lang="fi-FI" dirty="0">
                <a:latin typeface="Arial" pitchFamily="34"/>
                <a:cs typeface="Arial" pitchFamily="34"/>
              </a:rPr>
              <a:t>. 100% </a:t>
            </a:r>
            <a:r>
              <a:rPr lang="fi-FI" dirty="0" err="1">
                <a:latin typeface="Arial" pitchFamily="34"/>
                <a:cs typeface="Arial" pitchFamily="34"/>
              </a:rPr>
              <a:t>branch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implies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both</a:t>
            </a:r>
            <a:r>
              <a:rPr lang="fi-FI" dirty="0">
                <a:latin typeface="Arial" pitchFamily="34"/>
                <a:cs typeface="Arial" pitchFamily="34"/>
              </a:rPr>
              <a:t> 100% </a:t>
            </a:r>
            <a:r>
              <a:rPr lang="fi-FI" dirty="0" err="1">
                <a:latin typeface="Arial" pitchFamily="34"/>
                <a:cs typeface="Arial" pitchFamily="34"/>
              </a:rPr>
              <a:t>decision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r>
              <a:rPr lang="fi-FI" dirty="0">
                <a:latin typeface="Arial" pitchFamily="34"/>
                <a:cs typeface="Arial" pitchFamily="34"/>
              </a:rPr>
              <a:t> and 100%</a:t>
            </a: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statement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 smtClean="0">
                <a:latin typeface="Arial" pitchFamily="34"/>
                <a:cs typeface="Arial" pitchFamily="34"/>
              </a:rPr>
              <a:t>coverage</a:t>
            </a:r>
            <a:r>
              <a:rPr lang="fi-FI" dirty="0" smtClean="0">
                <a:latin typeface="Arial" pitchFamily="34"/>
                <a:cs typeface="Arial" pitchFamily="34"/>
              </a:rPr>
              <a:t>.</a:t>
            </a:r>
            <a:endParaRPr lang="fi-FI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http://booster911.hubpages.com/hub/BranchDecisionTesting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73675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842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Cyclomatic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sz="8800" dirty="0" smtClean="0">
                <a:latin typeface="Arial" pitchFamily="34"/>
                <a:cs typeface="Arial" pitchFamily="34"/>
              </a:rPr>
              <a:t>?</a:t>
            </a:r>
            <a:endParaRPr lang="fi-FI" sz="8800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http://en.wikipedia.org/wiki/Cyclomatic_complexity</a:t>
            </a:r>
          </a:p>
        </p:txBody>
      </p:sp>
    </p:spTree>
    <p:extLst>
      <p:ext uri="{BB962C8B-B14F-4D97-AF65-F5344CB8AC3E}">
        <p14:creationId xmlns:p14="http://schemas.microsoft.com/office/powerpoint/2010/main" val="4022863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server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buildbot.twistedmatrix.com/waterfall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Jenkins</a:t>
            </a:r>
            <a:r>
              <a:rPr lang="fi-FI" dirty="0" smtClean="0"/>
              <a:t> as </a:t>
            </a:r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server</a:t>
            </a:r>
            <a:endParaRPr lang="en-US" dirty="0"/>
          </a:p>
        </p:txBody>
      </p:sp>
      <p:sp>
        <p:nvSpPr>
          <p:cNvPr id="4" name="Rounded Rectangle 60"/>
          <p:cNvSpPr/>
          <p:nvPr/>
        </p:nvSpPr>
        <p:spPr>
          <a:xfrm>
            <a:off x="942808" y="2061151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ounded Rectangle 59"/>
          <p:cNvSpPr/>
          <p:nvPr/>
        </p:nvSpPr>
        <p:spPr>
          <a:xfrm>
            <a:off x="962732" y="1523608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 1"/>
          <p:cNvSpPr/>
          <p:nvPr/>
        </p:nvSpPr>
        <p:spPr>
          <a:xfrm>
            <a:off x="1657179" y="2653250"/>
            <a:ext cx="1110396" cy="77466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Version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Control</a:t>
            </a:r>
          </a:p>
        </p:txBody>
      </p:sp>
      <p:sp>
        <p:nvSpPr>
          <p:cNvPr id="7" name="Freeform 2"/>
          <p:cNvSpPr/>
          <p:nvPr/>
        </p:nvSpPr>
        <p:spPr>
          <a:xfrm>
            <a:off x="3935652" y="2559680"/>
            <a:ext cx="708615" cy="78478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Server</a:t>
            </a:r>
          </a:p>
        </p:txBody>
      </p:sp>
      <p:sp>
        <p:nvSpPr>
          <p:cNvPr id="8" name="Puzzle3"/>
          <p:cNvSpPr/>
          <p:nvPr/>
        </p:nvSpPr>
        <p:spPr>
          <a:xfrm>
            <a:off x="4494154" y="4331732"/>
            <a:ext cx="563687" cy="533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Puzzle2"/>
          <p:cNvSpPr/>
          <p:nvPr/>
        </p:nvSpPr>
        <p:spPr>
          <a:xfrm>
            <a:off x="4553733" y="4865375"/>
            <a:ext cx="898449" cy="4859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Puzzle4"/>
          <p:cNvSpPr/>
          <p:nvPr/>
        </p:nvSpPr>
        <p:spPr>
          <a:xfrm>
            <a:off x="3921352" y="4600059"/>
            <a:ext cx="669756" cy="10512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813"/>
              <a:gd name="f8" fmla="val 10590"/>
              <a:gd name="f9" fmla="val 3927"/>
              <a:gd name="f10" fmla="val 10513"/>
              <a:gd name="f11" fmla="val 4078"/>
              <a:gd name="f12" fmla="val 10425"/>
              <a:gd name="f13" fmla="val 4210"/>
              <a:gd name="f14" fmla="val 10359"/>
              <a:gd name="f15" fmla="val 4361"/>
              <a:gd name="f16" fmla="val 10315"/>
              <a:gd name="f17" fmla="val 4682"/>
              <a:gd name="f18" fmla="val 10237"/>
              <a:gd name="f19" fmla="val 5041"/>
              <a:gd name="f20" fmla="val 10193"/>
              <a:gd name="f21" fmla="val 5456"/>
              <a:gd name="f22" fmla="val 10171"/>
              <a:gd name="f23" fmla="val 5853"/>
              <a:gd name="f24" fmla="val 6249"/>
              <a:gd name="f25" fmla="val 10260"/>
              <a:gd name="f26" fmla="val 6646"/>
              <a:gd name="f27" fmla="val 10337"/>
              <a:gd name="f28" fmla="val 7004"/>
              <a:gd name="f29" fmla="val 10469"/>
              <a:gd name="f30" fmla="val 7363"/>
              <a:gd name="f31" fmla="val 10612"/>
              <a:gd name="f32" fmla="val 7665"/>
              <a:gd name="f33" fmla="val 10788"/>
              <a:gd name="f34" fmla="val 7911"/>
              <a:gd name="f35" fmla="val 10998"/>
              <a:gd name="f36" fmla="val 8024"/>
              <a:gd name="f37" fmla="val 11097"/>
              <a:gd name="f38" fmla="val 8137"/>
              <a:gd name="f39" fmla="val 11207"/>
              <a:gd name="f40" fmla="val 8194"/>
              <a:gd name="f41" fmla="val 11340"/>
              <a:gd name="f42" fmla="val 8269"/>
              <a:gd name="f43" fmla="val 11461"/>
              <a:gd name="f44" fmla="val 8307"/>
              <a:gd name="f45" fmla="val 11593"/>
              <a:gd name="f46" fmla="val 11714"/>
              <a:gd name="f47" fmla="val 11868"/>
              <a:gd name="f48" fmla="val 12012"/>
              <a:gd name="f49" fmla="val 12265"/>
              <a:gd name="f50" fmla="val 8062"/>
              <a:gd name="f51" fmla="val 12519"/>
              <a:gd name="f52" fmla="val 7873"/>
              <a:gd name="f53" fmla="val 12706"/>
              <a:gd name="f54" fmla="val 7627"/>
              <a:gd name="f55" fmla="val 12904"/>
              <a:gd name="f56" fmla="val 13048"/>
              <a:gd name="f57" fmla="val 7080"/>
              <a:gd name="f58" fmla="val 13180"/>
              <a:gd name="f59" fmla="val 6759"/>
              <a:gd name="f60" fmla="val 13257"/>
              <a:gd name="f61" fmla="val 6419"/>
              <a:gd name="f62" fmla="val 13345"/>
              <a:gd name="f63" fmla="val 6098"/>
              <a:gd name="f64" fmla="val 13389"/>
              <a:gd name="f65" fmla="val 5739"/>
              <a:gd name="f66" fmla="val 5418"/>
              <a:gd name="f67" fmla="val 5079"/>
              <a:gd name="f68" fmla="val 4758"/>
              <a:gd name="f69" fmla="val 13301"/>
              <a:gd name="f70" fmla="val 4474"/>
              <a:gd name="f71" fmla="val 13213"/>
              <a:gd name="f72" fmla="val 4172"/>
              <a:gd name="f73" fmla="val 13114"/>
              <a:gd name="f74" fmla="val 3965"/>
              <a:gd name="f75" fmla="val 12982"/>
              <a:gd name="f76" fmla="val 3738"/>
              <a:gd name="f77" fmla="val 12838"/>
              <a:gd name="f78" fmla="val 3493"/>
              <a:gd name="f79" fmla="val 3228"/>
              <a:gd name="f80" fmla="val 12607"/>
              <a:gd name="f81" fmla="val 2945"/>
              <a:gd name="f82" fmla="val 2700"/>
              <a:gd name="f83" fmla="val 12431"/>
              <a:gd name="f84" fmla="val 2397"/>
              <a:gd name="f85" fmla="val 12375"/>
              <a:gd name="f86" fmla="val 2152"/>
              <a:gd name="f87" fmla="val 12331"/>
              <a:gd name="f88" fmla="val 1888"/>
              <a:gd name="f89" fmla="val 12309"/>
              <a:gd name="f90" fmla="val 1642"/>
              <a:gd name="f91" fmla="val 1397"/>
              <a:gd name="f92" fmla="val 1170"/>
              <a:gd name="f93" fmla="val 12397"/>
              <a:gd name="f94" fmla="val 962"/>
              <a:gd name="f95" fmla="val 12453"/>
              <a:gd name="f96" fmla="val 774"/>
              <a:gd name="f97" fmla="val 12563"/>
              <a:gd name="f98" fmla="val 623"/>
              <a:gd name="f99" fmla="val 12684"/>
              <a:gd name="f100" fmla="val 528"/>
              <a:gd name="f101" fmla="val 453"/>
              <a:gd name="f102" fmla="val 13026"/>
              <a:gd name="f103" fmla="val 339"/>
              <a:gd name="f104" fmla="val 13477"/>
              <a:gd name="f105" fmla="val 226"/>
              <a:gd name="f106" fmla="val 13984"/>
              <a:gd name="f107" fmla="val 151"/>
              <a:gd name="f108" fmla="val 14535"/>
              <a:gd name="f109" fmla="val 113"/>
              <a:gd name="f110" fmla="val 15075"/>
              <a:gd name="f111" fmla="val 15626"/>
              <a:gd name="f112" fmla="val 16133"/>
              <a:gd name="f113" fmla="val 188"/>
              <a:gd name="f114" fmla="val 16376"/>
              <a:gd name="f115" fmla="val 264"/>
              <a:gd name="f116" fmla="val 16585"/>
              <a:gd name="f117" fmla="val 16773"/>
              <a:gd name="f118" fmla="val 16938"/>
              <a:gd name="f119" fmla="val 1095"/>
              <a:gd name="f120" fmla="val 16883"/>
              <a:gd name="f121" fmla="val 1963"/>
              <a:gd name="f122" fmla="val 16795"/>
              <a:gd name="f123" fmla="val 16751"/>
              <a:gd name="f124" fmla="val 16706"/>
              <a:gd name="f125" fmla="val 5022"/>
              <a:gd name="f126" fmla="val 16684"/>
              <a:gd name="f127" fmla="val 5947"/>
              <a:gd name="f128" fmla="val 7948"/>
              <a:gd name="f129" fmla="val 16839"/>
              <a:gd name="f130" fmla="val 8458"/>
              <a:gd name="f131" fmla="val 16916"/>
              <a:gd name="f132" fmla="val 8893"/>
              <a:gd name="f133" fmla="val 17026"/>
              <a:gd name="f134" fmla="val 9289"/>
              <a:gd name="f135" fmla="val 17158"/>
              <a:gd name="f136" fmla="val 9572"/>
              <a:gd name="f137" fmla="val 17280"/>
              <a:gd name="f138" fmla="val 9799"/>
              <a:gd name="f139" fmla="val 17412"/>
              <a:gd name="f140" fmla="val 9969"/>
              <a:gd name="f141" fmla="val 17555"/>
              <a:gd name="f142" fmla="val 10120"/>
              <a:gd name="f143" fmla="val 17687"/>
              <a:gd name="f144" fmla="val 10158"/>
              <a:gd name="f145" fmla="val 17831"/>
              <a:gd name="f146" fmla="val 10195"/>
              <a:gd name="f147" fmla="val 17974"/>
              <a:gd name="f148" fmla="val 18128"/>
              <a:gd name="f149" fmla="val 10082"/>
              <a:gd name="f150" fmla="val 18271"/>
              <a:gd name="f151" fmla="val 18426"/>
              <a:gd name="f152" fmla="val 9837"/>
              <a:gd name="f153" fmla="val 18569"/>
              <a:gd name="f154" fmla="val 9648"/>
              <a:gd name="f155" fmla="val 18701"/>
              <a:gd name="f156" fmla="val 9440"/>
              <a:gd name="f157" fmla="val 18822"/>
              <a:gd name="f158" fmla="val 9213"/>
              <a:gd name="f159" fmla="val 18999"/>
              <a:gd name="f160" fmla="val 9044"/>
              <a:gd name="f161" fmla="val 19186"/>
              <a:gd name="f162" fmla="val 19395"/>
              <a:gd name="f163" fmla="val 8817"/>
              <a:gd name="f164" fmla="val 19627"/>
              <a:gd name="f165" fmla="val 8779"/>
              <a:gd name="f166" fmla="val 19858"/>
              <a:gd name="f167" fmla="val 20112"/>
              <a:gd name="f168" fmla="val 8855"/>
              <a:gd name="f169" fmla="val 20354"/>
              <a:gd name="f170" fmla="val 8968"/>
              <a:gd name="f171" fmla="val 20586"/>
              <a:gd name="f172" fmla="val 9138"/>
              <a:gd name="f173" fmla="val 20817"/>
              <a:gd name="f174" fmla="val 9365"/>
              <a:gd name="f175" fmla="val 21026"/>
              <a:gd name="f176" fmla="val 9610"/>
              <a:gd name="f177" fmla="val 21192"/>
              <a:gd name="f178" fmla="val 9950"/>
              <a:gd name="f179" fmla="val 21368"/>
              <a:gd name="f180" fmla="val 21445"/>
              <a:gd name="f181" fmla="val 10346"/>
              <a:gd name="f182" fmla="val 21511"/>
              <a:gd name="f183" fmla="val 10516"/>
              <a:gd name="f184" fmla="val 21555"/>
              <a:gd name="f185" fmla="val 10743"/>
              <a:gd name="f186" fmla="val 10988"/>
              <a:gd name="f187" fmla="val 21644"/>
              <a:gd name="f188" fmla="val 11215"/>
              <a:gd name="f189" fmla="val 21666"/>
              <a:gd name="f190" fmla="val 11498"/>
              <a:gd name="f191" fmla="val 11762"/>
              <a:gd name="f192" fmla="val 12253"/>
              <a:gd name="f193" fmla="val 12763"/>
              <a:gd name="f194" fmla="val 21577"/>
              <a:gd name="f195" fmla="val 13197"/>
              <a:gd name="f196" fmla="val 21467"/>
              <a:gd name="f197" fmla="val 13556"/>
              <a:gd name="f198" fmla="val 21346"/>
              <a:gd name="f199" fmla="val 13896"/>
              <a:gd name="f200" fmla="val 14179"/>
              <a:gd name="f201" fmla="val 14444"/>
              <a:gd name="f202" fmla="val 20839"/>
              <a:gd name="f203" fmla="val 14576"/>
              <a:gd name="f204" fmla="val 20641"/>
              <a:gd name="f205" fmla="val 14727"/>
              <a:gd name="f206" fmla="val 20431"/>
              <a:gd name="f207" fmla="val 14765"/>
              <a:gd name="f208" fmla="val 20200"/>
              <a:gd name="f209" fmla="val 14802"/>
              <a:gd name="f210" fmla="val 19991"/>
              <a:gd name="f211" fmla="val 19759"/>
              <a:gd name="f212" fmla="val 14613"/>
              <a:gd name="f213" fmla="val 19550"/>
              <a:gd name="f214" fmla="val 19307"/>
              <a:gd name="f215" fmla="val 14217"/>
              <a:gd name="f216" fmla="val 19098"/>
              <a:gd name="f217" fmla="val 13934"/>
              <a:gd name="f218" fmla="val 18911"/>
              <a:gd name="f219" fmla="val 13669"/>
              <a:gd name="f220" fmla="val 18745"/>
              <a:gd name="f221" fmla="val 13462"/>
              <a:gd name="f222" fmla="val 18547"/>
              <a:gd name="f223" fmla="val 13311"/>
              <a:gd name="f224" fmla="val 18337"/>
              <a:gd name="f225" fmla="val 18150"/>
              <a:gd name="f226" fmla="val 13122"/>
              <a:gd name="f227" fmla="val 17941"/>
              <a:gd name="f228" fmla="val 17720"/>
              <a:gd name="f229" fmla="val 17533"/>
              <a:gd name="f230" fmla="val 17346"/>
              <a:gd name="f231" fmla="val 13273"/>
              <a:gd name="f232" fmla="val 13386"/>
              <a:gd name="f233" fmla="val 16982"/>
              <a:gd name="f234" fmla="val 13537"/>
              <a:gd name="f235" fmla="val 13707"/>
              <a:gd name="f236" fmla="val 16607"/>
              <a:gd name="f237" fmla="val 14104"/>
              <a:gd name="f238" fmla="val 16519"/>
              <a:gd name="f239" fmla="val 14330"/>
              <a:gd name="f240" fmla="val 16453"/>
              <a:gd name="f241" fmla="val 14538"/>
              <a:gd name="f242" fmla="val 16431"/>
              <a:gd name="f243" fmla="val 14897"/>
              <a:gd name="f244" fmla="val 15406"/>
              <a:gd name="f245" fmla="val 16497"/>
              <a:gd name="f246" fmla="val 16105"/>
              <a:gd name="f247" fmla="val 16541"/>
              <a:gd name="f248" fmla="val 16898"/>
              <a:gd name="f249" fmla="val 17804"/>
              <a:gd name="f250" fmla="val 16651"/>
              <a:gd name="f251" fmla="val 18786"/>
              <a:gd name="f252" fmla="val 19844"/>
              <a:gd name="f253" fmla="val 16728"/>
              <a:gd name="f254" fmla="val 20920"/>
              <a:gd name="f255" fmla="val 21109"/>
              <a:gd name="f256" fmla="val 21241"/>
              <a:gd name="f257" fmla="val 16222"/>
              <a:gd name="f258" fmla="val 21392"/>
              <a:gd name="f259" fmla="val 15946"/>
              <a:gd name="f260" fmla="val 15648"/>
              <a:gd name="f261" fmla="val 21543"/>
              <a:gd name="f262" fmla="val 15351"/>
              <a:gd name="f263" fmla="val 21618"/>
              <a:gd name="f264" fmla="val 15042"/>
              <a:gd name="f265" fmla="val 14745"/>
              <a:gd name="f266" fmla="val 14447"/>
              <a:gd name="f267" fmla="val 14150"/>
              <a:gd name="f268" fmla="val 21581"/>
              <a:gd name="f269" fmla="val 13852"/>
              <a:gd name="f270" fmla="val 21505"/>
              <a:gd name="f271" fmla="val 13577"/>
              <a:gd name="f272" fmla="val 21430"/>
              <a:gd name="f273" fmla="val 21354"/>
              <a:gd name="f274" fmla="val 12816"/>
              <a:gd name="f275" fmla="val 21146"/>
              <a:gd name="f276" fmla="val 21033"/>
              <a:gd name="f277" fmla="val 20769"/>
              <a:gd name="f278" fmla="val 12144"/>
              <a:gd name="f279" fmla="val 20637"/>
              <a:gd name="f280" fmla="val 12034"/>
              <a:gd name="f281" fmla="val 20486"/>
              <a:gd name="f282" fmla="val 11946"/>
              <a:gd name="f283" fmla="val 20297"/>
              <a:gd name="f284" fmla="val 11891"/>
              <a:gd name="f285" fmla="val 20165"/>
              <a:gd name="f286" fmla="val 11846"/>
              <a:gd name="f287" fmla="val 19976"/>
              <a:gd name="f288" fmla="val 11824"/>
              <a:gd name="f289" fmla="val 19806"/>
              <a:gd name="f290" fmla="val 11802"/>
              <a:gd name="f291" fmla="val 19390"/>
              <a:gd name="f292" fmla="val 18956"/>
              <a:gd name="f293" fmla="val 18503"/>
              <a:gd name="f294" fmla="val 11968"/>
              <a:gd name="f295" fmla="val 17993"/>
              <a:gd name="f296" fmla="val 12078"/>
              <a:gd name="f297" fmla="val 17653"/>
              <a:gd name="f298" fmla="val 17332"/>
              <a:gd name="f299" fmla="val 12199"/>
              <a:gd name="f300" fmla="val 17049"/>
              <a:gd name="f301" fmla="val 12221"/>
              <a:gd name="f302" fmla="val 16747"/>
              <a:gd name="f303" fmla="val 12243"/>
              <a:gd name="f304" fmla="val 16464"/>
              <a:gd name="f305" fmla="val 16218"/>
              <a:gd name="f306" fmla="val 15992"/>
              <a:gd name="f307" fmla="val 15746"/>
              <a:gd name="f308" fmla="val 15520"/>
              <a:gd name="f309" fmla="val 12155"/>
              <a:gd name="f310" fmla="val 15350"/>
              <a:gd name="f311" fmla="val 12122"/>
              <a:gd name="f312" fmla="val 15161"/>
              <a:gd name="f313" fmla="val 12056"/>
              <a:gd name="f314" fmla="val 14972"/>
              <a:gd name="f315" fmla="val 11990"/>
              <a:gd name="f316" fmla="val 14689"/>
              <a:gd name="f317" fmla="val 11670"/>
              <a:gd name="f318" fmla="val 14255"/>
              <a:gd name="f319" fmla="val 11483"/>
              <a:gd name="f320" fmla="val 11295"/>
              <a:gd name="f321" fmla="val 14028"/>
              <a:gd name="f322" fmla="val 11086"/>
              <a:gd name="f323" fmla="val 13972"/>
              <a:gd name="f324" fmla="val 10888"/>
              <a:gd name="f325" fmla="val 10700"/>
              <a:gd name="f326" fmla="val 14009"/>
              <a:gd name="f327" fmla="val 14066"/>
              <a:gd name="f328" fmla="val 10215"/>
              <a:gd name="f329" fmla="val 14406"/>
              <a:gd name="f330" fmla="val 10006"/>
              <a:gd name="f331" fmla="val 14651"/>
              <a:gd name="f332" fmla="val 9830"/>
              <a:gd name="f333" fmla="val 14878"/>
              <a:gd name="f334" fmla="val 9686"/>
              <a:gd name="f335" fmla="val 15123"/>
              <a:gd name="f336" fmla="val 9554"/>
              <a:gd name="f337" fmla="val 9477"/>
              <a:gd name="f338" fmla="val 15558"/>
              <a:gd name="f339" fmla="val 9411"/>
              <a:gd name="f340" fmla="val 15803"/>
              <a:gd name="f341" fmla="val 9345"/>
              <a:gd name="f342" fmla="val 16030"/>
              <a:gd name="f343" fmla="val 9323"/>
              <a:gd name="f344" fmla="val 16256"/>
              <a:gd name="f345" fmla="val 9301"/>
              <a:gd name="f346" fmla="val 16690"/>
              <a:gd name="f347" fmla="val 9367"/>
              <a:gd name="f348" fmla="val 17767"/>
              <a:gd name="f349" fmla="val 9598"/>
              <a:gd name="f350" fmla="val 18163"/>
              <a:gd name="f351" fmla="val 9731"/>
              <a:gd name="f352" fmla="val 18597"/>
              <a:gd name="f353" fmla="val 9874"/>
              <a:gd name="f354" fmla="val 18994"/>
              <a:gd name="f355" fmla="val 19428"/>
              <a:gd name="f356" fmla="val 10083"/>
              <a:gd name="f357" fmla="val 19617"/>
              <a:gd name="f358" fmla="val 10127"/>
              <a:gd name="f359" fmla="val 10149"/>
              <a:gd name="f360" fmla="val 20013"/>
              <a:gd name="f361" fmla="val 20240"/>
              <a:gd name="f362" fmla="val 20410"/>
              <a:gd name="f363" fmla="val 10105"/>
              <a:gd name="f364" fmla="val 10061"/>
              <a:gd name="f365" fmla="val 20844"/>
              <a:gd name="f366" fmla="val 9984"/>
              <a:gd name="f367" fmla="val 9896"/>
              <a:gd name="f368" fmla="val 21203"/>
              <a:gd name="f369" fmla="val 9753"/>
              <a:gd name="f370" fmla="val 21279"/>
              <a:gd name="f371" fmla="val 9642"/>
              <a:gd name="f372" fmla="val 9521"/>
              <a:gd name="f373" fmla="val 9246"/>
              <a:gd name="f374" fmla="val 8904"/>
              <a:gd name="f375" fmla="val 8540"/>
              <a:gd name="f376" fmla="val 8144"/>
              <a:gd name="f377" fmla="val 7714"/>
              <a:gd name="f378" fmla="val 7295"/>
              <a:gd name="f379" fmla="val 6446"/>
              <a:gd name="f380" fmla="val 20995"/>
              <a:gd name="f381" fmla="val 5686"/>
              <a:gd name="f382" fmla="val 20958"/>
              <a:gd name="f383" fmla="val 5366"/>
              <a:gd name="f384" fmla="val 5091"/>
              <a:gd name="f385" fmla="val 4860"/>
              <a:gd name="f386" fmla="val 4716"/>
              <a:gd name="f387" fmla="val 20127"/>
              <a:gd name="f388" fmla="val 4992"/>
              <a:gd name="f389" fmla="val 5069"/>
              <a:gd name="f390" fmla="val 19032"/>
              <a:gd name="f391" fmla="val 5157"/>
              <a:gd name="f392" fmla="val 18465"/>
              <a:gd name="f393" fmla="val 5201"/>
              <a:gd name="f394" fmla="val 17842"/>
              <a:gd name="f395" fmla="val 5245"/>
              <a:gd name="f396" fmla="val 17219"/>
              <a:gd name="f397" fmla="val 5267"/>
              <a:gd name="f398" fmla="val 16615"/>
              <a:gd name="f399" fmla="val 15369"/>
              <a:gd name="f400" fmla="val 14840"/>
              <a:gd name="f401" fmla="val 14293"/>
              <a:gd name="f402" fmla="val 13783"/>
              <a:gd name="f403" fmla="val 5014"/>
              <a:gd name="f404" fmla="val 4926"/>
              <a:gd name="f405" fmla="val 13027"/>
              <a:gd name="f406" fmla="val 4815"/>
              <a:gd name="f407" fmla="val 12725"/>
              <a:gd name="f408" fmla="val 12480"/>
              <a:gd name="f409" fmla="val 4606"/>
              <a:gd name="f410" fmla="val 12291"/>
              <a:gd name="f411" fmla="val 4496"/>
              <a:gd name="f412" fmla="val 12197"/>
              <a:gd name="f413" fmla="val 4397"/>
              <a:gd name="f414" fmla="val 12083"/>
              <a:gd name="f415" fmla="val 4286"/>
              <a:gd name="f416" fmla="val 12046"/>
              <a:gd name="f417" fmla="val 4187"/>
              <a:gd name="f418" fmla="val 12008"/>
              <a:gd name="f419" fmla="val 4077"/>
              <a:gd name="f420" fmla="val 3967"/>
              <a:gd name="f421" fmla="val 12121"/>
              <a:gd name="f422" fmla="val 3868"/>
              <a:gd name="f423" fmla="val 3735"/>
              <a:gd name="f424" fmla="val 3614"/>
              <a:gd name="f425" fmla="val 12442"/>
              <a:gd name="f426" fmla="val 3482"/>
              <a:gd name="f427" fmla="val 12631"/>
              <a:gd name="f428" fmla="val 3361"/>
              <a:gd name="f429" fmla="val 13065"/>
              <a:gd name="f430" fmla="val 3085"/>
              <a:gd name="f431" fmla="val 2766"/>
              <a:gd name="f432" fmla="val 2578"/>
              <a:gd name="f433" fmla="val 2380"/>
              <a:gd name="f434" fmla="val 2171"/>
              <a:gd name="f435" fmla="val 1961"/>
              <a:gd name="f436" fmla="val 1730"/>
              <a:gd name="f437" fmla="val 1498"/>
              <a:gd name="f438" fmla="val 1267"/>
              <a:gd name="f439" fmla="val 13820"/>
              <a:gd name="f440" fmla="val 1057"/>
              <a:gd name="f441" fmla="val 13594"/>
              <a:gd name="f442" fmla="val 837"/>
              <a:gd name="f443" fmla="val 628"/>
              <a:gd name="f444" fmla="val 13103"/>
              <a:gd name="f445" fmla="val 462"/>
              <a:gd name="f446" fmla="val 308"/>
              <a:gd name="f447" fmla="val 12404"/>
              <a:gd name="f448" fmla="val 187"/>
              <a:gd name="f449" fmla="val 77"/>
              <a:gd name="f450" fmla="val 11574"/>
              <a:gd name="f451" fmla="val 33"/>
              <a:gd name="f452" fmla="val 11102"/>
              <a:gd name="f453" fmla="val 11"/>
              <a:gd name="f454" fmla="val 10667"/>
              <a:gd name="f455" fmla="val 10233"/>
              <a:gd name="f456" fmla="val 286"/>
              <a:gd name="f457" fmla="val 9062"/>
              <a:gd name="f458" fmla="val 8741"/>
              <a:gd name="f459" fmla="val 815"/>
              <a:gd name="f460" fmla="val 8232"/>
              <a:gd name="f461" fmla="val 1035"/>
              <a:gd name="f462" fmla="val 1245"/>
              <a:gd name="f463" fmla="val 1476"/>
              <a:gd name="f464" fmla="val 7835"/>
              <a:gd name="f465" fmla="val 1708"/>
              <a:gd name="f466" fmla="val 7797"/>
              <a:gd name="f467" fmla="val 2193"/>
              <a:gd name="f468" fmla="val 2402"/>
              <a:gd name="f469" fmla="val 2534"/>
              <a:gd name="f470" fmla="val 8175"/>
              <a:gd name="f471" fmla="val 2644"/>
              <a:gd name="f472" fmla="val 2744"/>
              <a:gd name="f473" fmla="val 8420"/>
              <a:gd name="f474" fmla="val 2832"/>
              <a:gd name="f475" fmla="val 8704"/>
              <a:gd name="f476" fmla="val 3019"/>
              <a:gd name="f477" fmla="val 3206"/>
              <a:gd name="f478" fmla="val 3405"/>
              <a:gd name="f479" fmla="val 9327"/>
              <a:gd name="f480" fmla="val 3570"/>
              <a:gd name="f481" fmla="val 9516"/>
              <a:gd name="f482" fmla="val 3890"/>
              <a:gd name="f483" fmla="val 9534"/>
              <a:gd name="f484" fmla="val 4033"/>
              <a:gd name="f485" fmla="val 4165"/>
              <a:gd name="f486" fmla="val 9176"/>
              <a:gd name="f487" fmla="val 4562"/>
              <a:gd name="f488" fmla="val 9006"/>
              <a:gd name="f489" fmla="val 4628"/>
              <a:gd name="f490" fmla="val 4694"/>
              <a:gd name="f491" fmla="val 8534"/>
              <a:gd name="f492" fmla="val 7118"/>
              <a:gd name="f493" fmla="val 4738"/>
              <a:gd name="f494" fmla="val 4771"/>
              <a:gd name="f495" fmla="val 4795"/>
              <a:gd name="f496" fmla="val 3681"/>
              <a:gd name="f497" fmla="val 2662"/>
              <a:gd name="f498" fmla="val 4882"/>
              <a:gd name="f499" fmla="val 1755"/>
              <a:gd name="f500" fmla="val 1359"/>
              <a:gd name="f501" fmla="val 981"/>
              <a:gd name="f502" fmla="val 4837"/>
              <a:gd name="f503" fmla="val 698"/>
              <a:gd name="f504" fmla="val 5322"/>
              <a:gd name="f505" fmla="val 6083"/>
              <a:gd name="f506" fmla="val 6909"/>
              <a:gd name="f507" fmla="val 7780"/>
              <a:gd name="f508" fmla="val 8606"/>
              <a:gd name="f509" fmla="val 9918"/>
              <a:gd name="f510" fmla="val 10282"/>
              <a:gd name="f511" fmla="val 490"/>
              <a:gd name="f512" fmla="val 10381"/>
              <a:gd name="f513" fmla="val 547"/>
              <a:gd name="f514" fmla="val 10491"/>
              <a:gd name="f515" fmla="val 660"/>
              <a:gd name="f516" fmla="val 811"/>
              <a:gd name="f517" fmla="val 10811"/>
              <a:gd name="f518" fmla="val 1208"/>
              <a:gd name="f519" fmla="val 1453"/>
              <a:gd name="f520" fmla="val 10954"/>
              <a:gd name="f521" fmla="val 1718"/>
              <a:gd name="f522" fmla="val 11020"/>
              <a:gd name="f523" fmla="val 11064"/>
              <a:gd name="f524" fmla="val 2265"/>
              <a:gd name="f525" fmla="val 2548"/>
              <a:gd name="f526" fmla="val 2794"/>
              <a:gd name="f527" fmla="val 11042"/>
              <a:gd name="f528" fmla="val 3096"/>
              <a:gd name="f529" fmla="val 10976"/>
              <a:gd name="f530" fmla="val 3341"/>
              <a:gd name="f531" fmla="val 3606"/>
              <a:gd name="f532" fmla="val 10766"/>
              <a:gd name="f533" fmla="+- 0 0 0"/>
              <a:gd name="f534" fmla="*/ f3 1 21600"/>
              <a:gd name="f535" fmla="*/ f4 1 21600"/>
              <a:gd name="f536" fmla="+- f6 0 f5"/>
              <a:gd name="f537" fmla="*/ f533 f0 1"/>
              <a:gd name="f538" fmla="*/ f536 1 21600"/>
              <a:gd name="f539" fmla="*/ f537 1 f2"/>
              <a:gd name="f540" fmla="*/ 2076 f538 1"/>
              <a:gd name="f541" fmla="*/ 20203 f538 1"/>
              <a:gd name="f542" fmla="*/ 15980 f538 1"/>
              <a:gd name="f543" fmla="*/ 5664 f538 1"/>
              <a:gd name="f544" fmla="*/ 8307 f538 1"/>
              <a:gd name="f545" fmla="*/ 11593 f538 1"/>
              <a:gd name="f546" fmla="*/ 453 f538 1"/>
              <a:gd name="f547" fmla="*/ 16938 f538 1"/>
              <a:gd name="f548" fmla="*/ 11500 f538 1"/>
              <a:gd name="f549" fmla="*/ 21600 f538 1"/>
              <a:gd name="f550" fmla="*/ 20920 f538 1"/>
              <a:gd name="f551" fmla="*/ 16751 f538 1"/>
              <a:gd name="f552" fmla="*/ 13972 f538 1"/>
              <a:gd name="f553" fmla="*/ 10888 f538 1"/>
              <a:gd name="f554" fmla="*/ 21033 f538 1"/>
              <a:gd name="f555" fmla="*/ 4716 f538 1"/>
              <a:gd name="f556" fmla="*/ 11102 f538 1"/>
              <a:gd name="f557" fmla="*/ 11 f538 1"/>
              <a:gd name="f558" fmla="+- f539 0 f1"/>
              <a:gd name="f559" fmla="*/ f544 1 f538"/>
              <a:gd name="f560" fmla="*/ f545 1 f538"/>
              <a:gd name="f561" fmla="*/ f546 1 f538"/>
              <a:gd name="f562" fmla="*/ f547 1 f538"/>
              <a:gd name="f563" fmla="*/ f548 1 f538"/>
              <a:gd name="f564" fmla="*/ f549 1 f538"/>
              <a:gd name="f565" fmla="*/ f550 1 f538"/>
              <a:gd name="f566" fmla="*/ f551 1 f538"/>
              <a:gd name="f567" fmla="*/ f552 1 f538"/>
              <a:gd name="f568" fmla="*/ f553 1 f538"/>
              <a:gd name="f569" fmla="*/ f554 1 f538"/>
              <a:gd name="f570" fmla="*/ f555 1 f538"/>
              <a:gd name="f571" fmla="*/ f556 1 f538"/>
              <a:gd name="f572" fmla="*/ f557 1 f538"/>
              <a:gd name="f573" fmla="*/ f540 1 f538"/>
              <a:gd name="f574" fmla="*/ f541 1 f538"/>
              <a:gd name="f575" fmla="*/ f543 1 f538"/>
              <a:gd name="f576" fmla="*/ f542 1 f538"/>
              <a:gd name="f577" fmla="*/ f573 f534 1"/>
              <a:gd name="f578" fmla="*/ f574 f534 1"/>
              <a:gd name="f579" fmla="*/ f576 f535 1"/>
              <a:gd name="f580" fmla="*/ f575 f535 1"/>
              <a:gd name="f581" fmla="*/ f559 f534 1"/>
              <a:gd name="f582" fmla="*/ f560 f535 1"/>
              <a:gd name="f583" fmla="*/ f561 f534 1"/>
              <a:gd name="f584" fmla="*/ f562 f535 1"/>
              <a:gd name="f585" fmla="*/ f563 f534 1"/>
              <a:gd name="f586" fmla="*/ f564 f535 1"/>
              <a:gd name="f587" fmla="*/ f565 f534 1"/>
              <a:gd name="f588" fmla="*/ f566 f535 1"/>
              <a:gd name="f589" fmla="*/ f567 f534 1"/>
              <a:gd name="f590" fmla="*/ f568 f535 1"/>
              <a:gd name="f591" fmla="*/ f569 f534 1"/>
              <a:gd name="f592" fmla="*/ f570 f535 1"/>
              <a:gd name="f593" fmla="*/ f571 f534 1"/>
              <a:gd name="f594" fmla="*/ f572 f5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8">
                <a:pos x="f581" y="f582"/>
              </a:cxn>
              <a:cxn ang="f558">
                <a:pos x="f583" y="f584"/>
              </a:cxn>
              <a:cxn ang="f558">
                <a:pos x="f585" y="f586"/>
              </a:cxn>
              <a:cxn ang="f558">
                <a:pos x="f587" y="f588"/>
              </a:cxn>
              <a:cxn ang="f558">
                <a:pos x="f589" y="f590"/>
              </a:cxn>
              <a:cxn ang="f558">
                <a:pos x="f591" y="f592"/>
              </a:cxn>
              <a:cxn ang="f558">
                <a:pos x="f593" y="f594"/>
              </a:cxn>
              <a:cxn ang="f558">
                <a:pos x="f583" y="f592"/>
              </a:cxn>
            </a:cxnLst>
            <a:rect l="f577" t="f580" r="f578" b="f579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4" y="f46"/>
                </a:lnTo>
                <a:lnTo>
                  <a:pt x="f44" y="f47"/>
                </a:lnTo>
                <a:lnTo>
                  <a:pt x="f44" y="f48"/>
                </a:lnTo>
                <a:lnTo>
                  <a:pt x="f40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30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4"/>
                </a:lnTo>
                <a:lnTo>
                  <a:pt x="f66" y="f64"/>
                </a:lnTo>
                <a:lnTo>
                  <a:pt x="f67" y="f62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53"/>
                </a:lnTo>
                <a:lnTo>
                  <a:pt x="f79" y="f80"/>
                </a:lnTo>
                <a:lnTo>
                  <a:pt x="f81" y="f5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89"/>
                </a:lnTo>
                <a:lnTo>
                  <a:pt x="f91" y="f87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77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09" y="f111"/>
                </a:lnTo>
                <a:lnTo>
                  <a:pt x="f107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03" y="f117"/>
                </a:lnTo>
                <a:lnTo>
                  <a:pt x="f101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81" y="f123"/>
                </a:lnTo>
                <a:lnTo>
                  <a:pt x="f74" y="f124"/>
                </a:lnTo>
                <a:lnTo>
                  <a:pt x="f125" y="f126"/>
                </a:lnTo>
                <a:lnTo>
                  <a:pt x="f127" y="f126"/>
                </a:lnTo>
                <a:lnTo>
                  <a:pt x="f59" y="f124"/>
                </a:lnTo>
                <a:lnTo>
                  <a:pt x="f30" y="f123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44" y="f145"/>
                </a:lnTo>
                <a:lnTo>
                  <a:pt x="f146" y="f147"/>
                </a:lnTo>
                <a:lnTo>
                  <a:pt x="f144" y="f148"/>
                </a:lnTo>
                <a:lnTo>
                  <a:pt x="f149" y="f150"/>
                </a:lnTo>
                <a:lnTo>
                  <a:pt x="f14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60" y="f161"/>
                </a:lnTo>
                <a:lnTo>
                  <a:pt x="f132" y="f162"/>
                </a:lnTo>
                <a:lnTo>
                  <a:pt x="f163" y="f164"/>
                </a:lnTo>
                <a:lnTo>
                  <a:pt x="f165" y="f166"/>
                </a:lnTo>
                <a:lnTo>
                  <a:pt x="f165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42" y="f180"/>
                </a:lnTo>
                <a:lnTo>
                  <a:pt x="f181" y="f182"/>
                </a:lnTo>
                <a:lnTo>
                  <a:pt x="f183" y="f184"/>
                </a:lnTo>
                <a:lnTo>
                  <a:pt x="f185" y="f6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9"/>
                </a:lnTo>
                <a:lnTo>
                  <a:pt x="f191" y="f189"/>
                </a:lnTo>
                <a:lnTo>
                  <a:pt x="f192" y="f187"/>
                </a:lnTo>
                <a:lnTo>
                  <a:pt x="f193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77"/>
                </a:lnTo>
                <a:lnTo>
                  <a:pt x="f200" y="f175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05" y="f211"/>
                </a:lnTo>
                <a:lnTo>
                  <a:pt x="f212" y="f213"/>
                </a:lnTo>
                <a:lnTo>
                  <a:pt x="f20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195" y="f225"/>
                </a:lnTo>
                <a:lnTo>
                  <a:pt x="f226" y="f227"/>
                </a:lnTo>
                <a:lnTo>
                  <a:pt x="f226" y="f228"/>
                </a:lnTo>
                <a:lnTo>
                  <a:pt x="f226" y="f229"/>
                </a:lnTo>
                <a:lnTo>
                  <a:pt x="f195" y="f230"/>
                </a:lnTo>
                <a:lnTo>
                  <a:pt x="f231" y="f135"/>
                </a:lnTo>
                <a:lnTo>
                  <a:pt x="f232" y="f233"/>
                </a:lnTo>
                <a:lnTo>
                  <a:pt x="f234" y="f129"/>
                </a:lnTo>
                <a:lnTo>
                  <a:pt x="f235" y="f124"/>
                </a:lnTo>
                <a:lnTo>
                  <a:pt x="f199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0"/>
                </a:lnTo>
                <a:lnTo>
                  <a:pt x="f244" y="f245"/>
                </a:lnTo>
                <a:lnTo>
                  <a:pt x="f246" y="f247"/>
                </a:lnTo>
                <a:lnTo>
                  <a:pt x="f248" y="f236"/>
                </a:lnTo>
                <a:lnTo>
                  <a:pt x="f249" y="f250"/>
                </a:lnTo>
                <a:lnTo>
                  <a:pt x="f251" y="f126"/>
                </a:lnTo>
                <a:lnTo>
                  <a:pt x="f252" y="f253"/>
                </a:lnTo>
                <a:lnTo>
                  <a:pt x="f254" y="f123"/>
                </a:lnTo>
                <a:lnTo>
                  <a:pt x="f255" y="f245"/>
                </a:lnTo>
                <a:lnTo>
                  <a:pt x="f256" y="f257"/>
                </a:lnTo>
                <a:lnTo>
                  <a:pt x="f258" y="f259"/>
                </a:lnTo>
                <a:lnTo>
                  <a:pt x="f196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3" y="f265"/>
                </a:lnTo>
                <a:lnTo>
                  <a:pt x="f263" y="f266"/>
                </a:lnTo>
                <a:lnTo>
                  <a:pt x="f263" y="f267"/>
                </a:lnTo>
                <a:lnTo>
                  <a:pt x="f268" y="f269"/>
                </a:lnTo>
                <a:lnTo>
                  <a:pt x="f270" y="f271"/>
                </a:lnTo>
                <a:lnTo>
                  <a:pt x="f272" y="f69"/>
                </a:lnTo>
                <a:lnTo>
                  <a:pt x="f273" y="f56"/>
                </a:lnTo>
                <a:lnTo>
                  <a:pt x="f256" y="f274"/>
                </a:lnTo>
                <a:lnTo>
                  <a:pt x="f275" y="f80"/>
                </a:lnTo>
                <a:lnTo>
                  <a:pt x="f276" y="f83"/>
                </a:lnTo>
                <a:lnTo>
                  <a:pt x="f254" y="f49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88"/>
                </a:lnTo>
                <a:lnTo>
                  <a:pt x="f292" y="f284"/>
                </a:lnTo>
                <a:lnTo>
                  <a:pt x="f293" y="f294"/>
                </a:lnTo>
                <a:lnTo>
                  <a:pt x="f295" y="f296"/>
                </a:lnTo>
                <a:lnTo>
                  <a:pt x="f297" y="f278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3"/>
                </a:lnTo>
                <a:lnTo>
                  <a:pt x="f305" y="f303"/>
                </a:lnTo>
                <a:lnTo>
                  <a:pt x="f306" y="f301"/>
                </a:lnTo>
                <a:lnTo>
                  <a:pt x="f307" y="f299"/>
                </a:lnTo>
                <a:lnTo>
                  <a:pt x="f308" y="f309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6" y="f286"/>
                </a:lnTo>
                <a:lnTo>
                  <a:pt x="f201" y="f317"/>
                </a:lnTo>
                <a:lnTo>
                  <a:pt x="f318" y="f319"/>
                </a:lnTo>
                <a:lnTo>
                  <a:pt x="f237" y="f320"/>
                </a:lnTo>
                <a:lnTo>
                  <a:pt x="f321" y="f322"/>
                </a:lnTo>
                <a:lnTo>
                  <a:pt x="f323" y="f324"/>
                </a:lnTo>
                <a:lnTo>
                  <a:pt x="f323" y="f325"/>
                </a:lnTo>
                <a:lnTo>
                  <a:pt x="f326" y="f10"/>
                </a:lnTo>
                <a:lnTo>
                  <a:pt x="f327" y="f14"/>
                </a:lnTo>
                <a:lnTo>
                  <a:pt x="f200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10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343"/>
                </a:lnTo>
                <a:lnTo>
                  <a:pt x="f344" y="f345"/>
                </a:lnTo>
                <a:lnTo>
                  <a:pt x="f304" y="f343"/>
                </a:lnTo>
                <a:lnTo>
                  <a:pt x="f346" y="f341"/>
                </a:lnTo>
                <a:lnTo>
                  <a:pt x="f248" y="f347"/>
                </a:lnTo>
                <a:lnTo>
                  <a:pt x="f298" y="f337"/>
                </a:lnTo>
                <a:lnTo>
                  <a:pt x="f348" y="f349"/>
                </a:lnTo>
                <a:lnTo>
                  <a:pt x="f350" y="f351"/>
                </a:lnTo>
                <a:lnTo>
                  <a:pt x="f352" y="f353"/>
                </a:lnTo>
                <a:lnTo>
                  <a:pt x="f354" y="f330"/>
                </a:lnTo>
                <a:lnTo>
                  <a:pt x="f355" y="f356"/>
                </a:lnTo>
                <a:lnTo>
                  <a:pt x="f357" y="f358"/>
                </a:lnTo>
                <a:lnTo>
                  <a:pt x="f252" y="f359"/>
                </a:lnTo>
                <a:lnTo>
                  <a:pt x="f360" y="f359"/>
                </a:lnTo>
                <a:lnTo>
                  <a:pt x="f361" y="f358"/>
                </a:lnTo>
                <a:lnTo>
                  <a:pt x="f362" y="f363"/>
                </a:lnTo>
                <a:lnTo>
                  <a:pt x="f279" y="f364"/>
                </a:lnTo>
                <a:lnTo>
                  <a:pt x="f365" y="f366"/>
                </a:lnTo>
                <a:lnTo>
                  <a:pt x="f276" y="f367"/>
                </a:lnTo>
                <a:lnTo>
                  <a:pt x="f275" y="f332"/>
                </a:lnTo>
                <a:lnTo>
                  <a:pt x="f368" y="f369"/>
                </a:lnTo>
                <a:lnTo>
                  <a:pt x="f370" y="f371"/>
                </a:lnTo>
                <a:lnTo>
                  <a:pt x="f273" y="f372"/>
                </a:lnTo>
                <a:lnTo>
                  <a:pt x="f272" y="f373"/>
                </a:lnTo>
                <a:lnTo>
                  <a:pt x="f272" y="f374"/>
                </a:lnTo>
                <a:lnTo>
                  <a:pt x="f272" y="f375"/>
                </a:lnTo>
                <a:lnTo>
                  <a:pt x="f258" y="f376"/>
                </a:lnTo>
                <a:lnTo>
                  <a:pt x="f273" y="f377"/>
                </a:lnTo>
                <a:lnTo>
                  <a:pt x="f370" y="f378"/>
                </a:lnTo>
                <a:lnTo>
                  <a:pt x="f275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2" y="f384"/>
                </a:lnTo>
                <a:lnTo>
                  <a:pt x="f382" y="f385"/>
                </a:lnTo>
                <a:lnTo>
                  <a:pt x="f276" y="f386"/>
                </a:lnTo>
                <a:lnTo>
                  <a:pt x="f279" y="f385"/>
                </a:lnTo>
                <a:lnTo>
                  <a:pt x="f387" y="f388"/>
                </a:lnTo>
                <a:lnTo>
                  <a:pt x="f357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5"/>
                </a:lnTo>
                <a:lnTo>
                  <a:pt x="f396" y="f397"/>
                </a:lnTo>
                <a:lnTo>
                  <a:pt x="f398" y="f397"/>
                </a:lnTo>
                <a:lnTo>
                  <a:pt x="f306" y="f395"/>
                </a:lnTo>
                <a:lnTo>
                  <a:pt x="f399" y="f393"/>
                </a:lnTo>
                <a:lnTo>
                  <a:pt x="f400" y="f391"/>
                </a:lnTo>
                <a:lnTo>
                  <a:pt x="f401" y="f384"/>
                </a:lnTo>
                <a:lnTo>
                  <a:pt x="f402" y="f403"/>
                </a:lnTo>
                <a:lnTo>
                  <a:pt x="f232" y="f404"/>
                </a:lnTo>
                <a:lnTo>
                  <a:pt x="f405" y="f406"/>
                </a:lnTo>
                <a:lnTo>
                  <a:pt x="f407" y="f386"/>
                </a:lnTo>
                <a:lnTo>
                  <a:pt x="f408" y="f409"/>
                </a:lnTo>
                <a:lnTo>
                  <a:pt x="f410" y="f411"/>
                </a:lnTo>
                <a:lnTo>
                  <a:pt x="f412" y="f413"/>
                </a:lnTo>
                <a:lnTo>
                  <a:pt x="f414" y="f415"/>
                </a:lnTo>
                <a:lnTo>
                  <a:pt x="f416" y="f417"/>
                </a:lnTo>
                <a:lnTo>
                  <a:pt x="f418" y="f419"/>
                </a:lnTo>
                <a:lnTo>
                  <a:pt x="f416" y="f420"/>
                </a:lnTo>
                <a:lnTo>
                  <a:pt x="f421" y="f422"/>
                </a:lnTo>
                <a:lnTo>
                  <a:pt x="f412" y="f423"/>
                </a:lnTo>
                <a:lnTo>
                  <a:pt x="f410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234" y="f431"/>
                </a:lnTo>
                <a:lnTo>
                  <a:pt x="f402" y="f432"/>
                </a:lnTo>
                <a:lnTo>
                  <a:pt x="f217" y="f433"/>
                </a:lnTo>
                <a:lnTo>
                  <a:pt x="f321" y="f434"/>
                </a:lnTo>
                <a:lnTo>
                  <a:pt x="f237" y="f435"/>
                </a:lnTo>
                <a:lnTo>
                  <a:pt x="f237" y="f436"/>
                </a:lnTo>
                <a:lnTo>
                  <a:pt x="f327" y="f437"/>
                </a:lnTo>
                <a:lnTo>
                  <a:pt x="f323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232" y="f443"/>
                </a:lnTo>
                <a:lnTo>
                  <a:pt x="f444" y="f445"/>
                </a:lnTo>
                <a:lnTo>
                  <a:pt x="f193" y="f446"/>
                </a:lnTo>
                <a:lnTo>
                  <a:pt x="f447" y="f448"/>
                </a:lnTo>
                <a:lnTo>
                  <a:pt x="f418" y="f449"/>
                </a:lnTo>
                <a:lnTo>
                  <a:pt x="f450" y="f451"/>
                </a:lnTo>
                <a:lnTo>
                  <a:pt x="f452" y="f453"/>
                </a:lnTo>
                <a:lnTo>
                  <a:pt x="f454" y="f453"/>
                </a:lnTo>
                <a:lnTo>
                  <a:pt x="f455" y="f449"/>
                </a:lnTo>
                <a:lnTo>
                  <a:pt x="f152" y="f448"/>
                </a:lnTo>
                <a:lnTo>
                  <a:pt x="f156" y="f456"/>
                </a:lnTo>
                <a:lnTo>
                  <a:pt x="f457" y="f445"/>
                </a:lnTo>
                <a:lnTo>
                  <a:pt x="f458" y="f443"/>
                </a:lnTo>
                <a:lnTo>
                  <a:pt x="f130" y="f459"/>
                </a:lnTo>
                <a:lnTo>
                  <a:pt x="f460" y="f461"/>
                </a:lnTo>
                <a:lnTo>
                  <a:pt x="f50" y="f462"/>
                </a:lnTo>
                <a:lnTo>
                  <a:pt x="f34" y="f463"/>
                </a:lnTo>
                <a:lnTo>
                  <a:pt x="f464" y="f465"/>
                </a:lnTo>
                <a:lnTo>
                  <a:pt x="f466" y="f435"/>
                </a:lnTo>
                <a:lnTo>
                  <a:pt x="f464" y="f467"/>
                </a:lnTo>
                <a:lnTo>
                  <a:pt x="f128" y="f468"/>
                </a:lnTo>
                <a:lnTo>
                  <a:pt x="f50" y="f469"/>
                </a:lnTo>
                <a:lnTo>
                  <a:pt x="f470" y="f471"/>
                </a:lnTo>
                <a:lnTo>
                  <a:pt x="f42" y="f472"/>
                </a:lnTo>
                <a:lnTo>
                  <a:pt x="f473" y="f474"/>
                </a:lnTo>
                <a:lnTo>
                  <a:pt x="f475" y="f476"/>
                </a:lnTo>
                <a:lnTo>
                  <a:pt x="f170" y="f477"/>
                </a:lnTo>
                <a:lnTo>
                  <a:pt x="f172" y="f478"/>
                </a:lnTo>
                <a:lnTo>
                  <a:pt x="f479" y="f480"/>
                </a:lnTo>
                <a:lnTo>
                  <a:pt x="f156" y="f423"/>
                </a:lnTo>
                <a:lnTo>
                  <a:pt x="f481" y="f482"/>
                </a:lnTo>
                <a:lnTo>
                  <a:pt x="f483" y="f484"/>
                </a:lnTo>
                <a:lnTo>
                  <a:pt x="f483" y="f485"/>
                </a:lnTo>
                <a:lnTo>
                  <a:pt x="f481" y="f415"/>
                </a:lnTo>
                <a:lnTo>
                  <a:pt x="f156" y="f413"/>
                </a:lnTo>
                <a:lnTo>
                  <a:pt x="f479" y="f411"/>
                </a:lnTo>
                <a:lnTo>
                  <a:pt x="f486" y="f487"/>
                </a:lnTo>
                <a:lnTo>
                  <a:pt x="f488" y="f489"/>
                </a:lnTo>
                <a:lnTo>
                  <a:pt x="f165" y="f490"/>
                </a:lnTo>
                <a:lnTo>
                  <a:pt x="f491" y="f386"/>
                </a:lnTo>
                <a:lnTo>
                  <a:pt x="f460" y="f386"/>
                </a:lnTo>
                <a:lnTo>
                  <a:pt x="f492" y="f493"/>
                </a:lnTo>
                <a:lnTo>
                  <a:pt x="f127" y="f494"/>
                </a:lnTo>
                <a:lnTo>
                  <a:pt x="f495" y="f406"/>
                </a:lnTo>
                <a:lnTo>
                  <a:pt x="f496" y="f385"/>
                </a:lnTo>
                <a:lnTo>
                  <a:pt x="f497" y="f498"/>
                </a:lnTo>
                <a:lnTo>
                  <a:pt x="f499" y="f498"/>
                </a:lnTo>
                <a:lnTo>
                  <a:pt x="f500" y="f385"/>
                </a:lnTo>
                <a:lnTo>
                  <a:pt x="f501" y="f502"/>
                </a:lnTo>
                <a:lnTo>
                  <a:pt x="f503" y="f494"/>
                </a:lnTo>
                <a:lnTo>
                  <a:pt x="f101" y="f386"/>
                </a:lnTo>
                <a:lnTo>
                  <a:pt x="f101" y="f504"/>
                </a:lnTo>
                <a:lnTo>
                  <a:pt x="f101" y="f505"/>
                </a:lnTo>
                <a:lnTo>
                  <a:pt x="f101" y="f506"/>
                </a:lnTo>
                <a:lnTo>
                  <a:pt x="f101" y="f507"/>
                </a:lnTo>
                <a:lnTo>
                  <a:pt x="f101" y="f508"/>
                </a:lnTo>
                <a:lnTo>
                  <a:pt x="f101" y="f341"/>
                </a:lnTo>
                <a:lnTo>
                  <a:pt x="f101" y="f509"/>
                </a:lnTo>
                <a:lnTo>
                  <a:pt x="f101" y="f510"/>
                </a:lnTo>
                <a:lnTo>
                  <a:pt x="f511" y="f512"/>
                </a:lnTo>
                <a:lnTo>
                  <a:pt x="f513" y="f514"/>
                </a:lnTo>
                <a:lnTo>
                  <a:pt x="f515" y="f8"/>
                </a:lnTo>
                <a:lnTo>
                  <a:pt x="f516" y="f325"/>
                </a:lnTo>
                <a:lnTo>
                  <a:pt x="f501" y="f517"/>
                </a:lnTo>
                <a:lnTo>
                  <a:pt x="f518" y="f324"/>
                </a:lnTo>
                <a:lnTo>
                  <a:pt x="f519" y="f520"/>
                </a:lnTo>
                <a:lnTo>
                  <a:pt x="f521" y="f522"/>
                </a:lnTo>
                <a:lnTo>
                  <a:pt x="f121" y="f523"/>
                </a:lnTo>
                <a:lnTo>
                  <a:pt x="f524" y="f322"/>
                </a:lnTo>
                <a:lnTo>
                  <a:pt x="f525" y="f523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324"/>
                </a:lnTo>
                <a:lnTo>
                  <a:pt x="f531" y="f532"/>
                </a:lnTo>
                <a:lnTo>
                  <a:pt x="f7" y="f8"/>
                </a:lnTo>
                <a:close/>
              </a:path>
            </a:pathLst>
          </a:custGeom>
          <a:solidFill>
            <a:srgbClr val="D8EBB3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Puzzle1"/>
          <p:cNvSpPr/>
          <p:nvPr/>
        </p:nvSpPr>
        <p:spPr>
          <a:xfrm>
            <a:off x="3442068" y="4413872"/>
            <a:ext cx="910095" cy="3692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12" name="Group 13"/>
          <p:cNvGrpSpPr/>
          <p:nvPr/>
        </p:nvGrpSpPr>
        <p:grpSpPr>
          <a:xfrm>
            <a:off x="4042259" y="5140180"/>
            <a:ext cx="516840" cy="308028"/>
            <a:chOff x="4456310" y="5666097"/>
            <a:chExt cx="569780" cy="339544"/>
          </a:xfrm>
        </p:grpSpPr>
        <p:sp>
          <p:nvSpPr>
            <p:cNvPr id="13" name="Straight Connector 14"/>
            <p:cNvSpPr/>
            <p:nvPr/>
          </p:nvSpPr>
          <p:spPr>
            <a:xfrm>
              <a:off x="4456310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4" name="Straight Connector 15"/>
            <p:cNvSpPr/>
            <p:nvPr/>
          </p:nvSpPr>
          <p:spPr>
            <a:xfrm flipH="1">
              <a:off x="4519915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4553733" y="4502482"/>
            <a:ext cx="516840" cy="308028"/>
            <a:chOff x="5020174" y="4963152"/>
            <a:chExt cx="569780" cy="339544"/>
          </a:xfrm>
        </p:grpSpPr>
        <p:sp>
          <p:nvSpPr>
            <p:cNvPr id="16" name="Straight Connector 17"/>
            <p:cNvSpPr/>
            <p:nvPr/>
          </p:nvSpPr>
          <p:spPr>
            <a:xfrm>
              <a:off x="5020174" y="4963152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7" name="Straight Connector 18"/>
            <p:cNvSpPr/>
            <p:nvPr/>
          </p:nvSpPr>
          <p:spPr>
            <a:xfrm flipH="1">
              <a:off x="5083780" y="4963152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4962481" y="5140180"/>
            <a:ext cx="516840" cy="308028"/>
            <a:chOff x="5470791" y="5666097"/>
            <a:chExt cx="569780" cy="339544"/>
          </a:xfrm>
        </p:grpSpPr>
        <p:sp>
          <p:nvSpPr>
            <p:cNvPr id="19" name="Straight Connector 20"/>
            <p:cNvSpPr/>
            <p:nvPr/>
          </p:nvSpPr>
          <p:spPr>
            <a:xfrm>
              <a:off x="5470791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0" name="Straight Connector 21"/>
            <p:cNvSpPr/>
            <p:nvPr/>
          </p:nvSpPr>
          <p:spPr>
            <a:xfrm flipH="1">
              <a:off x="5534396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3635087" y="4437630"/>
            <a:ext cx="516575" cy="308219"/>
            <a:chOff x="4007431" y="4891665"/>
            <a:chExt cx="569488" cy="339754"/>
          </a:xfrm>
        </p:grpSpPr>
        <p:sp>
          <p:nvSpPr>
            <p:cNvPr id="22" name="Straight Connector 23"/>
            <p:cNvSpPr/>
            <p:nvPr/>
          </p:nvSpPr>
          <p:spPr>
            <a:xfrm>
              <a:off x="4007431" y="4891665"/>
              <a:ext cx="569488" cy="2974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Straight Connector 24"/>
            <p:cNvSpPr/>
            <p:nvPr/>
          </p:nvSpPr>
          <p:spPr>
            <a:xfrm flipH="1">
              <a:off x="4071027" y="4891665"/>
              <a:ext cx="441417" cy="3397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5833832" y="2613731"/>
            <a:ext cx="708291" cy="676678"/>
            <a:chOff x="6431395" y="2881155"/>
            <a:chExt cx="780842" cy="745912"/>
          </a:xfrm>
        </p:grpSpPr>
        <p:sp>
          <p:nvSpPr>
            <p:cNvPr id="25" name="Puzzle3"/>
            <p:cNvSpPr/>
            <p:nvPr/>
          </p:nvSpPr>
          <p:spPr>
            <a:xfrm>
              <a:off x="6811557" y="2881155"/>
              <a:ext cx="306717" cy="3963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6625"/>
                <a:gd name="f8" fmla="val 20892"/>
                <a:gd name="f9" fmla="val 7105"/>
                <a:gd name="f10" fmla="val 21023"/>
                <a:gd name="f11" fmla="val 7513"/>
                <a:gd name="f12" fmla="val 21088"/>
                <a:gd name="f13" fmla="val 7922"/>
                <a:gd name="f14" fmla="val 21115"/>
                <a:gd name="f15" fmla="val 8242"/>
                <a:gd name="f16" fmla="val 8544"/>
                <a:gd name="f17" fmla="val 21062"/>
                <a:gd name="f18" fmla="val 8810"/>
                <a:gd name="f19" fmla="val 20997"/>
                <a:gd name="f20" fmla="val 9023"/>
                <a:gd name="f21" fmla="val 9148"/>
                <a:gd name="f22" fmla="val 20761"/>
                <a:gd name="f23" fmla="val 9290"/>
                <a:gd name="f24" fmla="val 20616"/>
                <a:gd name="f25" fmla="val 9361"/>
                <a:gd name="f26" fmla="val 20459"/>
                <a:gd name="f27" fmla="val 9396"/>
                <a:gd name="f28" fmla="val 20289"/>
                <a:gd name="f29" fmla="val 20092"/>
                <a:gd name="f30" fmla="val 9325"/>
                <a:gd name="f31" fmla="val 19909"/>
                <a:gd name="f32" fmla="val 9219"/>
                <a:gd name="f33" fmla="val 19738"/>
                <a:gd name="f34" fmla="val 9094"/>
                <a:gd name="f35" fmla="val 19555"/>
                <a:gd name="f36" fmla="val 8917"/>
                <a:gd name="f37" fmla="val 19384"/>
                <a:gd name="f38" fmla="val 8650"/>
                <a:gd name="f39" fmla="val 19162"/>
                <a:gd name="f40" fmla="val 8437"/>
                <a:gd name="f41" fmla="val 18900"/>
                <a:gd name="f42" fmla="val 8277"/>
                <a:gd name="f43" fmla="val 18624"/>
                <a:gd name="f44" fmla="val 8135"/>
                <a:gd name="f45" fmla="val 18349"/>
                <a:gd name="f46" fmla="val 8028"/>
                <a:gd name="f47" fmla="val 18048"/>
                <a:gd name="f48" fmla="val 7993"/>
                <a:gd name="f49" fmla="val 17746"/>
                <a:gd name="f50" fmla="val 17471"/>
                <a:gd name="f51" fmla="val 17169"/>
                <a:gd name="f52" fmla="val 16920"/>
                <a:gd name="f53" fmla="val 16671"/>
                <a:gd name="f54" fmla="val 8366"/>
                <a:gd name="f55" fmla="val 16540"/>
                <a:gd name="f56" fmla="val 8473"/>
                <a:gd name="f57" fmla="val 16409"/>
                <a:gd name="f58" fmla="val 8615"/>
                <a:gd name="f59" fmla="val 16317"/>
                <a:gd name="f60" fmla="val 8739"/>
                <a:gd name="f61" fmla="val 16213"/>
                <a:gd name="f62" fmla="val 8881"/>
                <a:gd name="f63" fmla="val 16134"/>
                <a:gd name="f64" fmla="val 9059"/>
                <a:gd name="f65" fmla="val 16055"/>
                <a:gd name="f66" fmla="val 9254"/>
                <a:gd name="f67" fmla="val 15990"/>
                <a:gd name="f68" fmla="val 9432"/>
                <a:gd name="f69" fmla="val 15911"/>
                <a:gd name="f70" fmla="val 9663"/>
                <a:gd name="f71" fmla="val 15885"/>
                <a:gd name="f72" fmla="val 9876"/>
                <a:gd name="f73" fmla="val 15833"/>
                <a:gd name="f74" fmla="val 10142"/>
                <a:gd name="f75" fmla="val 15806"/>
                <a:gd name="f76" fmla="val 10391"/>
                <a:gd name="f77" fmla="val 10728"/>
                <a:gd name="f78" fmla="val 10995"/>
                <a:gd name="f79" fmla="val 11279"/>
                <a:gd name="f80" fmla="val 11546"/>
                <a:gd name="f81" fmla="val 11776"/>
                <a:gd name="f82" fmla="val 15937"/>
                <a:gd name="f83" fmla="val 12025"/>
                <a:gd name="f84" fmla="val 12221"/>
                <a:gd name="f85" fmla="val 12434"/>
                <a:gd name="f86" fmla="val 12611"/>
                <a:gd name="f87" fmla="val 12771"/>
                <a:gd name="f88" fmla="val 12913"/>
                <a:gd name="f89" fmla="val 13038"/>
                <a:gd name="f90" fmla="val 16514"/>
                <a:gd name="f91" fmla="val 13251"/>
                <a:gd name="f92" fmla="val 16737"/>
                <a:gd name="f93" fmla="val 13428"/>
                <a:gd name="f94" fmla="val 16986"/>
                <a:gd name="f95" fmla="val 13517"/>
                <a:gd name="f96" fmla="val 17248"/>
                <a:gd name="f97" fmla="val 13588"/>
                <a:gd name="f98" fmla="val 17523"/>
                <a:gd name="f99" fmla="val 17799"/>
                <a:gd name="f100" fmla="val 18074"/>
                <a:gd name="f101" fmla="val 18323"/>
                <a:gd name="f102" fmla="val 13286"/>
                <a:gd name="f103" fmla="val 18572"/>
                <a:gd name="f104" fmla="val 13109"/>
                <a:gd name="f105" fmla="val 18808"/>
                <a:gd name="f106" fmla="val 12878"/>
                <a:gd name="f107" fmla="val 19031"/>
                <a:gd name="f108" fmla="val 19411"/>
                <a:gd name="f109" fmla="val 12132"/>
                <a:gd name="f110" fmla="val 19856"/>
                <a:gd name="f111" fmla="val 11919"/>
                <a:gd name="f112" fmla="val 20014"/>
                <a:gd name="f113" fmla="val 11883"/>
                <a:gd name="f114" fmla="val 20132"/>
                <a:gd name="f115" fmla="val 20263"/>
                <a:gd name="f116" fmla="val 20394"/>
                <a:gd name="f117" fmla="val 11954"/>
                <a:gd name="f118" fmla="val 20485"/>
                <a:gd name="f119" fmla="val 12061"/>
                <a:gd name="f120" fmla="val 20590"/>
                <a:gd name="f121" fmla="val 12185"/>
                <a:gd name="f122" fmla="val 20695"/>
                <a:gd name="f123" fmla="val 12327"/>
                <a:gd name="f124" fmla="val 20787"/>
                <a:gd name="f125" fmla="val 12540"/>
                <a:gd name="f126" fmla="val 13073"/>
                <a:gd name="f127" fmla="val 21193"/>
                <a:gd name="f128" fmla="val 13873"/>
                <a:gd name="f129" fmla="val 21298"/>
                <a:gd name="f130" fmla="val 14317"/>
                <a:gd name="f131" fmla="val 21390"/>
                <a:gd name="f132" fmla="val 14778"/>
                <a:gd name="f133" fmla="val 21468"/>
                <a:gd name="f134" fmla="val 15294"/>
                <a:gd name="f135" fmla="val 21547"/>
                <a:gd name="f136" fmla="val 15809"/>
                <a:gd name="f137" fmla="val 16359"/>
                <a:gd name="f138" fmla="val 21652"/>
                <a:gd name="f139" fmla="val 16875"/>
                <a:gd name="f140" fmla="val 21678"/>
                <a:gd name="f141" fmla="val 17407"/>
                <a:gd name="f142" fmla="val 17958"/>
                <a:gd name="f143" fmla="val 18473"/>
                <a:gd name="f144" fmla="val 18953"/>
                <a:gd name="f145" fmla="val 21573"/>
                <a:gd name="f146" fmla="val 19397"/>
                <a:gd name="f147" fmla="val 21495"/>
                <a:gd name="f148" fmla="val 19841"/>
                <a:gd name="f149" fmla="val 20214"/>
                <a:gd name="f150" fmla="val 21272"/>
                <a:gd name="f151" fmla="val 20551"/>
                <a:gd name="f152" fmla="val 20480"/>
                <a:gd name="f153" fmla="val 20409"/>
                <a:gd name="f154" fmla="val 20356"/>
                <a:gd name="f155" fmla="val 20158"/>
                <a:gd name="f156" fmla="val 19804"/>
                <a:gd name="f157" fmla="val 20321"/>
                <a:gd name="f158" fmla="val 19083"/>
                <a:gd name="f159" fmla="val 17641"/>
                <a:gd name="f160" fmla="val 17012"/>
                <a:gd name="f161" fmla="val 16488"/>
                <a:gd name="f162" fmla="val 20445"/>
                <a:gd name="f163" fmla="val 15754"/>
                <a:gd name="f164" fmla="val 15610"/>
                <a:gd name="f165" fmla="val 20178"/>
                <a:gd name="f166" fmla="val 15452"/>
                <a:gd name="f167" fmla="val 20001"/>
                <a:gd name="f168" fmla="val 15334"/>
                <a:gd name="f169" fmla="val 19770"/>
                <a:gd name="f170" fmla="val 15230"/>
                <a:gd name="f171" fmla="val 19521"/>
                <a:gd name="f172" fmla="val 15125"/>
                <a:gd name="f173" fmla="val 19290"/>
                <a:gd name="f174" fmla="val 15059"/>
                <a:gd name="f175" fmla="val 19024"/>
                <a:gd name="f176" fmla="val 15007"/>
                <a:gd name="f177" fmla="val 18740"/>
                <a:gd name="f178" fmla="val 14954"/>
                <a:gd name="f179" fmla="val 18509"/>
                <a:gd name="f180" fmla="val 18225"/>
                <a:gd name="f181" fmla="val 17994"/>
                <a:gd name="f182" fmla="val 17763"/>
                <a:gd name="f183" fmla="val 15085"/>
                <a:gd name="f184" fmla="val 17550"/>
                <a:gd name="f185" fmla="val 15177"/>
                <a:gd name="f186" fmla="val 17372"/>
                <a:gd name="f187" fmla="val 15308"/>
                <a:gd name="f188" fmla="val 17176"/>
                <a:gd name="f189" fmla="val 15426"/>
                <a:gd name="f190" fmla="val 16928"/>
                <a:gd name="f191" fmla="val 15557"/>
                <a:gd name="f192" fmla="val 16661"/>
                <a:gd name="f193" fmla="val 15636"/>
                <a:gd name="f194" fmla="val 15688"/>
                <a:gd name="f195" fmla="val 16022"/>
                <a:gd name="f196" fmla="val 15715"/>
                <a:gd name="f197" fmla="val 15667"/>
                <a:gd name="f198" fmla="val 15662"/>
                <a:gd name="f199" fmla="val 14956"/>
                <a:gd name="f200" fmla="val 15583"/>
                <a:gd name="f201" fmla="val 14619"/>
                <a:gd name="f202" fmla="val 15479"/>
                <a:gd name="f203" fmla="val 14281"/>
                <a:gd name="f204" fmla="val 13961"/>
                <a:gd name="f205" fmla="val 13695"/>
                <a:gd name="f206" fmla="val 14981"/>
                <a:gd name="f207" fmla="val 14850"/>
                <a:gd name="f208" fmla="val 13482"/>
                <a:gd name="f209" fmla="val 14732"/>
                <a:gd name="f210" fmla="val 13393"/>
                <a:gd name="f211" fmla="val 14600"/>
                <a:gd name="f212" fmla="val 13322"/>
                <a:gd name="f213" fmla="val 14456"/>
                <a:gd name="f214" fmla="val 14299"/>
                <a:gd name="f215" fmla="val 13215"/>
                <a:gd name="f216" fmla="val 14155"/>
                <a:gd name="f217" fmla="val 13180"/>
                <a:gd name="f218" fmla="val 13971"/>
                <a:gd name="f219" fmla="val 13801"/>
                <a:gd name="f220" fmla="val 13591"/>
                <a:gd name="f221" fmla="val 13395"/>
                <a:gd name="f222" fmla="val 13198"/>
                <a:gd name="f223" fmla="val 13015"/>
                <a:gd name="f224" fmla="val 12870"/>
                <a:gd name="f225" fmla="val 12713"/>
                <a:gd name="f226" fmla="val 12569"/>
                <a:gd name="f227" fmla="val 13730"/>
                <a:gd name="f228" fmla="val 12438"/>
                <a:gd name="f229" fmla="val 13997"/>
                <a:gd name="f230" fmla="val 12215"/>
                <a:gd name="f231" fmla="val 14334"/>
                <a:gd name="f232" fmla="val 12005"/>
                <a:gd name="f233" fmla="val 14690"/>
                <a:gd name="f234" fmla="val 11861"/>
                <a:gd name="f235" fmla="val 15063"/>
                <a:gd name="f236" fmla="val 11756"/>
                <a:gd name="f237" fmla="val 15436"/>
                <a:gd name="f238" fmla="val 11678"/>
                <a:gd name="f239" fmla="val 11638"/>
                <a:gd name="f240" fmla="val 16182"/>
                <a:gd name="f241" fmla="val 16555"/>
                <a:gd name="f242" fmla="val 16910"/>
                <a:gd name="f243" fmla="val 11730"/>
                <a:gd name="f244" fmla="val 11835"/>
                <a:gd name="f245" fmla="val 17514"/>
                <a:gd name="f246" fmla="val 11966"/>
                <a:gd name="f247" fmla="val 12110"/>
                <a:gd name="f248" fmla="val 17887"/>
                <a:gd name="f249" fmla="val 18065"/>
                <a:gd name="f250" fmla="val 12307"/>
                <a:gd name="f251" fmla="val 18260"/>
                <a:gd name="f252" fmla="val 12412"/>
                <a:gd name="f253" fmla="val 18438"/>
                <a:gd name="f254" fmla="val 12464"/>
                <a:gd name="f255" fmla="val 18669"/>
                <a:gd name="f256" fmla="val 12543"/>
                <a:gd name="f257" fmla="val 18882"/>
                <a:gd name="f258" fmla="val 19113"/>
                <a:gd name="f259" fmla="val 12595"/>
                <a:gd name="f260" fmla="val 19361"/>
                <a:gd name="f261" fmla="val 12608"/>
                <a:gd name="f262" fmla="val 19592"/>
                <a:gd name="f263" fmla="val 20072"/>
                <a:gd name="f264" fmla="val 12490"/>
                <a:gd name="f265" fmla="val 20800"/>
                <a:gd name="f266" fmla="val 12333"/>
                <a:gd name="f267" fmla="val 20996"/>
                <a:gd name="f268" fmla="val 12241"/>
                <a:gd name="f269" fmla="val 21244"/>
                <a:gd name="f270" fmla="val 12032"/>
                <a:gd name="f271" fmla="val 21404"/>
                <a:gd name="f272" fmla="val 21475"/>
                <a:gd name="f273" fmla="val 21511"/>
                <a:gd name="f274" fmla="val 21617"/>
                <a:gd name="f275" fmla="val 11481"/>
                <a:gd name="f276" fmla="val 21653"/>
                <a:gd name="f277" fmla="val 11180"/>
                <a:gd name="f278" fmla="val 10826"/>
                <a:gd name="f279" fmla="val 10472"/>
                <a:gd name="f280" fmla="val 21582"/>
                <a:gd name="f281" fmla="val 10092"/>
                <a:gd name="f282" fmla="val 9725"/>
                <a:gd name="f283" fmla="val 8912"/>
                <a:gd name="f284" fmla="val 21067"/>
                <a:gd name="f285" fmla="val 8191"/>
                <a:gd name="f286" fmla="val 7536"/>
                <a:gd name="f287" fmla="val 7025"/>
                <a:gd name="f288" fmla="val 7103"/>
                <a:gd name="f289" fmla="val 19432"/>
                <a:gd name="f290" fmla="val 7156"/>
                <a:gd name="f291" fmla="val 18846"/>
                <a:gd name="f292" fmla="val 7208"/>
                <a:gd name="f293" fmla="val 17656"/>
                <a:gd name="f294" fmla="val 17070"/>
                <a:gd name="f295" fmla="val 7182"/>
                <a:gd name="f296" fmla="val 16484"/>
                <a:gd name="f297" fmla="val 15986"/>
                <a:gd name="f298" fmla="val 14992"/>
                <a:gd name="f299" fmla="val 6999"/>
                <a:gd name="f300" fmla="val 14210"/>
                <a:gd name="f301" fmla="val 6907"/>
                <a:gd name="f302" fmla="val 6828"/>
                <a:gd name="f303" fmla="val 6802"/>
                <a:gd name="f304" fmla="val 6645"/>
                <a:gd name="f305" fmla="val 12700"/>
                <a:gd name="f306" fmla="val 6474"/>
                <a:gd name="f307" fmla="val 12363"/>
                <a:gd name="f308" fmla="val 6304"/>
                <a:gd name="f309" fmla="val 6094"/>
                <a:gd name="f310" fmla="val 5871"/>
                <a:gd name="f311" fmla="val 5649"/>
                <a:gd name="f312" fmla="val 11688"/>
                <a:gd name="f313" fmla="val 5413"/>
                <a:gd name="f314" fmla="val 11617"/>
                <a:gd name="f315" fmla="val 5190"/>
                <a:gd name="f316" fmla="val 4941"/>
                <a:gd name="f317" fmla="val 11652"/>
                <a:gd name="f318" fmla="val 4718"/>
                <a:gd name="f319" fmla="val 11723"/>
                <a:gd name="f320" fmla="val 4482"/>
                <a:gd name="f321" fmla="val 11812"/>
                <a:gd name="f322" fmla="val 4285"/>
                <a:gd name="f323" fmla="val 4089"/>
                <a:gd name="f324" fmla="val 12096"/>
                <a:gd name="f325" fmla="val 3905"/>
                <a:gd name="f326" fmla="val 12292"/>
                <a:gd name="f327" fmla="val 3735"/>
                <a:gd name="f328" fmla="val 12505"/>
                <a:gd name="f329" fmla="val 3604"/>
                <a:gd name="f330" fmla="val 3460"/>
                <a:gd name="f331" fmla="val 3250"/>
                <a:gd name="f332" fmla="val 3027"/>
                <a:gd name="f333" fmla="val 2752"/>
                <a:gd name="f334" fmla="val 2477"/>
                <a:gd name="f335" fmla="val 2175"/>
                <a:gd name="f336" fmla="val 13357"/>
                <a:gd name="f337" fmla="val 1874"/>
                <a:gd name="f338" fmla="val 1572"/>
                <a:gd name="f339" fmla="val 1271"/>
                <a:gd name="f340" fmla="val 983"/>
                <a:gd name="f341" fmla="val 12949"/>
                <a:gd name="f342" fmla="val 865"/>
                <a:gd name="f343" fmla="val 12807"/>
                <a:gd name="f344" fmla="val 733"/>
                <a:gd name="f345" fmla="val 12665"/>
                <a:gd name="f346" fmla="val 616"/>
                <a:gd name="f347" fmla="val 511"/>
                <a:gd name="f348" fmla="val 406"/>
                <a:gd name="f349" fmla="val 314"/>
                <a:gd name="f350" fmla="val 235"/>
                <a:gd name="f351" fmla="val 183"/>
                <a:gd name="f352" fmla="val 11368"/>
                <a:gd name="f353" fmla="val 104"/>
                <a:gd name="f354" fmla="val 11101"/>
                <a:gd name="f355" fmla="val 78"/>
                <a:gd name="f356" fmla="val 10800"/>
                <a:gd name="f357" fmla="val 52"/>
                <a:gd name="f358" fmla="val 10444"/>
                <a:gd name="f359" fmla="val 9840"/>
                <a:gd name="f360" fmla="val 9574"/>
                <a:gd name="f361" fmla="val 157"/>
                <a:gd name="f362" fmla="val 209"/>
                <a:gd name="f363" fmla="val 8846"/>
                <a:gd name="f364" fmla="val 262"/>
                <a:gd name="f365" fmla="val 340"/>
                <a:gd name="f366" fmla="val 432"/>
                <a:gd name="f367" fmla="val 8100"/>
                <a:gd name="f368" fmla="val 7957"/>
                <a:gd name="f369" fmla="val 707"/>
                <a:gd name="f370" fmla="val 7833"/>
                <a:gd name="f371" fmla="val 838"/>
                <a:gd name="f372" fmla="val 7620"/>
                <a:gd name="f373" fmla="val 1061"/>
                <a:gd name="f374" fmla="val 7442"/>
                <a:gd name="f375" fmla="val 1336"/>
                <a:gd name="f376" fmla="val 7353"/>
                <a:gd name="f377" fmla="val 1599"/>
                <a:gd name="f378" fmla="val 7318"/>
                <a:gd name="f379" fmla="val 1900"/>
                <a:gd name="f380" fmla="val 2450"/>
                <a:gd name="f381" fmla="val 2726"/>
                <a:gd name="f382" fmla="val 2975"/>
                <a:gd name="f383" fmla="val 3198"/>
                <a:gd name="f384" fmla="val 8064"/>
                <a:gd name="f385" fmla="val 3433"/>
                <a:gd name="f386" fmla="val 8295"/>
                <a:gd name="f387" fmla="val 3630"/>
                <a:gd name="f388" fmla="val 8508"/>
                <a:gd name="f389" fmla="val 3853"/>
                <a:gd name="f390" fmla="val 8686"/>
                <a:gd name="f391" fmla="val 8775"/>
                <a:gd name="f392" fmla="val 4312"/>
                <a:gd name="f393" fmla="val 4561"/>
                <a:gd name="f394" fmla="val 4810"/>
                <a:gd name="f395" fmla="val 5059"/>
                <a:gd name="f396" fmla="val 8721"/>
                <a:gd name="f397" fmla="val 5295"/>
                <a:gd name="f398" fmla="val 8579"/>
                <a:gd name="f399" fmla="val 5544"/>
                <a:gd name="f400" fmla="val 5766"/>
                <a:gd name="f401" fmla="val 5976"/>
                <a:gd name="f402" fmla="val 6199"/>
                <a:gd name="f403" fmla="val 7478"/>
                <a:gd name="f404" fmla="val 6369"/>
                <a:gd name="f405" fmla="val 7069"/>
                <a:gd name="f406" fmla="val 6527"/>
                <a:gd name="f407" fmla="val 6590"/>
                <a:gd name="f408" fmla="val 6671"/>
                <a:gd name="f409" fmla="val 6092"/>
                <a:gd name="f410" fmla="val 5684"/>
                <a:gd name="f411" fmla="val 5133"/>
                <a:gd name="f412" fmla="val 4547"/>
                <a:gd name="f413" fmla="val 3872"/>
                <a:gd name="f414" fmla="val 3144"/>
                <a:gd name="f415" fmla="val 2362"/>
                <a:gd name="f416" fmla="val 1545"/>
                <a:gd name="f417" fmla="val 692"/>
                <a:gd name="f418" fmla="val 586"/>
                <a:gd name="f419" fmla="val 7234"/>
                <a:gd name="f420" fmla="val 461"/>
                <a:gd name="f421" fmla="val 7837"/>
                <a:gd name="f422" fmla="val 355"/>
                <a:gd name="f423" fmla="val 8493"/>
                <a:gd name="f424" fmla="val 248"/>
                <a:gd name="f425" fmla="val 9187"/>
                <a:gd name="f426" fmla="val 142"/>
                <a:gd name="f427" fmla="val 9869"/>
                <a:gd name="f428" fmla="val 106"/>
                <a:gd name="f429" fmla="val 10498"/>
                <a:gd name="f430" fmla="val 10983"/>
                <a:gd name="f431" fmla="val 11311"/>
                <a:gd name="f432" fmla="val 213"/>
                <a:gd name="f433" fmla="val 319"/>
                <a:gd name="f434" fmla="val 11651"/>
                <a:gd name="f435" fmla="val 497"/>
                <a:gd name="f436" fmla="val 11783"/>
                <a:gd name="f437" fmla="val 11914"/>
                <a:gd name="f438" fmla="val 941"/>
                <a:gd name="f439" fmla="val 1207"/>
                <a:gd name="f440" fmla="val 1509"/>
                <a:gd name="f441" fmla="val 12189"/>
                <a:gd name="f442" fmla="val 1794"/>
                <a:gd name="f443" fmla="val 2131"/>
                <a:gd name="f444" fmla="val 12267"/>
                <a:gd name="f445" fmla="val 2433"/>
                <a:gd name="f446" fmla="val 12281"/>
                <a:gd name="f447" fmla="val 2735"/>
                <a:gd name="f448" fmla="val 3055"/>
                <a:gd name="f449" fmla="val 3357"/>
                <a:gd name="f450" fmla="val 3623"/>
                <a:gd name="f451" fmla="val 12084"/>
                <a:gd name="f452" fmla="val 11979"/>
                <a:gd name="f453" fmla="val 4103"/>
                <a:gd name="f454" fmla="val 4316"/>
                <a:gd name="f455" fmla="val 11704"/>
                <a:gd name="f456" fmla="val 4582"/>
                <a:gd name="f457" fmla="val 11612"/>
                <a:gd name="f458" fmla="val 4849"/>
                <a:gd name="f459" fmla="val 11533"/>
                <a:gd name="f460" fmla="val 5169"/>
                <a:gd name="f461" fmla="val 11507"/>
                <a:gd name="f462" fmla="val 5506"/>
                <a:gd name="f463" fmla="val 5808"/>
                <a:gd name="f464" fmla="val 6146"/>
                <a:gd name="f465" fmla="val 11560"/>
                <a:gd name="f466" fmla="val 6501"/>
                <a:gd name="f467" fmla="val 6803"/>
                <a:gd name="f468" fmla="val 11940"/>
                <a:gd name="f469" fmla="val 7584"/>
                <a:gd name="f470" fmla="val 7798"/>
                <a:gd name="f471" fmla="val 13526"/>
                <a:gd name="f472" fmla="val 13775"/>
                <a:gd name="f473" fmla="val 13998"/>
                <a:gd name="f474" fmla="val 14220"/>
                <a:gd name="f475" fmla="val 14404"/>
                <a:gd name="f476" fmla="val 14574"/>
                <a:gd name="f477" fmla="val 15033"/>
                <a:gd name="f478" fmla="val 14902"/>
                <a:gd name="f479" fmla="val 14784"/>
                <a:gd name="f480" fmla="val 3907"/>
                <a:gd name="f481" fmla="val 14430"/>
                <a:gd name="f482" fmla="val 3659"/>
                <a:gd name="f483" fmla="val 3428"/>
                <a:gd name="f484" fmla="val 14194"/>
                <a:gd name="f485" fmla="val 3179"/>
                <a:gd name="f486" fmla="val 14129"/>
                <a:gd name="f487" fmla="val 2913"/>
                <a:gd name="f488" fmla="val 14102"/>
                <a:gd name="f489" fmla="val 2646"/>
                <a:gd name="f490" fmla="val 2096"/>
                <a:gd name="f491" fmla="val 14168"/>
                <a:gd name="f492" fmla="val 1811"/>
                <a:gd name="f493" fmla="val 14273"/>
                <a:gd name="f494" fmla="val 14378"/>
                <a:gd name="f495" fmla="val 1314"/>
                <a:gd name="f496" fmla="val 14496"/>
                <a:gd name="f497" fmla="val 1065"/>
                <a:gd name="f498" fmla="val 14653"/>
                <a:gd name="f499" fmla="val 870"/>
                <a:gd name="f500" fmla="val 14797"/>
                <a:gd name="f501" fmla="val 657"/>
                <a:gd name="f502" fmla="val 390"/>
                <a:gd name="f503" fmla="val 15413"/>
                <a:gd name="f504" fmla="val 284"/>
                <a:gd name="f505" fmla="val 16239"/>
                <a:gd name="f506" fmla="val 16566"/>
                <a:gd name="f507" fmla="val 17340"/>
                <a:gd name="f508" fmla="val 18152"/>
                <a:gd name="f509" fmla="val 799"/>
                <a:gd name="f510" fmla="val 18559"/>
                <a:gd name="f511" fmla="val 905"/>
                <a:gd name="f512" fmla="val 18978"/>
                <a:gd name="f513" fmla="val 959"/>
                <a:gd name="f514" fmla="val 994"/>
                <a:gd name="f515" fmla="val 19791"/>
                <a:gd name="f516" fmla="val 20669"/>
                <a:gd name="f517" fmla="val 20813"/>
                <a:gd name="f518" fmla="val 20970"/>
                <a:gd name="f519" fmla="val 1474"/>
                <a:gd name="f520" fmla="val 2291"/>
                <a:gd name="f521" fmla="val 20866"/>
                <a:gd name="f522" fmla="val 3108"/>
                <a:gd name="f523" fmla="val 20721"/>
                <a:gd name="f524" fmla="val 4653"/>
                <a:gd name="f525" fmla="val 5364"/>
                <a:gd name="f526" fmla="val 5701"/>
                <a:gd name="f527" fmla="val 6057"/>
                <a:gd name="f528" fmla="val 6323"/>
                <a:gd name="f529" fmla="+- 0 0 0"/>
                <a:gd name="f530" fmla="*/ f3 1 21600"/>
                <a:gd name="f531" fmla="*/ f4 1 21600"/>
                <a:gd name="f532" fmla="+- f6 0 f5"/>
                <a:gd name="f533" fmla="*/ f529 f0 1"/>
                <a:gd name="f534" fmla="*/ f532 1 21600"/>
                <a:gd name="f535" fmla="*/ f533 1 f2"/>
                <a:gd name="f536" fmla="*/ 2273 f534 1"/>
                <a:gd name="f537" fmla="*/ 19149 f534 1"/>
                <a:gd name="f538" fmla="*/ 20237 f534 1"/>
                <a:gd name="f539" fmla="*/ 7719 f534 1"/>
                <a:gd name="f540" fmla="*/ 10391 f534 1"/>
                <a:gd name="f541" fmla="*/ 15806 f534 1"/>
                <a:gd name="f542" fmla="*/ 20551 f534 1"/>
                <a:gd name="f543" fmla="*/ 21088 f534 1"/>
                <a:gd name="f544" fmla="*/ 13180 f534 1"/>
                <a:gd name="f545" fmla="*/ 13801 f534 1"/>
                <a:gd name="f546" fmla="*/ 7025 f534 1"/>
                <a:gd name="f547" fmla="*/ 10500 f534 1"/>
                <a:gd name="f548" fmla="*/ 52 f534 1"/>
                <a:gd name="f549" fmla="*/ 692 f534 1"/>
                <a:gd name="f550" fmla="*/ 6802 f534 1"/>
                <a:gd name="f551" fmla="*/ 8064 f534 1"/>
                <a:gd name="f552" fmla="*/ 13526 f534 1"/>
                <a:gd name="f553" fmla="+- f535 0 f1"/>
                <a:gd name="f554" fmla="*/ f540 1 f534"/>
                <a:gd name="f555" fmla="*/ f541 1 f534"/>
                <a:gd name="f556" fmla="*/ f542 1 f534"/>
                <a:gd name="f557" fmla="*/ f543 1 f534"/>
                <a:gd name="f558" fmla="*/ f544 1 f534"/>
                <a:gd name="f559" fmla="*/ f545 1 f534"/>
                <a:gd name="f560" fmla="*/ f546 1 f534"/>
                <a:gd name="f561" fmla="*/ f547 1 f534"/>
                <a:gd name="f562" fmla="*/ f548 1 f534"/>
                <a:gd name="f563" fmla="*/ f549 1 f534"/>
                <a:gd name="f564" fmla="*/ f550 1 f534"/>
                <a:gd name="f565" fmla="*/ f551 1 f534"/>
                <a:gd name="f566" fmla="*/ f552 1 f534"/>
                <a:gd name="f567" fmla="*/ f536 1 f534"/>
                <a:gd name="f568" fmla="*/ f537 1 f534"/>
                <a:gd name="f569" fmla="*/ f539 1 f534"/>
                <a:gd name="f570" fmla="*/ f538 1 f534"/>
                <a:gd name="f571" fmla="*/ f567 f530 1"/>
                <a:gd name="f572" fmla="*/ f568 f530 1"/>
                <a:gd name="f573" fmla="*/ f570 f531 1"/>
                <a:gd name="f574" fmla="*/ f569 f531 1"/>
                <a:gd name="f575" fmla="*/ f554 f530 1"/>
                <a:gd name="f576" fmla="*/ f555 f531 1"/>
                <a:gd name="f577" fmla="*/ f556 f530 1"/>
                <a:gd name="f578" fmla="*/ f557 f531 1"/>
                <a:gd name="f579" fmla="*/ f558 f530 1"/>
                <a:gd name="f580" fmla="*/ f559 f531 1"/>
                <a:gd name="f581" fmla="*/ f560 f531 1"/>
                <a:gd name="f582" fmla="*/ f561 f530 1"/>
                <a:gd name="f583" fmla="*/ f562 f531 1"/>
                <a:gd name="f584" fmla="*/ f563 f530 1"/>
                <a:gd name="f585" fmla="*/ f564 f531 1"/>
                <a:gd name="f586" fmla="*/ f565 f530 1"/>
                <a:gd name="f587" fmla="*/ f566 f5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3">
                  <a:pos x="f575" y="f576"/>
                </a:cxn>
                <a:cxn ang="f553">
                  <a:pos x="f577" y="f578"/>
                </a:cxn>
                <a:cxn ang="f553">
                  <a:pos x="f579" y="f580"/>
                </a:cxn>
                <a:cxn ang="f553">
                  <a:pos x="f577" y="f581"/>
                </a:cxn>
                <a:cxn ang="f553">
                  <a:pos x="f582" y="f583"/>
                </a:cxn>
                <a:cxn ang="f553">
                  <a:pos x="f584" y="f585"/>
                </a:cxn>
                <a:cxn ang="f553">
                  <a:pos x="f586" y="f587"/>
                </a:cxn>
                <a:cxn ang="f553">
                  <a:pos x="f584" y="f578"/>
                </a:cxn>
              </a:cxnLst>
              <a:rect l="f571" t="f574" r="f572" b="f573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4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8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6" y="f51"/>
                  </a:lnTo>
                  <a:lnTo>
                    <a:pt x="f44" y="f52"/>
                  </a:lnTo>
                  <a:lnTo>
                    <a:pt x="f4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5"/>
                  </a:lnTo>
                  <a:lnTo>
                    <a:pt x="f77" y="f75"/>
                  </a:lnTo>
                  <a:lnTo>
                    <a:pt x="f78" y="f75"/>
                  </a:lnTo>
                  <a:lnTo>
                    <a:pt x="f79" y="f73"/>
                  </a:lnTo>
                  <a:lnTo>
                    <a:pt x="f80" y="f71"/>
                  </a:lnTo>
                  <a:lnTo>
                    <a:pt x="f81" y="f82"/>
                  </a:lnTo>
                  <a:lnTo>
                    <a:pt x="f83" y="f67"/>
                  </a:lnTo>
                  <a:lnTo>
                    <a:pt x="f84" y="f65"/>
                  </a:lnTo>
                  <a:lnTo>
                    <a:pt x="f85" y="f63"/>
                  </a:lnTo>
                  <a:lnTo>
                    <a:pt x="f86" y="f61"/>
                  </a:lnTo>
                  <a:lnTo>
                    <a:pt x="f87" y="f59"/>
                  </a:lnTo>
                  <a:lnTo>
                    <a:pt x="f88" y="f57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7" y="f99"/>
                  </a:lnTo>
                  <a:lnTo>
                    <a:pt x="f95" y="f100"/>
                  </a:lnTo>
                  <a:lnTo>
                    <a:pt x="f93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85" y="f108"/>
                  </a:lnTo>
                  <a:lnTo>
                    <a:pt x="f109" y="f33"/>
                  </a:lnTo>
                  <a:lnTo>
                    <a:pt x="f83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3" y="f115"/>
                  </a:lnTo>
                  <a:lnTo>
                    <a:pt x="f113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8"/>
                  </a:lnTo>
                  <a:lnTo>
                    <a:pt x="f87" y="f19"/>
                  </a:lnTo>
                  <a:lnTo>
                    <a:pt x="f126" y="f12"/>
                  </a:lnTo>
                  <a:lnTo>
                    <a:pt x="f93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0"/>
                  </a:lnTo>
                  <a:lnTo>
                    <a:pt x="f142" y="f140"/>
                  </a:lnTo>
                  <a:lnTo>
                    <a:pt x="f143" y="f138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31"/>
                  </a:lnTo>
                  <a:lnTo>
                    <a:pt x="f149" y="f150"/>
                  </a:lnTo>
                  <a:lnTo>
                    <a:pt x="f151" y="f12"/>
                  </a:lnTo>
                  <a:lnTo>
                    <a:pt x="f152" y="f124"/>
                  </a:lnTo>
                  <a:lnTo>
                    <a:pt x="f153" y="f118"/>
                  </a:lnTo>
                  <a:lnTo>
                    <a:pt x="f154" y="f155"/>
                  </a:lnTo>
                  <a:lnTo>
                    <a:pt x="f154" y="f156"/>
                  </a:lnTo>
                  <a:lnTo>
                    <a:pt x="f157" y="f158"/>
                  </a:lnTo>
                  <a:lnTo>
                    <a:pt x="f154" y="f45"/>
                  </a:lnTo>
                  <a:lnTo>
                    <a:pt x="f153" y="f159"/>
                  </a:lnTo>
                  <a:lnTo>
                    <a:pt x="f152" y="f160"/>
                  </a:lnTo>
                  <a:lnTo>
                    <a:pt x="f151" y="f161"/>
                  </a:lnTo>
                  <a:lnTo>
                    <a:pt x="f151" y="f65"/>
                  </a:lnTo>
                  <a:lnTo>
                    <a:pt x="f151" y="f69"/>
                  </a:lnTo>
                  <a:lnTo>
                    <a:pt x="f162" y="f163"/>
                  </a:lnTo>
                  <a:lnTo>
                    <a:pt x="f154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78"/>
                  </a:lnTo>
                  <a:lnTo>
                    <a:pt x="f180" y="f178"/>
                  </a:lnTo>
                  <a:lnTo>
                    <a:pt x="f181" y="f176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37" y="f194"/>
                  </a:lnTo>
                  <a:lnTo>
                    <a:pt x="f195" y="f196"/>
                  </a:lnTo>
                  <a:lnTo>
                    <a:pt x="f197" y="f194"/>
                  </a:lnTo>
                  <a:lnTo>
                    <a:pt x="f134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168"/>
                  </a:lnTo>
                  <a:lnTo>
                    <a:pt x="f204" y="f185"/>
                  </a:lnTo>
                  <a:lnTo>
                    <a:pt x="f205" y="f206"/>
                  </a:lnTo>
                  <a:lnTo>
                    <a:pt x="f97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9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7" y="f219"/>
                  </a:lnTo>
                  <a:lnTo>
                    <a:pt x="f217" y="f220"/>
                  </a:lnTo>
                  <a:lnTo>
                    <a:pt x="f215" y="f221"/>
                  </a:lnTo>
                  <a:lnTo>
                    <a:pt x="f91" y="f222"/>
                  </a:lnTo>
                  <a:lnTo>
                    <a:pt x="f212" y="f223"/>
                  </a:lnTo>
                  <a:lnTo>
                    <a:pt x="f210" y="f224"/>
                  </a:lnTo>
                  <a:lnTo>
                    <a:pt x="f208" y="f225"/>
                  </a:lnTo>
                  <a:lnTo>
                    <a:pt x="f97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136" y="f239"/>
                  </a:lnTo>
                  <a:lnTo>
                    <a:pt x="f240" y="f239"/>
                  </a:lnTo>
                  <a:lnTo>
                    <a:pt x="f241" y="f238"/>
                  </a:lnTo>
                  <a:lnTo>
                    <a:pt x="f242" y="f243"/>
                  </a:lnTo>
                  <a:lnTo>
                    <a:pt x="f96" y="f244"/>
                  </a:lnTo>
                  <a:lnTo>
                    <a:pt x="f245" y="f246"/>
                  </a:lnTo>
                  <a:lnTo>
                    <a:pt x="f182" y="f247"/>
                  </a:lnTo>
                  <a:lnTo>
                    <a:pt x="f248" y="f230"/>
                  </a:lnTo>
                  <a:lnTo>
                    <a:pt x="f249" y="f250"/>
                  </a:lnTo>
                  <a:lnTo>
                    <a:pt x="f251" y="f252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7" y="f226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1"/>
                  </a:lnTo>
                  <a:lnTo>
                    <a:pt x="f148" y="f259"/>
                  </a:lnTo>
                  <a:lnTo>
                    <a:pt x="f263" y="f256"/>
                  </a:lnTo>
                  <a:lnTo>
                    <a:pt x="f157" y="f264"/>
                  </a:lnTo>
                  <a:lnTo>
                    <a:pt x="f151" y="f228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47"/>
                  </a:lnTo>
                  <a:lnTo>
                    <a:pt x="f129" y="f270"/>
                  </a:lnTo>
                  <a:lnTo>
                    <a:pt x="f271" y="f246"/>
                  </a:lnTo>
                  <a:lnTo>
                    <a:pt x="f272" y="f234"/>
                  </a:lnTo>
                  <a:lnTo>
                    <a:pt x="f273" y="f24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6" y="f278"/>
                  </a:lnTo>
                  <a:lnTo>
                    <a:pt x="f276" y="f279"/>
                  </a:lnTo>
                  <a:lnTo>
                    <a:pt x="f280" y="f281"/>
                  </a:lnTo>
                  <a:lnTo>
                    <a:pt x="f273" y="f282"/>
                  </a:lnTo>
                  <a:lnTo>
                    <a:pt x="f129" y="f283"/>
                  </a:lnTo>
                  <a:lnTo>
                    <a:pt x="f284" y="f285"/>
                  </a:lnTo>
                  <a:lnTo>
                    <a:pt x="f265" y="f286"/>
                  </a:lnTo>
                  <a:lnTo>
                    <a:pt x="f151" y="f287"/>
                  </a:lnTo>
                  <a:lnTo>
                    <a:pt x="f16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180" y="f292"/>
                  </a:lnTo>
                  <a:lnTo>
                    <a:pt x="f293" y="f292"/>
                  </a:lnTo>
                  <a:lnTo>
                    <a:pt x="f294" y="f295"/>
                  </a:lnTo>
                  <a:lnTo>
                    <a:pt x="f296" y="f290"/>
                  </a:lnTo>
                  <a:lnTo>
                    <a:pt x="f297" y="f28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205" y="f302"/>
                  </a:lnTo>
                  <a:lnTo>
                    <a:pt x="f95" y="f303"/>
                  </a:lnTo>
                  <a:lnTo>
                    <a:pt x="f126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109" y="f309"/>
                  </a:lnTo>
                  <a:lnTo>
                    <a:pt x="f111" y="f310"/>
                  </a:lnTo>
                  <a:lnTo>
                    <a:pt x="f81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4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111" y="f323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329"/>
                  </a:lnTo>
                  <a:lnTo>
                    <a:pt x="f305" y="f330"/>
                  </a:lnTo>
                  <a:lnTo>
                    <a:pt x="f106" y="f331"/>
                  </a:lnTo>
                  <a:lnTo>
                    <a:pt x="f89" y="f332"/>
                  </a:lnTo>
                  <a:lnTo>
                    <a:pt x="f217" y="f333"/>
                  </a:lnTo>
                  <a:lnTo>
                    <a:pt x="f102" y="f334"/>
                  </a:lnTo>
                  <a:lnTo>
                    <a:pt x="f212" y="f335"/>
                  </a:lnTo>
                  <a:lnTo>
                    <a:pt x="f336" y="f337"/>
                  </a:lnTo>
                  <a:lnTo>
                    <a:pt x="f102" y="f338"/>
                  </a:lnTo>
                  <a:lnTo>
                    <a:pt x="f217" y="f339"/>
                  </a:lnTo>
                  <a:lnTo>
                    <a:pt x="f8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46"/>
                  </a:lnTo>
                  <a:lnTo>
                    <a:pt x="f328" y="f347"/>
                  </a:lnTo>
                  <a:lnTo>
                    <a:pt x="f123" y="f348"/>
                  </a:lnTo>
                  <a:lnTo>
                    <a:pt x="f109" y="f349"/>
                  </a:lnTo>
                  <a:lnTo>
                    <a:pt x="f113" y="f350"/>
                  </a:lnTo>
                  <a:lnTo>
                    <a:pt x="f317" y="f351"/>
                  </a:lnTo>
                  <a:lnTo>
                    <a:pt x="f352" y="f353"/>
                  </a:lnTo>
                  <a:lnTo>
                    <a:pt x="f354" y="f355"/>
                  </a:lnTo>
                  <a:lnTo>
                    <a:pt x="f356" y="f357"/>
                  </a:lnTo>
                  <a:lnTo>
                    <a:pt x="f358" y="f357"/>
                  </a:lnTo>
                  <a:lnTo>
                    <a:pt x="f74" y="f357"/>
                  </a:lnTo>
                  <a:lnTo>
                    <a:pt x="f359" y="f355"/>
                  </a:lnTo>
                  <a:lnTo>
                    <a:pt x="f360" y="f353"/>
                  </a:lnTo>
                  <a:lnTo>
                    <a:pt x="f30" y="f361"/>
                  </a:lnTo>
                  <a:lnTo>
                    <a:pt x="f34" y="f362"/>
                  </a:lnTo>
                  <a:lnTo>
                    <a:pt x="f363" y="f364"/>
                  </a:lnTo>
                  <a:lnTo>
                    <a:pt x="f38" y="f365"/>
                  </a:lnTo>
                  <a:lnTo>
                    <a:pt x="f40" y="f366"/>
                  </a:lnTo>
                  <a:lnTo>
                    <a:pt x="f42" y="f347"/>
                  </a:lnTo>
                  <a:lnTo>
                    <a:pt x="f367" y="f346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78" y="f335"/>
                  </a:lnTo>
                  <a:lnTo>
                    <a:pt x="f376" y="f380"/>
                  </a:lnTo>
                  <a:lnTo>
                    <a:pt x="f374" y="f381"/>
                  </a:lnTo>
                  <a:lnTo>
                    <a:pt x="f372" y="f382"/>
                  </a:lnTo>
                  <a:lnTo>
                    <a:pt x="f370" y="f383"/>
                  </a:lnTo>
                  <a:lnTo>
                    <a:pt x="f384" y="f385"/>
                  </a:lnTo>
                  <a:lnTo>
                    <a:pt x="f386" y="f387"/>
                  </a:lnTo>
                  <a:lnTo>
                    <a:pt x="f388" y="f389"/>
                  </a:lnTo>
                  <a:lnTo>
                    <a:pt x="f390" y="f323"/>
                  </a:lnTo>
                  <a:lnTo>
                    <a:pt x="f391" y="f392"/>
                  </a:lnTo>
                  <a:lnTo>
                    <a:pt x="f363" y="f393"/>
                  </a:lnTo>
                  <a:lnTo>
                    <a:pt x="f363" y="f394"/>
                  </a:lnTo>
                  <a:lnTo>
                    <a:pt x="f18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54" y="f400"/>
                  </a:lnTo>
                  <a:lnTo>
                    <a:pt x="f44" y="f401"/>
                  </a:lnTo>
                  <a:lnTo>
                    <a:pt x="f370" y="f402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408"/>
                  </a:lnTo>
                  <a:lnTo>
                    <a:pt x="f409" y="f303"/>
                  </a:lnTo>
                  <a:lnTo>
                    <a:pt x="f410" y="f303"/>
                  </a:lnTo>
                  <a:lnTo>
                    <a:pt x="f411" y="f303"/>
                  </a:lnTo>
                  <a:lnTo>
                    <a:pt x="f412" y="f303"/>
                  </a:lnTo>
                  <a:lnTo>
                    <a:pt x="f413" y="f303"/>
                  </a:lnTo>
                  <a:lnTo>
                    <a:pt x="f414" y="f303"/>
                  </a:lnTo>
                  <a:lnTo>
                    <a:pt x="f415" y="f303"/>
                  </a:lnTo>
                  <a:lnTo>
                    <a:pt x="f416" y="f303"/>
                  </a:lnTo>
                  <a:lnTo>
                    <a:pt x="f417" y="f303"/>
                  </a:lnTo>
                  <a:lnTo>
                    <a:pt x="f418" y="f419"/>
                  </a:lnTo>
                  <a:lnTo>
                    <a:pt x="f420" y="f421"/>
                  </a:lnTo>
                  <a:lnTo>
                    <a:pt x="f422" y="f423"/>
                  </a:lnTo>
                  <a:lnTo>
                    <a:pt x="f424" y="f425"/>
                  </a:lnTo>
                  <a:lnTo>
                    <a:pt x="f426" y="f427"/>
                  </a:lnTo>
                  <a:lnTo>
                    <a:pt x="f428" y="f429"/>
                  </a:lnTo>
                  <a:lnTo>
                    <a:pt x="f428" y="f430"/>
                  </a:lnTo>
                  <a:lnTo>
                    <a:pt x="f428" y="f431"/>
                  </a:lnTo>
                  <a:lnTo>
                    <a:pt x="f432" y="f275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17" y="f437"/>
                  </a:lnTo>
                  <a:lnTo>
                    <a:pt x="f438" y="f270"/>
                  </a:lnTo>
                  <a:lnTo>
                    <a:pt x="f439" y="f247"/>
                  </a:lnTo>
                  <a:lnTo>
                    <a:pt x="f440" y="f441"/>
                  </a:lnTo>
                  <a:lnTo>
                    <a:pt x="f442" y="f268"/>
                  </a:lnTo>
                  <a:lnTo>
                    <a:pt x="f443" y="f444"/>
                  </a:lnTo>
                  <a:lnTo>
                    <a:pt x="f445" y="f446"/>
                  </a:lnTo>
                  <a:lnTo>
                    <a:pt x="f447" y="f444"/>
                  </a:lnTo>
                  <a:lnTo>
                    <a:pt x="f448" y="f268"/>
                  </a:lnTo>
                  <a:lnTo>
                    <a:pt x="f449" y="f441"/>
                  </a:lnTo>
                  <a:lnTo>
                    <a:pt x="f450" y="f451"/>
                  </a:lnTo>
                  <a:lnTo>
                    <a:pt x="f413" y="f452"/>
                  </a:lnTo>
                  <a:lnTo>
                    <a:pt x="f453" y="f234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275"/>
                  </a:lnTo>
                  <a:lnTo>
                    <a:pt x="f463" y="f461"/>
                  </a:lnTo>
                  <a:lnTo>
                    <a:pt x="f464" y="f465"/>
                  </a:lnTo>
                  <a:lnTo>
                    <a:pt x="f466" y="f434"/>
                  </a:lnTo>
                  <a:lnTo>
                    <a:pt x="f467" y="f436"/>
                  </a:lnTo>
                  <a:lnTo>
                    <a:pt x="f9" y="f468"/>
                  </a:lnTo>
                  <a:lnTo>
                    <a:pt x="f376" y="f247"/>
                  </a:lnTo>
                  <a:lnTo>
                    <a:pt x="f469" y="f266"/>
                  </a:lnTo>
                  <a:lnTo>
                    <a:pt x="f470" y="f259"/>
                  </a:lnTo>
                  <a:lnTo>
                    <a:pt x="f13" y="f224"/>
                  </a:lnTo>
                  <a:lnTo>
                    <a:pt x="f46" y="f222"/>
                  </a:lnTo>
                  <a:lnTo>
                    <a:pt x="f384" y="f471"/>
                  </a:lnTo>
                  <a:lnTo>
                    <a:pt x="f46" y="f472"/>
                  </a:lnTo>
                  <a:lnTo>
                    <a:pt x="f13" y="f473"/>
                  </a:lnTo>
                  <a:lnTo>
                    <a:pt x="f470" y="f474"/>
                  </a:lnTo>
                  <a:lnTo>
                    <a:pt x="f469" y="f475"/>
                  </a:lnTo>
                  <a:lnTo>
                    <a:pt x="f376" y="f476"/>
                  </a:lnTo>
                  <a:lnTo>
                    <a:pt x="f9" y="f209"/>
                  </a:lnTo>
                  <a:lnTo>
                    <a:pt x="f467" y="f207"/>
                  </a:lnTo>
                  <a:lnTo>
                    <a:pt x="f466" y="f178"/>
                  </a:lnTo>
                  <a:lnTo>
                    <a:pt x="f464" y="f477"/>
                  </a:lnTo>
                  <a:lnTo>
                    <a:pt x="f463" y="f183"/>
                  </a:lnTo>
                  <a:lnTo>
                    <a:pt x="f462" y="f183"/>
                  </a:lnTo>
                  <a:lnTo>
                    <a:pt x="f460" y="f174"/>
                  </a:lnTo>
                  <a:lnTo>
                    <a:pt x="f458" y="f176"/>
                  </a:lnTo>
                  <a:lnTo>
                    <a:pt x="f456" y="f478"/>
                  </a:lnTo>
                  <a:lnTo>
                    <a:pt x="f454" y="f479"/>
                  </a:lnTo>
                  <a:lnTo>
                    <a:pt x="f453" y="f211"/>
                  </a:lnTo>
                  <a:lnTo>
                    <a:pt x="f480" y="f481"/>
                  </a:lnTo>
                  <a:lnTo>
                    <a:pt x="f482" y="f214"/>
                  </a:lnTo>
                  <a:lnTo>
                    <a:pt x="f483" y="f484"/>
                  </a:lnTo>
                  <a:lnTo>
                    <a:pt x="f485" y="f486"/>
                  </a:lnTo>
                  <a:lnTo>
                    <a:pt x="f487" y="f488"/>
                  </a:lnTo>
                  <a:lnTo>
                    <a:pt x="f489" y="f488"/>
                  </a:lnTo>
                  <a:lnTo>
                    <a:pt x="f415" y="f486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6" y="f494"/>
                  </a:lnTo>
                  <a:lnTo>
                    <a:pt x="f495" y="f496"/>
                  </a:lnTo>
                  <a:lnTo>
                    <a:pt x="f497" y="f498"/>
                  </a:lnTo>
                  <a:lnTo>
                    <a:pt x="f499" y="f500"/>
                  </a:lnTo>
                  <a:lnTo>
                    <a:pt x="f501" y="f206"/>
                  </a:lnTo>
                  <a:lnTo>
                    <a:pt x="f435" y="f185"/>
                  </a:lnTo>
                  <a:lnTo>
                    <a:pt x="f502" y="f503"/>
                  </a:lnTo>
                  <a:lnTo>
                    <a:pt x="f504" y="f193"/>
                  </a:lnTo>
                  <a:lnTo>
                    <a:pt x="f424" y="f69"/>
                  </a:lnTo>
                  <a:lnTo>
                    <a:pt x="f504" y="f505"/>
                  </a:lnTo>
                  <a:lnTo>
                    <a:pt x="f433" y="f506"/>
                  </a:lnTo>
                  <a:lnTo>
                    <a:pt x="f435" y="f507"/>
                  </a:lnTo>
                  <a:lnTo>
                    <a:pt x="f417" y="f508"/>
                  </a:lnTo>
                  <a:lnTo>
                    <a:pt x="f509" y="f510"/>
                  </a:lnTo>
                  <a:lnTo>
                    <a:pt x="f511" y="f512"/>
                  </a:lnTo>
                  <a:lnTo>
                    <a:pt x="f513" y="f37"/>
                  </a:lnTo>
                  <a:lnTo>
                    <a:pt x="f514" y="f515"/>
                  </a:lnTo>
                  <a:lnTo>
                    <a:pt x="f514" y="f114"/>
                  </a:lnTo>
                  <a:lnTo>
                    <a:pt x="f513" y="f118"/>
                  </a:lnTo>
                  <a:lnTo>
                    <a:pt x="f438" y="f516"/>
                  </a:lnTo>
                  <a:lnTo>
                    <a:pt x="f499" y="f517"/>
                  </a:lnTo>
                  <a:lnTo>
                    <a:pt x="f509" y="f518"/>
                  </a:lnTo>
                  <a:lnTo>
                    <a:pt x="f417" y="f12"/>
                  </a:lnTo>
                  <a:lnTo>
                    <a:pt x="f519" y="f19"/>
                  </a:lnTo>
                  <a:lnTo>
                    <a:pt x="f520" y="f521"/>
                  </a:lnTo>
                  <a:lnTo>
                    <a:pt x="f522" y="f124"/>
                  </a:lnTo>
                  <a:lnTo>
                    <a:pt x="f480" y="f523"/>
                  </a:lnTo>
                  <a:lnTo>
                    <a:pt x="f524" y="f122"/>
                  </a:lnTo>
                  <a:lnTo>
                    <a:pt x="f525" y="f122"/>
                  </a:lnTo>
                  <a:lnTo>
                    <a:pt x="f526" y="f523"/>
                  </a:lnTo>
                  <a:lnTo>
                    <a:pt x="f527" y="f22"/>
                  </a:lnTo>
                  <a:lnTo>
                    <a:pt x="f528" y="f517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BE7D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6" name="Puzzle2"/>
            <p:cNvSpPr/>
            <p:nvPr/>
          </p:nvSpPr>
          <p:spPr>
            <a:xfrm>
              <a:off x="6722275" y="3169877"/>
              <a:ext cx="489962" cy="3610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4247"/>
                <a:gd name="f8" fmla="val 12354"/>
                <a:gd name="f9" fmla="val 4134"/>
                <a:gd name="f10" fmla="val 12468"/>
                <a:gd name="f11" fmla="val 4010"/>
                <a:gd name="f12" fmla="val 12581"/>
                <a:gd name="f13" fmla="val 3897"/>
                <a:gd name="f14" fmla="val 12637"/>
                <a:gd name="f15" fmla="val 3773"/>
                <a:gd name="f16" fmla="val 12694"/>
                <a:gd name="f17" fmla="val 3637"/>
                <a:gd name="f18" fmla="val 3524"/>
                <a:gd name="f19" fmla="val 3400"/>
                <a:gd name="f20" fmla="val 12665"/>
                <a:gd name="f21" fmla="val 3287"/>
                <a:gd name="f22" fmla="val 12609"/>
                <a:gd name="f23" fmla="val 3027"/>
                <a:gd name="f24" fmla="val 12496"/>
                <a:gd name="f25" fmla="val 2790"/>
                <a:gd name="f26" fmla="val 12340"/>
                <a:gd name="f27" fmla="val 2530"/>
                <a:gd name="f28" fmla="val 12142"/>
                <a:gd name="f29" fmla="val 2293"/>
                <a:gd name="f30" fmla="val 11987"/>
                <a:gd name="f31" fmla="val 2033"/>
                <a:gd name="f32" fmla="val 11817"/>
                <a:gd name="f33" fmla="val 1773"/>
                <a:gd name="f34" fmla="val 11676"/>
                <a:gd name="f35" fmla="val 1638"/>
                <a:gd name="f36" fmla="val 11662"/>
                <a:gd name="f37" fmla="val 1513"/>
                <a:gd name="f38" fmla="val 11634"/>
                <a:gd name="f39" fmla="val 1378"/>
                <a:gd name="f40" fmla="val 1253"/>
                <a:gd name="f41" fmla="val 1118"/>
                <a:gd name="f42" fmla="val 971"/>
                <a:gd name="f43" fmla="val 11732"/>
                <a:gd name="f44" fmla="val 835"/>
                <a:gd name="f45" fmla="val 711"/>
                <a:gd name="f46" fmla="val 11959"/>
                <a:gd name="f47" fmla="val 553"/>
                <a:gd name="f48" fmla="val 12086"/>
                <a:gd name="f49" fmla="val 429"/>
                <a:gd name="f50" fmla="val 12284"/>
                <a:gd name="f51" fmla="val 271"/>
                <a:gd name="f52" fmla="val 12524"/>
                <a:gd name="f53" fmla="val 146"/>
                <a:gd name="f54" fmla="val 12793"/>
                <a:gd name="f55" fmla="val 79"/>
                <a:gd name="f56" fmla="val 12962"/>
                <a:gd name="f57" fmla="val 33"/>
                <a:gd name="f58" fmla="val 13146"/>
                <a:gd name="f59" fmla="val 11"/>
                <a:gd name="f60" fmla="val 13386"/>
                <a:gd name="f61" fmla="val 13641"/>
                <a:gd name="f62" fmla="val 13881"/>
                <a:gd name="f63" fmla="val 101"/>
                <a:gd name="f64" fmla="val 14150"/>
                <a:gd name="f65" fmla="val 192"/>
                <a:gd name="f66" fmla="val 14404"/>
                <a:gd name="f67" fmla="val 293"/>
                <a:gd name="f68" fmla="val 14645"/>
                <a:gd name="f69" fmla="val 451"/>
                <a:gd name="f70" fmla="val 14857"/>
                <a:gd name="f71" fmla="val 621"/>
                <a:gd name="f72" fmla="val 15054"/>
                <a:gd name="f73" fmla="val 734"/>
                <a:gd name="f74" fmla="val 15125"/>
                <a:gd name="f75" fmla="val 15210"/>
                <a:gd name="f76" fmla="val 948"/>
                <a:gd name="f77" fmla="val 15267"/>
                <a:gd name="f78" fmla="val 1084"/>
                <a:gd name="f79" fmla="val 15323"/>
                <a:gd name="f80" fmla="val 1208"/>
                <a:gd name="f81" fmla="val 15351"/>
                <a:gd name="f82" fmla="val 1355"/>
                <a:gd name="f83" fmla="val 15380"/>
                <a:gd name="f84" fmla="val 1683"/>
                <a:gd name="f85" fmla="val 1864"/>
                <a:gd name="f86" fmla="val 2225"/>
                <a:gd name="f87" fmla="val 15238"/>
                <a:gd name="f88" fmla="val 2428"/>
                <a:gd name="f89" fmla="val 15153"/>
                <a:gd name="f90" fmla="val 2745"/>
                <a:gd name="f91" fmla="val 15026"/>
                <a:gd name="f92" fmla="val 3005"/>
                <a:gd name="f93" fmla="val 14913"/>
                <a:gd name="f94" fmla="val 3264"/>
                <a:gd name="f95" fmla="val 14828"/>
                <a:gd name="f96" fmla="val 3513"/>
                <a:gd name="f97" fmla="val 14800"/>
                <a:gd name="f98" fmla="val 3615"/>
                <a:gd name="f99" fmla="val 3728"/>
                <a:gd name="f100" fmla="val 3807"/>
                <a:gd name="f101" fmla="val 3920"/>
                <a:gd name="f102" fmla="val 14998"/>
                <a:gd name="f103" fmla="val 15097"/>
                <a:gd name="f104" fmla="val 4089"/>
                <a:gd name="f105" fmla="val 4179"/>
                <a:gd name="f106" fmla="val 15408"/>
                <a:gd name="f107" fmla="val 15620"/>
                <a:gd name="f108" fmla="val 4326"/>
                <a:gd name="f109" fmla="val 15860"/>
                <a:gd name="f110" fmla="val 4394"/>
                <a:gd name="f111" fmla="val 16129"/>
                <a:gd name="f112" fmla="val 4439"/>
                <a:gd name="f113" fmla="val 16440"/>
                <a:gd name="f114" fmla="val 4507"/>
                <a:gd name="f115" fmla="val 16737"/>
                <a:gd name="f116" fmla="val 4552"/>
                <a:gd name="f117" fmla="val 17090"/>
                <a:gd name="f118" fmla="val 4575"/>
                <a:gd name="f119" fmla="val 17443"/>
                <a:gd name="f120" fmla="val 4586"/>
                <a:gd name="f121" fmla="val 17825"/>
                <a:gd name="f122" fmla="val 18193"/>
                <a:gd name="f123" fmla="val 18574"/>
                <a:gd name="f124" fmla="val 18984"/>
                <a:gd name="f125" fmla="val 19366"/>
                <a:gd name="f126" fmla="val 19748"/>
                <a:gd name="f127" fmla="val 4462"/>
                <a:gd name="f128" fmla="val 20129"/>
                <a:gd name="f129" fmla="val 4371"/>
                <a:gd name="f130" fmla="val 20483"/>
                <a:gd name="f131" fmla="val 4292"/>
                <a:gd name="f132" fmla="val 20836"/>
                <a:gd name="f133" fmla="val 4202"/>
                <a:gd name="f134" fmla="val 21161"/>
                <a:gd name="f135" fmla="val 4744"/>
                <a:gd name="f136" fmla="val 5264"/>
                <a:gd name="f137" fmla="val 5784"/>
                <a:gd name="f138" fmla="val 6235"/>
                <a:gd name="f139" fmla="val 6676"/>
                <a:gd name="f140" fmla="val 7060"/>
                <a:gd name="f141" fmla="val 7410"/>
                <a:gd name="f142" fmla="val 7670"/>
                <a:gd name="f143" fmla="val 8020"/>
                <a:gd name="f144" fmla="val 21020"/>
                <a:gd name="f145" fmla="val 8303"/>
                <a:gd name="f146" fmla="val 20893"/>
                <a:gd name="f147" fmla="val 8563"/>
                <a:gd name="f148" fmla="val 20695"/>
                <a:gd name="f149" fmla="val 8800"/>
                <a:gd name="f150" fmla="val 20511"/>
                <a:gd name="f151" fmla="val 8969"/>
                <a:gd name="f152" fmla="val 20285"/>
                <a:gd name="f153" fmla="val 9150"/>
                <a:gd name="f154" fmla="val 20045"/>
                <a:gd name="f155" fmla="val 9252"/>
                <a:gd name="f156" fmla="val 19804"/>
                <a:gd name="f157" fmla="val 9342"/>
                <a:gd name="f158" fmla="val 19550"/>
                <a:gd name="f159" fmla="val 9410"/>
                <a:gd name="f160" fmla="val 19281"/>
                <a:gd name="f161" fmla="val 9433"/>
                <a:gd name="f162" fmla="val 19013"/>
                <a:gd name="f163" fmla="val 18744"/>
                <a:gd name="f164" fmla="val 9387"/>
                <a:gd name="f165" fmla="val 18504"/>
                <a:gd name="f166" fmla="val 9320"/>
                <a:gd name="f167" fmla="val 18221"/>
                <a:gd name="f168" fmla="val 9207"/>
                <a:gd name="f169" fmla="val 17981"/>
                <a:gd name="f170" fmla="val 9105"/>
                <a:gd name="f171" fmla="val 17740"/>
                <a:gd name="f172" fmla="val 8924"/>
                <a:gd name="f173" fmla="val 17514"/>
                <a:gd name="f174" fmla="val 8777"/>
                <a:gd name="f175" fmla="val 17274"/>
                <a:gd name="f176" fmla="val 8642"/>
                <a:gd name="f177" fmla="val 17034"/>
                <a:gd name="f178" fmla="val 16765"/>
                <a:gd name="f179" fmla="val 8472"/>
                <a:gd name="f180" fmla="val 16468"/>
                <a:gd name="f181" fmla="val 8450"/>
                <a:gd name="f182" fmla="val 16157"/>
                <a:gd name="f183" fmla="val 15563"/>
                <a:gd name="f184" fmla="val 8540"/>
                <a:gd name="f185" fmla="val 14729"/>
                <a:gd name="f186" fmla="val 8868"/>
                <a:gd name="f187" fmla="val 14616"/>
                <a:gd name="f188" fmla="val 14475"/>
                <a:gd name="f189" fmla="val 9060"/>
                <a:gd name="f190" fmla="val 14376"/>
                <a:gd name="f191" fmla="val 9184"/>
                <a:gd name="f192" fmla="val 14291"/>
                <a:gd name="f193" fmla="val 9297"/>
                <a:gd name="f194" fmla="val 14206"/>
                <a:gd name="f195" fmla="val 14121"/>
                <a:gd name="f196" fmla="val 9579"/>
                <a:gd name="f197" fmla="val 14051"/>
                <a:gd name="f198" fmla="val 9726"/>
                <a:gd name="f199" fmla="val 13994"/>
                <a:gd name="f200" fmla="val 9884"/>
                <a:gd name="f201" fmla="val 13938"/>
                <a:gd name="f202" fmla="val 10054"/>
                <a:gd name="f203" fmla="val 13909"/>
                <a:gd name="f204" fmla="val 10257"/>
                <a:gd name="f205" fmla="val 10449"/>
                <a:gd name="f206" fmla="val 10664"/>
                <a:gd name="f207" fmla="val 10856"/>
                <a:gd name="f208" fmla="val 11037"/>
                <a:gd name="f209" fmla="val 13966"/>
                <a:gd name="f210" fmla="val 11206"/>
                <a:gd name="f211" fmla="val 14023"/>
                <a:gd name="f212" fmla="val 11353"/>
                <a:gd name="f213" fmla="val 14093"/>
                <a:gd name="f214" fmla="val 11511"/>
                <a:gd name="f215" fmla="val 14178"/>
                <a:gd name="f216" fmla="val 11635"/>
                <a:gd name="f217" fmla="val 14263"/>
                <a:gd name="f218" fmla="val 11748"/>
                <a:gd name="f219" fmla="val 11861"/>
                <a:gd name="f220" fmla="val 11941"/>
                <a:gd name="f221" fmla="val 12031"/>
                <a:gd name="f222" fmla="val 14758"/>
                <a:gd name="f223" fmla="val 12099"/>
                <a:gd name="f224" fmla="val 14885"/>
                <a:gd name="f225" fmla="val 12200"/>
                <a:gd name="f226" fmla="val 12268"/>
                <a:gd name="f227" fmla="val 15507"/>
                <a:gd name="f228" fmla="val 12291"/>
                <a:gd name="f229" fmla="val 15832"/>
                <a:gd name="f230" fmla="val 12246"/>
                <a:gd name="f231" fmla="val 16482"/>
                <a:gd name="f232" fmla="val 12178"/>
                <a:gd name="f233" fmla="val 16807"/>
                <a:gd name="f234" fmla="val 12008"/>
                <a:gd name="f235" fmla="val 17330"/>
                <a:gd name="f236" fmla="val 11884"/>
                <a:gd name="f237" fmla="val 17542"/>
                <a:gd name="f238" fmla="val 17712"/>
                <a:gd name="f239" fmla="val 11613"/>
                <a:gd name="f240" fmla="val 17839"/>
                <a:gd name="f241" fmla="val 11489"/>
                <a:gd name="f242" fmla="val 18037"/>
                <a:gd name="f243" fmla="val 11398"/>
                <a:gd name="f244" fmla="val 11319"/>
                <a:gd name="f245" fmla="val 18447"/>
                <a:gd name="f246" fmla="val 11251"/>
                <a:gd name="f247" fmla="val 18659"/>
                <a:gd name="f248" fmla="val 18900"/>
                <a:gd name="f249" fmla="val 11184"/>
                <a:gd name="f250" fmla="val 19154"/>
                <a:gd name="f251" fmla="val 19423"/>
                <a:gd name="f252" fmla="val 11229"/>
                <a:gd name="f253" fmla="val 19663"/>
                <a:gd name="f254" fmla="val 11297"/>
                <a:gd name="f255" fmla="val 19903"/>
                <a:gd name="f256" fmla="val 11376"/>
                <a:gd name="f257" fmla="val 20158"/>
                <a:gd name="f258" fmla="val 20398"/>
                <a:gd name="f259" fmla="val 11681"/>
                <a:gd name="f260" fmla="val 20610"/>
                <a:gd name="f261" fmla="val 20808"/>
                <a:gd name="f262" fmla="val 12121"/>
                <a:gd name="f263" fmla="val 20992"/>
                <a:gd name="f264" fmla="val 12404"/>
                <a:gd name="f265" fmla="val 12528"/>
                <a:gd name="f266" fmla="val 21190"/>
                <a:gd name="f267" fmla="val 12856"/>
                <a:gd name="f268" fmla="val 21274"/>
                <a:gd name="f269" fmla="val 13330"/>
                <a:gd name="f270" fmla="val 21373"/>
                <a:gd name="f271" fmla="val 13963"/>
                <a:gd name="f272" fmla="val 21486"/>
                <a:gd name="f273" fmla="val 14313"/>
                <a:gd name="f274" fmla="val 21543"/>
                <a:gd name="f275" fmla="val 14652"/>
                <a:gd name="f276" fmla="val 21571"/>
                <a:gd name="f277" fmla="val 15025"/>
                <a:gd name="f278" fmla="val 15409"/>
                <a:gd name="f279" fmla="val 15782"/>
                <a:gd name="f280" fmla="val 16177"/>
                <a:gd name="f281" fmla="val 16516"/>
                <a:gd name="f282" fmla="val 16889"/>
                <a:gd name="f283" fmla="val 21402"/>
                <a:gd name="f284" fmla="val 16821"/>
                <a:gd name="f285" fmla="val 16776"/>
                <a:gd name="f286" fmla="val 20935"/>
                <a:gd name="f287" fmla="val 16742"/>
                <a:gd name="f288" fmla="val 20667"/>
                <a:gd name="f289" fmla="val 16719"/>
                <a:gd name="f290" fmla="val 20370"/>
                <a:gd name="f291" fmla="val 16697"/>
                <a:gd name="f292" fmla="val 19719"/>
                <a:gd name="f293" fmla="val 18306"/>
                <a:gd name="f294" fmla="val 16753"/>
                <a:gd name="f295" fmla="val 17599"/>
                <a:gd name="f296" fmla="val 16949"/>
                <a:gd name="f297" fmla="val 16383"/>
                <a:gd name="f298" fmla="val 16934"/>
                <a:gd name="f299" fmla="val 17002"/>
                <a:gd name="f300" fmla="val 15945"/>
                <a:gd name="f301" fmla="val 17081"/>
                <a:gd name="f302" fmla="val 15790"/>
                <a:gd name="f303" fmla="val 17194"/>
                <a:gd name="f304" fmla="val 15648"/>
                <a:gd name="f305" fmla="val 17318"/>
                <a:gd name="f306" fmla="val 17453"/>
                <a:gd name="f307" fmla="val 17600"/>
                <a:gd name="f308" fmla="val 15450"/>
                <a:gd name="f309" fmla="val 17758"/>
                <a:gd name="f310" fmla="val 17905"/>
                <a:gd name="f311" fmla="val 15479"/>
                <a:gd name="f312" fmla="val 18064"/>
                <a:gd name="f313" fmla="val 15535"/>
                <a:gd name="f314" fmla="val 18233"/>
                <a:gd name="f315" fmla="val 18380"/>
                <a:gd name="f316" fmla="val 15733"/>
                <a:gd name="f317" fmla="val 18561"/>
                <a:gd name="f318" fmla="val 18707"/>
                <a:gd name="f319" fmla="val 15973"/>
                <a:gd name="f320" fmla="val 18866"/>
                <a:gd name="f321" fmla="val 18990"/>
                <a:gd name="f322" fmla="val 16327"/>
                <a:gd name="f323" fmla="val 19125"/>
                <a:gd name="f324" fmla="val 19295"/>
                <a:gd name="f325" fmla="val 16624"/>
                <a:gd name="f326" fmla="val 19464"/>
                <a:gd name="f327" fmla="val 19668"/>
                <a:gd name="f328" fmla="val 19860"/>
                <a:gd name="f329" fmla="val 16836"/>
                <a:gd name="f330" fmla="val 20052"/>
                <a:gd name="f331" fmla="val 16864"/>
                <a:gd name="f332" fmla="val 20266"/>
                <a:gd name="f333" fmla="val 20470"/>
                <a:gd name="f334" fmla="val 16793"/>
                <a:gd name="f335" fmla="val 20662"/>
                <a:gd name="f336" fmla="val 16708"/>
                <a:gd name="f337" fmla="val 20854"/>
                <a:gd name="f338" fmla="val 16567"/>
                <a:gd name="f339" fmla="val 21035"/>
                <a:gd name="f340" fmla="val 16412"/>
                <a:gd name="f341" fmla="val 21182"/>
                <a:gd name="f342" fmla="val 16214"/>
                <a:gd name="f343" fmla="val 21340"/>
                <a:gd name="f344" fmla="val 16002"/>
                <a:gd name="f345" fmla="val 21441"/>
                <a:gd name="f346" fmla="val 21532"/>
                <a:gd name="f347" fmla="val 15436"/>
                <a:gd name="f348" fmla="val 15083"/>
                <a:gd name="f349" fmla="val 14531"/>
                <a:gd name="f350" fmla="val 21577"/>
                <a:gd name="f351" fmla="val 21487"/>
                <a:gd name="f352" fmla="val 21419"/>
                <a:gd name="f353" fmla="val 21351"/>
                <a:gd name="f354" fmla="val 13768"/>
                <a:gd name="f355" fmla="val 21204"/>
                <a:gd name="f356" fmla="val 13500"/>
                <a:gd name="f357" fmla="val 13287"/>
                <a:gd name="f358" fmla="val 20809"/>
                <a:gd name="f359" fmla="val 13090"/>
                <a:gd name="f360" fmla="val 20594"/>
                <a:gd name="f361" fmla="val 20357"/>
                <a:gd name="f362" fmla="val 12821"/>
                <a:gd name="f363" fmla="val 20120"/>
                <a:gd name="f364" fmla="val 12764"/>
                <a:gd name="f365" fmla="val 19882"/>
                <a:gd name="f366" fmla="val 12708"/>
                <a:gd name="f367" fmla="val 19645"/>
                <a:gd name="f368" fmla="val 12736"/>
                <a:gd name="f369" fmla="val 19430"/>
                <a:gd name="f370" fmla="val 19227"/>
                <a:gd name="f371" fmla="val 12906"/>
                <a:gd name="f372" fmla="val 19148"/>
                <a:gd name="f373" fmla="val 19058"/>
                <a:gd name="f374" fmla="val 13047"/>
                <a:gd name="f375" fmla="val 18911"/>
                <a:gd name="f376" fmla="val 13259"/>
                <a:gd name="f377" fmla="val 18775"/>
                <a:gd name="f378" fmla="val 13471"/>
                <a:gd name="f379" fmla="val 18628"/>
                <a:gd name="f380" fmla="val 18470"/>
                <a:gd name="f381" fmla="val 13740"/>
                <a:gd name="f382" fmla="val 18301"/>
                <a:gd name="f383" fmla="val 13825"/>
                <a:gd name="f384" fmla="val 18143"/>
                <a:gd name="f385" fmla="val 13853"/>
                <a:gd name="f386" fmla="val 17973"/>
                <a:gd name="f387" fmla="val 17804"/>
                <a:gd name="f388" fmla="val 17646"/>
                <a:gd name="f389" fmla="val 13796"/>
                <a:gd name="f390" fmla="val 17499"/>
                <a:gd name="f391" fmla="val 13726"/>
                <a:gd name="f392" fmla="val 17341"/>
                <a:gd name="f393" fmla="val 17216"/>
                <a:gd name="f394" fmla="val 13528"/>
                <a:gd name="f395" fmla="val 17103"/>
                <a:gd name="f396" fmla="val 17024"/>
                <a:gd name="f397" fmla="val 13118"/>
                <a:gd name="f398" fmla="val 12991"/>
                <a:gd name="f399" fmla="val 12849"/>
                <a:gd name="f400" fmla="val 12383"/>
                <a:gd name="f401" fmla="val 10701"/>
                <a:gd name="f402" fmla="val 9640"/>
                <a:gd name="f403" fmla="val 8566"/>
                <a:gd name="f404" fmla="val 7478"/>
                <a:gd name="f405" fmla="val 6502"/>
                <a:gd name="f406" fmla="val 5739"/>
                <a:gd name="f407" fmla="val 16674"/>
                <a:gd name="f408" fmla="val 5894"/>
                <a:gd name="f409" fmla="val 16414"/>
                <a:gd name="f410" fmla="val 6036"/>
                <a:gd name="f411" fmla="val 16154"/>
                <a:gd name="f412" fmla="val 6177"/>
                <a:gd name="f413" fmla="val 15849"/>
                <a:gd name="f414" fmla="val 6248"/>
                <a:gd name="f415" fmla="val 15544"/>
                <a:gd name="f416" fmla="val 6304"/>
                <a:gd name="f417" fmla="val 15217"/>
                <a:gd name="f418" fmla="val 6332"/>
                <a:gd name="f419" fmla="val 14866"/>
                <a:gd name="f420" fmla="val 6361"/>
                <a:gd name="f421" fmla="val 14550"/>
                <a:gd name="f422" fmla="val 14200"/>
                <a:gd name="f423" fmla="val 13850"/>
                <a:gd name="f424" fmla="val 6276"/>
                <a:gd name="f425" fmla="val 13522"/>
                <a:gd name="f426" fmla="val 6219"/>
                <a:gd name="f427" fmla="val 13206"/>
                <a:gd name="f428" fmla="val 6149"/>
                <a:gd name="f429" fmla="val 12901"/>
                <a:gd name="f430" fmla="val 6064"/>
                <a:gd name="f431" fmla="val 12618"/>
                <a:gd name="f432" fmla="val 5951"/>
                <a:gd name="f433" fmla="val 12358"/>
                <a:gd name="f434" fmla="val 5838"/>
                <a:gd name="f435" fmla="val 5626"/>
                <a:gd name="f436" fmla="val 11794"/>
                <a:gd name="f437" fmla="val 5513"/>
                <a:gd name="f438" fmla="val 11658"/>
                <a:gd name="f439" fmla="val 5414"/>
                <a:gd name="f440" fmla="val 11556"/>
                <a:gd name="f441" fmla="val 5301"/>
                <a:gd name="f442" fmla="val 11466"/>
                <a:gd name="f443" fmla="val 5187"/>
                <a:gd name="f444" fmla="val 5089"/>
                <a:gd name="f445" fmla="val 4947"/>
                <a:gd name="f446" fmla="val 4834"/>
                <a:gd name="f447" fmla="val 4707"/>
                <a:gd name="f448" fmla="val 4565"/>
                <a:gd name="f449" fmla="val 11443"/>
                <a:gd name="f450" fmla="val 4410"/>
                <a:gd name="f451" fmla="val 4240"/>
                <a:gd name="f452" fmla="val 11703"/>
                <a:gd name="f453" fmla="val 3887"/>
                <a:gd name="f454" fmla="val 11986"/>
                <a:gd name="f455" fmla="val 3505"/>
                <a:gd name="f456" fmla="val 12144"/>
                <a:gd name="f457" fmla="val 3265"/>
                <a:gd name="f458" fmla="val 3025"/>
                <a:gd name="f459" fmla="val 12336"/>
                <a:gd name="f460" fmla="val 2756"/>
                <a:gd name="f461" fmla="val 2445"/>
                <a:gd name="f462" fmla="val 12438"/>
                <a:gd name="f463" fmla="val 2176"/>
                <a:gd name="f464" fmla="val 1880"/>
                <a:gd name="f465" fmla="val 1583"/>
                <a:gd name="f466" fmla="val 1314"/>
                <a:gd name="f467" fmla="val 1046"/>
                <a:gd name="f468" fmla="val 791"/>
                <a:gd name="f469" fmla="val 692"/>
                <a:gd name="f470" fmla="val 11918"/>
                <a:gd name="f471" fmla="val 579"/>
                <a:gd name="f472" fmla="val 11816"/>
                <a:gd name="f473" fmla="val 466"/>
                <a:gd name="f474" fmla="val 381"/>
                <a:gd name="f475" fmla="val 11579"/>
                <a:gd name="f476" fmla="val 310"/>
                <a:gd name="f477" fmla="val 226"/>
                <a:gd name="f478" fmla="val 169"/>
                <a:gd name="f479" fmla="val 11138"/>
                <a:gd name="f480" fmla="val 113"/>
                <a:gd name="f481" fmla="val 10969"/>
                <a:gd name="f482" fmla="val 56"/>
                <a:gd name="f483" fmla="val 10800"/>
                <a:gd name="f484" fmla="val 28"/>
                <a:gd name="f485" fmla="val 10619"/>
                <a:gd name="f486" fmla="val 10404"/>
                <a:gd name="f487" fmla="val 10076"/>
                <a:gd name="f488" fmla="val 9952"/>
                <a:gd name="f489" fmla="val 84"/>
                <a:gd name="f490" fmla="val 9794"/>
                <a:gd name="f491" fmla="val 141"/>
                <a:gd name="f492" fmla="val 9692"/>
                <a:gd name="f493" fmla="val 9557"/>
                <a:gd name="f494" fmla="val 282"/>
                <a:gd name="f495" fmla="val 9455"/>
                <a:gd name="f496" fmla="val 9365"/>
                <a:gd name="f497" fmla="val 9274"/>
                <a:gd name="f498" fmla="val 9128"/>
                <a:gd name="f499" fmla="val 932"/>
                <a:gd name="f500" fmla="val 1201"/>
                <a:gd name="f501" fmla="val 8913"/>
                <a:gd name="f502" fmla="val 1498"/>
                <a:gd name="f503" fmla="val 8890"/>
                <a:gd name="f504" fmla="val 1795"/>
                <a:gd name="f505" fmla="val 2120"/>
                <a:gd name="f506" fmla="val 3081"/>
                <a:gd name="f507" fmla="val 9173"/>
                <a:gd name="f508" fmla="val 3378"/>
                <a:gd name="f509" fmla="val 3647"/>
                <a:gd name="f510" fmla="val 9466"/>
                <a:gd name="f511" fmla="val 4085"/>
                <a:gd name="f512" fmla="val 9670"/>
                <a:gd name="f513" fmla="val 4269"/>
                <a:gd name="f514" fmla="val 4467"/>
                <a:gd name="f515" fmla="val 9771"/>
                <a:gd name="f516" fmla="val 4650"/>
                <a:gd name="f517" fmla="val 9749"/>
                <a:gd name="f518" fmla="val 5032"/>
                <a:gd name="f519" fmla="val 9715"/>
                <a:gd name="f520" fmla="val 5216"/>
                <a:gd name="f521" fmla="val 9625"/>
                <a:gd name="f522" fmla="val 5385"/>
                <a:gd name="f523" fmla="val 9534"/>
                <a:gd name="f524" fmla="val 9229"/>
                <a:gd name="f525" fmla="val 5710"/>
                <a:gd name="f526" fmla="val 5767"/>
                <a:gd name="f527" fmla="val 8845"/>
                <a:gd name="f528" fmla="val 8585"/>
                <a:gd name="f529" fmla="val 8325"/>
                <a:gd name="f530" fmla="val 5654"/>
                <a:gd name="f531" fmla="val 7840"/>
                <a:gd name="f532" fmla="val 5442"/>
                <a:gd name="f533" fmla="val 7648"/>
                <a:gd name="f534" fmla="val 7433"/>
                <a:gd name="f535" fmla="val 5329"/>
                <a:gd name="f536" fmla="val 7241"/>
                <a:gd name="f537" fmla="val 6755"/>
                <a:gd name="f538" fmla="val 6281"/>
                <a:gd name="f539" fmla="val 5498"/>
                <a:gd name="f540" fmla="val 5597"/>
                <a:gd name="f541" fmla="val 6191"/>
                <a:gd name="f542" fmla="val 6545"/>
                <a:gd name="f543" fmla="val 4225"/>
                <a:gd name="f544" fmla="val 6954"/>
                <a:gd name="f545" fmla="val 4315"/>
                <a:gd name="f546" fmla="val 7930"/>
                <a:gd name="f547" fmla="val 9018"/>
                <a:gd name="f548" fmla="val 9570"/>
                <a:gd name="f549" fmla="val 10107"/>
                <a:gd name="f550" fmla="val 4484"/>
                <a:gd name="f551" fmla="val 10630"/>
                <a:gd name="f552" fmla="val 11082"/>
                <a:gd name="f553" fmla="val 11520"/>
                <a:gd name="f554" fmla="val 11874"/>
                <a:gd name="f555" fmla="val 12029"/>
                <a:gd name="f556" fmla="val 4349"/>
                <a:gd name="f557" fmla="val 12171"/>
                <a:gd name="f558" fmla="+- 0 0 0"/>
                <a:gd name="f559" fmla="*/ f3 1 21600"/>
                <a:gd name="f560" fmla="*/ f4 1 21600"/>
                <a:gd name="f561" fmla="+- f6 0 f5"/>
                <a:gd name="f562" fmla="*/ f558 f0 1"/>
                <a:gd name="f563" fmla="*/ f561 1 21600"/>
                <a:gd name="f564" fmla="*/ f562 1 f2"/>
                <a:gd name="f565" fmla="*/ 5388 f563 1"/>
                <a:gd name="f566" fmla="*/ 16177 f563 1"/>
                <a:gd name="f567" fmla="*/ 20441 f563 1"/>
                <a:gd name="f568" fmla="*/ 6742 f563 1"/>
                <a:gd name="f569" fmla="*/ 11 f563 1"/>
                <a:gd name="f570" fmla="*/ 13386 f563 1"/>
                <a:gd name="f571" fmla="*/ 4202 f563 1"/>
                <a:gd name="f572" fmla="*/ 21161 f563 1"/>
                <a:gd name="f573" fmla="*/ 10400 f563 1"/>
                <a:gd name="f574" fmla="*/ 13909 f563 1"/>
                <a:gd name="f575" fmla="*/ 16821 f563 1"/>
                <a:gd name="f576" fmla="*/ 21190 f563 1"/>
                <a:gd name="f577" fmla="*/ 21600 f563 1"/>
                <a:gd name="f578" fmla="*/ 15083 f563 1"/>
                <a:gd name="f579" fmla="*/ 16889 f563 1"/>
                <a:gd name="f580" fmla="*/ 5739 f563 1"/>
                <a:gd name="f581" fmla="*/ 10800 f563 1"/>
                <a:gd name="f582" fmla="*/ 28 f563 1"/>
                <a:gd name="f583" fmla="*/ 5894 f563 1"/>
                <a:gd name="f584" fmla="+- f564 0 f1"/>
                <a:gd name="f585" fmla="*/ f569 1 f563"/>
                <a:gd name="f586" fmla="*/ f570 1 f563"/>
                <a:gd name="f587" fmla="*/ f571 1 f563"/>
                <a:gd name="f588" fmla="*/ f572 1 f563"/>
                <a:gd name="f589" fmla="*/ f573 1 f563"/>
                <a:gd name="f590" fmla="*/ f574 1 f563"/>
                <a:gd name="f591" fmla="*/ f575 1 f563"/>
                <a:gd name="f592" fmla="*/ f576 1 f563"/>
                <a:gd name="f593" fmla="*/ f577 1 f563"/>
                <a:gd name="f594" fmla="*/ f578 1 f563"/>
                <a:gd name="f595" fmla="*/ f579 1 f563"/>
                <a:gd name="f596" fmla="*/ f580 1 f563"/>
                <a:gd name="f597" fmla="*/ f581 1 f563"/>
                <a:gd name="f598" fmla="*/ f582 1 f563"/>
                <a:gd name="f599" fmla="*/ f583 1 f563"/>
                <a:gd name="f600" fmla="*/ f565 1 f563"/>
                <a:gd name="f601" fmla="*/ f566 1 f563"/>
                <a:gd name="f602" fmla="*/ f568 1 f563"/>
                <a:gd name="f603" fmla="*/ f567 1 f563"/>
                <a:gd name="f604" fmla="*/ f600 f559 1"/>
                <a:gd name="f605" fmla="*/ f601 f559 1"/>
                <a:gd name="f606" fmla="*/ f603 f560 1"/>
                <a:gd name="f607" fmla="*/ f602 f560 1"/>
                <a:gd name="f608" fmla="*/ f585 f559 1"/>
                <a:gd name="f609" fmla="*/ f586 f560 1"/>
                <a:gd name="f610" fmla="*/ f587 f559 1"/>
                <a:gd name="f611" fmla="*/ f588 f560 1"/>
                <a:gd name="f612" fmla="*/ f589 f559 1"/>
                <a:gd name="f613" fmla="*/ f590 f560 1"/>
                <a:gd name="f614" fmla="*/ f591 f559 1"/>
                <a:gd name="f615" fmla="*/ f592 f560 1"/>
                <a:gd name="f616" fmla="*/ f593 f559 1"/>
                <a:gd name="f617" fmla="*/ f594 f560 1"/>
                <a:gd name="f618" fmla="*/ f595 f559 1"/>
                <a:gd name="f619" fmla="*/ f596 f560 1"/>
                <a:gd name="f620" fmla="*/ f597 f559 1"/>
                <a:gd name="f621" fmla="*/ f598 f560 1"/>
                <a:gd name="f622" fmla="*/ f599 f5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4">
                  <a:pos x="f608" y="f609"/>
                </a:cxn>
                <a:cxn ang="f584">
                  <a:pos x="f610" y="f611"/>
                </a:cxn>
                <a:cxn ang="f584">
                  <a:pos x="f612" y="f613"/>
                </a:cxn>
                <a:cxn ang="f584">
                  <a:pos x="f614" y="f615"/>
                </a:cxn>
                <a:cxn ang="f584">
                  <a:pos x="f616" y="f617"/>
                </a:cxn>
                <a:cxn ang="f584">
                  <a:pos x="f618" y="f619"/>
                </a:cxn>
                <a:cxn ang="f584">
                  <a:pos x="f620" y="f621"/>
                </a:cxn>
                <a:cxn ang="f584">
                  <a:pos x="f610" y="f622"/>
                </a:cxn>
              </a:cxnLst>
              <a:rect l="f604" t="f607" r="f605" b="f606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38"/>
                  </a:lnTo>
                  <a:lnTo>
                    <a:pt x="f40" y="f38"/>
                  </a:lnTo>
                  <a:lnTo>
                    <a:pt x="f41" y="f36"/>
                  </a:lnTo>
                  <a:lnTo>
                    <a:pt x="f42" y="f43"/>
                  </a:lnTo>
                  <a:lnTo>
                    <a:pt x="f44" y="f32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59" y="f61"/>
                  </a:lnTo>
                  <a:lnTo>
                    <a:pt x="f57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4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37" y="f83"/>
                  </a:lnTo>
                  <a:lnTo>
                    <a:pt x="f84" y="f83"/>
                  </a:lnTo>
                  <a:lnTo>
                    <a:pt x="f85" y="f81"/>
                  </a:lnTo>
                  <a:lnTo>
                    <a:pt x="f31" y="f79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5"/>
                  </a:lnTo>
                  <a:lnTo>
                    <a:pt x="f99" y="f70"/>
                  </a:lnTo>
                  <a:lnTo>
                    <a:pt x="f100" y="f93"/>
                  </a:lnTo>
                  <a:lnTo>
                    <a:pt x="f101" y="f102"/>
                  </a:lnTo>
                  <a:lnTo>
                    <a:pt x="f11" y="f103"/>
                  </a:lnTo>
                  <a:lnTo>
                    <a:pt x="f104" y="f87"/>
                  </a:lnTo>
                  <a:lnTo>
                    <a:pt x="f105" y="f106"/>
                  </a:lnTo>
                  <a:lnTo>
                    <a:pt x="f7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0" y="f122"/>
                  </a:lnTo>
                  <a:lnTo>
                    <a:pt x="f120" y="f123"/>
                  </a:lnTo>
                  <a:lnTo>
                    <a:pt x="f120" y="f124"/>
                  </a:lnTo>
                  <a:lnTo>
                    <a:pt x="f116" y="f125"/>
                  </a:lnTo>
                  <a:lnTo>
                    <a:pt x="f114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4"/>
                  </a:lnTo>
                  <a:lnTo>
                    <a:pt x="f136" y="f134"/>
                  </a:lnTo>
                  <a:lnTo>
                    <a:pt x="f137" y="f134"/>
                  </a:lnTo>
                  <a:lnTo>
                    <a:pt x="f138" y="f134"/>
                  </a:lnTo>
                  <a:lnTo>
                    <a:pt x="f139" y="f134"/>
                  </a:lnTo>
                  <a:lnTo>
                    <a:pt x="f140" y="f134"/>
                  </a:lnTo>
                  <a:lnTo>
                    <a:pt x="f141" y="f134"/>
                  </a:lnTo>
                  <a:lnTo>
                    <a:pt x="f142" y="f134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1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4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1" y="f109"/>
                  </a:lnTo>
                  <a:lnTo>
                    <a:pt x="f179" y="f183"/>
                  </a:lnTo>
                  <a:lnTo>
                    <a:pt x="f184" y="f77"/>
                  </a:lnTo>
                  <a:lnTo>
                    <a:pt x="f176" y="f102"/>
                  </a:lnTo>
                  <a:lnTo>
                    <a:pt x="f174" y="f185"/>
                  </a:lnTo>
                  <a:lnTo>
                    <a:pt x="f186" y="f187"/>
                  </a:lnTo>
                  <a:lnTo>
                    <a:pt x="f151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61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62"/>
                  </a:lnTo>
                  <a:lnTo>
                    <a:pt x="f205" y="f62"/>
                  </a:lnTo>
                  <a:lnTo>
                    <a:pt x="f206" y="f62"/>
                  </a:lnTo>
                  <a:lnTo>
                    <a:pt x="f207" y="f203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90"/>
                  </a:lnTo>
                  <a:lnTo>
                    <a:pt x="f219" y="f188"/>
                  </a:lnTo>
                  <a:lnTo>
                    <a:pt x="f220" y="f187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7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182"/>
                  </a:lnTo>
                  <a:lnTo>
                    <a:pt x="f230" y="f231"/>
                  </a:lnTo>
                  <a:lnTo>
                    <a:pt x="f232" y="f233"/>
                  </a:lnTo>
                  <a:lnTo>
                    <a:pt x="f223" y="f117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18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167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10" y="f248"/>
                  </a:lnTo>
                  <a:lnTo>
                    <a:pt x="f249" y="f250"/>
                  </a:lnTo>
                  <a:lnTo>
                    <a:pt x="f249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14" y="f258"/>
                  </a:lnTo>
                  <a:lnTo>
                    <a:pt x="f259" y="f260"/>
                  </a:lnTo>
                  <a:lnTo>
                    <a:pt x="f236" y="f261"/>
                  </a:lnTo>
                  <a:lnTo>
                    <a:pt x="f262" y="f263"/>
                  </a:lnTo>
                  <a:lnTo>
                    <a:pt x="f264" y="f13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6"/>
                  </a:lnTo>
                  <a:lnTo>
                    <a:pt x="f278" y="f6"/>
                  </a:lnTo>
                  <a:lnTo>
                    <a:pt x="f279" y="f6"/>
                  </a:lnTo>
                  <a:lnTo>
                    <a:pt x="f280" y="f276"/>
                  </a:lnTo>
                  <a:lnTo>
                    <a:pt x="f281" y="f272"/>
                  </a:lnTo>
                  <a:lnTo>
                    <a:pt x="f282" y="f283"/>
                  </a:lnTo>
                  <a:lnTo>
                    <a:pt x="f284" y="f266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1" y="f162"/>
                  </a:lnTo>
                  <a:lnTo>
                    <a:pt x="f289" y="f293"/>
                  </a:lnTo>
                  <a:lnTo>
                    <a:pt x="f294" y="f295"/>
                  </a:lnTo>
                  <a:lnTo>
                    <a:pt x="f284" y="f296"/>
                  </a:lnTo>
                  <a:lnTo>
                    <a:pt x="f282" y="f297"/>
                  </a:lnTo>
                  <a:lnTo>
                    <a:pt x="f298" y="f111"/>
                  </a:ln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183"/>
                  </a:lnTo>
                  <a:lnTo>
                    <a:pt x="f306" y="f227"/>
                  </a:lnTo>
                  <a:lnTo>
                    <a:pt x="f307" y="f308"/>
                  </a:lnTo>
                  <a:lnTo>
                    <a:pt x="f309" y="f308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107"/>
                  </a:lnTo>
                  <a:lnTo>
                    <a:pt x="f315" y="f316"/>
                  </a:lnTo>
                  <a:lnTo>
                    <a:pt x="f317" y="f229"/>
                  </a:lnTo>
                  <a:lnTo>
                    <a:pt x="f318" y="f319"/>
                  </a:lnTo>
                  <a:lnTo>
                    <a:pt x="f320" y="f111"/>
                  </a:lnTo>
                  <a:lnTo>
                    <a:pt x="f321" y="f322"/>
                  </a:lnTo>
                  <a:lnTo>
                    <a:pt x="f323" y="f231"/>
                  </a:lnTo>
                  <a:lnTo>
                    <a:pt x="f324" y="f325"/>
                  </a:lnTo>
                  <a:lnTo>
                    <a:pt x="f326" y="f115"/>
                  </a:lnTo>
                  <a:lnTo>
                    <a:pt x="f327" y="f233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32" y="f329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16"/>
                  </a:lnTo>
                  <a:lnTo>
                    <a:pt x="f346" y="f347"/>
                  </a:lnTo>
                  <a:lnTo>
                    <a:pt x="f6" y="f348"/>
                  </a:lnTo>
                  <a:lnTo>
                    <a:pt x="f6" y="f224"/>
                  </a:lnTo>
                  <a:lnTo>
                    <a:pt x="f6" y="f185"/>
                  </a:lnTo>
                  <a:lnTo>
                    <a:pt x="f6" y="f349"/>
                  </a:lnTo>
                  <a:lnTo>
                    <a:pt x="f350" y="f190"/>
                  </a:lnTo>
                  <a:lnTo>
                    <a:pt x="f346" y="f194"/>
                  </a:lnTo>
                  <a:lnTo>
                    <a:pt x="f351" y="f197"/>
                  </a:lnTo>
                  <a:lnTo>
                    <a:pt x="f352" y="f203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39" y="f357"/>
                  </a:lnTo>
                  <a:lnTo>
                    <a:pt x="f358" y="f359"/>
                  </a:lnTo>
                  <a:lnTo>
                    <a:pt x="f360" y="f56"/>
                  </a:lnTo>
                  <a:lnTo>
                    <a:pt x="f361" y="f362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54"/>
                  </a:lnTo>
                  <a:lnTo>
                    <a:pt x="f370" y="f371"/>
                  </a:lnTo>
                  <a:lnTo>
                    <a:pt x="f372" y="f56"/>
                  </a:lnTo>
                  <a:lnTo>
                    <a:pt x="f373" y="f374"/>
                  </a:lnTo>
                  <a:lnTo>
                    <a:pt x="f321" y="f58"/>
                  </a:lnTo>
                  <a:lnTo>
                    <a:pt x="f375" y="f376"/>
                  </a:lnTo>
                  <a:lnTo>
                    <a:pt x="f377" y="f378"/>
                  </a:lnTo>
                  <a:lnTo>
                    <a:pt x="f379" y="f61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385"/>
                  </a:lnTo>
                  <a:lnTo>
                    <a:pt x="f386" y="f62"/>
                  </a:lnTo>
                  <a:lnTo>
                    <a:pt x="f387" y="f385"/>
                  </a:lnTo>
                  <a:lnTo>
                    <a:pt x="f388" y="f389"/>
                  </a:lnTo>
                  <a:lnTo>
                    <a:pt x="f390" y="f391"/>
                  </a:lnTo>
                  <a:lnTo>
                    <a:pt x="f392" y="f61"/>
                  </a:lnTo>
                  <a:lnTo>
                    <a:pt x="f393" y="f394"/>
                  </a:lnTo>
                  <a:lnTo>
                    <a:pt x="f395" y="f60"/>
                  </a:lnTo>
                  <a:lnTo>
                    <a:pt x="f396" y="f376"/>
                  </a:lnTo>
                  <a:lnTo>
                    <a:pt x="f298" y="f397"/>
                  </a:lnTo>
                  <a:lnTo>
                    <a:pt x="f282" y="f398"/>
                  </a:lnTo>
                  <a:lnTo>
                    <a:pt x="f282" y="f399"/>
                  </a:lnTo>
                  <a:lnTo>
                    <a:pt x="f282" y="f400"/>
                  </a:lnTo>
                  <a:lnTo>
                    <a:pt x="f282" y="f36"/>
                  </a:lnTo>
                  <a:lnTo>
                    <a:pt x="f282" y="f401"/>
                  </a:lnTo>
                  <a:lnTo>
                    <a:pt x="f282" y="f402"/>
                  </a:lnTo>
                  <a:lnTo>
                    <a:pt x="f282" y="f403"/>
                  </a:lnTo>
                  <a:lnTo>
                    <a:pt x="f282" y="f404"/>
                  </a:lnTo>
                  <a:lnTo>
                    <a:pt x="f282" y="f405"/>
                  </a:lnTo>
                  <a:lnTo>
                    <a:pt x="f282" y="f406"/>
                  </a:lnTo>
                  <a:lnTo>
                    <a:pt x="f407" y="f408"/>
                  </a:lnTo>
                  <a:lnTo>
                    <a:pt x="f409" y="f410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0"/>
                  </a:lnTo>
                  <a:lnTo>
                    <a:pt x="f422" y="f418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262" y="f406"/>
                  </a:lnTo>
                  <a:lnTo>
                    <a:pt x="f220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243" y="f444"/>
                  </a:lnTo>
                  <a:lnTo>
                    <a:pt x="f256" y="f445"/>
                  </a:lnTo>
                  <a:lnTo>
                    <a:pt x="f212" y="f446"/>
                  </a:lnTo>
                  <a:lnTo>
                    <a:pt x="f212" y="f447"/>
                  </a:lnTo>
                  <a:lnTo>
                    <a:pt x="f256" y="f448"/>
                  </a:lnTo>
                  <a:lnTo>
                    <a:pt x="f449" y="f450"/>
                  </a:lnTo>
                  <a:lnTo>
                    <a:pt x="f214" y="f451"/>
                  </a:lnTo>
                  <a:lnTo>
                    <a:pt x="f452" y="f453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230" y="f458"/>
                  </a:lnTo>
                  <a:lnTo>
                    <a:pt x="f459" y="f460"/>
                  </a:lnTo>
                  <a:lnTo>
                    <a:pt x="f264" y="f461"/>
                  </a:lnTo>
                  <a:lnTo>
                    <a:pt x="f462" y="f463"/>
                  </a:lnTo>
                  <a:lnTo>
                    <a:pt x="f462" y="f464"/>
                  </a:lnTo>
                  <a:lnTo>
                    <a:pt x="f264" y="f465"/>
                  </a:lnTo>
                  <a:lnTo>
                    <a:pt x="f459" y="f466"/>
                  </a:lnTo>
                  <a:lnTo>
                    <a:pt x="f230" y="f467"/>
                  </a:lnTo>
                  <a:lnTo>
                    <a:pt x="f223" y="f468"/>
                  </a:lnTo>
                  <a:lnTo>
                    <a:pt x="f234" y="f469"/>
                  </a:lnTo>
                  <a:lnTo>
                    <a:pt x="f470" y="f471"/>
                  </a:lnTo>
                  <a:lnTo>
                    <a:pt x="f472" y="f473"/>
                  </a:lnTo>
                  <a:lnTo>
                    <a:pt x="f452" y="f474"/>
                  </a:lnTo>
                  <a:lnTo>
                    <a:pt x="f475" y="f476"/>
                  </a:lnTo>
                  <a:lnTo>
                    <a:pt x="f449" y="f477"/>
                  </a:lnTo>
                  <a:lnTo>
                    <a:pt x="f254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5" y="f484"/>
                  </a:lnTo>
                  <a:lnTo>
                    <a:pt x="f486" y="f484"/>
                  </a:lnTo>
                  <a:lnTo>
                    <a:pt x="f204" y="f484"/>
                  </a:lnTo>
                  <a:lnTo>
                    <a:pt x="f487" y="f482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77"/>
                  </a:lnTo>
                  <a:lnTo>
                    <a:pt x="f493" y="f494"/>
                  </a:lnTo>
                  <a:lnTo>
                    <a:pt x="f495" y="f474"/>
                  </a:lnTo>
                  <a:lnTo>
                    <a:pt x="f496" y="f473"/>
                  </a:lnTo>
                  <a:lnTo>
                    <a:pt x="f497" y="f471"/>
                  </a:lnTo>
                  <a:lnTo>
                    <a:pt x="f191" y="f469"/>
                  </a:lnTo>
                  <a:lnTo>
                    <a:pt x="f498" y="f468"/>
                  </a:lnTo>
                  <a:lnTo>
                    <a:pt x="f189" y="f499"/>
                  </a:lnTo>
                  <a:lnTo>
                    <a:pt x="f151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3" y="f505"/>
                  </a:lnTo>
                  <a:lnTo>
                    <a:pt x="f501" y="f461"/>
                  </a:lnTo>
                  <a:lnTo>
                    <a:pt x="f151" y="f460"/>
                  </a:lnTo>
                  <a:lnTo>
                    <a:pt x="f189" y="f506"/>
                  </a:lnTo>
                  <a:lnTo>
                    <a:pt x="f507" y="f508"/>
                  </a:lnTo>
                  <a:lnTo>
                    <a:pt x="f193" y="f509"/>
                  </a:lnTo>
                  <a:lnTo>
                    <a:pt x="f510" y="f453"/>
                  </a:lnTo>
                  <a:lnTo>
                    <a:pt x="f196" y="f511"/>
                  </a:lnTo>
                  <a:lnTo>
                    <a:pt x="f512" y="f513"/>
                  </a:lnTo>
                  <a:lnTo>
                    <a:pt x="f198" y="f514"/>
                  </a:lnTo>
                  <a:lnTo>
                    <a:pt x="f515" y="f516"/>
                  </a:lnTo>
                  <a:lnTo>
                    <a:pt x="f515" y="f446"/>
                  </a:lnTo>
                  <a:lnTo>
                    <a:pt x="f517" y="f518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523" y="f437"/>
                  </a:lnTo>
                  <a:lnTo>
                    <a:pt x="f159" y="f435"/>
                  </a:lnTo>
                  <a:lnTo>
                    <a:pt x="f524" y="f525"/>
                  </a:lnTo>
                  <a:lnTo>
                    <a:pt x="f189" y="f526"/>
                  </a:lnTo>
                  <a:lnTo>
                    <a:pt x="f527" y="f526"/>
                  </a:lnTo>
                  <a:lnTo>
                    <a:pt x="f528" y="f406"/>
                  </a:lnTo>
                  <a:lnTo>
                    <a:pt x="f529" y="f530"/>
                  </a:lnTo>
                  <a:lnTo>
                    <a:pt x="f143" y="f437"/>
                  </a:lnTo>
                  <a:lnTo>
                    <a:pt x="f531" y="f532"/>
                  </a:lnTo>
                  <a:lnTo>
                    <a:pt x="f533" y="f522"/>
                  </a:lnTo>
                  <a:lnTo>
                    <a:pt x="f534" y="f535"/>
                  </a:lnTo>
                  <a:lnTo>
                    <a:pt x="f536" y="f441"/>
                  </a:lnTo>
                  <a:lnTo>
                    <a:pt x="f537" y="f441"/>
                  </a:lnTo>
                  <a:lnTo>
                    <a:pt x="f538" y="f535"/>
                  </a:lnTo>
                  <a:lnTo>
                    <a:pt x="f137" y="f522"/>
                  </a:lnTo>
                  <a:lnTo>
                    <a:pt x="f136" y="f539"/>
                  </a:lnTo>
                  <a:lnTo>
                    <a:pt x="f135" y="f540"/>
                  </a:lnTo>
                  <a:lnTo>
                    <a:pt x="f7" y="f406"/>
                  </a:lnTo>
                  <a:lnTo>
                    <a:pt x="f133" y="f408"/>
                  </a:lnTo>
                  <a:lnTo>
                    <a:pt x="f133" y="f541"/>
                  </a:lnTo>
                  <a:lnTo>
                    <a:pt x="f133" y="f542"/>
                  </a:lnTo>
                  <a:lnTo>
                    <a:pt x="f543" y="f544"/>
                  </a:lnTo>
                  <a:lnTo>
                    <a:pt x="f545" y="f546"/>
                  </a:lnTo>
                  <a:lnTo>
                    <a:pt x="f110" y="f547"/>
                  </a:lnTo>
                  <a:lnTo>
                    <a:pt x="f112" y="f548"/>
                  </a:lnTo>
                  <a:lnTo>
                    <a:pt x="f127" y="f549"/>
                  </a:lnTo>
                  <a:lnTo>
                    <a:pt x="f550" y="f551"/>
                  </a:lnTo>
                  <a:lnTo>
                    <a:pt x="f114" y="f552"/>
                  </a:lnTo>
                  <a:lnTo>
                    <a:pt x="f550" y="f553"/>
                  </a:lnTo>
                  <a:lnTo>
                    <a:pt x="f112" y="f554"/>
                  </a:lnTo>
                  <a:lnTo>
                    <a:pt x="f110" y="f555"/>
                  </a:lnTo>
                  <a:lnTo>
                    <a:pt x="f556" y="f557"/>
                  </a:lnTo>
                  <a:lnTo>
                    <a:pt x="f545" y="f50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FFCC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Puzzle4"/>
            <p:cNvSpPr/>
            <p:nvPr/>
          </p:nvSpPr>
          <p:spPr>
            <a:xfrm>
              <a:off x="6532555" y="3165552"/>
              <a:ext cx="295195" cy="461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3813"/>
                <a:gd name="f8" fmla="val 10590"/>
                <a:gd name="f9" fmla="val 3927"/>
                <a:gd name="f10" fmla="val 10513"/>
                <a:gd name="f11" fmla="val 4078"/>
                <a:gd name="f12" fmla="val 10425"/>
                <a:gd name="f13" fmla="val 4210"/>
                <a:gd name="f14" fmla="val 10359"/>
                <a:gd name="f15" fmla="val 4361"/>
                <a:gd name="f16" fmla="val 10315"/>
                <a:gd name="f17" fmla="val 4682"/>
                <a:gd name="f18" fmla="val 10237"/>
                <a:gd name="f19" fmla="val 5041"/>
                <a:gd name="f20" fmla="val 10193"/>
                <a:gd name="f21" fmla="val 5456"/>
                <a:gd name="f22" fmla="val 10171"/>
                <a:gd name="f23" fmla="val 5853"/>
                <a:gd name="f24" fmla="val 6249"/>
                <a:gd name="f25" fmla="val 10260"/>
                <a:gd name="f26" fmla="val 6646"/>
                <a:gd name="f27" fmla="val 10337"/>
                <a:gd name="f28" fmla="val 7004"/>
                <a:gd name="f29" fmla="val 10469"/>
                <a:gd name="f30" fmla="val 7363"/>
                <a:gd name="f31" fmla="val 10612"/>
                <a:gd name="f32" fmla="val 7665"/>
                <a:gd name="f33" fmla="val 10788"/>
                <a:gd name="f34" fmla="val 7911"/>
                <a:gd name="f35" fmla="val 10998"/>
                <a:gd name="f36" fmla="val 8024"/>
                <a:gd name="f37" fmla="val 11097"/>
                <a:gd name="f38" fmla="val 8137"/>
                <a:gd name="f39" fmla="val 11207"/>
                <a:gd name="f40" fmla="val 8194"/>
                <a:gd name="f41" fmla="val 11340"/>
                <a:gd name="f42" fmla="val 8269"/>
                <a:gd name="f43" fmla="val 11461"/>
                <a:gd name="f44" fmla="val 8307"/>
                <a:gd name="f45" fmla="val 11593"/>
                <a:gd name="f46" fmla="val 11714"/>
                <a:gd name="f47" fmla="val 11868"/>
                <a:gd name="f48" fmla="val 12012"/>
                <a:gd name="f49" fmla="val 12265"/>
                <a:gd name="f50" fmla="val 8062"/>
                <a:gd name="f51" fmla="val 12519"/>
                <a:gd name="f52" fmla="val 7873"/>
                <a:gd name="f53" fmla="val 12706"/>
                <a:gd name="f54" fmla="val 7627"/>
                <a:gd name="f55" fmla="val 12904"/>
                <a:gd name="f56" fmla="val 13048"/>
                <a:gd name="f57" fmla="val 7080"/>
                <a:gd name="f58" fmla="val 13180"/>
                <a:gd name="f59" fmla="val 6759"/>
                <a:gd name="f60" fmla="val 13257"/>
                <a:gd name="f61" fmla="val 6419"/>
                <a:gd name="f62" fmla="val 13345"/>
                <a:gd name="f63" fmla="val 6098"/>
                <a:gd name="f64" fmla="val 13389"/>
                <a:gd name="f65" fmla="val 5739"/>
                <a:gd name="f66" fmla="val 5418"/>
                <a:gd name="f67" fmla="val 5079"/>
                <a:gd name="f68" fmla="val 4758"/>
                <a:gd name="f69" fmla="val 13301"/>
                <a:gd name="f70" fmla="val 4474"/>
                <a:gd name="f71" fmla="val 13213"/>
                <a:gd name="f72" fmla="val 4172"/>
                <a:gd name="f73" fmla="val 13114"/>
                <a:gd name="f74" fmla="val 3965"/>
                <a:gd name="f75" fmla="val 12982"/>
                <a:gd name="f76" fmla="val 3738"/>
                <a:gd name="f77" fmla="val 12838"/>
                <a:gd name="f78" fmla="val 3493"/>
                <a:gd name="f79" fmla="val 3228"/>
                <a:gd name="f80" fmla="val 12607"/>
                <a:gd name="f81" fmla="val 2945"/>
                <a:gd name="f82" fmla="val 2700"/>
                <a:gd name="f83" fmla="val 12431"/>
                <a:gd name="f84" fmla="val 2397"/>
                <a:gd name="f85" fmla="val 12375"/>
                <a:gd name="f86" fmla="val 2152"/>
                <a:gd name="f87" fmla="val 12331"/>
                <a:gd name="f88" fmla="val 1888"/>
                <a:gd name="f89" fmla="val 12309"/>
                <a:gd name="f90" fmla="val 1642"/>
                <a:gd name="f91" fmla="val 1397"/>
                <a:gd name="f92" fmla="val 1170"/>
                <a:gd name="f93" fmla="val 12397"/>
                <a:gd name="f94" fmla="val 962"/>
                <a:gd name="f95" fmla="val 12453"/>
                <a:gd name="f96" fmla="val 774"/>
                <a:gd name="f97" fmla="val 12563"/>
                <a:gd name="f98" fmla="val 623"/>
                <a:gd name="f99" fmla="val 12684"/>
                <a:gd name="f100" fmla="val 528"/>
                <a:gd name="f101" fmla="val 453"/>
                <a:gd name="f102" fmla="val 13026"/>
                <a:gd name="f103" fmla="val 339"/>
                <a:gd name="f104" fmla="val 13477"/>
                <a:gd name="f105" fmla="val 226"/>
                <a:gd name="f106" fmla="val 13984"/>
                <a:gd name="f107" fmla="val 151"/>
                <a:gd name="f108" fmla="val 14535"/>
                <a:gd name="f109" fmla="val 113"/>
                <a:gd name="f110" fmla="val 15075"/>
                <a:gd name="f111" fmla="val 15626"/>
                <a:gd name="f112" fmla="val 16133"/>
                <a:gd name="f113" fmla="val 188"/>
                <a:gd name="f114" fmla="val 16376"/>
                <a:gd name="f115" fmla="val 264"/>
                <a:gd name="f116" fmla="val 16585"/>
                <a:gd name="f117" fmla="val 16773"/>
                <a:gd name="f118" fmla="val 16938"/>
                <a:gd name="f119" fmla="val 1095"/>
                <a:gd name="f120" fmla="val 16883"/>
                <a:gd name="f121" fmla="val 1963"/>
                <a:gd name="f122" fmla="val 16795"/>
                <a:gd name="f123" fmla="val 16751"/>
                <a:gd name="f124" fmla="val 16706"/>
                <a:gd name="f125" fmla="val 5022"/>
                <a:gd name="f126" fmla="val 16684"/>
                <a:gd name="f127" fmla="val 5947"/>
                <a:gd name="f128" fmla="val 7948"/>
                <a:gd name="f129" fmla="val 16839"/>
                <a:gd name="f130" fmla="val 8458"/>
                <a:gd name="f131" fmla="val 16916"/>
                <a:gd name="f132" fmla="val 8893"/>
                <a:gd name="f133" fmla="val 17026"/>
                <a:gd name="f134" fmla="val 9289"/>
                <a:gd name="f135" fmla="val 17158"/>
                <a:gd name="f136" fmla="val 9572"/>
                <a:gd name="f137" fmla="val 17280"/>
                <a:gd name="f138" fmla="val 9799"/>
                <a:gd name="f139" fmla="val 17412"/>
                <a:gd name="f140" fmla="val 9969"/>
                <a:gd name="f141" fmla="val 17555"/>
                <a:gd name="f142" fmla="val 10120"/>
                <a:gd name="f143" fmla="val 17687"/>
                <a:gd name="f144" fmla="val 10158"/>
                <a:gd name="f145" fmla="val 17831"/>
                <a:gd name="f146" fmla="val 10195"/>
                <a:gd name="f147" fmla="val 17974"/>
                <a:gd name="f148" fmla="val 18128"/>
                <a:gd name="f149" fmla="val 10082"/>
                <a:gd name="f150" fmla="val 18271"/>
                <a:gd name="f151" fmla="val 18426"/>
                <a:gd name="f152" fmla="val 9837"/>
                <a:gd name="f153" fmla="val 18569"/>
                <a:gd name="f154" fmla="val 9648"/>
                <a:gd name="f155" fmla="val 18701"/>
                <a:gd name="f156" fmla="val 9440"/>
                <a:gd name="f157" fmla="val 18822"/>
                <a:gd name="f158" fmla="val 9213"/>
                <a:gd name="f159" fmla="val 18999"/>
                <a:gd name="f160" fmla="val 9044"/>
                <a:gd name="f161" fmla="val 19186"/>
                <a:gd name="f162" fmla="val 19395"/>
                <a:gd name="f163" fmla="val 8817"/>
                <a:gd name="f164" fmla="val 19627"/>
                <a:gd name="f165" fmla="val 8779"/>
                <a:gd name="f166" fmla="val 19858"/>
                <a:gd name="f167" fmla="val 20112"/>
                <a:gd name="f168" fmla="val 8855"/>
                <a:gd name="f169" fmla="val 20354"/>
                <a:gd name="f170" fmla="val 8968"/>
                <a:gd name="f171" fmla="val 20586"/>
                <a:gd name="f172" fmla="val 9138"/>
                <a:gd name="f173" fmla="val 20817"/>
                <a:gd name="f174" fmla="val 9365"/>
                <a:gd name="f175" fmla="val 21026"/>
                <a:gd name="f176" fmla="val 9610"/>
                <a:gd name="f177" fmla="val 21192"/>
                <a:gd name="f178" fmla="val 9950"/>
                <a:gd name="f179" fmla="val 21368"/>
                <a:gd name="f180" fmla="val 21445"/>
                <a:gd name="f181" fmla="val 10346"/>
                <a:gd name="f182" fmla="val 21511"/>
                <a:gd name="f183" fmla="val 10516"/>
                <a:gd name="f184" fmla="val 21555"/>
                <a:gd name="f185" fmla="val 10743"/>
                <a:gd name="f186" fmla="val 10988"/>
                <a:gd name="f187" fmla="val 21644"/>
                <a:gd name="f188" fmla="val 11215"/>
                <a:gd name="f189" fmla="val 21666"/>
                <a:gd name="f190" fmla="val 11498"/>
                <a:gd name="f191" fmla="val 11762"/>
                <a:gd name="f192" fmla="val 12253"/>
                <a:gd name="f193" fmla="val 12763"/>
                <a:gd name="f194" fmla="val 21577"/>
                <a:gd name="f195" fmla="val 13197"/>
                <a:gd name="f196" fmla="val 21467"/>
                <a:gd name="f197" fmla="val 13556"/>
                <a:gd name="f198" fmla="val 21346"/>
                <a:gd name="f199" fmla="val 13896"/>
                <a:gd name="f200" fmla="val 14179"/>
                <a:gd name="f201" fmla="val 14444"/>
                <a:gd name="f202" fmla="val 20839"/>
                <a:gd name="f203" fmla="val 14576"/>
                <a:gd name="f204" fmla="val 20641"/>
                <a:gd name="f205" fmla="val 14727"/>
                <a:gd name="f206" fmla="val 20431"/>
                <a:gd name="f207" fmla="val 14765"/>
                <a:gd name="f208" fmla="val 20200"/>
                <a:gd name="f209" fmla="val 14802"/>
                <a:gd name="f210" fmla="val 19991"/>
                <a:gd name="f211" fmla="val 19759"/>
                <a:gd name="f212" fmla="val 14613"/>
                <a:gd name="f213" fmla="val 19550"/>
                <a:gd name="f214" fmla="val 19307"/>
                <a:gd name="f215" fmla="val 14217"/>
                <a:gd name="f216" fmla="val 19098"/>
                <a:gd name="f217" fmla="val 13934"/>
                <a:gd name="f218" fmla="val 18911"/>
                <a:gd name="f219" fmla="val 13669"/>
                <a:gd name="f220" fmla="val 18745"/>
                <a:gd name="f221" fmla="val 13462"/>
                <a:gd name="f222" fmla="val 18547"/>
                <a:gd name="f223" fmla="val 13311"/>
                <a:gd name="f224" fmla="val 18337"/>
                <a:gd name="f225" fmla="val 18150"/>
                <a:gd name="f226" fmla="val 13122"/>
                <a:gd name="f227" fmla="val 17941"/>
                <a:gd name="f228" fmla="val 17720"/>
                <a:gd name="f229" fmla="val 17533"/>
                <a:gd name="f230" fmla="val 17346"/>
                <a:gd name="f231" fmla="val 13273"/>
                <a:gd name="f232" fmla="val 13386"/>
                <a:gd name="f233" fmla="val 16982"/>
                <a:gd name="f234" fmla="val 13537"/>
                <a:gd name="f235" fmla="val 13707"/>
                <a:gd name="f236" fmla="val 16607"/>
                <a:gd name="f237" fmla="val 14104"/>
                <a:gd name="f238" fmla="val 16519"/>
                <a:gd name="f239" fmla="val 14330"/>
                <a:gd name="f240" fmla="val 16453"/>
                <a:gd name="f241" fmla="val 14538"/>
                <a:gd name="f242" fmla="val 16431"/>
                <a:gd name="f243" fmla="val 14897"/>
                <a:gd name="f244" fmla="val 15406"/>
                <a:gd name="f245" fmla="val 16497"/>
                <a:gd name="f246" fmla="val 16105"/>
                <a:gd name="f247" fmla="val 16541"/>
                <a:gd name="f248" fmla="val 16898"/>
                <a:gd name="f249" fmla="val 17804"/>
                <a:gd name="f250" fmla="val 16651"/>
                <a:gd name="f251" fmla="val 18786"/>
                <a:gd name="f252" fmla="val 19844"/>
                <a:gd name="f253" fmla="val 16728"/>
                <a:gd name="f254" fmla="val 20920"/>
                <a:gd name="f255" fmla="val 21109"/>
                <a:gd name="f256" fmla="val 21241"/>
                <a:gd name="f257" fmla="val 16222"/>
                <a:gd name="f258" fmla="val 21392"/>
                <a:gd name="f259" fmla="val 15946"/>
                <a:gd name="f260" fmla="val 15648"/>
                <a:gd name="f261" fmla="val 21543"/>
                <a:gd name="f262" fmla="val 15351"/>
                <a:gd name="f263" fmla="val 21618"/>
                <a:gd name="f264" fmla="val 15042"/>
                <a:gd name="f265" fmla="val 14745"/>
                <a:gd name="f266" fmla="val 14447"/>
                <a:gd name="f267" fmla="val 14150"/>
                <a:gd name="f268" fmla="val 21581"/>
                <a:gd name="f269" fmla="val 13852"/>
                <a:gd name="f270" fmla="val 21505"/>
                <a:gd name="f271" fmla="val 13577"/>
                <a:gd name="f272" fmla="val 21430"/>
                <a:gd name="f273" fmla="val 21354"/>
                <a:gd name="f274" fmla="val 12816"/>
                <a:gd name="f275" fmla="val 21146"/>
                <a:gd name="f276" fmla="val 21033"/>
                <a:gd name="f277" fmla="val 20769"/>
                <a:gd name="f278" fmla="val 12144"/>
                <a:gd name="f279" fmla="val 20637"/>
                <a:gd name="f280" fmla="val 12034"/>
                <a:gd name="f281" fmla="val 20486"/>
                <a:gd name="f282" fmla="val 11946"/>
                <a:gd name="f283" fmla="val 20297"/>
                <a:gd name="f284" fmla="val 11891"/>
                <a:gd name="f285" fmla="val 20165"/>
                <a:gd name="f286" fmla="val 11846"/>
                <a:gd name="f287" fmla="val 19976"/>
                <a:gd name="f288" fmla="val 11824"/>
                <a:gd name="f289" fmla="val 19806"/>
                <a:gd name="f290" fmla="val 11802"/>
                <a:gd name="f291" fmla="val 19390"/>
                <a:gd name="f292" fmla="val 18956"/>
                <a:gd name="f293" fmla="val 18503"/>
                <a:gd name="f294" fmla="val 11968"/>
                <a:gd name="f295" fmla="val 17993"/>
                <a:gd name="f296" fmla="val 12078"/>
                <a:gd name="f297" fmla="val 17653"/>
                <a:gd name="f298" fmla="val 17332"/>
                <a:gd name="f299" fmla="val 12199"/>
                <a:gd name="f300" fmla="val 17049"/>
                <a:gd name="f301" fmla="val 12221"/>
                <a:gd name="f302" fmla="val 16747"/>
                <a:gd name="f303" fmla="val 12243"/>
                <a:gd name="f304" fmla="val 16464"/>
                <a:gd name="f305" fmla="val 16218"/>
                <a:gd name="f306" fmla="val 15992"/>
                <a:gd name="f307" fmla="val 15746"/>
                <a:gd name="f308" fmla="val 15520"/>
                <a:gd name="f309" fmla="val 12155"/>
                <a:gd name="f310" fmla="val 15350"/>
                <a:gd name="f311" fmla="val 12122"/>
                <a:gd name="f312" fmla="val 15161"/>
                <a:gd name="f313" fmla="val 12056"/>
                <a:gd name="f314" fmla="val 14972"/>
                <a:gd name="f315" fmla="val 11990"/>
                <a:gd name="f316" fmla="val 14689"/>
                <a:gd name="f317" fmla="val 11670"/>
                <a:gd name="f318" fmla="val 14255"/>
                <a:gd name="f319" fmla="val 11483"/>
                <a:gd name="f320" fmla="val 11295"/>
                <a:gd name="f321" fmla="val 14028"/>
                <a:gd name="f322" fmla="val 11086"/>
                <a:gd name="f323" fmla="val 13972"/>
                <a:gd name="f324" fmla="val 10888"/>
                <a:gd name="f325" fmla="val 10700"/>
                <a:gd name="f326" fmla="val 14009"/>
                <a:gd name="f327" fmla="val 14066"/>
                <a:gd name="f328" fmla="val 10215"/>
                <a:gd name="f329" fmla="val 14406"/>
                <a:gd name="f330" fmla="val 10006"/>
                <a:gd name="f331" fmla="val 14651"/>
                <a:gd name="f332" fmla="val 9830"/>
                <a:gd name="f333" fmla="val 14878"/>
                <a:gd name="f334" fmla="val 9686"/>
                <a:gd name="f335" fmla="val 15123"/>
                <a:gd name="f336" fmla="val 9554"/>
                <a:gd name="f337" fmla="val 9477"/>
                <a:gd name="f338" fmla="val 15558"/>
                <a:gd name="f339" fmla="val 9411"/>
                <a:gd name="f340" fmla="val 15803"/>
                <a:gd name="f341" fmla="val 9345"/>
                <a:gd name="f342" fmla="val 16030"/>
                <a:gd name="f343" fmla="val 9323"/>
                <a:gd name="f344" fmla="val 16256"/>
                <a:gd name="f345" fmla="val 9301"/>
                <a:gd name="f346" fmla="val 16690"/>
                <a:gd name="f347" fmla="val 9367"/>
                <a:gd name="f348" fmla="val 17767"/>
                <a:gd name="f349" fmla="val 9598"/>
                <a:gd name="f350" fmla="val 18163"/>
                <a:gd name="f351" fmla="val 9731"/>
                <a:gd name="f352" fmla="val 18597"/>
                <a:gd name="f353" fmla="val 9874"/>
                <a:gd name="f354" fmla="val 18994"/>
                <a:gd name="f355" fmla="val 19428"/>
                <a:gd name="f356" fmla="val 10083"/>
                <a:gd name="f357" fmla="val 19617"/>
                <a:gd name="f358" fmla="val 10127"/>
                <a:gd name="f359" fmla="val 10149"/>
                <a:gd name="f360" fmla="val 20013"/>
                <a:gd name="f361" fmla="val 20240"/>
                <a:gd name="f362" fmla="val 20410"/>
                <a:gd name="f363" fmla="val 10105"/>
                <a:gd name="f364" fmla="val 10061"/>
                <a:gd name="f365" fmla="val 20844"/>
                <a:gd name="f366" fmla="val 9984"/>
                <a:gd name="f367" fmla="val 9896"/>
                <a:gd name="f368" fmla="val 21203"/>
                <a:gd name="f369" fmla="val 9753"/>
                <a:gd name="f370" fmla="val 21279"/>
                <a:gd name="f371" fmla="val 9642"/>
                <a:gd name="f372" fmla="val 9521"/>
                <a:gd name="f373" fmla="val 9246"/>
                <a:gd name="f374" fmla="val 8904"/>
                <a:gd name="f375" fmla="val 8540"/>
                <a:gd name="f376" fmla="val 8144"/>
                <a:gd name="f377" fmla="val 7714"/>
                <a:gd name="f378" fmla="val 7295"/>
                <a:gd name="f379" fmla="val 6446"/>
                <a:gd name="f380" fmla="val 20995"/>
                <a:gd name="f381" fmla="val 5686"/>
                <a:gd name="f382" fmla="val 20958"/>
                <a:gd name="f383" fmla="val 5366"/>
                <a:gd name="f384" fmla="val 5091"/>
                <a:gd name="f385" fmla="val 4860"/>
                <a:gd name="f386" fmla="val 4716"/>
                <a:gd name="f387" fmla="val 20127"/>
                <a:gd name="f388" fmla="val 4992"/>
                <a:gd name="f389" fmla="val 5069"/>
                <a:gd name="f390" fmla="val 19032"/>
                <a:gd name="f391" fmla="val 5157"/>
                <a:gd name="f392" fmla="val 18465"/>
                <a:gd name="f393" fmla="val 5201"/>
                <a:gd name="f394" fmla="val 17842"/>
                <a:gd name="f395" fmla="val 5245"/>
                <a:gd name="f396" fmla="val 17219"/>
                <a:gd name="f397" fmla="val 5267"/>
                <a:gd name="f398" fmla="val 16615"/>
                <a:gd name="f399" fmla="val 15369"/>
                <a:gd name="f400" fmla="val 14840"/>
                <a:gd name="f401" fmla="val 14293"/>
                <a:gd name="f402" fmla="val 13783"/>
                <a:gd name="f403" fmla="val 5014"/>
                <a:gd name="f404" fmla="val 4926"/>
                <a:gd name="f405" fmla="val 13027"/>
                <a:gd name="f406" fmla="val 4815"/>
                <a:gd name="f407" fmla="val 12725"/>
                <a:gd name="f408" fmla="val 12480"/>
                <a:gd name="f409" fmla="val 4606"/>
                <a:gd name="f410" fmla="val 12291"/>
                <a:gd name="f411" fmla="val 4496"/>
                <a:gd name="f412" fmla="val 12197"/>
                <a:gd name="f413" fmla="val 4397"/>
                <a:gd name="f414" fmla="val 12083"/>
                <a:gd name="f415" fmla="val 4286"/>
                <a:gd name="f416" fmla="val 12046"/>
                <a:gd name="f417" fmla="val 4187"/>
                <a:gd name="f418" fmla="val 12008"/>
                <a:gd name="f419" fmla="val 4077"/>
                <a:gd name="f420" fmla="val 3967"/>
                <a:gd name="f421" fmla="val 12121"/>
                <a:gd name="f422" fmla="val 3868"/>
                <a:gd name="f423" fmla="val 3735"/>
                <a:gd name="f424" fmla="val 3614"/>
                <a:gd name="f425" fmla="val 12442"/>
                <a:gd name="f426" fmla="val 3482"/>
                <a:gd name="f427" fmla="val 12631"/>
                <a:gd name="f428" fmla="val 3361"/>
                <a:gd name="f429" fmla="val 13065"/>
                <a:gd name="f430" fmla="val 3085"/>
                <a:gd name="f431" fmla="val 2766"/>
                <a:gd name="f432" fmla="val 2578"/>
                <a:gd name="f433" fmla="val 2380"/>
                <a:gd name="f434" fmla="val 2171"/>
                <a:gd name="f435" fmla="val 1961"/>
                <a:gd name="f436" fmla="val 1730"/>
                <a:gd name="f437" fmla="val 1498"/>
                <a:gd name="f438" fmla="val 1267"/>
                <a:gd name="f439" fmla="val 13820"/>
                <a:gd name="f440" fmla="val 1057"/>
                <a:gd name="f441" fmla="val 13594"/>
                <a:gd name="f442" fmla="val 837"/>
                <a:gd name="f443" fmla="val 628"/>
                <a:gd name="f444" fmla="val 13103"/>
                <a:gd name="f445" fmla="val 462"/>
                <a:gd name="f446" fmla="val 308"/>
                <a:gd name="f447" fmla="val 12404"/>
                <a:gd name="f448" fmla="val 187"/>
                <a:gd name="f449" fmla="val 77"/>
                <a:gd name="f450" fmla="val 11574"/>
                <a:gd name="f451" fmla="val 33"/>
                <a:gd name="f452" fmla="val 11102"/>
                <a:gd name="f453" fmla="val 11"/>
                <a:gd name="f454" fmla="val 10667"/>
                <a:gd name="f455" fmla="val 10233"/>
                <a:gd name="f456" fmla="val 286"/>
                <a:gd name="f457" fmla="val 9062"/>
                <a:gd name="f458" fmla="val 8741"/>
                <a:gd name="f459" fmla="val 815"/>
                <a:gd name="f460" fmla="val 8232"/>
                <a:gd name="f461" fmla="val 1035"/>
                <a:gd name="f462" fmla="val 1245"/>
                <a:gd name="f463" fmla="val 1476"/>
                <a:gd name="f464" fmla="val 7835"/>
                <a:gd name="f465" fmla="val 1708"/>
                <a:gd name="f466" fmla="val 7797"/>
                <a:gd name="f467" fmla="val 2193"/>
                <a:gd name="f468" fmla="val 2402"/>
                <a:gd name="f469" fmla="val 2534"/>
                <a:gd name="f470" fmla="val 8175"/>
                <a:gd name="f471" fmla="val 2644"/>
                <a:gd name="f472" fmla="val 2744"/>
                <a:gd name="f473" fmla="val 8420"/>
                <a:gd name="f474" fmla="val 2832"/>
                <a:gd name="f475" fmla="val 8704"/>
                <a:gd name="f476" fmla="val 3019"/>
                <a:gd name="f477" fmla="val 3206"/>
                <a:gd name="f478" fmla="val 3405"/>
                <a:gd name="f479" fmla="val 9327"/>
                <a:gd name="f480" fmla="val 3570"/>
                <a:gd name="f481" fmla="val 9516"/>
                <a:gd name="f482" fmla="val 3890"/>
                <a:gd name="f483" fmla="val 9534"/>
                <a:gd name="f484" fmla="val 4033"/>
                <a:gd name="f485" fmla="val 4165"/>
                <a:gd name="f486" fmla="val 9176"/>
                <a:gd name="f487" fmla="val 4562"/>
                <a:gd name="f488" fmla="val 9006"/>
                <a:gd name="f489" fmla="val 4628"/>
                <a:gd name="f490" fmla="val 4694"/>
                <a:gd name="f491" fmla="val 8534"/>
                <a:gd name="f492" fmla="val 7118"/>
                <a:gd name="f493" fmla="val 4738"/>
                <a:gd name="f494" fmla="val 4771"/>
                <a:gd name="f495" fmla="val 4795"/>
                <a:gd name="f496" fmla="val 3681"/>
                <a:gd name="f497" fmla="val 2662"/>
                <a:gd name="f498" fmla="val 4882"/>
                <a:gd name="f499" fmla="val 1755"/>
                <a:gd name="f500" fmla="val 1359"/>
                <a:gd name="f501" fmla="val 981"/>
                <a:gd name="f502" fmla="val 4837"/>
                <a:gd name="f503" fmla="val 698"/>
                <a:gd name="f504" fmla="val 5322"/>
                <a:gd name="f505" fmla="val 6083"/>
                <a:gd name="f506" fmla="val 6909"/>
                <a:gd name="f507" fmla="val 7780"/>
                <a:gd name="f508" fmla="val 8606"/>
                <a:gd name="f509" fmla="val 9918"/>
                <a:gd name="f510" fmla="val 10282"/>
                <a:gd name="f511" fmla="val 490"/>
                <a:gd name="f512" fmla="val 10381"/>
                <a:gd name="f513" fmla="val 547"/>
                <a:gd name="f514" fmla="val 10491"/>
                <a:gd name="f515" fmla="val 660"/>
                <a:gd name="f516" fmla="val 811"/>
                <a:gd name="f517" fmla="val 10811"/>
                <a:gd name="f518" fmla="val 1208"/>
                <a:gd name="f519" fmla="val 1453"/>
                <a:gd name="f520" fmla="val 10954"/>
                <a:gd name="f521" fmla="val 1718"/>
                <a:gd name="f522" fmla="val 11020"/>
                <a:gd name="f523" fmla="val 11064"/>
                <a:gd name="f524" fmla="val 2265"/>
                <a:gd name="f525" fmla="val 2548"/>
                <a:gd name="f526" fmla="val 2794"/>
                <a:gd name="f527" fmla="val 11042"/>
                <a:gd name="f528" fmla="val 3096"/>
                <a:gd name="f529" fmla="val 10976"/>
                <a:gd name="f530" fmla="val 3341"/>
                <a:gd name="f531" fmla="val 3606"/>
                <a:gd name="f532" fmla="val 10766"/>
                <a:gd name="f533" fmla="+- 0 0 0"/>
                <a:gd name="f534" fmla="*/ f3 1 21600"/>
                <a:gd name="f535" fmla="*/ f4 1 21600"/>
                <a:gd name="f536" fmla="+- f6 0 f5"/>
                <a:gd name="f537" fmla="*/ f533 f0 1"/>
                <a:gd name="f538" fmla="*/ f536 1 21600"/>
                <a:gd name="f539" fmla="*/ f537 1 f2"/>
                <a:gd name="f540" fmla="*/ 2076 f538 1"/>
                <a:gd name="f541" fmla="*/ 20203 f538 1"/>
                <a:gd name="f542" fmla="*/ 15980 f538 1"/>
                <a:gd name="f543" fmla="*/ 5664 f538 1"/>
                <a:gd name="f544" fmla="*/ 8307 f538 1"/>
                <a:gd name="f545" fmla="*/ 11593 f538 1"/>
                <a:gd name="f546" fmla="*/ 453 f538 1"/>
                <a:gd name="f547" fmla="*/ 16938 f538 1"/>
                <a:gd name="f548" fmla="*/ 11500 f538 1"/>
                <a:gd name="f549" fmla="*/ 21600 f538 1"/>
                <a:gd name="f550" fmla="*/ 20920 f538 1"/>
                <a:gd name="f551" fmla="*/ 16751 f538 1"/>
                <a:gd name="f552" fmla="*/ 13972 f538 1"/>
                <a:gd name="f553" fmla="*/ 10888 f538 1"/>
                <a:gd name="f554" fmla="*/ 21033 f538 1"/>
                <a:gd name="f555" fmla="*/ 4716 f538 1"/>
                <a:gd name="f556" fmla="*/ 11102 f538 1"/>
                <a:gd name="f557" fmla="*/ 11 f538 1"/>
                <a:gd name="f558" fmla="+- f539 0 f1"/>
                <a:gd name="f559" fmla="*/ f544 1 f538"/>
                <a:gd name="f560" fmla="*/ f545 1 f538"/>
                <a:gd name="f561" fmla="*/ f546 1 f538"/>
                <a:gd name="f562" fmla="*/ f547 1 f538"/>
                <a:gd name="f563" fmla="*/ f548 1 f538"/>
                <a:gd name="f564" fmla="*/ f549 1 f538"/>
                <a:gd name="f565" fmla="*/ f550 1 f538"/>
                <a:gd name="f566" fmla="*/ f551 1 f538"/>
                <a:gd name="f567" fmla="*/ f552 1 f538"/>
                <a:gd name="f568" fmla="*/ f553 1 f538"/>
                <a:gd name="f569" fmla="*/ f554 1 f538"/>
                <a:gd name="f570" fmla="*/ f555 1 f538"/>
                <a:gd name="f571" fmla="*/ f556 1 f538"/>
                <a:gd name="f572" fmla="*/ f557 1 f538"/>
                <a:gd name="f573" fmla="*/ f540 1 f538"/>
                <a:gd name="f574" fmla="*/ f541 1 f538"/>
                <a:gd name="f575" fmla="*/ f543 1 f538"/>
                <a:gd name="f576" fmla="*/ f542 1 f538"/>
                <a:gd name="f577" fmla="*/ f573 f534 1"/>
                <a:gd name="f578" fmla="*/ f574 f534 1"/>
                <a:gd name="f579" fmla="*/ f576 f535 1"/>
                <a:gd name="f580" fmla="*/ f575 f535 1"/>
                <a:gd name="f581" fmla="*/ f559 f534 1"/>
                <a:gd name="f582" fmla="*/ f560 f535 1"/>
                <a:gd name="f583" fmla="*/ f561 f534 1"/>
                <a:gd name="f584" fmla="*/ f562 f535 1"/>
                <a:gd name="f585" fmla="*/ f563 f534 1"/>
                <a:gd name="f586" fmla="*/ f564 f535 1"/>
                <a:gd name="f587" fmla="*/ f565 f534 1"/>
                <a:gd name="f588" fmla="*/ f566 f535 1"/>
                <a:gd name="f589" fmla="*/ f567 f534 1"/>
                <a:gd name="f590" fmla="*/ f568 f535 1"/>
                <a:gd name="f591" fmla="*/ f569 f534 1"/>
                <a:gd name="f592" fmla="*/ f570 f535 1"/>
                <a:gd name="f593" fmla="*/ f571 f534 1"/>
                <a:gd name="f594" fmla="*/ f572 f5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8">
                  <a:pos x="f581" y="f582"/>
                </a:cxn>
                <a:cxn ang="f558">
                  <a:pos x="f583" y="f584"/>
                </a:cxn>
                <a:cxn ang="f558">
                  <a:pos x="f585" y="f586"/>
                </a:cxn>
                <a:cxn ang="f558">
                  <a:pos x="f587" y="f588"/>
                </a:cxn>
                <a:cxn ang="f558">
                  <a:pos x="f589" y="f590"/>
                </a:cxn>
                <a:cxn ang="f558">
                  <a:pos x="f591" y="f592"/>
                </a:cxn>
                <a:cxn ang="f558">
                  <a:pos x="f593" y="f594"/>
                </a:cxn>
                <a:cxn ang="f558">
                  <a:pos x="f583" y="f592"/>
                </a:cxn>
              </a:cxnLst>
              <a:rect l="f577" t="f580" r="f578" b="f579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0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4" y="f46"/>
                  </a:lnTo>
                  <a:lnTo>
                    <a:pt x="f44" y="f47"/>
                  </a:lnTo>
                  <a:lnTo>
                    <a:pt x="f44" y="f48"/>
                  </a:lnTo>
                  <a:lnTo>
                    <a:pt x="f40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30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4"/>
                  </a:lnTo>
                  <a:lnTo>
                    <a:pt x="f66" y="f64"/>
                  </a:lnTo>
                  <a:lnTo>
                    <a:pt x="f67" y="f62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80"/>
                  </a:lnTo>
                  <a:lnTo>
                    <a:pt x="f81" y="f5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89"/>
                  </a:lnTo>
                  <a:lnTo>
                    <a:pt x="f91" y="f87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77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9" y="f111"/>
                  </a:lnTo>
                  <a:lnTo>
                    <a:pt x="f107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03" y="f117"/>
                  </a:lnTo>
                  <a:lnTo>
                    <a:pt x="f101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81" y="f123"/>
                  </a:lnTo>
                  <a:lnTo>
                    <a:pt x="f74" y="f124"/>
                  </a:lnTo>
                  <a:lnTo>
                    <a:pt x="f125" y="f126"/>
                  </a:lnTo>
                  <a:lnTo>
                    <a:pt x="f127" y="f126"/>
                  </a:lnTo>
                  <a:lnTo>
                    <a:pt x="f59" y="f124"/>
                  </a:lnTo>
                  <a:lnTo>
                    <a:pt x="f30" y="f123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4" y="f148"/>
                  </a:lnTo>
                  <a:lnTo>
                    <a:pt x="f149" y="f150"/>
                  </a:lnTo>
                  <a:lnTo>
                    <a:pt x="f14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32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5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42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89"/>
                  </a:lnTo>
                  <a:lnTo>
                    <a:pt x="f191" y="f189"/>
                  </a:lnTo>
                  <a:lnTo>
                    <a:pt x="f192" y="f187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77"/>
                  </a:lnTo>
                  <a:lnTo>
                    <a:pt x="f200" y="f175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5" y="f211"/>
                  </a:lnTo>
                  <a:lnTo>
                    <a:pt x="f212" y="f213"/>
                  </a:lnTo>
                  <a:lnTo>
                    <a:pt x="f20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195" y="f225"/>
                  </a:lnTo>
                  <a:lnTo>
                    <a:pt x="f226" y="f227"/>
                  </a:lnTo>
                  <a:lnTo>
                    <a:pt x="f226" y="f228"/>
                  </a:lnTo>
                  <a:lnTo>
                    <a:pt x="f226" y="f229"/>
                  </a:lnTo>
                  <a:lnTo>
                    <a:pt x="f195" y="f230"/>
                  </a:lnTo>
                  <a:lnTo>
                    <a:pt x="f231" y="f135"/>
                  </a:lnTo>
                  <a:lnTo>
                    <a:pt x="f232" y="f233"/>
                  </a:lnTo>
                  <a:lnTo>
                    <a:pt x="f234" y="f129"/>
                  </a:lnTo>
                  <a:lnTo>
                    <a:pt x="f235" y="f124"/>
                  </a:lnTo>
                  <a:lnTo>
                    <a:pt x="f199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0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36"/>
                  </a:lnTo>
                  <a:lnTo>
                    <a:pt x="f249" y="f250"/>
                  </a:lnTo>
                  <a:lnTo>
                    <a:pt x="f251" y="f126"/>
                  </a:lnTo>
                  <a:lnTo>
                    <a:pt x="f252" y="f253"/>
                  </a:lnTo>
                  <a:lnTo>
                    <a:pt x="f254" y="f123"/>
                  </a:lnTo>
                  <a:lnTo>
                    <a:pt x="f255" y="f245"/>
                  </a:lnTo>
                  <a:lnTo>
                    <a:pt x="f256" y="f257"/>
                  </a:lnTo>
                  <a:lnTo>
                    <a:pt x="f258" y="f259"/>
                  </a:lnTo>
                  <a:lnTo>
                    <a:pt x="f196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3" y="f265"/>
                  </a:lnTo>
                  <a:lnTo>
                    <a:pt x="f263" y="f266"/>
                  </a:lnTo>
                  <a:lnTo>
                    <a:pt x="f263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69"/>
                  </a:lnTo>
                  <a:lnTo>
                    <a:pt x="f273" y="f56"/>
                  </a:lnTo>
                  <a:lnTo>
                    <a:pt x="f256" y="f274"/>
                  </a:lnTo>
                  <a:lnTo>
                    <a:pt x="f275" y="f80"/>
                  </a:lnTo>
                  <a:lnTo>
                    <a:pt x="f276" y="f83"/>
                  </a:lnTo>
                  <a:lnTo>
                    <a:pt x="f254" y="f49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88"/>
                  </a:lnTo>
                  <a:lnTo>
                    <a:pt x="f292" y="f284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7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3"/>
                  </a:lnTo>
                  <a:lnTo>
                    <a:pt x="f305" y="f303"/>
                  </a:lnTo>
                  <a:lnTo>
                    <a:pt x="f306" y="f301"/>
                  </a:lnTo>
                  <a:lnTo>
                    <a:pt x="f307" y="f299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286"/>
                  </a:lnTo>
                  <a:lnTo>
                    <a:pt x="f201" y="f317"/>
                  </a:lnTo>
                  <a:lnTo>
                    <a:pt x="f318" y="f319"/>
                  </a:lnTo>
                  <a:lnTo>
                    <a:pt x="f237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3" y="f325"/>
                  </a:lnTo>
                  <a:lnTo>
                    <a:pt x="f326" y="f10"/>
                  </a:lnTo>
                  <a:lnTo>
                    <a:pt x="f327" y="f14"/>
                  </a:lnTo>
                  <a:lnTo>
                    <a:pt x="f200" y="f328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10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04" y="f343"/>
                  </a:lnTo>
                  <a:lnTo>
                    <a:pt x="f346" y="f341"/>
                  </a:lnTo>
                  <a:lnTo>
                    <a:pt x="f248" y="f347"/>
                  </a:lnTo>
                  <a:lnTo>
                    <a:pt x="f298" y="f33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353"/>
                  </a:lnTo>
                  <a:lnTo>
                    <a:pt x="f354" y="f330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252" y="f359"/>
                  </a:lnTo>
                  <a:lnTo>
                    <a:pt x="f360" y="f359"/>
                  </a:lnTo>
                  <a:lnTo>
                    <a:pt x="f361" y="f358"/>
                  </a:lnTo>
                  <a:lnTo>
                    <a:pt x="f362" y="f363"/>
                  </a:lnTo>
                  <a:lnTo>
                    <a:pt x="f279" y="f364"/>
                  </a:lnTo>
                  <a:lnTo>
                    <a:pt x="f365" y="f366"/>
                  </a:lnTo>
                  <a:lnTo>
                    <a:pt x="f276" y="f367"/>
                  </a:lnTo>
                  <a:lnTo>
                    <a:pt x="f275" y="f332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273" y="f372"/>
                  </a:lnTo>
                  <a:lnTo>
                    <a:pt x="f272" y="f373"/>
                  </a:lnTo>
                  <a:lnTo>
                    <a:pt x="f272" y="f374"/>
                  </a:lnTo>
                  <a:lnTo>
                    <a:pt x="f272" y="f375"/>
                  </a:lnTo>
                  <a:lnTo>
                    <a:pt x="f258" y="f376"/>
                  </a:lnTo>
                  <a:lnTo>
                    <a:pt x="f273" y="f377"/>
                  </a:lnTo>
                  <a:lnTo>
                    <a:pt x="f370" y="f378"/>
                  </a:lnTo>
                  <a:lnTo>
                    <a:pt x="f275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2" y="f384"/>
                  </a:lnTo>
                  <a:lnTo>
                    <a:pt x="f382" y="f385"/>
                  </a:lnTo>
                  <a:lnTo>
                    <a:pt x="f276" y="f386"/>
                  </a:lnTo>
                  <a:lnTo>
                    <a:pt x="f279" y="f385"/>
                  </a:lnTo>
                  <a:lnTo>
                    <a:pt x="f387" y="f388"/>
                  </a:lnTo>
                  <a:lnTo>
                    <a:pt x="f357" y="f389"/>
                  </a:lnTo>
                  <a:lnTo>
                    <a:pt x="f390" y="f391"/>
                  </a:lnTo>
                  <a:lnTo>
                    <a:pt x="f392" y="f393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7"/>
                  </a:lnTo>
                  <a:lnTo>
                    <a:pt x="f306" y="f395"/>
                  </a:lnTo>
                  <a:lnTo>
                    <a:pt x="f399" y="f393"/>
                  </a:lnTo>
                  <a:lnTo>
                    <a:pt x="f400" y="f391"/>
                  </a:lnTo>
                  <a:lnTo>
                    <a:pt x="f401" y="f384"/>
                  </a:lnTo>
                  <a:lnTo>
                    <a:pt x="f402" y="f403"/>
                  </a:lnTo>
                  <a:lnTo>
                    <a:pt x="f232" y="f404"/>
                  </a:lnTo>
                  <a:lnTo>
                    <a:pt x="f405" y="f406"/>
                  </a:lnTo>
                  <a:lnTo>
                    <a:pt x="f407" y="f386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415"/>
                  </a:lnTo>
                  <a:lnTo>
                    <a:pt x="f416" y="f417"/>
                  </a:lnTo>
                  <a:lnTo>
                    <a:pt x="f418" y="f419"/>
                  </a:lnTo>
                  <a:lnTo>
                    <a:pt x="f416" y="f420"/>
                  </a:lnTo>
                  <a:lnTo>
                    <a:pt x="f421" y="f422"/>
                  </a:lnTo>
                  <a:lnTo>
                    <a:pt x="f412" y="f423"/>
                  </a:lnTo>
                  <a:lnTo>
                    <a:pt x="f410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234" y="f431"/>
                  </a:lnTo>
                  <a:lnTo>
                    <a:pt x="f402" y="f432"/>
                  </a:lnTo>
                  <a:lnTo>
                    <a:pt x="f217" y="f433"/>
                  </a:lnTo>
                  <a:lnTo>
                    <a:pt x="f321" y="f434"/>
                  </a:lnTo>
                  <a:lnTo>
                    <a:pt x="f237" y="f435"/>
                  </a:lnTo>
                  <a:lnTo>
                    <a:pt x="f237" y="f436"/>
                  </a:lnTo>
                  <a:lnTo>
                    <a:pt x="f327" y="f437"/>
                  </a:lnTo>
                  <a:lnTo>
                    <a:pt x="f323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232" y="f443"/>
                  </a:lnTo>
                  <a:lnTo>
                    <a:pt x="f444" y="f445"/>
                  </a:lnTo>
                  <a:lnTo>
                    <a:pt x="f193" y="f446"/>
                  </a:lnTo>
                  <a:lnTo>
                    <a:pt x="f447" y="f448"/>
                  </a:lnTo>
                  <a:lnTo>
                    <a:pt x="f41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453"/>
                  </a:lnTo>
                  <a:lnTo>
                    <a:pt x="f455" y="f449"/>
                  </a:lnTo>
                  <a:lnTo>
                    <a:pt x="f152" y="f448"/>
                  </a:lnTo>
                  <a:lnTo>
                    <a:pt x="f156" y="f456"/>
                  </a:lnTo>
                  <a:lnTo>
                    <a:pt x="f457" y="f445"/>
                  </a:lnTo>
                  <a:lnTo>
                    <a:pt x="f458" y="f443"/>
                  </a:lnTo>
                  <a:lnTo>
                    <a:pt x="f130" y="f459"/>
                  </a:lnTo>
                  <a:lnTo>
                    <a:pt x="f460" y="f461"/>
                  </a:lnTo>
                  <a:lnTo>
                    <a:pt x="f50" y="f462"/>
                  </a:lnTo>
                  <a:lnTo>
                    <a:pt x="f34" y="f463"/>
                  </a:lnTo>
                  <a:lnTo>
                    <a:pt x="f464" y="f465"/>
                  </a:lnTo>
                  <a:lnTo>
                    <a:pt x="f466" y="f435"/>
                  </a:lnTo>
                  <a:lnTo>
                    <a:pt x="f464" y="f467"/>
                  </a:lnTo>
                  <a:lnTo>
                    <a:pt x="f128" y="f468"/>
                  </a:lnTo>
                  <a:lnTo>
                    <a:pt x="f50" y="f469"/>
                  </a:lnTo>
                  <a:lnTo>
                    <a:pt x="f470" y="f471"/>
                  </a:lnTo>
                  <a:lnTo>
                    <a:pt x="f42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170" y="f477"/>
                  </a:lnTo>
                  <a:lnTo>
                    <a:pt x="f172" y="f478"/>
                  </a:lnTo>
                  <a:lnTo>
                    <a:pt x="f479" y="f480"/>
                  </a:lnTo>
                  <a:lnTo>
                    <a:pt x="f156" y="f423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3" y="f485"/>
                  </a:lnTo>
                  <a:lnTo>
                    <a:pt x="f481" y="f415"/>
                  </a:lnTo>
                  <a:lnTo>
                    <a:pt x="f156" y="f413"/>
                  </a:lnTo>
                  <a:lnTo>
                    <a:pt x="f479" y="f411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165" y="f490"/>
                  </a:lnTo>
                  <a:lnTo>
                    <a:pt x="f491" y="f386"/>
                  </a:lnTo>
                  <a:lnTo>
                    <a:pt x="f460" y="f386"/>
                  </a:lnTo>
                  <a:lnTo>
                    <a:pt x="f492" y="f493"/>
                  </a:lnTo>
                  <a:lnTo>
                    <a:pt x="f127" y="f494"/>
                  </a:lnTo>
                  <a:lnTo>
                    <a:pt x="f495" y="f406"/>
                  </a:lnTo>
                  <a:lnTo>
                    <a:pt x="f496" y="f385"/>
                  </a:lnTo>
                  <a:lnTo>
                    <a:pt x="f497" y="f498"/>
                  </a:lnTo>
                  <a:lnTo>
                    <a:pt x="f499" y="f498"/>
                  </a:lnTo>
                  <a:lnTo>
                    <a:pt x="f500" y="f385"/>
                  </a:lnTo>
                  <a:lnTo>
                    <a:pt x="f501" y="f502"/>
                  </a:lnTo>
                  <a:lnTo>
                    <a:pt x="f503" y="f494"/>
                  </a:lnTo>
                  <a:lnTo>
                    <a:pt x="f101" y="f386"/>
                  </a:lnTo>
                  <a:lnTo>
                    <a:pt x="f101" y="f504"/>
                  </a:lnTo>
                  <a:lnTo>
                    <a:pt x="f101" y="f505"/>
                  </a:lnTo>
                  <a:lnTo>
                    <a:pt x="f101" y="f506"/>
                  </a:lnTo>
                  <a:lnTo>
                    <a:pt x="f101" y="f507"/>
                  </a:lnTo>
                  <a:lnTo>
                    <a:pt x="f101" y="f508"/>
                  </a:lnTo>
                  <a:lnTo>
                    <a:pt x="f101" y="f341"/>
                  </a:lnTo>
                  <a:lnTo>
                    <a:pt x="f101" y="f509"/>
                  </a:lnTo>
                  <a:lnTo>
                    <a:pt x="f101" y="f510"/>
                  </a:lnTo>
                  <a:lnTo>
                    <a:pt x="f511" y="f512"/>
                  </a:lnTo>
                  <a:lnTo>
                    <a:pt x="f513" y="f514"/>
                  </a:lnTo>
                  <a:lnTo>
                    <a:pt x="f515" y="f8"/>
                  </a:lnTo>
                  <a:lnTo>
                    <a:pt x="f516" y="f325"/>
                  </a:lnTo>
                  <a:lnTo>
                    <a:pt x="f501" y="f517"/>
                  </a:lnTo>
                  <a:lnTo>
                    <a:pt x="f518" y="f324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121" y="f523"/>
                  </a:lnTo>
                  <a:lnTo>
                    <a:pt x="f524" y="f322"/>
                  </a:lnTo>
                  <a:lnTo>
                    <a:pt x="f525" y="f523"/>
                  </a:lnTo>
                  <a:lnTo>
                    <a:pt x="f526" y="f527"/>
                  </a:lnTo>
                  <a:lnTo>
                    <a:pt x="f528" y="f529"/>
                  </a:lnTo>
                  <a:lnTo>
                    <a:pt x="f530" y="f324"/>
                  </a:lnTo>
                  <a:lnTo>
                    <a:pt x="f531" y="f532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D8EBB3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8" name="Puzzle1"/>
            <p:cNvSpPr/>
            <p:nvPr/>
          </p:nvSpPr>
          <p:spPr>
            <a:xfrm>
              <a:off x="6431395" y="3001033"/>
              <a:ext cx="496080" cy="2750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9360"/>
                <a:gd name="f8" fmla="val 20836"/>
                <a:gd name="f9" fmla="val 9528"/>
                <a:gd name="f10" fmla="val 9686"/>
                <a:gd name="f11" fmla="val 20762"/>
                <a:gd name="f12" fmla="val 9810"/>
                <a:gd name="f13" fmla="val 20687"/>
                <a:gd name="f14" fmla="val 9922"/>
                <a:gd name="f15" fmla="val 20575"/>
                <a:gd name="f16" fmla="val 10012"/>
                <a:gd name="f17" fmla="val 20426"/>
                <a:gd name="f18" fmla="val 10068"/>
                <a:gd name="f19" fmla="val 20296"/>
                <a:gd name="f20" fmla="val 10113"/>
                <a:gd name="f21" fmla="val 20110"/>
                <a:gd name="f22" fmla="val 10136"/>
                <a:gd name="f23" fmla="val 19905"/>
                <a:gd name="f24" fmla="val 19682"/>
                <a:gd name="f25" fmla="val 19440"/>
                <a:gd name="f26" fmla="val 19142"/>
                <a:gd name="f27" fmla="val 18900"/>
                <a:gd name="f28" fmla="val 9900"/>
                <a:gd name="f29" fmla="val 18620"/>
                <a:gd name="f30" fmla="val 9787"/>
                <a:gd name="f31" fmla="val 18285"/>
                <a:gd name="f32" fmla="val 9641"/>
                <a:gd name="f33" fmla="val 17968"/>
                <a:gd name="f34" fmla="val 9472"/>
                <a:gd name="f35" fmla="val 17652"/>
                <a:gd name="f36" fmla="val 9382"/>
                <a:gd name="f37" fmla="val 17466"/>
                <a:gd name="f38" fmla="val 9315"/>
                <a:gd name="f39" fmla="val 17298"/>
                <a:gd name="f40" fmla="val 9258"/>
                <a:gd name="f41" fmla="val 17112"/>
                <a:gd name="f42" fmla="val 9191"/>
                <a:gd name="f43" fmla="val 16926"/>
                <a:gd name="f44" fmla="val 9123"/>
                <a:gd name="f45" fmla="val 16535"/>
                <a:gd name="f46" fmla="val 9101"/>
                <a:gd name="f47" fmla="val 16144"/>
                <a:gd name="f48" fmla="val 15753"/>
                <a:gd name="f49" fmla="val 9168"/>
                <a:gd name="f50" fmla="val 15362"/>
                <a:gd name="f51" fmla="val 9236"/>
                <a:gd name="f52" fmla="val 14971"/>
                <a:gd name="f53" fmla="val 14580"/>
                <a:gd name="f54" fmla="val 9495"/>
                <a:gd name="f55" fmla="val 14244"/>
                <a:gd name="f56" fmla="val 9663"/>
                <a:gd name="f57" fmla="val 13891"/>
                <a:gd name="f58" fmla="val 9855"/>
                <a:gd name="f59" fmla="val 13611"/>
                <a:gd name="f60" fmla="val 13351"/>
                <a:gd name="f61" fmla="val 10293"/>
                <a:gd name="f62" fmla="val 13146"/>
                <a:gd name="f63" fmla="val 10552"/>
                <a:gd name="f64" fmla="val 12997"/>
                <a:gd name="f65" fmla="val 10811"/>
                <a:gd name="f66" fmla="val 12885"/>
                <a:gd name="f67" fmla="val 11069"/>
                <a:gd name="f68" fmla="val 12866"/>
                <a:gd name="f69" fmla="val 11351"/>
                <a:gd name="f70" fmla="val 11610"/>
                <a:gd name="f71" fmla="val 11846"/>
                <a:gd name="f72" fmla="val 13183"/>
                <a:gd name="f73" fmla="val 12060"/>
                <a:gd name="f74" fmla="val 13388"/>
                <a:gd name="f75" fmla="val 12251"/>
                <a:gd name="f76" fmla="val 13648"/>
                <a:gd name="f77" fmla="val 12419"/>
                <a:gd name="f78" fmla="val 13928"/>
                <a:gd name="f79" fmla="val 12555"/>
                <a:gd name="f80" fmla="val 12690"/>
                <a:gd name="f81" fmla="val 14617"/>
                <a:gd name="f82" fmla="val 12768"/>
                <a:gd name="f83" fmla="val 15008"/>
                <a:gd name="f84" fmla="val 12836"/>
                <a:gd name="f85" fmla="val 15399"/>
                <a:gd name="f86" fmla="val 12858"/>
                <a:gd name="f87" fmla="val 12813"/>
                <a:gd name="f88" fmla="val 12746"/>
                <a:gd name="f89" fmla="val 16888"/>
                <a:gd name="f90" fmla="val 12667"/>
                <a:gd name="f91" fmla="val 17224"/>
                <a:gd name="f92" fmla="val 12510"/>
                <a:gd name="f93" fmla="val 17503"/>
                <a:gd name="f94" fmla="val 12228"/>
                <a:gd name="f95" fmla="val 18043"/>
                <a:gd name="f96" fmla="val 11970"/>
                <a:gd name="f97" fmla="val 18546"/>
                <a:gd name="f98" fmla="val 11868"/>
                <a:gd name="f99" fmla="val 18751"/>
                <a:gd name="f100" fmla="val 11778"/>
                <a:gd name="f101" fmla="val 18974"/>
                <a:gd name="f102" fmla="val 11711"/>
                <a:gd name="f103" fmla="val 19179"/>
                <a:gd name="f104" fmla="val 11666"/>
                <a:gd name="f105" fmla="val 19365"/>
                <a:gd name="f106" fmla="val 11632"/>
                <a:gd name="f107" fmla="val 19570"/>
                <a:gd name="f108" fmla="val 19756"/>
                <a:gd name="f109" fmla="val 19942"/>
                <a:gd name="f110" fmla="val 11643"/>
                <a:gd name="f111" fmla="val 11801"/>
                <a:gd name="f112" fmla="val 20464"/>
                <a:gd name="f113" fmla="val 11891"/>
                <a:gd name="f114" fmla="val 20650"/>
                <a:gd name="f115" fmla="val 12037"/>
                <a:gd name="f116" fmla="val 12206"/>
                <a:gd name="f117" fmla="val 21004"/>
                <a:gd name="f118" fmla="val 21190"/>
                <a:gd name="f119" fmla="val 21320"/>
                <a:gd name="f120" fmla="val 12960"/>
                <a:gd name="f121" fmla="val 21432"/>
                <a:gd name="f122" fmla="val 13286"/>
                <a:gd name="f123" fmla="val 21544"/>
                <a:gd name="f124" fmla="val 13612"/>
                <a:gd name="f125" fmla="val 21655"/>
                <a:gd name="f126" fmla="val 13983"/>
                <a:gd name="f127" fmla="val 21693"/>
                <a:gd name="f128" fmla="val 14343"/>
                <a:gd name="f129" fmla="val 21730"/>
                <a:gd name="f130" fmla="val 14715"/>
                <a:gd name="f131" fmla="val 15075"/>
                <a:gd name="f132" fmla="val 15446"/>
                <a:gd name="f133" fmla="val 15794"/>
                <a:gd name="f134" fmla="val 21581"/>
                <a:gd name="f135" fmla="val 16132"/>
                <a:gd name="f136" fmla="val 16458"/>
                <a:gd name="f137" fmla="val 21302"/>
                <a:gd name="f138" fmla="val 16740"/>
                <a:gd name="f139" fmla="val 21078"/>
                <a:gd name="f140" fmla="val 16976"/>
                <a:gd name="f141" fmla="val 17043"/>
                <a:gd name="f142" fmla="val 17088"/>
                <a:gd name="f143" fmla="val 17133"/>
                <a:gd name="f144" fmla="val 20222"/>
                <a:gd name="f145" fmla="val 17156"/>
                <a:gd name="f146" fmla="val 19980"/>
                <a:gd name="f147" fmla="val 17167"/>
                <a:gd name="f148" fmla="val 19477"/>
                <a:gd name="f149" fmla="val 18397"/>
                <a:gd name="f150" fmla="val 17111"/>
                <a:gd name="f151" fmla="val 17820"/>
                <a:gd name="f152" fmla="val 17066"/>
                <a:gd name="f153" fmla="val 17261"/>
                <a:gd name="f154" fmla="val 16998"/>
                <a:gd name="f155" fmla="val 16646"/>
                <a:gd name="f156" fmla="val 16852"/>
                <a:gd name="f157" fmla="val 15511"/>
                <a:gd name="f158" fmla="val 14393"/>
                <a:gd name="f159" fmla="val 16717"/>
                <a:gd name="f160" fmla="val 16695"/>
                <a:gd name="f161" fmla="val 13462"/>
                <a:gd name="f162" fmla="val 13071"/>
                <a:gd name="f163" fmla="val 16785"/>
                <a:gd name="f164" fmla="val 12755"/>
                <a:gd name="f165" fmla="val 16953"/>
                <a:gd name="f166" fmla="val 12140"/>
                <a:gd name="f167" fmla="val 11898"/>
                <a:gd name="f168" fmla="val 17212"/>
                <a:gd name="f169" fmla="val 11675"/>
                <a:gd name="f170" fmla="val 17370"/>
                <a:gd name="f171" fmla="val 11470"/>
                <a:gd name="f172" fmla="val 17516"/>
                <a:gd name="f173" fmla="val 11284"/>
                <a:gd name="f174" fmla="val 17696"/>
                <a:gd name="f175" fmla="val 11135"/>
                <a:gd name="f176" fmla="val 17865"/>
                <a:gd name="f177" fmla="val 11042"/>
                <a:gd name="f178" fmla="val 18033"/>
                <a:gd name="f179" fmla="val 10930"/>
                <a:gd name="f180" fmla="val 18213"/>
                <a:gd name="f181" fmla="val 10893"/>
                <a:gd name="f182" fmla="val 18382"/>
                <a:gd name="f183" fmla="val 18551"/>
                <a:gd name="f184" fmla="val 10967"/>
                <a:gd name="f185" fmla="val 18708"/>
                <a:gd name="f186" fmla="val 18855"/>
                <a:gd name="f187" fmla="val 11172"/>
                <a:gd name="f188" fmla="val 19012"/>
                <a:gd name="f189" fmla="val 11358"/>
                <a:gd name="f190" fmla="val 19136"/>
                <a:gd name="f191" fmla="val 11600"/>
                <a:gd name="f192" fmla="val 19271"/>
                <a:gd name="f193" fmla="val 11861"/>
                <a:gd name="f194" fmla="val 12028"/>
                <a:gd name="f195" fmla="val 19608"/>
                <a:gd name="f196" fmla="val 12177"/>
                <a:gd name="f197" fmla="val 19822"/>
                <a:gd name="f198" fmla="val 12289"/>
                <a:gd name="f199" fmla="val 20025"/>
                <a:gd name="f200" fmla="val 20238"/>
                <a:gd name="f201" fmla="val 20452"/>
                <a:gd name="f202" fmla="val 12215"/>
                <a:gd name="f203" fmla="val 20643"/>
                <a:gd name="f204" fmla="val 12103"/>
                <a:gd name="f205" fmla="val 20846"/>
                <a:gd name="f206" fmla="val 11973"/>
                <a:gd name="f207" fmla="val 21037"/>
                <a:gd name="f208" fmla="val 11786"/>
                <a:gd name="f209" fmla="val 21206"/>
                <a:gd name="f210" fmla="val 11563"/>
                <a:gd name="f211" fmla="val 21363"/>
                <a:gd name="f212" fmla="val 11321"/>
                <a:gd name="f213" fmla="val 21465"/>
                <a:gd name="f214" fmla="val 11079"/>
                <a:gd name="f215" fmla="val 21577"/>
                <a:gd name="f216" fmla="val 10744"/>
                <a:gd name="f217" fmla="val 21622"/>
                <a:gd name="f218" fmla="val 10427"/>
                <a:gd name="f219" fmla="val 21645"/>
                <a:gd name="f220" fmla="val 10111"/>
                <a:gd name="f221" fmla="val 9608"/>
                <a:gd name="f222" fmla="val 9142"/>
                <a:gd name="f223" fmla="val 8751"/>
                <a:gd name="f224" fmla="val 8397"/>
                <a:gd name="f225" fmla="val 8062"/>
                <a:gd name="f226" fmla="val 7820"/>
                <a:gd name="f227" fmla="val 7597"/>
                <a:gd name="f228" fmla="val 7429"/>
                <a:gd name="f229" fmla="val 7317"/>
                <a:gd name="f230" fmla="val 7206"/>
                <a:gd name="f231" fmla="val 7168"/>
                <a:gd name="f232" fmla="val 7243"/>
                <a:gd name="f233" fmla="val 7355"/>
                <a:gd name="f234" fmla="val 7504"/>
                <a:gd name="f235" fmla="val 7708"/>
                <a:gd name="f236" fmla="val 7895"/>
                <a:gd name="f237" fmla="val 18832"/>
                <a:gd name="f238" fmla="val 8025"/>
                <a:gd name="f239" fmla="val 18663"/>
                <a:gd name="f240" fmla="val 8174"/>
                <a:gd name="f241" fmla="val 18472"/>
                <a:gd name="f242" fmla="val 8248"/>
                <a:gd name="f243" fmla="val 18270"/>
                <a:gd name="f244" fmla="val 8286"/>
                <a:gd name="f245" fmla="val 18078"/>
                <a:gd name="f246" fmla="val 8323"/>
                <a:gd name="f247" fmla="val 17887"/>
                <a:gd name="f248" fmla="val 17493"/>
                <a:gd name="f249" fmla="val 17302"/>
                <a:gd name="f250" fmla="val 7969"/>
                <a:gd name="f251" fmla="val 7783"/>
                <a:gd name="f252" fmla="val 16672"/>
                <a:gd name="f253" fmla="val 16638"/>
                <a:gd name="f254" fmla="val 6926"/>
                <a:gd name="f255" fmla="val 16616"/>
                <a:gd name="f256" fmla="val 6498"/>
                <a:gd name="f257" fmla="val 5772"/>
                <a:gd name="f258" fmla="val 16650"/>
                <a:gd name="f259" fmla="val 4915"/>
                <a:gd name="f260" fmla="val 3928"/>
                <a:gd name="f261" fmla="val 16762"/>
                <a:gd name="f262" fmla="val 2960"/>
                <a:gd name="f263" fmla="val 16830"/>
                <a:gd name="f264" fmla="val 1992"/>
                <a:gd name="f265" fmla="val 16908"/>
                <a:gd name="f266" fmla="val 1173"/>
                <a:gd name="f267" fmla="val 521"/>
                <a:gd name="f268" fmla="val 16931"/>
                <a:gd name="f269" fmla="val 16267"/>
                <a:gd name="f270" fmla="val 484"/>
                <a:gd name="f271" fmla="val 15637"/>
                <a:gd name="f272" fmla="val 428"/>
                <a:gd name="f273" fmla="val 15063"/>
                <a:gd name="f274" fmla="val 353"/>
                <a:gd name="f275" fmla="val 14523"/>
                <a:gd name="f276" fmla="val 279"/>
                <a:gd name="f277" fmla="val 14040"/>
                <a:gd name="f278" fmla="val 167"/>
                <a:gd name="f279" fmla="val 13635"/>
                <a:gd name="f280" fmla="val 93"/>
                <a:gd name="f281" fmla="val 13331"/>
                <a:gd name="f282" fmla="val 18"/>
                <a:gd name="f283" fmla="val 13117"/>
                <a:gd name="f284" fmla="val 12982"/>
                <a:gd name="f285" fmla="val 130"/>
                <a:gd name="f286" fmla="val 12723"/>
                <a:gd name="f287" fmla="val 12622"/>
                <a:gd name="f288" fmla="val 446"/>
                <a:gd name="f289" fmla="val 670"/>
                <a:gd name="f290" fmla="val 912"/>
                <a:gd name="f291" fmla="val 12363"/>
                <a:gd name="f292" fmla="val 1210"/>
                <a:gd name="f293" fmla="val 12318"/>
                <a:gd name="f294" fmla="val 1526"/>
                <a:gd name="f295" fmla="val 12273"/>
                <a:gd name="f296" fmla="val 1843"/>
                <a:gd name="f297" fmla="val 2215"/>
                <a:gd name="f298" fmla="val 2532"/>
                <a:gd name="f299" fmla="val 2886"/>
                <a:gd name="f300" fmla="val 12386"/>
                <a:gd name="f301" fmla="val 3240"/>
                <a:gd name="f302" fmla="val 12464"/>
                <a:gd name="f303" fmla="val 3556"/>
                <a:gd name="f304" fmla="val 12577"/>
                <a:gd name="f305" fmla="val 3891"/>
                <a:gd name="f306" fmla="val 4171"/>
                <a:gd name="f307" fmla="val 12926"/>
                <a:gd name="f308" fmla="val 4487"/>
                <a:gd name="f309" fmla="val 13050"/>
                <a:gd name="f310" fmla="val 4860"/>
                <a:gd name="f311" fmla="val 13162"/>
                <a:gd name="f312" fmla="val 5251"/>
                <a:gd name="f313" fmla="val 13218"/>
                <a:gd name="f314" fmla="val 5604"/>
                <a:gd name="f315" fmla="val 13263"/>
                <a:gd name="f316" fmla="val 5995"/>
                <a:gd name="f317" fmla="val 13241"/>
                <a:gd name="f318" fmla="val 6386"/>
                <a:gd name="f319" fmla="val 6740"/>
                <a:gd name="f320" fmla="val 13139"/>
                <a:gd name="f321" fmla="val 7094"/>
                <a:gd name="f322" fmla="val 12903"/>
                <a:gd name="f323" fmla="val 7746"/>
                <a:gd name="f324" fmla="val 12532"/>
                <a:gd name="f325" fmla="val 8491"/>
                <a:gd name="f326" fmla="val 8677"/>
                <a:gd name="f327" fmla="val 11756"/>
                <a:gd name="f328" fmla="val 8788"/>
                <a:gd name="f329" fmla="val 11452"/>
                <a:gd name="f330" fmla="val 8826"/>
                <a:gd name="f331" fmla="val 11283"/>
                <a:gd name="f332" fmla="val 11126"/>
                <a:gd name="f333" fmla="val 11002"/>
                <a:gd name="f334" fmla="val 10845"/>
                <a:gd name="f335" fmla="val 8714"/>
                <a:gd name="f336" fmla="val 10721"/>
                <a:gd name="f337" fmla="val 8640"/>
                <a:gd name="f338" fmla="val 10608"/>
                <a:gd name="f339" fmla="val 8565"/>
                <a:gd name="f340" fmla="val 10485"/>
                <a:gd name="f341" fmla="val 8453"/>
                <a:gd name="f342" fmla="val 10372"/>
                <a:gd name="f343" fmla="val 10181"/>
                <a:gd name="f344" fmla="val 10035"/>
                <a:gd name="f345" fmla="val 7392"/>
                <a:gd name="f346" fmla="val 7001"/>
                <a:gd name="f347" fmla="val 9731"/>
                <a:gd name="f348" fmla="val 6610"/>
                <a:gd name="f349" fmla="val 6219"/>
                <a:gd name="f350" fmla="val 5381"/>
                <a:gd name="f351" fmla="val 9753"/>
                <a:gd name="f352" fmla="val 4990"/>
                <a:gd name="f353" fmla="val 9832"/>
                <a:gd name="f354" fmla="val 4636"/>
                <a:gd name="f355" fmla="val 9945"/>
                <a:gd name="f356" fmla="val 4320"/>
                <a:gd name="f357" fmla="val 4022"/>
                <a:gd name="f358" fmla="val 10203"/>
                <a:gd name="f359" fmla="val 3817"/>
                <a:gd name="f360" fmla="val 10316"/>
                <a:gd name="f361" fmla="val 3593"/>
                <a:gd name="f362" fmla="val 10395"/>
                <a:gd name="f363" fmla="val 3351"/>
                <a:gd name="f364" fmla="val 10462"/>
                <a:gd name="f365" fmla="val 3109"/>
                <a:gd name="f366" fmla="val 10507"/>
                <a:gd name="f367" fmla="val 2848"/>
                <a:gd name="f368" fmla="val 10530"/>
                <a:gd name="f369" fmla="val 2606"/>
                <a:gd name="f370" fmla="val 2346"/>
                <a:gd name="f371" fmla="val 2141"/>
                <a:gd name="f372" fmla="val 1880"/>
                <a:gd name="f373" fmla="val 1638"/>
                <a:gd name="f374" fmla="val 10158"/>
                <a:gd name="f375" fmla="val 1415"/>
                <a:gd name="f376" fmla="val 9967"/>
                <a:gd name="f377" fmla="val 986"/>
                <a:gd name="f378" fmla="val 819"/>
                <a:gd name="f379" fmla="val 8842"/>
                <a:gd name="f380" fmla="val 8471"/>
                <a:gd name="f381" fmla="val 7998"/>
                <a:gd name="f382" fmla="val 7413"/>
                <a:gd name="f383" fmla="val 6817"/>
                <a:gd name="f384" fmla="val 6187"/>
                <a:gd name="f385" fmla="val 5602"/>
                <a:gd name="f386" fmla="val 633"/>
                <a:gd name="f387" fmla="val 5107"/>
                <a:gd name="f388" fmla="val 744"/>
                <a:gd name="f389" fmla="val 4725"/>
                <a:gd name="f390" fmla="val 856"/>
                <a:gd name="f391" fmla="val 4848"/>
                <a:gd name="f392" fmla="val 1564"/>
                <a:gd name="f393" fmla="val 5028"/>
                <a:gd name="f394" fmla="val 2495"/>
                <a:gd name="f395" fmla="val 5175"/>
                <a:gd name="f396" fmla="val 5298"/>
                <a:gd name="f397" fmla="val 4673"/>
                <a:gd name="f398" fmla="val 5343"/>
                <a:gd name="f399" fmla="val 5213"/>
                <a:gd name="f400" fmla="val 5388"/>
                <a:gd name="f401" fmla="val 5753"/>
                <a:gd name="f402" fmla="val 5411"/>
                <a:gd name="f403" fmla="val 6275"/>
                <a:gd name="f404" fmla="val 5366"/>
                <a:gd name="f405" fmla="val 5321"/>
                <a:gd name="f406" fmla="val 7541"/>
                <a:gd name="f407" fmla="val 5287"/>
                <a:gd name="f408" fmla="val 5242"/>
                <a:gd name="f409" fmla="val 7857"/>
                <a:gd name="f410" fmla="val 5197"/>
                <a:gd name="f411" fmla="val 5130"/>
                <a:gd name="f412" fmla="val 5006"/>
                <a:gd name="f413" fmla="val 8528"/>
                <a:gd name="f414" fmla="val 4567"/>
                <a:gd name="f415" fmla="val 4421"/>
                <a:gd name="f416" fmla="val 4263"/>
                <a:gd name="f417" fmla="val 4095"/>
                <a:gd name="f418" fmla="val 3948"/>
                <a:gd name="f419" fmla="val 3791"/>
                <a:gd name="f420" fmla="val 3667"/>
                <a:gd name="f421" fmla="val 3510"/>
                <a:gd name="f422" fmla="val 3386"/>
                <a:gd name="f423" fmla="val 8602"/>
                <a:gd name="f424" fmla="val 3251"/>
                <a:gd name="f425" fmla="val 3127"/>
                <a:gd name="f426" fmla="val 8360"/>
                <a:gd name="f427" fmla="val 3015"/>
                <a:gd name="f428" fmla="val 2925"/>
                <a:gd name="f429" fmla="val 2778"/>
                <a:gd name="f430" fmla="val 2610"/>
                <a:gd name="f431" fmla="val 7671"/>
                <a:gd name="f432" fmla="val 2407"/>
                <a:gd name="f433" fmla="val 2171"/>
                <a:gd name="f434" fmla="val 7466"/>
                <a:gd name="f435" fmla="val 1957"/>
                <a:gd name="f436" fmla="val 1698"/>
                <a:gd name="f437" fmla="val 1462"/>
                <a:gd name="f438" fmla="val 1226"/>
                <a:gd name="f439" fmla="val 7559"/>
                <a:gd name="f440" fmla="val 989"/>
                <a:gd name="f441" fmla="val 776"/>
                <a:gd name="f442" fmla="val 7932"/>
                <a:gd name="f443" fmla="val 551"/>
                <a:gd name="f444" fmla="val 8211"/>
                <a:gd name="f445" fmla="val 382"/>
                <a:gd name="f446" fmla="val 315"/>
                <a:gd name="f447" fmla="val 236"/>
                <a:gd name="f448" fmla="val 8919"/>
                <a:gd name="f449" fmla="val 191"/>
                <a:gd name="f450" fmla="val 123"/>
                <a:gd name="f451" fmla="val 9347"/>
                <a:gd name="f452" fmla="val 78"/>
                <a:gd name="f453" fmla="val 56"/>
                <a:gd name="f454" fmla="val 9887"/>
                <a:gd name="f455" fmla="val 33"/>
                <a:gd name="f456" fmla="val 10185"/>
                <a:gd name="f457" fmla="val 10464"/>
                <a:gd name="f458" fmla="val 10706"/>
                <a:gd name="f459" fmla="val 11395"/>
                <a:gd name="f460" fmla="val 168"/>
                <a:gd name="f461" fmla="val 292"/>
                <a:gd name="f462" fmla="val 540"/>
                <a:gd name="f463" fmla="val 731"/>
                <a:gd name="f464" fmla="val 12680"/>
                <a:gd name="f465" fmla="val 944"/>
                <a:gd name="f466" fmla="val 1158"/>
                <a:gd name="f467" fmla="val 1395"/>
                <a:gd name="f468" fmla="val 13108"/>
                <a:gd name="f469" fmla="val 1608"/>
                <a:gd name="f470" fmla="val 1856"/>
                <a:gd name="f471" fmla="val 2070"/>
                <a:gd name="f472" fmla="val 2261"/>
                <a:gd name="f473" fmla="val 2430"/>
                <a:gd name="f474" fmla="val 2587"/>
                <a:gd name="f475" fmla="val 12792"/>
                <a:gd name="f476" fmla="val 2688"/>
                <a:gd name="f477" fmla="val 12606"/>
                <a:gd name="f478" fmla="val 2801"/>
                <a:gd name="f479" fmla="val 3082"/>
                <a:gd name="f480" fmla="val 3228"/>
                <a:gd name="f481" fmla="val 3408"/>
                <a:gd name="f482" fmla="val 3577"/>
                <a:gd name="f483" fmla="val 3723"/>
                <a:gd name="f484" fmla="val 3903"/>
                <a:gd name="f485" fmla="val 12252"/>
                <a:gd name="f486" fmla="val 4072"/>
                <a:gd name="f487" fmla="val 12364"/>
                <a:gd name="f488" fmla="val 4230"/>
                <a:gd name="f489" fmla="val 12494"/>
                <a:gd name="f490" fmla="val 4353"/>
                <a:gd name="f491" fmla="val 12643"/>
                <a:gd name="f492" fmla="val 4488"/>
                <a:gd name="f493" fmla="val 12829"/>
                <a:gd name="f494" fmla="val 13034"/>
                <a:gd name="f495" fmla="val 4657"/>
                <a:gd name="f496" fmla="val 13257"/>
                <a:gd name="f497" fmla="val 4702"/>
                <a:gd name="f498" fmla="val 13686"/>
                <a:gd name="f499" fmla="val 14282"/>
                <a:gd name="f500" fmla="val 15045"/>
                <a:gd name="f501" fmla="val 4612"/>
                <a:gd name="f502" fmla="val 15976"/>
                <a:gd name="f503" fmla="val 4590"/>
                <a:gd name="f504" fmla="val 19011"/>
                <a:gd name="f505" fmla="val 19514"/>
                <a:gd name="f506" fmla="val 20929"/>
                <a:gd name="f507" fmla="val 5040"/>
                <a:gd name="f508" fmla="val 5265"/>
                <a:gd name="f509" fmla="val 5478"/>
                <a:gd name="f510" fmla="val 21115"/>
                <a:gd name="f511" fmla="val 6041"/>
                <a:gd name="f512" fmla="val 6637"/>
                <a:gd name="f513" fmla="val 7312"/>
                <a:gd name="f514" fmla="val 8696"/>
                <a:gd name="f515" fmla="val 20855"/>
                <a:gd name="f516" fmla="+- 0 0 0"/>
                <a:gd name="f517" fmla="*/ f3 1 21600"/>
                <a:gd name="f518" fmla="*/ f4 1 21600"/>
                <a:gd name="f519" fmla="+- f6 0 f5"/>
                <a:gd name="f520" fmla="*/ f516 f0 1"/>
                <a:gd name="f521" fmla="*/ f519 1 21600"/>
                <a:gd name="f522" fmla="*/ f520 1 f2"/>
                <a:gd name="f523" fmla="*/ 6086 f521 1"/>
                <a:gd name="f524" fmla="*/ 16132 f521 1"/>
                <a:gd name="f525" fmla="*/ 19552 f521 1"/>
                <a:gd name="f526" fmla="*/ 2569 f521 1"/>
                <a:gd name="f527" fmla="*/ 16740 f521 1"/>
                <a:gd name="f528" fmla="*/ 21078 f521 1"/>
                <a:gd name="f529" fmla="*/ 16976 f521 1"/>
                <a:gd name="f530" fmla="*/ 521 f521 1"/>
                <a:gd name="f531" fmla="*/ 4725 f521 1"/>
                <a:gd name="f532" fmla="*/ 856 f521 1"/>
                <a:gd name="f533" fmla="*/ 5040 f521 1"/>
                <a:gd name="f534" fmla="*/ 21004 f521 1"/>
                <a:gd name="f535" fmla="*/ 10811 f521 1"/>
                <a:gd name="f536" fmla="*/ 12885 f521 1"/>
                <a:gd name="f537" fmla="*/ 10845 f521 1"/>
                <a:gd name="f538" fmla="*/ 8714 f521 1"/>
                <a:gd name="f539" fmla="*/ 21600 f521 1"/>
                <a:gd name="f540" fmla="*/ 10000 f521 1"/>
                <a:gd name="f541" fmla="*/ 56 f521 1"/>
                <a:gd name="f542" fmla="+- f522 0 f1"/>
                <a:gd name="f543" fmla="*/ f527 1 f521"/>
                <a:gd name="f544" fmla="*/ f528 1 f521"/>
                <a:gd name="f545" fmla="*/ f529 1 f521"/>
                <a:gd name="f546" fmla="*/ f530 1 f521"/>
                <a:gd name="f547" fmla="*/ f531 1 f521"/>
                <a:gd name="f548" fmla="*/ f532 1 f521"/>
                <a:gd name="f549" fmla="*/ f533 1 f521"/>
                <a:gd name="f550" fmla="*/ f534 1 f521"/>
                <a:gd name="f551" fmla="*/ f535 1 f521"/>
                <a:gd name="f552" fmla="*/ f536 1 f521"/>
                <a:gd name="f553" fmla="*/ f537 1 f521"/>
                <a:gd name="f554" fmla="*/ f538 1 f521"/>
                <a:gd name="f555" fmla="*/ f539 1 f521"/>
                <a:gd name="f556" fmla="*/ f540 1 f521"/>
                <a:gd name="f557" fmla="*/ f541 1 f521"/>
                <a:gd name="f558" fmla="*/ f523 1 f521"/>
                <a:gd name="f559" fmla="*/ f524 1 f521"/>
                <a:gd name="f560" fmla="*/ f526 1 f521"/>
                <a:gd name="f561" fmla="*/ f525 1 f521"/>
                <a:gd name="f562" fmla="*/ f558 f517 1"/>
                <a:gd name="f563" fmla="*/ f559 f517 1"/>
                <a:gd name="f564" fmla="*/ f561 f518 1"/>
                <a:gd name="f565" fmla="*/ f560 f518 1"/>
                <a:gd name="f566" fmla="*/ f543 f517 1"/>
                <a:gd name="f567" fmla="*/ f544 f518 1"/>
                <a:gd name="f568" fmla="*/ f545 f517 1"/>
                <a:gd name="f569" fmla="*/ f546 f518 1"/>
                <a:gd name="f570" fmla="*/ f547 f517 1"/>
                <a:gd name="f571" fmla="*/ f548 f518 1"/>
                <a:gd name="f572" fmla="*/ f549 f517 1"/>
                <a:gd name="f573" fmla="*/ f550 f518 1"/>
                <a:gd name="f574" fmla="*/ f551 f517 1"/>
                <a:gd name="f575" fmla="*/ f552 f518 1"/>
                <a:gd name="f576" fmla="*/ f553 f517 1"/>
                <a:gd name="f577" fmla="*/ f554 f518 1"/>
                <a:gd name="f578" fmla="*/ f555 f517 1"/>
                <a:gd name="f579" fmla="*/ f556 f518 1"/>
                <a:gd name="f580" fmla="*/ f557 f5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2">
                  <a:pos x="f566" y="f567"/>
                </a:cxn>
                <a:cxn ang="f542">
                  <a:pos x="f568" y="f569"/>
                </a:cxn>
                <a:cxn ang="f542">
                  <a:pos x="f570" y="f571"/>
                </a:cxn>
                <a:cxn ang="f542">
                  <a:pos x="f572" y="f573"/>
                </a:cxn>
                <a:cxn ang="f542">
                  <a:pos x="f574" y="f575"/>
                </a:cxn>
                <a:cxn ang="f542">
                  <a:pos x="f576" y="f577"/>
                </a:cxn>
                <a:cxn ang="f542">
                  <a:pos x="f578" y="f579"/>
                </a:cxn>
                <a:cxn ang="f542">
                  <a:pos x="f580" y="f579"/>
                </a:cxn>
              </a:cxnLst>
              <a:rect l="f562" t="f565" r="f563" b="f564"/>
              <a:pathLst>
                <a:path w="21600" h="21600">
                  <a:moveTo>
                    <a:pt x="f7" y="f8"/>
                  </a:moveTo>
                  <a:lnTo>
                    <a:pt x="f9" y="f8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2" y="f24"/>
                  </a:lnTo>
                  <a:lnTo>
                    <a:pt x="f20" y="f25"/>
                  </a:lnTo>
                  <a:lnTo>
                    <a:pt x="f18" y="f26"/>
                  </a:lnTo>
                  <a:lnTo>
                    <a:pt x="f1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6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7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1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66"/>
                  </a:lnTo>
                  <a:lnTo>
                    <a:pt x="f70" y="f64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55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48"/>
                  </a:lnTo>
                  <a:lnTo>
                    <a:pt x="f86" y="f47"/>
                  </a:lnTo>
                  <a:lnTo>
                    <a:pt x="f87" y="f45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6" y="f108"/>
                  </a:lnTo>
                  <a:lnTo>
                    <a:pt x="f106" y="f109"/>
                  </a:lnTo>
                  <a:lnTo>
                    <a:pt x="f110" y="f21"/>
                  </a:lnTo>
                  <a:lnTo>
                    <a:pt x="f102" y="f19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8"/>
                  </a:lnTo>
                  <a:lnTo>
                    <a:pt x="f116" y="f117"/>
                  </a:lnTo>
                  <a:lnTo>
                    <a:pt x="f77" y="f118"/>
                  </a:lnTo>
                  <a:lnTo>
                    <a:pt x="f90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29"/>
                  </a:lnTo>
                  <a:lnTo>
                    <a:pt x="f131" y="f129"/>
                  </a:lnTo>
                  <a:lnTo>
                    <a:pt x="f132" y="f125"/>
                  </a:lnTo>
                  <a:lnTo>
                    <a:pt x="f133" y="f134"/>
                  </a:lnTo>
                  <a:lnTo>
                    <a:pt x="f135" y="f121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8"/>
                  </a:lnTo>
                  <a:lnTo>
                    <a:pt x="f141" y="f114"/>
                  </a:lnTo>
                  <a:lnTo>
                    <a:pt x="f142" y="f17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7" y="f101"/>
                  </a:lnTo>
                  <a:lnTo>
                    <a:pt x="f145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38" y="f158"/>
                  </a:lnTo>
                  <a:lnTo>
                    <a:pt x="f159" y="f78"/>
                  </a:lnTo>
                  <a:lnTo>
                    <a:pt x="f160" y="f161"/>
                  </a:lnTo>
                  <a:lnTo>
                    <a:pt x="f159" y="f162"/>
                  </a:lnTo>
                  <a:lnTo>
                    <a:pt x="f163" y="f164"/>
                  </a:lnTo>
                  <a:lnTo>
                    <a:pt x="f156" y="f77"/>
                  </a:lnTo>
                  <a:lnTo>
                    <a:pt x="f165" y="f166"/>
                  </a:lnTo>
                  <a:lnTo>
                    <a:pt x="f142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1"/>
                  </a:lnTo>
                  <a:lnTo>
                    <a:pt x="f183" y="f184"/>
                  </a:lnTo>
                  <a:lnTo>
                    <a:pt x="f185" y="f177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25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98"/>
                  </a:lnTo>
                  <a:lnTo>
                    <a:pt x="f200" y="f198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17" y="f221"/>
                  </a:lnTo>
                  <a:lnTo>
                    <a:pt x="f215" y="f222"/>
                  </a:lnTo>
                  <a:lnTo>
                    <a:pt x="f213" y="f223"/>
                  </a:lnTo>
                  <a:lnTo>
                    <a:pt x="f211" y="f224"/>
                  </a:lnTo>
                  <a:lnTo>
                    <a:pt x="f209" y="f225"/>
                  </a:lnTo>
                  <a:lnTo>
                    <a:pt x="f207" y="f226"/>
                  </a:lnTo>
                  <a:lnTo>
                    <a:pt x="f205" y="f227"/>
                  </a:lnTo>
                  <a:lnTo>
                    <a:pt x="f203" y="f228"/>
                  </a:lnTo>
                  <a:lnTo>
                    <a:pt x="f201" y="f229"/>
                  </a:lnTo>
                  <a:lnTo>
                    <a:pt x="f200" y="f230"/>
                  </a:lnTo>
                  <a:lnTo>
                    <a:pt x="f199" y="f231"/>
                  </a:lnTo>
                  <a:lnTo>
                    <a:pt x="f197" y="f230"/>
                  </a:lnTo>
                  <a:lnTo>
                    <a:pt x="f195" y="f232"/>
                  </a:lnTo>
                  <a:lnTo>
                    <a:pt x="f25" y="f233"/>
                  </a:lnTo>
                  <a:lnTo>
                    <a:pt x="f192" y="f234"/>
                  </a:lnTo>
                  <a:lnTo>
                    <a:pt x="f190" y="f235"/>
                  </a:lnTo>
                  <a:lnTo>
                    <a:pt x="f188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6"/>
                  </a:lnTo>
                  <a:lnTo>
                    <a:pt x="f174" y="f242"/>
                  </a:lnTo>
                  <a:lnTo>
                    <a:pt x="f248" y="f240"/>
                  </a:lnTo>
                  <a:lnTo>
                    <a:pt x="f249" y="f225"/>
                  </a:lnTo>
                  <a:lnTo>
                    <a:pt x="f143" y="f250"/>
                  </a:lnTo>
                  <a:lnTo>
                    <a:pt x="f140" y="f251"/>
                  </a:lnTo>
                  <a:lnTo>
                    <a:pt x="f156" y="f227"/>
                  </a:lnTo>
                  <a:lnTo>
                    <a:pt x="f138" y="f228"/>
                  </a:lnTo>
                  <a:lnTo>
                    <a:pt x="f252" y="f231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5" y="f257"/>
                  </a:lnTo>
                  <a:lnTo>
                    <a:pt x="f258" y="f259"/>
                  </a:lnTo>
                  <a:lnTo>
                    <a:pt x="f160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140" y="f267"/>
                  </a:lnTo>
                  <a:lnTo>
                    <a:pt x="f165" y="f267"/>
                  </a:lnTo>
                  <a:lnTo>
                    <a:pt x="f268" y="f267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2"/>
                  </a:lnTo>
                  <a:lnTo>
                    <a:pt x="f284" y="f282"/>
                  </a:lnTo>
                  <a:lnTo>
                    <a:pt x="f86" y="f285"/>
                  </a:lnTo>
                  <a:lnTo>
                    <a:pt x="f286" y="f276"/>
                  </a:lnTo>
                  <a:lnTo>
                    <a:pt x="f287" y="f288"/>
                  </a:lnTo>
                  <a:lnTo>
                    <a:pt x="f92" y="f289"/>
                  </a:lnTo>
                  <a:lnTo>
                    <a:pt x="f77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75" y="f297"/>
                  </a:lnTo>
                  <a:lnTo>
                    <a:pt x="f295" y="f298"/>
                  </a:lnTo>
                  <a:lnTo>
                    <a:pt x="f293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88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312"/>
                  </a:lnTo>
                  <a:lnTo>
                    <a:pt x="f313" y="f314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3" y="f319"/>
                  </a:lnTo>
                  <a:lnTo>
                    <a:pt x="f320" y="f321"/>
                  </a:lnTo>
                  <a:lnTo>
                    <a:pt x="f309" y="f228"/>
                  </a:lnTo>
                  <a:lnTo>
                    <a:pt x="f322" y="f323"/>
                  </a:lnTo>
                  <a:lnTo>
                    <a:pt x="f286" y="f238"/>
                  </a:lnTo>
                  <a:lnTo>
                    <a:pt x="f324" y="f244"/>
                  </a:lnTo>
                  <a:lnTo>
                    <a:pt x="f293" y="f325"/>
                  </a:lnTo>
                  <a:lnTo>
                    <a:pt x="f73" y="f326"/>
                  </a:lnTo>
                  <a:lnTo>
                    <a:pt x="f327" y="f328"/>
                  </a:lnTo>
                  <a:lnTo>
                    <a:pt x="f329" y="f330"/>
                  </a:lnTo>
                  <a:lnTo>
                    <a:pt x="f331" y="f330"/>
                  </a:lnTo>
                  <a:lnTo>
                    <a:pt x="f332" y="f330"/>
                  </a:lnTo>
                  <a:lnTo>
                    <a:pt x="f333" y="f328"/>
                  </a:lnTo>
                  <a:lnTo>
                    <a:pt x="f334" y="f335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246"/>
                  </a:lnTo>
                  <a:lnTo>
                    <a:pt x="f343" y="f225"/>
                  </a:lnTo>
                  <a:lnTo>
                    <a:pt x="f344" y="f323"/>
                  </a:lnTo>
                  <a:lnTo>
                    <a:pt x="f28" y="f345"/>
                  </a:lnTo>
                  <a:lnTo>
                    <a:pt x="f30" y="f346"/>
                  </a:lnTo>
                  <a:lnTo>
                    <a:pt x="f347" y="f348"/>
                  </a:lnTo>
                  <a:lnTo>
                    <a:pt x="f10" y="f349"/>
                  </a:lnTo>
                  <a:lnTo>
                    <a:pt x="f56" y="f257"/>
                  </a:lnTo>
                  <a:lnTo>
                    <a:pt x="f10" y="f350"/>
                  </a:lnTo>
                  <a:lnTo>
                    <a:pt x="f351" y="f352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18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66" y="f370"/>
                  </a:lnTo>
                  <a:lnTo>
                    <a:pt x="f364" y="f371"/>
                  </a:lnTo>
                  <a:lnTo>
                    <a:pt x="f362" y="f372"/>
                  </a:lnTo>
                  <a:lnTo>
                    <a:pt x="f61" y="f373"/>
                  </a:lnTo>
                  <a:lnTo>
                    <a:pt x="f374" y="f375"/>
                  </a:lnTo>
                  <a:lnTo>
                    <a:pt x="f376" y="f292"/>
                  </a:lnTo>
                  <a:lnTo>
                    <a:pt x="f351" y="f377"/>
                  </a:lnTo>
                  <a:lnTo>
                    <a:pt x="f54" y="f378"/>
                  </a:lnTo>
                  <a:lnTo>
                    <a:pt x="f42" y="f289"/>
                  </a:lnTo>
                  <a:lnTo>
                    <a:pt x="f379" y="f267"/>
                  </a:lnTo>
                  <a:lnTo>
                    <a:pt x="f380" y="f288"/>
                  </a:lnTo>
                  <a:lnTo>
                    <a:pt x="f381" y="f272"/>
                  </a:lnTo>
                  <a:lnTo>
                    <a:pt x="f382" y="f272"/>
                  </a:lnTo>
                  <a:lnTo>
                    <a:pt x="f383" y="f288"/>
                  </a:lnTo>
                  <a:lnTo>
                    <a:pt x="f384" y="f267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394"/>
                  </a:lnTo>
                  <a:lnTo>
                    <a:pt x="f395" y="f303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403"/>
                  </a:lnTo>
                  <a:lnTo>
                    <a:pt x="f402" y="f319"/>
                  </a:lnTo>
                  <a:lnTo>
                    <a:pt x="f404" y="f231"/>
                  </a:lnTo>
                  <a:lnTo>
                    <a:pt x="f405" y="f406"/>
                  </a:lnTo>
                  <a:lnTo>
                    <a:pt x="f407" y="f235"/>
                  </a:lnTo>
                  <a:lnTo>
                    <a:pt x="f408" y="f409"/>
                  </a:lnTo>
                  <a:lnTo>
                    <a:pt x="f410" y="f250"/>
                  </a:lnTo>
                  <a:lnTo>
                    <a:pt x="f411" y="f225"/>
                  </a:lnTo>
                  <a:lnTo>
                    <a:pt x="f412" y="f242"/>
                  </a:lnTo>
                  <a:lnTo>
                    <a:pt x="f391" y="f224"/>
                  </a:lnTo>
                  <a:lnTo>
                    <a:pt x="f389" y="f413"/>
                  </a:lnTo>
                  <a:lnTo>
                    <a:pt x="f414" y="f337"/>
                  </a:lnTo>
                  <a:lnTo>
                    <a:pt x="f415" y="f335"/>
                  </a:lnTo>
                  <a:lnTo>
                    <a:pt x="f416" y="f223"/>
                  </a:lnTo>
                  <a:lnTo>
                    <a:pt x="f417" y="f328"/>
                  </a:lnTo>
                  <a:lnTo>
                    <a:pt x="f418" y="f328"/>
                  </a:lnTo>
                  <a:lnTo>
                    <a:pt x="f419" y="f223"/>
                  </a:lnTo>
                  <a:lnTo>
                    <a:pt x="f420" y="f335"/>
                  </a:lnTo>
                  <a:lnTo>
                    <a:pt x="f421" y="f326"/>
                  </a:lnTo>
                  <a:lnTo>
                    <a:pt x="f422" y="f423"/>
                  </a:lnTo>
                  <a:lnTo>
                    <a:pt x="f424" y="f325"/>
                  </a:lnTo>
                  <a:lnTo>
                    <a:pt x="f425" y="f426"/>
                  </a:lnTo>
                  <a:lnTo>
                    <a:pt x="f427" y="f242"/>
                  </a:lnTo>
                  <a:lnTo>
                    <a:pt x="f428" y="f225"/>
                  </a:lnTo>
                  <a:lnTo>
                    <a:pt x="f429" y="f409"/>
                  </a:lnTo>
                  <a:lnTo>
                    <a:pt x="f430" y="f431"/>
                  </a:lnTo>
                  <a:lnTo>
                    <a:pt x="f432" y="f406"/>
                  </a:lnTo>
                  <a:lnTo>
                    <a:pt x="f433" y="f434"/>
                  </a:lnTo>
                  <a:lnTo>
                    <a:pt x="f435" y="f228"/>
                  </a:lnTo>
                  <a:lnTo>
                    <a:pt x="f436" y="f228"/>
                  </a:lnTo>
                  <a:lnTo>
                    <a:pt x="f437" y="f434"/>
                  </a:lnTo>
                  <a:lnTo>
                    <a:pt x="f438" y="f439"/>
                  </a:lnTo>
                  <a:lnTo>
                    <a:pt x="f440" y="f235"/>
                  </a:lnTo>
                  <a:lnTo>
                    <a:pt x="f441" y="f442"/>
                  </a:lnTo>
                  <a:lnTo>
                    <a:pt x="f443" y="f444"/>
                  </a:lnTo>
                  <a:lnTo>
                    <a:pt x="f445" y="f413"/>
                  </a:lnTo>
                  <a:lnTo>
                    <a:pt x="f446" y="f335"/>
                  </a:lnTo>
                  <a:lnTo>
                    <a:pt x="f447" y="f448"/>
                  </a:lnTo>
                  <a:lnTo>
                    <a:pt x="f449" y="f222"/>
                  </a:lnTo>
                  <a:lnTo>
                    <a:pt x="f450" y="f451"/>
                  </a:lnTo>
                  <a:lnTo>
                    <a:pt x="f452" y="f221"/>
                  </a:lnTo>
                  <a:lnTo>
                    <a:pt x="f453" y="f454"/>
                  </a:lnTo>
                  <a:lnTo>
                    <a:pt x="f455" y="f456"/>
                  </a:lnTo>
                  <a:lnTo>
                    <a:pt x="f455" y="f457"/>
                  </a:lnTo>
                  <a:lnTo>
                    <a:pt x="f455" y="f458"/>
                  </a:lnTo>
                  <a:lnTo>
                    <a:pt x="f453" y="f184"/>
                  </a:lnTo>
                  <a:lnTo>
                    <a:pt x="f452" y="f187"/>
                  </a:lnTo>
                  <a:lnTo>
                    <a:pt x="f450" y="f459"/>
                  </a:lnTo>
                  <a:lnTo>
                    <a:pt x="f460" y="f191"/>
                  </a:lnTo>
                  <a:lnTo>
                    <a:pt x="f447" y="f208"/>
                  </a:lnTo>
                  <a:lnTo>
                    <a:pt x="f461" y="f206"/>
                  </a:lnTo>
                  <a:lnTo>
                    <a:pt x="f445" y="f166"/>
                  </a:lnTo>
                  <a:lnTo>
                    <a:pt x="f462" y="f77"/>
                  </a:lnTo>
                  <a:lnTo>
                    <a:pt x="f463" y="f464"/>
                  </a:lnTo>
                  <a:lnTo>
                    <a:pt x="f465" y="f68"/>
                  </a:lnTo>
                  <a:lnTo>
                    <a:pt x="f466" y="f64"/>
                  </a:lnTo>
                  <a:lnTo>
                    <a:pt x="f467" y="f468"/>
                  </a:lnTo>
                  <a:lnTo>
                    <a:pt x="f469" y="f72"/>
                  </a:lnTo>
                  <a:lnTo>
                    <a:pt x="f470" y="f72"/>
                  </a:lnTo>
                  <a:lnTo>
                    <a:pt x="f471" y="f62"/>
                  </a:lnTo>
                  <a:lnTo>
                    <a:pt x="f472" y="f162"/>
                  </a:lnTo>
                  <a:lnTo>
                    <a:pt x="f473" y="f120"/>
                  </a:lnTo>
                  <a:lnTo>
                    <a:pt x="f474" y="f475"/>
                  </a:lnTo>
                  <a:lnTo>
                    <a:pt x="f476" y="f477"/>
                  </a:lnTo>
                  <a:lnTo>
                    <a:pt x="f478" y="f77"/>
                  </a:lnTo>
                  <a:lnTo>
                    <a:pt x="f428" y="f198"/>
                  </a:lnTo>
                  <a:lnTo>
                    <a:pt x="f479" y="f196"/>
                  </a:lnTo>
                  <a:lnTo>
                    <a:pt x="f480" y="f204"/>
                  </a:lnTo>
                  <a:lnTo>
                    <a:pt x="f481" y="f204"/>
                  </a:lnTo>
                  <a:lnTo>
                    <a:pt x="f482" y="f204"/>
                  </a:lnTo>
                  <a:lnTo>
                    <a:pt x="f483" y="f196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4" y="f494"/>
                  </a:lnTo>
                  <a:lnTo>
                    <a:pt x="f495" y="f496"/>
                  </a:lnTo>
                  <a:lnTo>
                    <a:pt x="f497" y="f161"/>
                  </a:lnTo>
                  <a:lnTo>
                    <a:pt x="f389" y="f498"/>
                  </a:lnTo>
                  <a:lnTo>
                    <a:pt x="f497" y="f499"/>
                  </a:lnTo>
                  <a:lnTo>
                    <a:pt x="f495" y="f500"/>
                  </a:lnTo>
                  <a:lnTo>
                    <a:pt x="f501" y="f502"/>
                  </a:lnTo>
                  <a:lnTo>
                    <a:pt x="f503" y="f43"/>
                  </a:lnTo>
                  <a:lnTo>
                    <a:pt x="f414" y="f33"/>
                  </a:lnTo>
                  <a:lnTo>
                    <a:pt x="f414" y="f504"/>
                  </a:lnTo>
                  <a:lnTo>
                    <a:pt x="f503" y="f505"/>
                  </a:lnTo>
                  <a:lnTo>
                    <a:pt x="f501" y="f146"/>
                  </a:lnTo>
                  <a:lnTo>
                    <a:pt x="f495" y="f17"/>
                  </a:lnTo>
                  <a:lnTo>
                    <a:pt x="f389" y="f8"/>
                  </a:lnTo>
                  <a:lnTo>
                    <a:pt x="f391" y="f506"/>
                  </a:lnTo>
                  <a:lnTo>
                    <a:pt x="f507" y="f117"/>
                  </a:lnTo>
                  <a:lnTo>
                    <a:pt x="f508" y="f139"/>
                  </a:lnTo>
                  <a:lnTo>
                    <a:pt x="f509" y="f510"/>
                  </a:lnTo>
                  <a:lnTo>
                    <a:pt x="f511" y="f510"/>
                  </a:lnTo>
                  <a:lnTo>
                    <a:pt x="f512" y="f139"/>
                  </a:lnTo>
                  <a:lnTo>
                    <a:pt x="f513" y="f117"/>
                  </a:lnTo>
                  <a:lnTo>
                    <a:pt x="f381" y="f506"/>
                  </a:lnTo>
                  <a:lnTo>
                    <a:pt x="f514" y="f515"/>
                  </a:lnTo>
                  <a:lnTo>
                    <a:pt x="f7" y="f8"/>
                  </a:lnTo>
                  <a:close/>
                </a:path>
                <a:path w="21600" h="21600"/>
              </a:pathLst>
            </a:custGeom>
            <a:solidFill>
              <a:srgbClr val="CCCCFF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29" name="Freeform 32"/>
          <p:cNvSpPr/>
          <p:nvPr/>
        </p:nvSpPr>
        <p:spPr>
          <a:xfrm flipH="1">
            <a:off x="2801831" y="2907334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0" name="Puzzle2"/>
          <p:cNvSpPr/>
          <p:nvPr/>
        </p:nvSpPr>
        <p:spPr>
          <a:xfrm>
            <a:off x="950148" y="2697241"/>
            <a:ext cx="444762" cy="3269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1" name="Puzzle1"/>
          <p:cNvSpPr/>
          <p:nvPr/>
        </p:nvSpPr>
        <p:spPr>
          <a:xfrm>
            <a:off x="950148" y="2236114"/>
            <a:ext cx="449332" cy="2491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2" name="Document"/>
          <p:cNvSpPr/>
          <p:nvPr/>
        </p:nvSpPr>
        <p:spPr>
          <a:xfrm>
            <a:off x="5259321" y="1731148"/>
            <a:ext cx="1648761" cy="7129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757"/>
              <a:gd name="f8" fmla="val 21632"/>
              <a:gd name="f9" fmla="val 5187"/>
              <a:gd name="f10" fmla="val 85"/>
              <a:gd name="f11" fmla="val 17509"/>
              <a:gd name="f12" fmla="val 10849"/>
              <a:gd name="f13" fmla="val 81"/>
              <a:gd name="f14" fmla="val 21706"/>
              <a:gd name="f15" fmla="val 10652"/>
              <a:gd name="f16" fmla="+- 0 0 0"/>
              <a:gd name="f17" fmla="*/ f3 1 21600"/>
              <a:gd name="f18" fmla="*/ f4 1 21600"/>
              <a:gd name="f19" fmla="+- f6 0 f5"/>
              <a:gd name="f20" fmla="*/ f16 f0 1"/>
              <a:gd name="f21" fmla="*/ f19 1 21600"/>
              <a:gd name="f22" fmla="*/ f20 1 f2"/>
              <a:gd name="f23" fmla="*/ 977 f21 1"/>
              <a:gd name="f24" fmla="*/ 20622 f21 1"/>
              <a:gd name="f25" fmla="*/ 16429 f21 1"/>
              <a:gd name="f26" fmla="*/ 818 f21 1"/>
              <a:gd name="f27" fmla="*/ 10757 f21 1"/>
              <a:gd name="f28" fmla="*/ 21632 f21 1"/>
              <a:gd name="f29" fmla="*/ 85 f21 1"/>
              <a:gd name="f30" fmla="*/ 10849 f21 1"/>
              <a:gd name="f31" fmla="*/ 81 f21 1"/>
              <a:gd name="f32" fmla="*/ 21706 f21 1"/>
              <a:gd name="f33" fmla="*/ 10652 f21 1"/>
              <a:gd name="f34" fmla="*/ 0 f21 1"/>
              <a:gd name="f35" fmla="*/ 21600 f21 1"/>
              <a:gd name="f36" fmla="+- f22 0 f1"/>
              <a:gd name="f37" fmla="*/ f27 1 f21"/>
              <a:gd name="f38" fmla="*/ f28 1 f21"/>
              <a:gd name="f39" fmla="*/ f29 1 f2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23 1 f21"/>
              <a:gd name="f47" fmla="*/ f24 1 f21"/>
              <a:gd name="f48" fmla="*/ f26 1 f21"/>
              <a:gd name="f49" fmla="*/ f25 1 f21"/>
              <a:gd name="f50" fmla="*/ f46 f17 1"/>
              <a:gd name="f51" fmla="*/ f47 f17 1"/>
              <a:gd name="f52" fmla="*/ f49 f18 1"/>
              <a:gd name="f53" fmla="*/ f48 f18 1"/>
              <a:gd name="f54" fmla="*/ f37 f17 1"/>
              <a:gd name="f55" fmla="*/ f38 f18 1"/>
              <a:gd name="f56" fmla="*/ f39 f17 1"/>
              <a:gd name="f57" fmla="*/ f40 f18 1"/>
              <a:gd name="f58" fmla="*/ f41 f18 1"/>
              <a:gd name="f59" fmla="*/ f42 f17 1"/>
              <a:gd name="f60" fmla="*/ f43 f18 1"/>
              <a:gd name="f61" fmla="*/ f44 f17 1"/>
              <a:gd name="f62" fmla="*/ f44 f18 1"/>
              <a:gd name="f63" fmla="*/ f45 f17 1"/>
              <a:gd name="f64" fmla="*/ f45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4" y="f55"/>
              </a:cxn>
              <a:cxn ang="f36">
                <a:pos x="f56" y="f57"/>
              </a:cxn>
              <a:cxn ang="f36">
                <a:pos x="f54" y="f58"/>
              </a:cxn>
              <a:cxn ang="f36">
                <a:pos x="f59" y="f60"/>
              </a:cxn>
              <a:cxn ang="f36">
                <a:pos x="f54" y="f55"/>
              </a:cxn>
              <a:cxn ang="f36">
                <a:pos x="f61" y="f62"/>
              </a:cxn>
              <a:cxn ang="f36">
                <a:pos x="f63" y="f62"/>
              </a:cxn>
              <a:cxn ang="f36">
                <a:pos x="f63" y="f64"/>
              </a:cxn>
            </a:cxnLst>
            <a:rect l="f50" t="f53" r="f51" b="f52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0" y="f12"/>
                </a:lnTo>
                <a:lnTo>
                  <a:pt x="f10" y="f13"/>
                </a:lnTo>
                <a:lnTo>
                  <a:pt x="f7" y="f13"/>
                </a:lnTo>
                <a:lnTo>
                  <a:pt x="f14" y="f13"/>
                </a:lnTo>
                <a:lnTo>
                  <a:pt x="f14" y="f15"/>
                </a:lnTo>
                <a:lnTo>
                  <a:pt x="f14" y="f8"/>
                </a:lnTo>
                <a:lnTo>
                  <a:pt x="f7" y="f8"/>
                </a:lnTo>
                <a:close/>
              </a:path>
              <a:path w="21600" h="21600">
                <a:moveTo>
                  <a:pt x="f10" y="f11"/>
                </a:moveTo>
                <a:lnTo>
                  <a:pt x="f9" y="f11"/>
                </a:lnTo>
                <a:lnTo>
                  <a:pt x="f9" y="f8"/>
                </a:lnTo>
                <a:lnTo>
                  <a:pt x="f10" y="f11"/>
                </a:lnTo>
                <a:close/>
              </a:path>
            </a:pathLst>
          </a:custGeom>
          <a:solidFill>
            <a:srgbClr val="D8EBB3"/>
          </a:solidFill>
          <a:ln w="9363">
            <a:solidFill>
              <a:srgbClr val="000000"/>
            </a:solidFill>
            <a:prstDash val="solid"/>
            <a:miter/>
          </a:ln>
          <a:effectLst>
            <a:outerShdw dist="107926" dir="2700000" algn="tl">
              <a:srgbClr val="808080"/>
            </a:outerShdw>
          </a:effectLst>
        </p:spPr>
        <p:txBody>
          <a:bodyPr vert="horz" wrap="square" lIns="81643" tIns="42450" rIns="81643" bIns="42450" anchor="t" anchorCtr="0" compatLnSpc="0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Test report</a:t>
            </a:r>
          </a:p>
        </p:txBody>
      </p:sp>
      <p:sp>
        <p:nvSpPr>
          <p:cNvPr id="33" name="Straight Connector 41"/>
          <p:cNvSpPr/>
          <p:nvPr/>
        </p:nvSpPr>
        <p:spPr>
          <a:xfrm flipV="1">
            <a:off x="3065876" y="3414027"/>
            <a:ext cx="979651" cy="13063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4" name="Straight Connector 42"/>
          <p:cNvSpPr/>
          <p:nvPr/>
        </p:nvSpPr>
        <p:spPr>
          <a:xfrm flipH="1" flipV="1">
            <a:off x="4372086" y="3414027"/>
            <a:ext cx="979651" cy="1143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2991855" y="5673202"/>
            <a:ext cx="3004605" cy="23764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Execute Unit Tests for specific components</a:t>
            </a:r>
          </a:p>
        </p:txBody>
      </p:sp>
      <p:sp>
        <p:nvSpPr>
          <p:cNvPr id="36" name="Freeform 44"/>
          <p:cNvSpPr/>
          <p:nvPr/>
        </p:nvSpPr>
        <p:spPr>
          <a:xfrm flipH="1">
            <a:off x="4703928" y="2846099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7" name="TextBox 45"/>
          <p:cNvSpPr txBox="1"/>
          <p:nvPr/>
        </p:nvSpPr>
        <p:spPr>
          <a:xfrm>
            <a:off x="5245950" y="3344462"/>
            <a:ext cx="3004605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Unit Tests are passed – Jenkins will build whole product package</a:t>
            </a:r>
          </a:p>
        </p:txBody>
      </p:sp>
      <p:sp>
        <p:nvSpPr>
          <p:cNvPr id="38" name="Puzzle3"/>
          <p:cNvSpPr/>
          <p:nvPr/>
        </p:nvSpPr>
        <p:spPr>
          <a:xfrm>
            <a:off x="1025104" y="1637561"/>
            <a:ext cx="397251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9" name="Puzzle2"/>
          <p:cNvSpPr/>
          <p:nvPr/>
        </p:nvSpPr>
        <p:spPr>
          <a:xfrm>
            <a:off x="897653" y="3166363"/>
            <a:ext cx="554322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0" name="TextBox 48"/>
          <p:cNvSpPr txBox="1"/>
          <p:nvPr/>
        </p:nvSpPr>
        <p:spPr>
          <a:xfrm>
            <a:off x="1450648" y="3481450"/>
            <a:ext cx="131783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SVN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GIT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Mercurial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Etc.</a:t>
            </a:r>
          </a:p>
        </p:txBody>
      </p:sp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4521" y="1466081"/>
            <a:ext cx="750477" cy="1038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Arrow Connector 51"/>
          <p:cNvCxnSpPr>
            <a:stCxn id="7" idx="1"/>
            <a:endCxn id="32" idx="2"/>
          </p:cNvCxnSpPr>
          <p:nvPr/>
        </p:nvCxnSpPr>
        <p:spPr>
          <a:xfrm flipV="1">
            <a:off x="4644267" y="2444086"/>
            <a:ext cx="1439435" cy="507986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3" name="Rectangle 53"/>
          <p:cNvSpPr/>
          <p:nvPr/>
        </p:nvSpPr>
        <p:spPr>
          <a:xfrm>
            <a:off x="1498573" y="6006456"/>
            <a:ext cx="6225693" cy="83763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  <a:hlinkClick r:id="rId3"/>
              </a:rPr>
              <a:t>http://www.youtube.com/watch?v=Ago7hpp6xZI&amp;feature=related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Youtube Jenkins CI</a:t>
            </a:r>
          </a:p>
        </p:txBody>
      </p:sp>
      <p:pic>
        <p:nvPicPr>
          <p:cNvPr id="44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721" y="161130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7139" y="214417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721" y="2644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7139" y="315280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8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38062" y="4067196"/>
            <a:ext cx="2931348" cy="1692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180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0853" y="1355966"/>
            <a:ext cx="5256584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493812" y="460552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4482" y="5018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977491" y="521759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57801" y="1698930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92126" y="270204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92905" y="168803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0271" y="478894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14" idx="2"/>
          </p:cNvCxnSpPr>
          <p:nvPr/>
        </p:nvCxnSpPr>
        <p:spPr>
          <a:xfrm flipV="1">
            <a:off x="3249896" y="306208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843702">
            <a:off x="2536362" y="35676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52557" y="445421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>
            <a:off x="4047934" y="306208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3466034">
            <a:off x="3940411" y="37441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4"/>
            <a:endCxn id="26" idx="1"/>
          </p:cNvCxnSpPr>
          <p:nvPr/>
        </p:nvCxnSpPr>
        <p:spPr>
          <a:xfrm flipV="1">
            <a:off x="4005980" y="520281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22827" y="48334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586445" y="5605515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731815" y="5005931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578156" y="269740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3"/>
            <a:endCxn id="45" idx="1"/>
          </p:cNvCxnSpPr>
          <p:nvPr/>
        </p:nvCxnSpPr>
        <p:spPr>
          <a:xfrm>
            <a:off x="6591061" y="5202816"/>
            <a:ext cx="995384" cy="5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  <a:endCxn id="46" idx="1"/>
          </p:cNvCxnSpPr>
          <p:nvPr/>
        </p:nvCxnSpPr>
        <p:spPr>
          <a:xfrm flipV="1">
            <a:off x="6591061" y="5190597"/>
            <a:ext cx="1140754" cy="1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884568">
            <a:off x="6474975" y="56033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7544">
            <a:off x="6648071" y="48251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3239799">
            <a:off x="4673722" y="349986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1"/>
            <a:endCxn id="47" idx="3"/>
          </p:cNvCxnSpPr>
          <p:nvPr/>
        </p:nvCxnSpPr>
        <p:spPr>
          <a:xfrm flipH="1">
            <a:off x="2452899" y="288206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6" idx="0"/>
            <a:endCxn id="14" idx="3"/>
          </p:cNvCxnSpPr>
          <p:nvPr/>
        </p:nvCxnSpPr>
        <p:spPr>
          <a:xfrm flipH="1" flipV="1">
            <a:off x="4703742" y="288206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60039" y="256613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Show 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977491" y="306208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8087797">
            <a:off x="270760" y="3683188"/>
            <a:ext cx="20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37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26781" y="1700808"/>
            <a:ext cx="1569555" cy="4463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5587" y="1623602"/>
            <a:ext cx="1925266" cy="44643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5579" y="1905785"/>
            <a:ext cx="1510357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Checker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90628" y="1700808"/>
            <a:ext cx="1136574" cy="4445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Make / Ant</a:t>
            </a:r>
            <a:endParaRPr lang="en-US" dirty="0"/>
          </a:p>
          <a:p>
            <a:pPr algn="ctr"/>
            <a:r>
              <a:rPr lang="en-US" dirty="0" err="1" smtClean="0"/>
              <a:t>Gcc</a:t>
            </a:r>
            <a:endParaRPr lang="en-US" dirty="0" smtClean="0"/>
          </a:p>
          <a:p>
            <a:pPr algn="ctr"/>
            <a:r>
              <a:rPr lang="en-US" dirty="0" err="1" smtClean="0"/>
              <a:t>Javac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6523" y="3347890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6523" y="1905785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Unit Tester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85341" y="3297460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Complexity </a:t>
            </a:r>
          </a:p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85341" y="4755834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588877" y="3297460"/>
            <a:ext cx="865961" cy="1195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93662" y="3525551"/>
            <a:ext cx="501904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06801" y="4736753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Tester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229723" y="3516284"/>
            <a:ext cx="298726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786065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5207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0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662739" y="5849412"/>
            <a:ext cx="1399158" cy="483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Bench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Advanced </a:t>
            </a:r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1602" y="1194846"/>
            <a:ext cx="4320480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963774" y="444440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444" y="485703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7" name="Straight Arrow Connector 6"/>
          <p:cNvCxnSpPr>
            <a:stCxn id="6" idx="3"/>
            <a:endCxn id="5" idx="2"/>
          </p:cNvCxnSpPr>
          <p:nvPr/>
        </p:nvCxnSpPr>
        <p:spPr>
          <a:xfrm flipV="1">
            <a:off x="447453" y="505647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62088" y="254092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233" y="462782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2"/>
          </p:cNvCxnSpPr>
          <p:nvPr/>
        </p:nvCxnSpPr>
        <p:spPr>
          <a:xfrm flipV="1">
            <a:off x="2719858" y="290096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843702">
            <a:off x="2006324" y="34065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22519" y="429309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517896" y="290096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466034">
            <a:off x="3410373" y="358301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 flipV="1">
            <a:off x="3475942" y="504169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2789" y="46723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785982" y="5539670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26549" y="4650943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48118" y="253628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19" idx="1"/>
          </p:cNvCxnSpPr>
          <p:nvPr/>
        </p:nvCxnSpPr>
        <p:spPr>
          <a:xfrm>
            <a:off x="6061023" y="5041696"/>
            <a:ext cx="1724959" cy="682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20" idx="1"/>
          </p:cNvCxnSpPr>
          <p:nvPr/>
        </p:nvCxnSpPr>
        <p:spPr>
          <a:xfrm flipV="1">
            <a:off x="6061023" y="4835609"/>
            <a:ext cx="1965526" cy="20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269915">
            <a:off x="6371036" y="4561320"/>
            <a:ext cx="1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239799">
            <a:off x="4143684" y="333874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1"/>
            <a:endCxn id="21" idx="3"/>
          </p:cNvCxnSpPr>
          <p:nvPr/>
        </p:nvCxnSpPr>
        <p:spPr>
          <a:xfrm flipH="1">
            <a:off x="1922861" y="272094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9" idx="3"/>
          </p:cNvCxnSpPr>
          <p:nvPr/>
        </p:nvCxnSpPr>
        <p:spPr>
          <a:xfrm flipH="1" flipV="1">
            <a:off x="4173704" y="272094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0001" y="240501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Show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47453" y="290096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087797">
            <a:off x="-259278" y="3383569"/>
            <a:ext cx="208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200518">
            <a:off x="6028872" y="39866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 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548999" y="3556420"/>
            <a:ext cx="1218890" cy="6141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Analyze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4" idx="3"/>
            <a:endCxn id="35" idx="1"/>
          </p:cNvCxnSpPr>
          <p:nvPr/>
        </p:nvCxnSpPr>
        <p:spPr>
          <a:xfrm flipV="1">
            <a:off x="6061023" y="3863512"/>
            <a:ext cx="1487976" cy="117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303898">
            <a:off x="6368672" y="517241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  </a:t>
            </a:r>
            <a:r>
              <a:rPr lang="fi-FI" dirty="0" err="1" smtClean="0"/>
              <a:t>Executes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4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Multiple</a:t>
            </a:r>
            <a:r>
              <a:rPr lang="fi-FI" dirty="0" smtClean="0"/>
              <a:t> release </a:t>
            </a:r>
            <a:r>
              <a:rPr lang="fi-FI" dirty="0" err="1" smtClean="0"/>
              <a:t>targets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8700" y="1813185"/>
            <a:ext cx="3491427" cy="1403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56176" y="3063610"/>
            <a:ext cx="1224136" cy="11956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012" y="4492559"/>
            <a:ext cx="1208300" cy="1240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231740" y="407707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43908" y="2233383"/>
            <a:ext cx="2412268" cy="245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3743908" y="3661419"/>
            <a:ext cx="2412268" cy="1027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1"/>
          </p:cNvCxnSpPr>
          <p:nvPr/>
        </p:nvCxnSpPr>
        <p:spPr>
          <a:xfrm>
            <a:off x="3743908" y="4689140"/>
            <a:ext cx="2428104" cy="42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3204" y="4521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5604" y="4674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8004" y="4826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0404" y="4979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804" y="51315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5204" y="5283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7604" y="5436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0004" y="5588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12404" y="5741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758375" y="4402671"/>
            <a:ext cx="1501316" cy="8985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Commits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323024" y="205051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6884" y="1978509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Windows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2333" y="3461261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Linux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00148" y="4887965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Mac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380312" y="353051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380312" y="49451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4" idx="2"/>
          </p:cNvCxnSpPr>
          <p:nvPr/>
        </p:nvCxnSpPr>
        <p:spPr>
          <a:xfrm flipV="1">
            <a:off x="2987777" y="3216239"/>
            <a:ext cx="26637" cy="86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7" idx="0"/>
          </p:cNvCxnSpPr>
          <p:nvPr/>
        </p:nvCxnSpPr>
        <p:spPr>
          <a:xfrm flipV="1">
            <a:off x="4760127" y="1585311"/>
            <a:ext cx="1979473" cy="897254"/>
          </a:xfrm>
          <a:prstGeom prst="curvedConnector4">
            <a:avLst>
              <a:gd name="adj1" fmla="val 35263"/>
              <a:gd name="adj2" fmla="val 12547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5" idx="0"/>
          </p:cNvCxnSpPr>
          <p:nvPr/>
        </p:nvCxnSpPr>
        <p:spPr>
          <a:xfrm>
            <a:off x="4760127" y="2482565"/>
            <a:ext cx="2008117" cy="58104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744866" y="2497825"/>
            <a:ext cx="2009994" cy="19794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2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Build</a:t>
            </a:r>
            <a:r>
              <a:rPr lang="fi-FI" dirty="0" smtClean="0"/>
              <a:t> Service and </a:t>
            </a:r>
            <a:r>
              <a:rPr lang="fi-FI" dirty="0" err="1" smtClean="0"/>
              <a:t>FreeNest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8199" y="1417638"/>
            <a:ext cx="4691093" cy="44664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899077" y="2133084"/>
            <a:ext cx="1726819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 </a:t>
            </a:r>
            <a:r>
              <a:rPr lang="fi-FI" dirty="0" err="1" smtClean="0"/>
              <a:t>Repository</a:t>
            </a:r>
            <a:endParaRPr lang="fi-FI" dirty="0" smtClean="0"/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master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81072" y="2200920"/>
            <a:ext cx="1008112" cy="10884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Jenkins</a:t>
            </a:r>
            <a:endParaRPr lang="fi-FI" dirty="0" smtClean="0"/>
          </a:p>
          <a:p>
            <a:pPr algn="ctr"/>
            <a:r>
              <a:rPr lang="fi-FI" dirty="0" smtClean="0"/>
              <a:t>CI </a:t>
            </a:r>
            <a:r>
              <a:rPr lang="fi-FI" dirty="0" err="1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>
            <a:off x="4625896" y="2745152"/>
            <a:ext cx="955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5722" y="3102556"/>
            <a:ext cx="1711588" cy="23426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smtClean="0"/>
          </a:p>
          <a:p>
            <a:pPr algn="ctr"/>
            <a:endParaRPr lang="fi-FI" dirty="0" smtClean="0"/>
          </a:p>
          <a:p>
            <a:pPr algn="ctr"/>
            <a:r>
              <a:rPr lang="fi-FI" dirty="0" err="1" smtClean="0"/>
              <a:t>Developer</a:t>
            </a:r>
            <a:endParaRPr lang="fi-FI" dirty="0" smtClean="0"/>
          </a:p>
          <a:p>
            <a:pPr algn="ctr"/>
            <a:r>
              <a:rPr lang="fi-FI" dirty="0" smtClean="0"/>
              <a:t>Workstation</a:t>
            </a:r>
          </a:p>
          <a:p>
            <a:pPr algn="ctr"/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2626" y="293813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63" name="Can 62"/>
          <p:cNvSpPr/>
          <p:nvPr/>
        </p:nvSpPr>
        <p:spPr>
          <a:xfrm>
            <a:off x="522121" y="3307536"/>
            <a:ext cx="995201" cy="86409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local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3" idx="4"/>
            <a:endCxn id="5" idx="2"/>
          </p:cNvCxnSpPr>
          <p:nvPr/>
        </p:nvCxnSpPr>
        <p:spPr>
          <a:xfrm flipV="1">
            <a:off x="1517322" y="2745152"/>
            <a:ext cx="1381755" cy="994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1883703" y="3858230"/>
            <a:ext cx="1296144" cy="50405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Push</a:t>
            </a:r>
            <a:r>
              <a:rPr lang="fi-FI" sz="1200" dirty="0" smtClean="0">
                <a:latin typeface="Roboto Cn" pitchFamily="2" charset="0"/>
                <a:ea typeface="Roboto Cn" pitchFamily="2" charset="0"/>
              </a:rPr>
              <a:t> to </a:t>
            </a:r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master</a:t>
            </a:r>
            <a:endParaRPr lang="en-US" sz="1200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626057" y="2759120"/>
            <a:ext cx="1305005" cy="17898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</a:p>
          <a:p>
            <a:pPr algn="ctr"/>
            <a:r>
              <a:rPr lang="fi-FI" dirty="0" smtClean="0"/>
              <a:t>Slave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optional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3"/>
            <a:endCxn id="89" idx="1"/>
          </p:cNvCxnSpPr>
          <p:nvPr/>
        </p:nvCxnSpPr>
        <p:spPr>
          <a:xfrm>
            <a:off x="6589184" y="2745152"/>
            <a:ext cx="1036873" cy="908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" idx="3"/>
            <a:endCxn id="89" idx="1"/>
          </p:cNvCxnSpPr>
          <p:nvPr/>
        </p:nvCxnSpPr>
        <p:spPr>
          <a:xfrm>
            <a:off x="3762487" y="3357220"/>
            <a:ext cx="3863570" cy="29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6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Cloud</a:t>
            </a:r>
            <a:r>
              <a:rPr lang="fi-FI" dirty="0" smtClean="0"/>
              <a:t> as </a:t>
            </a:r>
            <a:r>
              <a:rPr lang="fi-FI" dirty="0" err="1" smtClean="0"/>
              <a:t>scalable</a:t>
            </a:r>
            <a:r>
              <a:rPr lang="fi-FI" dirty="0" smtClean="0"/>
              <a:t> CI </a:t>
            </a:r>
            <a:r>
              <a:rPr lang="fi-FI" dirty="0" err="1" smtClean="0"/>
              <a:t>enviroment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547664" y="1529441"/>
            <a:ext cx="6662930" cy="523189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29284" y="386741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8033" y="3083178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34351" y="205524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07850" y="2525210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45252" y="3497318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55367" y="4353437"/>
            <a:ext cx="1303802" cy="10851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71268" y="4919184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96132" y="5408612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3" name="Lightning Bolt 12"/>
          <p:cNvSpPr/>
          <p:nvPr/>
        </p:nvSpPr>
        <p:spPr>
          <a:xfrm>
            <a:off x="179513" y="1772816"/>
            <a:ext cx="2523152" cy="889423"/>
          </a:xfrm>
          <a:prstGeom prst="lightningBol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0403" y="2194347"/>
            <a:ext cx="1219078" cy="112566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Cloud</a:t>
            </a:r>
            <a:endParaRPr lang="fi-FI" dirty="0" smtClean="0"/>
          </a:p>
          <a:p>
            <a:pPr algn="ctr"/>
            <a:r>
              <a:rPr lang="fi-FI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3287" y="1650243"/>
            <a:ext cx="124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Create</a:t>
            </a:r>
            <a:r>
              <a:rPr lang="fi-FI" dirty="0" smtClean="0"/>
              <a:t>,  </a:t>
            </a:r>
            <a:r>
              <a:rPr lang="fi-FI" dirty="0" err="1" smtClean="0"/>
              <a:t>start</a:t>
            </a:r>
            <a:r>
              <a:rPr lang="fi-FI" dirty="0" smtClean="0"/>
              <a:t>, stop and </a:t>
            </a:r>
            <a:r>
              <a:rPr lang="fi-FI" dirty="0" err="1" smtClean="0"/>
              <a:t>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Engineer ?</a:t>
            </a: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75856" y="2703724"/>
            <a:ext cx="1640354" cy="164052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22788" y="2703724"/>
            <a:ext cx="1841119" cy="18413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55976" y="2636912"/>
            <a:ext cx="1785677" cy="17858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5456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1640" y="1556792"/>
            <a:ext cx="2649685" cy="3521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8"/>
            <a:ext cx="3773607" cy="40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81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35514"/>
            <a:ext cx="4572000" cy="256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err="1">
                <a:latin typeface="Arial" pitchFamily="18"/>
                <a:ea typeface="SimSun" pitchFamily="2"/>
              </a:rPr>
              <a:t>Failure</a:t>
            </a:r>
            <a:r>
              <a:rPr lang="fi-FI">
                <a:latin typeface="Arial" pitchFamily="18"/>
                <a:ea typeface="SimSun" pitchFamily="2"/>
              </a:rPr>
              <a:t> </a:t>
            </a:r>
            <a:r>
              <a:rPr lang="fi-FI" smtClean="0">
                <a:latin typeface="Arial" pitchFamily="18"/>
                <a:ea typeface="SimSun" pitchFamily="2"/>
              </a:rPr>
              <a:t>– Fault – Defect - Bug </a:t>
            </a:r>
            <a:r>
              <a:rPr lang="fi-FI" dirty="0">
                <a:latin typeface="Arial" pitchFamily="18"/>
                <a:ea typeface="SimSun" pitchFamily="2"/>
              </a:rPr>
              <a:t>-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smtClean="0">
                <a:latin typeface="Arial" pitchFamily="18"/>
                <a:ea typeface="SimSun" pitchFamily="2"/>
              </a:rPr>
              <a:t>Incident – Failure - 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Example</a:t>
            </a:r>
            <a:r>
              <a:rPr lang="fi-FI" dirty="0">
                <a:latin typeface="Arial" pitchFamily="18"/>
                <a:ea typeface="SimSun" pitchFamily="2"/>
              </a:rPr>
              <a:t> forum </a:t>
            </a:r>
            <a:r>
              <a:rPr lang="fi-FI" dirty="0" err="1">
                <a:latin typeface="Arial" pitchFamily="18"/>
                <a:ea typeface="SimSun" pitchFamily="2"/>
              </a:rPr>
              <a:t>thread</a:t>
            </a:r>
            <a:r>
              <a:rPr lang="fi-FI" dirty="0">
                <a:latin typeface="Arial" pitchFamily="18"/>
                <a:ea typeface="SimSun" pitchFamily="2"/>
              </a:rPr>
              <a:t>: </a:t>
            </a:r>
            <a:r>
              <a:rPr lang="fi-FI" dirty="0">
                <a:latin typeface="Arial" pitchFamily="18"/>
                <a:ea typeface="SimSun" pitchFamily="2"/>
                <a:hlinkClick r:id="rId2"/>
              </a:rPr>
              <a:t>http://www.allinterview.com/showanswers/36257.html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ISTQB </a:t>
            </a:r>
            <a:r>
              <a:rPr lang="fi-FI" dirty="0" err="1">
                <a:latin typeface="Arial" pitchFamily="18"/>
                <a:ea typeface="SimSun" pitchFamily="2"/>
              </a:rPr>
              <a:t>syllabus</a:t>
            </a: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1834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/Bug/</a:t>
            </a:r>
            <a:r>
              <a:rPr lang="fi-FI" dirty="0" err="1" smtClean="0"/>
              <a:t>Defect</a:t>
            </a:r>
            <a:r>
              <a:rPr lang="fi-FI" dirty="0" smtClean="0"/>
              <a:t> 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2060848"/>
            <a:ext cx="3592064" cy="310256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 where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way?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 scenario?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55454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744" y="4800813"/>
            <a:ext cx="1796028" cy="849435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CRM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376" y="2971731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Field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6376" y="3919026"/>
            <a:ext cx="1796028" cy="751137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Testing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744" y="2057185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 err="1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Customer</a:t>
            </a:r>
            <a:endParaRPr lang="fi-FI" sz="1500" dirty="0">
              <a:solidFill>
                <a:srgbClr val="000000"/>
              </a:solidFill>
              <a:latin typeface="Calibri"/>
              <a:ea typeface="SimSun" pitchFamily="2"/>
              <a:cs typeface="SimSun" pitchFamily="2"/>
            </a:endParaRP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Feedback /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8164" y="4053526"/>
            <a:ext cx="1306202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Error Report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2612404" y="3363678"/>
            <a:ext cx="2795760" cy="1179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12404" y="4294595"/>
            <a:ext cx="2795760" cy="24880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 flipV="1">
            <a:off x="2613772" y="2155120"/>
            <a:ext cx="1246840" cy="307041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2613772" y="4543403"/>
            <a:ext cx="2794392" cy="68212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3" name="Rectangle 12"/>
          <p:cNvSpPr/>
          <p:nvPr/>
        </p:nvSpPr>
        <p:spPr>
          <a:xfrm>
            <a:off x="7576603" y="4053525"/>
            <a:ext cx="1175498" cy="930480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Change 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Request?</a:t>
            </a:r>
          </a:p>
        </p:txBody>
      </p:sp>
      <p:sp>
        <p:nvSpPr>
          <p:cNvPr id="14" name="Rectangle 47"/>
          <p:cNvSpPr/>
          <p:nvPr/>
        </p:nvSpPr>
        <p:spPr>
          <a:xfrm>
            <a:off x="3860612" y="1665242"/>
            <a:ext cx="1534314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N x Incidents</a:t>
            </a:r>
          </a:p>
        </p:txBody>
      </p:sp>
      <p:cxnSp>
        <p:nvCxnSpPr>
          <p:cNvPr id="15" name="Straight Arrow Connector 54"/>
          <p:cNvCxnSpPr>
            <a:stCxn id="7" idx="3"/>
            <a:endCxn id="8" idx="1"/>
          </p:cNvCxnSpPr>
          <p:nvPr/>
        </p:nvCxnSpPr>
        <p:spPr>
          <a:xfrm>
            <a:off x="2613772" y="2449133"/>
            <a:ext cx="2794392" cy="20942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57"/>
          <p:cNvCxnSpPr>
            <a:stCxn id="14" idx="2"/>
            <a:endCxn id="8" idx="0"/>
          </p:cNvCxnSpPr>
          <p:nvPr/>
        </p:nvCxnSpPr>
        <p:spPr>
          <a:xfrm>
            <a:off x="4627769" y="2644996"/>
            <a:ext cx="1433496" cy="14085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Right Arrow 74"/>
          <p:cNvSpPr/>
          <p:nvPr/>
        </p:nvSpPr>
        <p:spPr>
          <a:xfrm>
            <a:off x="6714375" y="4212894"/>
            <a:ext cx="796917" cy="671577"/>
          </a:xfrm>
          <a:custGeom>
            <a:avLst>
              <a:gd name="f0" fmla="val 125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Straight Arrow Connector 76"/>
          <p:cNvCxnSpPr>
            <a:stCxn id="7" idx="3"/>
            <a:endCxn id="14" idx="1"/>
          </p:cNvCxnSpPr>
          <p:nvPr/>
        </p:nvCxnSpPr>
        <p:spPr>
          <a:xfrm flipV="1">
            <a:off x="2613772" y="2155120"/>
            <a:ext cx="1246840" cy="29401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94715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6377" y="1959508"/>
            <a:ext cx="3592064" cy="31025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where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way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scenario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79511" y="2125091"/>
            <a:ext cx="3428788" cy="261268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8025" y="4149080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Id4</a:t>
            </a: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4168" y="3522803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4113" y="3803607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Id5</a:t>
            </a: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7578" y="4040318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2160" y="2951280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 flipV="1">
            <a:off x="4408441" y="3196218"/>
            <a:ext cx="1603719" cy="3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44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Nature</a:t>
            </a:r>
            <a:r>
              <a:rPr lang="fi-FI" dirty="0" smtClean="0"/>
              <a:t> of </a:t>
            </a:r>
            <a:r>
              <a:rPr lang="fi-FI" dirty="0" err="1" smtClean="0"/>
              <a:t>bug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5050" y="411764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955" y="38005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4796" y="4162551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Id4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08" y="414732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865" y="1752452"/>
            <a:ext cx="2697786" cy="20277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51177" y="1787826"/>
            <a:ext cx="2952328" cy="19923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7370" y="1788684"/>
            <a:ext cx="2376415" cy="1991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Severity?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865" y="3209001"/>
            <a:ext cx="269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the bug is found?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3185" y="3209001"/>
            <a:ext cx="30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one should fixed first?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8843" y="3204344"/>
            <a:ext cx="26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fatal is the bug?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61355" y="39529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3755" y="41053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4971" y="3885402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6155" y="42577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8555" y="44101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7570" y="3920258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454" y="4345294"/>
            <a:ext cx="661527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 N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2768" y="5017913"/>
            <a:ext cx="4933371" cy="16111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Target?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6579" y="621575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bug should be fixed and verified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3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mtClean="0"/>
              <a:t>Test Case execution and error reporting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9650" y="1728206"/>
            <a:ext cx="1796028" cy="111579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ID XXXXX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Step1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Step2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Step3.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Step4.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422" y="2079828"/>
            <a:ext cx="1142926" cy="679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1453" y="4551877"/>
            <a:ext cx="1142926" cy="163292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Bug/Defect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020853" y="4490550"/>
            <a:ext cx="1632752" cy="179621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Error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Database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42926" y="4735488"/>
            <a:ext cx="1469477" cy="1143046"/>
          </a:xfrm>
          <a:custGeom>
            <a:avLst/>
            <a:gdLst>
              <a:gd name="f0" fmla="val w"/>
              <a:gd name="f1" fmla="val h"/>
              <a:gd name="f2" fmla="val 0"/>
              <a:gd name="f3" fmla="val 884"/>
              <a:gd name="f4" fmla="val 526"/>
              <a:gd name="f5" fmla="val 794"/>
              <a:gd name="f6" fmla="val 337"/>
              <a:gd name="f7" fmla="val 800"/>
              <a:gd name="f8" fmla="val 349"/>
              <a:gd name="f9" fmla="val 806"/>
              <a:gd name="f10" fmla="val 361"/>
              <a:gd name="f11" fmla="val 812"/>
              <a:gd name="f12" fmla="val 373"/>
              <a:gd name="f13" fmla="val 390"/>
              <a:gd name="f14" fmla="val 426"/>
              <a:gd name="f15" fmla="val 776"/>
              <a:gd name="f16" fmla="val 461"/>
              <a:gd name="f17" fmla="val 740"/>
              <a:gd name="f18" fmla="val 485"/>
              <a:gd name="f19" fmla="val 693"/>
              <a:gd name="f20" fmla="val 503"/>
              <a:gd name="f21" fmla="val 639"/>
              <a:gd name="f22" fmla="val 509"/>
              <a:gd name="f23" fmla="val 609"/>
              <a:gd name="f24" fmla="val 579"/>
              <a:gd name="f25" fmla="val 555"/>
              <a:gd name="f26" fmla="val 497"/>
              <a:gd name="f27" fmla="val 531"/>
              <a:gd name="f28" fmla="val 519"/>
              <a:gd name="f29" fmla="val 501"/>
              <a:gd name="f30" fmla="val 515"/>
              <a:gd name="f31" fmla="val 484"/>
              <a:gd name="f32" fmla="val 521"/>
              <a:gd name="f33" fmla="val 460"/>
              <a:gd name="f34" fmla="val 442"/>
              <a:gd name="f35" fmla="val 418"/>
              <a:gd name="f36" fmla="val 406"/>
              <a:gd name="f37" fmla="val 394"/>
              <a:gd name="f38" fmla="val 376"/>
              <a:gd name="f39" fmla="val 491"/>
              <a:gd name="f40" fmla="val 352"/>
              <a:gd name="f41" fmla="val 334"/>
              <a:gd name="f42" fmla="val 310"/>
              <a:gd name="f43" fmla="val 263"/>
              <a:gd name="f44" fmla="val 221"/>
              <a:gd name="f45" fmla="val 185"/>
              <a:gd name="f46" fmla="val 467"/>
              <a:gd name="f47" fmla="val 161"/>
              <a:gd name="f48" fmla="val 444"/>
              <a:gd name="f49" fmla="val 143"/>
              <a:gd name="f50" fmla="val 414"/>
              <a:gd name="f51" fmla="val 137"/>
              <a:gd name="f52" fmla="val 131"/>
              <a:gd name="f53" fmla="val 90"/>
              <a:gd name="f54" fmla="val 408"/>
              <a:gd name="f55" fmla="val 54"/>
              <a:gd name="f56" fmla="val 24"/>
              <a:gd name="f57" fmla="val 6"/>
              <a:gd name="f58" fmla="val 343"/>
              <a:gd name="f59" fmla="val 308"/>
              <a:gd name="f60" fmla="val 272"/>
              <a:gd name="f61" fmla="val 30"/>
              <a:gd name="f62" fmla="val 242"/>
              <a:gd name="f63" fmla="val 60"/>
              <a:gd name="f64" fmla="val 219"/>
              <a:gd name="f65" fmla="val 101"/>
              <a:gd name="f66" fmla="val 201"/>
              <a:gd name="f67" fmla="val 107"/>
              <a:gd name="f68" fmla="val 95"/>
              <a:gd name="f69" fmla="val 189"/>
              <a:gd name="f70" fmla="val 84"/>
              <a:gd name="f71" fmla="val 177"/>
              <a:gd name="f72" fmla="val 78"/>
              <a:gd name="f73" fmla="val 160"/>
              <a:gd name="f74" fmla="val 142"/>
              <a:gd name="f75" fmla="val 100"/>
              <a:gd name="f76" fmla="val 113"/>
              <a:gd name="f77" fmla="val 71"/>
              <a:gd name="f78" fmla="val 149"/>
              <a:gd name="f79" fmla="val 47"/>
              <a:gd name="f80" fmla="val 197"/>
              <a:gd name="f81" fmla="val 35"/>
              <a:gd name="f82" fmla="val 227"/>
              <a:gd name="f83" fmla="val 41"/>
              <a:gd name="f84" fmla="val 251"/>
              <a:gd name="f85" fmla="val 275"/>
              <a:gd name="f86" fmla="val 59"/>
              <a:gd name="f87" fmla="val 293"/>
              <a:gd name="f88" fmla="val 77"/>
              <a:gd name="f89" fmla="val 298"/>
              <a:gd name="f90" fmla="val 304"/>
              <a:gd name="f91" fmla="val 322"/>
              <a:gd name="f92" fmla="val 340"/>
              <a:gd name="f93" fmla="val 53"/>
              <a:gd name="f94" fmla="val 358"/>
              <a:gd name="f95" fmla="val 382"/>
              <a:gd name="f96" fmla="val 430"/>
              <a:gd name="f97" fmla="val 436"/>
              <a:gd name="f98" fmla="val 466"/>
              <a:gd name="f99" fmla="val 29"/>
              <a:gd name="f100" fmla="val 496"/>
              <a:gd name="f101" fmla="val 12"/>
              <a:gd name="f102" fmla="val 573"/>
              <a:gd name="f103" fmla="val 621"/>
              <a:gd name="f104" fmla="val 669"/>
              <a:gd name="f105" fmla="val 699"/>
              <a:gd name="f106" fmla="val 722"/>
              <a:gd name="f107" fmla="val 728"/>
              <a:gd name="f108" fmla="val 112"/>
              <a:gd name="f109" fmla="val 118"/>
              <a:gd name="f110" fmla="val 124"/>
              <a:gd name="f111" fmla="val 130"/>
              <a:gd name="f112" fmla="val 734"/>
              <a:gd name="f113" fmla="val 746"/>
              <a:gd name="f114" fmla="val 136"/>
              <a:gd name="f115" fmla="val 830"/>
              <a:gd name="f116" fmla="val 148"/>
              <a:gd name="f117" fmla="val 860"/>
              <a:gd name="f118" fmla="val 171"/>
              <a:gd name="f119" fmla="val 878"/>
              <a:gd name="f120" fmla="val 237"/>
              <a:gd name="f121" fmla="val 296"/>
              <a:gd name="f122" fmla="val 319"/>
              <a:gd name="f123" fmla="*/ f0 1 884"/>
              <a:gd name="f124" fmla="*/ f1 1 526"/>
              <a:gd name="f125" fmla="+- f4 0 f2"/>
              <a:gd name="f126" fmla="+- f3 0 f2"/>
              <a:gd name="f127" fmla="*/ f126 1 884"/>
              <a:gd name="f128" fmla="*/ f125 1 526"/>
              <a:gd name="f129" fmla="*/ f2 1 f127"/>
              <a:gd name="f130" fmla="*/ f3 1 f127"/>
              <a:gd name="f131" fmla="*/ f2 1 f128"/>
              <a:gd name="f132" fmla="*/ f4 1 f128"/>
              <a:gd name="f133" fmla="*/ f129 f123 1"/>
              <a:gd name="f134" fmla="*/ f130 f123 1"/>
              <a:gd name="f135" fmla="*/ f132 f124 1"/>
              <a:gd name="f136" fmla="*/ f131 f1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3" t="f136" r="f134" b="f135"/>
            <a:pathLst>
              <a:path w="884" h="526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1" y="f13"/>
                </a:lnTo>
                <a:lnTo>
                  <a:pt x="f7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0"/>
                </a:lnTo>
                <a:lnTo>
                  <a:pt x="f25" y="f26"/>
                </a:lnTo>
                <a:lnTo>
                  <a:pt x="f27" y="f18"/>
                </a:lnTo>
                <a:lnTo>
                  <a:pt x="f28" y="f20"/>
                </a:lnTo>
                <a:lnTo>
                  <a:pt x="f29" y="f30"/>
                </a:lnTo>
                <a:lnTo>
                  <a:pt x="f31" y="f32"/>
                </a:lnTo>
                <a:lnTo>
                  <a:pt x="f33" y="f4"/>
                </a:lnTo>
                <a:lnTo>
                  <a:pt x="f34" y="f32"/>
                </a:lnTo>
                <a:lnTo>
                  <a:pt x="f35" y="f30"/>
                </a:lnTo>
                <a:lnTo>
                  <a:pt x="f36" y="f20"/>
                </a:lnTo>
                <a:lnTo>
                  <a:pt x="f37" y="f18"/>
                </a:lnTo>
                <a:lnTo>
                  <a:pt x="f38" y="f39"/>
                </a:lnTo>
                <a:lnTo>
                  <a:pt x="f40" y="f26"/>
                </a:lnTo>
                <a:lnTo>
                  <a:pt x="f41" y="f26"/>
                </a:lnTo>
                <a:lnTo>
                  <a:pt x="f42" y="f20"/>
                </a:lnTo>
                <a:lnTo>
                  <a:pt x="f43" y="f26"/>
                </a:lnTo>
                <a:lnTo>
                  <a:pt x="f44" y="f18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0"/>
                </a:lnTo>
                <a:lnTo>
                  <a:pt x="f51" y="f50"/>
                </a:lnTo>
                <a:lnTo>
                  <a:pt x="f51" y="f50"/>
                </a:lnTo>
                <a:lnTo>
                  <a:pt x="f52" y="f50"/>
                </a:lnTo>
                <a:lnTo>
                  <a:pt x="f53" y="f54"/>
                </a:lnTo>
                <a:lnTo>
                  <a:pt x="f55" y="f13"/>
                </a:lnTo>
                <a:lnTo>
                  <a:pt x="f56" y="f12"/>
                </a:lnTo>
                <a:lnTo>
                  <a:pt x="f57" y="f58"/>
                </a:lnTo>
                <a:lnTo>
                  <a:pt x="f2" y="f59"/>
                </a:lnTo>
                <a:lnTo>
                  <a:pt x="f57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5" y="f66"/>
                </a:lnTo>
                <a:lnTo>
                  <a:pt x="f65" y="f66"/>
                </a:lnTo>
                <a:lnTo>
                  <a:pt x="f67" y="f66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2" y="f74"/>
                </a:lnTo>
                <a:lnTo>
                  <a:pt x="f70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79"/>
                </a:lnTo>
                <a:lnTo>
                  <a:pt x="f85" y="f86"/>
                </a:lnTo>
                <a:lnTo>
                  <a:pt x="f87" y="f88"/>
                </a:lnTo>
                <a:lnTo>
                  <a:pt x="f89" y="f88"/>
                </a:lnTo>
                <a:lnTo>
                  <a:pt x="f89" y="f88"/>
                </a:lnTo>
                <a:lnTo>
                  <a:pt x="f90" y="f88"/>
                </a:lnTo>
                <a:lnTo>
                  <a:pt x="f90" y="f88"/>
                </a:lnTo>
                <a:lnTo>
                  <a:pt x="f90" y="f88"/>
                </a:lnTo>
                <a:lnTo>
                  <a:pt x="f42" y="f88"/>
                </a:lnTo>
                <a:lnTo>
                  <a:pt x="f42" y="f88"/>
                </a:lnTo>
                <a:lnTo>
                  <a:pt x="f91" y="f86"/>
                </a:lnTo>
                <a:lnTo>
                  <a:pt x="f92" y="f93"/>
                </a:lnTo>
                <a:lnTo>
                  <a:pt x="f94" y="f79"/>
                </a:lnTo>
                <a:lnTo>
                  <a:pt x="f95" y="f83"/>
                </a:lnTo>
                <a:lnTo>
                  <a:pt x="f37" y="f83"/>
                </a:lnTo>
                <a:lnTo>
                  <a:pt x="f36" y="f79"/>
                </a:lnTo>
                <a:lnTo>
                  <a:pt x="f35" y="f93"/>
                </a:lnTo>
                <a:lnTo>
                  <a:pt x="f96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79"/>
                </a:lnTo>
                <a:lnTo>
                  <a:pt x="f98" y="f99"/>
                </a:lnTo>
                <a:lnTo>
                  <a:pt x="f100" y="f101"/>
                </a:lnTo>
                <a:lnTo>
                  <a:pt x="f27" y="f57"/>
                </a:lnTo>
                <a:lnTo>
                  <a:pt x="f102" y="f2"/>
                </a:lnTo>
                <a:lnTo>
                  <a:pt x="f103" y="f57"/>
                </a:lnTo>
                <a:lnTo>
                  <a:pt x="f104" y="f56"/>
                </a:lnTo>
                <a:lnTo>
                  <a:pt x="f105" y="f79"/>
                </a:lnTo>
                <a:lnTo>
                  <a:pt x="f106" y="f88"/>
                </a:lnTo>
                <a:lnTo>
                  <a:pt x="f107" y="f108"/>
                </a:lnTo>
                <a:lnTo>
                  <a:pt x="f107" y="f109"/>
                </a:lnTo>
                <a:lnTo>
                  <a:pt x="f107" y="f109"/>
                </a:lnTo>
                <a:lnTo>
                  <a:pt x="f107" y="f110"/>
                </a:lnTo>
                <a:lnTo>
                  <a:pt x="f107" y="f111"/>
                </a:lnTo>
                <a:lnTo>
                  <a:pt x="f112" y="f111"/>
                </a:lnTo>
                <a:lnTo>
                  <a:pt x="f17" y="f111"/>
                </a:lnTo>
                <a:lnTo>
                  <a:pt x="f113" y="f111"/>
                </a:lnTo>
                <a:lnTo>
                  <a:pt x="f113" y="f111"/>
                </a:lnTo>
                <a:lnTo>
                  <a:pt x="f5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66"/>
                </a:lnTo>
                <a:lnTo>
                  <a:pt x="f3" y="f120"/>
                </a:lnTo>
                <a:lnTo>
                  <a:pt x="f119" y="f60"/>
                </a:lnTo>
                <a:lnTo>
                  <a:pt x="f117" y="f121"/>
                </a:lnTo>
                <a:lnTo>
                  <a:pt x="f115" y="f122"/>
                </a:lnTo>
                <a:lnTo>
                  <a:pt x="f5" y="f6"/>
                </a:lnTo>
              </a:path>
            </a:pathLst>
          </a:custGeom>
          <a:noFill/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System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endParaRPr lang="fi-FI" sz="1300" dirty="0" smtClean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796028" y="3102564"/>
            <a:ext cx="326550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101" y="3592441"/>
            <a:ext cx="816376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EXECUTE TEST 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22578" y="3548041"/>
            <a:ext cx="1142926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Engineer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 rot="1675458">
            <a:off x="3210963" y="4493063"/>
            <a:ext cx="1998288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Writes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and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provides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evidences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 rot="19441386">
            <a:off x="3162482" y="3115950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Collects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400" y="1635607"/>
            <a:ext cx="1142926" cy="6715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5210" y="1408311"/>
            <a:ext cx="1142926" cy="6715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303050" y="5057249"/>
            <a:ext cx="702330" cy="6628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89314" y="2708919"/>
            <a:ext cx="1998710" cy="1486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2789314" y="4194989"/>
            <a:ext cx="2282139" cy="117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2" idx="0"/>
          </p:cNvCxnSpPr>
          <p:nvPr/>
        </p:nvCxnSpPr>
        <p:spPr>
          <a:xfrm>
            <a:off x="5511885" y="2759551"/>
            <a:ext cx="131031" cy="179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160107">
            <a:off x="5117097" y="3558519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Can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lead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to 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47271" y="3882562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60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55776" y="1438113"/>
            <a:ext cx="3755339" cy="42456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8771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29675" y="1901783"/>
            <a:ext cx="1538077" cy="2093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35" idx="2"/>
          </p:cNvCxnSpPr>
          <p:nvPr/>
        </p:nvCxnSpPr>
        <p:spPr>
          <a:xfrm flipV="1">
            <a:off x="2938962" y="3550123"/>
            <a:ext cx="1056178" cy="90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4" idx="1"/>
          </p:cNvCxnSpPr>
          <p:nvPr/>
        </p:nvCxnSpPr>
        <p:spPr>
          <a:xfrm flipV="1">
            <a:off x="2938961" y="2558320"/>
            <a:ext cx="758815" cy="1744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38962" y="2062341"/>
            <a:ext cx="596512" cy="1933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3" idx="1"/>
          </p:cNvCxnSpPr>
          <p:nvPr/>
        </p:nvCxnSpPr>
        <p:spPr>
          <a:xfrm flipV="1">
            <a:off x="2938962" y="2132266"/>
            <a:ext cx="2057010" cy="1950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0</a:t>
            </a:r>
          </a:p>
        </p:txBody>
      </p:sp>
      <p:sp>
        <p:nvSpPr>
          <p:cNvPr id="12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52</a:t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0.1</a:t>
            </a:r>
          </a:p>
        </p:txBody>
      </p:sp>
      <p:sp>
        <p:nvSpPr>
          <p:cNvPr id="18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2546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1.0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1235" y="1898490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 Found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06202" y="2690578"/>
            <a:ext cx="530982" cy="1228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7184" y="2690578"/>
            <a:ext cx="285402" cy="160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35474" y="1666297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81510" y="1265368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5972" y="1736222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697776" y="2162276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29191" y="2758035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4829674" y="2558320"/>
            <a:ext cx="721691" cy="1668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</p:cNvCxnSpPr>
          <p:nvPr/>
        </p:nvCxnSpPr>
        <p:spPr>
          <a:xfrm>
            <a:off x="6127870" y="2132266"/>
            <a:ext cx="1015972" cy="185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  <a:endCxn id="21" idx="2"/>
          </p:cNvCxnSpPr>
          <p:nvPr/>
        </p:nvCxnSpPr>
        <p:spPr>
          <a:xfrm>
            <a:off x="3995140" y="3550123"/>
            <a:ext cx="413301" cy="85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1898" y="1661412"/>
            <a:ext cx="3852590" cy="19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84216" y="1263521"/>
            <a:ext cx="11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Bugzilla</a:t>
            </a:r>
            <a:r>
              <a:rPr lang="fi-FI" dirty="0" smtClean="0"/>
              <a:t> as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What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is </a:t>
            </a: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?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is a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"Bug-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Systems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allow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individual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groups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developers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keep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outstanding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their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product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effectively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Most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commercial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defect-tracking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vendors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charge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enormous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licensing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Despite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free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",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many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features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expensive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counterparts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Consequently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quickly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become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favorite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thousands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organizations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across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globe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</a:t>
            </a:r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799692" y="5591784"/>
            <a:ext cx="5544616" cy="93610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  <a:hlinkClick r:id="rId2"/>
              </a:rPr>
              <a:t>http://www.bugzilla.org/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http://www.bugzilla.org/installation-list/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33978" y="3197033"/>
            <a:ext cx="4331688" cy="223617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84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Example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Product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verification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&amp;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validation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organization</a:t>
            </a:r>
            <a:endParaRPr lang="en-US" dirty="0"/>
          </a:p>
        </p:txBody>
      </p:sp>
      <p:sp>
        <p:nvSpPr>
          <p:cNvPr id="4" name="Rectangle 96"/>
          <p:cNvSpPr/>
          <p:nvPr/>
        </p:nvSpPr>
        <p:spPr>
          <a:xfrm>
            <a:off x="571135" y="4237168"/>
            <a:ext cx="6499402" cy="22384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052374" y="5061266"/>
            <a:ext cx="4281744" cy="13200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Text Box 48"/>
          <p:cNvSpPr/>
          <p:nvPr/>
        </p:nvSpPr>
        <p:spPr>
          <a:xfrm>
            <a:off x="1020540" y="5373633"/>
            <a:ext cx="952981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Component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7" name="Text Box 100"/>
          <p:cNvSpPr/>
          <p:nvPr/>
        </p:nvSpPr>
        <p:spPr>
          <a:xfrm>
            <a:off x="7628891" y="2855663"/>
            <a:ext cx="126396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Project Manager</a:t>
            </a:r>
          </a:p>
        </p:txBody>
      </p:sp>
      <p:sp>
        <p:nvSpPr>
          <p:cNvPr id="8" name="Text Box 104"/>
          <p:cNvSpPr/>
          <p:nvPr/>
        </p:nvSpPr>
        <p:spPr>
          <a:xfrm>
            <a:off x="7628234" y="3145019"/>
            <a:ext cx="121908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Designer/Coder</a:t>
            </a:r>
          </a:p>
        </p:txBody>
      </p:sp>
      <p:sp>
        <p:nvSpPr>
          <p:cNvPr id="9" name="Text Box 108"/>
          <p:cNvSpPr/>
          <p:nvPr/>
        </p:nvSpPr>
        <p:spPr>
          <a:xfrm>
            <a:off x="7575988" y="3571869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10" name="Rectangle 109"/>
          <p:cNvSpPr/>
          <p:nvPr/>
        </p:nvSpPr>
        <p:spPr>
          <a:xfrm>
            <a:off x="571135" y="2714578"/>
            <a:ext cx="6429138" cy="142881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1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4493" y="278609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86085" y="235108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27"/>
          <p:cNvSpPr/>
          <p:nvPr/>
        </p:nvSpPr>
        <p:spPr>
          <a:xfrm>
            <a:off x="7548227" y="2422285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Manager</a:t>
            </a:r>
          </a:p>
        </p:txBody>
      </p:sp>
      <p:sp>
        <p:nvSpPr>
          <p:cNvPr id="14" name="Rectangle 128"/>
          <p:cNvSpPr/>
          <p:nvPr/>
        </p:nvSpPr>
        <p:spPr>
          <a:xfrm>
            <a:off x="1962448" y="2965392"/>
            <a:ext cx="2784733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5" name="Picture 13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192" y="314501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6" name="Text Box 154"/>
          <p:cNvSpPr/>
          <p:nvPr/>
        </p:nvSpPr>
        <p:spPr>
          <a:xfrm>
            <a:off x="624436" y="2716668"/>
            <a:ext cx="120946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 Box 155"/>
          <p:cNvSpPr/>
          <p:nvPr/>
        </p:nvSpPr>
        <p:spPr>
          <a:xfrm>
            <a:off x="644284" y="4214909"/>
            <a:ext cx="2296298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 Unit/Integration Testing</a:t>
            </a:r>
          </a:p>
        </p:txBody>
      </p:sp>
      <p:sp>
        <p:nvSpPr>
          <p:cNvPr id="18" name="Rectangle 156"/>
          <p:cNvSpPr/>
          <p:nvPr/>
        </p:nvSpPr>
        <p:spPr>
          <a:xfrm>
            <a:off x="571135" y="1500010"/>
            <a:ext cx="6408237" cy="110647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Text Box 157"/>
          <p:cNvSpPr/>
          <p:nvPr/>
        </p:nvSpPr>
        <p:spPr>
          <a:xfrm>
            <a:off x="696206" y="1595371"/>
            <a:ext cx="204142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b="1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20" name="Picture 15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184128" y="1917709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5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378074" y="304801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2" name="Rectangle 162"/>
          <p:cNvSpPr/>
          <p:nvPr/>
        </p:nvSpPr>
        <p:spPr>
          <a:xfrm>
            <a:off x="1962448" y="3692106"/>
            <a:ext cx="4371670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23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13192" y="357839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Text Box 164"/>
          <p:cNvSpPr/>
          <p:nvPr/>
        </p:nvSpPr>
        <p:spPr>
          <a:xfrm>
            <a:off x="7548227" y="1916074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pic>
        <p:nvPicPr>
          <p:cNvPr id="25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64977" y="3673466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192613" y="4079705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7" name="Text Box 172"/>
          <p:cNvSpPr/>
          <p:nvPr/>
        </p:nvSpPr>
        <p:spPr>
          <a:xfrm>
            <a:off x="7580559" y="4071866"/>
            <a:ext cx="1279994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Engineer</a:t>
            </a:r>
          </a:p>
        </p:txBody>
      </p:sp>
      <p:pic>
        <p:nvPicPr>
          <p:cNvPr id="28" name="Picture 17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163881" y="1341287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7528312" y="1341286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30" name="Rectangle 181"/>
          <p:cNvSpPr/>
          <p:nvPr/>
        </p:nvSpPr>
        <p:spPr>
          <a:xfrm>
            <a:off x="2001188" y="1940330"/>
            <a:ext cx="4351631" cy="5618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31" name="Picture 174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334118" y="2065352"/>
            <a:ext cx="418634" cy="41867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2" name="Rectangle 184"/>
          <p:cNvSpPr/>
          <p:nvPr/>
        </p:nvSpPr>
        <p:spPr>
          <a:xfrm>
            <a:off x="7297503" y="5434231"/>
            <a:ext cx="1441069" cy="28706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Validation</a:t>
            </a:r>
          </a:p>
        </p:txBody>
      </p:sp>
      <p:sp>
        <p:nvSpPr>
          <p:cNvPr id="33" name="Rectangle 185"/>
          <p:cNvSpPr/>
          <p:nvPr/>
        </p:nvSpPr>
        <p:spPr>
          <a:xfrm>
            <a:off x="7312465" y="5851253"/>
            <a:ext cx="1439766" cy="2887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Verification</a:t>
            </a:r>
          </a:p>
        </p:txBody>
      </p:sp>
      <p:sp>
        <p:nvSpPr>
          <p:cNvPr id="35" name="Text Box 188"/>
          <p:cNvSpPr/>
          <p:nvPr/>
        </p:nvSpPr>
        <p:spPr>
          <a:xfrm>
            <a:off x="3598179" y="3720581"/>
            <a:ext cx="13841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Regression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6" name="Text Box 191"/>
          <p:cNvSpPr/>
          <p:nvPr/>
        </p:nvSpPr>
        <p:spPr>
          <a:xfrm>
            <a:off x="3175008" y="4602573"/>
            <a:ext cx="13312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>
                <a:solidFill>
                  <a:srgbClr val="000000"/>
                </a:solidFill>
                <a:latin typeface="Arial Rounded MT Bold" pitchFamily="33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7" name="Text Box 193"/>
          <p:cNvSpPr/>
          <p:nvPr/>
        </p:nvSpPr>
        <p:spPr>
          <a:xfrm>
            <a:off x="2374380" y="3155651"/>
            <a:ext cx="222403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Functional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System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8" name="Text Box 194"/>
          <p:cNvSpPr/>
          <p:nvPr/>
        </p:nvSpPr>
        <p:spPr>
          <a:xfrm>
            <a:off x="3573778" y="2090916"/>
            <a:ext cx="140663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9" name="Text Box 189"/>
          <p:cNvSpPr/>
          <p:nvPr/>
        </p:nvSpPr>
        <p:spPr>
          <a:xfrm>
            <a:off x="2674785" y="5927729"/>
            <a:ext cx="1058780" cy="31171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Unit</a:t>
            </a:r>
            <a:r>
              <a:rPr lang="fi-FI" sz="13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3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43" name="Picture 11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14842" y="2484030"/>
            <a:ext cx="504523" cy="5045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4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75474" y="5490763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40582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88923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49" name="Rectangle 162"/>
          <p:cNvSpPr/>
          <p:nvPr/>
        </p:nvSpPr>
        <p:spPr>
          <a:xfrm>
            <a:off x="2052373" y="4602573"/>
            <a:ext cx="4281746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50" name="Straight Arrow Connector 90"/>
          <p:cNvCxnSpPr>
            <a:stCxn id="44" idx="0"/>
          </p:cNvCxnSpPr>
          <p:nvPr/>
        </p:nvCxnSpPr>
        <p:spPr>
          <a:xfrm rot="16200000" flipV="1">
            <a:off x="2160075" y="5158859"/>
            <a:ext cx="657461" cy="6348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1" name="Straight Arrow Connector 90"/>
          <p:cNvCxnSpPr>
            <a:stCxn id="45" idx="0"/>
          </p:cNvCxnSpPr>
          <p:nvPr/>
        </p:nvCxnSpPr>
        <p:spPr>
          <a:xfrm rot="16200000" flipV="1">
            <a:off x="2825895" y="5158144"/>
            <a:ext cx="662385" cy="1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2" name="Straight Arrow Connector 90"/>
          <p:cNvCxnSpPr>
            <a:stCxn id="46" idx="0"/>
          </p:cNvCxnSpPr>
          <p:nvPr/>
        </p:nvCxnSpPr>
        <p:spPr>
          <a:xfrm rot="16200000" flipV="1">
            <a:off x="3589139" y="5173047"/>
            <a:ext cx="632578" cy="1"/>
          </a:xfrm>
          <a:prstGeom prst="bentConnector3">
            <a:avLst>
              <a:gd name="adj1" fmla="val 50000"/>
            </a:avLst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pic>
        <p:nvPicPr>
          <p:cNvPr id="53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352039" y="4569034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4" name="Text Box 193"/>
          <p:cNvSpPr/>
          <p:nvPr/>
        </p:nvSpPr>
        <p:spPr>
          <a:xfrm>
            <a:off x="3354814" y="4616107"/>
            <a:ext cx="214080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Component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59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622456" y="455017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0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274158" y="3071114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61" name="Straight Connector 60"/>
          <p:cNvCxnSpPr/>
          <p:nvPr/>
        </p:nvCxnSpPr>
        <p:spPr>
          <a:xfrm>
            <a:off x="2843808" y="5054825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13857" y="5061266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128"/>
          <p:cNvSpPr/>
          <p:nvPr/>
        </p:nvSpPr>
        <p:spPr>
          <a:xfrm>
            <a:off x="4747182" y="2971742"/>
            <a:ext cx="1624161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5" name="Text Box 193"/>
          <p:cNvSpPr/>
          <p:nvPr/>
        </p:nvSpPr>
        <p:spPr>
          <a:xfrm>
            <a:off x="5091999" y="3086757"/>
            <a:ext cx="1034735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Load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Stress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performance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36158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Reporting and </a:t>
            </a:r>
            <a:r>
              <a:rPr lang="fi-FI" dirty="0" err="1" smtClean="0"/>
              <a:t>metrics</a:t>
            </a:r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5855" y="1716209"/>
            <a:ext cx="2932758" cy="23661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56044" y="4245610"/>
            <a:ext cx="4574983" cy="14696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56595" y="1783807"/>
            <a:ext cx="4077319" cy="23638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692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2194" y="3321022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5361" y="3565405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760" y="3718209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2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78765" y="3682927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747331" y="1792443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5" idx="1"/>
            <a:endCxn id="4" idx="0"/>
          </p:cNvCxnSpPr>
          <p:nvPr/>
        </p:nvCxnSpPr>
        <p:spPr>
          <a:xfrm flipH="1">
            <a:off x="3141263" y="2152483"/>
            <a:ext cx="1606068" cy="116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2"/>
            <a:endCxn id="45" idx="3"/>
          </p:cNvCxnSpPr>
          <p:nvPr/>
        </p:nvCxnSpPr>
        <p:spPr>
          <a:xfrm flipH="1" flipV="1">
            <a:off x="5683435" y="2152483"/>
            <a:ext cx="1912901" cy="129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1291225" y="2008818"/>
            <a:ext cx="2448272" cy="1224136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149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0741" y="2187603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63908" y="2431986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60307" y="2584790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4232" y="3875063"/>
            <a:ext cx="2844749" cy="143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55569" y="4037174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00634" y="4215236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1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78925" y="4670020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4" name="Vertical Scroll 13"/>
          <p:cNvSpPr/>
          <p:nvPr/>
        </p:nvSpPr>
        <p:spPr>
          <a:xfrm>
            <a:off x="5436096" y="3179846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4118878" y="2919177"/>
            <a:ext cx="1484784" cy="930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4" idx="1"/>
          </p:cNvCxnSpPr>
          <p:nvPr/>
        </p:nvCxnSpPr>
        <p:spPr>
          <a:xfrm flipV="1">
            <a:off x="4118981" y="3850111"/>
            <a:ext cx="1484681" cy="74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7312" y="2549508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7010" y="4290969"/>
            <a:ext cx="675230" cy="5078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cxnSp>
        <p:nvCxnSpPr>
          <p:cNvPr id="33" name="Curved Connector 32"/>
          <p:cNvCxnSpPr>
            <a:stCxn id="29" idx="1"/>
            <a:endCxn id="26" idx="0"/>
          </p:cNvCxnSpPr>
          <p:nvPr/>
        </p:nvCxnSpPr>
        <p:spPr>
          <a:xfrm rot="16200000" flipV="1">
            <a:off x="4716572" y="-600761"/>
            <a:ext cx="254740" cy="6555277"/>
          </a:xfrm>
          <a:prstGeom prst="curvedConnector3">
            <a:avLst>
              <a:gd name="adj1" fmla="val 48608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3"/>
            <a:endCxn id="29" idx="3"/>
          </p:cNvCxnSpPr>
          <p:nvPr/>
        </p:nvCxnSpPr>
        <p:spPr>
          <a:xfrm flipV="1">
            <a:off x="6610972" y="4100307"/>
            <a:ext cx="1510608" cy="90437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7150229" y="4393077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393218" y="1424391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68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79512" y="5329251"/>
            <a:ext cx="4968551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9512" y="4106600"/>
            <a:ext cx="4968552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9512" y="1772816"/>
            <a:ext cx="4968552" cy="2304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296" y="20021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6448" y="21077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842848" y="22291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7815" y="21736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39696" y="21545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98848" y="22601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995248" y="23815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0215" y="23260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592096" y="23069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51248" y="24125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ounded Rectangle 21"/>
          <p:cNvSpPr/>
          <p:nvPr/>
        </p:nvSpPr>
        <p:spPr>
          <a:xfrm>
            <a:off x="1147648" y="25339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2615" y="24784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744496" y="24593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03648" y="25649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1300048" y="26863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85015" y="26308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69412" y="4994593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Vertical Scroll 28"/>
          <p:cNvSpPr/>
          <p:nvPr/>
        </p:nvSpPr>
        <p:spPr>
          <a:xfrm>
            <a:off x="3301459" y="2002173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2508" y="4475597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21660" y="4581128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Rounded Rectangle 33"/>
          <p:cNvSpPr/>
          <p:nvPr/>
        </p:nvSpPr>
        <p:spPr>
          <a:xfrm>
            <a:off x="1018060" y="4702531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441018" y="5431899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100170" y="5537430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Rounded Rectangle 43"/>
          <p:cNvSpPr/>
          <p:nvPr/>
        </p:nvSpPr>
        <p:spPr>
          <a:xfrm>
            <a:off x="996570" y="5658833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Hardware</a:t>
            </a:r>
            <a:endParaRPr lang="en-US" sz="1000" dirty="0"/>
          </a:p>
        </p:txBody>
      </p:sp>
      <p:pic>
        <p:nvPicPr>
          <p:cNvPr id="46" name="Picture 17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3868" y="4503808"/>
            <a:ext cx="362580" cy="60436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5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55371" y="5519971"/>
            <a:ext cx="450726" cy="5409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1" name="Vertical Scroll 50"/>
          <p:cNvSpPr/>
          <p:nvPr/>
        </p:nvSpPr>
        <p:spPr>
          <a:xfrm>
            <a:off x="3396149" y="4688514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Platform</a:t>
            </a:r>
            <a:endParaRPr lang="fi-FI" dirty="0" smtClean="0"/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2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59266" y="2381778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5159944" y="1772816"/>
            <a:ext cx="3660527" cy="477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Vertical Scroll 53"/>
          <p:cNvSpPr/>
          <p:nvPr/>
        </p:nvSpPr>
        <p:spPr>
          <a:xfrm>
            <a:off x="6804248" y="3499637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System</a:t>
            </a:r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5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66910" y="3892889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8" name="Right Arrow 57"/>
          <p:cNvSpPr/>
          <p:nvPr/>
        </p:nvSpPr>
        <p:spPr>
          <a:xfrm>
            <a:off x="4872312" y="256490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919267" y="5153961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8386916" y="397935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Agile Team and testing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8875" y="34353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62521" y="345727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2739" y="212317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03996" y="213661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65275" y="217831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5336" y="2216126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5" name="Text Box 178"/>
          <p:cNvSpPr/>
          <p:nvPr/>
        </p:nvSpPr>
        <p:spPr>
          <a:xfrm>
            <a:off x="2761910" y="1718739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sp>
        <p:nvSpPr>
          <p:cNvPr id="26" name="Text Box 104"/>
          <p:cNvSpPr/>
          <p:nvPr/>
        </p:nvSpPr>
        <p:spPr>
          <a:xfrm>
            <a:off x="1127780" y="1805312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  / Tester 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27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43808" y="3501008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2772143" y="3213109"/>
            <a:ext cx="106038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Scrum Master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88617" y="3448614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1" name="Text Box 104"/>
          <p:cNvSpPr/>
          <p:nvPr/>
        </p:nvSpPr>
        <p:spPr>
          <a:xfrm>
            <a:off x="1440710" y="3174181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4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20100" y="3545020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5" name="Text Box 178"/>
          <p:cNvSpPr/>
          <p:nvPr/>
        </p:nvSpPr>
        <p:spPr>
          <a:xfrm>
            <a:off x="3838326" y="3213109"/>
            <a:ext cx="1111679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Product Owner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571866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2644</Words>
  <Application>Microsoft Office PowerPoint</Application>
  <PresentationFormat>On-screen Show (4:3)</PresentationFormat>
  <Paragraphs>888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103" baseType="lpstr">
      <vt:lpstr>Arial Unicode MS</vt:lpstr>
      <vt:lpstr>MS Gothic</vt:lpstr>
      <vt:lpstr>SimSun</vt:lpstr>
      <vt:lpstr>Andale Sans UI</vt:lpstr>
      <vt:lpstr>Arial</vt:lpstr>
      <vt:lpstr>Arial Rounded MT Bold</vt:lpstr>
      <vt:lpstr>Bitstream Vera Sans Mono</vt:lpstr>
      <vt:lpstr>Calibri</vt:lpstr>
      <vt:lpstr>Californian FB</vt:lpstr>
      <vt:lpstr>DejaVu Sans</vt:lpstr>
      <vt:lpstr>EADS Sans</vt:lpstr>
      <vt:lpstr>Liberation Sans</vt:lpstr>
      <vt:lpstr>Roboto</vt:lpstr>
      <vt:lpstr>Roboto Cn</vt:lpstr>
      <vt:lpstr>Roboto Lt</vt:lpstr>
      <vt:lpstr>StarSymbol</vt:lpstr>
      <vt:lpstr>Tahoma</vt:lpstr>
      <vt:lpstr>Wingdings</vt:lpstr>
      <vt:lpstr>Light Freenest Theme</vt:lpstr>
      <vt:lpstr>Dark Freenest Theme</vt:lpstr>
      <vt:lpstr>Agenda</vt:lpstr>
      <vt:lpstr>PowerPoint Presentation</vt:lpstr>
      <vt:lpstr>Test Designer ?</vt:lpstr>
      <vt:lpstr>Tester ?</vt:lpstr>
      <vt:lpstr>Test Manager ?</vt:lpstr>
      <vt:lpstr>Test Management</vt:lpstr>
      <vt:lpstr>Test Engineer ?</vt:lpstr>
      <vt:lpstr>Example Product verification &amp; validation organization</vt:lpstr>
      <vt:lpstr>Agile Team and testing</vt:lpstr>
      <vt:lpstr>Large Agile organization</vt:lpstr>
      <vt:lpstr>ISTQB </vt:lpstr>
      <vt:lpstr>Verification &amp; Validation</vt:lpstr>
      <vt:lpstr>What is feature?</vt:lpstr>
      <vt:lpstr>Is product a combinatio of features?</vt:lpstr>
      <vt:lpstr>Is product a combination of features</vt:lpstr>
      <vt:lpstr>Customer/Business Requirements</vt:lpstr>
      <vt:lpstr>Customer strategy</vt:lpstr>
      <vt:lpstr>Features and roadmap</vt:lpstr>
      <vt:lpstr>Release plan for large system</vt:lpstr>
      <vt:lpstr>SW Project vs Open Source</vt:lpstr>
      <vt:lpstr>Discussion</vt:lpstr>
      <vt:lpstr>V-Model for testing</vt:lpstr>
      <vt:lpstr>Developer vs Tester???</vt:lpstr>
      <vt:lpstr>Verification &amp; Validation</vt:lpstr>
      <vt:lpstr>Testing in brief?</vt:lpstr>
      <vt:lpstr>Testing Orientation</vt:lpstr>
      <vt:lpstr>Testing Orientation</vt:lpstr>
      <vt:lpstr>Development Process (Waterfall)</vt:lpstr>
      <vt:lpstr>Development Process (Agile)</vt:lpstr>
      <vt:lpstr>Testing levels</vt:lpstr>
      <vt:lpstr>Test Planning &amp; Management </vt:lpstr>
      <vt:lpstr>What should be tested first?</vt:lpstr>
      <vt:lpstr>What is a test target</vt:lpstr>
      <vt:lpstr>Who executes test cases and when</vt:lpstr>
      <vt:lpstr>Group of Test Cases = Test Plan</vt:lpstr>
      <vt:lpstr>Test plan life cycle</vt:lpstr>
      <vt:lpstr>Test Case Pool and version control</vt:lpstr>
      <vt:lpstr>Test Management</vt:lpstr>
      <vt:lpstr>Execution of Test Case</vt:lpstr>
      <vt:lpstr>Different Roles in Testing </vt:lpstr>
      <vt:lpstr>Testlink in brief</vt:lpstr>
      <vt:lpstr>PowerPoint Presentation</vt:lpstr>
      <vt:lpstr>Selecting Configuration</vt:lpstr>
      <vt:lpstr>PowerPoint Presentation</vt:lpstr>
      <vt:lpstr>Agile methods and testing</vt:lpstr>
      <vt:lpstr>Test Automation</vt:lpstr>
      <vt:lpstr>Test Automation Frameworks</vt:lpstr>
      <vt:lpstr>Why Test Automation Framework?</vt:lpstr>
      <vt:lpstr>STAF as foundation for test automation</vt:lpstr>
      <vt:lpstr>Test Environment Example</vt:lpstr>
      <vt:lpstr>TED ”virtual hand” </vt:lpstr>
      <vt:lpstr>Using STAF/STAX in PMR testing</vt:lpstr>
      <vt:lpstr>PowerPoint Presentation</vt:lpstr>
      <vt:lpstr>Ideas?</vt:lpstr>
      <vt:lpstr>Code Analyzing</vt:lpstr>
      <vt:lpstr>Code Complexity</vt:lpstr>
      <vt:lpstr>Static Code Analyze</vt:lpstr>
      <vt:lpstr>Static Code Analyze – Heat Map</vt:lpstr>
      <vt:lpstr>Code Coverage</vt:lpstr>
      <vt:lpstr>Code Coverage – Branch Coverage</vt:lpstr>
      <vt:lpstr>Code Analyze – Cyclomatic Complexity</vt:lpstr>
      <vt:lpstr>Build server ?</vt:lpstr>
      <vt:lpstr>Jenkins as build server</vt:lpstr>
      <vt:lpstr>Simple continuous integration</vt:lpstr>
      <vt:lpstr>Continuous Integration and code analyze?</vt:lpstr>
      <vt:lpstr>Advanced Continous Integration</vt:lpstr>
      <vt:lpstr>Multiple release targets</vt:lpstr>
      <vt:lpstr>Build Service and FreeNest</vt:lpstr>
      <vt:lpstr>Cloud as scalable CI enviroment </vt:lpstr>
      <vt:lpstr>Error Management</vt:lpstr>
      <vt:lpstr>Concepts</vt:lpstr>
      <vt:lpstr>Error/Bug/Defect Report</vt:lpstr>
      <vt:lpstr>Sources for error report</vt:lpstr>
      <vt:lpstr>PowerPoint Presentation</vt:lpstr>
      <vt:lpstr>Nature of bug</vt:lpstr>
      <vt:lpstr>Test Case execution and error reporting?</vt:lpstr>
      <vt:lpstr>Example of error process</vt:lpstr>
      <vt:lpstr>PowerPoint Presentation</vt:lpstr>
      <vt:lpstr>Bugzilla as example</vt:lpstr>
      <vt:lpstr>Reporting and metrics </vt:lpstr>
      <vt:lpstr>Error Management and  unit testing</vt:lpstr>
      <vt:lpstr>Error Management and  integration testing</vt:lpstr>
      <vt:lpstr>Error Management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Timpuri</cp:lastModifiedBy>
  <cp:revision>87</cp:revision>
  <dcterms:created xsi:type="dcterms:W3CDTF">2013-07-03T09:01:28Z</dcterms:created>
  <dcterms:modified xsi:type="dcterms:W3CDTF">2015-01-04T09:41:10Z</dcterms:modified>
</cp:coreProperties>
</file>