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4"/>
  </p:notesMasterIdLst>
  <p:handoutMasterIdLst>
    <p:handoutMasterId r:id="rId55"/>
  </p:handoutMasterIdLst>
  <p:sldIdLst>
    <p:sldId id="354" r:id="rId3"/>
    <p:sldId id="416" r:id="rId4"/>
    <p:sldId id="311" r:id="rId5"/>
    <p:sldId id="400" r:id="rId6"/>
    <p:sldId id="426" r:id="rId7"/>
    <p:sldId id="427" r:id="rId8"/>
    <p:sldId id="428" r:id="rId9"/>
    <p:sldId id="429" r:id="rId10"/>
    <p:sldId id="430" r:id="rId11"/>
    <p:sldId id="435" r:id="rId12"/>
    <p:sldId id="408" r:id="rId13"/>
    <p:sldId id="409" r:id="rId14"/>
    <p:sldId id="413" r:id="rId15"/>
    <p:sldId id="431" r:id="rId16"/>
    <p:sldId id="432" r:id="rId17"/>
    <p:sldId id="312" r:id="rId18"/>
    <p:sldId id="313" r:id="rId19"/>
    <p:sldId id="315" r:id="rId20"/>
    <p:sldId id="314" r:id="rId21"/>
    <p:sldId id="316" r:id="rId22"/>
    <p:sldId id="318" r:id="rId23"/>
    <p:sldId id="317" r:id="rId24"/>
    <p:sldId id="399" r:id="rId25"/>
    <p:sldId id="320" r:id="rId26"/>
    <p:sldId id="365" r:id="rId27"/>
    <p:sldId id="321" r:id="rId28"/>
    <p:sldId id="353" r:id="rId29"/>
    <p:sldId id="352" r:id="rId30"/>
    <p:sldId id="322" r:id="rId31"/>
    <p:sldId id="323" r:id="rId32"/>
    <p:sldId id="324" r:id="rId33"/>
    <p:sldId id="325" r:id="rId34"/>
    <p:sldId id="336" r:id="rId35"/>
    <p:sldId id="367" r:id="rId36"/>
    <p:sldId id="368" r:id="rId37"/>
    <p:sldId id="337" r:id="rId38"/>
    <p:sldId id="338" r:id="rId39"/>
    <p:sldId id="369" r:id="rId40"/>
    <p:sldId id="339" r:id="rId41"/>
    <p:sldId id="370" r:id="rId42"/>
    <p:sldId id="371" r:id="rId43"/>
    <p:sldId id="372" r:id="rId44"/>
    <p:sldId id="306" r:id="rId45"/>
    <p:sldId id="373" r:id="rId46"/>
    <p:sldId id="374" r:id="rId47"/>
    <p:sldId id="376" r:id="rId48"/>
    <p:sldId id="375" r:id="rId49"/>
    <p:sldId id="377" r:id="rId50"/>
    <p:sldId id="384" r:id="rId51"/>
    <p:sldId id="378" r:id="rId52"/>
    <p:sldId id="379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606"/>
    <a:srgbClr val="F9F9FB"/>
    <a:srgbClr val="1A1A1A"/>
    <a:srgbClr val="3A5874"/>
    <a:srgbClr val="3A58A6"/>
    <a:srgbClr val="79B9F4"/>
    <a:srgbClr val="C4DEF6"/>
    <a:srgbClr val="7EB24A"/>
    <a:srgbClr val="FFC20E"/>
    <a:srgbClr val="AC29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93" autoAdjust="0"/>
    <p:restoredTop sz="94658" autoAdjust="0"/>
  </p:normalViewPr>
  <p:slideViewPr>
    <p:cSldViewPr>
      <p:cViewPr varScale="1">
        <p:scale>
          <a:sx n="84" d="100"/>
          <a:sy n="84" d="100"/>
        </p:scale>
        <p:origin x="84" y="5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938"/>
    </p:cViewPr>
  </p:sorterViewPr>
  <p:notesViewPr>
    <p:cSldViewPr>
      <p:cViewPr varScale="1">
        <p:scale>
          <a:sx n="84" d="100"/>
          <a:sy n="84" d="100"/>
        </p:scale>
        <p:origin x="-97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205B0-265D-4006-B54D-0AE4C5D23FD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AEF3C-FF23-4546-A2F8-8C46772C3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87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17016-027A-4204-B92D-F866178252AB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05E95-99BD-4585-BC4A-E7D11F75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9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374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3060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Administrator\Desktop\New folder\blacktext_freenest_logo_vertical_cmy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120" y="1268760"/>
            <a:ext cx="4583753" cy="448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099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62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141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77674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8112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243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47866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97362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37658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58240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4057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485361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72670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4638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289647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75870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2173022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843733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520383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901479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371756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istrator\Desktop\New folder\whitetext_freenest_logo_vertical_cmy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122" y="1268760"/>
            <a:ext cx="4583753" cy="382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3629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62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141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742746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0912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7523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7585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63165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7635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224369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746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746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7217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6042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3804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0661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0395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3203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8783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77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0932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91919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fld id="{9928C028-D23C-44B8-A737-986C086A1259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09329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91919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0932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91919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fld id="{D20AF9BF-F760-46E9-B7FB-477E3CE9A7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  <p:sldLayoutId id="2147483651" r:id="rId4"/>
    <p:sldLayoutId id="2147483652" r:id="rId5"/>
    <p:sldLayoutId id="2147483653" r:id="rId6"/>
    <p:sldLayoutId id="2147483654" r:id="rId7"/>
    <p:sldLayoutId id="2147483674" r:id="rId8"/>
    <p:sldLayoutId id="2147483655" r:id="rId9"/>
    <p:sldLayoutId id="2147483675" r:id="rId10"/>
    <p:sldLayoutId id="2147483673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191919"/>
          </a:solidFill>
          <a:latin typeface="Roboto" pitchFamily="2" charset="0"/>
          <a:ea typeface="Roboto" pitchFamily="2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77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0932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9F9FB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fld id="{2BD8B72A-42B9-47D4-82EC-5FE34B047A9E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09329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9F9FB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0932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9F9FB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fld id="{600E54E6-0A8A-4CEE-9081-A3D0485D33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1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8" r:id="rId3"/>
    <p:sldLayoutId id="2147483663" r:id="rId4"/>
    <p:sldLayoutId id="2147483664" r:id="rId5"/>
    <p:sldLayoutId id="2147483665" r:id="rId6"/>
    <p:sldLayoutId id="2147483666" r:id="rId7"/>
    <p:sldLayoutId id="2147483676" r:id="rId8"/>
    <p:sldLayoutId id="2147483667" r:id="rId9"/>
    <p:sldLayoutId id="2147483677" r:id="rId10"/>
    <p:sldLayoutId id="2147483672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9F9FB"/>
          </a:solidFill>
          <a:latin typeface="Roboto" pitchFamily="2" charset="0"/>
          <a:ea typeface="Roboto" pitchFamily="2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5F8038"/>
        </a:buClr>
        <a:buFont typeface="Arial" pitchFamily="34" charset="0"/>
        <a:buChar char="•"/>
        <a:defRPr sz="24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8DBF3E"/>
        </a:buClr>
        <a:buFont typeface="Arial" pitchFamily="34" charset="0"/>
        <a:buChar char="–"/>
        <a:defRPr sz="22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5F8038"/>
        </a:buClr>
        <a:buFont typeface="Arial" pitchFamily="34" charset="0"/>
        <a:buChar char="•"/>
        <a:defRPr sz="22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lease_management" TargetMode="External"/><Relationship Id="rId2" Type="http://schemas.openxmlformats.org/officeDocument/2006/relationships/hyperlink" Target="http://en.wikipedia.org/wiki/Configuration_managemen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material if for general training for Test Design and Management</a:t>
            </a:r>
          </a:p>
          <a:p>
            <a:r>
              <a:rPr lang="en-US" dirty="0" smtClean="0"/>
              <a:t>Material is set of support  slides for lectures kept in the class room </a:t>
            </a:r>
          </a:p>
          <a:p>
            <a:r>
              <a:rPr lang="en-US" dirty="0" smtClean="0"/>
              <a:t>Material will be updated during courses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214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Release </a:t>
            </a:r>
            <a:r>
              <a:rPr lang="fi-FI" dirty="0" smtClean="0"/>
              <a:t>&amp; </a:t>
            </a:r>
            <a:r>
              <a:rPr lang="fi-FI" dirty="0" err="1" smtClean="0"/>
              <a:t>Configuration</a:t>
            </a:r>
            <a:r>
              <a:rPr lang="fi-FI" dirty="0" smtClean="0"/>
              <a:t>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http://en.wikipedia.org/wiki/Configuration_management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en.wikipedia.org/wiki/Release_management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346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Release Management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6202" y="1959508"/>
            <a:ext cx="816376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0.1</a:t>
            </a:r>
          </a:p>
        </p:txBody>
      </p:sp>
      <p:sp>
        <p:nvSpPr>
          <p:cNvPr id="5" name="Rectangle 4"/>
          <p:cNvSpPr/>
          <p:nvPr/>
        </p:nvSpPr>
        <p:spPr>
          <a:xfrm>
            <a:off x="2612412" y="1959508"/>
            <a:ext cx="1469477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</a:t>
            </a:r>
          </a:p>
        </p:txBody>
      </p:sp>
      <p:sp>
        <p:nvSpPr>
          <p:cNvPr id="6" name="Rectangle 5"/>
          <p:cNvSpPr/>
          <p:nvPr/>
        </p:nvSpPr>
        <p:spPr>
          <a:xfrm>
            <a:off x="4408440" y="1959508"/>
            <a:ext cx="1469477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0.3</a:t>
            </a:r>
          </a:p>
        </p:txBody>
      </p:sp>
      <p:sp>
        <p:nvSpPr>
          <p:cNvPr id="7" name="Rectangle 6"/>
          <p:cNvSpPr/>
          <p:nvPr/>
        </p:nvSpPr>
        <p:spPr>
          <a:xfrm>
            <a:off x="2612412" y="3265856"/>
            <a:ext cx="1469477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0.2.1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1716" y="4898780"/>
            <a:ext cx="1142926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0.2.2.1</a:t>
            </a:r>
          </a:p>
        </p:txBody>
      </p:sp>
      <p:sp>
        <p:nvSpPr>
          <p:cNvPr id="9" name="Rectangle 8"/>
          <p:cNvSpPr/>
          <p:nvPr/>
        </p:nvSpPr>
        <p:spPr>
          <a:xfrm>
            <a:off x="4408440" y="3265856"/>
            <a:ext cx="1796028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04468" y="1959508"/>
            <a:ext cx="1796028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0.4</a:t>
            </a:r>
          </a:p>
        </p:txBody>
      </p:sp>
      <p:cxnSp>
        <p:nvCxnSpPr>
          <p:cNvPr id="11" name="Curved Connector 10"/>
          <p:cNvCxnSpPr>
            <a:stCxn id="4" idx="0"/>
            <a:endCxn id="5" idx="0"/>
          </p:cNvCxnSpPr>
          <p:nvPr/>
        </p:nvCxnSpPr>
        <p:spPr>
          <a:xfrm rot="5400000" flipH="1" flipV="1">
            <a:off x="2530769" y="1143129"/>
            <a:ext cx="11521" cy="1632760"/>
          </a:xfrm>
          <a:prstGeom prst="curvedConnector3">
            <a:avLst>
              <a:gd name="adj1" fmla="val 1800000"/>
            </a:avLst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12" name="Curved Connector 11"/>
          <p:cNvCxnSpPr>
            <a:stCxn id="5" idx="3"/>
            <a:endCxn id="6" idx="1"/>
          </p:cNvCxnSpPr>
          <p:nvPr/>
        </p:nvCxnSpPr>
        <p:spPr>
          <a:xfrm>
            <a:off x="4081889" y="2204447"/>
            <a:ext cx="326551" cy="11521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13" name="Curved Connector 12"/>
          <p:cNvCxnSpPr>
            <a:stCxn id="5" idx="2"/>
            <a:endCxn id="7" idx="1"/>
          </p:cNvCxnSpPr>
          <p:nvPr/>
        </p:nvCxnSpPr>
        <p:spPr>
          <a:xfrm rot="5400000">
            <a:off x="2449078" y="2612720"/>
            <a:ext cx="1061409" cy="734738"/>
          </a:xfrm>
          <a:prstGeom prst="curvedConnector4">
            <a:avLst>
              <a:gd name="adj1" fmla="val 38462"/>
              <a:gd name="adj2" fmla="val 128222"/>
            </a:avLst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14" name="Curved Connector 13"/>
          <p:cNvCxnSpPr>
            <a:stCxn id="8" idx="0"/>
          </p:cNvCxnSpPr>
          <p:nvPr/>
        </p:nvCxnSpPr>
        <p:spPr>
          <a:xfrm>
            <a:off x="5143183" y="4898780"/>
            <a:ext cx="1306202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15" name="Curved Connector 14"/>
          <p:cNvCxnSpPr>
            <a:stCxn id="6" idx="0"/>
          </p:cNvCxnSpPr>
          <p:nvPr/>
        </p:nvCxnSpPr>
        <p:spPr>
          <a:xfrm>
            <a:off x="5143183" y="1959508"/>
            <a:ext cx="1959303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sp>
        <p:nvSpPr>
          <p:cNvPr id="16" name="TextBox 15"/>
          <p:cNvSpPr txBox="1"/>
          <p:nvPr/>
        </p:nvSpPr>
        <p:spPr>
          <a:xfrm>
            <a:off x="163275" y="2122810"/>
            <a:ext cx="816376" cy="297105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Trunk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3275" y="4910867"/>
            <a:ext cx="1306202" cy="511780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Customer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3275" y="3277934"/>
            <a:ext cx="1306202" cy="511780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Customer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67752" y="3265856"/>
            <a:ext cx="1632752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77918" y="4898780"/>
            <a:ext cx="1142926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0.2.2.2</a:t>
            </a:r>
          </a:p>
        </p:txBody>
      </p:sp>
      <p:cxnSp>
        <p:nvCxnSpPr>
          <p:cNvPr id="21" name="Curved Connector 20"/>
          <p:cNvCxnSpPr>
            <a:stCxn id="7" idx="0"/>
            <a:endCxn id="9" idx="0"/>
          </p:cNvCxnSpPr>
          <p:nvPr/>
        </p:nvCxnSpPr>
        <p:spPr>
          <a:xfrm rot="5400000" flipH="1" flipV="1">
            <a:off x="4326802" y="2286204"/>
            <a:ext cx="11521" cy="1959303"/>
          </a:xfrm>
          <a:prstGeom prst="curvedConnector3">
            <a:avLst>
              <a:gd name="adj1" fmla="val 1800000"/>
            </a:avLst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2" name="Curved Connector 21"/>
          <p:cNvCxnSpPr>
            <a:stCxn id="9" idx="0"/>
          </p:cNvCxnSpPr>
          <p:nvPr/>
        </p:nvCxnSpPr>
        <p:spPr>
          <a:xfrm>
            <a:off x="5306459" y="3265856"/>
            <a:ext cx="1877669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3" name="Curved Connector 22"/>
          <p:cNvCxnSpPr/>
          <p:nvPr/>
        </p:nvCxnSpPr>
        <p:spPr>
          <a:xfrm>
            <a:off x="4081890" y="2204451"/>
            <a:ext cx="326550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4" name="Curved Connector 23"/>
          <p:cNvCxnSpPr>
            <a:stCxn id="5" idx="0"/>
            <a:endCxn id="6" idx="0"/>
          </p:cNvCxnSpPr>
          <p:nvPr/>
        </p:nvCxnSpPr>
        <p:spPr>
          <a:xfrm rot="5400000" flipH="1" flipV="1">
            <a:off x="4245164" y="1061494"/>
            <a:ext cx="11521" cy="1796028"/>
          </a:xfrm>
          <a:prstGeom prst="curvedConnector3">
            <a:avLst>
              <a:gd name="adj1" fmla="val 1800000"/>
            </a:avLst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5" name="Curved Connector 24"/>
          <p:cNvCxnSpPr>
            <a:stCxn id="9" idx="2"/>
            <a:endCxn id="8" idx="1"/>
          </p:cNvCxnSpPr>
          <p:nvPr/>
        </p:nvCxnSpPr>
        <p:spPr>
          <a:xfrm rot="5400000">
            <a:off x="4245092" y="4082356"/>
            <a:ext cx="1387986" cy="734738"/>
          </a:xfrm>
          <a:prstGeom prst="curvedConnector4">
            <a:avLst>
              <a:gd name="adj1" fmla="val 41176"/>
              <a:gd name="adj2" fmla="val 128222"/>
            </a:avLst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sp>
        <p:nvSpPr>
          <p:cNvPr id="26" name="Rectangle 25"/>
          <p:cNvSpPr/>
          <p:nvPr/>
        </p:nvSpPr>
        <p:spPr>
          <a:xfrm>
            <a:off x="7184128" y="4898780"/>
            <a:ext cx="1142926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0.2.2.3</a:t>
            </a:r>
          </a:p>
        </p:txBody>
      </p:sp>
      <p:cxnSp>
        <p:nvCxnSpPr>
          <p:cNvPr id="27" name="Curved Connector 26"/>
          <p:cNvCxnSpPr>
            <a:endCxn id="26" idx="0"/>
          </p:cNvCxnSpPr>
          <p:nvPr/>
        </p:nvCxnSpPr>
        <p:spPr>
          <a:xfrm>
            <a:off x="6449385" y="4898780"/>
            <a:ext cx="1306202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8" name="Curved Connector 27"/>
          <p:cNvCxnSpPr/>
          <p:nvPr/>
        </p:nvCxnSpPr>
        <p:spPr>
          <a:xfrm>
            <a:off x="7673954" y="4898780"/>
            <a:ext cx="1306202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9" name="Curved Connector 28"/>
          <p:cNvCxnSpPr/>
          <p:nvPr/>
        </p:nvCxnSpPr>
        <p:spPr>
          <a:xfrm>
            <a:off x="8000504" y="3429149"/>
            <a:ext cx="909440" cy="9142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30" name="Curved Connector 29"/>
          <p:cNvCxnSpPr/>
          <p:nvPr/>
        </p:nvCxnSpPr>
        <p:spPr>
          <a:xfrm>
            <a:off x="7184128" y="1980089"/>
            <a:ext cx="1306202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73578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Release &amp; </a:t>
            </a:r>
            <a:r>
              <a:rPr lang="fi-FI" dirty="0" err="1" smtClean="0"/>
              <a:t>Configuration</a:t>
            </a:r>
            <a:r>
              <a:rPr lang="fi-FI" dirty="0" smtClean="0"/>
              <a:t> Management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6202" y="1959508"/>
            <a:ext cx="816376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0.1</a:t>
            </a:r>
          </a:p>
        </p:txBody>
      </p:sp>
      <p:sp>
        <p:nvSpPr>
          <p:cNvPr id="5" name="Rectangle 4"/>
          <p:cNvSpPr/>
          <p:nvPr/>
        </p:nvSpPr>
        <p:spPr>
          <a:xfrm>
            <a:off x="2612412" y="1959508"/>
            <a:ext cx="1469477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</a:t>
            </a:r>
          </a:p>
        </p:txBody>
      </p:sp>
      <p:sp>
        <p:nvSpPr>
          <p:cNvPr id="6" name="Rectangle 5"/>
          <p:cNvSpPr/>
          <p:nvPr/>
        </p:nvSpPr>
        <p:spPr>
          <a:xfrm>
            <a:off x="4408440" y="1959508"/>
            <a:ext cx="1469477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0.3</a:t>
            </a:r>
          </a:p>
        </p:txBody>
      </p:sp>
      <p:sp>
        <p:nvSpPr>
          <p:cNvPr id="7" name="Rectangle 6"/>
          <p:cNvSpPr/>
          <p:nvPr/>
        </p:nvSpPr>
        <p:spPr>
          <a:xfrm>
            <a:off x="2612412" y="3265856"/>
            <a:ext cx="1469477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0.2.1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1716" y="4898780"/>
            <a:ext cx="1142926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0.2.2.1</a:t>
            </a:r>
          </a:p>
        </p:txBody>
      </p:sp>
      <p:sp>
        <p:nvSpPr>
          <p:cNvPr id="9" name="Rectangle 8"/>
          <p:cNvSpPr/>
          <p:nvPr/>
        </p:nvSpPr>
        <p:spPr>
          <a:xfrm>
            <a:off x="4408440" y="3265856"/>
            <a:ext cx="1796028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04468" y="1959508"/>
            <a:ext cx="1796028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0.4</a:t>
            </a:r>
          </a:p>
        </p:txBody>
      </p:sp>
      <p:cxnSp>
        <p:nvCxnSpPr>
          <p:cNvPr id="11" name="Curved Connector 10"/>
          <p:cNvCxnSpPr>
            <a:stCxn id="4" idx="0"/>
            <a:endCxn id="5" idx="0"/>
          </p:cNvCxnSpPr>
          <p:nvPr/>
        </p:nvCxnSpPr>
        <p:spPr>
          <a:xfrm rot="5400000" flipH="1" flipV="1">
            <a:off x="2530769" y="1143129"/>
            <a:ext cx="11521" cy="1632760"/>
          </a:xfrm>
          <a:prstGeom prst="curvedConnector3">
            <a:avLst>
              <a:gd name="adj1" fmla="val 1800000"/>
            </a:avLst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12" name="Curved Connector 11"/>
          <p:cNvCxnSpPr>
            <a:stCxn id="5" idx="3"/>
            <a:endCxn id="6" idx="1"/>
          </p:cNvCxnSpPr>
          <p:nvPr/>
        </p:nvCxnSpPr>
        <p:spPr>
          <a:xfrm>
            <a:off x="4081889" y="2204447"/>
            <a:ext cx="326551" cy="11521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13" name="Curved Connector 12"/>
          <p:cNvCxnSpPr>
            <a:stCxn id="5" idx="2"/>
            <a:endCxn id="7" idx="1"/>
          </p:cNvCxnSpPr>
          <p:nvPr/>
        </p:nvCxnSpPr>
        <p:spPr>
          <a:xfrm rot="5400000">
            <a:off x="2449078" y="2612720"/>
            <a:ext cx="1061409" cy="734738"/>
          </a:xfrm>
          <a:prstGeom prst="curvedConnector4">
            <a:avLst>
              <a:gd name="adj1" fmla="val 38462"/>
              <a:gd name="adj2" fmla="val 128222"/>
            </a:avLst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14" name="Curved Connector 13"/>
          <p:cNvCxnSpPr>
            <a:stCxn id="8" idx="0"/>
          </p:cNvCxnSpPr>
          <p:nvPr/>
        </p:nvCxnSpPr>
        <p:spPr>
          <a:xfrm>
            <a:off x="5143183" y="4898780"/>
            <a:ext cx="1306202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15" name="Curved Connector 14"/>
          <p:cNvCxnSpPr>
            <a:stCxn id="6" idx="0"/>
          </p:cNvCxnSpPr>
          <p:nvPr/>
        </p:nvCxnSpPr>
        <p:spPr>
          <a:xfrm>
            <a:off x="5143183" y="1959508"/>
            <a:ext cx="1959303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sp>
        <p:nvSpPr>
          <p:cNvPr id="16" name="TextBox 15"/>
          <p:cNvSpPr txBox="1"/>
          <p:nvPr/>
        </p:nvSpPr>
        <p:spPr>
          <a:xfrm>
            <a:off x="163275" y="2122809"/>
            <a:ext cx="816376" cy="313195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Trunk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3275" y="4910867"/>
            <a:ext cx="1306202" cy="544418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Customer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3275" y="3277934"/>
            <a:ext cx="1306202" cy="544418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Customer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67752" y="3265856"/>
            <a:ext cx="1632752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77918" y="4898780"/>
            <a:ext cx="1142926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0.2.2.2</a:t>
            </a:r>
          </a:p>
        </p:txBody>
      </p:sp>
      <p:cxnSp>
        <p:nvCxnSpPr>
          <p:cNvPr id="21" name="Curved Connector 20"/>
          <p:cNvCxnSpPr>
            <a:stCxn id="7" idx="0"/>
            <a:endCxn id="9" idx="0"/>
          </p:cNvCxnSpPr>
          <p:nvPr/>
        </p:nvCxnSpPr>
        <p:spPr>
          <a:xfrm rot="5400000" flipH="1" flipV="1">
            <a:off x="4326802" y="2286204"/>
            <a:ext cx="11521" cy="1959303"/>
          </a:xfrm>
          <a:prstGeom prst="curvedConnector3">
            <a:avLst>
              <a:gd name="adj1" fmla="val 1800000"/>
            </a:avLst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2" name="Curved Connector 21"/>
          <p:cNvCxnSpPr>
            <a:stCxn id="9" idx="0"/>
          </p:cNvCxnSpPr>
          <p:nvPr/>
        </p:nvCxnSpPr>
        <p:spPr>
          <a:xfrm>
            <a:off x="5306459" y="3265856"/>
            <a:ext cx="1877669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3" name="Curved Connector 22"/>
          <p:cNvCxnSpPr/>
          <p:nvPr/>
        </p:nvCxnSpPr>
        <p:spPr>
          <a:xfrm>
            <a:off x="4081890" y="2204451"/>
            <a:ext cx="326550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4" name="Curved Connector 23"/>
          <p:cNvCxnSpPr>
            <a:stCxn id="5" idx="0"/>
            <a:endCxn id="6" idx="0"/>
          </p:cNvCxnSpPr>
          <p:nvPr/>
        </p:nvCxnSpPr>
        <p:spPr>
          <a:xfrm rot="5400000" flipH="1" flipV="1">
            <a:off x="4245164" y="1061494"/>
            <a:ext cx="11521" cy="1796028"/>
          </a:xfrm>
          <a:prstGeom prst="curvedConnector3">
            <a:avLst>
              <a:gd name="adj1" fmla="val 1800000"/>
            </a:avLst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5" name="Curved Connector 24"/>
          <p:cNvCxnSpPr>
            <a:stCxn id="9" idx="2"/>
            <a:endCxn id="8" idx="1"/>
          </p:cNvCxnSpPr>
          <p:nvPr/>
        </p:nvCxnSpPr>
        <p:spPr>
          <a:xfrm rot="5400000">
            <a:off x="4245092" y="4082356"/>
            <a:ext cx="1387986" cy="734738"/>
          </a:xfrm>
          <a:prstGeom prst="curvedConnector4">
            <a:avLst>
              <a:gd name="adj1" fmla="val 41176"/>
              <a:gd name="adj2" fmla="val 128222"/>
            </a:avLst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sp>
        <p:nvSpPr>
          <p:cNvPr id="26" name="Rectangle 25"/>
          <p:cNvSpPr/>
          <p:nvPr/>
        </p:nvSpPr>
        <p:spPr>
          <a:xfrm>
            <a:off x="7184128" y="4898780"/>
            <a:ext cx="1142926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0.2.2.3</a:t>
            </a:r>
          </a:p>
        </p:txBody>
      </p:sp>
      <p:cxnSp>
        <p:nvCxnSpPr>
          <p:cNvPr id="27" name="Curved Connector 26"/>
          <p:cNvCxnSpPr>
            <a:endCxn id="26" idx="0"/>
          </p:cNvCxnSpPr>
          <p:nvPr/>
        </p:nvCxnSpPr>
        <p:spPr>
          <a:xfrm>
            <a:off x="6449385" y="4898780"/>
            <a:ext cx="1306202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8" name="Curved Connector 27"/>
          <p:cNvCxnSpPr/>
          <p:nvPr/>
        </p:nvCxnSpPr>
        <p:spPr>
          <a:xfrm>
            <a:off x="7673954" y="4898780"/>
            <a:ext cx="1306202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9" name="Curved Connector 28"/>
          <p:cNvCxnSpPr/>
          <p:nvPr/>
        </p:nvCxnSpPr>
        <p:spPr>
          <a:xfrm>
            <a:off x="7184128" y="3265856"/>
            <a:ext cx="1306202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30" name="Curved Connector 29"/>
          <p:cNvCxnSpPr/>
          <p:nvPr/>
        </p:nvCxnSpPr>
        <p:spPr>
          <a:xfrm>
            <a:off x="7184128" y="1980089"/>
            <a:ext cx="1306202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sp>
        <p:nvSpPr>
          <p:cNvPr id="31" name="Rectangle 30"/>
          <p:cNvSpPr/>
          <p:nvPr/>
        </p:nvSpPr>
        <p:spPr>
          <a:xfrm>
            <a:off x="1469477" y="2449394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98266" y="2449394"/>
            <a:ext cx="163275" cy="326585"/>
          </a:xfrm>
          <a:prstGeom prst="rect">
            <a:avLst/>
          </a:prstGeom>
          <a:solidFill>
            <a:srgbClr val="23FF2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632753" y="2449394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9825" y="2527121"/>
            <a:ext cx="816376" cy="39726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Features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938963" y="3755733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734991" y="5388658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041193" y="5388658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775688" y="2449394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71716" y="2449394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367752" y="2449394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734991" y="3755733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31027" y="3755733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38963" y="2449394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734991" y="2449394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898266" y="3755733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898266" y="5388658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04468" y="5388658"/>
            <a:ext cx="163275" cy="326585"/>
          </a:xfrm>
          <a:prstGeom prst="rect">
            <a:avLst/>
          </a:prstGeom>
          <a:solidFill>
            <a:srgbClr val="C0C0C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510678" y="5388658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673954" y="5388658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000504" y="5388658"/>
            <a:ext cx="163275" cy="326585"/>
          </a:xfrm>
          <a:prstGeom prst="rect">
            <a:avLst/>
          </a:prstGeom>
          <a:solidFill>
            <a:srgbClr val="C0C0C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306202" y="2449394"/>
            <a:ext cx="163275" cy="326585"/>
          </a:xfrm>
          <a:prstGeom prst="rect">
            <a:avLst/>
          </a:prstGeom>
          <a:solidFill>
            <a:srgbClr val="FFFF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12412" y="2449394"/>
            <a:ext cx="163275" cy="326585"/>
          </a:xfrm>
          <a:prstGeom prst="rect">
            <a:avLst/>
          </a:prstGeom>
          <a:solidFill>
            <a:srgbClr val="FFFF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08440" y="2449394"/>
            <a:ext cx="163275" cy="326585"/>
          </a:xfrm>
          <a:prstGeom prst="rect">
            <a:avLst/>
          </a:prstGeom>
          <a:solidFill>
            <a:srgbClr val="FFFF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204468" y="2449394"/>
            <a:ext cx="163275" cy="326585"/>
          </a:xfrm>
          <a:prstGeom prst="rect">
            <a:avLst/>
          </a:prstGeom>
          <a:solidFill>
            <a:srgbClr val="FFFF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694302" y="2449394"/>
            <a:ext cx="163275" cy="326585"/>
          </a:xfrm>
          <a:prstGeom prst="rect">
            <a:avLst/>
          </a:prstGeom>
          <a:solidFill>
            <a:srgbClr val="23FF2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857578" y="2449394"/>
            <a:ext cx="163275" cy="326585"/>
          </a:xfrm>
          <a:prstGeom prst="rect">
            <a:avLst/>
          </a:prstGeom>
          <a:solidFill>
            <a:srgbClr val="C0C0C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531027" y="2449394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102238" y="3755733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694302" y="3755733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57578" y="3755733"/>
            <a:ext cx="163275" cy="326585"/>
          </a:xfrm>
          <a:prstGeom prst="rect">
            <a:avLst/>
          </a:prstGeom>
          <a:solidFill>
            <a:srgbClr val="C0C0C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837230" y="5388658"/>
            <a:ext cx="163275" cy="326585"/>
          </a:xfrm>
          <a:prstGeom prst="rect">
            <a:avLst/>
          </a:prstGeom>
          <a:solidFill>
            <a:srgbClr val="23FF2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163780" y="2122809"/>
            <a:ext cx="816376" cy="39726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Release 1.0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163780" y="3364155"/>
            <a:ext cx="816376" cy="39726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Release 1.0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89825" y="3755733"/>
            <a:ext cx="816376" cy="39726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Features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89825" y="5303091"/>
            <a:ext cx="816376" cy="39726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Features</a:t>
            </a:r>
          </a:p>
        </p:txBody>
      </p:sp>
      <p:cxnSp>
        <p:nvCxnSpPr>
          <p:cNvPr id="66" name="Straight Arrow Connector 65"/>
          <p:cNvCxnSpPr>
            <a:stCxn id="55" idx="2"/>
            <a:endCxn id="61" idx="0"/>
          </p:cNvCxnSpPr>
          <p:nvPr/>
        </p:nvCxnSpPr>
        <p:spPr>
          <a:xfrm>
            <a:off x="6775940" y="2775979"/>
            <a:ext cx="1142927" cy="2612679"/>
          </a:xfrm>
          <a:prstGeom prst="straightConnector1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67" name="Straight Arrow Connector 66"/>
          <p:cNvCxnSpPr>
            <a:stCxn id="56" idx="2"/>
            <a:endCxn id="50" idx="0"/>
          </p:cNvCxnSpPr>
          <p:nvPr/>
        </p:nvCxnSpPr>
        <p:spPr>
          <a:xfrm>
            <a:off x="6939216" y="2775979"/>
            <a:ext cx="1142926" cy="2612679"/>
          </a:xfrm>
          <a:prstGeom prst="straightConnector1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68" name="Straight Arrow Connector 67"/>
          <p:cNvCxnSpPr>
            <a:stCxn id="56" idx="2"/>
            <a:endCxn id="60" idx="0"/>
          </p:cNvCxnSpPr>
          <p:nvPr/>
        </p:nvCxnSpPr>
        <p:spPr>
          <a:xfrm>
            <a:off x="6939215" y="2775978"/>
            <a:ext cx="0" cy="979755"/>
          </a:xfrm>
          <a:prstGeom prst="straightConnector1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551375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Release Management and </a:t>
            </a:r>
            <a:r>
              <a:rPr lang="fi-FI" dirty="0" err="1" smtClean="0"/>
              <a:t>integration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9825" y="5551949"/>
            <a:ext cx="2775688" cy="653169"/>
          </a:xfrm>
          <a:prstGeom prst="rect">
            <a:avLst/>
          </a:prstGeom>
          <a:solidFill>
            <a:srgbClr val="CCCC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IFDK Application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9825" y="2122809"/>
            <a:ext cx="2775688" cy="653169"/>
          </a:xfrm>
          <a:prstGeom prst="rect">
            <a:avLst/>
          </a:prstGeom>
          <a:solidFill>
            <a:srgbClr val="CCCC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Facebook Web Service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9825" y="2939271"/>
            <a:ext cx="2775688" cy="653169"/>
          </a:xfrm>
          <a:prstGeom prst="rect">
            <a:avLst/>
          </a:prstGeom>
          <a:solidFill>
            <a:srgbClr val="CCCC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HW Component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Calore Meter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Enabled Drum Stick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9825" y="3919026"/>
            <a:ext cx="2775688" cy="653169"/>
          </a:xfrm>
          <a:prstGeom prst="rect">
            <a:avLst/>
          </a:prstGeom>
          <a:solidFill>
            <a:srgbClr val="CCCC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Calore Meter SW Component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   10% tested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9825" y="4898780"/>
            <a:ext cx="2775688" cy="489876"/>
          </a:xfrm>
          <a:prstGeom prst="rect">
            <a:avLst/>
          </a:prstGeom>
          <a:solidFill>
            <a:srgbClr val="CCCC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Data Base Schema Design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9" name="Straight Connector 7"/>
          <p:cNvSpPr/>
          <p:nvPr/>
        </p:nvSpPr>
        <p:spPr>
          <a:xfrm>
            <a:off x="3265513" y="2449394"/>
            <a:ext cx="2285862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0" name="Straight Connector 8"/>
          <p:cNvSpPr/>
          <p:nvPr/>
        </p:nvSpPr>
        <p:spPr>
          <a:xfrm>
            <a:off x="3265513" y="3265856"/>
            <a:ext cx="3592064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1" name="Straight Connector 9"/>
          <p:cNvSpPr/>
          <p:nvPr/>
        </p:nvSpPr>
        <p:spPr>
          <a:xfrm>
            <a:off x="3265513" y="4245610"/>
            <a:ext cx="489825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2" name="Straight Connector 10"/>
          <p:cNvSpPr/>
          <p:nvPr/>
        </p:nvSpPr>
        <p:spPr>
          <a:xfrm>
            <a:off x="3265513" y="5062072"/>
            <a:ext cx="2612412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3" name="Straight Connector 11"/>
          <p:cNvSpPr/>
          <p:nvPr/>
        </p:nvSpPr>
        <p:spPr>
          <a:xfrm>
            <a:off x="3265513" y="5878535"/>
            <a:ext cx="179602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4" name="Straight Connector 12"/>
          <p:cNvSpPr/>
          <p:nvPr/>
        </p:nvSpPr>
        <p:spPr>
          <a:xfrm>
            <a:off x="4898266" y="2122810"/>
            <a:ext cx="0" cy="424561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5" name="Straight Connector 13"/>
          <p:cNvSpPr/>
          <p:nvPr/>
        </p:nvSpPr>
        <p:spPr>
          <a:xfrm>
            <a:off x="5877918" y="2122810"/>
            <a:ext cx="0" cy="424561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6" name="Straight Connector 14"/>
          <p:cNvSpPr/>
          <p:nvPr/>
        </p:nvSpPr>
        <p:spPr>
          <a:xfrm>
            <a:off x="6857578" y="2122810"/>
            <a:ext cx="0" cy="424561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55338" y="3919026"/>
            <a:ext cx="653101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Stubs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needed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51366" y="2122809"/>
            <a:ext cx="653101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Stubs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needed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55338" y="3919026"/>
            <a:ext cx="653101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Stubs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needed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61540" y="5551950"/>
            <a:ext cx="653101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Stubs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needed</a:t>
            </a:r>
          </a:p>
        </p:txBody>
      </p:sp>
      <p:cxnSp>
        <p:nvCxnSpPr>
          <p:cNvPr id="21" name="Curved Connector 20"/>
          <p:cNvCxnSpPr>
            <a:stCxn id="12" idx="4"/>
            <a:endCxn id="20" idx="0"/>
          </p:cNvCxnSpPr>
          <p:nvPr/>
        </p:nvCxnSpPr>
        <p:spPr>
          <a:xfrm rot="16200000" flipH="1">
            <a:off x="4081864" y="4245721"/>
            <a:ext cx="489877" cy="2122578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2" name="Curved Connector 21"/>
          <p:cNvCxnSpPr>
            <a:stCxn id="11" idx="4"/>
            <a:endCxn id="20" idx="1"/>
          </p:cNvCxnSpPr>
          <p:nvPr/>
        </p:nvCxnSpPr>
        <p:spPr>
          <a:xfrm rot="16200000" flipH="1">
            <a:off x="3387888" y="4123235"/>
            <a:ext cx="1551277" cy="1796028"/>
          </a:xfrm>
          <a:prstGeom prst="curvedConnector2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3" name="Curved Connector 22"/>
          <p:cNvCxnSpPr>
            <a:endCxn id="20" idx="0"/>
          </p:cNvCxnSpPr>
          <p:nvPr/>
        </p:nvCxnSpPr>
        <p:spPr>
          <a:xfrm>
            <a:off x="5061541" y="3265856"/>
            <a:ext cx="326551" cy="2286094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sp>
        <p:nvSpPr>
          <p:cNvPr id="24" name="Straight Connector 22"/>
          <p:cNvSpPr/>
          <p:nvPr/>
        </p:nvSpPr>
        <p:spPr>
          <a:xfrm>
            <a:off x="5714642" y="5878535"/>
            <a:ext cx="179602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5" name="Straight Connector 23"/>
          <p:cNvSpPr/>
          <p:nvPr/>
        </p:nvSpPr>
        <p:spPr>
          <a:xfrm>
            <a:off x="5877918" y="5062072"/>
            <a:ext cx="1632752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6" name="Straight Connector 24"/>
          <p:cNvSpPr/>
          <p:nvPr/>
        </p:nvSpPr>
        <p:spPr>
          <a:xfrm>
            <a:off x="4408440" y="4245610"/>
            <a:ext cx="310223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7" name="Straight Connector 25"/>
          <p:cNvSpPr/>
          <p:nvPr/>
        </p:nvSpPr>
        <p:spPr>
          <a:xfrm>
            <a:off x="6204468" y="2449394"/>
            <a:ext cx="1306202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6694302" y="1469631"/>
            <a:ext cx="2122586" cy="653169"/>
          </a:xfrm>
          <a:custGeom>
            <a:avLst>
              <a:gd name="f0" fmla="val 1405"/>
              <a:gd name="f1" fmla="val 32815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2147483647"/>
              <a:gd name="f11" fmla="val 3590"/>
              <a:gd name="f12" fmla="val 8970"/>
              <a:gd name="f13" fmla="val 12630"/>
              <a:gd name="f14" fmla="val 18010"/>
              <a:gd name="f15" fmla="val -2147483647"/>
              <a:gd name="f16" fmla="+- 0 0 0"/>
              <a:gd name="f17" fmla="*/ f5 1 21600"/>
              <a:gd name="f18" fmla="*/ f6 1 21600"/>
              <a:gd name="f19" fmla="+- f8 0 f7"/>
              <a:gd name="f20" fmla="pin -2147483647 f0 2147483647"/>
              <a:gd name="f21" fmla="pin -2147483647 f1 2147483647"/>
              <a:gd name="f22" fmla="*/ f16 f2 1"/>
              <a:gd name="f23" fmla="val f20"/>
              <a:gd name="f24" fmla="val f21"/>
              <a:gd name="f25" fmla="*/ f19 1 21600"/>
              <a:gd name="f26" fmla="*/ f20 f17 1"/>
              <a:gd name="f27" fmla="*/ f21 f18 1"/>
              <a:gd name="f28" fmla="*/ f22 1 f4"/>
              <a:gd name="f29" fmla="+- f23 0 10800"/>
              <a:gd name="f30" fmla="+- f24 0 10800"/>
              <a:gd name="f31" fmla="+- f24 0 21600"/>
              <a:gd name="f32" fmla="+- f23 0 21600"/>
              <a:gd name="f33" fmla="*/ 0 f25 1"/>
              <a:gd name="f34" fmla="*/ 21600 f25 1"/>
              <a:gd name="f35" fmla="*/ 10800 f25 1"/>
              <a:gd name="f36" fmla="+- f28 0 f3"/>
              <a:gd name="f37" fmla="*/ f23 f17 1"/>
              <a:gd name="f38" fmla="*/ f24 f18 1"/>
              <a:gd name="f39" fmla="abs f29"/>
              <a:gd name="f40" fmla="abs f30"/>
              <a:gd name="f41" fmla="*/ f35 1 f25"/>
              <a:gd name="f42" fmla="*/ f33 1 f25"/>
              <a:gd name="f43" fmla="*/ f34 1 f25"/>
              <a:gd name="f44" fmla="+- f39 0 f40"/>
              <a:gd name="f45" fmla="+- f40 0 f39"/>
              <a:gd name="f46" fmla="*/ f42 f17 1"/>
              <a:gd name="f47" fmla="*/ f43 f17 1"/>
              <a:gd name="f48" fmla="*/ f43 f18 1"/>
              <a:gd name="f49" fmla="*/ f42 f18 1"/>
              <a:gd name="f50" fmla="*/ f41 f17 1"/>
              <a:gd name="f51" fmla="*/ f41 f18 1"/>
              <a:gd name="f52" fmla="?: f30 f9 f44"/>
              <a:gd name="f53" fmla="?: f30 f44 f9"/>
              <a:gd name="f54" fmla="?: f29 f9 f45"/>
              <a:gd name="f55" fmla="?: f29 f45 f9"/>
              <a:gd name="f56" fmla="?: f23 f9 f52"/>
              <a:gd name="f57" fmla="?: f23 f9 f53"/>
              <a:gd name="f58" fmla="?: f31 f54 f9"/>
              <a:gd name="f59" fmla="?: f31 f55 f9"/>
              <a:gd name="f60" fmla="?: f32 f53 f9"/>
              <a:gd name="f61" fmla="?: f32 f52 f9"/>
              <a:gd name="f62" fmla="?: f24 f9 f55"/>
              <a:gd name="f63" fmla="?: f24 f9 f54"/>
              <a:gd name="f64" fmla="?: f56 f23 0"/>
              <a:gd name="f65" fmla="?: f56 f24 6280"/>
              <a:gd name="f66" fmla="?: f57 f23 0"/>
              <a:gd name="f67" fmla="?: f57 f24 15320"/>
              <a:gd name="f68" fmla="?: f58 f23 6280"/>
              <a:gd name="f69" fmla="?: f58 f24 21600"/>
              <a:gd name="f70" fmla="?: f59 f23 15320"/>
              <a:gd name="f71" fmla="?: f59 f24 21600"/>
              <a:gd name="f72" fmla="?: f60 f23 21600"/>
              <a:gd name="f73" fmla="?: f60 f24 15320"/>
              <a:gd name="f74" fmla="?: f61 f23 21600"/>
              <a:gd name="f75" fmla="?: f61 f24 6280"/>
              <a:gd name="f76" fmla="?: f62 f23 15320"/>
              <a:gd name="f77" fmla="?: f62 f24 0"/>
              <a:gd name="f78" fmla="?: f63 f23 6280"/>
              <a:gd name="f79" fmla="?: f63 f24 0"/>
            </a:gdLst>
            <a:ahLst>
              <a:ahXY gdRefX="f0" minX="f15" maxX="f10" gdRefY="f1" minY="f15" maxY="f10">
                <a:pos x="f26" y="f2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50" y="f49"/>
              </a:cxn>
              <a:cxn ang="f36">
                <a:pos x="f46" y="f51"/>
              </a:cxn>
              <a:cxn ang="f36">
                <a:pos x="f50" y="f48"/>
              </a:cxn>
              <a:cxn ang="f36">
                <a:pos x="f47" y="f51"/>
              </a:cxn>
              <a:cxn ang="f36">
                <a:pos x="f37" y="f38"/>
              </a:cxn>
            </a:cxnLst>
            <a:rect l="f46" t="f49" r="f47" b="f48"/>
            <a:pathLst>
              <a:path w="21600" h="21600">
                <a:moveTo>
                  <a:pt x="f7" y="f7"/>
                </a:moveTo>
                <a:lnTo>
                  <a:pt x="f7" y="f11"/>
                </a:lnTo>
                <a:lnTo>
                  <a:pt x="f64" y="f65"/>
                </a:lnTo>
                <a:lnTo>
                  <a:pt x="f7" y="f12"/>
                </a:lnTo>
                <a:lnTo>
                  <a:pt x="f7" y="f13"/>
                </a:lnTo>
                <a:lnTo>
                  <a:pt x="f66" y="f67"/>
                </a:lnTo>
                <a:lnTo>
                  <a:pt x="f7" y="f14"/>
                </a:lnTo>
                <a:lnTo>
                  <a:pt x="f7" y="f8"/>
                </a:lnTo>
                <a:lnTo>
                  <a:pt x="f11" y="f8"/>
                </a:lnTo>
                <a:lnTo>
                  <a:pt x="f68" y="f69"/>
                </a:lnTo>
                <a:lnTo>
                  <a:pt x="f12" y="f8"/>
                </a:lnTo>
                <a:lnTo>
                  <a:pt x="f13" y="f8"/>
                </a:lnTo>
                <a:lnTo>
                  <a:pt x="f70" y="f71"/>
                </a:lnTo>
                <a:lnTo>
                  <a:pt x="f14" y="f8"/>
                </a:lnTo>
                <a:lnTo>
                  <a:pt x="f8" y="f8"/>
                </a:lnTo>
                <a:lnTo>
                  <a:pt x="f8" y="f14"/>
                </a:lnTo>
                <a:lnTo>
                  <a:pt x="f72" y="f73"/>
                </a:lnTo>
                <a:lnTo>
                  <a:pt x="f8" y="f13"/>
                </a:lnTo>
                <a:lnTo>
                  <a:pt x="f8" y="f12"/>
                </a:lnTo>
                <a:lnTo>
                  <a:pt x="f74" y="f75"/>
                </a:lnTo>
                <a:lnTo>
                  <a:pt x="f8" y="f11"/>
                </a:lnTo>
                <a:lnTo>
                  <a:pt x="f8" y="f7"/>
                </a:lnTo>
                <a:lnTo>
                  <a:pt x="f14" y="f7"/>
                </a:lnTo>
                <a:lnTo>
                  <a:pt x="f76" y="f77"/>
                </a:lnTo>
                <a:lnTo>
                  <a:pt x="f13" y="f7"/>
                </a:lnTo>
                <a:lnTo>
                  <a:pt x="f12" y="f7"/>
                </a:lnTo>
                <a:lnTo>
                  <a:pt x="f78" y="f79"/>
                </a:lnTo>
                <a:lnTo>
                  <a:pt x="f11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CC99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First System Test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With all components</a:t>
            </a:r>
          </a:p>
        </p:txBody>
      </p:sp>
      <p:cxnSp>
        <p:nvCxnSpPr>
          <p:cNvPr id="29" name="Curved Connector 28"/>
          <p:cNvCxnSpPr>
            <a:stCxn id="12" idx="4"/>
            <a:endCxn id="18" idx="2"/>
          </p:cNvCxnSpPr>
          <p:nvPr/>
        </p:nvCxnSpPr>
        <p:spPr>
          <a:xfrm rot="5400000" flipH="1" flipV="1">
            <a:off x="3347022" y="2531177"/>
            <a:ext cx="2449386" cy="2612404"/>
          </a:xfrm>
          <a:prstGeom prst="curvedConnector5">
            <a:avLst>
              <a:gd name="adj1" fmla="val -8467"/>
              <a:gd name="adj2" fmla="val -107938"/>
              <a:gd name="adj3" fmla="val 50000"/>
            </a:avLst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sp>
        <p:nvSpPr>
          <p:cNvPr id="30" name="Straight Connector 28"/>
          <p:cNvSpPr/>
          <p:nvPr/>
        </p:nvSpPr>
        <p:spPr>
          <a:xfrm>
            <a:off x="6857577" y="3265856"/>
            <a:ext cx="653101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39683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Release </a:t>
            </a:r>
            <a:r>
              <a:rPr lang="fi-FI" dirty="0" err="1" smtClean="0"/>
              <a:t>plan</a:t>
            </a:r>
            <a:r>
              <a:rPr lang="fi-FI" dirty="0" smtClean="0"/>
              <a:t> for </a:t>
            </a:r>
            <a:r>
              <a:rPr lang="fi-FI" dirty="0" err="1" smtClean="0"/>
              <a:t>large</a:t>
            </a:r>
            <a:r>
              <a:rPr lang="fi-FI" dirty="0" smtClean="0"/>
              <a:t> </a:t>
            </a:r>
            <a:r>
              <a:rPr lang="fi-FI" dirty="0" err="1" smtClean="0"/>
              <a:t>system</a:t>
            </a:r>
            <a:r>
              <a:rPr lang="fi-FI" dirty="0" smtClean="0"/>
              <a:t> (</a:t>
            </a:r>
            <a:r>
              <a:rPr lang="fi-FI" dirty="0" err="1" smtClean="0"/>
              <a:t>current</a:t>
            </a:r>
            <a:r>
              <a:rPr lang="fi-FI" dirty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6823" y="1232972"/>
            <a:ext cx="316835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Unstable Released Edge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0767" y="4984042"/>
            <a:ext cx="316835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Stable Released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89846" y="1848839"/>
            <a:ext cx="546198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Day 1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221781" y="1848839"/>
            <a:ext cx="546199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Day 2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879069" y="1868061"/>
            <a:ext cx="588350" cy="84487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Day …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294893" y="3558696"/>
            <a:ext cx="936104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Quartal</a:t>
            </a:r>
            <a:endParaRPr lang="en-US" dirty="0" smtClean="0"/>
          </a:p>
          <a:p>
            <a:pPr algn="ctr"/>
            <a:r>
              <a:rPr lang="en-US" dirty="0" smtClean="0"/>
              <a:t>Release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04963" y="3558867"/>
            <a:ext cx="1116124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Monthly</a:t>
            </a:r>
          </a:p>
          <a:p>
            <a:pPr algn="ctr"/>
            <a:r>
              <a:rPr lang="en-US" dirty="0" smtClean="0"/>
              <a:t>Release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>
          <a:xfrm>
            <a:off x="2230997" y="3990744"/>
            <a:ext cx="1073966" cy="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295562" y="5416090"/>
            <a:ext cx="1049585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 month</a:t>
            </a:r>
          </a:p>
          <a:p>
            <a:pPr algn="ctr"/>
            <a:r>
              <a:rPr lang="en-US" dirty="0" smtClean="0"/>
              <a:t>Release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>
            <a:off x="2345147" y="5848138"/>
            <a:ext cx="66967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737902" y="1325792"/>
            <a:ext cx="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57316" y="1233175"/>
            <a:ext cx="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393820" y="1233175"/>
            <a:ext cx="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89564" y="1233175"/>
            <a:ext cx="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9926" y="1848839"/>
            <a:ext cx="546198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Day 1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4289364" y="1860416"/>
            <a:ext cx="546199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Day 2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4958070" y="1860416"/>
            <a:ext cx="561764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Day …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5816465" y="1848839"/>
            <a:ext cx="546198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Day 1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6622068" y="1860416"/>
            <a:ext cx="546199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Day 2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7353831" y="1868061"/>
            <a:ext cx="561764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Day …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5531502" y="3558867"/>
            <a:ext cx="1116124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Monthly</a:t>
            </a:r>
          </a:p>
          <a:p>
            <a:pPr algn="ctr"/>
            <a:r>
              <a:rPr lang="en-US" dirty="0" smtClean="0"/>
              <a:t>Release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835758" y="3559038"/>
            <a:ext cx="1116124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Monthly</a:t>
            </a:r>
          </a:p>
          <a:p>
            <a:pPr algn="ctr"/>
            <a:r>
              <a:rPr lang="en-US" dirty="0" smtClean="0"/>
              <a:t>Release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421087" y="3949424"/>
            <a:ext cx="1073966" cy="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3"/>
            <a:endCxn id="25" idx="1"/>
          </p:cNvCxnSpPr>
          <p:nvPr/>
        </p:nvCxnSpPr>
        <p:spPr>
          <a:xfrm>
            <a:off x="6647626" y="3990915"/>
            <a:ext cx="1188132" cy="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75140" y="3039826"/>
            <a:ext cx="316835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Fix Released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-8345" y="1816348"/>
            <a:ext cx="1505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Unit &amp; Testing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-37994" y="3348100"/>
            <a:ext cx="1564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Integration Testing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-194533" y="5423156"/>
            <a:ext cx="1877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System Acceptance Testing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34839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Open </a:t>
            </a:r>
            <a:r>
              <a:rPr lang="fi-FI" dirty="0" err="1" smtClean="0"/>
              <a:t>Source</a:t>
            </a:r>
            <a:r>
              <a:rPr lang="fi-FI" dirty="0" smtClean="0"/>
              <a:t> </a:t>
            </a:r>
            <a:r>
              <a:rPr lang="fi-FI" dirty="0" err="1" smtClean="0"/>
              <a:t>product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r>
              <a:rPr lang="fi-FI" dirty="0" smtClean="0"/>
              <a:t> ?</a:t>
            </a:r>
            <a:endParaRPr lang="en-US" dirty="0"/>
          </a:p>
        </p:txBody>
      </p:sp>
      <p:sp>
        <p:nvSpPr>
          <p:cNvPr id="4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3000"/>
              </a:lnSpc>
              <a:spcAft>
                <a:spcPts val="1293"/>
              </a:spcAft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Open </a:t>
            </a:r>
            <a:r>
              <a:rPr lang="fi-FI" dirty="0" err="1">
                <a:latin typeface="Arial" pitchFamily="18"/>
                <a:ea typeface="SimSun" pitchFamily="2"/>
              </a:rPr>
              <a:t>Source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smtClean="0">
                <a:latin typeface="Arial" pitchFamily="18"/>
                <a:ea typeface="SimSun" pitchFamily="2"/>
              </a:rPr>
              <a:t>–&gt; </a:t>
            </a:r>
            <a:r>
              <a:rPr lang="fi-FI" dirty="0" err="1" smtClean="0">
                <a:latin typeface="Arial" pitchFamily="18"/>
                <a:ea typeface="SimSun" pitchFamily="2"/>
              </a:rPr>
              <a:t>crowd</a:t>
            </a:r>
            <a:r>
              <a:rPr lang="fi-FI" dirty="0" smtClean="0">
                <a:latin typeface="Arial" pitchFamily="18"/>
                <a:ea typeface="SimSun" pitchFamily="2"/>
              </a:rPr>
              <a:t> </a:t>
            </a:r>
            <a:r>
              <a:rPr lang="fi-FI" dirty="0" err="1" smtClean="0">
                <a:latin typeface="Arial" pitchFamily="18"/>
                <a:ea typeface="SimSun" pitchFamily="2"/>
              </a:rPr>
              <a:t>sourced</a:t>
            </a:r>
            <a:r>
              <a:rPr lang="fi-FI" dirty="0" smtClean="0">
                <a:latin typeface="Arial" pitchFamily="18"/>
                <a:ea typeface="SimSun" pitchFamily="2"/>
              </a:rPr>
              <a:t> </a:t>
            </a:r>
            <a:r>
              <a:rPr lang="fi-FI" dirty="0" err="1" smtClean="0">
                <a:latin typeface="Arial" pitchFamily="18"/>
                <a:ea typeface="SimSun" pitchFamily="2"/>
              </a:rPr>
              <a:t>testing</a:t>
            </a:r>
            <a:r>
              <a:rPr lang="fi-FI" dirty="0" smtClean="0">
                <a:latin typeface="Arial" pitchFamily="18"/>
                <a:ea typeface="SimSun" pitchFamily="2"/>
              </a:rPr>
              <a:t> ?</a:t>
            </a:r>
            <a:endParaRPr lang="fi-FI" dirty="0">
              <a:latin typeface="Arial" pitchFamily="18"/>
              <a:ea typeface="SimSun" pitchFamily="2"/>
            </a:endParaRPr>
          </a:p>
          <a:p>
            <a:pPr>
              <a:lnSpc>
                <a:spcPct val="93000"/>
              </a:lnSpc>
              <a:spcAft>
                <a:spcPts val="1293"/>
              </a:spcAft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 err="1" smtClean="0">
                <a:latin typeface="Arial" pitchFamily="18"/>
                <a:ea typeface="SimSun" pitchFamily="2"/>
              </a:rPr>
              <a:t>Relase</a:t>
            </a:r>
            <a:r>
              <a:rPr lang="fi-FI" dirty="0" smtClean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tested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smtClean="0">
                <a:latin typeface="Arial" pitchFamily="18"/>
                <a:ea typeface="SimSun" pitchFamily="2"/>
              </a:rPr>
              <a:t>”</a:t>
            </a:r>
            <a:r>
              <a:rPr lang="fi-FI" dirty="0" err="1" smtClean="0">
                <a:latin typeface="Arial" pitchFamily="18"/>
                <a:ea typeface="SimSun" pitchFamily="2"/>
              </a:rPr>
              <a:t>without</a:t>
            </a:r>
            <a:r>
              <a:rPr lang="fi-FI" dirty="0" smtClean="0">
                <a:latin typeface="Arial" pitchFamily="18"/>
                <a:ea typeface="SimSun" pitchFamily="2"/>
              </a:rPr>
              <a:t>” </a:t>
            </a:r>
            <a:r>
              <a:rPr lang="fi-FI" dirty="0" err="1">
                <a:latin typeface="Arial" pitchFamily="18"/>
                <a:ea typeface="SimSun" pitchFamily="2"/>
              </a:rPr>
              <a:t>coordination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by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group</a:t>
            </a:r>
            <a:r>
              <a:rPr lang="fi-FI" dirty="0">
                <a:latin typeface="Arial" pitchFamily="18"/>
                <a:ea typeface="SimSun" pitchFamily="2"/>
              </a:rPr>
              <a:t> of </a:t>
            </a:r>
            <a:r>
              <a:rPr lang="fi-FI" dirty="0" err="1">
                <a:latin typeface="Arial" pitchFamily="18"/>
                <a:ea typeface="SimSun" pitchFamily="2"/>
              </a:rPr>
              <a:t>volunteers</a:t>
            </a:r>
            <a:endParaRPr lang="fi-FI" dirty="0">
              <a:latin typeface="Arial" pitchFamily="18"/>
              <a:ea typeface="SimSun" pitchFamily="2"/>
            </a:endParaRPr>
          </a:p>
          <a:p>
            <a:pPr>
              <a:lnSpc>
                <a:spcPct val="93000"/>
              </a:lnSpc>
              <a:spcAft>
                <a:spcPts val="1293"/>
              </a:spcAft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endParaRPr lang="fi-FI" dirty="0">
              <a:latin typeface="Arial" pitchFamily="18"/>
              <a:ea typeface="SimSun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10378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V-</a:t>
            </a:r>
            <a:r>
              <a:rPr lang="fi-FI" dirty="0" err="1" smtClean="0"/>
              <a:t>Model</a:t>
            </a:r>
            <a:r>
              <a:rPr lang="fi-FI" dirty="0" smtClean="0"/>
              <a:t> for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flipV="1">
            <a:off x="2375756" y="2636912"/>
            <a:ext cx="4392488" cy="27363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6464" y="2394176"/>
            <a:ext cx="24482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Customer</a:t>
            </a:r>
            <a:r>
              <a:rPr lang="fi-FI" dirty="0" smtClean="0"/>
              <a:t>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8580" y="3227449"/>
            <a:ext cx="24482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System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5606" y="4021752"/>
            <a:ext cx="27003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Sub System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75656" y="4744085"/>
            <a:ext cx="28803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Component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88024" y="4744085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Unit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38074" y="4050830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Integration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15342" y="3262008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System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60629" y="2431018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Acceptance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602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4509120"/>
            <a:ext cx="8856984" cy="20882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0271" y="2000704"/>
            <a:ext cx="8856984" cy="25084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Developer</a:t>
            </a:r>
            <a:r>
              <a:rPr lang="fi-FI" dirty="0" smtClean="0"/>
              <a:t> </a:t>
            </a:r>
            <a:r>
              <a:rPr lang="fi-FI" dirty="0" err="1" smtClean="0"/>
              <a:t>vs</a:t>
            </a:r>
            <a:r>
              <a:rPr lang="fi-FI" dirty="0" smtClean="0"/>
              <a:t> </a:t>
            </a:r>
            <a:r>
              <a:rPr lang="fi-FI" dirty="0" err="1" smtClean="0"/>
              <a:t>Tester</a:t>
            </a:r>
            <a:r>
              <a:rPr lang="fi-FI" dirty="0" smtClean="0"/>
              <a:t>???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flipV="1">
            <a:off x="2375756" y="2636912"/>
            <a:ext cx="4392488" cy="27363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6464" y="2394176"/>
            <a:ext cx="24482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Customer</a:t>
            </a:r>
            <a:r>
              <a:rPr lang="fi-FI" dirty="0" smtClean="0"/>
              <a:t>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8580" y="3227449"/>
            <a:ext cx="24482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System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5606" y="4021752"/>
            <a:ext cx="27003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Sub System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75656" y="4744085"/>
            <a:ext cx="28803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Component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88024" y="4744085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Unit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38074" y="4050830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Integration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15342" y="3262008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System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60629" y="2431018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Acceptance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50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rinma\Dropbox\Public\IIO12300-S11K12\Testikurssikamat S11K12\IFDKConsep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31002" y="3581561"/>
            <a:ext cx="1656184" cy="11146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Testing</a:t>
            </a:r>
            <a:r>
              <a:rPr lang="fi-FI" dirty="0" smtClean="0"/>
              <a:t> in </a:t>
            </a:r>
            <a:r>
              <a:rPr lang="fi-FI" dirty="0" err="1" smtClean="0"/>
              <a:t>brief</a:t>
            </a:r>
            <a:r>
              <a:rPr lang="fi-FI" dirty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7486" y="1736812"/>
            <a:ext cx="2304256" cy="482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1207" y="1700808"/>
            <a:ext cx="2177928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81908" y="3533784"/>
            <a:ext cx="1647800" cy="2880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Case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97819" y="3866986"/>
            <a:ext cx="1647800" cy="2428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Case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02584" y="4165174"/>
            <a:ext cx="1647800" cy="2734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Case</a:t>
            </a:r>
            <a:endParaRPr lang="en-US" dirty="0"/>
          </a:p>
        </p:txBody>
      </p:sp>
      <p:sp>
        <p:nvSpPr>
          <p:cNvPr id="10" name="Multiply 9"/>
          <p:cNvSpPr/>
          <p:nvPr/>
        </p:nvSpPr>
        <p:spPr>
          <a:xfrm>
            <a:off x="6356749" y="3965899"/>
            <a:ext cx="576064" cy="672030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C:\Users\rinma\AppData\Local\Microsoft\Windows\Temporary Internet Files\Content.IE5\XM1S2UHB\MC900441310[1]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426998" y="3468001"/>
            <a:ext cx="354594" cy="354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2" descr="C:\Users\rinma\AppData\Local\Microsoft\Windows\Temporary Internet Files\Content.IE5\XM1S2UHB\MC900441310[1]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426998" y="3811101"/>
            <a:ext cx="354594" cy="35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ounded Rectangle 12"/>
          <p:cNvSpPr/>
          <p:nvPr/>
        </p:nvSpPr>
        <p:spPr>
          <a:xfrm>
            <a:off x="1018585" y="3279237"/>
            <a:ext cx="1440160" cy="30232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FEATURE 1</a:t>
            </a:r>
            <a:endParaRPr lang="en-US" dirty="0"/>
          </a:p>
        </p:txBody>
      </p:sp>
      <p:pic>
        <p:nvPicPr>
          <p:cNvPr id="18" name="Picture 3" descr="C:\Users\timpuri\AppData\Local\Microsoft\Windows\Temporary Internet Files\Content.IE5\38KAEAPZ\MP900443690[1]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230600" y="3659878"/>
            <a:ext cx="818057" cy="72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ight Arrow 18"/>
          <p:cNvSpPr/>
          <p:nvPr/>
        </p:nvSpPr>
        <p:spPr>
          <a:xfrm>
            <a:off x="6909384" y="3391771"/>
            <a:ext cx="1274306" cy="1331078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d</a:t>
            </a:r>
            <a:r>
              <a:rPr lang="fi-FI" dirty="0" err="1" smtClean="0"/>
              <a:t>eliver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3279122" y="2026229"/>
            <a:ext cx="1386397" cy="133107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ready</a:t>
            </a:r>
            <a:r>
              <a:rPr lang="fi-FI" dirty="0" smtClean="0"/>
              <a:t> for </a:t>
            </a:r>
            <a:r>
              <a:rPr lang="fi-FI" dirty="0" err="1" smtClean="0"/>
              <a:t>test</a:t>
            </a:r>
            <a:endParaRPr lang="en-US" dirty="0"/>
          </a:p>
        </p:txBody>
      </p:sp>
      <p:sp>
        <p:nvSpPr>
          <p:cNvPr id="22" name="Left Arrow 21"/>
          <p:cNvSpPr/>
          <p:nvPr/>
        </p:nvSpPr>
        <p:spPr>
          <a:xfrm>
            <a:off x="3089576" y="5616978"/>
            <a:ext cx="1553722" cy="1241022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? </a:t>
            </a:r>
            <a:r>
              <a:rPr lang="fi-FI" dirty="0" err="1" smtClean="0"/>
              <a:t>Nope</a:t>
            </a:r>
            <a:r>
              <a:rPr lang="fi-FI" dirty="0" smtClean="0"/>
              <a:t>!</a:t>
            </a:r>
            <a:endParaRPr lang="en-US" dirty="0"/>
          </a:p>
        </p:txBody>
      </p:sp>
      <p:sp>
        <p:nvSpPr>
          <p:cNvPr id="24" name="Vertical Scroll 23"/>
          <p:cNvSpPr/>
          <p:nvPr/>
        </p:nvSpPr>
        <p:spPr>
          <a:xfrm>
            <a:off x="1006568" y="1909791"/>
            <a:ext cx="2191455" cy="944650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Desing</a:t>
            </a:r>
            <a:r>
              <a:rPr lang="fi-FI" dirty="0" smtClean="0"/>
              <a:t> &amp; </a:t>
            </a:r>
            <a:r>
              <a:rPr lang="fi-FI" dirty="0" err="1" smtClean="0"/>
              <a:t>implementation</a:t>
            </a:r>
            <a:endParaRPr lang="en-US" dirty="0"/>
          </a:p>
        </p:txBody>
      </p:sp>
      <p:sp>
        <p:nvSpPr>
          <p:cNvPr id="25" name="Vertical Scroll 24"/>
          <p:cNvSpPr/>
          <p:nvPr/>
        </p:nvSpPr>
        <p:spPr>
          <a:xfrm>
            <a:off x="4658187" y="1903011"/>
            <a:ext cx="2191455" cy="944650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Acceptance</a:t>
            </a:r>
            <a:r>
              <a:rPr lang="fi-FI" dirty="0" smtClean="0"/>
              <a:t> </a:t>
            </a:r>
          </a:p>
          <a:p>
            <a:pPr algn="ctr"/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272305" y="3644976"/>
            <a:ext cx="1440160" cy="30232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FEATURE 2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512967" y="4006357"/>
            <a:ext cx="1440160" cy="30232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FEATURE 3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1757863" y="4377275"/>
            <a:ext cx="1440160" cy="30232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FEATURE 4</a:t>
            </a:r>
            <a:endParaRPr lang="en-US" dirty="0"/>
          </a:p>
        </p:txBody>
      </p:sp>
      <p:pic>
        <p:nvPicPr>
          <p:cNvPr id="29" name="Picture 133" descr="people_juliane_krug_08c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905734" y="2887605"/>
            <a:ext cx="393121" cy="393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Picture 163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5689054" y="2951537"/>
            <a:ext cx="358550" cy="35858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2251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Verification</a:t>
            </a:r>
            <a:r>
              <a:rPr lang="fi-FI" dirty="0" smtClean="0"/>
              <a:t> &amp; </a:t>
            </a:r>
            <a:r>
              <a:rPr lang="fi-FI" dirty="0" err="1" smtClean="0"/>
              <a:t>Validation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31840" y="1902155"/>
            <a:ext cx="5400600" cy="172819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31840" y="3596739"/>
            <a:ext cx="5400600" cy="172819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57200" y="1988840"/>
            <a:ext cx="1944216" cy="304805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6388" y="2355111"/>
            <a:ext cx="1440160" cy="30232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FEATURES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00301" y="2852936"/>
            <a:ext cx="1584176" cy="55234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Use</a:t>
            </a:r>
            <a:r>
              <a:rPr lang="fi-FI" dirty="0" smtClean="0"/>
              <a:t> </a:t>
            </a:r>
            <a:r>
              <a:rPr lang="fi-FI" dirty="0" err="1" smtClean="0"/>
              <a:t>Cases</a:t>
            </a:r>
            <a:endParaRPr lang="en-US" dirty="0"/>
          </a:p>
        </p:txBody>
      </p:sp>
      <p:sp>
        <p:nvSpPr>
          <p:cNvPr id="9" name="Vertical Scroll 8"/>
          <p:cNvSpPr/>
          <p:nvPr/>
        </p:nvSpPr>
        <p:spPr>
          <a:xfrm>
            <a:off x="709228" y="3559408"/>
            <a:ext cx="1440160" cy="517664"/>
          </a:xfrm>
          <a:prstGeom prst="verticalScroll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User </a:t>
            </a:r>
            <a:r>
              <a:rPr lang="fi-FI" dirty="0" err="1" smtClean="0"/>
              <a:t>Story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5722" y="4288234"/>
            <a:ext cx="1667443" cy="3600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Requirement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149732" y="2270437"/>
            <a:ext cx="1656184" cy="7739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Validation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54572" y="4120706"/>
            <a:ext cx="1656184" cy="7739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Verification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3" descr="C:\Users\rinma\AppData\Local\Microsoft\Windows\Temporary Internet Files\Content.IE5\XM1S2UHB\MC900071061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5297842" y="4114864"/>
            <a:ext cx="1398393" cy="1118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3" descr="C:\Users\timpuri\AppData\Local\Microsoft\Windows\Temporary Internet Files\Content.IE5\38KAEAPZ\MP900443690[1]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349340" y="2387946"/>
            <a:ext cx="965600" cy="72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3638776" y="3235737"/>
            <a:ext cx="471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Validation</a:t>
            </a:r>
            <a:r>
              <a:rPr lang="fi-FI" dirty="0" smtClean="0"/>
              <a:t> =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building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right</a:t>
            </a:r>
            <a:r>
              <a:rPr lang="fi-FI" dirty="0" smtClean="0"/>
              <a:t> </a:t>
            </a:r>
            <a:r>
              <a:rPr lang="fi-FI" dirty="0" err="1" smtClean="0"/>
              <a:t>product</a:t>
            </a:r>
            <a:r>
              <a:rPr lang="fi-FI" dirty="0" smtClean="0"/>
              <a:t>?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33787" y="3605069"/>
            <a:ext cx="471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Verification</a:t>
            </a:r>
            <a:r>
              <a:rPr lang="fi-FI" dirty="0" smtClean="0"/>
              <a:t> =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building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product</a:t>
            </a:r>
            <a:r>
              <a:rPr lang="fi-FI" dirty="0" smtClean="0"/>
              <a:t> </a:t>
            </a:r>
            <a:r>
              <a:rPr lang="fi-FI" dirty="0" err="1" smtClean="0"/>
              <a:t>right</a:t>
            </a:r>
            <a:r>
              <a:rPr lang="fi-FI" dirty="0" smtClean="0"/>
              <a:t>? </a:t>
            </a:r>
            <a:endParaRPr lang="en-US" dirty="0"/>
          </a:p>
        </p:txBody>
      </p:sp>
      <p:cxnSp>
        <p:nvCxnSpPr>
          <p:cNvPr id="19" name="Curved Connector 18"/>
          <p:cNvCxnSpPr>
            <a:stCxn id="7" idx="3"/>
            <a:endCxn id="11" idx="1"/>
          </p:cNvCxnSpPr>
          <p:nvPr/>
        </p:nvCxnSpPr>
        <p:spPr>
          <a:xfrm>
            <a:off x="2046548" y="2506273"/>
            <a:ext cx="1103184" cy="15116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3"/>
            <a:endCxn id="11" idx="1"/>
          </p:cNvCxnSpPr>
          <p:nvPr/>
        </p:nvCxnSpPr>
        <p:spPr>
          <a:xfrm flipV="1">
            <a:off x="2303165" y="2657435"/>
            <a:ext cx="846567" cy="1810819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7" idx="3"/>
            <a:endCxn id="12" idx="1"/>
          </p:cNvCxnSpPr>
          <p:nvPr/>
        </p:nvCxnSpPr>
        <p:spPr>
          <a:xfrm>
            <a:off x="2046548" y="2506273"/>
            <a:ext cx="1108024" cy="200143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8" idx="6"/>
            <a:endCxn id="12" idx="1"/>
          </p:cNvCxnSpPr>
          <p:nvPr/>
        </p:nvCxnSpPr>
        <p:spPr>
          <a:xfrm>
            <a:off x="2184477" y="3129107"/>
            <a:ext cx="970095" cy="137859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0" idx="3"/>
          </p:cNvCxnSpPr>
          <p:nvPr/>
        </p:nvCxnSpPr>
        <p:spPr>
          <a:xfrm flipV="1">
            <a:off x="2303165" y="2809835"/>
            <a:ext cx="998967" cy="165841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endCxn id="12" idx="1"/>
          </p:cNvCxnSpPr>
          <p:nvPr/>
        </p:nvCxnSpPr>
        <p:spPr>
          <a:xfrm>
            <a:off x="2251056" y="4465929"/>
            <a:ext cx="903516" cy="4177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Vertical Scroll 37"/>
          <p:cNvSpPr/>
          <p:nvPr/>
        </p:nvSpPr>
        <p:spPr>
          <a:xfrm>
            <a:off x="2449169" y="5528480"/>
            <a:ext cx="3573021" cy="1080120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Validation</a:t>
            </a:r>
            <a:r>
              <a:rPr lang="fi-FI" dirty="0" smtClean="0"/>
              <a:t> VS </a:t>
            </a:r>
            <a:r>
              <a:rPr lang="fi-FI" dirty="0" err="1" smtClean="0"/>
              <a:t>verification</a:t>
            </a:r>
            <a:r>
              <a:rPr lang="fi-FI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9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points</a:t>
            </a:r>
            <a:r>
              <a:rPr lang="fi-FI" dirty="0" smtClean="0"/>
              <a:t> of </a:t>
            </a:r>
            <a:r>
              <a:rPr lang="fi-FI" dirty="0" err="1" smtClean="0"/>
              <a:t>view</a:t>
            </a:r>
            <a:r>
              <a:rPr lang="fi-FI" dirty="0" smtClean="0"/>
              <a:t> on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product</a:t>
            </a:r>
            <a:endParaRPr lang="en-US" dirty="0"/>
          </a:p>
        </p:txBody>
      </p:sp>
      <p:sp>
        <p:nvSpPr>
          <p:cNvPr id="60" name="Freeform 9"/>
          <p:cNvSpPr/>
          <p:nvPr/>
        </p:nvSpPr>
        <p:spPr>
          <a:xfrm>
            <a:off x="2367495" y="3446834"/>
            <a:ext cx="489825" cy="48987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abs f3"/>
              <a:gd name="f9" fmla="abs f4"/>
              <a:gd name="f10" fmla="abs f5"/>
              <a:gd name="f11" fmla="+- 2700000 f1 0"/>
              <a:gd name="f12" fmla="?: f8 f3 1"/>
              <a:gd name="f13" fmla="?: f9 f4 1"/>
              <a:gd name="f14" fmla="?: f10 f5 1"/>
              <a:gd name="f15" fmla="+- f11 0 f1"/>
              <a:gd name="f16" fmla="*/ f12 1 21600"/>
              <a:gd name="f17" fmla="*/ f13 1 21600"/>
              <a:gd name="f18" fmla="*/ 21600 f12 1"/>
              <a:gd name="f19" fmla="*/ 21600 f13 1"/>
              <a:gd name="f20" fmla="+- f15 f1 0"/>
              <a:gd name="f21" fmla="min f17 f16"/>
              <a:gd name="f22" fmla="*/ f18 1 f14"/>
              <a:gd name="f23" fmla="*/ f19 1 f14"/>
              <a:gd name="f24" fmla="*/ f20 f7 1"/>
              <a:gd name="f25" fmla="val f22"/>
              <a:gd name="f26" fmla="val f23"/>
              <a:gd name="f27" fmla="*/ f24 1 f0"/>
              <a:gd name="f28" fmla="*/ f6 f21 1"/>
              <a:gd name="f29" fmla="+- f26 0 f6"/>
              <a:gd name="f30" fmla="+- f25 0 f6"/>
              <a:gd name="f31" fmla="+- 0 0 f27"/>
              <a:gd name="f32" fmla="*/ f29 1 2"/>
              <a:gd name="f33" fmla="*/ f30 1 2"/>
              <a:gd name="f34" fmla="+- 0 0 f31"/>
              <a:gd name="f35" fmla="+- f6 f32 0"/>
              <a:gd name="f36" fmla="+- f6 f33 0"/>
              <a:gd name="f37" fmla="*/ f34 f0 1"/>
              <a:gd name="f38" fmla="*/ f33 f21 1"/>
              <a:gd name="f39" fmla="*/ f32 f21 1"/>
              <a:gd name="f40" fmla="*/ f37 1 f7"/>
              <a:gd name="f41" fmla="*/ f35 f21 1"/>
              <a:gd name="f42" fmla="+- f40 0 f1"/>
              <a:gd name="f43" fmla="cos 1 f42"/>
              <a:gd name="f44" fmla="sin 1 f42"/>
              <a:gd name="f45" fmla="+- 0 0 f43"/>
              <a:gd name="f46" fmla="+- 0 0 f44"/>
              <a:gd name="f47" fmla="+- 0 0 f45"/>
              <a:gd name="f48" fmla="+- 0 0 f46"/>
              <a:gd name="f49" fmla="val f47"/>
              <a:gd name="f50" fmla="val f48"/>
              <a:gd name="f51" fmla="*/ f49 f33 1"/>
              <a:gd name="f52" fmla="*/ f50 f32 1"/>
              <a:gd name="f53" fmla="+- f36 0 f51"/>
              <a:gd name="f54" fmla="+- f36 f51 0"/>
              <a:gd name="f55" fmla="+- f35 0 f52"/>
              <a:gd name="f56" fmla="+- f35 f52 0"/>
              <a:gd name="f57" fmla="*/ f53 f21 1"/>
              <a:gd name="f58" fmla="*/ f55 f21 1"/>
              <a:gd name="f59" fmla="*/ f54 f21 1"/>
              <a:gd name="f60" fmla="*/ f56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7" t="f58" r="f59" b="f60"/>
            <a:pathLst>
              <a:path>
                <a:moveTo>
                  <a:pt x="f28" y="f41"/>
                </a:moveTo>
                <a:arcTo wR="f38" hR="f39" stAng="f0" swAng="f1"/>
                <a:arcTo wR="f38" hR="f39" stAng="f2" swAng="f1"/>
                <a:arcTo wR="f38" hR="f39" stAng="f6" swAng="f1"/>
                <a:arcTo wR="f38" hR="f39" stAng="f1" swAng="f1"/>
                <a:close/>
              </a:path>
            </a:pathLst>
          </a:custGeom>
          <a:solidFill>
            <a:srgbClr val="FFFF99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1" name="Rectangle 10"/>
          <p:cNvSpPr/>
          <p:nvPr/>
        </p:nvSpPr>
        <p:spPr>
          <a:xfrm>
            <a:off x="2530770" y="3936711"/>
            <a:ext cx="163275" cy="326585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2" name="Freeform 11"/>
          <p:cNvSpPr/>
          <p:nvPr/>
        </p:nvSpPr>
        <p:spPr>
          <a:xfrm>
            <a:off x="4326807" y="4916474"/>
            <a:ext cx="489825" cy="48987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abs f3"/>
              <a:gd name="f9" fmla="abs f4"/>
              <a:gd name="f10" fmla="abs f5"/>
              <a:gd name="f11" fmla="+- 2700000 f1 0"/>
              <a:gd name="f12" fmla="?: f8 f3 1"/>
              <a:gd name="f13" fmla="?: f9 f4 1"/>
              <a:gd name="f14" fmla="?: f10 f5 1"/>
              <a:gd name="f15" fmla="+- f11 0 f1"/>
              <a:gd name="f16" fmla="*/ f12 1 21600"/>
              <a:gd name="f17" fmla="*/ f13 1 21600"/>
              <a:gd name="f18" fmla="*/ 21600 f12 1"/>
              <a:gd name="f19" fmla="*/ 21600 f13 1"/>
              <a:gd name="f20" fmla="+- f15 f1 0"/>
              <a:gd name="f21" fmla="min f17 f16"/>
              <a:gd name="f22" fmla="*/ f18 1 f14"/>
              <a:gd name="f23" fmla="*/ f19 1 f14"/>
              <a:gd name="f24" fmla="*/ f20 f7 1"/>
              <a:gd name="f25" fmla="val f22"/>
              <a:gd name="f26" fmla="val f23"/>
              <a:gd name="f27" fmla="*/ f24 1 f0"/>
              <a:gd name="f28" fmla="*/ f6 f21 1"/>
              <a:gd name="f29" fmla="+- f26 0 f6"/>
              <a:gd name="f30" fmla="+- f25 0 f6"/>
              <a:gd name="f31" fmla="+- 0 0 f27"/>
              <a:gd name="f32" fmla="*/ f29 1 2"/>
              <a:gd name="f33" fmla="*/ f30 1 2"/>
              <a:gd name="f34" fmla="+- 0 0 f31"/>
              <a:gd name="f35" fmla="+- f6 f32 0"/>
              <a:gd name="f36" fmla="+- f6 f33 0"/>
              <a:gd name="f37" fmla="*/ f34 f0 1"/>
              <a:gd name="f38" fmla="*/ f33 f21 1"/>
              <a:gd name="f39" fmla="*/ f32 f21 1"/>
              <a:gd name="f40" fmla="*/ f37 1 f7"/>
              <a:gd name="f41" fmla="*/ f35 f21 1"/>
              <a:gd name="f42" fmla="+- f40 0 f1"/>
              <a:gd name="f43" fmla="cos 1 f42"/>
              <a:gd name="f44" fmla="sin 1 f42"/>
              <a:gd name="f45" fmla="+- 0 0 f43"/>
              <a:gd name="f46" fmla="+- 0 0 f44"/>
              <a:gd name="f47" fmla="+- 0 0 f45"/>
              <a:gd name="f48" fmla="+- 0 0 f46"/>
              <a:gd name="f49" fmla="val f47"/>
              <a:gd name="f50" fmla="val f48"/>
              <a:gd name="f51" fmla="*/ f49 f33 1"/>
              <a:gd name="f52" fmla="*/ f50 f32 1"/>
              <a:gd name="f53" fmla="+- f36 0 f51"/>
              <a:gd name="f54" fmla="+- f36 f51 0"/>
              <a:gd name="f55" fmla="+- f35 0 f52"/>
              <a:gd name="f56" fmla="+- f35 f52 0"/>
              <a:gd name="f57" fmla="*/ f53 f21 1"/>
              <a:gd name="f58" fmla="*/ f55 f21 1"/>
              <a:gd name="f59" fmla="*/ f54 f21 1"/>
              <a:gd name="f60" fmla="*/ f56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7" t="f58" r="f59" b="f60"/>
            <a:pathLst>
              <a:path>
                <a:moveTo>
                  <a:pt x="f28" y="f41"/>
                </a:moveTo>
                <a:arcTo wR="f38" hR="f39" stAng="f0" swAng="f1"/>
                <a:arcTo wR="f38" hR="f39" stAng="f2" swAng="f1"/>
                <a:arcTo wR="f38" hR="f39" stAng="f6" swAng="f1"/>
                <a:arcTo wR="f38" hR="f39" stAng="f1" swAng="f1"/>
                <a:close/>
              </a:path>
            </a:pathLst>
          </a:custGeom>
          <a:solidFill>
            <a:srgbClr val="FFFF99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3" name="Rectangle 12"/>
          <p:cNvSpPr/>
          <p:nvPr/>
        </p:nvSpPr>
        <p:spPr>
          <a:xfrm>
            <a:off x="4490082" y="5406351"/>
            <a:ext cx="163275" cy="326585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4" name="Straight Connector 14"/>
          <p:cNvSpPr/>
          <p:nvPr/>
        </p:nvSpPr>
        <p:spPr>
          <a:xfrm flipV="1">
            <a:off x="2694045" y="2956957"/>
            <a:ext cx="2285862" cy="48987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0" sp="0"/>
            </a:custDash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5" name="Straight Connector 15"/>
          <p:cNvSpPr/>
          <p:nvPr/>
        </p:nvSpPr>
        <p:spPr>
          <a:xfrm>
            <a:off x="2530770" y="3936711"/>
            <a:ext cx="2449137" cy="48987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0" sp="0"/>
            </a:custDash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6" name="Straight Connector 16"/>
          <p:cNvSpPr/>
          <p:nvPr/>
        </p:nvSpPr>
        <p:spPr>
          <a:xfrm flipV="1">
            <a:off x="4816633" y="2467080"/>
            <a:ext cx="489825" cy="261268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0" sp="0"/>
            </a:custDash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7" name="Straight Connector 17"/>
          <p:cNvSpPr/>
          <p:nvPr/>
        </p:nvSpPr>
        <p:spPr>
          <a:xfrm flipH="1" flipV="1">
            <a:off x="3836973" y="2467080"/>
            <a:ext cx="489825" cy="261268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0" sp="0"/>
            </a:custDash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8" name="Freeform 18"/>
          <p:cNvSpPr/>
          <p:nvPr/>
        </p:nvSpPr>
        <p:spPr>
          <a:xfrm>
            <a:off x="4163532" y="1650617"/>
            <a:ext cx="979651" cy="816462"/>
          </a:xfrm>
          <a:custGeom>
            <a:avLst>
              <a:gd name="f0" fmla="val 16200"/>
            </a:avLst>
            <a:gdLst>
              <a:gd name="f1" fmla="val w"/>
              <a:gd name="f2" fmla="val h"/>
              <a:gd name="f3" fmla="val 0"/>
              <a:gd name="f4" fmla="val 21600"/>
              <a:gd name="f5" fmla="val 10800"/>
              <a:gd name="f6" fmla="val -2147483647"/>
              <a:gd name="f7" fmla="val 2147483647"/>
              <a:gd name="f8" fmla="*/ f1 1 21600"/>
              <a:gd name="f9" fmla="*/ f2 1 21600"/>
              <a:gd name="f10" fmla="+- f4 0 f3"/>
              <a:gd name="f11" fmla="pin 0 f0 21600"/>
              <a:gd name="f12" fmla="val f11"/>
              <a:gd name="f13" fmla="*/ f10 1 21600"/>
              <a:gd name="f14" fmla="*/ f11 f8 1"/>
              <a:gd name="f15" fmla="*/ 0 f13 1"/>
              <a:gd name="f16" fmla="*/ 21600 f13 1"/>
              <a:gd name="f17" fmla="*/ f15 1 f13"/>
              <a:gd name="f18" fmla="*/ f16 1 f13"/>
              <a:gd name="f19" fmla="*/ f17 f9 1"/>
              <a:gd name="f20" fmla="*/ f17 f8 1"/>
              <a:gd name="f21" fmla="*/ f18 f8 1"/>
              <a:gd name="f22" fmla="*/ f18 f9 1"/>
            </a:gdLst>
            <a:ahLst>
              <a:ahXY gdRefX="f0" minX="f3" maxX="f4">
                <a:pos x="f14" y="f1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19" r="f21" b="f22"/>
            <a:pathLst>
              <a:path w="21600" h="21600">
                <a:moveTo>
                  <a:pt x="f3" y="f3"/>
                </a:moveTo>
                <a:lnTo>
                  <a:pt x="f12" y="f3"/>
                </a:lnTo>
                <a:lnTo>
                  <a:pt x="f4" y="f5"/>
                </a:lnTo>
                <a:lnTo>
                  <a:pt x="f12" y="f4"/>
                </a:lnTo>
                <a:lnTo>
                  <a:pt x="f3" y="f4"/>
                </a:lnTo>
                <a:close/>
              </a:path>
            </a:pathLst>
          </a:custGeom>
          <a:solidFill>
            <a:srgbClr val="333333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9" name="Freeform 19"/>
          <p:cNvSpPr/>
          <p:nvPr/>
        </p:nvSpPr>
        <p:spPr>
          <a:xfrm>
            <a:off x="5469733" y="3283541"/>
            <a:ext cx="816376" cy="81646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abs f3"/>
              <a:gd name="f9" fmla="abs f4"/>
              <a:gd name="f10" fmla="abs f5"/>
              <a:gd name="f11" fmla="+- 2700000 f1 0"/>
              <a:gd name="f12" fmla="?: f8 f3 1"/>
              <a:gd name="f13" fmla="?: f9 f4 1"/>
              <a:gd name="f14" fmla="?: f10 f5 1"/>
              <a:gd name="f15" fmla="+- f11 0 f1"/>
              <a:gd name="f16" fmla="*/ f12 1 21600"/>
              <a:gd name="f17" fmla="*/ f13 1 21600"/>
              <a:gd name="f18" fmla="*/ 21600 f12 1"/>
              <a:gd name="f19" fmla="*/ 21600 f13 1"/>
              <a:gd name="f20" fmla="+- f15 f1 0"/>
              <a:gd name="f21" fmla="min f17 f16"/>
              <a:gd name="f22" fmla="*/ f18 1 f14"/>
              <a:gd name="f23" fmla="*/ f19 1 f14"/>
              <a:gd name="f24" fmla="*/ f20 f7 1"/>
              <a:gd name="f25" fmla="val f22"/>
              <a:gd name="f26" fmla="val f23"/>
              <a:gd name="f27" fmla="*/ f24 1 f0"/>
              <a:gd name="f28" fmla="*/ f6 f21 1"/>
              <a:gd name="f29" fmla="+- f26 0 f6"/>
              <a:gd name="f30" fmla="+- f25 0 f6"/>
              <a:gd name="f31" fmla="+- 0 0 f27"/>
              <a:gd name="f32" fmla="*/ f29 1 2"/>
              <a:gd name="f33" fmla="*/ f30 1 2"/>
              <a:gd name="f34" fmla="+- 0 0 f31"/>
              <a:gd name="f35" fmla="+- f6 f32 0"/>
              <a:gd name="f36" fmla="+- f6 f33 0"/>
              <a:gd name="f37" fmla="*/ f34 f0 1"/>
              <a:gd name="f38" fmla="*/ f33 f21 1"/>
              <a:gd name="f39" fmla="*/ f32 f21 1"/>
              <a:gd name="f40" fmla="*/ f37 1 f7"/>
              <a:gd name="f41" fmla="*/ f35 f21 1"/>
              <a:gd name="f42" fmla="+- f40 0 f1"/>
              <a:gd name="f43" fmla="cos 1 f42"/>
              <a:gd name="f44" fmla="sin 1 f42"/>
              <a:gd name="f45" fmla="+- 0 0 f43"/>
              <a:gd name="f46" fmla="+- 0 0 f44"/>
              <a:gd name="f47" fmla="+- 0 0 f45"/>
              <a:gd name="f48" fmla="+- 0 0 f46"/>
              <a:gd name="f49" fmla="val f47"/>
              <a:gd name="f50" fmla="val f48"/>
              <a:gd name="f51" fmla="*/ f49 f33 1"/>
              <a:gd name="f52" fmla="*/ f50 f32 1"/>
              <a:gd name="f53" fmla="+- f36 0 f51"/>
              <a:gd name="f54" fmla="+- f36 f51 0"/>
              <a:gd name="f55" fmla="+- f35 0 f52"/>
              <a:gd name="f56" fmla="+- f35 f52 0"/>
              <a:gd name="f57" fmla="*/ f53 f21 1"/>
              <a:gd name="f58" fmla="*/ f55 f21 1"/>
              <a:gd name="f59" fmla="*/ f54 f21 1"/>
              <a:gd name="f60" fmla="*/ f56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7" t="f58" r="f59" b="f60"/>
            <a:pathLst>
              <a:path>
                <a:moveTo>
                  <a:pt x="f28" y="f41"/>
                </a:moveTo>
                <a:arcTo wR="f38" hR="f39" stAng="f0" swAng="f1"/>
                <a:arcTo wR="f38" hR="f39" stAng="f2" swAng="f1"/>
                <a:arcTo wR="f38" hR="f39" stAng="f6" swAng="f1"/>
                <a:arcTo wR="f38" hR="f39" stAng="f1" swAng="f1"/>
                <a:close/>
              </a:path>
            </a:pathLst>
          </a:custGeom>
          <a:solidFill>
            <a:srgbClr val="333333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0" name="Rectangle 23"/>
          <p:cNvSpPr/>
          <p:nvPr/>
        </p:nvSpPr>
        <p:spPr>
          <a:xfrm>
            <a:off x="4490082" y="5406351"/>
            <a:ext cx="163275" cy="326585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1" name="Freeform 24"/>
          <p:cNvSpPr/>
          <p:nvPr/>
        </p:nvSpPr>
        <p:spPr>
          <a:xfrm>
            <a:off x="3183872" y="4916473"/>
            <a:ext cx="326549" cy="32658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abs f3"/>
              <a:gd name="f9" fmla="abs f4"/>
              <a:gd name="f10" fmla="abs f5"/>
              <a:gd name="f11" fmla="+- 2700000 f1 0"/>
              <a:gd name="f12" fmla="?: f8 f3 1"/>
              <a:gd name="f13" fmla="?: f9 f4 1"/>
              <a:gd name="f14" fmla="?: f10 f5 1"/>
              <a:gd name="f15" fmla="+- f11 0 f1"/>
              <a:gd name="f16" fmla="*/ f12 1 21600"/>
              <a:gd name="f17" fmla="*/ f13 1 21600"/>
              <a:gd name="f18" fmla="*/ 21600 f12 1"/>
              <a:gd name="f19" fmla="*/ 21600 f13 1"/>
              <a:gd name="f20" fmla="+- f15 f1 0"/>
              <a:gd name="f21" fmla="min f17 f16"/>
              <a:gd name="f22" fmla="*/ f18 1 f14"/>
              <a:gd name="f23" fmla="*/ f19 1 f14"/>
              <a:gd name="f24" fmla="*/ f20 f7 1"/>
              <a:gd name="f25" fmla="val f22"/>
              <a:gd name="f26" fmla="val f23"/>
              <a:gd name="f27" fmla="*/ f24 1 f0"/>
              <a:gd name="f28" fmla="*/ f6 f21 1"/>
              <a:gd name="f29" fmla="+- f26 0 f6"/>
              <a:gd name="f30" fmla="+- f25 0 f6"/>
              <a:gd name="f31" fmla="+- 0 0 f27"/>
              <a:gd name="f32" fmla="*/ f29 1 2"/>
              <a:gd name="f33" fmla="*/ f30 1 2"/>
              <a:gd name="f34" fmla="+- 0 0 f31"/>
              <a:gd name="f35" fmla="+- f6 f32 0"/>
              <a:gd name="f36" fmla="+- f6 f33 0"/>
              <a:gd name="f37" fmla="*/ f34 f0 1"/>
              <a:gd name="f38" fmla="*/ f33 f21 1"/>
              <a:gd name="f39" fmla="*/ f32 f21 1"/>
              <a:gd name="f40" fmla="*/ f37 1 f7"/>
              <a:gd name="f41" fmla="*/ f35 f21 1"/>
              <a:gd name="f42" fmla="+- f40 0 f1"/>
              <a:gd name="f43" fmla="cos 1 f42"/>
              <a:gd name="f44" fmla="sin 1 f42"/>
              <a:gd name="f45" fmla="+- 0 0 f43"/>
              <a:gd name="f46" fmla="+- 0 0 f44"/>
              <a:gd name="f47" fmla="+- 0 0 f45"/>
              <a:gd name="f48" fmla="+- 0 0 f46"/>
              <a:gd name="f49" fmla="val f47"/>
              <a:gd name="f50" fmla="val f48"/>
              <a:gd name="f51" fmla="*/ f49 f33 1"/>
              <a:gd name="f52" fmla="*/ f50 f32 1"/>
              <a:gd name="f53" fmla="+- f36 0 f51"/>
              <a:gd name="f54" fmla="+- f36 f51 0"/>
              <a:gd name="f55" fmla="+- f35 0 f52"/>
              <a:gd name="f56" fmla="+- f35 f52 0"/>
              <a:gd name="f57" fmla="*/ f53 f21 1"/>
              <a:gd name="f58" fmla="*/ f55 f21 1"/>
              <a:gd name="f59" fmla="*/ f54 f21 1"/>
              <a:gd name="f60" fmla="*/ f56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7" t="f58" r="f59" b="f60"/>
            <a:pathLst>
              <a:path>
                <a:moveTo>
                  <a:pt x="f28" y="f41"/>
                </a:moveTo>
                <a:arcTo wR="f38" hR="f39" stAng="f0" swAng="f1"/>
                <a:arcTo wR="f38" hR="f39" stAng="f2" swAng="f1"/>
                <a:arcTo wR="f38" hR="f39" stAng="f6" swAng="f1"/>
                <a:arcTo wR="f38" hR="f39" stAng="f1" swAng="f1"/>
                <a:close/>
              </a:path>
            </a:pathLst>
          </a:custGeom>
          <a:solidFill>
            <a:srgbClr val="FFFF99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2" name="Rectangle 25"/>
          <p:cNvSpPr/>
          <p:nvPr/>
        </p:nvSpPr>
        <p:spPr>
          <a:xfrm>
            <a:off x="3265509" y="5243059"/>
            <a:ext cx="163275" cy="326585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3" name="Straight Connector 26"/>
          <p:cNvSpPr/>
          <p:nvPr/>
        </p:nvSpPr>
        <p:spPr>
          <a:xfrm flipV="1">
            <a:off x="3510422" y="2630372"/>
            <a:ext cx="2938962" cy="244939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0" sp="0"/>
            </a:custDash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Straight Connector 27"/>
          <p:cNvSpPr/>
          <p:nvPr/>
        </p:nvSpPr>
        <p:spPr>
          <a:xfrm flipV="1">
            <a:off x="3232858" y="1977202"/>
            <a:ext cx="2563426" cy="297018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0" sp="0"/>
            </a:custDash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5" name="Freeform 28"/>
          <p:cNvSpPr/>
          <p:nvPr/>
        </p:nvSpPr>
        <p:spPr>
          <a:xfrm>
            <a:off x="5633009" y="2140495"/>
            <a:ext cx="653101" cy="653169"/>
          </a:xfrm>
          <a:custGeom>
            <a:avLst>
              <a:gd name="f0" fmla="val 21600000"/>
              <a:gd name="f1" fmla="val 5400000"/>
            </a:avLst>
            <a:gdLst>
              <a:gd name="f2" fmla="val 21600000"/>
              <a:gd name="f3" fmla="val 10800000"/>
              <a:gd name="f4" fmla="val 5400000"/>
              <a:gd name="f5" fmla="val 180"/>
              <a:gd name="f6" fmla="val w"/>
              <a:gd name="f7" fmla="val h"/>
              <a:gd name="f8" fmla="val 0"/>
              <a:gd name="f9" fmla="val 21600"/>
              <a:gd name="f10" fmla="*/ 5419351 1 1725033"/>
              <a:gd name="f11" fmla="val 10800"/>
              <a:gd name="f12" fmla="min 0 21600"/>
              <a:gd name="f13" fmla="max 0 21600"/>
              <a:gd name="f14" fmla="*/ 10800 10800 1"/>
              <a:gd name="f15" fmla="val -2147483647"/>
              <a:gd name="f16" fmla="val 2147483647"/>
              <a:gd name="f17" fmla="val 21599999"/>
              <a:gd name="f18" fmla="+- 0 0 0"/>
              <a:gd name="f19" fmla="*/ f10 1 2"/>
              <a:gd name="f20" fmla="*/ f6 1 21600"/>
              <a:gd name="f21" fmla="*/ f7 1 21600"/>
              <a:gd name="f22" fmla="*/ f10 1 180"/>
              <a:gd name="f23" fmla="+- f13 0 f12"/>
              <a:gd name="f24" fmla="+- f9 0 f8"/>
              <a:gd name="f25" fmla="pin 0 f0 21599999"/>
              <a:gd name="f26" fmla="pin 0 f1 21599999"/>
              <a:gd name="f27" fmla="*/ f18 f3 1"/>
              <a:gd name="f28" fmla="*/ f23 1 2"/>
              <a:gd name="f29" fmla="*/ f24 1 21600"/>
              <a:gd name="f30" fmla="+- 0 0 f25"/>
              <a:gd name="f31" fmla="+- 0 0 f26"/>
              <a:gd name="f32" fmla="*/ f27 1 f5"/>
              <a:gd name="f33" fmla="*/ f11 f20 1"/>
              <a:gd name="f34" fmla="*/ f11 f21 1"/>
              <a:gd name="f35" fmla="+- f12 f28 0"/>
              <a:gd name="f36" fmla="*/ f28 f28 1"/>
              <a:gd name="f37" fmla="*/ f8 1 f29"/>
              <a:gd name="f38" fmla="*/ f9 1 f29"/>
              <a:gd name="f39" fmla="+- f30 f4 0"/>
              <a:gd name="f40" fmla="+- f31 f4 0"/>
              <a:gd name="f41" fmla="+- f32 0 f4"/>
              <a:gd name="f42" fmla="*/ f39 f5 1"/>
              <a:gd name="f43" fmla="*/ f40 f5 1"/>
              <a:gd name="f44" fmla="*/ f37 f20 1"/>
              <a:gd name="f45" fmla="*/ f38 f20 1"/>
              <a:gd name="f46" fmla="*/ f38 f21 1"/>
              <a:gd name="f47" fmla="*/ f37 f21 1"/>
              <a:gd name="f48" fmla="*/ f42 1 f3"/>
              <a:gd name="f49" fmla="*/ f43 1 f3"/>
              <a:gd name="f50" fmla="+- 0 0 f48"/>
              <a:gd name="f51" fmla="+- 0 0 f49"/>
              <a:gd name="f52" fmla="val f50"/>
              <a:gd name="f53" fmla="val f51"/>
              <a:gd name="f54" fmla="+- 0 0 f52"/>
              <a:gd name="f55" fmla="+- 0 0 f53"/>
              <a:gd name="f56" fmla="*/ f52 f10 1"/>
              <a:gd name="f57" fmla="*/ f53 f10 1"/>
              <a:gd name="f58" fmla="*/ f54 f3 1"/>
              <a:gd name="f59" fmla="*/ f55 f3 1"/>
              <a:gd name="f60" fmla="*/ f56 1 f5"/>
              <a:gd name="f61" fmla="*/ f57 1 f5"/>
              <a:gd name="f62" fmla="*/ f58 1 f5"/>
              <a:gd name="f63" fmla="*/ f59 1 f5"/>
              <a:gd name="f64" fmla="+- 0 0 f60"/>
              <a:gd name="f65" fmla="+- 0 0 f61"/>
              <a:gd name="f66" fmla="+- f62 0 f4"/>
              <a:gd name="f67" fmla="+- f63 0 f4"/>
              <a:gd name="f68" fmla="+- f64 f10 0"/>
              <a:gd name="f69" fmla="+- f65 f10 0"/>
              <a:gd name="f70" fmla="+- 0 0 f66"/>
              <a:gd name="f71" fmla="+- 0 0 f67"/>
              <a:gd name="f72" fmla="+- f68 f19 0"/>
              <a:gd name="f73" fmla="+- f69 f19 0"/>
              <a:gd name="f74" fmla="val f70"/>
              <a:gd name="f75" fmla="val f71"/>
              <a:gd name="f76" fmla="+- 0 0 f72"/>
              <a:gd name="f77" fmla="+- 0 0 f73"/>
              <a:gd name="f78" fmla="+- 0 0 f74"/>
              <a:gd name="f79" fmla="+- 0 0 f75"/>
              <a:gd name="f80" fmla="*/ f76 f3 1"/>
              <a:gd name="f81" fmla="*/ f77 f3 1"/>
              <a:gd name="f82" fmla="+- f78 f4 0"/>
              <a:gd name="f83" fmla="+- f79 f4 0"/>
              <a:gd name="f84" fmla="*/ f80 1 f10"/>
              <a:gd name="f85" fmla="*/ f81 1 f10"/>
              <a:gd name="f86" fmla="*/ f82 f5 1"/>
              <a:gd name="f87" fmla="*/ f83 f5 1"/>
              <a:gd name="f88" fmla="+- f84 0 f4"/>
              <a:gd name="f89" fmla="+- f85 0 f4"/>
              <a:gd name="f90" fmla="*/ f86 1 f3"/>
              <a:gd name="f91" fmla="*/ f87 1 f3"/>
              <a:gd name="f92" fmla="cos 1 f88"/>
              <a:gd name="f93" fmla="sin 1 f88"/>
              <a:gd name="f94" fmla="cos 1 f89"/>
              <a:gd name="f95" fmla="sin 1 f89"/>
              <a:gd name="f96" fmla="+- 0 0 f90"/>
              <a:gd name="f97" fmla="+- 0 0 f91"/>
              <a:gd name="f98" fmla="+- 0 0 f92"/>
              <a:gd name="f99" fmla="+- 0 0 f93"/>
              <a:gd name="f100" fmla="+- 0 0 f94"/>
              <a:gd name="f101" fmla="+- 0 0 f95"/>
              <a:gd name="f102" fmla="*/ f96 f22 1"/>
              <a:gd name="f103" fmla="*/ f97 f22 1"/>
              <a:gd name="f104" fmla="*/ 10800 f98 1"/>
              <a:gd name="f105" fmla="*/ 10800 f99 1"/>
              <a:gd name="f106" fmla="*/ 10800 f100 1"/>
              <a:gd name="f107" fmla="*/ 10800 f101 1"/>
              <a:gd name="f108" fmla="+- 0 0 f102"/>
              <a:gd name="f109" fmla="+- 0 0 f103"/>
              <a:gd name="f110" fmla="*/ f104 f104 1"/>
              <a:gd name="f111" fmla="*/ f105 f105 1"/>
              <a:gd name="f112" fmla="*/ f106 f106 1"/>
              <a:gd name="f113" fmla="*/ f107 f107 1"/>
              <a:gd name="f114" fmla="*/ f108 f3 1"/>
              <a:gd name="f115" fmla="*/ f109 f3 1"/>
              <a:gd name="f116" fmla="+- f110 f111 0"/>
              <a:gd name="f117" fmla="+- f112 f113 0"/>
              <a:gd name="f118" fmla="*/ f114 1 f10"/>
              <a:gd name="f119" fmla="*/ f115 1 f10"/>
              <a:gd name="f120" fmla="sqrt f116"/>
              <a:gd name="f121" fmla="sqrt f117"/>
              <a:gd name="f122" fmla="+- f118 0 f4"/>
              <a:gd name="f123" fmla="+- f119 0 f4"/>
              <a:gd name="f124" fmla="*/ f14 1 f120"/>
              <a:gd name="f125" fmla="*/ f14 1 f121"/>
              <a:gd name="f126" fmla="+- f122 f4 0"/>
              <a:gd name="f127" fmla="+- f123 f4 0"/>
              <a:gd name="f128" fmla="*/ f98 f124 1"/>
              <a:gd name="f129" fmla="*/ f99 f124 1"/>
              <a:gd name="f130" fmla="*/ f100 f125 1"/>
              <a:gd name="f131" fmla="*/ f101 f125 1"/>
              <a:gd name="f132" fmla="*/ f126 f10 1"/>
              <a:gd name="f133" fmla="*/ f127 f10 1"/>
              <a:gd name="f134" fmla="+- 10800 0 f128"/>
              <a:gd name="f135" fmla="+- 10800 0 f129"/>
              <a:gd name="f136" fmla="+- 10800 0 f130"/>
              <a:gd name="f137" fmla="+- 10800 0 f131"/>
              <a:gd name="f138" fmla="*/ f132 1 f3"/>
              <a:gd name="f139" fmla="*/ f133 1 f3"/>
              <a:gd name="f140" fmla="*/ f134 f20 1"/>
              <a:gd name="f141" fmla="*/ f135 f21 1"/>
              <a:gd name="f142" fmla="*/ f136 f20 1"/>
              <a:gd name="f143" fmla="*/ f137 f21 1"/>
              <a:gd name="f144" fmla="+- 0 0 f138"/>
              <a:gd name="f145" fmla="+- 0 0 f139"/>
              <a:gd name="f146" fmla="+- 0 0 f144"/>
              <a:gd name="f147" fmla="+- 0 0 f145"/>
              <a:gd name="f148" fmla="*/ f146 f3 1"/>
              <a:gd name="f149" fmla="*/ f147 f3 1"/>
              <a:gd name="f150" fmla="*/ f148 1 f10"/>
              <a:gd name="f151" fmla="*/ f149 1 f10"/>
              <a:gd name="f152" fmla="+- f150 0 f4"/>
              <a:gd name="f153" fmla="+- f151 0 f4"/>
              <a:gd name="f154" fmla="sin 1 f152"/>
              <a:gd name="f155" fmla="cos 1 f152"/>
              <a:gd name="f156" fmla="sin 1 f153"/>
              <a:gd name="f157" fmla="cos 1 f153"/>
              <a:gd name="f158" fmla="+- 0 0 f154"/>
              <a:gd name="f159" fmla="+- 0 0 f155"/>
              <a:gd name="f160" fmla="+- 0 0 f156"/>
              <a:gd name="f161" fmla="+- 0 0 f157"/>
              <a:gd name="f162" fmla="+- 0 0 f158"/>
              <a:gd name="f163" fmla="+- 0 0 f159"/>
              <a:gd name="f164" fmla="+- 0 0 f160"/>
              <a:gd name="f165" fmla="+- 0 0 f161"/>
              <a:gd name="f166" fmla="val f162"/>
              <a:gd name="f167" fmla="val f163"/>
              <a:gd name="f168" fmla="val f164"/>
              <a:gd name="f169" fmla="val f165"/>
              <a:gd name="f170" fmla="+- 0 0 f166"/>
              <a:gd name="f171" fmla="+- 0 0 f167"/>
              <a:gd name="f172" fmla="+- 0 0 f168"/>
              <a:gd name="f173" fmla="+- 0 0 f169"/>
              <a:gd name="f174" fmla="*/ 10800 f170 1"/>
              <a:gd name="f175" fmla="*/ 10800 f171 1"/>
              <a:gd name="f176" fmla="*/ 10800 f172 1"/>
              <a:gd name="f177" fmla="*/ 10800 f173 1"/>
              <a:gd name="f178" fmla="+- f174 10800 0"/>
              <a:gd name="f179" fmla="+- f175 10800 0"/>
              <a:gd name="f180" fmla="+- f176 10800 0"/>
              <a:gd name="f181" fmla="+- f177 10800 0"/>
              <a:gd name="f182" fmla="+- f180 0 f35"/>
              <a:gd name="f183" fmla="+- f181 0 f35"/>
              <a:gd name="f184" fmla="+- f178 0 f35"/>
              <a:gd name="f185" fmla="+- f179 0 f35"/>
              <a:gd name="f186" fmla="+- 0 0 f182"/>
              <a:gd name="f187" fmla="+- 0 0 f183"/>
              <a:gd name="f188" fmla="+- 0 0 f184"/>
              <a:gd name="f189" fmla="+- 0 0 f185"/>
              <a:gd name="f190" fmla="+- 0 0 f186"/>
              <a:gd name="f191" fmla="+- 0 0 f187"/>
              <a:gd name="f192" fmla="+- 0 0 f188"/>
              <a:gd name="f193" fmla="+- 0 0 f189"/>
              <a:gd name="f194" fmla="at2 f190 f191"/>
              <a:gd name="f195" fmla="at2 f192 f193"/>
              <a:gd name="f196" fmla="+- f194 f4 0"/>
              <a:gd name="f197" fmla="+- f195 f4 0"/>
              <a:gd name="f198" fmla="*/ f196 f10 1"/>
              <a:gd name="f199" fmla="*/ f197 f10 1"/>
              <a:gd name="f200" fmla="*/ f198 1 f3"/>
              <a:gd name="f201" fmla="*/ f199 1 f3"/>
              <a:gd name="f202" fmla="+- 0 0 f200"/>
              <a:gd name="f203" fmla="+- 0 0 f201"/>
              <a:gd name="f204" fmla="val f202"/>
              <a:gd name="f205" fmla="val f203"/>
              <a:gd name="f206" fmla="+- 0 0 f204"/>
              <a:gd name="f207" fmla="+- 0 0 f205"/>
              <a:gd name="f208" fmla="*/ f206 f3 1"/>
              <a:gd name="f209" fmla="*/ f207 f3 1"/>
              <a:gd name="f210" fmla="*/ f208 1 f10"/>
              <a:gd name="f211" fmla="*/ f209 1 f10"/>
              <a:gd name="f212" fmla="+- f210 0 f4"/>
              <a:gd name="f213" fmla="+- f211 0 f4"/>
              <a:gd name="f214" fmla="+- f213 0 f212"/>
              <a:gd name="f215" fmla="+- f212 f4 0"/>
              <a:gd name="f216" fmla="+- f213 f4 0"/>
              <a:gd name="f217" fmla="+- f214 f2 0"/>
              <a:gd name="f218" fmla="*/ f215 f10 1"/>
              <a:gd name="f219" fmla="*/ f216 f10 1"/>
              <a:gd name="f220" fmla="?: f214 f214 f217"/>
              <a:gd name="f221" fmla="*/ f218 1 f3"/>
              <a:gd name="f222" fmla="*/ f219 1 f3"/>
              <a:gd name="f223" fmla="+- 0 0 f221"/>
              <a:gd name="f224" fmla="+- 0 0 f222"/>
              <a:gd name="f225" fmla="+- 0 0 f223"/>
              <a:gd name="f226" fmla="+- 0 0 f224"/>
              <a:gd name="f227" fmla="*/ f225 f3 1"/>
              <a:gd name="f228" fmla="*/ f226 f3 1"/>
              <a:gd name="f229" fmla="*/ f227 1 f10"/>
              <a:gd name="f230" fmla="*/ f228 1 f10"/>
              <a:gd name="f231" fmla="+- f229 0 f4"/>
              <a:gd name="f232" fmla="+- f230 0 f4"/>
              <a:gd name="f233" fmla="cos 1 f231"/>
              <a:gd name="f234" fmla="sin 1 f231"/>
              <a:gd name="f235" fmla="cos 1 f232"/>
              <a:gd name="f236" fmla="sin 1 f232"/>
              <a:gd name="f237" fmla="+- 0 0 f233"/>
              <a:gd name="f238" fmla="+- 0 0 f234"/>
              <a:gd name="f239" fmla="+- 0 0 f235"/>
              <a:gd name="f240" fmla="+- 0 0 f236"/>
              <a:gd name="f241" fmla="+- 0 0 f237"/>
              <a:gd name="f242" fmla="+- 0 0 f238"/>
              <a:gd name="f243" fmla="+- 0 0 f239"/>
              <a:gd name="f244" fmla="+- 0 0 f240"/>
              <a:gd name="f245" fmla="val f241"/>
              <a:gd name="f246" fmla="val f242"/>
              <a:gd name="f247" fmla="val f243"/>
              <a:gd name="f248" fmla="val f244"/>
              <a:gd name="f249" fmla="+- 0 0 f245"/>
              <a:gd name="f250" fmla="+- 0 0 f246"/>
              <a:gd name="f251" fmla="+- 0 0 f247"/>
              <a:gd name="f252" fmla="+- 0 0 f248"/>
              <a:gd name="f253" fmla="*/ f28 f249 1"/>
              <a:gd name="f254" fmla="*/ f28 f250 1"/>
              <a:gd name="f255" fmla="*/ f28 f251 1"/>
              <a:gd name="f256" fmla="*/ f28 f252 1"/>
              <a:gd name="f257" fmla="*/ f253 f253 1"/>
              <a:gd name="f258" fmla="*/ f254 f254 1"/>
              <a:gd name="f259" fmla="*/ f255 f255 1"/>
              <a:gd name="f260" fmla="*/ f256 f256 1"/>
              <a:gd name="f261" fmla="+- f257 f258 0"/>
              <a:gd name="f262" fmla="+- f259 f260 0"/>
              <a:gd name="f263" fmla="sqrt f261"/>
              <a:gd name="f264" fmla="sqrt f262"/>
              <a:gd name="f265" fmla="*/ f36 1 f263"/>
              <a:gd name="f266" fmla="*/ f36 1 f264"/>
              <a:gd name="f267" fmla="*/ f249 f265 1"/>
              <a:gd name="f268" fmla="*/ f250 f265 1"/>
              <a:gd name="f269" fmla="*/ f251 f266 1"/>
              <a:gd name="f270" fmla="*/ f252 f266 1"/>
              <a:gd name="f271" fmla="+- f35 0 f267"/>
              <a:gd name="f272" fmla="+- f35 0 f268"/>
              <a:gd name="f273" fmla="+- f35 0 f269"/>
              <a:gd name="f274" fmla="+- f35 0 f270"/>
              <a:gd name="f275" fmla="*/ f271 f20 1"/>
              <a:gd name="f276" fmla="*/ f272 f21 1"/>
              <a:gd name="f277" fmla="*/ f273 f20 1"/>
              <a:gd name="f278" fmla="*/ f274 f21 1"/>
            </a:gdLst>
            <a:ahLst>
              <a:ahPolar gdRefAng="f0" minAng="f8" maxAng="f17">
                <a:pos x="f140" y="f141"/>
              </a:ahPolar>
              <a:ahPolar gdRefAng="f1" minAng="f8" maxAng="f17">
                <a:pos x="f142" y="f143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1">
                <a:pos x="f275" y="f276"/>
              </a:cxn>
              <a:cxn ang="f41">
                <a:pos x="f277" y="f278"/>
              </a:cxn>
              <a:cxn ang="f41">
                <a:pos x="f33" y="f34"/>
              </a:cxn>
            </a:cxnLst>
            <a:rect l="f44" t="f47" r="f45" b="f46"/>
            <a:pathLst>
              <a:path w="21600" h="21600">
                <a:moveTo>
                  <a:pt x="f271" y="f272"/>
                </a:moveTo>
                <a:arcTo wR="f28" hR="f28" stAng="f212" swAng="f220"/>
                <a:lnTo>
                  <a:pt x="f11" y="f11"/>
                </a:lnTo>
                <a:close/>
              </a:path>
            </a:pathLst>
          </a:custGeom>
          <a:solidFill>
            <a:srgbClr val="333333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6" name="TextBox 32"/>
          <p:cNvSpPr txBox="1"/>
          <p:nvPr/>
        </p:nvSpPr>
        <p:spPr>
          <a:xfrm>
            <a:off x="2585306" y="5700277"/>
            <a:ext cx="925116" cy="32325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i="1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Seller</a:t>
            </a:r>
          </a:p>
        </p:txBody>
      </p:sp>
      <p:sp>
        <p:nvSpPr>
          <p:cNvPr id="77" name="TextBox 33"/>
          <p:cNvSpPr txBox="1"/>
          <p:nvPr/>
        </p:nvSpPr>
        <p:spPr>
          <a:xfrm>
            <a:off x="1979712" y="4295962"/>
            <a:ext cx="1253146" cy="318393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i="1" dirty="0" smtClean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Customer</a:t>
            </a:r>
            <a:endParaRPr lang="de-DE" sz="1000" i="1" dirty="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8" name="TextBox 37"/>
          <p:cNvSpPr txBox="1"/>
          <p:nvPr/>
        </p:nvSpPr>
        <p:spPr>
          <a:xfrm>
            <a:off x="4056127" y="5872313"/>
            <a:ext cx="1382295" cy="32325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i="1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Developer</a:t>
            </a:r>
            <a:endParaRPr lang="de-DE" sz="1000" i="1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9" name="Freeform 11"/>
          <p:cNvSpPr/>
          <p:nvPr/>
        </p:nvSpPr>
        <p:spPr>
          <a:xfrm>
            <a:off x="1979712" y="1790313"/>
            <a:ext cx="489825" cy="53707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abs f3"/>
              <a:gd name="f9" fmla="abs f4"/>
              <a:gd name="f10" fmla="abs f5"/>
              <a:gd name="f11" fmla="+- 2700000 f1 0"/>
              <a:gd name="f12" fmla="?: f8 f3 1"/>
              <a:gd name="f13" fmla="?: f9 f4 1"/>
              <a:gd name="f14" fmla="?: f10 f5 1"/>
              <a:gd name="f15" fmla="+- f11 0 f1"/>
              <a:gd name="f16" fmla="*/ f12 1 21600"/>
              <a:gd name="f17" fmla="*/ f13 1 21600"/>
              <a:gd name="f18" fmla="*/ 21600 f12 1"/>
              <a:gd name="f19" fmla="*/ 21600 f13 1"/>
              <a:gd name="f20" fmla="+- f15 f1 0"/>
              <a:gd name="f21" fmla="min f17 f16"/>
              <a:gd name="f22" fmla="*/ f18 1 f14"/>
              <a:gd name="f23" fmla="*/ f19 1 f14"/>
              <a:gd name="f24" fmla="*/ f20 f7 1"/>
              <a:gd name="f25" fmla="val f22"/>
              <a:gd name="f26" fmla="val f23"/>
              <a:gd name="f27" fmla="*/ f24 1 f0"/>
              <a:gd name="f28" fmla="*/ f6 f21 1"/>
              <a:gd name="f29" fmla="+- f26 0 f6"/>
              <a:gd name="f30" fmla="+- f25 0 f6"/>
              <a:gd name="f31" fmla="+- 0 0 f27"/>
              <a:gd name="f32" fmla="*/ f29 1 2"/>
              <a:gd name="f33" fmla="*/ f30 1 2"/>
              <a:gd name="f34" fmla="+- 0 0 f31"/>
              <a:gd name="f35" fmla="+- f6 f32 0"/>
              <a:gd name="f36" fmla="+- f6 f33 0"/>
              <a:gd name="f37" fmla="*/ f34 f0 1"/>
              <a:gd name="f38" fmla="*/ f33 f21 1"/>
              <a:gd name="f39" fmla="*/ f32 f21 1"/>
              <a:gd name="f40" fmla="*/ f37 1 f7"/>
              <a:gd name="f41" fmla="*/ f35 f21 1"/>
              <a:gd name="f42" fmla="+- f40 0 f1"/>
              <a:gd name="f43" fmla="cos 1 f42"/>
              <a:gd name="f44" fmla="sin 1 f42"/>
              <a:gd name="f45" fmla="+- 0 0 f43"/>
              <a:gd name="f46" fmla="+- 0 0 f44"/>
              <a:gd name="f47" fmla="+- 0 0 f45"/>
              <a:gd name="f48" fmla="+- 0 0 f46"/>
              <a:gd name="f49" fmla="val f47"/>
              <a:gd name="f50" fmla="val f48"/>
              <a:gd name="f51" fmla="*/ f49 f33 1"/>
              <a:gd name="f52" fmla="*/ f50 f32 1"/>
              <a:gd name="f53" fmla="+- f36 0 f51"/>
              <a:gd name="f54" fmla="+- f36 f51 0"/>
              <a:gd name="f55" fmla="+- f35 0 f52"/>
              <a:gd name="f56" fmla="+- f35 f52 0"/>
              <a:gd name="f57" fmla="*/ f53 f21 1"/>
              <a:gd name="f58" fmla="*/ f55 f21 1"/>
              <a:gd name="f59" fmla="*/ f54 f21 1"/>
              <a:gd name="f60" fmla="*/ f56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7" t="f58" r="f59" b="f60"/>
            <a:pathLst>
              <a:path>
                <a:moveTo>
                  <a:pt x="f28" y="f41"/>
                </a:moveTo>
                <a:arcTo wR="f38" hR="f39" stAng="f0" swAng="f1"/>
                <a:arcTo wR="f38" hR="f39" stAng="f2" swAng="f1"/>
                <a:arcTo wR="f38" hR="f39" stAng="f6" swAng="f1"/>
                <a:arcTo wR="f38" hR="f39" stAng="f1" swAng="f1"/>
                <a:close/>
              </a:path>
            </a:pathLst>
          </a:custGeom>
          <a:solidFill>
            <a:srgbClr val="FFFF99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0" name="Rectangle 12"/>
          <p:cNvSpPr/>
          <p:nvPr/>
        </p:nvSpPr>
        <p:spPr>
          <a:xfrm>
            <a:off x="2142987" y="2295922"/>
            <a:ext cx="163275" cy="358048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1" name="Rectangle 23"/>
          <p:cNvSpPr/>
          <p:nvPr/>
        </p:nvSpPr>
        <p:spPr>
          <a:xfrm>
            <a:off x="2142987" y="2295922"/>
            <a:ext cx="163275" cy="358048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2" name="TextBox 37"/>
          <p:cNvSpPr txBox="1"/>
          <p:nvPr/>
        </p:nvSpPr>
        <p:spPr>
          <a:xfrm>
            <a:off x="1676346" y="2803351"/>
            <a:ext cx="1382295" cy="32325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i="1" dirty="0" smtClean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Hacker</a:t>
            </a:r>
            <a:endParaRPr lang="de-DE" sz="1000" i="1" dirty="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83" name="Straight Connector 26"/>
          <p:cNvSpPr/>
          <p:nvPr/>
        </p:nvSpPr>
        <p:spPr>
          <a:xfrm>
            <a:off x="2142987" y="2295922"/>
            <a:ext cx="3653297" cy="327372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0" sp="0"/>
            </a:custDash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4" name="Straight Connector 26"/>
          <p:cNvSpPr/>
          <p:nvPr/>
        </p:nvSpPr>
        <p:spPr>
          <a:xfrm>
            <a:off x="2306261" y="1790312"/>
            <a:ext cx="4462521" cy="315707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0" sp="0"/>
            </a:custDash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5" name="Salama 3"/>
          <p:cNvSpPr/>
          <p:nvPr/>
        </p:nvSpPr>
        <p:spPr>
          <a:xfrm>
            <a:off x="5803436" y="4947389"/>
            <a:ext cx="965347" cy="622255"/>
          </a:xfrm>
          <a:prstGeom prst="lightningBol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2" descr="C:\Users\rinma\Dropbox\Public\IIO12300-S11K12\Testikurssikamat S11K12\IFDKConsep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05012" y="2793664"/>
            <a:ext cx="1601446" cy="1200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2361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Testing</a:t>
            </a:r>
            <a:r>
              <a:rPr lang="fi-FI" dirty="0" smtClean="0"/>
              <a:t> </a:t>
            </a:r>
            <a:r>
              <a:rPr lang="fi-FI" dirty="0" err="1" smtClean="0"/>
              <a:t>Orientation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616" y="1844824"/>
            <a:ext cx="2592288" cy="10801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Black Box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15616" y="3212976"/>
            <a:ext cx="2592288" cy="10801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Grey</a:t>
            </a:r>
            <a:r>
              <a:rPr lang="fi-FI" dirty="0" smtClean="0"/>
              <a:t> Box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15616" y="4509120"/>
            <a:ext cx="2592288" cy="1080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White Box </a:t>
            </a:r>
            <a:r>
              <a:rPr lang="fi-FI" dirty="0" err="1" smtClean="0"/>
              <a:t>Testing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36096" y="2204864"/>
            <a:ext cx="0" cy="32403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80113" y="201555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”System </a:t>
            </a:r>
            <a:r>
              <a:rPr lang="fi-FI" dirty="0" err="1" smtClean="0"/>
              <a:t>Testing</a:t>
            </a:r>
            <a:r>
              <a:rPr lang="fi-FI" dirty="0" smtClean="0"/>
              <a:t>”</a:t>
            </a:r>
            <a:r>
              <a:rPr lang="en-US" dirty="0" smtClean="0"/>
              <a:t>- perspective</a:t>
            </a:r>
            <a:endParaRPr lang="fi-FI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580113" y="5219908"/>
            <a:ext cx="341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”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r>
              <a:rPr lang="fi-FI" dirty="0" smtClean="0"/>
              <a:t>”</a:t>
            </a:r>
            <a:r>
              <a:rPr lang="en-US" dirty="0" smtClean="0"/>
              <a:t>- perspective</a:t>
            </a:r>
            <a:endParaRPr lang="fi-FI" dirty="0" smtClean="0"/>
          </a:p>
        </p:txBody>
      </p:sp>
      <p:sp>
        <p:nvSpPr>
          <p:cNvPr id="12" name="Vertical Scroll 11"/>
          <p:cNvSpPr/>
          <p:nvPr/>
        </p:nvSpPr>
        <p:spPr>
          <a:xfrm>
            <a:off x="2051720" y="6021288"/>
            <a:ext cx="5400600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97966" indent="0">
              <a:buNone/>
            </a:pPr>
            <a:r>
              <a:rPr lang="en-US"/>
              <a:t>http://en.wikipedia.org/wiki/Software_testing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25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Testing</a:t>
            </a:r>
            <a:r>
              <a:rPr lang="fi-FI" dirty="0" smtClean="0"/>
              <a:t> </a:t>
            </a:r>
            <a:r>
              <a:rPr lang="fi-FI" dirty="0" err="1" smtClean="0"/>
              <a:t>Orientation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564904"/>
            <a:ext cx="2592288" cy="18002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Black Box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0113" y="2636912"/>
            <a:ext cx="2592288" cy="17787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White Box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5308" y="205630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”System </a:t>
            </a:r>
            <a:r>
              <a:rPr lang="fi-FI" dirty="0" err="1" smtClean="0"/>
              <a:t>Testing</a:t>
            </a:r>
            <a:r>
              <a:rPr lang="fi-FI" dirty="0" smtClean="0"/>
              <a:t>”</a:t>
            </a:r>
            <a:r>
              <a:rPr lang="en-US" dirty="0" smtClean="0"/>
              <a:t>- perspective</a:t>
            </a:r>
            <a:endParaRPr lang="fi-FI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246839" y="4545518"/>
            <a:ext cx="341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”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r>
              <a:rPr lang="fi-FI" dirty="0" smtClean="0"/>
              <a:t>”</a:t>
            </a:r>
            <a:r>
              <a:rPr lang="en-US" dirty="0" smtClean="0"/>
              <a:t>- perspective</a:t>
            </a:r>
            <a:endParaRPr lang="fi-FI" dirty="0" smtClean="0"/>
          </a:p>
        </p:txBody>
      </p:sp>
      <p:sp>
        <p:nvSpPr>
          <p:cNvPr id="12" name="Vertical Scroll 11"/>
          <p:cNvSpPr/>
          <p:nvPr/>
        </p:nvSpPr>
        <p:spPr>
          <a:xfrm>
            <a:off x="2051720" y="6021288"/>
            <a:ext cx="5400600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97966" indent="0">
              <a:buNone/>
            </a:pPr>
            <a:r>
              <a:rPr lang="en-US" dirty="0"/>
              <a:t>http://en.wikipedia.org/wiki/Software_testing</a:t>
            </a:r>
          </a:p>
        </p:txBody>
      </p:sp>
      <p:sp>
        <p:nvSpPr>
          <p:cNvPr id="3" name="Right Arrow 2"/>
          <p:cNvSpPr/>
          <p:nvPr/>
        </p:nvSpPr>
        <p:spPr>
          <a:xfrm>
            <a:off x="467544" y="3245317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680955" y="3209313"/>
            <a:ext cx="612068" cy="540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8258706" y="3227315"/>
            <a:ext cx="612068" cy="540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958807" y="3246225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cision 8"/>
          <p:cNvSpPr/>
          <p:nvPr/>
        </p:nvSpPr>
        <p:spPr>
          <a:xfrm>
            <a:off x="5638335" y="3591215"/>
            <a:ext cx="324037" cy="2661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>
            <a:off x="5651497" y="3198834"/>
            <a:ext cx="297712" cy="165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Terminator 16"/>
          <p:cNvSpPr/>
          <p:nvPr/>
        </p:nvSpPr>
        <p:spPr>
          <a:xfrm>
            <a:off x="5664659" y="4083911"/>
            <a:ext cx="288032" cy="20553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2"/>
            <a:endCxn id="9" idx="0"/>
          </p:cNvCxnSpPr>
          <p:nvPr/>
        </p:nvCxnSpPr>
        <p:spPr>
          <a:xfrm>
            <a:off x="5800353" y="3364700"/>
            <a:ext cx="1" cy="226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7" idx="0"/>
          </p:cNvCxnSpPr>
          <p:nvPr/>
        </p:nvCxnSpPr>
        <p:spPr>
          <a:xfrm>
            <a:off x="5800354" y="3857397"/>
            <a:ext cx="8321" cy="22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</p:cNvCxnSpPr>
          <p:nvPr/>
        </p:nvCxnSpPr>
        <p:spPr>
          <a:xfrm flipV="1">
            <a:off x="5962372" y="3714000"/>
            <a:ext cx="1944217" cy="1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ocess 29"/>
          <p:cNvSpPr/>
          <p:nvPr/>
        </p:nvSpPr>
        <p:spPr>
          <a:xfrm>
            <a:off x="6835413" y="2664757"/>
            <a:ext cx="297712" cy="165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30" idx="2"/>
            <a:endCxn id="34" idx="0"/>
          </p:cNvCxnSpPr>
          <p:nvPr/>
        </p:nvCxnSpPr>
        <p:spPr>
          <a:xfrm flipH="1">
            <a:off x="6971107" y="2830623"/>
            <a:ext cx="13162" cy="14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33"/>
          <p:cNvSpPr/>
          <p:nvPr/>
        </p:nvSpPr>
        <p:spPr>
          <a:xfrm>
            <a:off x="6809088" y="2974706"/>
            <a:ext cx="324037" cy="2661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4" idx="1"/>
            <a:endCxn id="15" idx="0"/>
          </p:cNvCxnSpPr>
          <p:nvPr/>
        </p:nvCxnSpPr>
        <p:spPr>
          <a:xfrm flipH="1">
            <a:off x="5800353" y="3107797"/>
            <a:ext cx="1008735" cy="91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744149" y="3179391"/>
            <a:ext cx="324879" cy="18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34" idx="3"/>
            <a:endCxn id="37" idx="0"/>
          </p:cNvCxnSpPr>
          <p:nvPr/>
        </p:nvCxnSpPr>
        <p:spPr>
          <a:xfrm>
            <a:off x="7133125" y="3107797"/>
            <a:ext cx="773464" cy="71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96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Development</a:t>
            </a:r>
            <a:r>
              <a:rPr lang="fi-FI" dirty="0" smtClean="0"/>
              <a:t> </a:t>
            </a:r>
            <a:r>
              <a:rPr lang="fi-FI" dirty="0" err="1" smtClean="0"/>
              <a:t>Process</a:t>
            </a:r>
            <a:r>
              <a:rPr lang="fi-FI" dirty="0" smtClean="0"/>
              <a:t> (</a:t>
            </a:r>
            <a:r>
              <a:rPr lang="fi-FI" dirty="0" err="1" smtClean="0"/>
              <a:t>Waterfall</a:t>
            </a:r>
            <a:r>
              <a:rPr lang="fi-FI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528" y="1700808"/>
            <a:ext cx="3708412" cy="360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Requirement</a:t>
            </a:r>
            <a:r>
              <a:rPr lang="fi-FI" dirty="0" smtClean="0"/>
              <a:t> </a:t>
            </a:r>
            <a:r>
              <a:rPr lang="fi-FI" dirty="0" err="1" smtClean="0"/>
              <a:t>Gathering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08526" y="2093875"/>
            <a:ext cx="2304256" cy="2418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Design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86644" y="2373999"/>
            <a:ext cx="3641540" cy="3290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Implementation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44260" y="2753780"/>
            <a:ext cx="2743964" cy="3184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Verification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86964" y="3516536"/>
            <a:ext cx="1549088" cy="3402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Maintenance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99597" y="3142175"/>
            <a:ext cx="1787368" cy="3099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err="1" smtClean="0"/>
              <a:t>Validation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308326" y="4885066"/>
            <a:ext cx="18002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Milestone</a:t>
            </a:r>
            <a:r>
              <a:rPr lang="fi-FI" dirty="0" smtClean="0"/>
              <a:t> 1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150772" y="4885066"/>
            <a:ext cx="164845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Milestone</a:t>
            </a:r>
            <a:r>
              <a:rPr lang="fi-FI" dirty="0" smtClean="0"/>
              <a:t> 2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832960" y="4885066"/>
            <a:ext cx="1632898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Milestone</a:t>
            </a:r>
            <a:r>
              <a:rPr lang="fi-FI" dirty="0" smtClean="0"/>
              <a:t> 3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499596" y="4876431"/>
            <a:ext cx="1787368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Milestone</a:t>
            </a:r>
            <a:r>
              <a:rPr lang="fi-FI" dirty="0" smtClean="0"/>
              <a:t> 4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308304" y="4885066"/>
            <a:ext cx="1621096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Milestone</a:t>
            </a:r>
            <a:r>
              <a:rPr lang="fi-FI" dirty="0" smtClean="0"/>
              <a:t> 5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08326" y="4221088"/>
            <a:ext cx="86210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108526" y="2373999"/>
            <a:ext cx="0" cy="250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821741" y="2753780"/>
            <a:ext cx="0" cy="250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465858" y="3129916"/>
            <a:ext cx="33738" cy="2320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286964" y="3815306"/>
            <a:ext cx="0" cy="1593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826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Development</a:t>
            </a:r>
            <a:r>
              <a:rPr lang="fi-FI" dirty="0" smtClean="0"/>
              <a:t> </a:t>
            </a:r>
            <a:r>
              <a:rPr lang="fi-FI" dirty="0" err="1" smtClean="0"/>
              <a:t>Process</a:t>
            </a:r>
            <a:r>
              <a:rPr lang="fi-FI" dirty="0" smtClean="0"/>
              <a:t> (</a:t>
            </a:r>
            <a:r>
              <a:rPr lang="fi-FI" dirty="0" err="1" smtClean="0"/>
              <a:t>Agile</a:t>
            </a:r>
            <a:r>
              <a:rPr lang="fi-FI" dirty="0"/>
              <a:t>)</a:t>
            </a:r>
            <a:endParaRPr lang="en-US" dirty="0"/>
          </a:p>
        </p:txBody>
      </p:sp>
      <p:sp>
        <p:nvSpPr>
          <p:cNvPr id="4" name="Rectangle 74"/>
          <p:cNvSpPr/>
          <p:nvPr/>
        </p:nvSpPr>
        <p:spPr>
          <a:xfrm>
            <a:off x="6068764" y="1795893"/>
            <a:ext cx="1504861" cy="4056113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75"/>
          <p:cNvSpPr/>
          <p:nvPr/>
        </p:nvSpPr>
        <p:spPr>
          <a:xfrm>
            <a:off x="7666298" y="1795893"/>
            <a:ext cx="1504861" cy="4056113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Rectangle 63"/>
          <p:cNvSpPr/>
          <p:nvPr/>
        </p:nvSpPr>
        <p:spPr>
          <a:xfrm>
            <a:off x="2875229" y="1795893"/>
            <a:ext cx="1504861" cy="4056113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Rectangle 62"/>
          <p:cNvSpPr/>
          <p:nvPr/>
        </p:nvSpPr>
        <p:spPr>
          <a:xfrm>
            <a:off x="4490372" y="1795893"/>
            <a:ext cx="1504861" cy="4056113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Rectangle 16"/>
          <p:cNvSpPr/>
          <p:nvPr/>
        </p:nvSpPr>
        <p:spPr>
          <a:xfrm>
            <a:off x="326359" y="1811355"/>
            <a:ext cx="2351429" cy="4442059"/>
          </a:xfrm>
          <a:prstGeom prst="rect">
            <a:avLst/>
          </a:prstGeom>
          <a:solidFill>
            <a:schemeClr val="bg2">
              <a:lumMod val="90000"/>
            </a:schemeClr>
          </a:soli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522314" y="3445109"/>
            <a:ext cx="1796028" cy="489876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User Story Y</a:t>
            </a:r>
          </a:p>
        </p:txBody>
      </p:sp>
      <p:sp>
        <p:nvSpPr>
          <p:cNvPr id="11" name="Rectangle 6"/>
          <p:cNvSpPr/>
          <p:nvPr/>
        </p:nvSpPr>
        <p:spPr>
          <a:xfrm>
            <a:off x="2974562" y="3200174"/>
            <a:ext cx="1306202" cy="489876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Task1</a:t>
            </a:r>
          </a:p>
        </p:txBody>
      </p:sp>
      <p:sp>
        <p:nvSpPr>
          <p:cNvPr id="12" name="Rectangle 17"/>
          <p:cNvSpPr/>
          <p:nvPr/>
        </p:nvSpPr>
        <p:spPr>
          <a:xfrm>
            <a:off x="2974562" y="3787446"/>
            <a:ext cx="1306202" cy="489876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Task2</a:t>
            </a:r>
          </a:p>
        </p:txBody>
      </p:sp>
      <p:sp>
        <p:nvSpPr>
          <p:cNvPr id="13" name="Rectangle 18"/>
          <p:cNvSpPr/>
          <p:nvPr/>
        </p:nvSpPr>
        <p:spPr>
          <a:xfrm>
            <a:off x="2974562" y="4403312"/>
            <a:ext cx="1306202" cy="489876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Task3</a:t>
            </a:r>
          </a:p>
        </p:txBody>
      </p:sp>
      <p:cxnSp>
        <p:nvCxnSpPr>
          <p:cNvPr id="17" name="Straight Arrow Connector 25"/>
          <p:cNvCxnSpPr>
            <a:stCxn id="9" idx="3"/>
            <a:endCxn id="11" idx="1"/>
          </p:cNvCxnSpPr>
          <p:nvPr/>
        </p:nvCxnSpPr>
        <p:spPr>
          <a:xfrm flipV="1">
            <a:off x="2318342" y="3445112"/>
            <a:ext cx="656220" cy="244935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8" name="Straight Arrow Connector 27"/>
          <p:cNvCxnSpPr>
            <a:stCxn id="9" idx="3"/>
            <a:endCxn id="12" idx="1"/>
          </p:cNvCxnSpPr>
          <p:nvPr/>
        </p:nvCxnSpPr>
        <p:spPr>
          <a:xfrm>
            <a:off x="2318342" y="3690046"/>
            <a:ext cx="656220" cy="342338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9" name="Straight Arrow Connector 29"/>
          <p:cNvCxnSpPr>
            <a:stCxn id="9" idx="3"/>
            <a:endCxn id="13" idx="1"/>
          </p:cNvCxnSpPr>
          <p:nvPr/>
        </p:nvCxnSpPr>
        <p:spPr>
          <a:xfrm>
            <a:off x="2318342" y="3690046"/>
            <a:ext cx="656220" cy="958204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20" name="Rectangle 36"/>
          <p:cNvSpPr/>
          <p:nvPr/>
        </p:nvSpPr>
        <p:spPr>
          <a:xfrm>
            <a:off x="4606005" y="1991860"/>
            <a:ext cx="1306202" cy="489876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Task4</a:t>
            </a:r>
          </a:p>
        </p:txBody>
      </p:sp>
      <p:sp>
        <p:nvSpPr>
          <p:cNvPr id="21" name="Rectangle 37"/>
          <p:cNvSpPr/>
          <p:nvPr/>
        </p:nvSpPr>
        <p:spPr>
          <a:xfrm>
            <a:off x="4606005" y="2579663"/>
            <a:ext cx="1306202" cy="489876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Task5</a:t>
            </a:r>
          </a:p>
        </p:txBody>
      </p:sp>
      <p:sp>
        <p:nvSpPr>
          <p:cNvPr id="22" name="Rectangle 38"/>
          <p:cNvSpPr/>
          <p:nvPr/>
        </p:nvSpPr>
        <p:spPr>
          <a:xfrm>
            <a:off x="4606005" y="3134791"/>
            <a:ext cx="1306202" cy="489876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Task6</a:t>
            </a:r>
          </a:p>
        </p:txBody>
      </p:sp>
      <p:sp>
        <p:nvSpPr>
          <p:cNvPr id="23" name="Rectangle 49"/>
          <p:cNvSpPr/>
          <p:nvPr/>
        </p:nvSpPr>
        <p:spPr>
          <a:xfrm>
            <a:off x="529182" y="2288823"/>
            <a:ext cx="1796028" cy="489876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User Story X</a:t>
            </a:r>
          </a:p>
        </p:txBody>
      </p:sp>
      <p:cxnSp>
        <p:nvCxnSpPr>
          <p:cNvPr id="24" name="Straight Arrow Connector 50"/>
          <p:cNvCxnSpPr>
            <a:stCxn id="23" idx="3"/>
            <a:endCxn id="20" idx="1"/>
          </p:cNvCxnSpPr>
          <p:nvPr/>
        </p:nvCxnSpPr>
        <p:spPr>
          <a:xfrm flipV="1">
            <a:off x="2325211" y="2236799"/>
            <a:ext cx="2280794" cy="296962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25" name="Straight Arrow Connector 53"/>
          <p:cNvCxnSpPr>
            <a:endCxn id="21" idx="1"/>
          </p:cNvCxnSpPr>
          <p:nvPr/>
        </p:nvCxnSpPr>
        <p:spPr>
          <a:xfrm>
            <a:off x="2325211" y="2533765"/>
            <a:ext cx="2280794" cy="290833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26" name="Straight Arrow Connector 56"/>
          <p:cNvCxnSpPr>
            <a:stCxn id="23" idx="3"/>
            <a:endCxn id="22" idx="1"/>
          </p:cNvCxnSpPr>
          <p:nvPr/>
        </p:nvCxnSpPr>
        <p:spPr>
          <a:xfrm>
            <a:off x="2325211" y="2533761"/>
            <a:ext cx="2280794" cy="845968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27" name="TextBox 45"/>
          <p:cNvSpPr txBox="1"/>
          <p:nvPr/>
        </p:nvSpPr>
        <p:spPr>
          <a:xfrm>
            <a:off x="3000814" y="5872372"/>
            <a:ext cx="1178550" cy="586342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t" anchorCtr="1" compatLnSpc="1">
            <a:spAutoFit/>
          </a:bodyPr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Design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Implementation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Verification</a:t>
            </a:r>
          </a:p>
        </p:txBody>
      </p:sp>
      <p:sp>
        <p:nvSpPr>
          <p:cNvPr id="28" name="Curved Left Arrow 43"/>
          <p:cNvSpPr/>
          <p:nvPr/>
        </p:nvSpPr>
        <p:spPr>
          <a:xfrm>
            <a:off x="3948102" y="5872371"/>
            <a:ext cx="231264" cy="6532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25000"/>
              <a:gd name="f11" fmla="val 50000"/>
              <a:gd name="f12" fmla="+- 0 0 -270"/>
              <a:gd name="f13" fmla="+- 0 0 -90"/>
              <a:gd name="f14" fmla="+- 0 0 -18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*/ f40 1 2"/>
              <a:gd name="f45" fmla="min f41 f40"/>
              <a:gd name="f46" fmla="*/ f41 f41 1"/>
              <a:gd name="f47" fmla="*/ f41 f34 1"/>
              <a:gd name="f48" fmla="*/ f45 f10 1"/>
              <a:gd name="f49" fmla="*/ f45 f11 1"/>
              <a:gd name="f50" fmla="*/ f48 1 100000"/>
              <a:gd name="f51" fmla="*/ f49 1 100000"/>
              <a:gd name="f52" fmla="+- f50 f51 0"/>
              <a:gd name="f53" fmla="*/ f50 f50 1"/>
              <a:gd name="f54" fmla="+- f51 0 f50"/>
              <a:gd name="f55" fmla="*/ f51 1 2"/>
              <a:gd name="f56" fmla="+- f7 f50 0"/>
              <a:gd name="f57" fmla="+- 0 0 f50"/>
              <a:gd name="f58" fmla="*/ f50 1 2"/>
              <a:gd name="f59" fmla="*/ f52 1 4"/>
              <a:gd name="f60" fmla="+- f46 0 f53"/>
              <a:gd name="f61" fmla="*/ f54 1 2"/>
              <a:gd name="f62" fmla="+- f38 0 f55"/>
              <a:gd name="f63" fmla="+- 0 0 f58"/>
              <a:gd name="f64" fmla="+- 0 0 f57"/>
              <a:gd name="f65" fmla="*/ f56 f34 1"/>
              <a:gd name="f66" fmla="*/ f58 f34 1"/>
              <a:gd name="f67" fmla="+- f44 0 f59"/>
              <a:gd name="f68" fmla="sqrt f60"/>
              <a:gd name="f69" fmla="+- 0 0 f63"/>
              <a:gd name="f70" fmla="*/ f62 f34 1"/>
              <a:gd name="f71" fmla="*/ f67 2 1"/>
              <a:gd name="f72" fmla="+- f67 f50 0"/>
              <a:gd name="f73" fmla="*/ f68 f67 1"/>
              <a:gd name="f74" fmla="*/ f67 f34 1"/>
              <a:gd name="f75" fmla="*/ f71 f71 1"/>
              <a:gd name="f76" fmla="*/ f73 1 f41"/>
              <a:gd name="f77" fmla="+- f67 f72 0"/>
              <a:gd name="f78" fmla="*/ f72 f34 1"/>
              <a:gd name="f79" fmla="+- f75 0 f53"/>
              <a:gd name="f80" fmla="+- f67 f76 0"/>
              <a:gd name="f81" fmla="+- f72 f76 0"/>
              <a:gd name="f82" fmla="+- 0 0 f76"/>
              <a:gd name="f83" fmla="*/ f77 1 2"/>
              <a:gd name="f84" fmla="sqrt f79"/>
              <a:gd name="f85" fmla="+- f80 0 f61"/>
              <a:gd name="f86" fmla="+- f81 f61 0"/>
              <a:gd name="f87" fmla="+- 0 0 f82"/>
              <a:gd name="f88" fmla="*/ f80 f34 1"/>
              <a:gd name="f89" fmla="*/ f83 f34 1"/>
              <a:gd name="f90" fmla="*/ f84 f41 1"/>
              <a:gd name="f91" fmla="at2 f64 f87"/>
              <a:gd name="f92" fmla="*/ f85 f34 1"/>
              <a:gd name="f93" fmla="*/ f86 f34 1"/>
              <a:gd name="f94" fmla="+- f91 f1 0"/>
              <a:gd name="f95" fmla="*/ f90 1 f71"/>
              <a:gd name="f96" fmla="*/ f94 f8 1"/>
              <a:gd name="f97" fmla="+- 0 0 f95"/>
              <a:gd name="f98" fmla="*/ f96 1 f0"/>
              <a:gd name="f99" fmla="+- 0 0 f97"/>
              <a:gd name="f100" fmla="+- 0 0 f98"/>
              <a:gd name="f101" fmla="at2 f99 f69"/>
              <a:gd name="f102" fmla="val f100"/>
              <a:gd name="f103" fmla="+- f101 f1 0"/>
              <a:gd name="f104" fmla="+- 0 0 f102"/>
              <a:gd name="f105" fmla="*/ f103 f8 1"/>
              <a:gd name="f106" fmla="*/ f104 f0 1"/>
              <a:gd name="f107" fmla="*/ f105 1 f0"/>
              <a:gd name="f108" fmla="*/ f106 1 f8"/>
              <a:gd name="f109" fmla="+- 0 0 f107"/>
              <a:gd name="f110" fmla="+- f108 0 f1"/>
              <a:gd name="f111" fmla="val f109"/>
              <a:gd name="f112" fmla="+- 0 0 f111"/>
              <a:gd name="f113" fmla="*/ f112 f0 1"/>
              <a:gd name="f114" fmla="*/ f113 1 f8"/>
              <a:gd name="f115" fmla="+- f114 0 f1"/>
              <a:gd name="f116" fmla="+- f115 0 f110"/>
              <a:gd name="f117" fmla="+- f110 f115 0"/>
              <a:gd name="f118" fmla="+- 0 0 f11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9" y="f66"/>
              </a:cxn>
              <a:cxn ang="f31">
                <a:pos x="f65" y="f92"/>
              </a:cxn>
              <a:cxn ang="f32">
                <a:pos x="f39" y="f70"/>
              </a:cxn>
              <a:cxn ang="f33">
                <a:pos x="f65" y="f93"/>
              </a:cxn>
              <a:cxn ang="f32">
                <a:pos x="f42" y="f89"/>
              </a:cxn>
            </a:cxnLst>
            <a:rect l="f39" t="f39" r="f42" b="f43"/>
            <a:pathLst>
              <a:path stroke="0">
                <a:moveTo>
                  <a:pt x="f39" y="f70"/>
                </a:moveTo>
                <a:lnTo>
                  <a:pt x="f65" y="f92"/>
                </a:lnTo>
                <a:lnTo>
                  <a:pt x="f65" y="f88"/>
                </a:lnTo>
                <a:arcTo wR="f47" hR="f74" stAng="f110" swAng="f116"/>
                <a:arcTo wR="f47" hR="f74" stAng="f118" swAng="f117"/>
                <a:lnTo>
                  <a:pt x="f65" y="f93"/>
                </a:lnTo>
                <a:close/>
              </a:path>
              <a:path stroke="0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close/>
              </a:path>
              <a:path fill="none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lnTo>
                  <a:pt x="f42" y="f78"/>
                </a:lnTo>
                <a:arcTo wR="f47" hR="f74" stAng="f7" swAng="f110"/>
                <a:lnTo>
                  <a:pt x="f65" y="f93"/>
                </a:lnTo>
                <a:lnTo>
                  <a:pt x="f39" y="f70"/>
                </a:lnTo>
                <a:lnTo>
                  <a:pt x="f65" y="f92"/>
                </a:lnTo>
                <a:lnTo>
                  <a:pt x="f65" y="f88"/>
                </a:lnTo>
                <a:arcTo wR="f47" hR="f74" stAng="f110" swAng="f116"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Curved Left Arrow 44"/>
          <p:cNvSpPr/>
          <p:nvPr/>
        </p:nvSpPr>
        <p:spPr>
          <a:xfrm flipH="1" flipV="1">
            <a:off x="3000814" y="5863545"/>
            <a:ext cx="233529" cy="66207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25000"/>
              <a:gd name="f11" fmla="val 50000"/>
              <a:gd name="f12" fmla="+- 0 0 -270"/>
              <a:gd name="f13" fmla="+- 0 0 -90"/>
              <a:gd name="f14" fmla="+- 0 0 -18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*/ f40 1 2"/>
              <a:gd name="f45" fmla="min f41 f40"/>
              <a:gd name="f46" fmla="*/ f41 f41 1"/>
              <a:gd name="f47" fmla="*/ f41 f34 1"/>
              <a:gd name="f48" fmla="*/ f45 f10 1"/>
              <a:gd name="f49" fmla="*/ f45 f11 1"/>
              <a:gd name="f50" fmla="*/ f48 1 100000"/>
              <a:gd name="f51" fmla="*/ f49 1 100000"/>
              <a:gd name="f52" fmla="+- f50 f51 0"/>
              <a:gd name="f53" fmla="*/ f50 f50 1"/>
              <a:gd name="f54" fmla="+- f51 0 f50"/>
              <a:gd name="f55" fmla="*/ f51 1 2"/>
              <a:gd name="f56" fmla="+- f7 f50 0"/>
              <a:gd name="f57" fmla="+- 0 0 f50"/>
              <a:gd name="f58" fmla="*/ f50 1 2"/>
              <a:gd name="f59" fmla="*/ f52 1 4"/>
              <a:gd name="f60" fmla="+- f46 0 f53"/>
              <a:gd name="f61" fmla="*/ f54 1 2"/>
              <a:gd name="f62" fmla="+- f38 0 f55"/>
              <a:gd name="f63" fmla="+- 0 0 f58"/>
              <a:gd name="f64" fmla="+- 0 0 f57"/>
              <a:gd name="f65" fmla="*/ f56 f34 1"/>
              <a:gd name="f66" fmla="*/ f58 f34 1"/>
              <a:gd name="f67" fmla="+- f44 0 f59"/>
              <a:gd name="f68" fmla="sqrt f60"/>
              <a:gd name="f69" fmla="+- 0 0 f63"/>
              <a:gd name="f70" fmla="*/ f62 f34 1"/>
              <a:gd name="f71" fmla="*/ f67 2 1"/>
              <a:gd name="f72" fmla="+- f67 f50 0"/>
              <a:gd name="f73" fmla="*/ f68 f67 1"/>
              <a:gd name="f74" fmla="*/ f67 f34 1"/>
              <a:gd name="f75" fmla="*/ f71 f71 1"/>
              <a:gd name="f76" fmla="*/ f73 1 f41"/>
              <a:gd name="f77" fmla="+- f67 f72 0"/>
              <a:gd name="f78" fmla="*/ f72 f34 1"/>
              <a:gd name="f79" fmla="+- f75 0 f53"/>
              <a:gd name="f80" fmla="+- f67 f76 0"/>
              <a:gd name="f81" fmla="+- f72 f76 0"/>
              <a:gd name="f82" fmla="+- 0 0 f76"/>
              <a:gd name="f83" fmla="*/ f77 1 2"/>
              <a:gd name="f84" fmla="sqrt f79"/>
              <a:gd name="f85" fmla="+- f80 0 f61"/>
              <a:gd name="f86" fmla="+- f81 f61 0"/>
              <a:gd name="f87" fmla="+- 0 0 f82"/>
              <a:gd name="f88" fmla="*/ f80 f34 1"/>
              <a:gd name="f89" fmla="*/ f83 f34 1"/>
              <a:gd name="f90" fmla="*/ f84 f41 1"/>
              <a:gd name="f91" fmla="at2 f64 f87"/>
              <a:gd name="f92" fmla="*/ f85 f34 1"/>
              <a:gd name="f93" fmla="*/ f86 f34 1"/>
              <a:gd name="f94" fmla="+- f91 f1 0"/>
              <a:gd name="f95" fmla="*/ f90 1 f71"/>
              <a:gd name="f96" fmla="*/ f94 f8 1"/>
              <a:gd name="f97" fmla="+- 0 0 f95"/>
              <a:gd name="f98" fmla="*/ f96 1 f0"/>
              <a:gd name="f99" fmla="+- 0 0 f97"/>
              <a:gd name="f100" fmla="+- 0 0 f98"/>
              <a:gd name="f101" fmla="at2 f99 f69"/>
              <a:gd name="f102" fmla="val f100"/>
              <a:gd name="f103" fmla="+- f101 f1 0"/>
              <a:gd name="f104" fmla="+- 0 0 f102"/>
              <a:gd name="f105" fmla="*/ f103 f8 1"/>
              <a:gd name="f106" fmla="*/ f104 f0 1"/>
              <a:gd name="f107" fmla="*/ f105 1 f0"/>
              <a:gd name="f108" fmla="*/ f106 1 f8"/>
              <a:gd name="f109" fmla="+- 0 0 f107"/>
              <a:gd name="f110" fmla="+- f108 0 f1"/>
              <a:gd name="f111" fmla="val f109"/>
              <a:gd name="f112" fmla="+- 0 0 f111"/>
              <a:gd name="f113" fmla="*/ f112 f0 1"/>
              <a:gd name="f114" fmla="*/ f113 1 f8"/>
              <a:gd name="f115" fmla="+- f114 0 f1"/>
              <a:gd name="f116" fmla="+- f115 0 f110"/>
              <a:gd name="f117" fmla="+- f110 f115 0"/>
              <a:gd name="f118" fmla="+- 0 0 f11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9" y="f66"/>
              </a:cxn>
              <a:cxn ang="f31">
                <a:pos x="f65" y="f92"/>
              </a:cxn>
              <a:cxn ang="f32">
                <a:pos x="f39" y="f70"/>
              </a:cxn>
              <a:cxn ang="f33">
                <a:pos x="f65" y="f93"/>
              </a:cxn>
              <a:cxn ang="f32">
                <a:pos x="f42" y="f89"/>
              </a:cxn>
            </a:cxnLst>
            <a:rect l="f39" t="f39" r="f42" b="f43"/>
            <a:pathLst>
              <a:path stroke="0">
                <a:moveTo>
                  <a:pt x="f39" y="f70"/>
                </a:moveTo>
                <a:lnTo>
                  <a:pt x="f65" y="f92"/>
                </a:lnTo>
                <a:lnTo>
                  <a:pt x="f65" y="f88"/>
                </a:lnTo>
                <a:arcTo wR="f47" hR="f74" stAng="f110" swAng="f116"/>
                <a:arcTo wR="f47" hR="f74" stAng="f118" swAng="f117"/>
                <a:lnTo>
                  <a:pt x="f65" y="f93"/>
                </a:lnTo>
                <a:close/>
              </a:path>
              <a:path stroke="0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close/>
              </a:path>
              <a:path fill="none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lnTo>
                  <a:pt x="f42" y="f78"/>
                </a:lnTo>
                <a:arcTo wR="f47" hR="f74" stAng="f7" swAng="f110"/>
                <a:lnTo>
                  <a:pt x="f65" y="f93"/>
                </a:lnTo>
                <a:lnTo>
                  <a:pt x="f39" y="f70"/>
                </a:lnTo>
                <a:lnTo>
                  <a:pt x="f65" y="f92"/>
                </a:lnTo>
                <a:lnTo>
                  <a:pt x="f65" y="f88"/>
                </a:lnTo>
                <a:arcTo wR="f47" hR="f74" stAng="f110" swAng="f116"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TextBox 64"/>
          <p:cNvSpPr txBox="1"/>
          <p:nvPr/>
        </p:nvSpPr>
        <p:spPr>
          <a:xfrm>
            <a:off x="589608" y="1901749"/>
            <a:ext cx="1763571" cy="33505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Product Backlog</a:t>
            </a:r>
          </a:p>
        </p:txBody>
      </p:sp>
      <p:sp>
        <p:nvSpPr>
          <p:cNvPr id="31" name="TextBox 65"/>
          <p:cNvSpPr txBox="1"/>
          <p:nvPr/>
        </p:nvSpPr>
        <p:spPr>
          <a:xfrm>
            <a:off x="4722765" y="5905826"/>
            <a:ext cx="1178550" cy="586342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t" anchorCtr="1" compatLnSpc="1">
            <a:spAutoFit/>
          </a:bodyPr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Design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Implementation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Verification</a:t>
            </a:r>
          </a:p>
        </p:txBody>
      </p:sp>
      <p:sp>
        <p:nvSpPr>
          <p:cNvPr id="32" name="Curved Left Arrow 66"/>
          <p:cNvSpPr/>
          <p:nvPr/>
        </p:nvSpPr>
        <p:spPr>
          <a:xfrm>
            <a:off x="5670052" y="5905825"/>
            <a:ext cx="231264" cy="6532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25000"/>
              <a:gd name="f11" fmla="val 50000"/>
              <a:gd name="f12" fmla="+- 0 0 -270"/>
              <a:gd name="f13" fmla="+- 0 0 -90"/>
              <a:gd name="f14" fmla="+- 0 0 -18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*/ f40 1 2"/>
              <a:gd name="f45" fmla="min f41 f40"/>
              <a:gd name="f46" fmla="*/ f41 f41 1"/>
              <a:gd name="f47" fmla="*/ f41 f34 1"/>
              <a:gd name="f48" fmla="*/ f45 f10 1"/>
              <a:gd name="f49" fmla="*/ f45 f11 1"/>
              <a:gd name="f50" fmla="*/ f48 1 100000"/>
              <a:gd name="f51" fmla="*/ f49 1 100000"/>
              <a:gd name="f52" fmla="+- f50 f51 0"/>
              <a:gd name="f53" fmla="*/ f50 f50 1"/>
              <a:gd name="f54" fmla="+- f51 0 f50"/>
              <a:gd name="f55" fmla="*/ f51 1 2"/>
              <a:gd name="f56" fmla="+- f7 f50 0"/>
              <a:gd name="f57" fmla="+- 0 0 f50"/>
              <a:gd name="f58" fmla="*/ f50 1 2"/>
              <a:gd name="f59" fmla="*/ f52 1 4"/>
              <a:gd name="f60" fmla="+- f46 0 f53"/>
              <a:gd name="f61" fmla="*/ f54 1 2"/>
              <a:gd name="f62" fmla="+- f38 0 f55"/>
              <a:gd name="f63" fmla="+- 0 0 f58"/>
              <a:gd name="f64" fmla="+- 0 0 f57"/>
              <a:gd name="f65" fmla="*/ f56 f34 1"/>
              <a:gd name="f66" fmla="*/ f58 f34 1"/>
              <a:gd name="f67" fmla="+- f44 0 f59"/>
              <a:gd name="f68" fmla="sqrt f60"/>
              <a:gd name="f69" fmla="+- 0 0 f63"/>
              <a:gd name="f70" fmla="*/ f62 f34 1"/>
              <a:gd name="f71" fmla="*/ f67 2 1"/>
              <a:gd name="f72" fmla="+- f67 f50 0"/>
              <a:gd name="f73" fmla="*/ f68 f67 1"/>
              <a:gd name="f74" fmla="*/ f67 f34 1"/>
              <a:gd name="f75" fmla="*/ f71 f71 1"/>
              <a:gd name="f76" fmla="*/ f73 1 f41"/>
              <a:gd name="f77" fmla="+- f67 f72 0"/>
              <a:gd name="f78" fmla="*/ f72 f34 1"/>
              <a:gd name="f79" fmla="+- f75 0 f53"/>
              <a:gd name="f80" fmla="+- f67 f76 0"/>
              <a:gd name="f81" fmla="+- f72 f76 0"/>
              <a:gd name="f82" fmla="+- 0 0 f76"/>
              <a:gd name="f83" fmla="*/ f77 1 2"/>
              <a:gd name="f84" fmla="sqrt f79"/>
              <a:gd name="f85" fmla="+- f80 0 f61"/>
              <a:gd name="f86" fmla="+- f81 f61 0"/>
              <a:gd name="f87" fmla="+- 0 0 f82"/>
              <a:gd name="f88" fmla="*/ f80 f34 1"/>
              <a:gd name="f89" fmla="*/ f83 f34 1"/>
              <a:gd name="f90" fmla="*/ f84 f41 1"/>
              <a:gd name="f91" fmla="at2 f64 f87"/>
              <a:gd name="f92" fmla="*/ f85 f34 1"/>
              <a:gd name="f93" fmla="*/ f86 f34 1"/>
              <a:gd name="f94" fmla="+- f91 f1 0"/>
              <a:gd name="f95" fmla="*/ f90 1 f71"/>
              <a:gd name="f96" fmla="*/ f94 f8 1"/>
              <a:gd name="f97" fmla="+- 0 0 f95"/>
              <a:gd name="f98" fmla="*/ f96 1 f0"/>
              <a:gd name="f99" fmla="+- 0 0 f97"/>
              <a:gd name="f100" fmla="+- 0 0 f98"/>
              <a:gd name="f101" fmla="at2 f99 f69"/>
              <a:gd name="f102" fmla="val f100"/>
              <a:gd name="f103" fmla="+- f101 f1 0"/>
              <a:gd name="f104" fmla="+- 0 0 f102"/>
              <a:gd name="f105" fmla="*/ f103 f8 1"/>
              <a:gd name="f106" fmla="*/ f104 f0 1"/>
              <a:gd name="f107" fmla="*/ f105 1 f0"/>
              <a:gd name="f108" fmla="*/ f106 1 f8"/>
              <a:gd name="f109" fmla="+- 0 0 f107"/>
              <a:gd name="f110" fmla="+- f108 0 f1"/>
              <a:gd name="f111" fmla="val f109"/>
              <a:gd name="f112" fmla="+- 0 0 f111"/>
              <a:gd name="f113" fmla="*/ f112 f0 1"/>
              <a:gd name="f114" fmla="*/ f113 1 f8"/>
              <a:gd name="f115" fmla="+- f114 0 f1"/>
              <a:gd name="f116" fmla="+- f115 0 f110"/>
              <a:gd name="f117" fmla="+- f110 f115 0"/>
              <a:gd name="f118" fmla="+- 0 0 f11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9" y="f66"/>
              </a:cxn>
              <a:cxn ang="f31">
                <a:pos x="f65" y="f92"/>
              </a:cxn>
              <a:cxn ang="f32">
                <a:pos x="f39" y="f70"/>
              </a:cxn>
              <a:cxn ang="f33">
                <a:pos x="f65" y="f93"/>
              </a:cxn>
              <a:cxn ang="f32">
                <a:pos x="f42" y="f89"/>
              </a:cxn>
            </a:cxnLst>
            <a:rect l="f39" t="f39" r="f42" b="f43"/>
            <a:pathLst>
              <a:path stroke="0">
                <a:moveTo>
                  <a:pt x="f39" y="f70"/>
                </a:moveTo>
                <a:lnTo>
                  <a:pt x="f65" y="f92"/>
                </a:lnTo>
                <a:lnTo>
                  <a:pt x="f65" y="f88"/>
                </a:lnTo>
                <a:arcTo wR="f47" hR="f74" stAng="f110" swAng="f116"/>
                <a:arcTo wR="f47" hR="f74" stAng="f118" swAng="f117"/>
                <a:lnTo>
                  <a:pt x="f65" y="f93"/>
                </a:lnTo>
                <a:close/>
              </a:path>
              <a:path stroke="0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close/>
              </a:path>
              <a:path fill="none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lnTo>
                  <a:pt x="f42" y="f78"/>
                </a:lnTo>
                <a:arcTo wR="f47" hR="f74" stAng="f7" swAng="f110"/>
                <a:lnTo>
                  <a:pt x="f65" y="f93"/>
                </a:lnTo>
                <a:lnTo>
                  <a:pt x="f39" y="f70"/>
                </a:lnTo>
                <a:lnTo>
                  <a:pt x="f65" y="f92"/>
                </a:lnTo>
                <a:lnTo>
                  <a:pt x="f65" y="f88"/>
                </a:lnTo>
                <a:arcTo wR="f47" hR="f74" stAng="f110" swAng="f116"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Curved Left Arrow 67"/>
          <p:cNvSpPr/>
          <p:nvPr/>
        </p:nvSpPr>
        <p:spPr>
          <a:xfrm flipH="1" flipV="1">
            <a:off x="4722765" y="5896992"/>
            <a:ext cx="233529" cy="66207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25000"/>
              <a:gd name="f11" fmla="val 50000"/>
              <a:gd name="f12" fmla="+- 0 0 -270"/>
              <a:gd name="f13" fmla="+- 0 0 -90"/>
              <a:gd name="f14" fmla="+- 0 0 -18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*/ f40 1 2"/>
              <a:gd name="f45" fmla="min f41 f40"/>
              <a:gd name="f46" fmla="*/ f41 f41 1"/>
              <a:gd name="f47" fmla="*/ f41 f34 1"/>
              <a:gd name="f48" fmla="*/ f45 f10 1"/>
              <a:gd name="f49" fmla="*/ f45 f11 1"/>
              <a:gd name="f50" fmla="*/ f48 1 100000"/>
              <a:gd name="f51" fmla="*/ f49 1 100000"/>
              <a:gd name="f52" fmla="+- f50 f51 0"/>
              <a:gd name="f53" fmla="*/ f50 f50 1"/>
              <a:gd name="f54" fmla="+- f51 0 f50"/>
              <a:gd name="f55" fmla="*/ f51 1 2"/>
              <a:gd name="f56" fmla="+- f7 f50 0"/>
              <a:gd name="f57" fmla="+- 0 0 f50"/>
              <a:gd name="f58" fmla="*/ f50 1 2"/>
              <a:gd name="f59" fmla="*/ f52 1 4"/>
              <a:gd name="f60" fmla="+- f46 0 f53"/>
              <a:gd name="f61" fmla="*/ f54 1 2"/>
              <a:gd name="f62" fmla="+- f38 0 f55"/>
              <a:gd name="f63" fmla="+- 0 0 f58"/>
              <a:gd name="f64" fmla="+- 0 0 f57"/>
              <a:gd name="f65" fmla="*/ f56 f34 1"/>
              <a:gd name="f66" fmla="*/ f58 f34 1"/>
              <a:gd name="f67" fmla="+- f44 0 f59"/>
              <a:gd name="f68" fmla="sqrt f60"/>
              <a:gd name="f69" fmla="+- 0 0 f63"/>
              <a:gd name="f70" fmla="*/ f62 f34 1"/>
              <a:gd name="f71" fmla="*/ f67 2 1"/>
              <a:gd name="f72" fmla="+- f67 f50 0"/>
              <a:gd name="f73" fmla="*/ f68 f67 1"/>
              <a:gd name="f74" fmla="*/ f67 f34 1"/>
              <a:gd name="f75" fmla="*/ f71 f71 1"/>
              <a:gd name="f76" fmla="*/ f73 1 f41"/>
              <a:gd name="f77" fmla="+- f67 f72 0"/>
              <a:gd name="f78" fmla="*/ f72 f34 1"/>
              <a:gd name="f79" fmla="+- f75 0 f53"/>
              <a:gd name="f80" fmla="+- f67 f76 0"/>
              <a:gd name="f81" fmla="+- f72 f76 0"/>
              <a:gd name="f82" fmla="+- 0 0 f76"/>
              <a:gd name="f83" fmla="*/ f77 1 2"/>
              <a:gd name="f84" fmla="sqrt f79"/>
              <a:gd name="f85" fmla="+- f80 0 f61"/>
              <a:gd name="f86" fmla="+- f81 f61 0"/>
              <a:gd name="f87" fmla="+- 0 0 f82"/>
              <a:gd name="f88" fmla="*/ f80 f34 1"/>
              <a:gd name="f89" fmla="*/ f83 f34 1"/>
              <a:gd name="f90" fmla="*/ f84 f41 1"/>
              <a:gd name="f91" fmla="at2 f64 f87"/>
              <a:gd name="f92" fmla="*/ f85 f34 1"/>
              <a:gd name="f93" fmla="*/ f86 f34 1"/>
              <a:gd name="f94" fmla="+- f91 f1 0"/>
              <a:gd name="f95" fmla="*/ f90 1 f71"/>
              <a:gd name="f96" fmla="*/ f94 f8 1"/>
              <a:gd name="f97" fmla="+- 0 0 f95"/>
              <a:gd name="f98" fmla="*/ f96 1 f0"/>
              <a:gd name="f99" fmla="+- 0 0 f97"/>
              <a:gd name="f100" fmla="+- 0 0 f98"/>
              <a:gd name="f101" fmla="at2 f99 f69"/>
              <a:gd name="f102" fmla="val f100"/>
              <a:gd name="f103" fmla="+- f101 f1 0"/>
              <a:gd name="f104" fmla="+- 0 0 f102"/>
              <a:gd name="f105" fmla="*/ f103 f8 1"/>
              <a:gd name="f106" fmla="*/ f104 f0 1"/>
              <a:gd name="f107" fmla="*/ f105 1 f0"/>
              <a:gd name="f108" fmla="*/ f106 1 f8"/>
              <a:gd name="f109" fmla="+- 0 0 f107"/>
              <a:gd name="f110" fmla="+- f108 0 f1"/>
              <a:gd name="f111" fmla="val f109"/>
              <a:gd name="f112" fmla="+- 0 0 f111"/>
              <a:gd name="f113" fmla="*/ f112 f0 1"/>
              <a:gd name="f114" fmla="*/ f113 1 f8"/>
              <a:gd name="f115" fmla="+- f114 0 f1"/>
              <a:gd name="f116" fmla="+- f115 0 f110"/>
              <a:gd name="f117" fmla="+- f110 f115 0"/>
              <a:gd name="f118" fmla="+- 0 0 f11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9" y="f66"/>
              </a:cxn>
              <a:cxn ang="f31">
                <a:pos x="f65" y="f92"/>
              </a:cxn>
              <a:cxn ang="f32">
                <a:pos x="f39" y="f70"/>
              </a:cxn>
              <a:cxn ang="f33">
                <a:pos x="f65" y="f93"/>
              </a:cxn>
              <a:cxn ang="f32">
                <a:pos x="f42" y="f89"/>
              </a:cxn>
            </a:cxnLst>
            <a:rect l="f39" t="f39" r="f42" b="f43"/>
            <a:pathLst>
              <a:path stroke="0">
                <a:moveTo>
                  <a:pt x="f39" y="f70"/>
                </a:moveTo>
                <a:lnTo>
                  <a:pt x="f65" y="f92"/>
                </a:lnTo>
                <a:lnTo>
                  <a:pt x="f65" y="f88"/>
                </a:lnTo>
                <a:arcTo wR="f47" hR="f74" stAng="f110" swAng="f116"/>
                <a:arcTo wR="f47" hR="f74" stAng="f118" swAng="f117"/>
                <a:lnTo>
                  <a:pt x="f65" y="f93"/>
                </a:lnTo>
                <a:close/>
              </a:path>
              <a:path stroke="0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close/>
              </a:path>
              <a:path fill="none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lnTo>
                  <a:pt x="f42" y="f78"/>
                </a:lnTo>
                <a:arcTo wR="f47" hR="f74" stAng="f7" swAng="f110"/>
                <a:lnTo>
                  <a:pt x="f65" y="f93"/>
                </a:lnTo>
                <a:lnTo>
                  <a:pt x="f39" y="f70"/>
                </a:lnTo>
                <a:lnTo>
                  <a:pt x="f65" y="f92"/>
                </a:lnTo>
                <a:lnTo>
                  <a:pt x="f65" y="f88"/>
                </a:lnTo>
                <a:arcTo wR="f47" hR="f74" stAng="f110" swAng="f116"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TextBox 68"/>
          <p:cNvSpPr txBox="1"/>
          <p:nvPr/>
        </p:nvSpPr>
        <p:spPr>
          <a:xfrm>
            <a:off x="6314137" y="5934859"/>
            <a:ext cx="1178550" cy="586342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t" anchorCtr="1" compatLnSpc="1">
            <a:spAutoFit/>
          </a:bodyPr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Design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Implementation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Verification</a:t>
            </a:r>
          </a:p>
        </p:txBody>
      </p:sp>
      <p:sp>
        <p:nvSpPr>
          <p:cNvPr id="35" name="Curved Left Arrow 69"/>
          <p:cNvSpPr/>
          <p:nvPr/>
        </p:nvSpPr>
        <p:spPr>
          <a:xfrm>
            <a:off x="7261416" y="5934859"/>
            <a:ext cx="231264" cy="6532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25000"/>
              <a:gd name="f11" fmla="val 50000"/>
              <a:gd name="f12" fmla="+- 0 0 -270"/>
              <a:gd name="f13" fmla="+- 0 0 -90"/>
              <a:gd name="f14" fmla="+- 0 0 -18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*/ f40 1 2"/>
              <a:gd name="f45" fmla="min f41 f40"/>
              <a:gd name="f46" fmla="*/ f41 f41 1"/>
              <a:gd name="f47" fmla="*/ f41 f34 1"/>
              <a:gd name="f48" fmla="*/ f45 f10 1"/>
              <a:gd name="f49" fmla="*/ f45 f11 1"/>
              <a:gd name="f50" fmla="*/ f48 1 100000"/>
              <a:gd name="f51" fmla="*/ f49 1 100000"/>
              <a:gd name="f52" fmla="+- f50 f51 0"/>
              <a:gd name="f53" fmla="*/ f50 f50 1"/>
              <a:gd name="f54" fmla="+- f51 0 f50"/>
              <a:gd name="f55" fmla="*/ f51 1 2"/>
              <a:gd name="f56" fmla="+- f7 f50 0"/>
              <a:gd name="f57" fmla="+- 0 0 f50"/>
              <a:gd name="f58" fmla="*/ f50 1 2"/>
              <a:gd name="f59" fmla="*/ f52 1 4"/>
              <a:gd name="f60" fmla="+- f46 0 f53"/>
              <a:gd name="f61" fmla="*/ f54 1 2"/>
              <a:gd name="f62" fmla="+- f38 0 f55"/>
              <a:gd name="f63" fmla="+- 0 0 f58"/>
              <a:gd name="f64" fmla="+- 0 0 f57"/>
              <a:gd name="f65" fmla="*/ f56 f34 1"/>
              <a:gd name="f66" fmla="*/ f58 f34 1"/>
              <a:gd name="f67" fmla="+- f44 0 f59"/>
              <a:gd name="f68" fmla="sqrt f60"/>
              <a:gd name="f69" fmla="+- 0 0 f63"/>
              <a:gd name="f70" fmla="*/ f62 f34 1"/>
              <a:gd name="f71" fmla="*/ f67 2 1"/>
              <a:gd name="f72" fmla="+- f67 f50 0"/>
              <a:gd name="f73" fmla="*/ f68 f67 1"/>
              <a:gd name="f74" fmla="*/ f67 f34 1"/>
              <a:gd name="f75" fmla="*/ f71 f71 1"/>
              <a:gd name="f76" fmla="*/ f73 1 f41"/>
              <a:gd name="f77" fmla="+- f67 f72 0"/>
              <a:gd name="f78" fmla="*/ f72 f34 1"/>
              <a:gd name="f79" fmla="+- f75 0 f53"/>
              <a:gd name="f80" fmla="+- f67 f76 0"/>
              <a:gd name="f81" fmla="+- f72 f76 0"/>
              <a:gd name="f82" fmla="+- 0 0 f76"/>
              <a:gd name="f83" fmla="*/ f77 1 2"/>
              <a:gd name="f84" fmla="sqrt f79"/>
              <a:gd name="f85" fmla="+- f80 0 f61"/>
              <a:gd name="f86" fmla="+- f81 f61 0"/>
              <a:gd name="f87" fmla="+- 0 0 f82"/>
              <a:gd name="f88" fmla="*/ f80 f34 1"/>
              <a:gd name="f89" fmla="*/ f83 f34 1"/>
              <a:gd name="f90" fmla="*/ f84 f41 1"/>
              <a:gd name="f91" fmla="at2 f64 f87"/>
              <a:gd name="f92" fmla="*/ f85 f34 1"/>
              <a:gd name="f93" fmla="*/ f86 f34 1"/>
              <a:gd name="f94" fmla="+- f91 f1 0"/>
              <a:gd name="f95" fmla="*/ f90 1 f71"/>
              <a:gd name="f96" fmla="*/ f94 f8 1"/>
              <a:gd name="f97" fmla="+- 0 0 f95"/>
              <a:gd name="f98" fmla="*/ f96 1 f0"/>
              <a:gd name="f99" fmla="+- 0 0 f97"/>
              <a:gd name="f100" fmla="+- 0 0 f98"/>
              <a:gd name="f101" fmla="at2 f99 f69"/>
              <a:gd name="f102" fmla="val f100"/>
              <a:gd name="f103" fmla="+- f101 f1 0"/>
              <a:gd name="f104" fmla="+- 0 0 f102"/>
              <a:gd name="f105" fmla="*/ f103 f8 1"/>
              <a:gd name="f106" fmla="*/ f104 f0 1"/>
              <a:gd name="f107" fmla="*/ f105 1 f0"/>
              <a:gd name="f108" fmla="*/ f106 1 f8"/>
              <a:gd name="f109" fmla="+- 0 0 f107"/>
              <a:gd name="f110" fmla="+- f108 0 f1"/>
              <a:gd name="f111" fmla="val f109"/>
              <a:gd name="f112" fmla="+- 0 0 f111"/>
              <a:gd name="f113" fmla="*/ f112 f0 1"/>
              <a:gd name="f114" fmla="*/ f113 1 f8"/>
              <a:gd name="f115" fmla="+- f114 0 f1"/>
              <a:gd name="f116" fmla="+- f115 0 f110"/>
              <a:gd name="f117" fmla="+- f110 f115 0"/>
              <a:gd name="f118" fmla="+- 0 0 f11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9" y="f66"/>
              </a:cxn>
              <a:cxn ang="f31">
                <a:pos x="f65" y="f92"/>
              </a:cxn>
              <a:cxn ang="f32">
                <a:pos x="f39" y="f70"/>
              </a:cxn>
              <a:cxn ang="f33">
                <a:pos x="f65" y="f93"/>
              </a:cxn>
              <a:cxn ang="f32">
                <a:pos x="f42" y="f89"/>
              </a:cxn>
            </a:cxnLst>
            <a:rect l="f39" t="f39" r="f42" b="f43"/>
            <a:pathLst>
              <a:path stroke="0">
                <a:moveTo>
                  <a:pt x="f39" y="f70"/>
                </a:moveTo>
                <a:lnTo>
                  <a:pt x="f65" y="f92"/>
                </a:lnTo>
                <a:lnTo>
                  <a:pt x="f65" y="f88"/>
                </a:lnTo>
                <a:arcTo wR="f47" hR="f74" stAng="f110" swAng="f116"/>
                <a:arcTo wR="f47" hR="f74" stAng="f118" swAng="f117"/>
                <a:lnTo>
                  <a:pt x="f65" y="f93"/>
                </a:lnTo>
                <a:close/>
              </a:path>
              <a:path stroke="0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close/>
              </a:path>
              <a:path fill="none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lnTo>
                  <a:pt x="f42" y="f78"/>
                </a:lnTo>
                <a:arcTo wR="f47" hR="f74" stAng="f7" swAng="f110"/>
                <a:lnTo>
                  <a:pt x="f65" y="f93"/>
                </a:lnTo>
                <a:lnTo>
                  <a:pt x="f39" y="f70"/>
                </a:lnTo>
                <a:lnTo>
                  <a:pt x="f65" y="f92"/>
                </a:lnTo>
                <a:lnTo>
                  <a:pt x="f65" y="f88"/>
                </a:lnTo>
                <a:arcTo wR="f47" hR="f74" stAng="f110" swAng="f116"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Curved Left Arrow 70"/>
          <p:cNvSpPr/>
          <p:nvPr/>
        </p:nvSpPr>
        <p:spPr>
          <a:xfrm flipH="1" flipV="1">
            <a:off x="6314137" y="5926033"/>
            <a:ext cx="233529" cy="66207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25000"/>
              <a:gd name="f11" fmla="val 50000"/>
              <a:gd name="f12" fmla="+- 0 0 -270"/>
              <a:gd name="f13" fmla="+- 0 0 -90"/>
              <a:gd name="f14" fmla="+- 0 0 -18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*/ f40 1 2"/>
              <a:gd name="f45" fmla="min f41 f40"/>
              <a:gd name="f46" fmla="*/ f41 f41 1"/>
              <a:gd name="f47" fmla="*/ f41 f34 1"/>
              <a:gd name="f48" fmla="*/ f45 f10 1"/>
              <a:gd name="f49" fmla="*/ f45 f11 1"/>
              <a:gd name="f50" fmla="*/ f48 1 100000"/>
              <a:gd name="f51" fmla="*/ f49 1 100000"/>
              <a:gd name="f52" fmla="+- f50 f51 0"/>
              <a:gd name="f53" fmla="*/ f50 f50 1"/>
              <a:gd name="f54" fmla="+- f51 0 f50"/>
              <a:gd name="f55" fmla="*/ f51 1 2"/>
              <a:gd name="f56" fmla="+- f7 f50 0"/>
              <a:gd name="f57" fmla="+- 0 0 f50"/>
              <a:gd name="f58" fmla="*/ f50 1 2"/>
              <a:gd name="f59" fmla="*/ f52 1 4"/>
              <a:gd name="f60" fmla="+- f46 0 f53"/>
              <a:gd name="f61" fmla="*/ f54 1 2"/>
              <a:gd name="f62" fmla="+- f38 0 f55"/>
              <a:gd name="f63" fmla="+- 0 0 f58"/>
              <a:gd name="f64" fmla="+- 0 0 f57"/>
              <a:gd name="f65" fmla="*/ f56 f34 1"/>
              <a:gd name="f66" fmla="*/ f58 f34 1"/>
              <a:gd name="f67" fmla="+- f44 0 f59"/>
              <a:gd name="f68" fmla="sqrt f60"/>
              <a:gd name="f69" fmla="+- 0 0 f63"/>
              <a:gd name="f70" fmla="*/ f62 f34 1"/>
              <a:gd name="f71" fmla="*/ f67 2 1"/>
              <a:gd name="f72" fmla="+- f67 f50 0"/>
              <a:gd name="f73" fmla="*/ f68 f67 1"/>
              <a:gd name="f74" fmla="*/ f67 f34 1"/>
              <a:gd name="f75" fmla="*/ f71 f71 1"/>
              <a:gd name="f76" fmla="*/ f73 1 f41"/>
              <a:gd name="f77" fmla="+- f67 f72 0"/>
              <a:gd name="f78" fmla="*/ f72 f34 1"/>
              <a:gd name="f79" fmla="+- f75 0 f53"/>
              <a:gd name="f80" fmla="+- f67 f76 0"/>
              <a:gd name="f81" fmla="+- f72 f76 0"/>
              <a:gd name="f82" fmla="+- 0 0 f76"/>
              <a:gd name="f83" fmla="*/ f77 1 2"/>
              <a:gd name="f84" fmla="sqrt f79"/>
              <a:gd name="f85" fmla="+- f80 0 f61"/>
              <a:gd name="f86" fmla="+- f81 f61 0"/>
              <a:gd name="f87" fmla="+- 0 0 f82"/>
              <a:gd name="f88" fmla="*/ f80 f34 1"/>
              <a:gd name="f89" fmla="*/ f83 f34 1"/>
              <a:gd name="f90" fmla="*/ f84 f41 1"/>
              <a:gd name="f91" fmla="at2 f64 f87"/>
              <a:gd name="f92" fmla="*/ f85 f34 1"/>
              <a:gd name="f93" fmla="*/ f86 f34 1"/>
              <a:gd name="f94" fmla="+- f91 f1 0"/>
              <a:gd name="f95" fmla="*/ f90 1 f71"/>
              <a:gd name="f96" fmla="*/ f94 f8 1"/>
              <a:gd name="f97" fmla="+- 0 0 f95"/>
              <a:gd name="f98" fmla="*/ f96 1 f0"/>
              <a:gd name="f99" fmla="+- 0 0 f97"/>
              <a:gd name="f100" fmla="+- 0 0 f98"/>
              <a:gd name="f101" fmla="at2 f99 f69"/>
              <a:gd name="f102" fmla="val f100"/>
              <a:gd name="f103" fmla="+- f101 f1 0"/>
              <a:gd name="f104" fmla="+- 0 0 f102"/>
              <a:gd name="f105" fmla="*/ f103 f8 1"/>
              <a:gd name="f106" fmla="*/ f104 f0 1"/>
              <a:gd name="f107" fmla="*/ f105 1 f0"/>
              <a:gd name="f108" fmla="*/ f106 1 f8"/>
              <a:gd name="f109" fmla="+- 0 0 f107"/>
              <a:gd name="f110" fmla="+- f108 0 f1"/>
              <a:gd name="f111" fmla="val f109"/>
              <a:gd name="f112" fmla="+- 0 0 f111"/>
              <a:gd name="f113" fmla="*/ f112 f0 1"/>
              <a:gd name="f114" fmla="*/ f113 1 f8"/>
              <a:gd name="f115" fmla="+- f114 0 f1"/>
              <a:gd name="f116" fmla="+- f115 0 f110"/>
              <a:gd name="f117" fmla="+- f110 f115 0"/>
              <a:gd name="f118" fmla="+- 0 0 f11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9" y="f66"/>
              </a:cxn>
              <a:cxn ang="f31">
                <a:pos x="f65" y="f92"/>
              </a:cxn>
              <a:cxn ang="f32">
                <a:pos x="f39" y="f70"/>
              </a:cxn>
              <a:cxn ang="f33">
                <a:pos x="f65" y="f93"/>
              </a:cxn>
              <a:cxn ang="f32">
                <a:pos x="f42" y="f89"/>
              </a:cxn>
            </a:cxnLst>
            <a:rect l="f39" t="f39" r="f42" b="f43"/>
            <a:pathLst>
              <a:path stroke="0">
                <a:moveTo>
                  <a:pt x="f39" y="f70"/>
                </a:moveTo>
                <a:lnTo>
                  <a:pt x="f65" y="f92"/>
                </a:lnTo>
                <a:lnTo>
                  <a:pt x="f65" y="f88"/>
                </a:lnTo>
                <a:arcTo wR="f47" hR="f74" stAng="f110" swAng="f116"/>
                <a:arcTo wR="f47" hR="f74" stAng="f118" swAng="f117"/>
                <a:lnTo>
                  <a:pt x="f65" y="f93"/>
                </a:lnTo>
                <a:close/>
              </a:path>
              <a:path stroke="0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close/>
              </a:path>
              <a:path fill="none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lnTo>
                  <a:pt x="f42" y="f78"/>
                </a:lnTo>
                <a:arcTo wR="f47" hR="f74" stAng="f7" swAng="f110"/>
                <a:lnTo>
                  <a:pt x="f65" y="f93"/>
                </a:lnTo>
                <a:lnTo>
                  <a:pt x="f39" y="f70"/>
                </a:lnTo>
                <a:lnTo>
                  <a:pt x="f65" y="f92"/>
                </a:lnTo>
                <a:lnTo>
                  <a:pt x="f65" y="f88"/>
                </a:lnTo>
                <a:arcTo wR="f47" hR="f74" stAng="f110" swAng="f116"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TextBox 71"/>
          <p:cNvSpPr txBox="1"/>
          <p:nvPr/>
        </p:nvSpPr>
        <p:spPr>
          <a:xfrm>
            <a:off x="7818127" y="5920600"/>
            <a:ext cx="1178550" cy="586342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t" anchorCtr="1" compatLnSpc="1">
            <a:spAutoFit/>
          </a:bodyPr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rgbClr val="FFFFFF"/>
                </a:solidFill>
                <a:latin typeface="Calibri"/>
              </a:rPr>
              <a:t>Design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rgbClr val="FFFFFF"/>
                </a:solidFill>
                <a:latin typeface="Calibri"/>
              </a:rPr>
              <a:t>Implementation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rgbClr val="FFFFFF"/>
                </a:solidFill>
                <a:latin typeface="Calibri"/>
              </a:rPr>
              <a:t>Verification</a:t>
            </a:r>
          </a:p>
        </p:txBody>
      </p:sp>
      <p:sp>
        <p:nvSpPr>
          <p:cNvPr id="38" name="Curved Left Arrow 72"/>
          <p:cNvSpPr/>
          <p:nvPr/>
        </p:nvSpPr>
        <p:spPr>
          <a:xfrm>
            <a:off x="8765406" y="5920600"/>
            <a:ext cx="231264" cy="6532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25000"/>
              <a:gd name="f11" fmla="val 50000"/>
              <a:gd name="f12" fmla="+- 0 0 -270"/>
              <a:gd name="f13" fmla="+- 0 0 -90"/>
              <a:gd name="f14" fmla="+- 0 0 -18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*/ f40 1 2"/>
              <a:gd name="f45" fmla="min f41 f40"/>
              <a:gd name="f46" fmla="*/ f41 f41 1"/>
              <a:gd name="f47" fmla="*/ f41 f34 1"/>
              <a:gd name="f48" fmla="*/ f45 f10 1"/>
              <a:gd name="f49" fmla="*/ f45 f11 1"/>
              <a:gd name="f50" fmla="*/ f48 1 100000"/>
              <a:gd name="f51" fmla="*/ f49 1 100000"/>
              <a:gd name="f52" fmla="+- f50 f51 0"/>
              <a:gd name="f53" fmla="*/ f50 f50 1"/>
              <a:gd name="f54" fmla="+- f51 0 f50"/>
              <a:gd name="f55" fmla="*/ f51 1 2"/>
              <a:gd name="f56" fmla="+- f7 f50 0"/>
              <a:gd name="f57" fmla="+- 0 0 f50"/>
              <a:gd name="f58" fmla="*/ f50 1 2"/>
              <a:gd name="f59" fmla="*/ f52 1 4"/>
              <a:gd name="f60" fmla="+- f46 0 f53"/>
              <a:gd name="f61" fmla="*/ f54 1 2"/>
              <a:gd name="f62" fmla="+- f38 0 f55"/>
              <a:gd name="f63" fmla="+- 0 0 f58"/>
              <a:gd name="f64" fmla="+- 0 0 f57"/>
              <a:gd name="f65" fmla="*/ f56 f34 1"/>
              <a:gd name="f66" fmla="*/ f58 f34 1"/>
              <a:gd name="f67" fmla="+- f44 0 f59"/>
              <a:gd name="f68" fmla="sqrt f60"/>
              <a:gd name="f69" fmla="+- 0 0 f63"/>
              <a:gd name="f70" fmla="*/ f62 f34 1"/>
              <a:gd name="f71" fmla="*/ f67 2 1"/>
              <a:gd name="f72" fmla="+- f67 f50 0"/>
              <a:gd name="f73" fmla="*/ f68 f67 1"/>
              <a:gd name="f74" fmla="*/ f67 f34 1"/>
              <a:gd name="f75" fmla="*/ f71 f71 1"/>
              <a:gd name="f76" fmla="*/ f73 1 f41"/>
              <a:gd name="f77" fmla="+- f67 f72 0"/>
              <a:gd name="f78" fmla="*/ f72 f34 1"/>
              <a:gd name="f79" fmla="+- f75 0 f53"/>
              <a:gd name="f80" fmla="+- f67 f76 0"/>
              <a:gd name="f81" fmla="+- f72 f76 0"/>
              <a:gd name="f82" fmla="+- 0 0 f76"/>
              <a:gd name="f83" fmla="*/ f77 1 2"/>
              <a:gd name="f84" fmla="sqrt f79"/>
              <a:gd name="f85" fmla="+- f80 0 f61"/>
              <a:gd name="f86" fmla="+- f81 f61 0"/>
              <a:gd name="f87" fmla="+- 0 0 f82"/>
              <a:gd name="f88" fmla="*/ f80 f34 1"/>
              <a:gd name="f89" fmla="*/ f83 f34 1"/>
              <a:gd name="f90" fmla="*/ f84 f41 1"/>
              <a:gd name="f91" fmla="at2 f64 f87"/>
              <a:gd name="f92" fmla="*/ f85 f34 1"/>
              <a:gd name="f93" fmla="*/ f86 f34 1"/>
              <a:gd name="f94" fmla="+- f91 f1 0"/>
              <a:gd name="f95" fmla="*/ f90 1 f71"/>
              <a:gd name="f96" fmla="*/ f94 f8 1"/>
              <a:gd name="f97" fmla="+- 0 0 f95"/>
              <a:gd name="f98" fmla="*/ f96 1 f0"/>
              <a:gd name="f99" fmla="+- 0 0 f97"/>
              <a:gd name="f100" fmla="+- 0 0 f98"/>
              <a:gd name="f101" fmla="at2 f99 f69"/>
              <a:gd name="f102" fmla="val f100"/>
              <a:gd name="f103" fmla="+- f101 f1 0"/>
              <a:gd name="f104" fmla="+- 0 0 f102"/>
              <a:gd name="f105" fmla="*/ f103 f8 1"/>
              <a:gd name="f106" fmla="*/ f104 f0 1"/>
              <a:gd name="f107" fmla="*/ f105 1 f0"/>
              <a:gd name="f108" fmla="*/ f106 1 f8"/>
              <a:gd name="f109" fmla="+- 0 0 f107"/>
              <a:gd name="f110" fmla="+- f108 0 f1"/>
              <a:gd name="f111" fmla="val f109"/>
              <a:gd name="f112" fmla="+- 0 0 f111"/>
              <a:gd name="f113" fmla="*/ f112 f0 1"/>
              <a:gd name="f114" fmla="*/ f113 1 f8"/>
              <a:gd name="f115" fmla="+- f114 0 f1"/>
              <a:gd name="f116" fmla="+- f115 0 f110"/>
              <a:gd name="f117" fmla="+- f110 f115 0"/>
              <a:gd name="f118" fmla="+- 0 0 f11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9" y="f66"/>
              </a:cxn>
              <a:cxn ang="f31">
                <a:pos x="f65" y="f92"/>
              </a:cxn>
              <a:cxn ang="f32">
                <a:pos x="f39" y="f70"/>
              </a:cxn>
              <a:cxn ang="f33">
                <a:pos x="f65" y="f93"/>
              </a:cxn>
              <a:cxn ang="f32">
                <a:pos x="f42" y="f89"/>
              </a:cxn>
            </a:cxnLst>
            <a:rect l="f39" t="f39" r="f42" b="f43"/>
            <a:pathLst>
              <a:path stroke="0">
                <a:moveTo>
                  <a:pt x="f39" y="f70"/>
                </a:moveTo>
                <a:lnTo>
                  <a:pt x="f65" y="f92"/>
                </a:lnTo>
                <a:lnTo>
                  <a:pt x="f65" y="f88"/>
                </a:lnTo>
                <a:arcTo wR="f47" hR="f74" stAng="f110" swAng="f116"/>
                <a:arcTo wR="f47" hR="f74" stAng="f118" swAng="f117"/>
                <a:lnTo>
                  <a:pt x="f65" y="f93"/>
                </a:lnTo>
                <a:close/>
              </a:path>
              <a:path stroke="0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close/>
              </a:path>
              <a:path fill="none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lnTo>
                  <a:pt x="f42" y="f78"/>
                </a:lnTo>
                <a:arcTo wR="f47" hR="f74" stAng="f7" swAng="f110"/>
                <a:lnTo>
                  <a:pt x="f65" y="f93"/>
                </a:lnTo>
                <a:lnTo>
                  <a:pt x="f39" y="f70"/>
                </a:lnTo>
                <a:lnTo>
                  <a:pt x="f65" y="f92"/>
                </a:lnTo>
                <a:lnTo>
                  <a:pt x="f65" y="f88"/>
                </a:lnTo>
                <a:arcTo wR="f47" hR="f74" stAng="f110" swAng="f116"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Curved Left Arrow 73"/>
          <p:cNvSpPr/>
          <p:nvPr/>
        </p:nvSpPr>
        <p:spPr>
          <a:xfrm flipH="1" flipV="1">
            <a:off x="7818127" y="5911766"/>
            <a:ext cx="233529" cy="66207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25000"/>
              <a:gd name="f11" fmla="val 50000"/>
              <a:gd name="f12" fmla="+- 0 0 -270"/>
              <a:gd name="f13" fmla="+- 0 0 -90"/>
              <a:gd name="f14" fmla="+- 0 0 -18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*/ f40 1 2"/>
              <a:gd name="f45" fmla="min f41 f40"/>
              <a:gd name="f46" fmla="*/ f41 f41 1"/>
              <a:gd name="f47" fmla="*/ f41 f34 1"/>
              <a:gd name="f48" fmla="*/ f45 f10 1"/>
              <a:gd name="f49" fmla="*/ f45 f11 1"/>
              <a:gd name="f50" fmla="*/ f48 1 100000"/>
              <a:gd name="f51" fmla="*/ f49 1 100000"/>
              <a:gd name="f52" fmla="+- f50 f51 0"/>
              <a:gd name="f53" fmla="*/ f50 f50 1"/>
              <a:gd name="f54" fmla="+- f51 0 f50"/>
              <a:gd name="f55" fmla="*/ f51 1 2"/>
              <a:gd name="f56" fmla="+- f7 f50 0"/>
              <a:gd name="f57" fmla="+- 0 0 f50"/>
              <a:gd name="f58" fmla="*/ f50 1 2"/>
              <a:gd name="f59" fmla="*/ f52 1 4"/>
              <a:gd name="f60" fmla="+- f46 0 f53"/>
              <a:gd name="f61" fmla="*/ f54 1 2"/>
              <a:gd name="f62" fmla="+- f38 0 f55"/>
              <a:gd name="f63" fmla="+- 0 0 f58"/>
              <a:gd name="f64" fmla="+- 0 0 f57"/>
              <a:gd name="f65" fmla="*/ f56 f34 1"/>
              <a:gd name="f66" fmla="*/ f58 f34 1"/>
              <a:gd name="f67" fmla="+- f44 0 f59"/>
              <a:gd name="f68" fmla="sqrt f60"/>
              <a:gd name="f69" fmla="+- 0 0 f63"/>
              <a:gd name="f70" fmla="*/ f62 f34 1"/>
              <a:gd name="f71" fmla="*/ f67 2 1"/>
              <a:gd name="f72" fmla="+- f67 f50 0"/>
              <a:gd name="f73" fmla="*/ f68 f67 1"/>
              <a:gd name="f74" fmla="*/ f67 f34 1"/>
              <a:gd name="f75" fmla="*/ f71 f71 1"/>
              <a:gd name="f76" fmla="*/ f73 1 f41"/>
              <a:gd name="f77" fmla="+- f67 f72 0"/>
              <a:gd name="f78" fmla="*/ f72 f34 1"/>
              <a:gd name="f79" fmla="+- f75 0 f53"/>
              <a:gd name="f80" fmla="+- f67 f76 0"/>
              <a:gd name="f81" fmla="+- f72 f76 0"/>
              <a:gd name="f82" fmla="+- 0 0 f76"/>
              <a:gd name="f83" fmla="*/ f77 1 2"/>
              <a:gd name="f84" fmla="sqrt f79"/>
              <a:gd name="f85" fmla="+- f80 0 f61"/>
              <a:gd name="f86" fmla="+- f81 f61 0"/>
              <a:gd name="f87" fmla="+- 0 0 f82"/>
              <a:gd name="f88" fmla="*/ f80 f34 1"/>
              <a:gd name="f89" fmla="*/ f83 f34 1"/>
              <a:gd name="f90" fmla="*/ f84 f41 1"/>
              <a:gd name="f91" fmla="at2 f64 f87"/>
              <a:gd name="f92" fmla="*/ f85 f34 1"/>
              <a:gd name="f93" fmla="*/ f86 f34 1"/>
              <a:gd name="f94" fmla="+- f91 f1 0"/>
              <a:gd name="f95" fmla="*/ f90 1 f71"/>
              <a:gd name="f96" fmla="*/ f94 f8 1"/>
              <a:gd name="f97" fmla="+- 0 0 f95"/>
              <a:gd name="f98" fmla="*/ f96 1 f0"/>
              <a:gd name="f99" fmla="+- 0 0 f97"/>
              <a:gd name="f100" fmla="+- 0 0 f98"/>
              <a:gd name="f101" fmla="at2 f99 f69"/>
              <a:gd name="f102" fmla="val f100"/>
              <a:gd name="f103" fmla="+- f101 f1 0"/>
              <a:gd name="f104" fmla="+- 0 0 f102"/>
              <a:gd name="f105" fmla="*/ f103 f8 1"/>
              <a:gd name="f106" fmla="*/ f104 f0 1"/>
              <a:gd name="f107" fmla="*/ f105 1 f0"/>
              <a:gd name="f108" fmla="*/ f106 1 f8"/>
              <a:gd name="f109" fmla="+- 0 0 f107"/>
              <a:gd name="f110" fmla="+- f108 0 f1"/>
              <a:gd name="f111" fmla="val f109"/>
              <a:gd name="f112" fmla="+- 0 0 f111"/>
              <a:gd name="f113" fmla="*/ f112 f0 1"/>
              <a:gd name="f114" fmla="*/ f113 1 f8"/>
              <a:gd name="f115" fmla="+- f114 0 f1"/>
              <a:gd name="f116" fmla="+- f115 0 f110"/>
              <a:gd name="f117" fmla="+- f110 f115 0"/>
              <a:gd name="f118" fmla="+- 0 0 f11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9" y="f66"/>
              </a:cxn>
              <a:cxn ang="f31">
                <a:pos x="f65" y="f92"/>
              </a:cxn>
              <a:cxn ang="f32">
                <a:pos x="f39" y="f70"/>
              </a:cxn>
              <a:cxn ang="f33">
                <a:pos x="f65" y="f93"/>
              </a:cxn>
              <a:cxn ang="f32">
                <a:pos x="f42" y="f89"/>
              </a:cxn>
            </a:cxnLst>
            <a:rect l="f39" t="f39" r="f42" b="f43"/>
            <a:pathLst>
              <a:path stroke="0">
                <a:moveTo>
                  <a:pt x="f39" y="f70"/>
                </a:moveTo>
                <a:lnTo>
                  <a:pt x="f65" y="f92"/>
                </a:lnTo>
                <a:lnTo>
                  <a:pt x="f65" y="f88"/>
                </a:lnTo>
                <a:arcTo wR="f47" hR="f74" stAng="f110" swAng="f116"/>
                <a:arcTo wR="f47" hR="f74" stAng="f118" swAng="f117"/>
                <a:lnTo>
                  <a:pt x="f65" y="f93"/>
                </a:lnTo>
                <a:close/>
              </a:path>
              <a:path stroke="0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close/>
              </a:path>
              <a:path fill="none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lnTo>
                  <a:pt x="f42" y="f78"/>
                </a:lnTo>
                <a:arcTo wR="f47" hR="f74" stAng="f7" swAng="f110"/>
                <a:lnTo>
                  <a:pt x="f65" y="f93"/>
                </a:lnTo>
                <a:lnTo>
                  <a:pt x="f39" y="f70"/>
                </a:lnTo>
                <a:lnTo>
                  <a:pt x="f65" y="f92"/>
                </a:lnTo>
                <a:lnTo>
                  <a:pt x="f65" y="f88"/>
                </a:lnTo>
                <a:arcTo wR="f47" hR="f74" stAng="f110" swAng="f116"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Rectangle 76"/>
          <p:cNvSpPr/>
          <p:nvPr/>
        </p:nvSpPr>
        <p:spPr>
          <a:xfrm>
            <a:off x="533380" y="4408248"/>
            <a:ext cx="1796028" cy="489876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User Story Z</a:t>
            </a:r>
          </a:p>
        </p:txBody>
      </p:sp>
      <p:sp>
        <p:nvSpPr>
          <p:cNvPr id="41" name="Rectangle 77"/>
          <p:cNvSpPr/>
          <p:nvPr/>
        </p:nvSpPr>
        <p:spPr>
          <a:xfrm>
            <a:off x="6162216" y="3389713"/>
            <a:ext cx="1306202" cy="489876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Task7</a:t>
            </a:r>
          </a:p>
        </p:txBody>
      </p:sp>
      <p:sp>
        <p:nvSpPr>
          <p:cNvPr id="42" name="Rectangle 78"/>
          <p:cNvSpPr/>
          <p:nvPr/>
        </p:nvSpPr>
        <p:spPr>
          <a:xfrm>
            <a:off x="6162216" y="4008963"/>
            <a:ext cx="1306202" cy="489876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Task8</a:t>
            </a:r>
          </a:p>
        </p:txBody>
      </p:sp>
      <p:cxnSp>
        <p:nvCxnSpPr>
          <p:cNvPr id="43" name="Straight Arrow Connector 79"/>
          <p:cNvCxnSpPr>
            <a:stCxn id="40" idx="3"/>
            <a:endCxn id="41" idx="1"/>
          </p:cNvCxnSpPr>
          <p:nvPr/>
        </p:nvCxnSpPr>
        <p:spPr>
          <a:xfrm flipV="1">
            <a:off x="2329408" y="3634651"/>
            <a:ext cx="3832808" cy="1018535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44" name="Straight Arrow Connector 82"/>
          <p:cNvCxnSpPr>
            <a:endCxn id="42" idx="1"/>
          </p:cNvCxnSpPr>
          <p:nvPr/>
        </p:nvCxnSpPr>
        <p:spPr>
          <a:xfrm flipV="1">
            <a:off x="2353179" y="4253898"/>
            <a:ext cx="3809037" cy="394349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45" name="Rectangle 85"/>
          <p:cNvSpPr/>
          <p:nvPr/>
        </p:nvSpPr>
        <p:spPr>
          <a:xfrm>
            <a:off x="7779650" y="4610022"/>
            <a:ext cx="1306202" cy="489876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Task9</a:t>
            </a:r>
          </a:p>
        </p:txBody>
      </p:sp>
      <p:sp>
        <p:nvSpPr>
          <p:cNvPr id="46" name="Rectangle 86"/>
          <p:cNvSpPr/>
          <p:nvPr/>
        </p:nvSpPr>
        <p:spPr>
          <a:xfrm>
            <a:off x="522314" y="5169920"/>
            <a:ext cx="1796028" cy="489876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User Story 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42056" y="1438003"/>
            <a:ext cx="118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Sprint 1</a:t>
            </a:r>
            <a:endParaRPr lang="fi-FI" dirty="0"/>
          </a:p>
        </p:txBody>
      </p:sp>
      <p:sp>
        <p:nvSpPr>
          <p:cNvPr id="47" name="TextBox 46"/>
          <p:cNvSpPr txBox="1"/>
          <p:nvPr/>
        </p:nvSpPr>
        <p:spPr>
          <a:xfrm>
            <a:off x="4718817" y="1462624"/>
            <a:ext cx="118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Sprint 2</a:t>
            </a:r>
            <a:endParaRPr lang="fi-FI" dirty="0"/>
          </a:p>
        </p:txBody>
      </p:sp>
      <p:sp>
        <p:nvSpPr>
          <p:cNvPr id="48" name="TextBox 47"/>
          <p:cNvSpPr txBox="1"/>
          <p:nvPr/>
        </p:nvSpPr>
        <p:spPr>
          <a:xfrm>
            <a:off x="6342930" y="1491665"/>
            <a:ext cx="118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Sprint 3</a:t>
            </a:r>
            <a:endParaRPr lang="fi-FI" dirty="0"/>
          </a:p>
        </p:txBody>
      </p:sp>
      <p:sp>
        <p:nvSpPr>
          <p:cNvPr id="49" name="TextBox 48"/>
          <p:cNvSpPr txBox="1"/>
          <p:nvPr/>
        </p:nvSpPr>
        <p:spPr>
          <a:xfrm>
            <a:off x="7911710" y="1477398"/>
            <a:ext cx="118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Sprint 4</a:t>
            </a:r>
            <a:endParaRPr lang="fi-FI" dirty="0"/>
          </a:p>
        </p:txBody>
      </p:sp>
      <p:sp>
        <p:nvSpPr>
          <p:cNvPr id="51" name="Rounded Rectangle 50"/>
          <p:cNvSpPr/>
          <p:nvPr/>
        </p:nvSpPr>
        <p:spPr>
          <a:xfrm>
            <a:off x="7482986" y="841574"/>
            <a:ext cx="18002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Milestone</a:t>
            </a:r>
            <a:r>
              <a:rPr lang="fi-FI" dirty="0" smtClean="0"/>
              <a:t> </a:t>
            </a:r>
            <a:r>
              <a:rPr lang="fi-FI" dirty="0" smtClean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51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test?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628800"/>
            <a:ext cx="8201025" cy="30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Vertical Scroll 5"/>
          <p:cNvSpPr/>
          <p:nvPr/>
        </p:nvSpPr>
        <p:spPr>
          <a:xfrm>
            <a:off x="2051720" y="6021288"/>
            <a:ext cx="5400600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97966" indent="0">
              <a:buNone/>
            </a:pPr>
            <a:r>
              <a:rPr lang="en-US" dirty="0" smtClean="0"/>
              <a:t>What should be tested? 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64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How to </a:t>
            </a:r>
            <a:r>
              <a:rPr lang="fi-FI" dirty="0" err="1" smtClean="0"/>
              <a:t>test</a:t>
            </a:r>
            <a:r>
              <a:rPr lang="fi-FI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10172" y="2057186"/>
            <a:ext cx="1969919" cy="27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788194" y="2449137"/>
            <a:ext cx="4180319" cy="1842778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What should be tested?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How ?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7363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Verification of implementation</a:t>
            </a:r>
            <a:endParaRPr lang="en-US" dirty="0"/>
          </a:p>
        </p:txBody>
      </p:sp>
      <p:sp>
        <p:nvSpPr>
          <p:cNvPr id="6" name="Vertical Scroll 5"/>
          <p:cNvSpPr/>
          <p:nvPr/>
        </p:nvSpPr>
        <p:spPr>
          <a:xfrm>
            <a:off x="2051720" y="6021288"/>
            <a:ext cx="5400600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97966" indent="0"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Unit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fi-FI" dirty="0" smtClean="0"/>
          </a:p>
          <a:p>
            <a:r>
              <a:rPr lang="fi-FI" dirty="0" err="1" smtClean="0"/>
              <a:t>Static</a:t>
            </a:r>
            <a:r>
              <a:rPr lang="fi-FI" dirty="0" smtClean="0"/>
              <a:t> </a:t>
            </a:r>
            <a:r>
              <a:rPr lang="fi-FI" dirty="0" err="1" smtClean="0"/>
              <a:t>Analyze</a:t>
            </a:r>
            <a:endParaRPr lang="fi-FI" dirty="0" smtClean="0"/>
          </a:p>
          <a:p>
            <a:r>
              <a:rPr lang="fi-FI" dirty="0" err="1" smtClean="0"/>
              <a:t>Dynamic</a:t>
            </a:r>
            <a:r>
              <a:rPr lang="fi-FI" dirty="0" smtClean="0"/>
              <a:t> </a:t>
            </a:r>
            <a:r>
              <a:rPr lang="fi-FI" dirty="0" err="1" smtClean="0"/>
              <a:t>Analyze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9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What</a:t>
            </a:r>
            <a:r>
              <a:rPr lang="fi-FI" dirty="0" smtClean="0"/>
              <a:t> </a:t>
            </a:r>
            <a:r>
              <a:rPr lang="fi-FI" dirty="0" err="1" smtClean="0"/>
              <a:t>should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tested</a:t>
            </a:r>
            <a:r>
              <a:rPr lang="fi-FI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17923" y="2650620"/>
            <a:ext cx="2449137" cy="2122809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409197" y="3697750"/>
            <a:ext cx="381998" cy="32082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+- f6 0 f5"/>
              <a:gd name="f12" fmla="*/ f8 f0 1"/>
              <a:gd name="f13" fmla="*/ f11 1 21600"/>
              <a:gd name="f14" fmla="*/ f12 1 f2"/>
              <a:gd name="f15" fmla="*/ 5400 f13 1"/>
              <a:gd name="f16" fmla="*/ 16200 f13 1"/>
              <a:gd name="f17" fmla="*/ 10800 f13 1"/>
              <a:gd name="f18" fmla="*/ 0 f13 1"/>
              <a:gd name="f19" fmla="*/ 21600 f13 1"/>
              <a:gd name="f20" fmla="+- f14 0 f1"/>
              <a:gd name="f21" fmla="*/ f17 1 f13"/>
              <a:gd name="f22" fmla="*/ f18 1 f13"/>
              <a:gd name="f23" fmla="*/ f19 1 f13"/>
              <a:gd name="f24" fmla="*/ f15 1 f13"/>
              <a:gd name="f25" fmla="*/ f16 1 f13"/>
              <a:gd name="f26" fmla="*/ f24 f9 1"/>
              <a:gd name="f27" fmla="*/ f25 f9 1"/>
              <a:gd name="f28" fmla="*/ f25 f10 1"/>
              <a:gd name="f29" fmla="*/ f24 f10 1"/>
              <a:gd name="f30" fmla="*/ f21 f9 1"/>
              <a:gd name="f31" fmla="*/ f22 f10 1"/>
              <a:gd name="f32" fmla="*/ f22 f9 1"/>
              <a:gd name="f33" fmla="*/ f21 f10 1"/>
              <a:gd name="f34" fmla="*/ f23 f10 1"/>
              <a:gd name="f35" fmla="*/ f23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30" y="f31"/>
              </a:cxn>
              <a:cxn ang="f20">
                <a:pos x="f32" y="f33"/>
              </a:cxn>
              <a:cxn ang="f20">
                <a:pos x="f30" y="f34"/>
              </a:cxn>
              <a:cxn ang="f20">
                <a:pos x="f35" y="f33"/>
              </a:cxn>
            </a:cxnLst>
            <a:rect l="f26" t="f29" r="f27" b="f28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6" name="Rounded Rectangle 32"/>
          <p:cNvSpPr/>
          <p:nvPr/>
        </p:nvSpPr>
        <p:spPr>
          <a:xfrm>
            <a:off x="3395263" y="3153057"/>
            <a:ext cx="440747" cy="24134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7" name="Straight Arrow Connector 34"/>
          <p:cNvCxnSpPr>
            <a:stCxn id="13" idx="2"/>
            <a:endCxn id="6" idx="0"/>
          </p:cNvCxnSpPr>
          <p:nvPr/>
        </p:nvCxnSpPr>
        <p:spPr>
          <a:xfrm>
            <a:off x="3608835" y="2976633"/>
            <a:ext cx="6801" cy="176424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8" name="Straight Arrow Connector 36"/>
          <p:cNvCxnSpPr>
            <a:stCxn id="6" idx="2"/>
            <a:endCxn id="5" idx="0"/>
          </p:cNvCxnSpPr>
          <p:nvPr/>
        </p:nvCxnSpPr>
        <p:spPr>
          <a:xfrm flipH="1">
            <a:off x="3600196" y="3394399"/>
            <a:ext cx="15440" cy="303351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9" name="Oval 39"/>
          <p:cNvSpPr/>
          <p:nvPr/>
        </p:nvSpPr>
        <p:spPr>
          <a:xfrm>
            <a:off x="3395263" y="4492362"/>
            <a:ext cx="416677" cy="24493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0" name="Straight Arrow Connector 60"/>
          <p:cNvCxnSpPr>
            <a:endCxn id="9" idx="0"/>
          </p:cNvCxnSpPr>
          <p:nvPr/>
        </p:nvCxnSpPr>
        <p:spPr>
          <a:xfrm>
            <a:off x="3596800" y="4018577"/>
            <a:ext cx="6801" cy="473785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11" name="Freeform 77"/>
          <p:cNvSpPr/>
          <p:nvPr/>
        </p:nvSpPr>
        <p:spPr>
          <a:xfrm flipH="1">
            <a:off x="5543778" y="2785294"/>
            <a:ext cx="987738" cy="976875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gradFill>
            <a:gsLst>
              <a:gs pos="0">
                <a:srgbClr val="CB6C1D"/>
              </a:gs>
              <a:gs pos="100000">
                <a:srgbClr val="FF8F2A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Input ?</a:t>
            </a:r>
          </a:p>
        </p:txBody>
      </p:sp>
      <p:sp>
        <p:nvSpPr>
          <p:cNvPr id="12" name="Freeform 78"/>
          <p:cNvSpPr/>
          <p:nvPr/>
        </p:nvSpPr>
        <p:spPr>
          <a:xfrm>
            <a:off x="5584927" y="3714912"/>
            <a:ext cx="946589" cy="1058518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gradFill>
            <a:gsLst>
              <a:gs pos="0">
                <a:srgbClr val="CB6C1D"/>
              </a:gs>
              <a:gs pos="100000">
                <a:srgbClr val="FF8F2A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Output?</a:t>
            </a:r>
          </a:p>
        </p:txBody>
      </p:sp>
      <p:sp>
        <p:nvSpPr>
          <p:cNvPr id="13" name="Oval 39"/>
          <p:cNvSpPr/>
          <p:nvPr/>
        </p:nvSpPr>
        <p:spPr>
          <a:xfrm>
            <a:off x="3400497" y="2731699"/>
            <a:ext cx="416677" cy="24493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" name="Rounded Rectangle 32"/>
          <p:cNvSpPr/>
          <p:nvPr/>
        </p:nvSpPr>
        <p:spPr>
          <a:xfrm>
            <a:off x="3371184" y="4134803"/>
            <a:ext cx="440747" cy="24134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5" name="Straight Arrow Connector 34"/>
          <p:cNvCxnSpPr>
            <a:stCxn id="11" idx="1"/>
            <a:endCxn id="6" idx="1"/>
          </p:cNvCxnSpPr>
          <p:nvPr/>
        </p:nvCxnSpPr>
        <p:spPr>
          <a:xfrm flipH="1" flipV="1">
            <a:off x="3836010" y="3273728"/>
            <a:ext cx="1707768" cy="4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16" name="Rounded Rectangle 32"/>
          <p:cNvSpPr/>
          <p:nvPr/>
        </p:nvSpPr>
        <p:spPr>
          <a:xfrm>
            <a:off x="4260709" y="4123496"/>
            <a:ext cx="440747" cy="24134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7" name="Straight Arrow Connector 36"/>
          <p:cNvCxnSpPr>
            <a:stCxn id="5" idx="1"/>
          </p:cNvCxnSpPr>
          <p:nvPr/>
        </p:nvCxnSpPr>
        <p:spPr>
          <a:xfrm>
            <a:off x="3791195" y="3858163"/>
            <a:ext cx="689887" cy="0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8" name="Straight Arrow Connector 36"/>
          <p:cNvCxnSpPr/>
          <p:nvPr/>
        </p:nvCxnSpPr>
        <p:spPr>
          <a:xfrm>
            <a:off x="4450526" y="3853709"/>
            <a:ext cx="0" cy="298671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9" name="Straight Arrow Connector 43"/>
          <p:cNvCxnSpPr>
            <a:stCxn id="16" idx="1"/>
            <a:endCxn id="12" idx="3"/>
          </p:cNvCxnSpPr>
          <p:nvPr/>
        </p:nvCxnSpPr>
        <p:spPr>
          <a:xfrm>
            <a:off x="4701456" y="4244167"/>
            <a:ext cx="883471" cy="5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20" name="Oval 39"/>
          <p:cNvSpPr/>
          <p:nvPr/>
        </p:nvSpPr>
        <p:spPr>
          <a:xfrm>
            <a:off x="4276277" y="4528496"/>
            <a:ext cx="416677" cy="24493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21" name="Straight Arrow Connector 50"/>
          <p:cNvCxnSpPr>
            <a:stCxn id="16" idx="2"/>
          </p:cNvCxnSpPr>
          <p:nvPr/>
        </p:nvCxnSpPr>
        <p:spPr>
          <a:xfrm>
            <a:off x="4481083" y="4364839"/>
            <a:ext cx="3533" cy="127523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563826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Class </a:t>
            </a:r>
            <a:r>
              <a:rPr lang="fi-FI" dirty="0" err="1" smtClean="0"/>
              <a:t>model</a:t>
            </a:r>
            <a:r>
              <a:rPr lang="fi-FI" dirty="0" smtClean="0"/>
              <a:t> ?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32856"/>
            <a:ext cx="5362575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Vertical Scroll 4"/>
          <p:cNvSpPr/>
          <p:nvPr/>
        </p:nvSpPr>
        <p:spPr>
          <a:xfrm>
            <a:off x="1871700" y="5949280"/>
            <a:ext cx="5400600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http://www.ibm.com/developerworks/rational/library/content/RationalEdge/sep04/bell/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83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xUnit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6" name="Vertical Scroll 5"/>
          <p:cNvSpPr/>
          <p:nvPr/>
        </p:nvSpPr>
        <p:spPr>
          <a:xfrm>
            <a:off x="2051720" y="6021288"/>
            <a:ext cx="5400600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97966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03848" y="2924944"/>
            <a:ext cx="2376264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067944" y="3320988"/>
            <a:ext cx="1872208" cy="10801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Implementation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19872" y="2877145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xUnit</a:t>
            </a:r>
            <a:r>
              <a:rPr lang="fi-FI" dirty="0" smtClean="0"/>
              <a:t>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86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levels</a:t>
            </a:r>
            <a:r>
              <a:rPr lang="fi-FI" dirty="0" smtClean="0"/>
              <a:t> of </a:t>
            </a:r>
            <a:r>
              <a:rPr lang="fi-FI" dirty="0" err="1" smtClean="0"/>
              <a:t>requirements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99592" y="1556792"/>
            <a:ext cx="4320480" cy="100811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latin typeface="Roboto Th" pitchFamily="2" charset="0"/>
                <a:ea typeface="Roboto Th" pitchFamily="2" charset="0"/>
              </a:rPr>
              <a:t>Customer</a:t>
            </a:r>
            <a:r>
              <a:rPr lang="fi-FI" dirty="0" smtClean="0">
                <a:latin typeface="Roboto Th" pitchFamily="2" charset="0"/>
                <a:ea typeface="Roboto Th" pitchFamily="2" charset="0"/>
              </a:rPr>
              <a:t>/Business/</a:t>
            </a:r>
            <a:r>
              <a:rPr lang="fi-FI" dirty="0" err="1" smtClean="0">
                <a:latin typeface="Roboto Th" pitchFamily="2" charset="0"/>
                <a:ea typeface="Roboto Th" pitchFamily="2" charset="0"/>
              </a:rPr>
              <a:t>Stakeholder</a:t>
            </a:r>
            <a:r>
              <a:rPr lang="fi-FI" dirty="0" smtClean="0">
                <a:latin typeface="Roboto Th" pitchFamily="2" charset="0"/>
                <a:ea typeface="Roboto Th" pitchFamily="2" charset="0"/>
              </a:rPr>
              <a:t> </a:t>
            </a:r>
            <a:r>
              <a:rPr lang="fi-FI" dirty="0" err="1" smtClean="0">
                <a:latin typeface="Roboto Th" pitchFamily="2" charset="0"/>
                <a:ea typeface="Roboto Th" pitchFamily="2" charset="0"/>
              </a:rPr>
              <a:t>Needs</a:t>
            </a:r>
            <a:endParaRPr lang="en-US" dirty="0"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75656" y="2588411"/>
            <a:ext cx="4320480" cy="100811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Roboto Th" pitchFamily="2" charset="0"/>
                <a:ea typeface="Roboto Th" pitchFamily="2" charset="0"/>
              </a:rPr>
              <a:t>System </a:t>
            </a:r>
            <a:r>
              <a:rPr lang="fi-FI" dirty="0" smtClean="0">
                <a:latin typeface="Roboto Th" pitchFamily="2" charset="0"/>
                <a:ea typeface="Roboto Th" pitchFamily="2" charset="0"/>
              </a:rPr>
              <a:t> </a:t>
            </a:r>
            <a:r>
              <a:rPr lang="fi-FI" dirty="0" err="1" smtClean="0">
                <a:latin typeface="Roboto Th" pitchFamily="2" charset="0"/>
                <a:ea typeface="Roboto Th" pitchFamily="2" charset="0"/>
              </a:rPr>
              <a:t>requirements</a:t>
            </a:r>
            <a:endParaRPr lang="en-US" dirty="0"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7704" y="3560898"/>
            <a:ext cx="4320480" cy="100811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Roboto Th" pitchFamily="2" charset="0"/>
                <a:ea typeface="Roboto Th" pitchFamily="2" charset="0"/>
              </a:rPr>
              <a:t>Design </a:t>
            </a:r>
            <a:r>
              <a:rPr lang="fi-FI" dirty="0" err="1" smtClean="0">
                <a:latin typeface="Roboto Th" pitchFamily="2" charset="0"/>
                <a:ea typeface="Roboto Th" pitchFamily="2" charset="0"/>
              </a:rPr>
              <a:t>requirements</a:t>
            </a:r>
            <a:endParaRPr lang="en-US" dirty="0"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71800" y="4547212"/>
            <a:ext cx="4320480" cy="100811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latin typeface="Roboto Th" pitchFamily="2" charset="0"/>
                <a:ea typeface="Roboto Th" pitchFamily="2" charset="0"/>
              </a:rPr>
              <a:t>component</a:t>
            </a:r>
            <a:endParaRPr lang="en-US" dirty="0"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47864" y="5555324"/>
            <a:ext cx="4320480" cy="10081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latin typeface="Roboto Th" pitchFamily="2" charset="0"/>
                <a:ea typeface="Roboto Th" pitchFamily="2" charset="0"/>
              </a:rPr>
              <a:t>Implementation</a:t>
            </a:r>
            <a:endParaRPr lang="en-US" dirty="0">
              <a:latin typeface="Roboto Th" pitchFamily="2" charset="0"/>
              <a:ea typeface="Roboto Th" pitchFamily="2" charset="0"/>
            </a:endParaRPr>
          </a:p>
        </p:txBody>
      </p:sp>
      <p:pic>
        <p:nvPicPr>
          <p:cNvPr id="9" name="Picture 3" descr="C:\Users\rinma\AppData\Local\Microsoft\Windows\Temporary Internet Files\Content.IE5\XM1S2UHB\MC900071061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242163" y="3560898"/>
            <a:ext cx="1398393" cy="1118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3" descr="C:\Users\rinma\AppData\Local\Microsoft\Windows\Temporary Internet Files\Content.IE5\XM1S2UHB\MC900090561[1]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156176" y="1525547"/>
            <a:ext cx="1328812" cy="971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798001"/>
            <a:ext cx="857250" cy="7334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592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Component/ </a:t>
            </a:r>
            <a:r>
              <a:rPr lang="fi-FI" dirty="0" err="1" smtClean="0"/>
              <a:t>Unit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pic>
        <p:nvPicPr>
          <p:cNvPr id="4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923928" y="1384236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368009" y="142430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Developer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31640" y="2114753"/>
            <a:ext cx="5184576" cy="2543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06277" y="2995309"/>
            <a:ext cx="1728192" cy="2880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Class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06277" y="3283341"/>
            <a:ext cx="1728192" cy="2880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Attributes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06277" y="3589519"/>
            <a:ext cx="1728192" cy="29468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TestMethodCall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26757" y="2983942"/>
            <a:ext cx="1728192" cy="2880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Class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26757" y="3287401"/>
            <a:ext cx="1728192" cy="2880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Attributes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26757" y="3590860"/>
            <a:ext cx="1728192" cy="2946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Methods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632363" y="3125039"/>
            <a:ext cx="73914" cy="1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10" idx="1"/>
          </p:cNvCxnSpPr>
          <p:nvPr/>
        </p:nvCxnSpPr>
        <p:spPr>
          <a:xfrm flipV="1">
            <a:off x="3434469" y="3127958"/>
            <a:ext cx="2592288" cy="113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34044" y="2769993"/>
            <a:ext cx="175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Test</a:t>
            </a:r>
            <a:r>
              <a:rPr lang="fi-FI" dirty="0" smtClean="0"/>
              <a:t> Method Call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2" idx="1"/>
          </p:cNvCxnSpPr>
          <p:nvPr/>
        </p:nvCxnSpPr>
        <p:spPr>
          <a:xfrm flipH="1" flipV="1">
            <a:off x="3434469" y="3723923"/>
            <a:ext cx="2592288" cy="142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46232" y="3386707"/>
            <a:ext cx="191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Method Call </a:t>
            </a:r>
            <a:r>
              <a:rPr lang="fi-FI" dirty="0" err="1" smtClean="0"/>
              <a:t>result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802748" y="2226045"/>
            <a:ext cx="267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xUnit</a:t>
            </a:r>
            <a:r>
              <a:rPr lang="fi-FI" dirty="0" smtClean="0"/>
              <a:t> </a:t>
            </a:r>
            <a:r>
              <a:rPr lang="fi-FI" dirty="0" err="1" smtClean="0"/>
              <a:t>Test</a:t>
            </a:r>
            <a:r>
              <a:rPr lang="fi-FI" dirty="0" smtClean="0"/>
              <a:t> Framework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98622" y="4956123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MethodCountValues</a:t>
            </a:r>
            <a:r>
              <a:rPr lang="fi-FI" dirty="0" smtClean="0"/>
              <a:t>( </a:t>
            </a:r>
            <a:r>
              <a:rPr lang="fi-FI" dirty="0" err="1" smtClean="0"/>
              <a:t>int</a:t>
            </a:r>
            <a:r>
              <a:rPr lang="fi-FI" dirty="0"/>
              <a:t> </a:t>
            </a:r>
            <a:r>
              <a:rPr lang="fi-FI" dirty="0" smtClean="0"/>
              <a:t>x ,</a:t>
            </a:r>
            <a:r>
              <a:rPr lang="fi-FI" dirty="0" err="1" smtClean="0"/>
              <a:t>int</a:t>
            </a:r>
            <a:r>
              <a:rPr lang="fi-FI" dirty="0" smtClean="0"/>
              <a:t> y)</a:t>
            </a:r>
          </a:p>
          <a:p>
            <a:r>
              <a:rPr lang="fi-FI" dirty="0" smtClean="0"/>
              <a:t>z = x+y+1</a:t>
            </a:r>
            <a:endParaRPr lang="fi-FI" dirty="0"/>
          </a:p>
          <a:p>
            <a:r>
              <a:rPr lang="fi-FI" dirty="0" smtClean="0"/>
              <a:t>Return z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331640" y="4788390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a=1; b= 2</a:t>
            </a:r>
          </a:p>
          <a:p>
            <a:r>
              <a:rPr lang="fi-FI" dirty="0" smtClean="0"/>
              <a:t>C=</a:t>
            </a:r>
            <a:r>
              <a:rPr lang="fi-FI" dirty="0" err="1" smtClean="0"/>
              <a:t>Class.TestCountValues</a:t>
            </a:r>
            <a:r>
              <a:rPr lang="fi-FI" dirty="0" smtClean="0"/>
              <a:t>(1,2)</a:t>
            </a:r>
          </a:p>
          <a:p>
            <a:r>
              <a:rPr lang="fi-FI" dirty="0" smtClean="0"/>
              <a:t>C &lt;&gt; 3 = </a:t>
            </a:r>
            <a:r>
              <a:rPr lang="fi-FI" dirty="0" err="1" smtClean="0"/>
              <a:t>Fail</a:t>
            </a:r>
            <a:endParaRPr lang="fi-FI" dirty="0" smtClean="0"/>
          </a:p>
          <a:p>
            <a:r>
              <a:rPr lang="fi-FI" dirty="0" smtClean="0"/>
              <a:t>C = 3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05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Driven</a:t>
            </a:r>
            <a:r>
              <a:rPr lang="fi-FI" dirty="0" smtClean="0"/>
              <a:t> </a:t>
            </a:r>
            <a:r>
              <a:rPr lang="fi-FI" dirty="0" err="1" smtClean="0"/>
              <a:t>Development</a:t>
            </a:r>
            <a:r>
              <a:rPr lang="fi-FI" dirty="0" smtClean="0"/>
              <a:t>?</a:t>
            </a:r>
            <a:endParaRPr lang="en-US" dirty="0"/>
          </a:p>
        </p:txBody>
      </p:sp>
      <p:sp>
        <p:nvSpPr>
          <p:cNvPr id="4" name="Oval 23"/>
          <p:cNvSpPr/>
          <p:nvPr/>
        </p:nvSpPr>
        <p:spPr>
          <a:xfrm>
            <a:off x="2555776" y="3050152"/>
            <a:ext cx="1800200" cy="163095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9B2D2A"/>
              </a:gs>
              <a:gs pos="100000">
                <a:srgbClr val="CB3D3A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FFFFFF"/>
                </a:solidFill>
                <a:latin typeface="Calibri"/>
              </a:rPr>
              <a:t>DEFINE 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FFFFFF"/>
                </a:solidFill>
                <a:latin typeface="Calibri"/>
              </a:rPr>
              <a:t>TEST 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FFFFFF"/>
                </a:solidFill>
                <a:latin typeface="Calibri"/>
              </a:rPr>
              <a:t>CASE</a:t>
            </a:r>
            <a:endParaRPr lang="en-US" sz="1600" dirty="0">
              <a:solidFill>
                <a:srgbClr val="FFFFFF"/>
              </a:solidFill>
              <a:latin typeface="Calibri"/>
            </a:endParaRP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FFFFFF"/>
                </a:solidFill>
                <a:latin typeface="Calibri"/>
              </a:rPr>
              <a:t>FIRST!!!</a:t>
            </a:r>
          </a:p>
        </p:txBody>
      </p:sp>
      <p:sp>
        <p:nvSpPr>
          <p:cNvPr id="5" name="Oval 39"/>
          <p:cNvSpPr/>
          <p:nvPr/>
        </p:nvSpPr>
        <p:spPr>
          <a:xfrm>
            <a:off x="4788024" y="3050152"/>
            <a:ext cx="1763571" cy="158807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9B2D2A"/>
              </a:gs>
              <a:gs pos="100000">
                <a:srgbClr val="CB3D3A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IMPLEMENT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CODE 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AGAINST 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542893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Ideal</a:t>
            </a:r>
            <a:r>
              <a:rPr lang="fi-FI" dirty="0" smtClean="0"/>
              <a:t> </a:t>
            </a:r>
            <a:r>
              <a:rPr lang="fi-FI" dirty="0" err="1" smtClean="0"/>
              <a:t>project</a:t>
            </a:r>
            <a:r>
              <a:rPr lang="fi-FI" dirty="0" smtClean="0"/>
              <a:t> team and </a:t>
            </a:r>
            <a:r>
              <a:rPr lang="fi-FI" dirty="0" err="1" smtClean="0"/>
              <a:t>unit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664268" y="1830433"/>
            <a:ext cx="3096344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Integration</a:t>
            </a:r>
            <a:r>
              <a:rPr lang="fi-FI" dirty="0" smtClean="0"/>
              <a:t> Team</a:t>
            </a:r>
            <a:endParaRPr lang="en-US" dirty="0"/>
          </a:p>
        </p:txBody>
      </p:sp>
      <p:pic>
        <p:nvPicPr>
          <p:cNvPr id="6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104370" y="2385457"/>
            <a:ext cx="358550" cy="35858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1043608" y="3733056"/>
            <a:ext cx="1584176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3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58599" y="3915850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9" name="Rounded Rectangle 8"/>
          <p:cNvSpPr/>
          <p:nvPr/>
        </p:nvSpPr>
        <p:spPr>
          <a:xfrm>
            <a:off x="2771800" y="3733056"/>
            <a:ext cx="1584176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99992" y="3733056"/>
            <a:ext cx="1584176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228184" y="3717032"/>
            <a:ext cx="1584176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3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79431" y="3915850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3" name="Picture 13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506663" y="3915850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4" name="Picture 13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36296" y="3915850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15" name="Rectangle 4"/>
          <p:cNvSpPr/>
          <p:nvPr/>
        </p:nvSpPr>
        <p:spPr>
          <a:xfrm>
            <a:off x="1180483" y="4554857"/>
            <a:ext cx="1241032" cy="947319"/>
          </a:xfrm>
          <a:prstGeom prst="rect">
            <a:avLst/>
          </a:pr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Implemented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Software Component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#1</a:t>
            </a:r>
          </a:p>
        </p:txBody>
      </p:sp>
      <p:sp>
        <p:nvSpPr>
          <p:cNvPr id="16" name="Rectangle 4"/>
          <p:cNvSpPr/>
          <p:nvPr/>
        </p:nvSpPr>
        <p:spPr>
          <a:xfrm>
            <a:off x="2930519" y="4554856"/>
            <a:ext cx="1241032" cy="947319"/>
          </a:xfrm>
          <a:prstGeom prst="rect">
            <a:avLst/>
          </a:pr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Implemented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Software Component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 smtClean="0">
                <a:solidFill>
                  <a:srgbClr val="000000"/>
                </a:solidFill>
                <a:latin typeface="Calibri"/>
              </a:rPr>
              <a:t>#2</a:t>
            </a:r>
            <a:endParaRPr lang="en-US" sz="11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Rectangle 4"/>
          <p:cNvSpPr/>
          <p:nvPr/>
        </p:nvSpPr>
        <p:spPr>
          <a:xfrm>
            <a:off x="4671564" y="4554856"/>
            <a:ext cx="1241032" cy="947319"/>
          </a:xfrm>
          <a:prstGeom prst="rect">
            <a:avLst/>
          </a:pr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Implemented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Software Component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 smtClean="0">
                <a:solidFill>
                  <a:srgbClr val="000000"/>
                </a:solidFill>
                <a:latin typeface="Calibri"/>
              </a:rPr>
              <a:t>#3</a:t>
            </a:r>
            <a:endParaRPr lang="en-US" sz="11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Rectangle 4"/>
          <p:cNvSpPr/>
          <p:nvPr/>
        </p:nvSpPr>
        <p:spPr>
          <a:xfrm>
            <a:off x="6399756" y="4547722"/>
            <a:ext cx="1241032" cy="947319"/>
          </a:xfrm>
          <a:prstGeom prst="rect">
            <a:avLst/>
          </a:pr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Implemented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Software Component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 smtClean="0">
                <a:solidFill>
                  <a:srgbClr val="000000"/>
                </a:solidFill>
                <a:latin typeface="Calibri"/>
              </a:rPr>
              <a:t>#4</a:t>
            </a:r>
            <a:endParaRPr lang="en-US" sz="11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Rectangle 46"/>
          <p:cNvSpPr/>
          <p:nvPr/>
        </p:nvSpPr>
        <p:spPr>
          <a:xfrm>
            <a:off x="1188904" y="4400842"/>
            <a:ext cx="1241032" cy="29376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TESTS</a:t>
            </a:r>
          </a:p>
        </p:txBody>
      </p:sp>
      <p:sp>
        <p:nvSpPr>
          <p:cNvPr id="20" name="Rectangle 46"/>
          <p:cNvSpPr/>
          <p:nvPr/>
        </p:nvSpPr>
        <p:spPr>
          <a:xfrm>
            <a:off x="2934381" y="4365801"/>
            <a:ext cx="1241032" cy="29376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TESTS</a:t>
            </a:r>
          </a:p>
        </p:txBody>
      </p:sp>
      <p:sp>
        <p:nvSpPr>
          <p:cNvPr id="21" name="Rectangle 46"/>
          <p:cNvSpPr/>
          <p:nvPr/>
        </p:nvSpPr>
        <p:spPr>
          <a:xfrm>
            <a:off x="4678236" y="4391542"/>
            <a:ext cx="1241032" cy="29376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TESTS</a:t>
            </a:r>
          </a:p>
        </p:txBody>
      </p:sp>
      <p:sp>
        <p:nvSpPr>
          <p:cNvPr id="22" name="Rectangle 46"/>
          <p:cNvSpPr/>
          <p:nvPr/>
        </p:nvSpPr>
        <p:spPr>
          <a:xfrm>
            <a:off x="6394619" y="4365801"/>
            <a:ext cx="1241032" cy="29376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TESTS</a:t>
            </a:r>
          </a:p>
        </p:txBody>
      </p:sp>
      <p:cxnSp>
        <p:nvCxnSpPr>
          <p:cNvPr id="24" name="Straight Arrow Connector 23"/>
          <p:cNvCxnSpPr>
            <a:stCxn id="19" idx="0"/>
            <a:endCxn id="3" idx="2"/>
          </p:cNvCxnSpPr>
          <p:nvPr/>
        </p:nvCxnSpPr>
        <p:spPr>
          <a:xfrm flipV="1">
            <a:off x="1809420" y="2766537"/>
            <a:ext cx="2403020" cy="1634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0"/>
            <a:endCxn id="3" idx="2"/>
          </p:cNvCxnSpPr>
          <p:nvPr/>
        </p:nvCxnSpPr>
        <p:spPr>
          <a:xfrm flipV="1">
            <a:off x="3554897" y="2766537"/>
            <a:ext cx="657543" cy="1599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0"/>
            <a:endCxn id="3" idx="2"/>
          </p:cNvCxnSpPr>
          <p:nvPr/>
        </p:nvCxnSpPr>
        <p:spPr>
          <a:xfrm flipH="1" flipV="1">
            <a:off x="4212440" y="2766537"/>
            <a:ext cx="1086312" cy="1625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3" idx="2"/>
          </p:cNvCxnSpPr>
          <p:nvPr/>
        </p:nvCxnSpPr>
        <p:spPr>
          <a:xfrm flipH="1" flipV="1">
            <a:off x="4212440" y="2766537"/>
            <a:ext cx="3199219" cy="1386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55064" y="3928450"/>
            <a:ext cx="1572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 smtClean="0"/>
              <a:t>Developer</a:t>
            </a:r>
            <a:r>
              <a:rPr lang="fi-FI" sz="1200" dirty="0" smtClean="0"/>
              <a:t> #1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680361" y="3955249"/>
            <a:ext cx="1572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 smtClean="0"/>
              <a:t>Developer</a:t>
            </a:r>
            <a:r>
              <a:rPr lang="fi-FI" sz="1200" dirty="0" smtClean="0"/>
              <a:t> #2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548827" y="3965645"/>
            <a:ext cx="1572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 smtClean="0"/>
              <a:t>Developer</a:t>
            </a:r>
            <a:r>
              <a:rPr lang="fi-FI" sz="1200" dirty="0" smtClean="0"/>
              <a:t> #3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346787" y="3933413"/>
            <a:ext cx="1572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 smtClean="0"/>
              <a:t>Developer</a:t>
            </a:r>
            <a:r>
              <a:rPr lang="fi-FI" sz="1200" dirty="0" smtClean="0"/>
              <a:t> #4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399060" y="2460093"/>
            <a:ext cx="2124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 smtClean="0"/>
              <a:t>Integration</a:t>
            </a:r>
            <a:r>
              <a:rPr lang="fi-FI" sz="1200" dirty="0" smtClean="0"/>
              <a:t> </a:t>
            </a:r>
            <a:r>
              <a:rPr lang="fi-FI" sz="1200" dirty="0" err="1" smtClean="0"/>
              <a:t>test</a:t>
            </a:r>
            <a:r>
              <a:rPr lang="fi-FI" sz="1200" dirty="0" smtClean="0"/>
              <a:t> </a:t>
            </a:r>
            <a:r>
              <a:rPr lang="fi-FI" sz="1200" dirty="0" err="1" smtClean="0"/>
              <a:t>engineer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935066" y="3435580"/>
            <a:ext cx="2597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Component </a:t>
            </a:r>
            <a:r>
              <a:rPr lang="fi-FI" sz="1400" dirty="0" err="1" smtClean="0"/>
              <a:t>Sandbox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72481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pic>
        <p:nvPicPr>
          <p:cNvPr id="4" name="Picture 3" descr="C:\Users\rinma\AppData\Local\Microsoft\Windows\Temporary Internet Files\Content.IE5\4FIJ4XJ8\MC900078623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51720" y="2060848"/>
            <a:ext cx="4675677" cy="35643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22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How to </a:t>
            </a:r>
            <a:r>
              <a:rPr lang="fi-FI" dirty="0" err="1" smtClean="0"/>
              <a:t>test</a:t>
            </a:r>
            <a:r>
              <a:rPr lang="fi-FI" dirty="0" smtClean="0"/>
              <a:t> 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418208"/>
            <a:ext cx="5398028" cy="437383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6"/>
          <p:cNvSpPr txBox="1"/>
          <p:nvPr/>
        </p:nvSpPr>
        <p:spPr>
          <a:xfrm>
            <a:off x="6074304" y="2849367"/>
            <a:ext cx="2570700" cy="1842778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What should be tested?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How ?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Vertical Scroll 5"/>
          <p:cNvSpPr/>
          <p:nvPr/>
        </p:nvSpPr>
        <p:spPr>
          <a:xfrm>
            <a:off x="1619672" y="6021288"/>
            <a:ext cx="6624735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</a:rPr>
              <a:t>http://prosentti.vero.fi/veropros_tietojen_syotto2011.asp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764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835696" y="4271717"/>
            <a:ext cx="2736304" cy="13681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Other</a:t>
            </a:r>
            <a:r>
              <a:rPr lang="fi-FI" dirty="0" smtClean="0"/>
              <a:t> Services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00087" y="3130060"/>
            <a:ext cx="2736304" cy="13681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Data </a:t>
            </a:r>
            <a:r>
              <a:rPr lang="fi-FI" dirty="0" err="1" smtClean="0"/>
              <a:t>Base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Integrate</a:t>
            </a:r>
            <a:r>
              <a:rPr lang="fi-FI" dirty="0" smtClean="0"/>
              <a:t> </a:t>
            </a:r>
            <a:r>
              <a:rPr lang="fi-FI" dirty="0" err="1" smtClean="0"/>
              <a:t>early</a:t>
            </a:r>
            <a:r>
              <a:rPr lang="fi-FI" dirty="0" smtClean="0"/>
              <a:t>! </a:t>
            </a:r>
            <a:r>
              <a:rPr lang="fi-FI" dirty="0" err="1" smtClean="0"/>
              <a:t>Avoid</a:t>
            </a:r>
            <a:r>
              <a:rPr lang="fi-FI" dirty="0" smtClean="0"/>
              <a:t> </a:t>
            </a:r>
            <a:r>
              <a:rPr lang="fi-FI" dirty="0" err="1" smtClean="0"/>
              <a:t>Big</a:t>
            </a:r>
            <a:r>
              <a:rPr lang="fi-FI" dirty="0" smtClean="0"/>
              <a:t> </a:t>
            </a:r>
            <a:r>
              <a:rPr lang="fi-FI" dirty="0" err="1" smtClean="0"/>
              <a:t>Bang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9662" y="1916832"/>
            <a:ext cx="2736304" cy="13681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Web Service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995936" y="1667235"/>
            <a:ext cx="2736304" cy="13681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Hardware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45341" y="2858611"/>
            <a:ext cx="2736304" cy="13681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Mobile Application</a:t>
            </a:r>
            <a:endParaRPr lang="en-US" dirty="0"/>
          </a:p>
        </p:txBody>
      </p:sp>
      <p:pic>
        <p:nvPicPr>
          <p:cNvPr id="9" name="Picture 2" descr="C:\Users\rinma\AppData\Local\Microsoft\Windows\Temporary Internet Files\Content.IE5\XM1S2UHB\MC900441310[1]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58899" y="3902346"/>
            <a:ext cx="354594" cy="354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 descr="C:\Users\rinma\AppData\Local\Microsoft\Windows\Temporary Internet Files\Content.IE5\XM1S2UHB\MC900441310[1]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849254" y="2851843"/>
            <a:ext cx="354594" cy="354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 descr="C:\Users\rinma\AppData\Local\Microsoft\Windows\Temporary Internet Files\Content.IE5\XM1S2UHB\MC900441310[1]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21806" y="2472364"/>
            <a:ext cx="354594" cy="354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2" descr="C:\Users\rinma\AppData\Local\Microsoft\Windows\Temporary Internet Files\Content.IE5\XM1S2UHB\MC900441310[1]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35696" y="4079661"/>
            <a:ext cx="354594" cy="354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 descr="C:\Users\rinma\AppData\Local\Microsoft\Windows\Temporary Internet Files\Content.IE5\XM1S2UHB\MC900441310[1]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91292" y="5164595"/>
            <a:ext cx="354594" cy="35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2279884" y="2849281"/>
            <a:ext cx="148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10 %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71643" y="2416242"/>
            <a:ext cx="148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50 %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69049" y="4072310"/>
            <a:ext cx="148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90 %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09111" y="5157192"/>
            <a:ext cx="63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99%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48848" y="3874371"/>
            <a:ext cx="148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10 %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53055" y="4890131"/>
            <a:ext cx="332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99%+90%+10%+50%+10% =?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86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Integration Testing with stubs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15816" y="3145831"/>
            <a:ext cx="2952328" cy="11229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target</a:t>
            </a:r>
            <a:endParaRPr lang="fi-FI" dirty="0"/>
          </a:p>
          <a:p>
            <a:pPr algn="ctr"/>
            <a:r>
              <a:rPr lang="fi-FI" dirty="0" smtClean="0"/>
              <a:t>(Component, </a:t>
            </a:r>
            <a:r>
              <a:rPr lang="fi-FI" dirty="0" err="1" smtClean="0"/>
              <a:t>part</a:t>
            </a:r>
            <a:r>
              <a:rPr lang="fi-FI" dirty="0" smtClean="0"/>
              <a:t> of </a:t>
            </a:r>
            <a:r>
              <a:rPr lang="fi-FI" dirty="0" err="1" smtClean="0"/>
              <a:t>solution</a:t>
            </a:r>
            <a:r>
              <a:rPr lang="fi-FI" dirty="0" smtClean="0"/>
              <a:t>)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868144" y="3821154"/>
            <a:ext cx="2016224" cy="4475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Messages</a:t>
            </a:r>
            <a:r>
              <a:rPr lang="fi-FI" dirty="0" smtClean="0"/>
              <a:t>/</a:t>
            </a:r>
            <a:r>
              <a:rPr lang="fi-FI" dirty="0" err="1" smtClean="0"/>
              <a:t>Events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868144" y="3216586"/>
            <a:ext cx="2016224" cy="4680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Logs</a:t>
            </a:r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>
            <a:off x="3059832" y="1916832"/>
            <a:ext cx="2592288" cy="1207921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Interfaces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 rot="19045101">
            <a:off x="2569928" y="1910772"/>
            <a:ext cx="1789053" cy="6610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STUB/MOCK</a:t>
            </a:r>
          </a:p>
          <a:p>
            <a:pPr algn="ctr"/>
            <a:r>
              <a:rPr lang="fi-FI" dirty="0" smtClean="0"/>
              <a:t>Component #1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 rot="2591992">
            <a:off x="4423903" y="1833650"/>
            <a:ext cx="1789053" cy="7665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STUB/MOCK</a:t>
            </a:r>
          </a:p>
          <a:p>
            <a:pPr algn="ctr"/>
            <a:r>
              <a:rPr lang="fi-FI" dirty="0" smtClean="0"/>
              <a:t>Component #2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611560" y="3124753"/>
            <a:ext cx="2333826" cy="11439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Target Control </a:t>
            </a:r>
            <a:r>
              <a:rPr lang="fi-FI" dirty="0" err="1" smtClean="0"/>
              <a:t>interface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915816" y="4272304"/>
            <a:ext cx="2952328" cy="146095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Execution</a:t>
            </a:r>
            <a:r>
              <a:rPr lang="fi-FI" dirty="0" smtClean="0"/>
              <a:t> Environment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611560" y="4138684"/>
            <a:ext cx="2304256" cy="172819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Execution</a:t>
            </a:r>
            <a:r>
              <a:rPr lang="fi-FI" dirty="0" smtClean="0"/>
              <a:t> </a:t>
            </a:r>
            <a:r>
              <a:rPr lang="fi-FI" dirty="0" err="1" smtClean="0"/>
              <a:t>environment</a:t>
            </a:r>
            <a:r>
              <a:rPr lang="fi-FI" dirty="0" smtClean="0"/>
              <a:t> </a:t>
            </a:r>
            <a:r>
              <a:rPr lang="fi-FI" dirty="0" err="1" smtClean="0"/>
              <a:t>control</a:t>
            </a:r>
            <a:r>
              <a:rPr lang="fi-FI" dirty="0" smtClean="0"/>
              <a:t> </a:t>
            </a:r>
            <a:r>
              <a:rPr lang="fi-FI" dirty="0" err="1" smtClean="0"/>
              <a:t>interface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5868144" y="4768754"/>
            <a:ext cx="2016224" cy="4680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8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Integration Testing with stubs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868144" y="3821154"/>
            <a:ext cx="2016224" cy="4475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Messages</a:t>
            </a:r>
            <a:r>
              <a:rPr lang="fi-FI" dirty="0" smtClean="0"/>
              <a:t>/</a:t>
            </a:r>
            <a:r>
              <a:rPr lang="fi-FI" dirty="0" err="1" smtClean="0"/>
              <a:t>Events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868144" y="3216586"/>
            <a:ext cx="2016224" cy="4680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Logs</a:t>
            </a:r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>
            <a:off x="3059832" y="1916832"/>
            <a:ext cx="2592288" cy="1207921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Interfaces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 rot="19045101">
            <a:off x="2569928" y="1910772"/>
            <a:ext cx="1789053" cy="6610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STUB/MOCK</a:t>
            </a:r>
          </a:p>
          <a:p>
            <a:pPr algn="ctr"/>
            <a:r>
              <a:rPr lang="fi-FI" dirty="0" smtClean="0"/>
              <a:t>Component #1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 rot="2591992">
            <a:off x="4423903" y="1833650"/>
            <a:ext cx="1789053" cy="7665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STUB/MOCK</a:t>
            </a:r>
          </a:p>
          <a:p>
            <a:pPr algn="ctr"/>
            <a:r>
              <a:rPr lang="fi-FI" dirty="0" smtClean="0"/>
              <a:t>Component #2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611560" y="3124753"/>
            <a:ext cx="2333826" cy="11439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Target Control </a:t>
            </a:r>
            <a:r>
              <a:rPr lang="fi-FI" dirty="0" err="1" smtClean="0"/>
              <a:t>interface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611560" y="4138684"/>
            <a:ext cx="2304256" cy="172819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Execution</a:t>
            </a:r>
            <a:r>
              <a:rPr lang="fi-FI" dirty="0" smtClean="0"/>
              <a:t> </a:t>
            </a:r>
            <a:r>
              <a:rPr lang="fi-FI" dirty="0" err="1" smtClean="0"/>
              <a:t>environment</a:t>
            </a:r>
            <a:r>
              <a:rPr lang="fi-FI" dirty="0" smtClean="0"/>
              <a:t> </a:t>
            </a:r>
            <a:r>
              <a:rPr lang="fi-FI" dirty="0" err="1" smtClean="0"/>
              <a:t>control</a:t>
            </a:r>
            <a:r>
              <a:rPr lang="fi-FI" dirty="0" smtClean="0"/>
              <a:t> </a:t>
            </a:r>
            <a:r>
              <a:rPr lang="fi-FI" dirty="0" err="1" smtClean="0"/>
              <a:t>interface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5868144" y="4768754"/>
            <a:ext cx="2016224" cy="4680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Logs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945386" y="3124753"/>
            <a:ext cx="2778742" cy="2538923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38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How to </a:t>
            </a:r>
            <a:r>
              <a:rPr lang="fi-FI" dirty="0" err="1" smtClean="0"/>
              <a:t>test</a:t>
            </a:r>
            <a:r>
              <a:rPr lang="fi-FI" dirty="0" smtClean="0"/>
              <a:t>?</a:t>
            </a:r>
            <a:endParaRPr 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2315" y="1861218"/>
            <a:ext cx="7997767" cy="24823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3"/>
          <p:cNvSpPr txBox="1"/>
          <p:nvPr/>
        </p:nvSpPr>
        <p:spPr>
          <a:xfrm>
            <a:off x="4572000" y="4773520"/>
            <a:ext cx="4180319" cy="1088919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What should be tested?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How ?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1853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Testing in Large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5294" y="1415695"/>
            <a:ext cx="3960440" cy="32090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6"/>
          <p:cNvSpPr txBox="1"/>
          <p:nvPr/>
        </p:nvSpPr>
        <p:spPr>
          <a:xfrm>
            <a:off x="5796136" y="3703316"/>
            <a:ext cx="2570700" cy="1842778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What should be tested?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How ?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325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What</a:t>
            </a:r>
            <a:r>
              <a:rPr lang="fi-FI" dirty="0" smtClean="0"/>
              <a:t> is feature?</a:t>
            </a:r>
            <a:endParaRPr lang="en-US" dirty="0"/>
          </a:p>
        </p:txBody>
      </p:sp>
      <p:sp>
        <p:nvSpPr>
          <p:cNvPr id="12" name="Rectangle 2"/>
          <p:cNvSpPr/>
          <p:nvPr/>
        </p:nvSpPr>
        <p:spPr>
          <a:xfrm>
            <a:off x="3283297" y="3663764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Feature X * n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478935" y="1469266"/>
            <a:ext cx="8228766" cy="171806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smtClean="0">
                <a:latin typeface="Arial" pitchFamily="18"/>
                <a:cs typeface="Tahoma" pitchFamily="2"/>
              </a:rPr>
              <a:t>Calory Counter: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smtClean="0">
                <a:latin typeface="Arial" pitchFamily="18"/>
                <a:cs typeface="Tahoma" pitchFamily="2"/>
              </a:rPr>
              <a:t>Player can measure calories during training session. This can be seen as exercise result in web service eg. Facebook application</a:t>
            </a:r>
            <a:endParaRPr lang="en-US" sz="2200">
              <a:latin typeface="Arial" pitchFamily="18"/>
              <a:cs typeface="Tahoma" pitchFamily="2"/>
            </a:endParaRPr>
          </a:p>
        </p:txBody>
      </p:sp>
      <p:pic>
        <p:nvPicPr>
          <p:cNvPr id="14" name="Picture 2" descr="C:\Users\rinma\AppData\Local\Microsoft\Windows\Temporary Internet Files\Content.IE5\TFC1HVGV\MC900383338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80530" y="3884716"/>
            <a:ext cx="1563843" cy="16676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Curved Connector 4"/>
          <p:cNvCxnSpPr>
            <a:stCxn id="14" idx="3"/>
            <a:endCxn id="19" idx="1"/>
          </p:cNvCxnSpPr>
          <p:nvPr/>
        </p:nvCxnSpPr>
        <p:spPr>
          <a:xfrm>
            <a:off x="2844373" y="4718565"/>
            <a:ext cx="926128" cy="633569"/>
          </a:xfrm>
          <a:prstGeom prst="curvedConnector3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pic>
        <p:nvPicPr>
          <p:cNvPr id="16" name="Picture 4" descr="C:\Users\rinma\AppData\Local\Microsoft\Windows\Temporary Internet Files\Content.IE5\TFC1HVGV\MC900364082[1]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15157" y="3690997"/>
            <a:ext cx="730802" cy="83384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0"/>
          <p:cNvSpPr txBox="1"/>
          <p:nvPr/>
        </p:nvSpPr>
        <p:spPr>
          <a:xfrm>
            <a:off x="1385298" y="5675193"/>
            <a:ext cx="1459084" cy="33505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Energy usage</a:t>
            </a:r>
          </a:p>
        </p:txBody>
      </p:sp>
      <p:cxnSp>
        <p:nvCxnSpPr>
          <p:cNvPr id="18" name="Curved Connector 20"/>
          <p:cNvCxnSpPr>
            <a:stCxn id="19" idx="3"/>
          </p:cNvCxnSpPr>
          <p:nvPr/>
        </p:nvCxnSpPr>
        <p:spPr>
          <a:xfrm flipV="1">
            <a:off x="4794121" y="5052790"/>
            <a:ext cx="1385223" cy="299344"/>
          </a:xfrm>
          <a:prstGeom prst="curvedConnector3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pic>
        <p:nvPicPr>
          <p:cNvPr id="19" name="Picture 20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770501" y="4694028"/>
            <a:ext cx="1023620" cy="1316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924471" y="4864579"/>
            <a:ext cx="668852" cy="719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1686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System </a:t>
            </a:r>
            <a:r>
              <a:rPr lang="fi-FI" dirty="0" err="1" smtClean="0"/>
              <a:t>Testing</a:t>
            </a:r>
            <a:r>
              <a:rPr lang="fi-FI" dirty="0" smtClean="0"/>
              <a:t> in </a:t>
            </a:r>
            <a:r>
              <a:rPr lang="fi-FI" dirty="0" err="1" smtClean="0"/>
              <a:t>Large</a:t>
            </a:r>
            <a:endParaRPr lang="en-US" dirty="0"/>
          </a:p>
        </p:txBody>
      </p:sp>
      <p:pic>
        <p:nvPicPr>
          <p:cNvPr id="4" name="Picture 2" descr="http://www.princess.com/images/learn/sidebar_banners/rp_pdf_sideb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71" y="1574518"/>
            <a:ext cx="2276475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3"/>
          <p:cNvSpPr txBox="1"/>
          <p:nvPr/>
        </p:nvSpPr>
        <p:spPr>
          <a:xfrm>
            <a:off x="393577" y="4327207"/>
            <a:ext cx="4180319" cy="1088919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What should be tested?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How ?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Can 2"/>
          <p:cNvSpPr/>
          <p:nvPr/>
        </p:nvSpPr>
        <p:spPr>
          <a:xfrm>
            <a:off x="7903186" y="2374373"/>
            <a:ext cx="849130" cy="783894"/>
          </a:xfrm>
          <a:custGeom>
            <a:avLst>
              <a:gd name="f10" fmla="val 25000"/>
            </a:avLst>
            <a:gdLst>
              <a:gd name="f1" fmla="val 21600000"/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+- 0 0 10800000"/>
              <a:gd name="f10" fmla="val 25000"/>
              <a:gd name="f11" fmla="+- 0 0 -360"/>
              <a:gd name="f12" fmla="abs f5"/>
              <a:gd name="f13" fmla="abs f6"/>
              <a:gd name="f14" fmla="abs f7"/>
              <a:gd name="f15" fmla="val f8"/>
              <a:gd name="f16" fmla="val f10"/>
              <a:gd name="f17" fmla="*/ f11 f2 1"/>
              <a:gd name="f18" fmla="?: f12 f5 1"/>
              <a:gd name="f19" fmla="?: f13 f6 1"/>
              <a:gd name="f20" fmla="?: f14 f7 1"/>
              <a:gd name="f21" fmla="*/ f17 1 f4"/>
              <a:gd name="f22" fmla="*/ f18 1 21600"/>
              <a:gd name="f23" fmla="*/ f19 1 21600"/>
              <a:gd name="f24" fmla="*/ 21600 f18 1"/>
              <a:gd name="f25" fmla="*/ 21600 f19 1"/>
              <a:gd name="f26" fmla="+- f21 0 f3"/>
              <a:gd name="f27" fmla="min f23 f22"/>
              <a:gd name="f28" fmla="*/ f24 1 f20"/>
              <a:gd name="f29" fmla="*/ f25 1 f20"/>
              <a:gd name="f30" fmla="val f28"/>
              <a:gd name="f31" fmla="val f29"/>
              <a:gd name="f32" fmla="*/ f15 f27 1"/>
              <a:gd name="f33" fmla="+- f31 0 f15"/>
              <a:gd name="f34" fmla="+- f30 0 f15"/>
              <a:gd name="f35" fmla="*/ f30 f27 1"/>
              <a:gd name="f36" fmla="*/ f34 1 2"/>
              <a:gd name="f37" fmla="min f34 f33"/>
              <a:gd name="f38" fmla="+- f15 f36 0"/>
              <a:gd name="f39" fmla="*/ f37 f16 1"/>
              <a:gd name="f40" fmla="*/ f36 f27 1"/>
              <a:gd name="f41" fmla="*/ f39 1 200000"/>
              <a:gd name="f42" fmla="*/ f38 f27 1"/>
              <a:gd name="f43" fmla="+- f41 f41 0"/>
              <a:gd name="f44" fmla="+- f31 0 f41"/>
              <a:gd name="f45" fmla="*/ f41 f27 1"/>
              <a:gd name="f46" fmla="*/ f43 f27 1"/>
              <a:gd name="f47" fmla="*/ f44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2" y="f46"/>
              </a:cxn>
            </a:cxnLst>
            <a:rect l="f32" t="f46" r="f35" b="f47"/>
            <a:pathLst>
              <a:path stroke="0">
                <a:moveTo>
                  <a:pt x="f32" y="f45"/>
                </a:moveTo>
                <a:arcTo wR="f40" hR="f45" stAng="f2" swAng="f9"/>
                <a:lnTo>
                  <a:pt x="f35" y="f47"/>
                </a:lnTo>
                <a:arcTo wR="f40" hR="f45" stAng="f8" swAng="f2"/>
                <a:close/>
              </a:path>
              <a:path stroke="0">
                <a:moveTo>
                  <a:pt x="f32" y="f45"/>
                </a:moveTo>
                <a:arcTo wR="f40" hR="f45" stAng="f2" swAng="f1"/>
                <a:close/>
              </a:path>
              <a:path fill="none">
                <a:moveTo>
                  <a:pt x="f35" y="f45"/>
                </a:moveTo>
                <a:arcTo wR="f40" hR="f45" stAng="f8" swAng="f1"/>
                <a:lnTo>
                  <a:pt x="f35" y="f47"/>
                </a:lnTo>
                <a:arcTo wR="f40" hR="f45" stAng="f8" swAng="f2"/>
                <a:lnTo>
                  <a:pt x="f32" y="f45"/>
                </a:lnTo>
              </a:path>
            </a:pathLst>
          </a:cu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Sales DB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Can 5"/>
          <p:cNvSpPr/>
          <p:nvPr/>
        </p:nvSpPr>
        <p:spPr>
          <a:xfrm>
            <a:off x="2584066" y="4603395"/>
            <a:ext cx="1419480" cy="1072494"/>
          </a:xfrm>
          <a:custGeom>
            <a:avLst>
              <a:gd name="f10" fmla="val 25000"/>
            </a:avLst>
            <a:gdLst>
              <a:gd name="f1" fmla="val 21600000"/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+- 0 0 10800000"/>
              <a:gd name="f10" fmla="val 25000"/>
              <a:gd name="f11" fmla="+- 0 0 -360"/>
              <a:gd name="f12" fmla="abs f5"/>
              <a:gd name="f13" fmla="abs f6"/>
              <a:gd name="f14" fmla="abs f7"/>
              <a:gd name="f15" fmla="val f8"/>
              <a:gd name="f16" fmla="val f10"/>
              <a:gd name="f17" fmla="*/ f11 f2 1"/>
              <a:gd name="f18" fmla="?: f12 f5 1"/>
              <a:gd name="f19" fmla="?: f13 f6 1"/>
              <a:gd name="f20" fmla="?: f14 f7 1"/>
              <a:gd name="f21" fmla="*/ f17 1 f4"/>
              <a:gd name="f22" fmla="*/ f18 1 21600"/>
              <a:gd name="f23" fmla="*/ f19 1 21600"/>
              <a:gd name="f24" fmla="*/ 21600 f18 1"/>
              <a:gd name="f25" fmla="*/ 21600 f19 1"/>
              <a:gd name="f26" fmla="+- f21 0 f3"/>
              <a:gd name="f27" fmla="min f23 f22"/>
              <a:gd name="f28" fmla="*/ f24 1 f20"/>
              <a:gd name="f29" fmla="*/ f25 1 f20"/>
              <a:gd name="f30" fmla="val f28"/>
              <a:gd name="f31" fmla="val f29"/>
              <a:gd name="f32" fmla="*/ f15 f27 1"/>
              <a:gd name="f33" fmla="+- f31 0 f15"/>
              <a:gd name="f34" fmla="+- f30 0 f15"/>
              <a:gd name="f35" fmla="*/ f30 f27 1"/>
              <a:gd name="f36" fmla="*/ f34 1 2"/>
              <a:gd name="f37" fmla="min f34 f33"/>
              <a:gd name="f38" fmla="+- f15 f36 0"/>
              <a:gd name="f39" fmla="*/ f37 f16 1"/>
              <a:gd name="f40" fmla="*/ f36 f27 1"/>
              <a:gd name="f41" fmla="*/ f39 1 200000"/>
              <a:gd name="f42" fmla="*/ f38 f27 1"/>
              <a:gd name="f43" fmla="+- f41 f41 0"/>
              <a:gd name="f44" fmla="+- f31 0 f41"/>
              <a:gd name="f45" fmla="*/ f41 f27 1"/>
              <a:gd name="f46" fmla="*/ f43 f27 1"/>
              <a:gd name="f47" fmla="*/ f44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2" y="f46"/>
              </a:cxn>
            </a:cxnLst>
            <a:rect l="f32" t="f46" r="f35" b="f47"/>
            <a:pathLst>
              <a:path stroke="0">
                <a:moveTo>
                  <a:pt x="f32" y="f45"/>
                </a:moveTo>
                <a:arcTo wR="f40" hR="f45" stAng="f2" swAng="f9"/>
                <a:lnTo>
                  <a:pt x="f35" y="f47"/>
                </a:lnTo>
                <a:arcTo wR="f40" hR="f45" stAng="f8" swAng="f2"/>
                <a:close/>
              </a:path>
              <a:path stroke="0">
                <a:moveTo>
                  <a:pt x="f32" y="f45"/>
                </a:moveTo>
                <a:arcTo wR="f40" hR="f45" stAng="f2" swAng="f1"/>
                <a:close/>
              </a:path>
              <a:path fill="none">
                <a:moveTo>
                  <a:pt x="f35" y="f45"/>
                </a:moveTo>
                <a:arcTo wR="f40" hR="f45" stAng="f8" swAng="f1"/>
                <a:lnTo>
                  <a:pt x="f35" y="f47"/>
                </a:lnTo>
                <a:arcTo wR="f40" hR="f45" stAng="f8" swAng="f2"/>
                <a:lnTo>
                  <a:pt x="f32" y="f45"/>
                </a:lnTo>
              </a:path>
            </a:pathLst>
          </a:cu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Cabin Reservation DB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Can 6"/>
          <p:cNvSpPr/>
          <p:nvPr/>
        </p:nvSpPr>
        <p:spPr>
          <a:xfrm>
            <a:off x="3018630" y="2069849"/>
            <a:ext cx="1179513" cy="696471"/>
          </a:xfrm>
          <a:custGeom>
            <a:avLst>
              <a:gd name="f10" fmla="val 25000"/>
            </a:avLst>
            <a:gdLst>
              <a:gd name="f1" fmla="val 21600000"/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+- 0 0 10800000"/>
              <a:gd name="f10" fmla="val 25000"/>
              <a:gd name="f11" fmla="+- 0 0 -360"/>
              <a:gd name="f12" fmla="abs f5"/>
              <a:gd name="f13" fmla="abs f6"/>
              <a:gd name="f14" fmla="abs f7"/>
              <a:gd name="f15" fmla="val f8"/>
              <a:gd name="f16" fmla="val f10"/>
              <a:gd name="f17" fmla="*/ f11 f2 1"/>
              <a:gd name="f18" fmla="?: f12 f5 1"/>
              <a:gd name="f19" fmla="?: f13 f6 1"/>
              <a:gd name="f20" fmla="?: f14 f7 1"/>
              <a:gd name="f21" fmla="*/ f17 1 f4"/>
              <a:gd name="f22" fmla="*/ f18 1 21600"/>
              <a:gd name="f23" fmla="*/ f19 1 21600"/>
              <a:gd name="f24" fmla="*/ 21600 f18 1"/>
              <a:gd name="f25" fmla="*/ 21600 f19 1"/>
              <a:gd name="f26" fmla="+- f21 0 f3"/>
              <a:gd name="f27" fmla="min f23 f22"/>
              <a:gd name="f28" fmla="*/ f24 1 f20"/>
              <a:gd name="f29" fmla="*/ f25 1 f20"/>
              <a:gd name="f30" fmla="val f28"/>
              <a:gd name="f31" fmla="val f29"/>
              <a:gd name="f32" fmla="*/ f15 f27 1"/>
              <a:gd name="f33" fmla="+- f31 0 f15"/>
              <a:gd name="f34" fmla="+- f30 0 f15"/>
              <a:gd name="f35" fmla="*/ f30 f27 1"/>
              <a:gd name="f36" fmla="*/ f34 1 2"/>
              <a:gd name="f37" fmla="min f34 f33"/>
              <a:gd name="f38" fmla="+- f15 f36 0"/>
              <a:gd name="f39" fmla="*/ f37 f16 1"/>
              <a:gd name="f40" fmla="*/ f36 f27 1"/>
              <a:gd name="f41" fmla="*/ f39 1 200000"/>
              <a:gd name="f42" fmla="*/ f38 f27 1"/>
              <a:gd name="f43" fmla="+- f41 f41 0"/>
              <a:gd name="f44" fmla="+- f31 0 f41"/>
              <a:gd name="f45" fmla="*/ f41 f27 1"/>
              <a:gd name="f46" fmla="*/ f43 f27 1"/>
              <a:gd name="f47" fmla="*/ f44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2" y="f46"/>
              </a:cxn>
            </a:cxnLst>
            <a:rect l="f32" t="f46" r="f35" b="f47"/>
            <a:pathLst>
              <a:path stroke="0">
                <a:moveTo>
                  <a:pt x="f32" y="f45"/>
                </a:moveTo>
                <a:arcTo wR="f40" hR="f45" stAng="f2" swAng="f9"/>
                <a:lnTo>
                  <a:pt x="f35" y="f47"/>
                </a:lnTo>
                <a:arcTo wR="f40" hR="f45" stAng="f8" swAng="f2"/>
                <a:close/>
              </a:path>
              <a:path stroke="0">
                <a:moveTo>
                  <a:pt x="f32" y="f45"/>
                </a:moveTo>
                <a:arcTo wR="f40" hR="f45" stAng="f2" swAng="f1"/>
                <a:close/>
              </a:path>
              <a:path fill="none">
                <a:moveTo>
                  <a:pt x="f35" y="f45"/>
                </a:moveTo>
                <a:arcTo wR="f40" hR="f45" stAng="f8" swAng="f1"/>
                <a:lnTo>
                  <a:pt x="f35" y="f47"/>
                </a:lnTo>
                <a:arcTo wR="f40" hR="f45" stAng="f8" swAng="f2"/>
                <a:lnTo>
                  <a:pt x="f32" y="f45"/>
                </a:lnTo>
              </a:path>
            </a:pathLst>
          </a:cu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 dirty="0" smtClean="0">
                <a:solidFill>
                  <a:srgbClr val="000000"/>
                </a:solidFill>
                <a:latin typeface="Calibri"/>
              </a:rPr>
              <a:t>DB ?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Can 7"/>
          <p:cNvSpPr/>
          <p:nvPr/>
        </p:nvSpPr>
        <p:spPr>
          <a:xfrm>
            <a:off x="8033824" y="4656542"/>
            <a:ext cx="849130" cy="783894"/>
          </a:xfrm>
          <a:custGeom>
            <a:avLst>
              <a:gd name="f10" fmla="val 25000"/>
            </a:avLst>
            <a:gdLst>
              <a:gd name="f1" fmla="val 21600000"/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+- 0 0 10800000"/>
              <a:gd name="f10" fmla="val 25000"/>
              <a:gd name="f11" fmla="+- 0 0 -360"/>
              <a:gd name="f12" fmla="abs f5"/>
              <a:gd name="f13" fmla="abs f6"/>
              <a:gd name="f14" fmla="abs f7"/>
              <a:gd name="f15" fmla="val f8"/>
              <a:gd name="f16" fmla="val f10"/>
              <a:gd name="f17" fmla="*/ f11 f2 1"/>
              <a:gd name="f18" fmla="?: f12 f5 1"/>
              <a:gd name="f19" fmla="?: f13 f6 1"/>
              <a:gd name="f20" fmla="?: f14 f7 1"/>
              <a:gd name="f21" fmla="*/ f17 1 f4"/>
              <a:gd name="f22" fmla="*/ f18 1 21600"/>
              <a:gd name="f23" fmla="*/ f19 1 21600"/>
              <a:gd name="f24" fmla="*/ 21600 f18 1"/>
              <a:gd name="f25" fmla="*/ 21600 f19 1"/>
              <a:gd name="f26" fmla="+- f21 0 f3"/>
              <a:gd name="f27" fmla="min f23 f22"/>
              <a:gd name="f28" fmla="*/ f24 1 f20"/>
              <a:gd name="f29" fmla="*/ f25 1 f20"/>
              <a:gd name="f30" fmla="val f28"/>
              <a:gd name="f31" fmla="val f29"/>
              <a:gd name="f32" fmla="*/ f15 f27 1"/>
              <a:gd name="f33" fmla="+- f31 0 f15"/>
              <a:gd name="f34" fmla="+- f30 0 f15"/>
              <a:gd name="f35" fmla="*/ f30 f27 1"/>
              <a:gd name="f36" fmla="*/ f34 1 2"/>
              <a:gd name="f37" fmla="min f34 f33"/>
              <a:gd name="f38" fmla="+- f15 f36 0"/>
              <a:gd name="f39" fmla="*/ f37 f16 1"/>
              <a:gd name="f40" fmla="*/ f36 f27 1"/>
              <a:gd name="f41" fmla="*/ f39 1 200000"/>
              <a:gd name="f42" fmla="*/ f38 f27 1"/>
              <a:gd name="f43" fmla="+- f41 f41 0"/>
              <a:gd name="f44" fmla="+- f31 0 f41"/>
              <a:gd name="f45" fmla="*/ f41 f27 1"/>
              <a:gd name="f46" fmla="*/ f43 f27 1"/>
              <a:gd name="f47" fmla="*/ f44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2" y="f46"/>
              </a:cxn>
            </a:cxnLst>
            <a:rect l="f32" t="f46" r="f35" b="f47"/>
            <a:pathLst>
              <a:path stroke="0">
                <a:moveTo>
                  <a:pt x="f32" y="f45"/>
                </a:moveTo>
                <a:arcTo wR="f40" hR="f45" stAng="f2" swAng="f9"/>
                <a:lnTo>
                  <a:pt x="f35" y="f47"/>
                </a:lnTo>
                <a:arcTo wR="f40" hR="f45" stAng="f8" swAng="f2"/>
                <a:close/>
              </a:path>
              <a:path stroke="0">
                <a:moveTo>
                  <a:pt x="f32" y="f45"/>
                </a:moveTo>
                <a:arcTo wR="f40" hR="f45" stAng="f2" swAng="f1"/>
                <a:close/>
              </a:path>
              <a:path fill="none">
                <a:moveTo>
                  <a:pt x="f35" y="f45"/>
                </a:moveTo>
                <a:arcTo wR="f40" hR="f45" stAng="f8" swAng="f1"/>
                <a:lnTo>
                  <a:pt x="f35" y="f47"/>
                </a:lnTo>
                <a:arcTo wR="f40" hR="f45" stAng="f8" swAng="f2"/>
                <a:lnTo>
                  <a:pt x="f32" y="f45"/>
                </a:lnTo>
              </a:path>
            </a:pathLst>
          </a:cu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CRM DB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5033025" y="2589668"/>
            <a:ext cx="1168108" cy="568599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Application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 dirty="0" smtClean="0">
                <a:solidFill>
                  <a:srgbClr val="000000"/>
                </a:solidFill>
                <a:latin typeface="Calibri"/>
              </a:rPr>
              <a:t>&amp; Gateways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Rectangle 10"/>
          <p:cNvSpPr/>
          <p:nvPr/>
        </p:nvSpPr>
        <p:spPr>
          <a:xfrm>
            <a:off x="4003546" y="3935265"/>
            <a:ext cx="1444585" cy="391942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Application</a:t>
            </a:r>
          </a:p>
        </p:txBody>
      </p:sp>
      <p:sp>
        <p:nvSpPr>
          <p:cNvPr id="14" name="Rectangle 11"/>
          <p:cNvSpPr/>
          <p:nvPr/>
        </p:nvSpPr>
        <p:spPr>
          <a:xfrm>
            <a:off x="5828293" y="3724402"/>
            <a:ext cx="1590003" cy="653234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Application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 dirty="0" smtClean="0">
                <a:solidFill>
                  <a:srgbClr val="000000"/>
                </a:solidFill>
                <a:latin typeface="Calibri"/>
              </a:rPr>
              <a:t>&amp; Gateways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5" name="Straight Arrow Connector 12"/>
          <p:cNvCxnSpPr>
            <a:stCxn id="8" idx="3"/>
            <a:endCxn id="12" idx="3"/>
          </p:cNvCxnSpPr>
          <p:nvPr/>
        </p:nvCxnSpPr>
        <p:spPr>
          <a:xfrm flipH="1">
            <a:off x="6201133" y="2766320"/>
            <a:ext cx="1702053" cy="107648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</p:cxnSp>
      <p:cxnSp>
        <p:nvCxnSpPr>
          <p:cNvPr id="16" name="Straight Arrow Connector 14"/>
          <p:cNvCxnSpPr>
            <a:stCxn id="10" idx="1"/>
            <a:endCxn id="12" idx="1"/>
          </p:cNvCxnSpPr>
          <p:nvPr/>
        </p:nvCxnSpPr>
        <p:spPr>
          <a:xfrm>
            <a:off x="4198143" y="2418085"/>
            <a:ext cx="834882" cy="455883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</p:cxnSp>
      <p:cxnSp>
        <p:nvCxnSpPr>
          <p:cNvPr id="17" name="Straight Arrow Connector 18"/>
          <p:cNvCxnSpPr>
            <a:stCxn id="11" idx="3"/>
            <a:endCxn id="14" idx="3"/>
          </p:cNvCxnSpPr>
          <p:nvPr/>
        </p:nvCxnSpPr>
        <p:spPr>
          <a:xfrm flipH="1" flipV="1">
            <a:off x="7418296" y="4051019"/>
            <a:ext cx="615528" cy="99747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</p:cxnSp>
      <p:cxnSp>
        <p:nvCxnSpPr>
          <p:cNvPr id="18" name="Straight Arrow Connector 22"/>
          <p:cNvCxnSpPr>
            <a:stCxn id="9" idx="0"/>
            <a:endCxn id="13" idx="1"/>
          </p:cNvCxnSpPr>
          <p:nvPr/>
        </p:nvCxnSpPr>
        <p:spPr>
          <a:xfrm flipV="1">
            <a:off x="3293806" y="4131236"/>
            <a:ext cx="709740" cy="47215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</p:cxnSp>
      <p:cxnSp>
        <p:nvCxnSpPr>
          <p:cNvPr id="19" name="Straight Connector 18"/>
          <p:cNvCxnSpPr>
            <a:stCxn id="14" idx="1"/>
            <a:endCxn id="13" idx="3"/>
          </p:cNvCxnSpPr>
          <p:nvPr/>
        </p:nvCxnSpPr>
        <p:spPr>
          <a:xfrm flipH="1">
            <a:off x="5448131" y="4051019"/>
            <a:ext cx="380162" cy="802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2"/>
            <a:endCxn id="14" idx="0"/>
          </p:cNvCxnSpPr>
          <p:nvPr/>
        </p:nvCxnSpPr>
        <p:spPr>
          <a:xfrm>
            <a:off x="5617079" y="3158267"/>
            <a:ext cx="1006216" cy="5661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6207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Acceptance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pic>
        <p:nvPicPr>
          <p:cNvPr id="4" name="Picture 2" descr="Portrait of beautiful young couple in consumer electronics shop with latest digital camera&#10; Stock Photo - 1098204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44" y="1840223"/>
            <a:ext cx="3713304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Man receiving a package delivery from a courier at his home.   Stock Photo - 58869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840224"/>
            <a:ext cx="3650026" cy="267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3"/>
          <p:cNvSpPr txBox="1"/>
          <p:nvPr/>
        </p:nvSpPr>
        <p:spPr>
          <a:xfrm>
            <a:off x="1496104" y="4931455"/>
            <a:ext cx="5976664" cy="1068641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What should be 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tested before so customer could be so happy  ?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How ?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5392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design &amp;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err="1"/>
              <a:t>Discuss</a:t>
            </a:r>
            <a:r>
              <a:rPr lang="fi-FI" dirty="0"/>
              <a:t> </a:t>
            </a: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reasons</a:t>
            </a:r>
            <a:r>
              <a:rPr lang="fi-FI" dirty="0"/>
              <a:t> for </a:t>
            </a:r>
            <a:r>
              <a:rPr lang="fi-FI" dirty="0" err="1"/>
              <a:t>test</a:t>
            </a:r>
            <a:r>
              <a:rPr lang="fi-FI" dirty="0"/>
              <a:t> design?</a:t>
            </a:r>
          </a:p>
          <a:p>
            <a:endParaRPr lang="fi-FI" dirty="0"/>
          </a:p>
          <a:p>
            <a:r>
              <a:rPr lang="fi-FI" dirty="0" err="1"/>
              <a:t>Why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to </a:t>
            </a:r>
            <a:r>
              <a:rPr lang="fi-FI" dirty="0" err="1"/>
              <a:t>do</a:t>
            </a:r>
            <a:r>
              <a:rPr lang="fi-FI" dirty="0"/>
              <a:t> design?</a:t>
            </a:r>
          </a:p>
          <a:p>
            <a:endParaRPr lang="fi-FI" dirty="0"/>
          </a:p>
          <a:p>
            <a:endParaRPr lang="fi-FI" dirty="0"/>
          </a:p>
          <a:p>
            <a:r>
              <a:rPr lang="fi-FI" dirty="0" err="1"/>
              <a:t>Stupid</a:t>
            </a:r>
            <a:r>
              <a:rPr lang="fi-FI" dirty="0"/>
              <a:t> </a:t>
            </a:r>
            <a:r>
              <a:rPr lang="fi-FI" dirty="0" err="1"/>
              <a:t>work</a:t>
            </a:r>
            <a:r>
              <a:rPr lang="fi-FI" dirty="0"/>
              <a:t> </a:t>
            </a:r>
            <a:r>
              <a:rPr lang="fi-FI" dirty="0">
                <a:sym typeface="Wingdings" pitchFamily="2" charset="2"/>
              </a:rPr>
              <a:t> ! I </a:t>
            </a:r>
            <a:r>
              <a:rPr lang="fi-FI" dirty="0" err="1">
                <a:sym typeface="Wingdings" pitchFamily="2" charset="2"/>
              </a:rPr>
              <a:t>wan’t</a:t>
            </a:r>
            <a:r>
              <a:rPr lang="fi-FI" dirty="0">
                <a:sym typeface="Wingdings" pitchFamily="2" charset="2"/>
              </a:rPr>
              <a:t> to </a:t>
            </a:r>
            <a:r>
              <a:rPr lang="fi-FI" dirty="0" err="1">
                <a:sym typeface="Wingdings" pitchFamily="2" charset="2"/>
              </a:rPr>
              <a:t>progress</a:t>
            </a:r>
            <a:r>
              <a:rPr lang="fi-FI" dirty="0">
                <a:sym typeface="Wingdings" pitchFamily="2" charset="2"/>
              </a:rPr>
              <a:t>!??</a:t>
            </a:r>
            <a:endParaRPr lang="fi-FI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test </a:t>
            </a:r>
            <a:r>
              <a:rPr lang="en-US" dirty="0" err="1" smtClean="0"/>
              <a:t>desing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loud 8"/>
          <p:cNvSpPr/>
          <p:nvPr/>
        </p:nvSpPr>
        <p:spPr>
          <a:xfrm>
            <a:off x="447336" y="4654476"/>
            <a:ext cx="998853" cy="147892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3200"/>
              <a:gd name="f7" fmla="+- 0 0 11429249"/>
              <a:gd name="f8" fmla="+- 0 0 8646143"/>
              <a:gd name="f9" fmla="+- 0 0 8748475"/>
              <a:gd name="f10" fmla="+- 0 0 7859163"/>
              <a:gd name="f11" fmla="+- 0 0 4722533"/>
              <a:gd name="f12" fmla="+- 0 0 2776035"/>
              <a:gd name="f13" fmla="+- 0 0 16496525"/>
              <a:gd name="f14" fmla="+- 0 0 14809710"/>
              <a:gd name="f15" fmla="+- 0 0 4217541"/>
              <a:gd name="f16" fmla="+- 0 0 824660"/>
              <a:gd name="f17" fmla="+- 0 0 8950887"/>
              <a:gd name="f18" fmla="+- 0 0 9809656"/>
              <a:gd name="f19" fmla="+- 0 0 4002417"/>
              <a:gd name="f20" fmla="val 3900"/>
              <a:gd name="f21" fmla="val 14370"/>
              <a:gd name="f22" fmla="val 6753"/>
              <a:gd name="f23" fmla="val 9190"/>
              <a:gd name="f24" fmla="val 7426832"/>
              <a:gd name="f25" fmla="val 5333"/>
              <a:gd name="f26" fmla="val 7267"/>
              <a:gd name="f27" fmla="val 5396714"/>
              <a:gd name="f28" fmla="val 4365"/>
              <a:gd name="f29" fmla="val 5945"/>
              <a:gd name="f30" fmla="val 5983381"/>
              <a:gd name="f31" fmla="val 4857"/>
              <a:gd name="f32" fmla="val 6595"/>
              <a:gd name="f33" fmla="val 7034504"/>
              <a:gd name="f34" fmla="val 7273"/>
              <a:gd name="f35" fmla="val 6541615"/>
              <a:gd name="f36" fmla="val 6775"/>
              <a:gd name="f37" fmla="val 9220"/>
              <a:gd name="f38" fmla="val 7816140"/>
              <a:gd name="f39" fmla="val 5785"/>
              <a:gd name="f40" fmla="val 7867"/>
              <a:gd name="f41" fmla="val 37501"/>
              <a:gd name="f42" fmla="val 6842000"/>
              <a:gd name="f43" fmla="val 6752"/>
              <a:gd name="f44" fmla="val 9215"/>
              <a:gd name="f45" fmla="val 1347096"/>
              <a:gd name="f46" fmla="val 6910353"/>
              <a:gd name="f47" fmla="val 7720"/>
              <a:gd name="f48" fmla="val 10543"/>
              <a:gd name="f49" fmla="val 3974558"/>
              <a:gd name="f50" fmla="val 4542661"/>
              <a:gd name="f51" fmla="val 4360"/>
              <a:gd name="f52" fmla="val 5918"/>
              <a:gd name="f53" fmla="val 8804134"/>
              <a:gd name="f54" fmla="val 4345"/>
              <a:gd name="f55" fmla="val 9151131"/>
              <a:gd name="f56" fmla="val 4693"/>
              <a:gd name="f57" fmla="val 26177"/>
              <a:gd name="f58" fmla="val 5204520"/>
              <a:gd name="f59" fmla="val 1585770"/>
              <a:gd name="f60" fmla="val 6928"/>
              <a:gd name="f61" fmla="val 34899"/>
              <a:gd name="f62" fmla="val 4416628"/>
              <a:gd name="f63" fmla="val 686848"/>
              <a:gd name="f64" fmla="val 16478"/>
              <a:gd name="f65" fmla="val 39090"/>
              <a:gd name="f66" fmla="val 8257448"/>
              <a:gd name="f67" fmla="val 844866"/>
              <a:gd name="f68" fmla="val 28827"/>
              <a:gd name="f69" fmla="val 34751"/>
              <a:gd name="f70" fmla="val 387196"/>
              <a:gd name="f71" fmla="val 959901"/>
              <a:gd name="f72" fmla="val 34129"/>
              <a:gd name="f73" fmla="val 22954"/>
              <a:gd name="f74" fmla="val 4255042"/>
              <a:gd name="f75" fmla="val 41798"/>
              <a:gd name="f76" fmla="val 15354"/>
              <a:gd name="f77" fmla="val 1819082"/>
              <a:gd name="f78" fmla="val 1665090"/>
              <a:gd name="f79" fmla="val 38324"/>
              <a:gd name="f80" fmla="val 5426"/>
              <a:gd name="f81" fmla="val 891534"/>
              <a:gd name="f82" fmla="val 29078"/>
              <a:gd name="f83" fmla="val 3952"/>
              <a:gd name="f84" fmla="val 1091722"/>
              <a:gd name="f85" fmla="val 22141"/>
              <a:gd name="f86" fmla="val 4720"/>
              <a:gd name="f87" fmla="val 1061181"/>
              <a:gd name="f88" fmla="val 14000"/>
              <a:gd name="f89" fmla="val 5192"/>
              <a:gd name="f90" fmla="val 739161"/>
              <a:gd name="f91" fmla="val 4127"/>
              <a:gd name="f92" fmla="val 15789"/>
              <a:gd name="f93" fmla="val 9459261"/>
              <a:gd name="f94" fmla="val 711490"/>
              <a:gd name="f95" fmla="+- 0 0 -90"/>
              <a:gd name="f96" fmla="+- 0 0 -180"/>
              <a:gd name="f97" fmla="+- 0 0 -270"/>
              <a:gd name="f98" fmla="+- 0 0 -360"/>
              <a:gd name="f99" fmla="*/ f3 1 43200"/>
              <a:gd name="f100" fmla="*/ f4 1 43200"/>
              <a:gd name="f101" fmla="+- f6 0 f5"/>
              <a:gd name="f102" fmla="*/ f95 f0 1"/>
              <a:gd name="f103" fmla="*/ f96 f0 1"/>
              <a:gd name="f104" fmla="*/ f97 f0 1"/>
              <a:gd name="f105" fmla="*/ f98 f0 1"/>
              <a:gd name="f106" fmla="*/ f101 1 2"/>
              <a:gd name="f107" fmla="*/ f101 1 43200"/>
              <a:gd name="f108" fmla="*/ f101 2977 1"/>
              <a:gd name="f109" fmla="*/ f101 3262 1"/>
              <a:gd name="f110" fmla="*/ f101 17087 1"/>
              <a:gd name="f111" fmla="*/ f101 17337 1"/>
              <a:gd name="f112" fmla="*/ f101 67 1"/>
              <a:gd name="f113" fmla="*/ f101 21577 1"/>
              <a:gd name="f114" fmla="*/ f101 21582 1"/>
              <a:gd name="f115" fmla="*/ f101 1235 1"/>
              <a:gd name="f116" fmla="*/ f102 1 f2"/>
              <a:gd name="f117" fmla="*/ f103 1 f2"/>
              <a:gd name="f118" fmla="*/ f104 1 f2"/>
              <a:gd name="f119" fmla="*/ f105 1 f2"/>
              <a:gd name="f120" fmla="+- f5 f106 0"/>
              <a:gd name="f121" fmla="*/ f108 1 21600"/>
              <a:gd name="f122" fmla="*/ f109 1 21600"/>
              <a:gd name="f123" fmla="*/ f110 1 21600"/>
              <a:gd name="f124" fmla="*/ f111 1 21600"/>
              <a:gd name="f125" fmla="*/ f112 1 21600"/>
              <a:gd name="f126" fmla="*/ f113 1 21600"/>
              <a:gd name="f127" fmla="*/ f114 1 21600"/>
              <a:gd name="f128" fmla="*/ f115 1 21600"/>
              <a:gd name="f129" fmla="+- f116 0 f1"/>
              <a:gd name="f130" fmla="+- f117 0 f1"/>
              <a:gd name="f131" fmla="+- f118 0 f1"/>
              <a:gd name="f132" fmla="+- f119 0 f1"/>
              <a:gd name="f133" fmla="*/ f127 1 f107"/>
              <a:gd name="f134" fmla="*/ f120 1 f107"/>
              <a:gd name="f135" fmla="*/ f126 1 f107"/>
              <a:gd name="f136" fmla="*/ f125 1 f107"/>
              <a:gd name="f137" fmla="*/ f128 1 f107"/>
              <a:gd name="f138" fmla="*/ f121 1 f107"/>
              <a:gd name="f139" fmla="*/ f123 1 f107"/>
              <a:gd name="f140" fmla="*/ f122 1 f107"/>
              <a:gd name="f141" fmla="*/ f124 1 f107"/>
              <a:gd name="f142" fmla="*/ f138 f99 1"/>
              <a:gd name="f143" fmla="*/ f139 f99 1"/>
              <a:gd name="f144" fmla="*/ f141 f100 1"/>
              <a:gd name="f145" fmla="*/ f140 f100 1"/>
              <a:gd name="f146" fmla="*/ f133 f99 1"/>
              <a:gd name="f147" fmla="*/ f134 f100 1"/>
              <a:gd name="f148" fmla="*/ f134 f99 1"/>
              <a:gd name="f149" fmla="*/ f135 f100 1"/>
              <a:gd name="f150" fmla="*/ f136 f99 1"/>
              <a:gd name="f151" fmla="*/ f137 f1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9">
                <a:pos x="f146" y="f147"/>
              </a:cxn>
              <a:cxn ang="f130">
                <a:pos x="f148" y="f149"/>
              </a:cxn>
              <a:cxn ang="f131">
                <a:pos x="f150" y="f147"/>
              </a:cxn>
              <a:cxn ang="f132">
                <a:pos x="f148" y="f151"/>
              </a:cxn>
            </a:cxnLst>
            <a:rect l="f142" t="f145" r="f143" b="f144"/>
            <a:pathLst>
              <a:path w="43200" h="43200">
                <a:moveTo>
                  <a:pt x="f20" y="f21"/>
                </a:moveTo>
                <a:arcTo wR="f22" hR="f23" stAng="f7" swAng="f24"/>
                <a:arcTo wR="f25" hR="f26" stAng="f8" swAng="f27"/>
                <a:arcTo wR="f28" hR="f29" stAng="f9" swAng="f30"/>
                <a:arcTo wR="f31" hR="f32" stAng="f10" swAng="f33"/>
                <a:arcTo wR="f25" hR="f34" stAng="f11" swAng="f35"/>
                <a:arcTo wR="f36" hR="f37" stAng="f12" swAng="f38"/>
                <a:arcTo wR="f39" hR="f40" stAng="f41" swAng="f42"/>
                <a:arcTo wR="f43" hR="f44" stAng="f45" swAng="f46"/>
                <a:arcTo wR="f47" hR="f48" stAng="f49" swAng="f50"/>
                <a:arcTo wR="f51" hR="f52" stAng="f13" swAng="f53"/>
                <a:arcTo wR="f54" hR="f29" stAng="f14" swAng="f55"/>
                <a:close/>
              </a:path>
              <a:path w="43200" h="43200" fill="none">
                <a:moveTo>
                  <a:pt x="f56" y="f57"/>
                </a:moveTo>
                <a:arcTo wR="f54" hR="f29" stAng="f58" swAng="f59"/>
                <a:moveTo>
                  <a:pt x="f60" y="f61"/>
                </a:moveTo>
                <a:arcTo wR="f51" hR="f52" stAng="f62" swAng="f63"/>
                <a:moveTo>
                  <a:pt x="f64" y="f65"/>
                </a:moveTo>
                <a:arcTo wR="f43" hR="f44" stAng="f66" swAng="f67"/>
                <a:moveTo>
                  <a:pt x="f68" y="f69"/>
                </a:moveTo>
                <a:arcTo wR="f43" hR="f44" stAng="f70" swAng="f71"/>
                <a:moveTo>
                  <a:pt x="f72" y="f73"/>
                </a:moveTo>
                <a:arcTo wR="f39" hR="f40" stAng="f15" swAng="f74"/>
                <a:moveTo>
                  <a:pt x="f75" y="f76"/>
                </a:moveTo>
                <a:arcTo wR="f25" hR="f34" stAng="f77" swAng="f78"/>
                <a:moveTo>
                  <a:pt x="f79" y="f80"/>
                </a:moveTo>
                <a:arcTo wR="f31" hR="f32" stAng="f16" swAng="f81"/>
                <a:moveTo>
                  <a:pt x="f82" y="f83"/>
                </a:moveTo>
                <a:arcTo wR="f31" hR="f32" stAng="f17" swAng="f84"/>
                <a:moveTo>
                  <a:pt x="f85" y="f86"/>
                </a:moveTo>
                <a:arcTo wR="f28" hR="f29" stAng="f18" swAng="f87"/>
                <a:moveTo>
                  <a:pt x="f88" y="f89"/>
                </a:moveTo>
                <a:arcTo wR="f22" hR="f23" stAng="f19" swAng="f90"/>
                <a:moveTo>
                  <a:pt x="f91" y="f92"/>
                </a:moveTo>
                <a:arcTo wR="f22" hR="f23" stAng="f93" swAng="f94"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IDEAL</a:t>
            </a:r>
          </a:p>
        </p:txBody>
      </p:sp>
      <p:sp>
        <p:nvSpPr>
          <p:cNvPr id="6" name="Cloud 3"/>
          <p:cNvSpPr/>
          <p:nvPr/>
        </p:nvSpPr>
        <p:spPr>
          <a:xfrm>
            <a:off x="447336" y="5954163"/>
            <a:ext cx="1077029" cy="368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3200"/>
              <a:gd name="f7" fmla="+- 0 0 11429249"/>
              <a:gd name="f8" fmla="+- 0 0 8646143"/>
              <a:gd name="f9" fmla="+- 0 0 8748475"/>
              <a:gd name="f10" fmla="+- 0 0 7859163"/>
              <a:gd name="f11" fmla="+- 0 0 4722533"/>
              <a:gd name="f12" fmla="+- 0 0 2776035"/>
              <a:gd name="f13" fmla="+- 0 0 16496525"/>
              <a:gd name="f14" fmla="+- 0 0 14809710"/>
              <a:gd name="f15" fmla="+- 0 0 4217541"/>
              <a:gd name="f16" fmla="+- 0 0 824660"/>
              <a:gd name="f17" fmla="+- 0 0 8950887"/>
              <a:gd name="f18" fmla="+- 0 0 9809656"/>
              <a:gd name="f19" fmla="+- 0 0 4002417"/>
              <a:gd name="f20" fmla="val 3900"/>
              <a:gd name="f21" fmla="val 14370"/>
              <a:gd name="f22" fmla="val 6753"/>
              <a:gd name="f23" fmla="val 9190"/>
              <a:gd name="f24" fmla="val 7426832"/>
              <a:gd name="f25" fmla="val 5333"/>
              <a:gd name="f26" fmla="val 7267"/>
              <a:gd name="f27" fmla="val 5396714"/>
              <a:gd name="f28" fmla="val 4365"/>
              <a:gd name="f29" fmla="val 5945"/>
              <a:gd name="f30" fmla="val 5983381"/>
              <a:gd name="f31" fmla="val 4857"/>
              <a:gd name="f32" fmla="val 6595"/>
              <a:gd name="f33" fmla="val 7034504"/>
              <a:gd name="f34" fmla="val 7273"/>
              <a:gd name="f35" fmla="val 6541615"/>
              <a:gd name="f36" fmla="val 6775"/>
              <a:gd name="f37" fmla="val 9220"/>
              <a:gd name="f38" fmla="val 7816140"/>
              <a:gd name="f39" fmla="val 5785"/>
              <a:gd name="f40" fmla="val 7867"/>
              <a:gd name="f41" fmla="val 37501"/>
              <a:gd name="f42" fmla="val 6842000"/>
              <a:gd name="f43" fmla="val 6752"/>
              <a:gd name="f44" fmla="val 9215"/>
              <a:gd name="f45" fmla="val 1347096"/>
              <a:gd name="f46" fmla="val 6910353"/>
              <a:gd name="f47" fmla="val 7720"/>
              <a:gd name="f48" fmla="val 10543"/>
              <a:gd name="f49" fmla="val 3974558"/>
              <a:gd name="f50" fmla="val 4542661"/>
              <a:gd name="f51" fmla="val 4360"/>
              <a:gd name="f52" fmla="val 5918"/>
              <a:gd name="f53" fmla="val 8804134"/>
              <a:gd name="f54" fmla="val 4345"/>
              <a:gd name="f55" fmla="val 9151131"/>
              <a:gd name="f56" fmla="val 4693"/>
              <a:gd name="f57" fmla="val 26177"/>
              <a:gd name="f58" fmla="val 5204520"/>
              <a:gd name="f59" fmla="val 1585770"/>
              <a:gd name="f60" fmla="val 6928"/>
              <a:gd name="f61" fmla="val 34899"/>
              <a:gd name="f62" fmla="val 4416628"/>
              <a:gd name="f63" fmla="val 686848"/>
              <a:gd name="f64" fmla="val 16478"/>
              <a:gd name="f65" fmla="val 39090"/>
              <a:gd name="f66" fmla="val 8257448"/>
              <a:gd name="f67" fmla="val 844866"/>
              <a:gd name="f68" fmla="val 28827"/>
              <a:gd name="f69" fmla="val 34751"/>
              <a:gd name="f70" fmla="val 387196"/>
              <a:gd name="f71" fmla="val 959901"/>
              <a:gd name="f72" fmla="val 34129"/>
              <a:gd name="f73" fmla="val 22954"/>
              <a:gd name="f74" fmla="val 4255042"/>
              <a:gd name="f75" fmla="val 41798"/>
              <a:gd name="f76" fmla="val 15354"/>
              <a:gd name="f77" fmla="val 1819082"/>
              <a:gd name="f78" fmla="val 1665090"/>
              <a:gd name="f79" fmla="val 38324"/>
              <a:gd name="f80" fmla="val 5426"/>
              <a:gd name="f81" fmla="val 891534"/>
              <a:gd name="f82" fmla="val 29078"/>
              <a:gd name="f83" fmla="val 3952"/>
              <a:gd name="f84" fmla="val 1091722"/>
              <a:gd name="f85" fmla="val 22141"/>
              <a:gd name="f86" fmla="val 4720"/>
              <a:gd name="f87" fmla="val 1061181"/>
              <a:gd name="f88" fmla="val 14000"/>
              <a:gd name="f89" fmla="val 5192"/>
              <a:gd name="f90" fmla="val 739161"/>
              <a:gd name="f91" fmla="val 4127"/>
              <a:gd name="f92" fmla="val 15789"/>
              <a:gd name="f93" fmla="val 9459261"/>
              <a:gd name="f94" fmla="val 711490"/>
              <a:gd name="f95" fmla="+- 0 0 -90"/>
              <a:gd name="f96" fmla="+- 0 0 -180"/>
              <a:gd name="f97" fmla="+- 0 0 -270"/>
              <a:gd name="f98" fmla="+- 0 0 -360"/>
              <a:gd name="f99" fmla="*/ f3 1 43200"/>
              <a:gd name="f100" fmla="*/ f4 1 43200"/>
              <a:gd name="f101" fmla="+- f6 0 f5"/>
              <a:gd name="f102" fmla="*/ f95 f0 1"/>
              <a:gd name="f103" fmla="*/ f96 f0 1"/>
              <a:gd name="f104" fmla="*/ f97 f0 1"/>
              <a:gd name="f105" fmla="*/ f98 f0 1"/>
              <a:gd name="f106" fmla="*/ f101 1 2"/>
              <a:gd name="f107" fmla="*/ f101 1 43200"/>
              <a:gd name="f108" fmla="*/ f101 2977 1"/>
              <a:gd name="f109" fmla="*/ f101 3262 1"/>
              <a:gd name="f110" fmla="*/ f101 17087 1"/>
              <a:gd name="f111" fmla="*/ f101 17337 1"/>
              <a:gd name="f112" fmla="*/ f101 67 1"/>
              <a:gd name="f113" fmla="*/ f101 21577 1"/>
              <a:gd name="f114" fmla="*/ f101 21582 1"/>
              <a:gd name="f115" fmla="*/ f101 1235 1"/>
              <a:gd name="f116" fmla="*/ f102 1 f2"/>
              <a:gd name="f117" fmla="*/ f103 1 f2"/>
              <a:gd name="f118" fmla="*/ f104 1 f2"/>
              <a:gd name="f119" fmla="*/ f105 1 f2"/>
              <a:gd name="f120" fmla="+- f5 f106 0"/>
              <a:gd name="f121" fmla="*/ f108 1 21600"/>
              <a:gd name="f122" fmla="*/ f109 1 21600"/>
              <a:gd name="f123" fmla="*/ f110 1 21600"/>
              <a:gd name="f124" fmla="*/ f111 1 21600"/>
              <a:gd name="f125" fmla="*/ f112 1 21600"/>
              <a:gd name="f126" fmla="*/ f113 1 21600"/>
              <a:gd name="f127" fmla="*/ f114 1 21600"/>
              <a:gd name="f128" fmla="*/ f115 1 21600"/>
              <a:gd name="f129" fmla="+- f116 0 f1"/>
              <a:gd name="f130" fmla="+- f117 0 f1"/>
              <a:gd name="f131" fmla="+- f118 0 f1"/>
              <a:gd name="f132" fmla="+- f119 0 f1"/>
              <a:gd name="f133" fmla="*/ f127 1 f107"/>
              <a:gd name="f134" fmla="*/ f120 1 f107"/>
              <a:gd name="f135" fmla="*/ f126 1 f107"/>
              <a:gd name="f136" fmla="*/ f125 1 f107"/>
              <a:gd name="f137" fmla="*/ f128 1 f107"/>
              <a:gd name="f138" fmla="*/ f121 1 f107"/>
              <a:gd name="f139" fmla="*/ f123 1 f107"/>
              <a:gd name="f140" fmla="*/ f122 1 f107"/>
              <a:gd name="f141" fmla="*/ f124 1 f107"/>
              <a:gd name="f142" fmla="*/ f138 f99 1"/>
              <a:gd name="f143" fmla="*/ f139 f99 1"/>
              <a:gd name="f144" fmla="*/ f141 f100 1"/>
              <a:gd name="f145" fmla="*/ f140 f100 1"/>
              <a:gd name="f146" fmla="*/ f133 f99 1"/>
              <a:gd name="f147" fmla="*/ f134 f100 1"/>
              <a:gd name="f148" fmla="*/ f134 f99 1"/>
              <a:gd name="f149" fmla="*/ f135 f100 1"/>
              <a:gd name="f150" fmla="*/ f136 f99 1"/>
              <a:gd name="f151" fmla="*/ f137 f1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9">
                <a:pos x="f146" y="f147"/>
              </a:cxn>
              <a:cxn ang="f130">
                <a:pos x="f148" y="f149"/>
              </a:cxn>
              <a:cxn ang="f131">
                <a:pos x="f150" y="f147"/>
              </a:cxn>
              <a:cxn ang="f132">
                <a:pos x="f148" y="f151"/>
              </a:cxn>
            </a:cxnLst>
            <a:rect l="f142" t="f145" r="f143" b="f144"/>
            <a:pathLst>
              <a:path w="43200" h="43200">
                <a:moveTo>
                  <a:pt x="f20" y="f21"/>
                </a:moveTo>
                <a:arcTo wR="f22" hR="f23" stAng="f7" swAng="f24"/>
                <a:arcTo wR="f25" hR="f26" stAng="f8" swAng="f27"/>
                <a:arcTo wR="f28" hR="f29" stAng="f9" swAng="f30"/>
                <a:arcTo wR="f31" hR="f32" stAng="f10" swAng="f33"/>
                <a:arcTo wR="f25" hR="f34" stAng="f11" swAng="f35"/>
                <a:arcTo wR="f36" hR="f37" stAng="f12" swAng="f38"/>
                <a:arcTo wR="f39" hR="f40" stAng="f41" swAng="f42"/>
                <a:arcTo wR="f43" hR="f44" stAng="f45" swAng="f46"/>
                <a:arcTo wR="f47" hR="f48" stAng="f49" swAng="f50"/>
                <a:arcTo wR="f51" hR="f52" stAng="f13" swAng="f53"/>
                <a:arcTo wR="f54" hR="f29" stAng="f14" swAng="f55"/>
                <a:close/>
              </a:path>
              <a:path w="43200" h="43200" fill="none">
                <a:moveTo>
                  <a:pt x="f56" y="f57"/>
                </a:moveTo>
                <a:arcTo wR="f54" hR="f29" stAng="f58" swAng="f59"/>
                <a:moveTo>
                  <a:pt x="f60" y="f61"/>
                </a:moveTo>
                <a:arcTo wR="f51" hR="f52" stAng="f62" swAng="f63"/>
                <a:moveTo>
                  <a:pt x="f64" y="f65"/>
                </a:moveTo>
                <a:arcTo wR="f43" hR="f44" stAng="f66" swAng="f67"/>
                <a:moveTo>
                  <a:pt x="f68" y="f69"/>
                </a:moveTo>
                <a:arcTo wR="f43" hR="f44" stAng="f70" swAng="f71"/>
                <a:moveTo>
                  <a:pt x="f72" y="f73"/>
                </a:moveTo>
                <a:arcTo wR="f39" hR="f40" stAng="f15" swAng="f74"/>
                <a:moveTo>
                  <a:pt x="f75" y="f76"/>
                </a:moveTo>
                <a:arcTo wR="f25" hR="f34" stAng="f77" swAng="f78"/>
                <a:moveTo>
                  <a:pt x="f79" y="f80"/>
                </a:moveTo>
                <a:arcTo wR="f31" hR="f32" stAng="f16" swAng="f81"/>
                <a:moveTo>
                  <a:pt x="f82" y="f83"/>
                </a:moveTo>
                <a:arcTo wR="f31" hR="f32" stAng="f17" swAng="f84"/>
                <a:moveTo>
                  <a:pt x="f85" y="f86"/>
                </a:moveTo>
                <a:arcTo wR="f28" hR="f29" stAng="f18" swAng="f87"/>
                <a:moveTo>
                  <a:pt x="f88" y="f89"/>
                </a:moveTo>
                <a:arcTo wR="f22" hR="f23" stAng="f19" swAng="f90"/>
                <a:moveTo>
                  <a:pt x="f91" y="f92"/>
                </a:moveTo>
                <a:arcTo wR="f22" hR="f23" stAng="f93" swAng="f94"/>
              </a:path>
            </a:pathLst>
          </a:custGeom>
          <a:gradFill>
            <a:gsLst>
              <a:gs pos="0">
                <a:srgbClr val="5D417E"/>
              </a:gs>
              <a:gs pos="100000">
                <a:srgbClr val="7B58A6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Cloud 17"/>
          <p:cNvSpPr/>
          <p:nvPr/>
        </p:nvSpPr>
        <p:spPr>
          <a:xfrm>
            <a:off x="694665" y="4900577"/>
            <a:ext cx="291185" cy="100138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3200"/>
              <a:gd name="f7" fmla="+- 0 0 11429249"/>
              <a:gd name="f8" fmla="+- 0 0 8646143"/>
              <a:gd name="f9" fmla="+- 0 0 8748475"/>
              <a:gd name="f10" fmla="+- 0 0 7859163"/>
              <a:gd name="f11" fmla="+- 0 0 4722533"/>
              <a:gd name="f12" fmla="+- 0 0 2776035"/>
              <a:gd name="f13" fmla="+- 0 0 16496525"/>
              <a:gd name="f14" fmla="+- 0 0 14809710"/>
              <a:gd name="f15" fmla="+- 0 0 4217541"/>
              <a:gd name="f16" fmla="+- 0 0 824660"/>
              <a:gd name="f17" fmla="+- 0 0 8950887"/>
              <a:gd name="f18" fmla="+- 0 0 9809656"/>
              <a:gd name="f19" fmla="+- 0 0 4002417"/>
              <a:gd name="f20" fmla="val 3900"/>
              <a:gd name="f21" fmla="val 14370"/>
              <a:gd name="f22" fmla="val 6753"/>
              <a:gd name="f23" fmla="val 9190"/>
              <a:gd name="f24" fmla="val 7426832"/>
              <a:gd name="f25" fmla="val 5333"/>
              <a:gd name="f26" fmla="val 7267"/>
              <a:gd name="f27" fmla="val 5396714"/>
              <a:gd name="f28" fmla="val 4365"/>
              <a:gd name="f29" fmla="val 5945"/>
              <a:gd name="f30" fmla="val 5983381"/>
              <a:gd name="f31" fmla="val 4857"/>
              <a:gd name="f32" fmla="val 6595"/>
              <a:gd name="f33" fmla="val 7034504"/>
              <a:gd name="f34" fmla="val 7273"/>
              <a:gd name="f35" fmla="val 6541615"/>
              <a:gd name="f36" fmla="val 6775"/>
              <a:gd name="f37" fmla="val 9220"/>
              <a:gd name="f38" fmla="val 7816140"/>
              <a:gd name="f39" fmla="val 5785"/>
              <a:gd name="f40" fmla="val 7867"/>
              <a:gd name="f41" fmla="val 37501"/>
              <a:gd name="f42" fmla="val 6842000"/>
              <a:gd name="f43" fmla="val 6752"/>
              <a:gd name="f44" fmla="val 9215"/>
              <a:gd name="f45" fmla="val 1347096"/>
              <a:gd name="f46" fmla="val 6910353"/>
              <a:gd name="f47" fmla="val 7720"/>
              <a:gd name="f48" fmla="val 10543"/>
              <a:gd name="f49" fmla="val 3974558"/>
              <a:gd name="f50" fmla="val 4542661"/>
              <a:gd name="f51" fmla="val 4360"/>
              <a:gd name="f52" fmla="val 5918"/>
              <a:gd name="f53" fmla="val 8804134"/>
              <a:gd name="f54" fmla="val 4345"/>
              <a:gd name="f55" fmla="val 9151131"/>
              <a:gd name="f56" fmla="val 4693"/>
              <a:gd name="f57" fmla="val 26177"/>
              <a:gd name="f58" fmla="val 5204520"/>
              <a:gd name="f59" fmla="val 1585770"/>
              <a:gd name="f60" fmla="val 6928"/>
              <a:gd name="f61" fmla="val 34899"/>
              <a:gd name="f62" fmla="val 4416628"/>
              <a:gd name="f63" fmla="val 686848"/>
              <a:gd name="f64" fmla="val 16478"/>
              <a:gd name="f65" fmla="val 39090"/>
              <a:gd name="f66" fmla="val 8257448"/>
              <a:gd name="f67" fmla="val 844866"/>
              <a:gd name="f68" fmla="val 28827"/>
              <a:gd name="f69" fmla="val 34751"/>
              <a:gd name="f70" fmla="val 387196"/>
              <a:gd name="f71" fmla="val 959901"/>
              <a:gd name="f72" fmla="val 34129"/>
              <a:gd name="f73" fmla="val 22954"/>
              <a:gd name="f74" fmla="val 4255042"/>
              <a:gd name="f75" fmla="val 41798"/>
              <a:gd name="f76" fmla="val 15354"/>
              <a:gd name="f77" fmla="val 1819082"/>
              <a:gd name="f78" fmla="val 1665090"/>
              <a:gd name="f79" fmla="val 38324"/>
              <a:gd name="f80" fmla="val 5426"/>
              <a:gd name="f81" fmla="val 891534"/>
              <a:gd name="f82" fmla="val 29078"/>
              <a:gd name="f83" fmla="val 3952"/>
              <a:gd name="f84" fmla="val 1091722"/>
              <a:gd name="f85" fmla="val 22141"/>
              <a:gd name="f86" fmla="val 4720"/>
              <a:gd name="f87" fmla="val 1061181"/>
              <a:gd name="f88" fmla="val 14000"/>
              <a:gd name="f89" fmla="val 5192"/>
              <a:gd name="f90" fmla="val 739161"/>
              <a:gd name="f91" fmla="val 4127"/>
              <a:gd name="f92" fmla="val 15789"/>
              <a:gd name="f93" fmla="val 9459261"/>
              <a:gd name="f94" fmla="val 711490"/>
              <a:gd name="f95" fmla="+- 0 0 -90"/>
              <a:gd name="f96" fmla="+- 0 0 -180"/>
              <a:gd name="f97" fmla="+- 0 0 -270"/>
              <a:gd name="f98" fmla="+- 0 0 -360"/>
              <a:gd name="f99" fmla="*/ f3 1 43200"/>
              <a:gd name="f100" fmla="*/ f4 1 43200"/>
              <a:gd name="f101" fmla="+- f6 0 f5"/>
              <a:gd name="f102" fmla="*/ f95 f0 1"/>
              <a:gd name="f103" fmla="*/ f96 f0 1"/>
              <a:gd name="f104" fmla="*/ f97 f0 1"/>
              <a:gd name="f105" fmla="*/ f98 f0 1"/>
              <a:gd name="f106" fmla="*/ f101 1 2"/>
              <a:gd name="f107" fmla="*/ f101 1 43200"/>
              <a:gd name="f108" fmla="*/ f101 2977 1"/>
              <a:gd name="f109" fmla="*/ f101 3262 1"/>
              <a:gd name="f110" fmla="*/ f101 17087 1"/>
              <a:gd name="f111" fmla="*/ f101 17337 1"/>
              <a:gd name="f112" fmla="*/ f101 67 1"/>
              <a:gd name="f113" fmla="*/ f101 21577 1"/>
              <a:gd name="f114" fmla="*/ f101 21582 1"/>
              <a:gd name="f115" fmla="*/ f101 1235 1"/>
              <a:gd name="f116" fmla="*/ f102 1 f2"/>
              <a:gd name="f117" fmla="*/ f103 1 f2"/>
              <a:gd name="f118" fmla="*/ f104 1 f2"/>
              <a:gd name="f119" fmla="*/ f105 1 f2"/>
              <a:gd name="f120" fmla="+- f5 f106 0"/>
              <a:gd name="f121" fmla="*/ f108 1 21600"/>
              <a:gd name="f122" fmla="*/ f109 1 21600"/>
              <a:gd name="f123" fmla="*/ f110 1 21600"/>
              <a:gd name="f124" fmla="*/ f111 1 21600"/>
              <a:gd name="f125" fmla="*/ f112 1 21600"/>
              <a:gd name="f126" fmla="*/ f113 1 21600"/>
              <a:gd name="f127" fmla="*/ f114 1 21600"/>
              <a:gd name="f128" fmla="*/ f115 1 21600"/>
              <a:gd name="f129" fmla="+- f116 0 f1"/>
              <a:gd name="f130" fmla="+- f117 0 f1"/>
              <a:gd name="f131" fmla="+- f118 0 f1"/>
              <a:gd name="f132" fmla="+- f119 0 f1"/>
              <a:gd name="f133" fmla="*/ f127 1 f107"/>
              <a:gd name="f134" fmla="*/ f120 1 f107"/>
              <a:gd name="f135" fmla="*/ f126 1 f107"/>
              <a:gd name="f136" fmla="*/ f125 1 f107"/>
              <a:gd name="f137" fmla="*/ f128 1 f107"/>
              <a:gd name="f138" fmla="*/ f121 1 f107"/>
              <a:gd name="f139" fmla="*/ f123 1 f107"/>
              <a:gd name="f140" fmla="*/ f122 1 f107"/>
              <a:gd name="f141" fmla="*/ f124 1 f107"/>
              <a:gd name="f142" fmla="*/ f138 f99 1"/>
              <a:gd name="f143" fmla="*/ f139 f99 1"/>
              <a:gd name="f144" fmla="*/ f141 f100 1"/>
              <a:gd name="f145" fmla="*/ f140 f100 1"/>
              <a:gd name="f146" fmla="*/ f133 f99 1"/>
              <a:gd name="f147" fmla="*/ f134 f100 1"/>
              <a:gd name="f148" fmla="*/ f134 f99 1"/>
              <a:gd name="f149" fmla="*/ f135 f100 1"/>
              <a:gd name="f150" fmla="*/ f136 f99 1"/>
              <a:gd name="f151" fmla="*/ f137 f1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9">
                <a:pos x="f146" y="f147"/>
              </a:cxn>
              <a:cxn ang="f130">
                <a:pos x="f148" y="f149"/>
              </a:cxn>
              <a:cxn ang="f131">
                <a:pos x="f150" y="f147"/>
              </a:cxn>
              <a:cxn ang="f132">
                <a:pos x="f148" y="f151"/>
              </a:cxn>
            </a:cxnLst>
            <a:rect l="f142" t="f145" r="f143" b="f144"/>
            <a:pathLst>
              <a:path w="43200" h="43200">
                <a:moveTo>
                  <a:pt x="f20" y="f21"/>
                </a:moveTo>
                <a:arcTo wR="f22" hR="f23" stAng="f7" swAng="f24"/>
                <a:arcTo wR="f25" hR="f26" stAng="f8" swAng="f27"/>
                <a:arcTo wR="f28" hR="f29" stAng="f9" swAng="f30"/>
                <a:arcTo wR="f31" hR="f32" stAng="f10" swAng="f33"/>
                <a:arcTo wR="f25" hR="f34" stAng="f11" swAng="f35"/>
                <a:arcTo wR="f36" hR="f37" stAng="f12" swAng="f38"/>
                <a:arcTo wR="f39" hR="f40" stAng="f41" swAng="f42"/>
                <a:arcTo wR="f43" hR="f44" stAng="f45" swAng="f46"/>
                <a:arcTo wR="f47" hR="f48" stAng="f49" swAng="f50"/>
                <a:arcTo wR="f51" hR="f52" stAng="f13" swAng="f53"/>
                <a:arcTo wR="f54" hR="f29" stAng="f14" swAng="f55"/>
                <a:close/>
              </a:path>
              <a:path w="43200" h="43200" fill="none">
                <a:moveTo>
                  <a:pt x="f56" y="f57"/>
                </a:moveTo>
                <a:arcTo wR="f54" hR="f29" stAng="f58" swAng="f59"/>
                <a:moveTo>
                  <a:pt x="f60" y="f61"/>
                </a:moveTo>
                <a:arcTo wR="f51" hR="f52" stAng="f62" swAng="f63"/>
                <a:moveTo>
                  <a:pt x="f64" y="f65"/>
                </a:moveTo>
                <a:arcTo wR="f43" hR="f44" stAng="f66" swAng="f67"/>
                <a:moveTo>
                  <a:pt x="f68" y="f69"/>
                </a:moveTo>
                <a:arcTo wR="f43" hR="f44" stAng="f70" swAng="f71"/>
                <a:moveTo>
                  <a:pt x="f72" y="f73"/>
                </a:moveTo>
                <a:arcTo wR="f39" hR="f40" stAng="f15" swAng="f74"/>
                <a:moveTo>
                  <a:pt x="f75" y="f76"/>
                </a:moveTo>
                <a:arcTo wR="f25" hR="f34" stAng="f77" swAng="f78"/>
                <a:moveTo>
                  <a:pt x="f79" y="f80"/>
                </a:moveTo>
                <a:arcTo wR="f31" hR="f32" stAng="f16" swAng="f81"/>
                <a:moveTo>
                  <a:pt x="f82" y="f83"/>
                </a:moveTo>
                <a:arcTo wR="f31" hR="f32" stAng="f17" swAng="f84"/>
                <a:moveTo>
                  <a:pt x="f85" y="f86"/>
                </a:moveTo>
                <a:arcTo wR="f28" hR="f29" stAng="f18" swAng="f87"/>
                <a:moveTo>
                  <a:pt x="f88" y="f89"/>
                </a:moveTo>
                <a:arcTo wR="f22" hR="f23" stAng="f19" swAng="f90"/>
                <a:moveTo>
                  <a:pt x="f91" y="f92"/>
                </a:moveTo>
                <a:arcTo wR="f22" hR="f23" stAng="f93" swAng="f94"/>
              </a:path>
            </a:pathLst>
          </a:custGeom>
          <a:gradFill>
            <a:gsLst>
              <a:gs pos="0">
                <a:srgbClr val="CB6C1D"/>
              </a:gs>
              <a:gs pos="100000">
                <a:srgbClr val="FF8F2A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Cloud 43"/>
          <p:cNvSpPr/>
          <p:nvPr/>
        </p:nvSpPr>
        <p:spPr>
          <a:xfrm>
            <a:off x="479420" y="5016043"/>
            <a:ext cx="265025" cy="4561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3200"/>
              <a:gd name="f7" fmla="+- 0 0 11429249"/>
              <a:gd name="f8" fmla="+- 0 0 8646143"/>
              <a:gd name="f9" fmla="+- 0 0 8748475"/>
              <a:gd name="f10" fmla="+- 0 0 7859163"/>
              <a:gd name="f11" fmla="+- 0 0 4722533"/>
              <a:gd name="f12" fmla="+- 0 0 2776035"/>
              <a:gd name="f13" fmla="+- 0 0 16496525"/>
              <a:gd name="f14" fmla="+- 0 0 14809710"/>
              <a:gd name="f15" fmla="+- 0 0 4217541"/>
              <a:gd name="f16" fmla="+- 0 0 824660"/>
              <a:gd name="f17" fmla="+- 0 0 8950887"/>
              <a:gd name="f18" fmla="+- 0 0 9809656"/>
              <a:gd name="f19" fmla="+- 0 0 4002417"/>
              <a:gd name="f20" fmla="val 3900"/>
              <a:gd name="f21" fmla="val 14370"/>
              <a:gd name="f22" fmla="val 6753"/>
              <a:gd name="f23" fmla="val 9190"/>
              <a:gd name="f24" fmla="val 7426832"/>
              <a:gd name="f25" fmla="val 5333"/>
              <a:gd name="f26" fmla="val 7267"/>
              <a:gd name="f27" fmla="val 5396714"/>
              <a:gd name="f28" fmla="val 4365"/>
              <a:gd name="f29" fmla="val 5945"/>
              <a:gd name="f30" fmla="val 5983381"/>
              <a:gd name="f31" fmla="val 4857"/>
              <a:gd name="f32" fmla="val 6595"/>
              <a:gd name="f33" fmla="val 7034504"/>
              <a:gd name="f34" fmla="val 7273"/>
              <a:gd name="f35" fmla="val 6541615"/>
              <a:gd name="f36" fmla="val 6775"/>
              <a:gd name="f37" fmla="val 9220"/>
              <a:gd name="f38" fmla="val 7816140"/>
              <a:gd name="f39" fmla="val 5785"/>
              <a:gd name="f40" fmla="val 7867"/>
              <a:gd name="f41" fmla="val 37501"/>
              <a:gd name="f42" fmla="val 6842000"/>
              <a:gd name="f43" fmla="val 6752"/>
              <a:gd name="f44" fmla="val 9215"/>
              <a:gd name="f45" fmla="val 1347096"/>
              <a:gd name="f46" fmla="val 6910353"/>
              <a:gd name="f47" fmla="val 7720"/>
              <a:gd name="f48" fmla="val 10543"/>
              <a:gd name="f49" fmla="val 3974558"/>
              <a:gd name="f50" fmla="val 4542661"/>
              <a:gd name="f51" fmla="val 4360"/>
              <a:gd name="f52" fmla="val 5918"/>
              <a:gd name="f53" fmla="val 8804134"/>
              <a:gd name="f54" fmla="val 4345"/>
              <a:gd name="f55" fmla="val 9151131"/>
              <a:gd name="f56" fmla="val 4693"/>
              <a:gd name="f57" fmla="val 26177"/>
              <a:gd name="f58" fmla="val 5204520"/>
              <a:gd name="f59" fmla="val 1585770"/>
              <a:gd name="f60" fmla="val 6928"/>
              <a:gd name="f61" fmla="val 34899"/>
              <a:gd name="f62" fmla="val 4416628"/>
              <a:gd name="f63" fmla="val 686848"/>
              <a:gd name="f64" fmla="val 16478"/>
              <a:gd name="f65" fmla="val 39090"/>
              <a:gd name="f66" fmla="val 8257448"/>
              <a:gd name="f67" fmla="val 844866"/>
              <a:gd name="f68" fmla="val 28827"/>
              <a:gd name="f69" fmla="val 34751"/>
              <a:gd name="f70" fmla="val 387196"/>
              <a:gd name="f71" fmla="val 959901"/>
              <a:gd name="f72" fmla="val 34129"/>
              <a:gd name="f73" fmla="val 22954"/>
              <a:gd name="f74" fmla="val 4255042"/>
              <a:gd name="f75" fmla="val 41798"/>
              <a:gd name="f76" fmla="val 15354"/>
              <a:gd name="f77" fmla="val 1819082"/>
              <a:gd name="f78" fmla="val 1665090"/>
              <a:gd name="f79" fmla="val 38324"/>
              <a:gd name="f80" fmla="val 5426"/>
              <a:gd name="f81" fmla="val 891534"/>
              <a:gd name="f82" fmla="val 29078"/>
              <a:gd name="f83" fmla="val 3952"/>
              <a:gd name="f84" fmla="val 1091722"/>
              <a:gd name="f85" fmla="val 22141"/>
              <a:gd name="f86" fmla="val 4720"/>
              <a:gd name="f87" fmla="val 1061181"/>
              <a:gd name="f88" fmla="val 14000"/>
              <a:gd name="f89" fmla="val 5192"/>
              <a:gd name="f90" fmla="val 739161"/>
              <a:gd name="f91" fmla="val 4127"/>
              <a:gd name="f92" fmla="val 15789"/>
              <a:gd name="f93" fmla="val 9459261"/>
              <a:gd name="f94" fmla="val 711490"/>
              <a:gd name="f95" fmla="+- 0 0 -90"/>
              <a:gd name="f96" fmla="+- 0 0 -180"/>
              <a:gd name="f97" fmla="+- 0 0 -270"/>
              <a:gd name="f98" fmla="+- 0 0 -360"/>
              <a:gd name="f99" fmla="*/ f3 1 43200"/>
              <a:gd name="f100" fmla="*/ f4 1 43200"/>
              <a:gd name="f101" fmla="+- f6 0 f5"/>
              <a:gd name="f102" fmla="*/ f95 f0 1"/>
              <a:gd name="f103" fmla="*/ f96 f0 1"/>
              <a:gd name="f104" fmla="*/ f97 f0 1"/>
              <a:gd name="f105" fmla="*/ f98 f0 1"/>
              <a:gd name="f106" fmla="*/ f101 1 2"/>
              <a:gd name="f107" fmla="*/ f101 1 43200"/>
              <a:gd name="f108" fmla="*/ f101 2977 1"/>
              <a:gd name="f109" fmla="*/ f101 3262 1"/>
              <a:gd name="f110" fmla="*/ f101 17087 1"/>
              <a:gd name="f111" fmla="*/ f101 17337 1"/>
              <a:gd name="f112" fmla="*/ f101 67 1"/>
              <a:gd name="f113" fmla="*/ f101 21577 1"/>
              <a:gd name="f114" fmla="*/ f101 21582 1"/>
              <a:gd name="f115" fmla="*/ f101 1235 1"/>
              <a:gd name="f116" fmla="*/ f102 1 f2"/>
              <a:gd name="f117" fmla="*/ f103 1 f2"/>
              <a:gd name="f118" fmla="*/ f104 1 f2"/>
              <a:gd name="f119" fmla="*/ f105 1 f2"/>
              <a:gd name="f120" fmla="+- f5 f106 0"/>
              <a:gd name="f121" fmla="*/ f108 1 21600"/>
              <a:gd name="f122" fmla="*/ f109 1 21600"/>
              <a:gd name="f123" fmla="*/ f110 1 21600"/>
              <a:gd name="f124" fmla="*/ f111 1 21600"/>
              <a:gd name="f125" fmla="*/ f112 1 21600"/>
              <a:gd name="f126" fmla="*/ f113 1 21600"/>
              <a:gd name="f127" fmla="*/ f114 1 21600"/>
              <a:gd name="f128" fmla="*/ f115 1 21600"/>
              <a:gd name="f129" fmla="+- f116 0 f1"/>
              <a:gd name="f130" fmla="+- f117 0 f1"/>
              <a:gd name="f131" fmla="+- f118 0 f1"/>
              <a:gd name="f132" fmla="+- f119 0 f1"/>
              <a:gd name="f133" fmla="*/ f127 1 f107"/>
              <a:gd name="f134" fmla="*/ f120 1 f107"/>
              <a:gd name="f135" fmla="*/ f126 1 f107"/>
              <a:gd name="f136" fmla="*/ f125 1 f107"/>
              <a:gd name="f137" fmla="*/ f128 1 f107"/>
              <a:gd name="f138" fmla="*/ f121 1 f107"/>
              <a:gd name="f139" fmla="*/ f123 1 f107"/>
              <a:gd name="f140" fmla="*/ f122 1 f107"/>
              <a:gd name="f141" fmla="*/ f124 1 f107"/>
              <a:gd name="f142" fmla="*/ f138 f99 1"/>
              <a:gd name="f143" fmla="*/ f139 f99 1"/>
              <a:gd name="f144" fmla="*/ f141 f100 1"/>
              <a:gd name="f145" fmla="*/ f140 f100 1"/>
              <a:gd name="f146" fmla="*/ f133 f99 1"/>
              <a:gd name="f147" fmla="*/ f134 f100 1"/>
              <a:gd name="f148" fmla="*/ f134 f99 1"/>
              <a:gd name="f149" fmla="*/ f135 f100 1"/>
              <a:gd name="f150" fmla="*/ f136 f99 1"/>
              <a:gd name="f151" fmla="*/ f137 f1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9">
                <a:pos x="f146" y="f147"/>
              </a:cxn>
              <a:cxn ang="f130">
                <a:pos x="f148" y="f149"/>
              </a:cxn>
              <a:cxn ang="f131">
                <a:pos x="f150" y="f147"/>
              </a:cxn>
              <a:cxn ang="f132">
                <a:pos x="f148" y="f151"/>
              </a:cxn>
            </a:cxnLst>
            <a:rect l="f142" t="f145" r="f143" b="f144"/>
            <a:pathLst>
              <a:path w="43200" h="43200">
                <a:moveTo>
                  <a:pt x="f20" y="f21"/>
                </a:moveTo>
                <a:arcTo wR="f22" hR="f23" stAng="f7" swAng="f24"/>
                <a:arcTo wR="f25" hR="f26" stAng="f8" swAng="f27"/>
                <a:arcTo wR="f28" hR="f29" stAng="f9" swAng="f30"/>
                <a:arcTo wR="f31" hR="f32" stAng="f10" swAng="f33"/>
                <a:arcTo wR="f25" hR="f34" stAng="f11" swAng="f35"/>
                <a:arcTo wR="f36" hR="f37" stAng="f12" swAng="f38"/>
                <a:arcTo wR="f39" hR="f40" stAng="f41" swAng="f42"/>
                <a:arcTo wR="f43" hR="f44" stAng="f45" swAng="f46"/>
                <a:arcTo wR="f47" hR="f48" stAng="f49" swAng="f50"/>
                <a:arcTo wR="f51" hR="f52" stAng="f13" swAng="f53"/>
                <a:arcTo wR="f54" hR="f29" stAng="f14" swAng="f55"/>
                <a:close/>
              </a:path>
              <a:path w="43200" h="43200" fill="none">
                <a:moveTo>
                  <a:pt x="f56" y="f57"/>
                </a:moveTo>
                <a:arcTo wR="f54" hR="f29" stAng="f58" swAng="f59"/>
                <a:moveTo>
                  <a:pt x="f60" y="f61"/>
                </a:moveTo>
                <a:arcTo wR="f51" hR="f52" stAng="f62" swAng="f63"/>
                <a:moveTo>
                  <a:pt x="f64" y="f65"/>
                </a:moveTo>
                <a:arcTo wR="f43" hR="f44" stAng="f66" swAng="f67"/>
                <a:moveTo>
                  <a:pt x="f68" y="f69"/>
                </a:moveTo>
                <a:arcTo wR="f43" hR="f44" stAng="f70" swAng="f71"/>
                <a:moveTo>
                  <a:pt x="f72" y="f73"/>
                </a:moveTo>
                <a:arcTo wR="f39" hR="f40" stAng="f15" swAng="f74"/>
                <a:moveTo>
                  <a:pt x="f75" y="f76"/>
                </a:moveTo>
                <a:arcTo wR="f25" hR="f34" stAng="f77" swAng="f78"/>
                <a:moveTo>
                  <a:pt x="f79" y="f80"/>
                </a:moveTo>
                <a:arcTo wR="f31" hR="f32" stAng="f16" swAng="f81"/>
                <a:moveTo>
                  <a:pt x="f82" y="f83"/>
                </a:moveTo>
                <a:arcTo wR="f31" hR="f32" stAng="f17" swAng="f84"/>
                <a:moveTo>
                  <a:pt x="f85" y="f86"/>
                </a:moveTo>
                <a:arcTo wR="f28" hR="f29" stAng="f18" swAng="f87"/>
                <a:moveTo>
                  <a:pt x="f88" y="f89"/>
                </a:moveTo>
                <a:arcTo wR="f22" hR="f23" stAng="f19" swAng="f90"/>
                <a:moveTo>
                  <a:pt x="f91" y="f92"/>
                </a:moveTo>
                <a:arcTo wR="f22" hR="f23" stAng="f93" swAng="f94"/>
              </a:path>
            </a:pathLst>
          </a:custGeom>
          <a:gradFill>
            <a:gsLst>
              <a:gs pos="0">
                <a:srgbClr val="9B2D2A"/>
              </a:gs>
              <a:gs pos="100000">
                <a:srgbClr val="CB3D3A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Rectangle 49"/>
          <p:cNvSpPr/>
          <p:nvPr/>
        </p:nvSpPr>
        <p:spPr>
          <a:xfrm>
            <a:off x="2631797" y="1572272"/>
            <a:ext cx="598374" cy="2286723"/>
          </a:xfrm>
          <a:prstGeom prst="rect">
            <a:avLst/>
          </a:prstGeom>
          <a:gradFill>
            <a:gsLst>
              <a:gs pos="0">
                <a:srgbClr val="5D417E"/>
              </a:gs>
              <a:gs pos="100000">
                <a:srgbClr val="7B58A6"/>
              </a:gs>
            </a:gsLst>
            <a:lin ang="16200000"/>
          </a:gradFill>
          <a:ln w="38103">
            <a:solidFill>
              <a:srgbClr val="002060"/>
            </a:solidFill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Oval 50"/>
          <p:cNvSpPr/>
          <p:nvPr/>
        </p:nvSpPr>
        <p:spPr>
          <a:xfrm>
            <a:off x="2160394" y="2347489"/>
            <a:ext cx="457220" cy="61581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CB6C1D"/>
              </a:gs>
              <a:gs pos="100000">
                <a:srgbClr val="FF8F2A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Regular Pentagon 51"/>
          <p:cNvSpPr/>
          <p:nvPr/>
        </p:nvSpPr>
        <p:spPr>
          <a:xfrm>
            <a:off x="1217386" y="2683150"/>
            <a:ext cx="1414410" cy="117583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105146"/>
              <a:gd name="f9" fmla="val 110557"/>
              <a:gd name="f10" fmla="+- 0 0 -270"/>
              <a:gd name="f11" fmla="+- 0 0 -180"/>
              <a:gd name="f12" fmla="+- 0 0 -90"/>
              <a:gd name="f13" fmla="abs f3"/>
              <a:gd name="f14" fmla="abs f4"/>
              <a:gd name="f15" fmla="abs f5"/>
              <a:gd name="f16" fmla="+- 1080000 f1 0"/>
              <a:gd name="f17" fmla="+- 18360000 f1 0"/>
              <a:gd name="f18" fmla="*/ f10 f0 1"/>
              <a:gd name="f19" fmla="*/ f11 f0 1"/>
              <a:gd name="f20" fmla="*/ f12 f0 1"/>
              <a:gd name="f21" fmla="?: f13 f3 1"/>
              <a:gd name="f22" fmla="?: f14 f4 1"/>
              <a:gd name="f23" fmla="?: f15 f5 1"/>
              <a:gd name="f24" fmla="+- f16 0 f1"/>
              <a:gd name="f25" fmla="+- f17 0 f1"/>
              <a:gd name="f26" fmla="*/ f18 1 f2"/>
              <a:gd name="f27" fmla="*/ f19 1 f2"/>
              <a:gd name="f28" fmla="*/ f20 1 f2"/>
              <a:gd name="f29" fmla="*/ f21 1 21600"/>
              <a:gd name="f30" fmla="*/ f22 1 21600"/>
              <a:gd name="f31" fmla="*/ 21600 f21 1"/>
              <a:gd name="f32" fmla="*/ 21600 f22 1"/>
              <a:gd name="f33" fmla="+- f24 f1 0"/>
              <a:gd name="f34" fmla="+- f25 f1 0"/>
              <a:gd name="f35" fmla="+- f26 0 f1"/>
              <a:gd name="f36" fmla="+- f27 0 f1"/>
              <a:gd name="f37" fmla="+- f28 0 f1"/>
              <a:gd name="f38" fmla="min f30 f29"/>
              <a:gd name="f39" fmla="*/ f31 1 f23"/>
              <a:gd name="f40" fmla="*/ f32 1 f23"/>
              <a:gd name="f41" fmla="*/ f33 f7 1"/>
              <a:gd name="f42" fmla="*/ f34 f7 1"/>
              <a:gd name="f43" fmla="val f39"/>
              <a:gd name="f44" fmla="val f40"/>
              <a:gd name="f45" fmla="*/ f41 1 f0"/>
              <a:gd name="f46" fmla="*/ f42 1 f0"/>
              <a:gd name="f47" fmla="*/ f6 f38 1"/>
              <a:gd name="f48" fmla="+- f44 0 f6"/>
              <a:gd name="f49" fmla="+- f43 0 f6"/>
              <a:gd name="f50" fmla="+- 0 0 f45"/>
              <a:gd name="f51" fmla="+- 0 0 f46"/>
              <a:gd name="f52" fmla="*/ f48 1 2"/>
              <a:gd name="f53" fmla="*/ f49 1 2"/>
              <a:gd name="f54" fmla="+- 0 0 f50"/>
              <a:gd name="f55" fmla="+- 0 0 f51"/>
              <a:gd name="f56" fmla="+- f6 f52 0"/>
              <a:gd name="f57" fmla="+- f6 f53 0"/>
              <a:gd name="f58" fmla="*/ f53 f8 1"/>
              <a:gd name="f59" fmla="*/ f52 f9 1"/>
              <a:gd name="f60" fmla="*/ f54 f0 1"/>
              <a:gd name="f61" fmla="*/ f55 f0 1"/>
              <a:gd name="f62" fmla="*/ f58 1 100000"/>
              <a:gd name="f63" fmla="*/ f59 1 100000"/>
              <a:gd name="f64" fmla="*/ f56 f9 1"/>
              <a:gd name="f65" fmla="*/ f60 1 f7"/>
              <a:gd name="f66" fmla="*/ f61 1 f7"/>
              <a:gd name="f67" fmla="*/ f57 f38 1"/>
              <a:gd name="f68" fmla="*/ f64 1 100000"/>
              <a:gd name="f69" fmla="+- f65 0 f1"/>
              <a:gd name="f70" fmla="+- f66 0 f1"/>
              <a:gd name="f71" fmla="cos 1 f69"/>
              <a:gd name="f72" fmla="cos 1 f70"/>
              <a:gd name="f73" fmla="sin 1 f69"/>
              <a:gd name="f74" fmla="sin 1 f70"/>
              <a:gd name="f75" fmla="+- 0 0 f71"/>
              <a:gd name="f76" fmla="+- 0 0 f72"/>
              <a:gd name="f77" fmla="+- 0 0 f73"/>
              <a:gd name="f78" fmla="+- 0 0 f74"/>
              <a:gd name="f79" fmla="+- 0 0 f75"/>
              <a:gd name="f80" fmla="+- 0 0 f76"/>
              <a:gd name="f81" fmla="+- 0 0 f77"/>
              <a:gd name="f82" fmla="+- 0 0 f78"/>
              <a:gd name="f83" fmla="val f79"/>
              <a:gd name="f84" fmla="val f80"/>
              <a:gd name="f85" fmla="val f81"/>
              <a:gd name="f86" fmla="val f82"/>
              <a:gd name="f87" fmla="*/ f83 f62 1"/>
              <a:gd name="f88" fmla="*/ f84 f62 1"/>
              <a:gd name="f89" fmla="*/ f85 f63 1"/>
              <a:gd name="f90" fmla="*/ f86 f63 1"/>
              <a:gd name="f91" fmla="+- f57 0 f87"/>
              <a:gd name="f92" fmla="+- f57 0 f88"/>
              <a:gd name="f93" fmla="+- f57 f88 0"/>
              <a:gd name="f94" fmla="+- f57 f87 0"/>
              <a:gd name="f95" fmla="+- f68 0 f89"/>
              <a:gd name="f96" fmla="+- f68 0 f90"/>
              <a:gd name="f97" fmla="*/ f95 f88 1"/>
              <a:gd name="f98" fmla="*/ f92 f38 1"/>
              <a:gd name="f99" fmla="*/ f93 f38 1"/>
              <a:gd name="f100" fmla="*/ f96 f38 1"/>
              <a:gd name="f101" fmla="*/ f91 f38 1"/>
              <a:gd name="f102" fmla="*/ f95 f38 1"/>
              <a:gd name="f103" fmla="*/ f94 f38 1"/>
              <a:gd name="f104" fmla="*/ f97 1 f87"/>
              <a:gd name="f105" fmla="*/ f104 f3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101" y="f102"/>
              </a:cxn>
              <a:cxn ang="f36">
                <a:pos x="f98" y="f100"/>
              </a:cxn>
              <a:cxn ang="f36">
                <a:pos x="f99" y="f100"/>
              </a:cxn>
              <a:cxn ang="f37">
                <a:pos x="f103" y="f102"/>
              </a:cxn>
            </a:cxnLst>
            <a:rect l="f98" t="f105" r="f99" b="f100"/>
            <a:pathLst>
              <a:path>
                <a:moveTo>
                  <a:pt x="f101" y="f102"/>
                </a:moveTo>
                <a:lnTo>
                  <a:pt x="f67" y="f47"/>
                </a:lnTo>
                <a:lnTo>
                  <a:pt x="f103" y="f102"/>
                </a:lnTo>
                <a:lnTo>
                  <a:pt x="f99" y="f100"/>
                </a:lnTo>
                <a:lnTo>
                  <a:pt x="f98" y="f100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Cloud 53"/>
          <p:cNvSpPr/>
          <p:nvPr/>
        </p:nvSpPr>
        <p:spPr>
          <a:xfrm>
            <a:off x="946762" y="4937836"/>
            <a:ext cx="265025" cy="4561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3200"/>
              <a:gd name="f7" fmla="+- 0 0 11429249"/>
              <a:gd name="f8" fmla="+- 0 0 8646143"/>
              <a:gd name="f9" fmla="+- 0 0 8748475"/>
              <a:gd name="f10" fmla="+- 0 0 7859163"/>
              <a:gd name="f11" fmla="+- 0 0 4722533"/>
              <a:gd name="f12" fmla="+- 0 0 2776035"/>
              <a:gd name="f13" fmla="+- 0 0 16496525"/>
              <a:gd name="f14" fmla="+- 0 0 14809710"/>
              <a:gd name="f15" fmla="+- 0 0 4217541"/>
              <a:gd name="f16" fmla="+- 0 0 824660"/>
              <a:gd name="f17" fmla="+- 0 0 8950887"/>
              <a:gd name="f18" fmla="+- 0 0 9809656"/>
              <a:gd name="f19" fmla="+- 0 0 4002417"/>
              <a:gd name="f20" fmla="val 3900"/>
              <a:gd name="f21" fmla="val 14370"/>
              <a:gd name="f22" fmla="val 6753"/>
              <a:gd name="f23" fmla="val 9190"/>
              <a:gd name="f24" fmla="val 7426832"/>
              <a:gd name="f25" fmla="val 5333"/>
              <a:gd name="f26" fmla="val 7267"/>
              <a:gd name="f27" fmla="val 5396714"/>
              <a:gd name="f28" fmla="val 4365"/>
              <a:gd name="f29" fmla="val 5945"/>
              <a:gd name="f30" fmla="val 5983381"/>
              <a:gd name="f31" fmla="val 4857"/>
              <a:gd name="f32" fmla="val 6595"/>
              <a:gd name="f33" fmla="val 7034504"/>
              <a:gd name="f34" fmla="val 7273"/>
              <a:gd name="f35" fmla="val 6541615"/>
              <a:gd name="f36" fmla="val 6775"/>
              <a:gd name="f37" fmla="val 9220"/>
              <a:gd name="f38" fmla="val 7816140"/>
              <a:gd name="f39" fmla="val 5785"/>
              <a:gd name="f40" fmla="val 7867"/>
              <a:gd name="f41" fmla="val 37501"/>
              <a:gd name="f42" fmla="val 6842000"/>
              <a:gd name="f43" fmla="val 6752"/>
              <a:gd name="f44" fmla="val 9215"/>
              <a:gd name="f45" fmla="val 1347096"/>
              <a:gd name="f46" fmla="val 6910353"/>
              <a:gd name="f47" fmla="val 7720"/>
              <a:gd name="f48" fmla="val 10543"/>
              <a:gd name="f49" fmla="val 3974558"/>
              <a:gd name="f50" fmla="val 4542661"/>
              <a:gd name="f51" fmla="val 4360"/>
              <a:gd name="f52" fmla="val 5918"/>
              <a:gd name="f53" fmla="val 8804134"/>
              <a:gd name="f54" fmla="val 4345"/>
              <a:gd name="f55" fmla="val 9151131"/>
              <a:gd name="f56" fmla="val 4693"/>
              <a:gd name="f57" fmla="val 26177"/>
              <a:gd name="f58" fmla="val 5204520"/>
              <a:gd name="f59" fmla="val 1585770"/>
              <a:gd name="f60" fmla="val 6928"/>
              <a:gd name="f61" fmla="val 34899"/>
              <a:gd name="f62" fmla="val 4416628"/>
              <a:gd name="f63" fmla="val 686848"/>
              <a:gd name="f64" fmla="val 16478"/>
              <a:gd name="f65" fmla="val 39090"/>
              <a:gd name="f66" fmla="val 8257448"/>
              <a:gd name="f67" fmla="val 844866"/>
              <a:gd name="f68" fmla="val 28827"/>
              <a:gd name="f69" fmla="val 34751"/>
              <a:gd name="f70" fmla="val 387196"/>
              <a:gd name="f71" fmla="val 959901"/>
              <a:gd name="f72" fmla="val 34129"/>
              <a:gd name="f73" fmla="val 22954"/>
              <a:gd name="f74" fmla="val 4255042"/>
              <a:gd name="f75" fmla="val 41798"/>
              <a:gd name="f76" fmla="val 15354"/>
              <a:gd name="f77" fmla="val 1819082"/>
              <a:gd name="f78" fmla="val 1665090"/>
              <a:gd name="f79" fmla="val 38324"/>
              <a:gd name="f80" fmla="val 5426"/>
              <a:gd name="f81" fmla="val 891534"/>
              <a:gd name="f82" fmla="val 29078"/>
              <a:gd name="f83" fmla="val 3952"/>
              <a:gd name="f84" fmla="val 1091722"/>
              <a:gd name="f85" fmla="val 22141"/>
              <a:gd name="f86" fmla="val 4720"/>
              <a:gd name="f87" fmla="val 1061181"/>
              <a:gd name="f88" fmla="val 14000"/>
              <a:gd name="f89" fmla="val 5192"/>
              <a:gd name="f90" fmla="val 739161"/>
              <a:gd name="f91" fmla="val 4127"/>
              <a:gd name="f92" fmla="val 15789"/>
              <a:gd name="f93" fmla="val 9459261"/>
              <a:gd name="f94" fmla="val 711490"/>
              <a:gd name="f95" fmla="+- 0 0 -90"/>
              <a:gd name="f96" fmla="+- 0 0 -180"/>
              <a:gd name="f97" fmla="+- 0 0 -270"/>
              <a:gd name="f98" fmla="+- 0 0 -360"/>
              <a:gd name="f99" fmla="*/ f3 1 43200"/>
              <a:gd name="f100" fmla="*/ f4 1 43200"/>
              <a:gd name="f101" fmla="+- f6 0 f5"/>
              <a:gd name="f102" fmla="*/ f95 f0 1"/>
              <a:gd name="f103" fmla="*/ f96 f0 1"/>
              <a:gd name="f104" fmla="*/ f97 f0 1"/>
              <a:gd name="f105" fmla="*/ f98 f0 1"/>
              <a:gd name="f106" fmla="*/ f101 1 2"/>
              <a:gd name="f107" fmla="*/ f101 1 43200"/>
              <a:gd name="f108" fmla="*/ f101 2977 1"/>
              <a:gd name="f109" fmla="*/ f101 3262 1"/>
              <a:gd name="f110" fmla="*/ f101 17087 1"/>
              <a:gd name="f111" fmla="*/ f101 17337 1"/>
              <a:gd name="f112" fmla="*/ f101 67 1"/>
              <a:gd name="f113" fmla="*/ f101 21577 1"/>
              <a:gd name="f114" fmla="*/ f101 21582 1"/>
              <a:gd name="f115" fmla="*/ f101 1235 1"/>
              <a:gd name="f116" fmla="*/ f102 1 f2"/>
              <a:gd name="f117" fmla="*/ f103 1 f2"/>
              <a:gd name="f118" fmla="*/ f104 1 f2"/>
              <a:gd name="f119" fmla="*/ f105 1 f2"/>
              <a:gd name="f120" fmla="+- f5 f106 0"/>
              <a:gd name="f121" fmla="*/ f108 1 21600"/>
              <a:gd name="f122" fmla="*/ f109 1 21600"/>
              <a:gd name="f123" fmla="*/ f110 1 21600"/>
              <a:gd name="f124" fmla="*/ f111 1 21600"/>
              <a:gd name="f125" fmla="*/ f112 1 21600"/>
              <a:gd name="f126" fmla="*/ f113 1 21600"/>
              <a:gd name="f127" fmla="*/ f114 1 21600"/>
              <a:gd name="f128" fmla="*/ f115 1 21600"/>
              <a:gd name="f129" fmla="+- f116 0 f1"/>
              <a:gd name="f130" fmla="+- f117 0 f1"/>
              <a:gd name="f131" fmla="+- f118 0 f1"/>
              <a:gd name="f132" fmla="+- f119 0 f1"/>
              <a:gd name="f133" fmla="*/ f127 1 f107"/>
              <a:gd name="f134" fmla="*/ f120 1 f107"/>
              <a:gd name="f135" fmla="*/ f126 1 f107"/>
              <a:gd name="f136" fmla="*/ f125 1 f107"/>
              <a:gd name="f137" fmla="*/ f128 1 f107"/>
              <a:gd name="f138" fmla="*/ f121 1 f107"/>
              <a:gd name="f139" fmla="*/ f123 1 f107"/>
              <a:gd name="f140" fmla="*/ f122 1 f107"/>
              <a:gd name="f141" fmla="*/ f124 1 f107"/>
              <a:gd name="f142" fmla="*/ f138 f99 1"/>
              <a:gd name="f143" fmla="*/ f139 f99 1"/>
              <a:gd name="f144" fmla="*/ f141 f100 1"/>
              <a:gd name="f145" fmla="*/ f140 f100 1"/>
              <a:gd name="f146" fmla="*/ f133 f99 1"/>
              <a:gd name="f147" fmla="*/ f134 f100 1"/>
              <a:gd name="f148" fmla="*/ f134 f99 1"/>
              <a:gd name="f149" fmla="*/ f135 f100 1"/>
              <a:gd name="f150" fmla="*/ f136 f99 1"/>
              <a:gd name="f151" fmla="*/ f137 f1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9">
                <a:pos x="f146" y="f147"/>
              </a:cxn>
              <a:cxn ang="f130">
                <a:pos x="f148" y="f149"/>
              </a:cxn>
              <a:cxn ang="f131">
                <a:pos x="f150" y="f147"/>
              </a:cxn>
              <a:cxn ang="f132">
                <a:pos x="f148" y="f151"/>
              </a:cxn>
            </a:cxnLst>
            <a:rect l="f142" t="f145" r="f143" b="f144"/>
            <a:pathLst>
              <a:path w="43200" h="43200">
                <a:moveTo>
                  <a:pt x="f20" y="f21"/>
                </a:moveTo>
                <a:arcTo wR="f22" hR="f23" stAng="f7" swAng="f24"/>
                <a:arcTo wR="f25" hR="f26" stAng="f8" swAng="f27"/>
                <a:arcTo wR="f28" hR="f29" stAng="f9" swAng="f30"/>
                <a:arcTo wR="f31" hR="f32" stAng="f10" swAng="f33"/>
                <a:arcTo wR="f25" hR="f34" stAng="f11" swAng="f35"/>
                <a:arcTo wR="f36" hR="f37" stAng="f12" swAng="f38"/>
                <a:arcTo wR="f39" hR="f40" stAng="f41" swAng="f42"/>
                <a:arcTo wR="f43" hR="f44" stAng="f45" swAng="f46"/>
                <a:arcTo wR="f47" hR="f48" stAng="f49" swAng="f50"/>
                <a:arcTo wR="f51" hR="f52" stAng="f13" swAng="f53"/>
                <a:arcTo wR="f54" hR="f29" stAng="f14" swAng="f55"/>
                <a:close/>
              </a:path>
              <a:path w="43200" h="43200" fill="none">
                <a:moveTo>
                  <a:pt x="f56" y="f57"/>
                </a:moveTo>
                <a:arcTo wR="f54" hR="f29" stAng="f58" swAng="f59"/>
                <a:moveTo>
                  <a:pt x="f60" y="f61"/>
                </a:moveTo>
                <a:arcTo wR="f51" hR="f52" stAng="f62" swAng="f63"/>
                <a:moveTo>
                  <a:pt x="f64" y="f65"/>
                </a:moveTo>
                <a:arcTo wR="f43" hR="f44" stAng="f66" swAng="f67"/>
                <a:moveTo>
                  <a:pt x="f68" y="f69"/>
                </a:moveTo>
                <a:arcTo wR="f43" hR="f44" stAng="f70" swAng="f71"/>
                <a:moveTo>
                  <a:pt x="f72" y="f73"/>
                </a:moveTo>
                <a:arcTo wR="f39" hR="f40" stAng="f15" swAng="f74"/>
                <a:moveTo>
                  <a:pt x="f75" y="f76"/>
                </a:moveTo>
                <a:arcTo wR="f25" hR="f34" stAng="f77" swAng="f78"/>
                <a:moveTo>
                  <a:pt x="f79" y="f80"/>
                </a:moveTo>
                <a:arcTo wR="f31" hR="f32" stAng="f16" swAng="f81"/>
                <a:moveTo>
                  <a:pt x="f82" y="f83"/>
                </a:moveTo>
                <a:arcTo wR="f31" hR="f32" stAng="f17" swAng="f84"/>
                <a:moveTo>
                  <a:pt x="f85" y="f86"/>
                </a:moveTo>
                <a:arcTo wR="f28" hR="f29" stAng="f18" swAng="f87"/>
                <a:moveTo>
                  <a:pt x="f88" y="f89"/>
                </a:moveTo>
                <a:arcTo wR="f22" hR="f23" stAng="f19" swAng="f90"/>
                <a:moveTo>
                  <a:pt x="f91" y="f92"/>
                </a:moveTo>
                <a:arcTo wR="f22" hR="f23" stAng="f93" swAng="f94"/>
              </a:path>
            </a:pathLst>
          </a:custGeom>
          <a:gradFill>
            <a:gsLst>
              <a:gs pos="0">
                <a:srgbClr val="9B2D2A"/>
              </a:gs>
              <a:gs pos="100000">
                <a:srgbClr val="CB3D3A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4" name="Straight Arrow Connector 55"/>
          <p:cNvCxnSpPr/>
          <p:nvPr/>
        </p:nvCxnSpPr>
        <p:spPr>
          <a:xfrm>
            <a:off x="2550662" y="1490206"/>
            <a:ext cx="679510" cy="0"/>
          </a:xfrm>
          <a:prstGeom prst="straightConnector1">
            <a:avLst/>
          </a:prstGeom>
          <a:noFill/>
          <a:ln w="38103">
            <a:solidFill>
              <a:srgbClr val="000000"/>
            </a:solidFill>
            <a:prstDash val="solid"/>
            <a:headEnd type="arrow"/>
            <a:tailEnd type="arrow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</p:cxnSp>
      <p:cxnSp>
        <p:nvCxnSpPr>
          <p:cNvPr id="15" name="Straight Arrow Connector 57"/>
          <p:cNvCxnSpPr/>
          <p:nvPr/>
        </p:nvCxnSpPr>
        <p:spPr>
          <a:xfrm>
            <a:off x="3295490" y="1554520"/>
            <a:ext cx="0" cy="2304468"/>
          </a:xfrm>
          <a:prstGeom prst="straightConnector1">
            <a:avLst/>
          </a:prstGeom>
          <a:noFill/>
          <a:ln w="38103">
            <a:solidFill>
              <a:srgbClr val="000000"/>
            </a:solidFill>
            <a:prstDash val="solid"/>
            <a:headEnd type="arrow"/>
            <a:tailEnd type="arrow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</p:cxnSp>
      <p:cxnSp>
        <p:nvCxnSpPr>
          <p:cNvPr id="16" name="Straight Arrow Connector 59"/>
          <p:cNvCxnSpPr>
            <a:stCxn id="11" idx="4"/>
            <a:endCxn id="11" idx="6"/>
          </p:cNvCxnSpPr>
          <p:nvPr/>
        </p:nvCxnSpPr>
        <p:spPr>
          <a:xfrm>
            <a:off x="2227352" y="2437673"/>
            <a:ext cx="323303" cy="435448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headEnd type="arrow"/>
            <a:tailEnd type="arrow"/>
          </a:ln>
        </p:spPr>
      </p:cxnSp>
      <p:cxnSp>
        <p:nvCxnSpPr>
          <p:cNvPr id="17" name="Straight Arrow Connector 61"/>
          <p:cNvCxnSpPr>
            <a:endCxn id="12" idx="4"/>
          </p:cNvCxnSpPr>
          <p:nvPr/>
        </p:nvCxnSpPr>
        <p:spPr>
          <a:xfrm flipH="1" flipV="1">
            <a:off x="1217386" y="3132281"/>
            <a:ext cx="1387048" cy="12725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headEnd type="arrow"/>
            <a:tailEnd type="arrow"/>
          </a:ln>
        </p:spPr>
      </p:cxnSp>
      <p:pic>
        <p:nvPicPr>
          <p:cNvPr id="18" name="Picture 2" descr="C:\Users\rinma\AppData\Local\Microsoft\Windows\Temporary Internet Files\Content.IE5\9WPCB8NU\MC900338220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3995936" y="1916832"/>
            <a:ext cx="1286975" cy="1656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4" descr="C:\Users\rinma\AppData\Local\Microsoft\Windows\Temporary Internet Files\Content.IE5\9WPCB8NU\MC900441521[1]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82698" y="4308118"/>
            <a:ext cx="1083505" cy="111790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78"/>
          <p:cNvSpPr txBox="1"/>
          <p:nvPr/>
        </p:nvSpPr>
        <p:spPr>
          <a:xfrm>
            <a:off x="3230171" y="3846403"/>
            <a:ext cx="700445" cy="283811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00">
                <a:solidFill>
                  <a:srgbClr val="000000"/>
                </a:solidFill>
                <a:latin typeface="Calibri"/>
              </a:rPr>
              <a:t>REQ-Y</a:t>
            </a:r>
          </a:p>
        </p:txBody>
      </p:sp>
      <p:sp>
        <p:nvSpPr>
          <p:cNvPr id="21" name="TextBox 79"/>
          <p:cNvSpPr txBox="1"/>
          <p:nvPr/>
        </p:nvSpPr>
        <p:spPr>
          <a:xfrm>
            <a:off x="1591066" y="3416012"/>
            <a:ext cx="700445" cy="283811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00">
                <a:solidFill>
                  <a:srgbClr val="000000"/>
                </a:solidFill>
                <a:latin typeface="Calibri"/>
              </a:rPr>
              <a:t>REQ-Z</a:t>
            </a:r>
          </a:p>
        </p:txBody>
      </p:sp>
      <p:sp>
        <p:nvSpPr>
          <p:cNvPr id="22" name="TextBox 80"/>
          <p:cNvSpPr txBox="1"/>
          <p:nvPr/>
        </p:nvSpPr>
        <p:spPr>
          <a:xfrm>
            <a:off x="1591066" y="2142033"/>
            <a:ext cx="700445" cy="283811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00">
                <a:solidFill>
                  <a:srgbClr val="000000"/>
                </a:solidFill>
                <a:latin typeface="Calibri"/>
              </a:rPr>
              <a:t>REQ-O</a:t>
            </a:r>
          </a:p>
        </p:txBody>
      </p:sp>
      <p:sp>
        <p:nvSpPr>
          <p:cNvPr id="23" name="TextBox 81"/>
          <p:cNvSpPr txBox="1"/>
          <p:nvPr/>
        </p:nvSpPr>
        <p:spPr>
          <a:xfrm rot="16200004">
            <a:off x="2044604" y="1516256"/>
            <a:ext cx="700519" cy="283811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00">
                <a:solidFill>
                  <a:srgbClr val="000000"/>
                </a:solidFill>
                <a:latin typeface="Calibri"/>
              </a:rPr>
              <a:t>REQ</a:t>
            </a:r>
          </a:p>
        </p:txBody>
      </p:sp>
      <p:sp>
        <p:nvSpPr>
          <p:cNvPr id="24" name="Freeform 23"/>
          <p:cNvSpPr/>
          <p:nvPr/>
        </p:nvSpPr>
        <p:spPr>
          <a:xfrm>
            <a:off x="6658013" y="3858995"/>
            <a:ext cx="653101" cy="653169"/>
          </a:xfrm>
          <a:custGeom>
            <a:avLst>
              <a:gd name="f0" fmla="val 1752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*/ 5419351 1 1725033"/>
              <a:gd name="f9" fmla="val 15510"/>
              <a:gd name="f10" fmla="val 17520"/>
              <a:gd name="f11" fmla="*/ 10800 10800 1"/>
              <a:gd name="f12" fmla="+- 0 0 360"/>
              <a:gd name="f13" fmla="val 10800"/>
              <a:gd name="f14" fmla="*/ 1165 1165 1"/>
              <a:gd name="f15" fmla="val 1165"/>
              <a:gd name="f16" fmla="val 4870"/>
              <a:gd name="f17" fmla="val 8680"/>
              <a:gd name="f18" fmla="val 12920"/>
              <a:gd name="f19" fmla="val 16730"/>
              <a:gd name="f20" fmla="val -2147483647"/>
              <a:gd name="f21" fmla="val 2147483647"/>
              <a:gd name="f22" fmla="+- 0 0 0"/>
              <a:gd name="f23" fmla="*/ f4 1 21600"/>
              <a:gd name="f24" fmla="*/ f5 1 21600"/>
              <a:gd name="f25" fmla="*/ 0 f8 1"/>
              <a:gd name="f26" fmla="*/ f6 f1 1"/>
              <a:gd name="f27" fmla="*/ f12 f1 1"/>
              <a:gd name="f28" fmla="+- f7 0 f6"/>
              <a:gd name="f29" fmla="pin 15510 f0 17520"/>
              <a:gd name="f30" fmla="*/ f22 f1 1"/>
              <a:gd name="f31" fmla="val f29"/>
              <a:gd name="f32" fmla="*/ f25 1 f3"/>
              <a:gd name="f33" fmla="*/ f26 1 f3"/>
              <a:gd name="f34" fmla="*/ f27 1 f3"/>
              <a:gd name="f35" fmla="*/ f28 1 21600"/>
              <a:gd name="f36" fmla="*/ f29 f24 1"/>
              <a:gd name="f37" fmla="*/ f30 1 f3"/>
              <a:gd name="f38" fmla="+- f31 0 15510"/>
              <a:gd name="f39" fmla="+- 0 0 f32"/>
              <a:gd name="f40" fmla="+- f33 0 f2"/>
              <a:gd name="f41" fmla="+- f34 0 f2"/>
              <a:gd name="f42" fmla="*/ 10800 f35 1"/>
              <a:gd name="f43" fmla="*/ 3163 f35 1"/>
              <a:gd name="f44" fmla="*/ 18437 f35 1"/>
              <a:gd name="f45" fmla="*/ 0 f35 1"/>
              <a:gd name="f46" fmla="*/ 21600 f35 1"/>
              <a:gd name="f47" fmla="+- f37 0 f2"/>
              <a:gd name="f48" fmla="+- 17520 0 f38"/>
              <a:gd name="f49" fmla="+- 15510 f38 0"/>
              <a:gd name="f50" fmla="*/ f39 f1 1"/>
              <a:gd name="f51" fmla="+- f41 0 f40"/>
              <a:gd name="f52" fmla="*/ f42 1 f35"/>
              <a:gd name="f53" fmla="*/ f45 1 f35"/>
              <a:gd name="f54" fmla="*/ f43 1 f35"/>
              <a:gd name="f55" fmla="*/ f44 1 f35"/>
              <a:gd name="f56" fmla="*/ f46 1 f35"/>
              <a:gd name="f57" fmla="*/ f50 1 f8"/>
              <a:gd name="f58" fmla="*/ f52 f23 1"/>
              <a:gd name="f59" fmla="*/ f54 f23 1"/>
              <a:gd name="f60" fmla="*/ f55 f23 1"/>
              <a:gd name="f61" fmla="*/ f55 f24 1"/>
              <a:gd name="f62" fmla="*/ f54 f24 1"/>
              <a:gd name="f63" fmla="*/ f53 f24 1"/>
              <a:gd name="f64" fmla="*/ f53 f23 1"/>
              <a:gd name="f65" fmla="*/ f52 f24 1"/>
              <a:gd name="f66" fmla="*/ f56 f24 1"/>
              <a:gd name="f67" fmla="*/ f56 f23 1"/>
              <a:gd name="f68" fmla="+- f57 0 f2"/>
              <a:gd name="f69" fmla="+- f68 f2 0"/>
              <a:gd name="f70" fmla="*/ f69 f8 1"/>
              <a:gd name="f71" fmla="*/ f70 1 f1"/>
              <a:gd name="f72" fmla="+- 0 0 f71"/>
              <a:gd name="f73" fmla="+- 0 0 f72"/>
              <a:gd name="f74" fmla="*/ f73 f1 1"/>
              <a:gd name="f75" fmla="*/ f74 1 f8"/>
              <a:gd name="f76" fmla="+- f75 0 f2"/>
              <a:gd name="f77" fmla="cos 1 f76"/>
              <a:gd name="f78" fmla="sin 1 f76"/>
              <a:gd name="f79" fmla="+- 0 0 f77"/>
              <a:gd name="f80" fmla="+- 0 0 f78"/>
              <a:gd name="f81" fmla="+- 0 0 f79"/>
              <a:gd name="f82" fmla="+- 0 0 f80"/>
              <a:gd name="f83" fmla="val f81"/>
              <a:gd name="f84" fmla="val f82"/>
              <a:gd name="f85" fmla="+- 0 0 f83"/>
              <a:gd name="f86" fmla="+- 0 0 f84"/>
              <a:gd name="f87" fmla="*/ 10800 f85 1"/>
              <a:gd name="f88" fmla="*/ 10800 f86 1"/>
              <a:gd name="f89" fmla="*/ 1165 f85 1"/>
              <a:gd name="f90" fmla="*/ 1165 f86 1"/>
              <a:gd name="f91" fmla="*/ f87 f87 1"/>
              <a:gd name="f92" fmla="*/ f88 f88 1"/>
              <a:gd name="f93" fmla="*/ f89 f89 1"/>
              <a:gd name="f94" fmla="*/ f90 f90 1"/>
              <a:gd name="f95" fmla="+- f91 f92 0"/>
              <a:gd name="f96" fmla="+- f93 f94 0"/>
              <a:gd name="f97" fmla="sqrt f95"/>
              <a:gd name="f98" fmla="sqrt f96"/>
              <a:gd name="f99" fmla="*/ f11 1 f97"/>
              <a:gd name="f100" fmla="*/ f14 1 f98"/>
              <a:gd name="f101" fmla="*/ f85 f99 1"/>
              <a:gd name="f102" fmla="*/ f86 f99 1"/>
              <a:gd name="f103" fmla="*/ f85 f100 1"/>
              <a:gd name="f104" fmla="*/ f86 f100 1"/>
              <a:gd name="f105" fmla="+- 10800 0 f101"/>
              <a:gd name="f106" fmla="+- 10800 0 f102"/>
              <a:gd name="f107" fmla="+- 7305 0 f103"/>
              <a:gd name="f108" fmla="+- 7515 0 f104"/>
              <a:gd name="f109" fmla="+- 14295 0 f103"/>
            </a:gdLst>
            <a:ahLst>
              <a:ahXY gdRefY="f0" minY="f9" maxY="f10">
                <a:pos x="f58" y="f3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7">
                <a:pos x="f58" y="f63"/>
              </a:cxn>
              <a:cxn ang="f47">
                <a:pos x="f59" y="f62"/>
              </a:cxn>
              <a:cxn ang="f47">
                <a:pos x="f64" y="f65"/>
              </a:cxn>
              <a:cxn ang="f47">
                <a:pos x="f59" y="f61"/>
              </a:cxn>
              <a:cxn ang="f47">
                <a:pos x="f58" y="f66"/>
              </a:cxn>
              <a:cxn ang="f47">
                <a:pos x="f60" y="f61"/>
              </a:cxn>
              <a:cxn ang="f47">
                <a:pos x="f67" y="f65"/>
              </a:cxn>
              <a:cxn ang="f47">
                <a:pos x="f60" y="f62"/>
              </a:cxn>
            </a:cxnLst>
            <a:rect l="f59" t="f62" r="f60" b="f61"/>
            <a:pathLst>
              <a:path w="21600" h="21600">
                <a:moveTo>
                  <a:pt x="f105" y="f106"/>
                </a:moveTo>
                <a:arcTo wR="f13" hR="f13" stAng="f40" swAng="f51"/>
                <a:close/>
              </a:path>
              <a:path w="21600" h="21600">
                <a:moveTo>
                  <a:pt x="f107" y="f108"/>
                </a:moveTo>
                <a:arcTo wR="f15" hR="f15" stAng="f40" swAng="f51"/>
                <a:close/>
              </a:path>
              <a:path w="21600" h="21600">
                <a:moveTo>
                  <a:pt x="f109" y="f108"/>
                </a:moveTo>
                <a:arcTo wR="f15" hR="f15" stAng="f40" swAng="f51"/>
                <a:close/>
              </a:path>
              <a:path w="21600" h="21600" fill="none">
                <a:moveTo>
                  <a:pt x="f16" y="f48"/>
                </a:moveTo>
                <a:cubicBezTo>
                  <a:pt x="f17" y="f49"/>
                  <a:pt x="f18" y="f49"/>
                  <a:pt x="f19" y="f48"/>
                </a:cubicBezTo>
              </a:path>
            </a:pathLst>
          </a:custGeom>
          <a:solidFill>
            <a:srgbClr val="FFCC99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5" name="Cloud 24"/>
          <p:cNvSpPr/>
          <p:nvPr/>
        </p:nvSpPr>
        <p:spPr>
          <a:xfrm>
            <a:off x="6194754" y="2572424"/>
            <a:ext cx="1889589" cy="1273979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What I should check ?</a:t>
            </a:r>
            <a:endParaRPr lang="en-US" dirty="0"/>
          </a:p>
        </p:txBody>
      </p:sp>
      <p:sp>
        <p:nvSpPr>
          <p:cNvPr id="26" name="Down Arrow 25"/>
          <p:cNvSpPr/>
          <p:nvPr/>
        </p:nvSpPr>
        <p:spPr>
          <a:xfrm rot="18452646">
            <a:off x="4224484" y="4105034"/>
            <a:ext cx="2194031" cy="925617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6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</a:t>
            </a:r>
            <a:r>
              <a:rPr lang="fi-FI" dirty="0" smtClean="0"/>
              <a:t> Case 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41835" y="2011258"/>
            <a:ext cx="3428788" cy="94356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t" anchorCtr="0" compatLnSpc="0">
            <a:spAutoFit/>
          </a:bodyPr>
          <a:lstStyle/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Verify drum track player pause mode functionality.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Do this with IFDK software release X and playing song ”Show must go on by Freddy Mercury”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 should be done using android emulator environment and  using your hands, ears and eyes”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41835" y="2991020"/>
            <a:ext cx="3428788" cy="329067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t" anchorCtr="0" compatLnSpc="0">
            <a:spAutoFit/>
          </a:bodyPr>
          <a:lstStyle/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Pre State: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Android emulator is running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Release X is installed on emulator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 Case Steps: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1. Open drum kit player application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2. Select song ”Show must go on”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3. Start to play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4. Press Pause and check song is paused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5. Check memory usage from system application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6. Press Play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7. jump to 4 several time (&lt;10)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8. Listen song to the end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9. Exit player using ”exit button”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End State: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IFDK Kit in main screen mode</a:t>
            </a:r>
            <a:r>
              <a:rPr lang="fi-FI" sz="13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/>
            </a:r>
            <a:br>
              <a:rPr lang="fi-FI" sz="13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</a:b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6845" y="1044670"/>
            <a:ext cx="3428788" cy="94356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t" anchorCtr="0" compatLnSpc="0">
            <a:spAutoFit/>
          </a:bodyPr>
          <a:lstStyle/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 Case Name: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 </a:t>
            </a:r>
            <a:r>
              <a:rPr lang="fi-FI" sz="11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Case </a:t>
            </a:r>
            <a:r>
              <a:rPr lang="fi-FI" sz="110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Id:</a:t>
            </a:r>
            <a:endParaRPr lang="fi-FI" sz="11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 </a:t>
            </a:r>
            <a:r>
              <a:rPr lang="fi-FI" sz="11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Case </a:t>
            </a:r>
            <a:r>
              <a:rPr lang="fi-FI" sz="110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owner/writer:</a:t>
            </a:r>
            <a:endParaRPr lang="fi-FI" sz="11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Date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comments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41835" y="6327744"/>
            <a:ext cx="3428788" cy="42688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t" anchorCtr="0" compatLnSpc="0">
            <a:spAutoFit/>
          </a:bodyPr>
          <a:lstStyle/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If Pause is working result is  PASS. If Pause mode failed result is FAIL</a:t>
            </a:r>
          </a:p>
        </p:txBody>
      </p:sp>
      <p:sp>
        <p:nvSpPr>
          <p:cNvPr id="8" name="Freeform 7"/>
          <p:cNvSpPr/>
          <p:nvPr/>
        </p:nvSpPr>
        <p:spPr>
          <a:xfrm>
            <a:off x="891548" y="1894787"/>
            <a:ext cx="2745220" cy="1959508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7966" tIns="57149" rIns="97966" bIns="57149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Verify what?</a:t>
            </a: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Using configuration?</a:t>
            </a: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With tools?</a:t>
            </a:r>
          </a:p>
        </p:txBody>
      </p:sp>
      <p:sp>
        <p:nvSpPr>
          <p:cNvPr id="9" name="Freeform 8"/>
          <p:cNvSpPr/>
          <p:nvPr/>
        </p:nvSpPr>
        <p:spPr>
          <a:xfrm>
            <a:off x="899592" y="6379822"/>
            <a:ext cx="2745220" cy="489876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7966" tIns="57149" rIns="97966" bIns="57149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err="1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What</a:t>
            </a:r>
            <a:r>
              <a:rPr lang="fi-FI" sz="13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is </a:t>
            </a:r>
            <a:r>
              <a:rPr lang="fi-FI" sz="1300" dirty="0" err="1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verdict</a:t>
            </a:r>
            <a:r>
              <a:rPr lang="fi-FI" sz="13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?</a:t>
            </a:r>
          </a:p>
        </p:txBody>
      </p:sp>
      <p:sp>
        <p:nvSpPr>
          <p:cNvPr id="10" name="Freeform 9"/>
          <p:cNvSpPr/>
          <p:nvPr/>
        </p:nvSpPr>
        <p:spPr>
          <a:xfrm>
            <a:off x="899592" y="1174707"/>
            <a:ext cx="2745220" cy="632918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7966" tIns="57149" rIns="97966" bIns="57149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Add Information about case</a:t>
            </a:r>
          </a:p>
        </p:txBody>
      </p:sp>
      <p:sp>
        <p:nvSpPr>
          <p:cNvPr id="11" name="Freeform 10"/>
          <p:cNvSpPr/>
          <p:nvPr/>
        </p:nvSpPr>
        <p:spPr>
          <a:xfrm>
            <a:off x="886791" y="3854295"/>
            <a:ext cx="2729132" cy="1959508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7966" tIns="57149" rIns="97966" bIns="57149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Define pre-state</a:t>
            </a: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Define Steps</a:t>
            </a: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Define end-state</a:t>
            </a:r>
          </a:p>
        </p:txBody>
      </p:sp>
    </p:spTree>
    <p:extLst>
      <p:ext uri="{BB962C8B-B14F-4D97-AF65-F5344CB8AC3E}">
        <p14:creationId xmlns:p14="http://schemas.microsoft.com/office/powerpoint/2010/main" val="32400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Why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need</a:t>
            </a:r>
            <a:r>
              <a:rPr lang="fi-FI" dirty="0" smtClean="0"/>
              <a:t> </a:t>
            </a:r>
            <a:r>
              <a:rPr lang="fi-FI" dirty="0" err="1" smtClean="0"/>
              <a:t>test</a:t>
            </a:r>
            <a:r>
              <a:rPr lang="fi-FI" dirty="0" smtClean="0"/>
              <a:t> design ????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Stupid</a:t>
            </a:r>
            <a:r>
              <a:rPr lang="fi-FI" dirty="0"/>
              <a:t> </a:t>
            </a:r>
            <a:r>
              <a:rPr lang="fi-FI" dirty="0" err="1"/>
              <a:t>work</a:t>
            </a:r>
            <a:r>
              <a:rPr lang="fi-FI" dirty="0"/>
              <a:t>!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takes</a:t>
            </a:r>
            <a:r>
              <a:rPr lang="fi-FI" dirty="0"/>
              <a:t> </a:t>
            </a:r>
            <a:r>
              <a:rPr lang="fi-FI" dirty="0" err="1"/>
              <a:t>ages</a:t>
            </a:r>
            <a:r>
              <a:rPr lang="fi-FI" dirty="0"/>
              <a:t>!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Test</a:t>
            </a:r>
            <a:r>
              <a:rPr lang="fi-FI" dirty="0"/>
              <a:t> Case </a:t>
            </a:r>
            <a:r>
              <a:rPr lang="fi-FI" dirty="0" err="1"/>
              <a:t>documentation</a:t>
            </a:r>
            <a:r>
              <a:rPr lang="fi-FI" dirty="0"/>
              <a:t> is </a:t>
            </a:r>
            <a:r>
              <a:rPr lang="fi-FI" dirty="0" err="1"/>
              <a:t>old</a:t>
            </a:r>
            <a:r>
              <a:rPr lang="fi-FI" dirty="0"/>
              <a:t> as </a:t>
            </a:r>
            <a:r>
              <a:rPr lang="fi-FI" dirty="0" err="1"/>
              <a:t>soon</a:t>
            </a:r>
            <a:r>
              <a:rPr lang="fi-FI" dirty="0"/>
              <a:t> I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changed</a:t>
            </a:r>
            <a:r>
              <a:rPr lang="fi-FI" dirty="0"/>
              <a:t> </a:t>
            </a:r>
            <a:r>
              <a:rPr lang="fi-FI" dirty="0" err="1"/>
              <a:t>some</a:t>
            </a:r>
            <a:r>
              <a:rPr lang="fi-FI" dirty="0"/>
              <a:t> </a:t>
            </a:r>
            <a:r>
              <a:rPr lang="fi-FI" dirty="0" err="1"/>
              <a:t>implementation</a:t>
            </a:r>
            <a:r>
              <a:rPr lang="fi-FI" dirty="0"/>
              <a:t>? </a:t>
            </a:r>
            <a:r>
              <a:rPr lang="fi-FI" dirty="0" err="1"/>
              <a:t>Why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to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hard</a:t>
            </a:r>
            <a:r>
              <a:rPr lang="fi-FI" dirty="0"/>
              <a:t> </a:t>
            </a:r>
            <a:r>
              <a:rPr lang="fi-FI" dirty="0" err="1"/>
              <a:t>documentation</a:t>
            </a:r>
            <a:r>
              <a:rPr lang="fi-FI" dirty="0"/>
              <a:t>? </a:t>
            </a:r>
            <a:r>
              <a:rPr lang="fi-FI" dirty="0" err="1"/>
              <a:t>Give</a:t>
            </a:r>
            <a:r>
              <a:rPr lang="fi-FI" dirty="0"/>
              <a:t> me a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good</a:t>
            </a:r>
            <a:r>
              <a:rPr lang="fi-FI" dirty="0"/>
              <a:t> </a:t>
            </a:r>
            <a:r>
              <a:rPr lang="fi-FI" dirty="0" err="1"/>
              <a:t>reason</a:t>
            </a:r>
            <a:r>
              <a:rPr lang="fi-FI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8947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Agile</a:t>
            </a:r>
            <a:r>
              <a:rPr lang="fi-FI" dirty="0"/>
              <a:t> </a:t>
            </a:r>
            <a:r>
              <a:rPr lang="fi-FI" dirty="0" err="1"/>
              <a:t>Thinking</a:t>
            </a:r>
            <a:r>
              <a:rPr lang="fi-FI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to </a:t>
            </a:r>
            <a:r>
              <a:rPr lang="fi-FI" dirty="0" err="1"/>
              <a:t>automate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tests</a:t>
            </a:r>
            <a:r>
              <a:rPr lang="fi-FI" dirty="0"/>
              <a:t>!! No </a:t>
            </a:r>
            <a:r>
              <a:rPr lang="fi-FI" dirty="0" err="1"/>
              <a:t>sense</a:t>
            </a:r>
            <a:r>
              <a:rPr lang="fi-FI" dirty="0"/>
              <a:t> to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 smtClean="0"/>
              <a:t>test</a:t>
            </a:r>
            <a:r>
              <a:rPr lang="fi-FI" dirty="0" smtClean="0"/>
              <a:t> case </a:t>
            </a:r>
            <a:r>
              <a:rPr lang="fi-FI" dirty="0" err="1" smtClean="0"/>
              <a:t>documentation</a:t>
            </a:r>
            <a:r>
              <a:rPr lang="fi-FI" dirty="0" smtClean="0"/>
              <a:t> ?</a:t>
            </a:r>
          </a:p>
          <a:p>
            <a:r>
              <a:rPr lang="fi-FI" dirty="0" err="1"/>
              <a:t>Who</a:t>
            </a:r>
            <a:r>
              <a:rPr lang="fi-FI" dirty="0"/>
              <a:t> </a:t>
            </a:r>
            <a:r>
              <a:rPr lang="fi-FI" dirty="0" err="1"/>
              <a:t>does</a:t>
            </a:r>
            <a:r>
              <a:rPr lang="fi-FI" dirty="0"/>
              <a:t> </a:t>
            </a:r>
            <a:r>
              <a:rPr lang="fi-FI" dirty="0" err="1"/>
              <a:t>automation</a:t>
            </a:r>
            <a:r>
              <a:rPr lang="fi-FI" dirty="0"/>
              <a:t> </a:t>
            </a:r>
            <a:r>
              <a:rPr lang="fi-FI" dirty="0" err="1"/>
              <a:t>without</a:t>
            </a:r>
            <a:r>
              <a:rPr lang="fi-FI" dirty="0"/>
              <a:t> a design?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736495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Checklist</a:t>
            </a:r>
            <a:r>
              <a:rPr lang="fi-FI" dirty="0" smtClean="0"/>
              <a:t> </a:t>
            </a:r>
            <a:r>
              <a:rPr lang="fi-FI" dirty="0" err="1" smtClean="0"/>
              <a:t>vs</a:t>
            </a:r>
            <a:r>
              <a:rPr lang="fi-FI" dirty="0" smtClean="0"/>
              <a:t> </a:t>
            </a:r>
            <a:r>
              <a:rPr lang="fi-FI" dirty="0" err="1" smtClean="0"/>
              <a:t>Test</a:t>
            </a:r>
            <a:r>
              <a:rPr lang="fi-FI" dirty="0" smtClean="0"/>
              <a:t> Case?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1628800"/>
            <a:ext cx="5616624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Check UI is working			Working?</a:t>
            </a:r>
          </a:p>
          <a:p>
            <a:r>
              <a:rPr lang="fi-FI" dirty="0" smtClean="0"/>
              <a:t>Check color change			Working?</a:t>
            </a:r>
          </a:p>
          <a:p>
            <a:r>
              <a:rPr lang="fi-FI" dirty="0" smtClean="0"/>
              <a:t>Check Counter value after 50 logins	Working?</a:t>
            </a:r>
          </a:p>
          <a:p>
            <a:r>
              <a:rPr lang="fi-FI" dirty="0" smtClean="0"/>
              <a:t>Check disable mode for counter	</a:t>
            </a:r>
            <a:r>
              <a:rPr lang="fi-FI" dirty="0" err="1" smtClean="0"/>
              <a:t>Working</a:t>
            </a:r>
            <a:r>
              <a:rPr lang="fi-FI" dirty="0" smtClean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933056"/>
            <a:ext cx="3888432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Checklist can be working great in small team! </a:t>
            </a:r>
            <a:r>
              <a:rPr lang="fi-FI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4869160"/>
            <a:ext cx="3888432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What happens if team is disbanded to other projects? And you are new maintainer for this project?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529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Sources</a:t>
            </a:r>
            <a:r>
              <a:rPr lang="fi-FI" dirty="0" smtClean="0"/>
              <a:t> for </a:t>
            </a:r>
            <a:r>
              <a:rPr lang="fi-FI" dirty="0" err="1" smtClean="0"/>
              <a:t>test</a:t>
            </a:r>
            <a:r>
              <a:rPr lang="fi-FI" dirty="0" smtClean="0"/>
              <a:t> design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-1701348" y="3965819"/>
            <a:ext cx="398494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dirty="0" smtClean="0"/>
              <a:t>Test Design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8452" y="2581742"/>
            <a:ext cx="36543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dirty="0" smtClean="0"/>
              <a:t>Negative Testing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976" y="3476418"/>
            <a:ext cx="367240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dirty="0" smtClean="0"/>
              <a:t>Requirement based test design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1032" y="3933056"/>
            <a:ext cx="367240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dirty="0" smtClean="0"/>
              <a:t>Defect based test design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3824" y="3040286"/>
            <a:ext cx="36765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dirty="0" smtClean="0"/>
              <a:t>Design based  test desing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7588" y="4420756"/>
            <a:ext cx="368593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dirty="0" smtClean="0"/>
              <a:t>Functional test design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1504" y="5359812"/>
            <a:ext cx="367240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dirty="0" smtClean="0"/>
              <a:t>NonFunctional test design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1032" y="2164974"/>
            <a:ext cx="367240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dirty="0" smtClean="0"/>
              <a:t>Specification based Testing design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12360" y="3027099"/>
            <a:ext cx="1094824" cy="20313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dirty="0" smtClean="0"/>
              <a:t>Test Case</a:t>
            </a:r>
          </a:p>
          <a:p>
            <a:pPr algn="ctr"/>
            <a:endParaRPr lang="fi-FI" dirty="0"/>
          </a:p>
          <a:p>
            <a:pPr algn="ctr"/>
            <a:endParaRPr lang="fi-FI" dirty="0" smtClean="0"/>
          </a:p>
          <a:p>
            <a:pPr algn="ctr"/>
            <a:r>
              <a:rPr lang="fi-FI" dirty="0" smtClean="0"/>
              <a:t>Step</a:t>
            </a:r>
          </a:p>
          <a:p>
            <a:pPr algn="ctr"/>
            <a:r>
              <a:rPr lang="fi-FI" dirty="0" smtClean="0"/>
              <a:t>Step</a:t>
            </a:r>
          </a:p>
          <a:p>
            <a:pPr algn="ctr"/>
            <a:r>
              <a:rPr lang="fi-FI" dirty="0" smtClean="0"/>
              <a:t>Step</a:t>
            </a:r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7976" y="5065738"/>
            <a:ext cx="3685936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 smtClean="0">
                <a:solidFill>
                  <a:schemeClr val="bg1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Customer's </a:t>
            </a:r>
            <a:r>
              <a:rPr lang="de-DE" sz="1600" dirty="0">
                <a:solidFill>
                  <a:schemeClr val="bg1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Idea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chemeClr val="bg1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Brainstorm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chemeClr val="bg1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Intitution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 smtClean="0">
                <a:solidFill>
                  <a:schemeClr val="bg1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Exploratory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4716016" y="3317222"/>
            <a:ext cx="1800200" cy="1496108"/>
          </a:xfrm>
          <a:prstGeom prst="clou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Test Engineer’s</a:t>
            </a:r>
          </a:p>
          <a:p>
            <a:pPr algn="ctr"/>
            <a:r>
              <a:rPr lang="fi-FI" dirty="0" smtClean="0"/>
              <a:t>Daily Job?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283968" y="1992228"/>
            <a:ext cx="432048" cy="410106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Mixed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6649496" y="3165566"/>
            <a:ext cx="1134760" cy="175438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792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Mechanical</a:t>
            </a:r>
            <a:r>
              <a:rPr lang="fi-FI" dirty="0" smtClean="0"/>
              <a:t> </a:t>
            </a:r>
            <a:r>
              <a:rPr lang="fi-FI" dirty="0" err="1" smtClean="0"/>
              <a:t>route</a:t>
            </a:r>
            <a:r>
              <a:rPr lang="fi-FI" dirty="0" smtClean="0"/>
              <a:t> to design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62952" y="2776302"/>
            <a:ext cx="1632752" cy="979754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7966" tIns="57149" rIns="97966" bIns="57149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Create a Test Case!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5016" y="2336064"/>
            <a:ext cx="1959303" cy="335079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Functional?</a:t>
            </a:r>
          </a:p>
        </p:txBody>
      </p:sp>
      <p:sp>
        <p:nvSpPr>
          <p:cNvPr id="6" name="Straight Connector 3"/>
          <p:cNvSpPr/>
          <p:nvPr/>
        </p:nvSpPr>
        <p:spPr>
          <a:xfrm flipV="1">
            <a:off x="1469154" y="3591462"/>
            <a:ext cx="979651" cy="10904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Straight Connector 4"/>
          <p:cNvSpPr/>
          <p:nvPr/>
        </p:nvSpPr>
        <p:spPr>
          <a:xfrm>
            <a:off x="1142603" y="2070549"/>
            <a:ext cx="1306202" cy="86904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8980" y="2939595"/>
            <a:ext cx="1011327" cy="729917"/>
          </a:xfrm>
          <a:prstGeom prst="rect">
            <a:avLst/>
          </a:prstGeom>
          <a:solidFill>
            <a:srgbClr val="B3B3B3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t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Your Sources</a:t>
            </a:r>
          </a:p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For Test Case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01906" y="1341287"/>
            <a:ext cx="2285530" cy="94481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 dirty="0" err="1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Functional</a:t>
            </a:r>
            <a:r>
              <a:rPr lang="de-DE" sz="1600" b="1" dirty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 Test Case:</a:t>
            </a:r>
          </a:p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 dirty="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dirty="0" err="1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Verify</a:t>
            </a:r>
            <a:r>
              <a:rPr lang="de-DE" sz="1100" dirty="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functionality</a:t>
            </a:r>
            <a:r>
              <a:rPr lang="de-DE" sz="1100" dirty="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of</a:t>
            </a:r>
            <a:r>
              <a:rPr lang="de-DE" sz="1100" dirty="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 XXXX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01906" y="4409227"/>
            <a:ext cx="2285530" cy="216983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Non-Functional Test Cases</a:t>
            </a:r>
          </a:p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Verify Stability of XXXX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Verify Performance of XXX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Verify Security of XXXX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Verify Usability of XXXX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Verify Scalability of XXXX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etc...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91732" y="4082641"/>
            <a:ext cx="1959303" cy="335079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Non-Functional?</a:t>
            </a:r>
          </a:p>
        </p:txBody>
      </p:sp>
      <p:sp>
        <p:nvSpPr>
          <p:cNvPr id="12" name="Freeform 11"/>
          <p:cNvSpPr/>
          <p:nvPr/>
        </p:nvSpPr>
        <p:spPr>
          <a:xfrm>
            <a:off x="3265182" y="2613010"/>
            <a:ext cx="1959303" cy="1469631"/>
          </a:xfrm>
          <a:custGeom>
            <a:avLst>
              <a:gd name="f0" fmla="val 5400"/>
              <a:gd name="f1" fmla="val 43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*/ f9 f7 1"/>
              <a:gd name="f14" fmla="*/ f10 f8 1"/>
              <a:gd name="f15" fmla="+- 21600 0 f11"/>
              <a:gd name="f16" fmla="+- 21600 0 f12"/>
              <a:gd name="f17" fmla="+- 10800 0 f11"/>
              <a:gd name="f18" fmla="*/ f11 f7 1"/>
              <a:gd name="f19" fmla="*/ f12 f17 1"/>
              <a:gd name="f20" fmla="*/ f15 f7 1"/>
              <a:gd name="f21" fmla="*/ f19 1 10800"/>
              <a:gd name="f22" fmla="+- 21600 0 f21"/>
              <a:gd name="f23" fmla="*/ f21 f8 1"/>
              <a:gd name="f24" fmla="*/ f22 f8 1"/>
            </a:gdLst>
            <a:ahLst>
              <a:ahXY gdRefX="f0" minX="f4" maxX="f6" gdRefY="f1" minY="f4" maxY="f6">
                <a:pos x="f13" y="f1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3" r="f20" b="f24"/>
            <a:pathLst>
              <a:path w="21600" h="21600">
                <a:moveTo>
                  <a:pt x="f4" y="f12"/>
                </a:moveTo>
                <a:lnTo>
                  <a:pt x="f6" y="f4"/>
                </a:lnTo>
                <a:lnTo>
                  <a:pt x="f5" y="f12"/>
                </a:lnTo>
                <a:lnTo>
                  <a:pt x="f15" y="f12"/>
                </a:lnTo>
                <a:lnTo>
                  <a:pt x="f15" y="f16"/>
                </a:lnTo>
                <a:lnTo>
                  <a:pt x="f5" y="f16"/>
                </a:lnTo>
                <a:lnTo>
                  <a:pt x="f6" y="f5"/>
                </a:lnTo>
                <a:lnTo>
                  <a:pt x="f4" y="f16"/>
                </a:lnTo>
                <a:lnTo>
                  <a:pt x="f11" y="f16"/>
                </a:lnTo>
                <a:lnTo>
                  <a:pt x="f11" y="f12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73472" tIns="32655" rIns="73472" bIns="32655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Which Type?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9328" y="1522539"/>
            <a:ext cx="1469477" cy="795234"/>
          </a:xfrm>
          <a:prstGeom prst="rect">
            <a:avLst/>
          </a:prstGeom>
          <a:solidFill>
            <a:srgbClr val="B3B300"/>
          </a:solidFill>
          <a:ln w="71999">
            <a:solidFill>
              <a:srgbClr val="808000">
                <a:alpha val="80000"/>
              </a:srgbClr>
            </a:solidFill>
            <a:prstDash val="solid"/>
          </a:ln>
        </p:spPr>
        <p:txBody>
          <a:bodyPr vert="horz" wrap="square" lIns="114298" tIns="73472" rIns="114298" bIns="73472" anchor="t" anchorCtr="0" compatLnSpc="0">
            <a:spAutoFit/>
          </a:bodyPr>
          <a:lstStyle/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Requirement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Use Case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Feature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User Story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9328" y="4292968"/>
            <a:ext cx="1632752" cy="795234"/>
          </a:xfrm>
          <a:prstGeom prst="rect">
            <a:avLst/>
          </a:prstGeom>
          <a:solidFill>
            <a:srgbClr val="B3B300"/>
          </a:solidFill>
          <a:ln w="71999">
            <a:solidFill>
              <a:srgbClr val="808000">
                <a:alpha val="80000"/>
              </a:srgbClr>
            </a:solidFill>
            <a:prstDash val="solid"/>
          </a:ln>
        </p:spPr>
        <p:txBody>
          <a:bodyPr vert="horz" wrap="square" lIns="114298" tIns="73472" rIns="114298" bIns="73472" anchor="t" anchorCtr="0" compatLnSpc="0">
            <a:spAutoFit/>
          </a:bodyPr>
          <a:lstStyle/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Customer's Idea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Brainstorm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Intitution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Exploratory</a:t>
            </a:r>
          </a:p>
        </p:txBody>
      </p:sp>
      <p:sp>
        <p:nvSpPr>
          <p:cNvPr id="15" name="Freeform 14"/>
          <p:cNvSpPr/>
          <p:nvPr/>
        </p:nvSpPr>
        <p:spPr>
          <a:xfrm rot="5400013">
            <a:off x="5387376" y="1306740"/>
            <a:ext cx="1306339" cy="1306202"/>
          </a:xfrm>
          <a:custGeom>
            <a:avLst/>
            <a:gdLst>
              <a:gd name="f0" fmla="val w"/>
              <a:gd name="f1" fmla="val h"/>
              <a:gd name="f2" fmla="val 0"/>
              <a:gd name="f3" fmla="val 787"/>
              <a:gd name="f4" fmla="val 799"/>
              <a:gd name="f5" fmla="val 439"/>
              <a:gd name="f6" fmla="val 12"/>
              <a:gd name="f7" fmla="val 535"/>
              <a:gd name="f8" fmla="val 102"/>
              <a:gd name="f9" fmla="val 391"/>
              <a:gd name="f10" fmla="val 246"/>
              <a:gd name="f11" fmla="val 252"/>
              <a:gd name="f12" fmla="val 108"/>
              <a:gd name="f13" fmla="val 349"/>
              <a:gd name="f14" fmla="val 348"/>
              <a:gd name="f15" fmla="val 258"/>
              <a:gd name="f16" fmla="val 282"/>
              <a:gd name="f17" fmla="val 433"/>
              <a:gd name="f18" fmla="val 511"/>
              <a:gd name="f19" fmla="val 427"/>
              <a:gd name="f20" fmla="val 685"/>
              <a:gd name="f21" fmla="val 781"/>
              <a:gd name="f22" fmla="*/ f0 1 787"/>
              <a:gd name="f23" fmla="*/ f1 1 799"/>
              <a:gd name="f24" fmla="+- f4 0 f2"/>
              <a:gd name="f25" fmla="+- f3 0 f2"/>
              <a:gd name="f26" fmla="*/ f25 1 787"/>
              <a:gd name="f27" fmla="*/ f24 1 799"/>
              <a:gd name="f28" fmla="*/ f2 1 f26"/>
              <a:gd name="f29" fmla="*/ f3 1 f26"/>
              <a:gd name="f30" fmla="*/ f2 1 f27"/>
              <a:gd name="f31" fmla="*/ f4 1 f27"/>
              <a:gd name="f32" fmla="*/ f28 f22 1"/>
              <a:gd name="f33" fmla="*/ f29 f22 1"/>
              <a:gd name="f34" fmla="*/ f31 f23 1"/>
              <a:gd name="f35" fmla="*/ f30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2" t="f35" r="f33" b="f34"/>
            <a:pathLst>
              <a:path w="787" h="799">
                <a:moveTo>
                  <a:pt x="f5" y="f6"/>
                </a:move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6"/>
                </a:lnTo>
                <a:lnTo>
                  <a:pt x="f2" y="f2"/>
                </a:lnTo>
                <a:lnTo>
                  <a:pt x="f6" y="f14"/>
                </a:lnTo>
                <a:lnTo>
                  <a:pt x="f12" y="f15"/>
                </a:lnTo>
                <a:lnTo>
                  <a:pt x="f16" y="f17"/>
                </a:lnTo>
                <a:lnTo>
                  <a:pt x="f16" y="f4"/>
                </a:lnTo>
                <a:lnTo>
                  <a:pt x="f18" y="f4"/>
                </a:lnTo>
                <a:lnTo>
                  <a:pt x="f18" y="f19"/>
                </a:lnTo>
                <a:lnTo>
                  <a:pt x="f20" y="f11"/>
                </a:lnTo>
                <a:lnTo>
                  <a:pt x="f21" y="f14"/>
                </a:lnTo>
                <a:lnTo>
                  <a:pt x="f3" y="f2"/>
                </a:lnTo>
                <a:lnTo>
                  <a:pt x="f5" y="f6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6922" y="1306671"/>
            <a:ext cx="2122586" cy="159275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Check also.....</a:t>
            </a:r>
          </a:p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Correct functionality path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Miss-usage of functionality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Boundary Check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100">
              <a:solidFill>
                <a:srgbClr val="000000"/>
              </a:solidFill>
              <a:latin typeface="Bitstream Vera Sans Mono" pitchFamily="49"/>
              <a:ea typeface="Andale Sans UI" pitchFamily="2"/>
              <a:cs typeface="Tahoma" pitchFamily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6922" y="4572519"/>
            <a:ext cx="2122586" cy="110679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Check also.....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Check Possiblity to automated testing?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100">
              <a:solidFill>
                <a:srgbClr val="000000"/>
              </a:solidFill>
              <a:latin typeface="Bitstream Vera Sans Mono" pitchFamily="49"/>
              <a:ea typeface="Andale Sans UI" pitchFamily="2"/>
              <a:cs typeface="Tahoma" pitchFamily="2"/>
            </a:endParaRP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</p:txBody>
      </p:sp>
      <p:sp>
        <p:nvSpPr>
          <p:cNvPr id="18" name="Freeform 17"/>
          <p:cNvSpPr/>
          <p:nvPr/>
        </p:nvSpPr>
        <p:spPr>
          <a:xfrm rot="5400013">
            <a:off x="5387376" y="4572597"/>
            <a:ext cx="1306339" cy="1306202"/>
          </a:xfrm>
          <a:custGeom>
            <a:avLst/>
            <a:gdLst>
              <a:gd name="f0" fmla="val w"/>
              <a:gd name="f1" fmla="val h"/>
              <a:gd name="f2" fmla="val 0"/>
              <a:gd name="f3" fmla="val 787"/>
              <a:gd name="f4" fmla="val 799"/>
              <a:gd name="f5" fmla="val 439"/>
              <a:gd name="f6" fmla="val 12"/>
              <a:gd name="f7" fmla="val 535"/>
              <a:gd name="f8" fmla="val 102"/>
              <a:gd name="f9" fmla="val 391"/>
              <a:gd name="f10" fmla="val 246"/>
              <a:gd name="f11" fmla="val 252"/>
              <a:gd name="f12" fmla="val 108"/>
              <a:gd name="f13" fmla="val 349"/>
              <a:gd name="f14" fmla="val 348"/>
              <a:gd name="f15" fmla="val 258"/>
              <a:gd name="f16" fmla="val 282"/>
              <a:gd name="f17" fmla="val 433"/>
              <a:gd name="f18" fmla="val 511"/>
              <a:gd name="f19" fmla="val 427"/>
              <a:gd name="f20" fmla="val 685"/>
              <a:gd name="f21" fmla="val 781"/>
              <a:gd name="f22" fmla="*/ f0 1 787"/>
              <a:gd name="f23" fmla="*/ f1 1 799"/>
              <a:gd name="f24" fmla="+- f4 0 f2"/>
              <a:gd name="f25" fmla="+- f3 0 f2"/>
              <a:gd name="f26" fmla="*/ f25 1 787"/>
              <a:gd name="f27" fmla="*/ f24 1 799"/>
              <a:gd name="f28" fmla="*/ f2 1 f26"/>
              <a:gd name="f29" fmla="*/ f3 1 f26"/>
              <a:gd name="f30" fmla="*/ f2 1 f27"/>
              <a:gd name="f31" fmla="*/ f4 1 f27"/>
              <a:gd name="f32" fmla="*/ f28 f22 1"/>
              <a:gd name="f33" fmla="*/ f29 f22 1"/>
              <a:gd name="f34" fmla="*/ f31 f23 1"/>
              <a:gd name="f35" fmla="*/ f30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2" t="f35" r="f33" b="f34"/>
            <a:pathLst>
              <a:path w="787" h="799">
                <a:moveTo>
                  <a:pt x="f5" y="f6"/>
                </a:move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6"/>
                </a:lnTo>
                <a:lnTo>
                  <a:pt x="f2" y="f2"/>
                </a:lnTo>
                <a:lnTo>
                  <a:pt x="f6" y="f14"/>
                </a:lnTo>
                <a:lnTo>
                  <a:pt x="f12" y="f15"/>
                </a:lnTo>
                <a:lnTo>
                  <a:pt x="f16" y="f17"/>
                </a:lnTo>
                <a:lnTo>
                  <a:pt x="f16" y="f4"/>
                </a:lnTo>
                <a:lnTo>
                  <a:pt x="f18" y="f4"/>
                </a:lnTo>
                <a:lnTo>
                  <a:pt x="f18" y="f19"/>
                </a:lnTo>
                <a:lnTo>
                  <a:pt x="f20" y="f11"/>
                </a:lnTo>
                <a:lnTo>
                  <a:pt x="f21" y="f14"/>
                </a:lnTo>
                <a:lnTo>
                  <a:pt x="f3" y="f2"/>
                </a:lnTo>
                <a:lnTo>
                  <a:pt x="f5" y="f6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8163124" y="2613010"/>
            <a:ext cx="326550" cy="65316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1 10800"/>
              <a:gd name="f11" fmla="pin 0 f0 216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2"/>
              <a:gd name="f18" fmla="+- 21600 0 f13"/>
              <a:gd name="f19" fmla="*/ 0 f14 1"/>
              <a:gd name="f20" fmla="*/ f12 f7 1"/>
              <a:gd name="f21" fmla="*/ f18 f12 1"/>
              <a:gd name="f22" fmla="*/ f19 1 f14"/>
              <a:gd name="f23" fmla="*/ f17 f7 1"/>
              <a:gd name="f24" fmla="*/ f21 1 10800"/>
              <a:gd name="f25" fmla="*/ f22 f8 1"/>
              <a:gd name="f26" fmla="+- f13 f24 0"/>
              <a:gd name="f27" fmla="*/ f26 f8 1"/>
            </a:gdLst>
            <a:ahLst>
              <a:ahXY gdRefX="f1" minX="f4" maxX="f6" gdRefY="f0" minY="f4" maxY="f5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5" r="f23" b="f27"/>
            <a:pathLst>
              <a:path w="21600" h="21600">
                <a:moveTo>
                  <a:pt x="f12" y="f4"/>
                </a:moveTo>
                <a:lnTo>
                  <a:pt x="f12" y="f13"/>
                </a:lnTo>
                <a:lnTo>
                  <a:pt x="f4" y="f13"/>
                </a:lnTo>
                <a:lnTo>
                  <a:pt x="f6" y="f5"/>
                </a:lnTo>
                <a:lnTo>
                  <a:pt x="f5" y="f13"/>
                </a:lnTo>
                <a:lnTo>
                  <a:pt x="f17" y="f13"/>
                </a:lnTo>
                <a:lnTo>
                  <a:pt x="f17" y="f4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8163124" y="3919350"/>
            <a:ext cx="326550" cy="653169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1 10800"/>
              <a:gd name="f11" fmla="pin 0 f0 216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2"/>
              <a:gd name="f18" fmla="*/ f13 f12 1"/>
              <a:gd name="f19" fmla="*/ 21600 f14 1"/>
              <a:gd name="f20" fmla="*/ f12 f7 1"/>
              <a:gd name="f21" fmla="*/ f18 1 10800"/>
              <a:gd name="f22" fmla="*/ f19 1 f14"/>
              <a:gd name="f23" fmla="*/ f17 f7 1"/>
              <a:gd name="f24" fmla="+- f13 0 f21"/>
              <a:gd name="f25" fmla="*/ f22 f8 1"/>
              <a:gd name="f26" fmla="*/ f24 f8 1"/>
            </a:gdLst>
            <a:ahLst>
              <a:ahXY gdRefX="f1" minX="f4" maxX="f6" gdRefY="f0" minY="f4" maxY="f5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6" r="f23" b="f25"/>
            <a:pathLst>
              <a:path w="21600" h="21600">
                <a:moveTo>
                  <a:pt x="f12" y="f5"/>
                </a:moveTo>
                <a:lnTo>
                  <a:pt x="f12" y="f13"/>
                </a:lnTo>
                <a:lnTo>
                  <a:pt x="f4" y="f13"/>
                </a:lnTo>
                <a:lnTo>
                  <a:pt x="f6" y="f4"/>
                </a:lnTo>
                <a:lnTo>
                  <a:pt x="f5" y="f13"/>
                </a:lnTo>
                <a:lnTo>
                  <a:pt x="f17" y="f13"/>
                </a:lnTo>
                <a:lnTo>
                  <a:pt x="f17" y="f5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922" y="3266180"/>
            <a:ext cx="2122586" cy="62083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Regression Test Case??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87436" y="1796548"/>
            <a:ext cx="1469477" cy="318393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Write a Case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87436" y="5110732"/>
            <a:ext cx="1469477" cy="318393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Write a Case</a:t>
            </a:r>
          </a:p>
        </p:txBody>
      </p:sp>
      <p:sp>
        <p:nvSpPr>
          <p:cNvPr id="24" name="TextBox 5"/>
          <p:cNvSpPr txBox="1"/>
          <p:nvPr/>
        </p:nvSpPr>
        <p:spPr>
          <a:xfrm>
            <a:off x="91354" y="6557583"/>
            <a:ext cx="981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solidFill>
                  <a:schemeClr val="bg1"/>
                </a:solidFill>
                <a:latin typeface="Roboto Bk" pitchFamily="2" charset="0"/>
                <a:ea typeface="Roboto Bk" pitchFamily="2" charset="0"/>
              </a:rPr>
              <a:t>Yläotsikko</a:t>
            </a:r>
            <a:endParaRPr lang="en-US" sz="1200" dirty="0">
              <a:solidFill>
                <a:schemeClr val="bg1"/>
              </a:solidFill>
              <a:latin typeface="Roboto Bk" pitchFamily="2" charset="0"/>
              <a:ea typeface="Roboto Bk" pitchFamily="2" charset="0"/>
            </a:endParaRPr>
          </a:p>
        </p:txBody>
      </p:sp>
      <p:pic>
        <p:nvPicPr>
          <p:cNvPr id="25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6525653"/>
            <a:ext cx="1042874" cy="31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9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Is </a:t>
            </a:r>
            <a:r>
              <a:rPr lang="fi-FI" dirty="0" err="1" smtClean="0"/>
              <a:t>product</a:t>
            </a:r>
            <a:r>
              <a:rPr lang="fi-FI" dirty="0" smtClean="0"/>
              <a:t> a </a:t>
            </a:r>
            <a:r>
              <a:rPr lang="fi-FI" dirty="0" err="1" smtClean="0"/>
              <a:t>combinatio</a:t>
            </a:r>
            <a:r>
              <a:rPr lang="fi-FI" dirty="0" smtClean="0"/>
              <a:t> of </a:t>
            </a:r>
            <a:r>
              <a:rPr lang="fi-FI" dirty="0" err="1" smtClean="0"/>
              <a:t>features</a:t>
            </a:r>
            <a:r>
              <a:rPr lang="fi-FI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8" y="3805240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Calory Counter</a:t>
            </a:r>
          </a:p>
        </p:txBody>
      </p:sp>
      <p:sp>
        <p:nvSpPr>
          <p:cNvPr id="5" name="Rectangle 2"/>
          <p:cNvSpPr/>
          <p:nvPr/>
        </p:nvSpPr>
        <p:spPr>
          <a:xfrm>
            <a:off x="2677789" y="4608594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Drum Metronome</a:t>
            </a:r>
          </a:p>
        </p:txBody>
      </p:sp>
      <p:sp>
        <p:nvSpPr>
          <p:cNvPr id="6" name="Rectangle 2"/>
          <p:cNvSpPr/>
          <p:nvPr/>
        </p:nvSpPr>
        <p:spPr>
          <a:xfrm>
            <a:off x="1371446" y="2604764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Table Drum Mode</a:t>
            </a:r>
          </a:p>
        </p:txBody>
      </p:sp>
      <p:sp>
        <p:nvSpPr>
          <p:cNvPr id="7" name="Rectangle 2"/>
          <p:cNvSpPr/>
          <p:nvPr/>
        </p:nvSpPr>
        <p:spPr>
          <a:xfrm>
            <a:off x="4049459" y="1957277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Standby Mode</a:t>
            </a:r>
          </a:p>
        </p:txBody>
      </p:sp>
      <p:sp>
        <p:nvSpPr>
          <p:cNvPr id="8" name="Rectangle 2"/>
          <p:cNvSpPr/>
          <p:nvPr/>
        </p:nvSpPr>
        <p:spPr>
          <a:xfrm>
            <a:off x="4441361" y="3208046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MIDI Support</a:t>
            </a:r>
          </a:p>
        </p:txBody>
      </p:sp>
      <p:sp>
        <p:nvSpPr>
          <p:cNvPr id="9" name="Rectangle 2"/>
          <p:cNvSpPr/>
          <p:nvPr/>
        </p:nvSpPr>
        <p:spPr>
          <a:xfrm>
            <a:off x="5225323" y="4191675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Touch Screen with single tap</a:t>
            </a:r>
          </a:p>
        </p:txBody>
      </p:sp>
    </p:spTree>
    <p:extLst>
      <p:ext uri="{BB962C8B-B14F-4D97-AF65-F5344CB8AC3E}">
        <p14:creationId xmlns:p14="http://schemas.microsoft.com/office/powerpoint/2010/main" val="33867586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075747" y="2947744"/>
            <a:ext cx="1080047" cy="979754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7966" tIns="57149" rIns="97966" bIns="57149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dirty="0" smtClean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What is </a:t>
            </a: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dirty="0" smtClean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Testing level</a:t>
            </a:r>
            <a:endParaRPr lang="de-DE" sz="1000" dirty="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2749011"/>
            <a:ext cx="1011327" cy="1508987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81643" tIns="40817" rIns="81643" bIns="40817" anchor="t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dirty="0" smtClean="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Check different sources &amp;  strategy </a:t>
            </a:r>
          </a:p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dirty="0" smtClean="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for </a:t>
            </a:r>
            <a:r>
              <a:rPr lang="de-DE" sz="1100" dirty="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Test </a:t>
            </a:r>
            <a:r>
              <a:rPr lang="de-DE" sz="1100" dirty="0" smtClean="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Case design</a:t>
            </a:r>
            <a:endParaRPr lang="de-DE" sz="1100" dirty="0">
              <a:solidFill>
                <a:srgbClr val="000000"/>
              </a:solidFill>
              <a:latin typeface="Bitstream Vera Sans Mono" pitchFamily="49"/>
              <a:ea typeface="Andale Sans UI" pitchFamily="2"/>
              <a:cs typeface="Tahoma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313" y="2273175"/>
            <a:ext cx="2615543" cy="36586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 dirty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Functional Test </a:t>
            </a:r>
            <a:r>
              <a:rPr lang="de-DE" sz="1600" b="1" dirty="0" smtClean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Case</a:t>
            </a:r>
            <a:endParaRPr lang="de-DE" sz="1600" b="1" dirty="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3940" y="2686023"/>
            <a:ext cx="2591916" cy="36586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 dirty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Non-Functional Test </a:t>
            </a:r>
            <a:r>
              <a:rPr lang="de-DE" sz="1600" b="1" dirty="0" smtClean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Cases</a:t>
            </a:r>
            <a:endParaRPr lang="de-DE" sz="1600" dirty="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0220" y="1854523"/>
            <a:ext cx="2615636" cy="36586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Acceptance Test Case</a:t>
            </a:r>
            <a:endParaRPr lang="de-DE" sz="1600" b="1" dirty="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03940" y="3109281"/>
            <a:ext cx="2591916" cy="36586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Field Test Case</a:t>
            </a:r>
            <a:endParaRPr lang="de-DE" sz="1600" b="1" dirty="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03940" y="3583859"/>
            <a:ext cx="2591916" cy="36586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Interoperability Test Case</a:t>
            </a:r>
            <a:endParaRPr lang="de-DE" sz="1600" b="1" dirty="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80220" y="4103702"/>
            <a:ext cx="2615636" cy="36586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Conformance Test Case</a:t>
            </a:r>
            <a:endParaRPr lang="de-DE" sz="1600" b="1" dirty="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92080" y="4578051"/>
            <a:ext cx="2615636" cy="36586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Regression Test Case</a:t>
            </a:r>
            <a:endParaRPr lang="de-DE" sz="1600" b="1" dirty="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43004" y="3035799"/>
            <a:ext cx="869339" cy="10609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212343" y="3035799"/>
            <a:ext cx="863404" cy="10779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6259" y="3252231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92000" y="3783607"/>
            <a:ext cx="852045" cy="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95404" y="3538851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4283968" y="2351066"/>
            <a:ext cx="864096" cy="230487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smtClean="0"/>
              <a:t>Choose Case Type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8100392" y="2749011"/>
            <a:ext cx="864096" cy="153762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WRITE </a:t>
            </a:r>
          </a:p>
          <a:p>
            <a:pPr algn="ctr"/>
            <a:r>
              <a:rPr lang="fi-FI" dirty="0" smtClean="0"/>
              <a:t>A </a:t>
            </a:r>
          </a:p>
          <a:p>
            <a:pPr algn="ctr"/>
            <a:r>
              <a:rPr lang="fi-FI" dirty="0" smtClean="0"/>
              <a:t>Test</a:t>
            </a:r>
          </a:p>
          <a:p>
            <a:pPr algn="ctr"/>
            <a:r>
              <a:rPr lang="fi-FI" dirty="0" smtClean="0"/>
              <a:t>Case!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976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Driven</a:t>
            </a:r>
            <a:r>
              <a:rPr lang="fi-FI" dirty="0" smtClean="0"/>
              <a:t> </a:t>
            </a:r>
            <a:r>
              <a:rPr lang="fi-FI" dirty="0" err="1" smtClean="0"/>
              <a:t>Development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in </a:t>
            </a:r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r>
              <a:rPr lang="fi-FI" dirty="0" smtClean="0"/>
              <a:t> </a:t>
            </a:r>
            <a:r>
              <a:rPr lang="fi-FI" dirty="0" err="1" smtClean="0"/>
              <a:t>levels</a:t>
            </a:r>
            <a:r>
              <a:rPr lang="fi-FI" dirty="0" smtClean="0"/>
              <a:t>?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632712" y="3827122"/>
            <a:ext cx="2482066" cy="1444397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Design 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Tests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37319" y="3827122"/>
            <a:ext cx="2482066" cy="1443309"/>
          </a:xfrm>
          <a:prstGeom prst="rect">
            <a:avLst/>
          </a:pr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Implement Code</a:t>
            </a:r>
          </a:p>
        </p:txBody>
      </p:sp>
      <p:sp>
        <p:nvSpPr>
          <p:cNvPr id="17" name="Right Arrow 4"/>
          <p:cNvSpPr/>
          <p:nvPr/>
        </p:nvSpPr>
        <p:spPr>
          <a:xfrm>
            <a:off x="4091768" y="2517003"/>
            <a:ext cx="718493" cy="1175837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32711" y="2382724"/>
            <a:ext cx="2482066" cy="1444397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Design Draft System 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Acceptance Test Cases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33271" y="2382725"/>
            <a:ext cx="2482066" cy="14443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Define 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System Architecture &amp; Design?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Right Arrow 4"/>
          <p:cNvSpPr/>
          <p:nvPr/>
        </p:nvSpPr>
        <p:spPr>
          <a:xfrm>
            <a:off x="4116802" y="4003549"/>
            <a:ext cx="718493" cy="1175837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7643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Is </a:t>
            </a:r>
            <a:r>
              <a:rPr lang="fi-FI" dirty="0" err="1" smtClean="0"/>
              <a:t>product</a:t>
            </a:r>
            <a:r>
              <a:rPr lang="fi-FI" dirty="0" smtClean="0"/>
              <a:t> a </a:t>
            </a:r>
            <a:r>
              <a:rPr lang="fi-FI" dirty="0" err="1" smtClean="0"/>
              <a:t>combination</a:t>
            </a:r>
            <a:r>
              <a:rPr lang="fi-FI" dirty="0" smtClean="0"/>
              <a:t> of </a:t>
            </a:r>
            <a:r>
              <a:rPr lang="fi-FI" dirty="0" err="1" smtClean="0"/>
              <a:t>features</a:t>
            </a:r>
            <a:endParaRPr lang="en-US" dirty="0"/>
          </a:p>
        </p:txBody>
      </p:sp>
      <p:sp>
        <p:nvSpPr>
          <p:cNvPr id="4" name="Rectangle 2"/>
          <p:cNvSpPr/>
          <p:nvPr/>
        </p:nvSpPr>
        <p:spPr>
          <a:xfrm>
            <a:off x="2612761" y="3068611"/>
            <a:ext cx="3788417" cy="2286350"/>
          </a:xfrm>
          <a:prstGeom prst="rect">
            <a:avLst/>
          </a:prstGeom>
          <a:gradFill>
            <a:gsLst>
              <a:gs pos="0">
                <a:srgbClr val="2C5D98"/>
              </a:gs>
              <a:gs pos="100000">
                <a:srgbClr val="3C7BC7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FFFFFF"/>
                </a:solidFill>
                <a:latin typeface="Calibri"/>
              </a:rPr>
              <a:t>Core Software</a:t>
            </a: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Rectangle 2"/>
          <p:cNvSpPr/>
          <p:nvPr/>
        </p:nvSpPr>
        <p:spPr>
          <a:xfrm>
            <a:off x="1240809" y="3705961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Calory Counter</a:t>
            </a:r>
          </a:p>
        </p:txBody>
      </p:sp>
      <p:sp>
        <p:nvSpPr>
          <p:cNvPr id="6" name="Rectangle 2"/>
          <p:cNvSpPr/>
          <p:nvPr/>
        </p:nvSpPr>
        <p:spPr>
          <a:xfrm>
            <a:off x="2024613" y="5044396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Drum Metronome</a:t>
            </a:r>
          </a:p>
        </p:txBody>
      </p:sp>
      <p:sp>
        <p:nvSpPr>
          <p:cNvPr id="7" name="Rectangle 2"/>
          <p:cNvSpPr/>
          <p:nvPr/>
        </p:nvSpPr>
        <p:spPr>
          <a:xfrm>
            <a:off x="2047075" y="2408266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Table Drum Mode</a:t>
            </a:r>
          </a:p>
        </p:txBody>
      </p:sp>
      <p:sp>
        <p:nvSpPr>
          <p:cNvPr id="8" name="Rectangle 2"/>
          <p:cNvSpPr/>
          <p:nvPr/>
        </p:nvSpPr>
        <p:spPr>
          <a:xfrm>
            <a:off x="4812461" y="2408266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Standby Mode</a:t>
            </a:r>
          </a:p>
        </p:txBody>
      </p:sp>
      <p:sp>
        <p:nvSpPr>
          <p:cNvPr id="9" name="Rectangle 2"/>
          <p:cNvSpPr/>
          <p:nvPr/>
        </p:nvSpPr>
        <p:spPr>
          <a:xfrm>
            <a:off x="5486447" y="3671901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MIDI Support</a:t>
            </a:r>
          </a:p>
        </p:txBody>
      </p:sp>
      <p:sp>
        <p:nvSpPr>
          <p:cNvPr id="10" name="Rectangle 2"/>
          <p:cNvSpPr/>
          <p:nvPr/>
        </p:nvSpPr>
        <p:spPr>
          <a:xfrm>
            <a:off x="4767953" y="5044396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Touch Screen with single tap</a:t>
            </a:r>
          </a:p>
        </p:txBody>
      </p:sp>
    </p:spTree>
    <p:extLst>
      <p:ext uri="{BB962C8B-B14F-4D97-AF65-F5344CB8AC3E}">
        <p14:creationId xmlns:p14="http://schemas.microsoft.com/office/powerpoint/2010/main" val="2305664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Customer</a:t>
            </a:r>
            <a:r>
              <a:rPr lang="fi-FI" dirty="0" smtClean="0"/>
              <a:t>/Business </a:t>
            </a:r>
            <a:r>
              <a:rPr lang="fi-FI" dirty="0" err="1" smtClean="0"/>
              <a:t>Requirements</a:t>
            </a:r>
            <a:endParaRPr lang="en-US" dirty="0"/>
          </a:p>
        </p:txBody>
      </p:sp>
      <p:sp>
        <p:nvSpPr>
          <p:cNvPr id="4" name="Rectangle 16"/>
          <p:cNvSpPr/>
          <p:nvPr/>
        </p:nvSpPr>
        <p:spPr>
          <a:xfrm>
            <a:off x="6764722" y="1600199"/>
            <a:ext cx="1959527" cy="3978312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14"/>
          <p:cNvSpPr/>
          <p:nvPr/>
        </p:nvSpPr>
        <p:spPr>
          <a:xfrm>
            <a:off x="4677568" y="1600199"/>
            <a:ext cx="1959527" cy="3978312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Rectangle 15"/>
          <p:cNvSpPr/>
          <p:nvPr/>
        </p:nvSpPr>
        <p:spPr>
          <a:xfrm>
            <a:off x="2489447" y="1647192"/>
            <a:ext cx="1959527" cy="3931311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391677" y="1665242"/>
            <a:ext cx="1959527" cy="3913269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4767952" y="4193243"/>
            <a:ext cx="1828890" cy="534124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Calory Counter</a:t>
            </a:r>
          </a:p>
        </p:txBody>
      </p:sp>
      <p:sp>
        <p:nvSpPr>
          <p:cNvPr id="9" name="Rectangle 2"/>
          <p:cNvSpPr/>
          <p:nvPr/>
        </p:nvSpPr>
        <p:spPr>
          <a:xfrm>
            <a:off x="2612478" y="4190903"/>
            <a:ext cx="1769652" cy="536297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Drum Metronome</a:t>
            </a:r>
          </a:p>
        </p:txBody>
      </p:sp>
      <p:sp>
        <p:nvSpPr>
          <p:cNvPr id="10" name="Rectangle 2"/>
          <p:cNvSpPr/>
          <p:nvPr/>
        </p:nvSpPr>
        <p:spPr>
          <a:xfrm>
            <a:off x="4767952" y="4879254"/>
            <a:ext cx="1828890" cy="534563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Table Drum Mode</a:t>
            </a:r>
          </a:p>
        </p:txBody>
      </p:sp>
      <p:sp>
        <p:nvSpPr>
          <p:cNvPr id="11" name="Rectangle 2"/>
          <p:cNvSpPr/>
          <p:nvPr/>
        </p:nvSpPr>
        <p:spPr>
          <a:xfrm>
            <a:off x="391677" y="3690300"/>
            <a:ext cx="8348653" cy="359972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Simple Training Mode</a:t>
            </a:r>
          </a:p>
        </p:txBody>
      </p:sp>
      <p:sp>
        <p:nvSpPr>
          <p:cNvPr id="12" name="Rectangle 2"/>
          <p:cNvSpPr/>
          <p:nvPr/>
        </p:nvSpPr>
        <p:spPr>
          <a:xfrm>
            <a:off x="6844680" y="4203885"/>
            <a:ext cx="1799603" cy="524228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MIDI Support</a:t>
            </a:r>
          </a:p>
        </p:txBody>
      </p:sp>
      <p:sp>
        <p:nvSpPr>
          <p:cNvPr id="13" name="Rectangle 2"/>
          <p:cNvSpPr/>
          <p:nvPr/>
        </p:nvSpPr>
        <p:spPr>
          <a:xfrm>
            <a:off x="2612479" y="3166105"/>
            <a:ext cx="6127861" cy="387737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Touch Screen with single tap</a:t>
            </a:r>
          </a:p>
        </p:txBody>
      </p:sp>
      <p:pic>
        <p:nvPicPr>
          <p:cNvPr id="14" name="Picture 2" descr="C:\Users\timpuri\AppData\Local\Microsoft\Windows\Temporary Internet Files\Content.IE5\38KAEAPZ\MP900448606[1]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175888" y="1646138"/>
            <a:ext cx="962896" cy="1402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3" descr="C:\Users\timpuri\AppData\Local\Microsoft\Windows\Temporary Internet Files\Content.IE5\38KAEAPZ\MP900443690[1]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14217" y="1995261"/>
            <a:ext cx="965600" cy="72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4" descr="C:\Users\timpuri\AppData\Local\Microsoft\Windows\Temporary Internet Files\Content.IE5\YX9RO9M8\MP900442277[1]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135018" y="1776482"/>
            <a:ext cx="774472" cy="1161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5" descr="C:\Users\timpuri\AppData\Local\Microsoft\Windows\Temporary Internet Files\Content.IE5\38KAEAPZ\MP900444339[1]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357133" y="1777511"/>
            <a:ext cx="774705" cy="116080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0"/>
          <p:cNvSpPr txBox="1"/>
          <p:nvPr/>
        </p:nvSpPr>
        <p:spPr>
          <a:xfrm>
            <a:off x="554969" y="5557782"/>
            <a:ext cx="1632935" cy="283811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/>
              </a:rPr>
              <a:t>Customer Type 1</a:t>
            </a:r>
            <a:endParaRPr lang="en-US" sz="13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48733" y="5540859"/>
            <a:ext cx="1632935" cy="283811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/>
              </a:rPr>
              <a:t>Customer Type 2</a:t>
            </a:r>
            <a:endParaRPr lang="en-US" sz="13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58187" y="5547827"/>
            <a:ext cx="1632935" cy="283811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/>
              </a:rPr>
              <a:t>Customer Type 3</a:t>
            </a:r>
            <a:endParaRPr lang="en-US" sz="13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84747" y="5547827"/>
            <a:ext cx="1632935" cy="283811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/>
              </a:rPr>
              <a:t>Customer Type 4</a:t>
            </a:r>
            <a:endParaRPr lang="en-US" sz="130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" name="Picture 6" descr="C:\Users\timpuri\AppData\Local\Microsoft\Windows\Temporary Internet Files\Content.IE5\YX9RO9M8\MP900442485[1]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909490" y="5841593"/>
            <a:ext cx="1175714" cy="78389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11"/>
          <p:cNvSpPr txBox="1"/>
          <p:nvPr/>
        </p:nvSpPr>
        <p:spPr>
          <a:xfrm>
            <a:off x="5486447" y="6172619"/>
            <a:ext cx="3237801" cy="33505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Calibri"/>
              </a:rPr>
              <a:t>Who are our target  customers?</a:t>
            </a:r>
            <a:endParaRPr lang="en-US" sz="160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876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Customer</a:t>
            </a:r>
            <a:r>
              <a:rPr lang="fi-FI" dirty="0" smtClean="0"/>
              <a:t> </a:t>
            </a:r>
            <a:r>
              <a:rPr lang="fi-FI" dirty="0" err="1" smtClean="0"/>
              <a:t>strategy</a:t>
            </a:r>
            <a:endParaRPr lang="en-US" dirty="0"/>
          </a:p>
        </p:txBody>
      </p:sp>
      <p:sp>
        <p:nvSpPr>
          <p:cNvPr id="4" name="Rectangle 16"/>
          <p:cNvSpPr/>
          <p:nvPr/>
        </p:nvSpPr>
        <p:spPr>
          <a:xfrm>
            <a:off x="6764722" y="1600199"/>
            <a:ext cx="1959527" cy="3978312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14"/>
          <p:cNvSpPr/>
          <p:nvPr/>
        </p:nvSpPr>
        <p:spPr>
          <a:xfrm>
            <a:off x="4677568" y="1600199"/>
            <a:ext cx="1959527" cy="3978312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Rectangle 15"/>
          <p:cNvSpPr/>
          <p:nvPr/>
        </p:nvSpPr>
        <p:spPr>
          <a:xfrm>
            <a:off x="2489447" y="1647192"/>
            <a:ext cx="1959527" cy="3931311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57150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391677" y="1665242"/>
            <a:ext cx="1959527" cy="3913269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57150">
            <a:solidFill>
              <a:srgbClr val="4F81BD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2612478" y="4190903"/>
            <a:ext cx="1769652" cy="536297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Drum Metronome</a:t>
            </a:r>
          </a:p>
        </p:txBody>
      </p:sp>
      <p:sp>
        <p:nvSpPr>
          <p:cNvPr id="9" name="Rectangle 2"/>
          <p:cNvSpPr/>
          <p:nvPr/>
        </p:nvSpPr>
        <p:spPr>
          <a:xfrm>
            <a:off x="4760214" y="4203886"/>
            <a:ext cx="1828890" cy="534563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Table Drum Mode</a:t>
            </a:r>
          </a:p>
        </p:txBody>
      </p:sp>
      <p:sp>
        <p:nvSpPr>
          <p:cNvPr id="10" name="Rectangle 2"/>
          <p:cNvSpPr/>
          <p:nvPr/>
        </p:nvSpPr>
        <p:spPr>
          <a:xfrm>
            <a:off x="391677" y="3690300"/>
            <a:ext cx="8348653" cy="359972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Simple Training Mode</a:t>
            </a:r>
          </a:p>
        </p:txBody>
      </p:sp>
      <p:sp>
        <p:nvSpPr>
          <p:cNvPr id="11" name="Rectangle 2"/>
          <p:cNvSpPr/>
          <p:nvPr/>
        </p:nvSpPr>
        <p:spPr>
          <a:xfrm>
            <a:off x="6844680" y="4203885"/>
            <a:ext cx="1799603" cy="524228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MIDI Support</a:t>
            </a:r>
          </a:p>
        </p:txBody>
      </p:sp>
      <p:sp>
        <p:nvSpPr>
          <p:cNvPr id="12" name="Rectangle 2"/>
          <p:cNvSpPr/>
          <p:nvPr/>
        </p:nvSpPr>
        <p:spPr>
          <a:xfrm>
            <a:off x="2612479" y="3166105"/>
            <a:ext cx="6127861" cy="387737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Touch Screen with single tap</a:t>
            </a:r>
          </a:p>
        </p:txBody>
      </p:sp>
      <p:pic>
        <p:nvPicPr>
          <p:cNvPr id="13" name="Picture 2" descr="C:\Users\timpuri\AppData\Local\Microsoft\Windows\Temporary Internet Files\Content.IE5\38KAEAPZ\MP900448606[1]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175888" y="1646138"/>
            <a:ext cx="962896" cy="1402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3" descr="C:\Users\timpuri\AppData\Local\Microsoft\Windows\Temporary Internet Files\Content.IE5\38KAEAPZ\MP900443690[1]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14217" y="1995261"/>
            <a:ext cx="965600" cy="72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4" descr="C:\Users\timpuri\AppData\Local\Microsoft\Windows\Temporary Internet Files\Content.IE5\YX9RO9M8\MP900442277[1]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135018" y="1776482"/>
            <a:ext cx="774472" cy="1161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5" descr="C:\Users\timpuri\AppData\Local\Microsoft\Windows\Temporary Internet Files\Content.IE5\38KAEAPZ\MP900444339[1]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357133" y="1777511"/>
            <a:ext cx="774705" cy="116080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0"/>
          <p:cNvSpPr txBox="1"/>
          <p:nvPr/>
        </p:nvSpPr>
        <p:spPr>
          <a:xfrm>
            <a:off x="554969" y="5557782"/>
            <a:ext cx="1632935" cy="283811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/>
              </a:rPr>
              <a:t>Customer Type 1</a:t>
            </a:r>
            <a:endParaRPr lang="en-US" sz="13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780166" y="5578868"/>
            <a:ext cx="1632935" cy="283811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/>
              </a:rPr>
              <a:t>Customer Type 2</a:t>
            </a:r>
            <a:endParaRPr lang="en-US" sz="13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858187" y="5547827"/>
            <a:ext cx="1632935" cy="283811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/>
              </a:rPr>
              <a:t>Customer Type 3</a:t>
            </a:r>
            <a:endParaRPr lang="en-US" sz="13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984747" y="5547827"/>
            <a:ext cx="1632935" cy="283811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/>
              </a:rPr>
              <a:t>Customer Type 4</a:t>
            </a:r>
            <a:endParaRPr lang="en-US" sz="130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" name="Picture 6" descr="C:\Users\timpuri\AppData\Local\Microsoft\Windows\Temporary Internet Files\Content.IE5\YX9RO9M8\MP900442485[1]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879818" y="5895656"/>
            <a:ext cx="1175714" cy="78389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11"/>
          <p:cNvSpPr txBox="1"/>
          <p:nvPr/>
        </p:nvSpPr>
        <p:spPr>
          <a:xfrm>
            <a:off x="3522250" y="6184490"/>
            <a:ext cx="2416747" cy="33505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Calibri"/>
              </a:rPr>
              <a:t>What is our key customer?</a:t>
            </a: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Rectangle 13"/>
          <p:cNvSpPr/>
          <p:nvPr/>
        </p:nvSpPr>
        <p:spPr>
          <a:xfrm>
            <a:off x="554978" y="4879254"/>
            <a:ext cx="3625117" cy="534563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FFFFFF"/>
                </a:solidFill>
                <a:latin typeface="Calibri"/>
              </a:rPr>
              <a:t>Primary Target</a:t>
            </a: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Rectangle 2"/>
          <p:cNvSpPr/>
          <p:nvPr/>
        </p:nvSpPr>
        <p:spPr>
          <a:xfrm>
            <a:off x="456996" y="4203886"/>
            <a:ext cx="1828890" cy="534124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Calory Counter</a:t>
            </a:r>
          </a:p>
        </p:txBody>
      </p:sp>
      <p:sp>
        <p:nvSpPr>
          <p:cNvPr id="25" name="Rectangle 31"/>
          <p:cNvSpPr/>
          <p:nvPr/>
        </p:nvSpPr>
        <p:spPr>
          <a:xfrm>
            <a:off x="4824537" y="4884455"/>
            <a:ext cx="1764566" cy="534563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FFFFFF"/>
                </a:solidFill>
                <a:latin typeface="Calibri"/>
              </a:rPr>
              <a:t>Secondary Target</a:t>
            </a: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" name="Lightning Bolt 24"/>
          <p:cNvSpPr/>
          <p:nvPr/>
        </p:nvSpPr>
        <p:spPr>
          <a:xfrm>
            <a:off x="6844680" y="2841901"/>
            <a:ext cx="525608" cy="32343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8472"/>
              <a:gd name="f8" fmla="val 12860"/>
              <a:gd name="f9" fmla="val 6080"/>
              <a:gd name="f10" fmla="val 11050"/>
              <a:gd name="f11" fmla="val 6797"/>
              <a:gd name="f12" fmla="val 16577"/>
              <a:gd name="f13" fmla="val 12007"/>
              <a:gd name="f14" fmla="val 14767"/>
              <a:gd name="f15" fmla="val 12877"/>
              <a:gd name="f16" fmla="val 10012"/>
              <a:gd name="f17" fmla="val 14915"/>
              <a:gd name="f18" fmla="val 12222"/>
              <a:gd name="f19" fmla="val 13987"/>
              <a:gd name="f20" fmla="val 5022"/>
              <a:gd name="f21" fmla="val 9705"/>
              <a:gd name="f22" fmla="val 7602"/>
              <a:gd name="f23" fmla="val 8382"/>
              <a:gd name="f24" fmla="val 3890"/>
              <a:gd name="f25" fmla="+- 0 0 -360"/>
              <a:gd name="f26" fmla="+- 0 0 -270"/>
              <a:gd name="f27" fmla="+- 0 0 -180"/>
              <a:gd name="f28" fmla="+- 0 0 -90"/>
              <a:gd name="f29" fmla="*/ f3 1 21600"/>
              <a:gd name="f30" fmla="*/ f4 1 21600"/>
              <a:gd name="f31" fmla="+- f6 0 f5"/>
              <a:gd name="f32" fmla="*/ f25 f0 1"/>
              <a:gd name="f33" fmla="*/ f26 f0 1"/>
              <a:gd name="f34" fmla="*/ f27 f0 1"/>
              <a:gd name="f35" fmla="*/ f28 f0 1"/>
              <a:gd name="f36" fmla="*/ f31 1 21600"/>
              <a:gd name="f37" fmla="*/ f31 5022 1"/>
              <a:gd name="f38" fmla="*/ f31 8472 1"/>
              <a:gd name="f39" fmla="*/ f31 8757 1"/>
              <a:gd name="f40" fmla="*/ f31 10012 1"/>
              <a:gd name="f41" fmla="*/ f31 12860 1"/>
              <a:gd name="f42" fmla="*/ f31 13917 1"/>
              <a:gd name="f43" fmla="*/ f31 16577 1"/>
              <a:gd name="f44" fmla="*/ f31 3890 1"/>
              <a:gd name="f45" fmla="*/ f31 6080 1"/>
              <a:gd name="f46" fmla="*/ f31 7437 1"/>
              <a:gd name="f47" fmla="*/ f31 9705 1"/>
              <a:gd name="f48" fmla="*/ f31 12007 1"/>
              <a:gd name="f49" fmla="*/ f31 14277 1"/>
              <a:gd name="f50" fmla="*/ f31 14915 1"/>
              <a:gd name="f51" fmla="*/ f32 1 f2"/>
              <a:gd name="f52" fmla="*/ f33 1 f2"/>
              <a:gd name="f53" fmla="*/ f34 1 f2"/>
              <a:gd name="f54" fmla="*/ f35 1 f2"/>
              <a:gd name="f55" fmla="*/ f37 1 21600"/>
              <a:gd name="f56" fmla="*/ f38 1 21600"/>
              <a:gd name="f57" fmla="*/ f39 1 21600"/>
              <a:gd name="f58" fmla="*/ f40 1 21600"/>
              <a:gd name="f59" fmla="*/ f41 1 21600"/>
              <a:gd name="f60" fmla="*/ f42 1 21600"/>
              <a:gd name="f61" fmla="*/ f43 1 21600"/>
              <a:gd name="f62" fmla="*/ f44 1 21600"/>
              <a:gd name="f63" fmla="*/ f45 1 21600"/>
              <a:gd name="f64" fmla="*/ f46 1 21600"/>
              <a:gd name="f65" fmla="*/ f47 1 21600"/>
              <a:gd name="f66" fmla="*/ f48 1 21600"/>
              <a:gd name="f67" fmla="*/ f49 1 21600"/>
              <a:gd name="f68" fmla="*/ f50 1 21600"/>
              <a:gd name="f69" fmla="*/ f5 1 f36"/>
              <a:gd name="f70" fmla="*/ f6 1 f36"/>
              <a:gd name="f71" fmla="+- f51 0 f1"/>
              <a:gd name="f72" fmla="+- f52 0 f1"/>
              <a:gd name="f73" fmla="+- f53 0 f1"/>
              <a:gd name="f74" fmla="+- f54 0 f1"/>
              <a:gd name="f75" fmla="*/ f56 1 f36"/>
              <a:gd name="f76" fmla="*/ f62 1 f36"/>
              <a:gd name="f77" fmla="*/ f55 1 f36"/>
              <a:gd name="f78" fmla="*/ f65 1 f36"/>
              <a:gd name="f79" fmla="*/ f58 1 f36"/>
              <a:gd name="f80" fmla="*/ f68 1 f36"/>
              <a:gd name="f81" fmla="*/ f61 1 f36"/>
              <a:gd name="f82" fmla="*/ f66 1 f36"/>
              <a:gd name="f83" fmla="*/ f59 1 f36"/>
              <a:gd name="f84" fmla="*/ f63 1 f36"/>
              <a:gd name="f85" fmla="*/ f57 1 f36"/>
              <a:gd name="f86" fmla="*/ f60 1 f36"/>
              <a:gd name="f87" fmla="*/ f64 1 f36"/>
              <a:gd name="f88" fmla="*/ f67 1 f36"/>
              <a:gd name="f89" fmla="*/ f69 f30 1"/>
              <a:gd name="f90" fmla="*/ f69 f29 1"/>
              <a:gd name="f91" fmla="*/ f70 f29 1"/>
              <a:gd name="f92" fmla="*/ f70 f30 1"/>
              <a:gd name="f93" fmla="*/ f85 f29 1"/>
              <a:gd name="f94" fmla="*/ f86 f29 1"/>
              <a:gd name="f95" fmla="*/ f88 f30 1"/>
              <a:gd name="f96" fmla="*/ f87 f30 1"/>
              <a:gd name="f97" fmla="*/ f75 f29 1"/>
              <a:gd name="f98" fmla="*/ f76 f30 1"/>
              <a:gd name="f99" fmla="*/ f77 f29 1"/>
              <a:gd name="f100" fmla="*/ f78 f30 1"/>
              <a:gd name="f101" fmla="*/ f79 f29 1"/>
              <a:gd name="f102" fmla="*/ f80 f30 1"/>
              <a:gd name="f103" fmla="*/ f81 f29 1"/>
              <a:gd name="f104" fmla="*/ f82 f30 1"/>
              <a:gd name="f105" fmla="*/ f83 f29 1"/>
              <a:gd name="f106" fmla="*/ f84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1">
                <a:pos x="f97" y="f89"/>
              </a:cxn>
              <a:cxn ang="f71">
                <a:pos x="f90" y="f98"/>
              </a:cxn>
              <a:cxn ang="f72">
                <a:pos x="f99" y="f100"/>
              </a:cxn>
              <a:cxn ang="f72">
                <a:pos x="f101" y="f102"/>
              </a:cxn>
              <a:cxn ang="f73">
                <a:pos x="f91" y="f92"/>
              </a:cxn>
              <a:cxn ang="f74">
                <a:pos x="f103" y="f104"/>
              </a:cxn>
              <a:cxn ang="f74">
                <a:pos x="f105" y="f106"/>
              </a:cxn>
            </a:cxnLst>
            <a:rect l="f93" t="f96" r="f94" b="f95"/>
            <a:pathLst>
              <a:path w="21600" h="21600">
                <a:moveTo>
                  <a:pt x="f7" y="f5"/>
                </a:moveTo>
                <a:lnTo>
                  <a:pt x="f8" y="f9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6" y="f6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5" y="f24"/>
                </a:lnTo>
                <a:close/>
              </a:path>
            </a:pathLst>
          </a:custGeom>
          <a:solidFill>
            <a:srgbClr val="FFFF00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7184701" y="1777511"/>
            <a:ext cx="1241033" cy="1160807"/>
          </a:xfrm>
          <a:prstGeom prst="straightConnector1">
            <a:avLst/>
          </a:prstGeom>
          <a:noFill/>
          <a:ln w="38103">
            <a:solidFill>
              <a:srgbClr val="000000"/>
            </a:solidFill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</p:cxnSp>
      <p:cxnSp>
        <p:nvCxnSpPr>
          <p:cNvPr id="28" name="Straight Connector 30"/>
          <p:cNvCxnSpPr/>
          <p:nvPr/>
        </p:nvCxnSpPr>
        <p:spPr>
          <a:xfrm flipV="1">
            <a:off x="7184701" y="1665242"/>
            <a:ext cx="1241033" cy="1273076"/>
          </a:xfrm>
          <a:prstGeom prst="straightConnector1">
            <a:avLst/>
          </a:prstGeom>
          <a:noFill/>
          <a:ln w="38103">
            <a:solidFill>
              <a:srgbClr val="000000"/>
            </a:solidFill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87064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Features</a:t>
            </a:r>
            <a:r>
              <a:rPr lang="fi-FI" dirty="0" smtClean="0"/>
              <a:t> and </a:t>
            </a:r>
            <a:r>
              <a:rPr lang="fi-FI" dirty="0" err="1" smtClean="0"/>
              <a:t>roadmap</a:t>
            </a:r>
            <a:endParaRPr lang="en-US" dirty="0"/>
          </a:p>
        </p:txBody>
      </p:sp>
      <p:sp>
        <p:nvSpPr>
          <p:cNvPr id="4" name="Rectangle 87"/>
          <p:cNvSpPr/>
          <p:nvPr/>
        </p:nvSpPr>
        <p:spPr>
          <a:xfrm>
            <a:off x="694913" y="1461558"/>
            <a:ext cx="7710408" cy="5277078"/>
          </a:xfrm>
          <a:prstGeom prst="rect">
            <a:avLst/>
          </a:prstGeom>
          <a:gradFill>
            <a:gsLst>
              <a:gs pos="0">
                <a:srgbClr val="2787A0"/>
              </a:gs>
              <a:gs pos="100000">
                <a:srgbClr val="36B1D2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Californian FB" pitchFamily="18"/>
              <a:ea typeface="Andale Sans UI" pitchFamily="2"/>
              <a:cs typeface="Tahoma" pitchFamily="2"/>
            </a:endParaRPr>
          </a:p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                                                       </a:t>
            </a:r>
          </a:p>
        </p:txBody>
      </p:sp>
      <p:sp>
        <p:nvSpPr>
          <p:cNvPr id="6" name="Straight Connector 82"/>
          <p:cNvSpPr/>
          <p:nvPr/>
        </p:nvSpPr>
        <p:spPr>
          <a:xfrm flipV="1">
            <a:off x="3631635" y="2948278"/>
            <a:ext cx="1797381" cy="281202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Rectangle 1"/>
          <p:cNvSpPr/>
          <p:nvPr/>
        </p:nvSpPr>
        <p:spPr>
          <a:xfrm>
            <a:off x="4071290" y="3627354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8" name="Rectangle 2"/>
          <p:cNvSpPr/>
          <p:nvPr/>
        </p:nvSpPr>
        <p:spPr>
          <a:xfrm>
            <a:off x="4071290" y="4221088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9" name="Rectangle 3"/>
          <p:cNvSpPr/>
          <p:nvPr/>
        </p:nvSpPr>
        <p:spPr>
          <a:xfrm>
            <a:off x="4071290" y="3924217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10" name="Rectangle 4"/>
          <p:cNvSpPr/>
          <p:nvPr/>
        </p:nvSpPr>
        <p:spPr>
          <a:xfrm>
            <a:off x="4860236" y="3924217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#2</a:t>
            </a:r>
          </a:p>
        </p:txBody>
      </p:sp>
      <p:sp>
        <p:nvSpPr>
          <p:cNvPr id="11" name="Rectangle 5"/>
          <p:cNvSpPr/>
          <p:nvPr/>
        </p:nvSpPr>
        <p:spPr>
          <a:xfrm>
            <a:off x="4860236" y="3627354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12" name="Rectangle 6"/>
          <p:cNvSpPr/>
          <p:nvPr/>
        </p:nvSpPr>
        <p:spPr>
          <a:xfrm>
            <a:off x="4860236" y="4221088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#3</a:t>
            </a:r>
          </a:p>
        </p:txBody>
      </p:sp>
      <p:sp>
        <p:nvSpPr>
          <p:cNvPr id="13" name="Rectangle 7"/>
          <p:cNvSpPr/>
          <p:nvPr/>
        </p:nvSpPr>
        <p:spPr>
          <a:xfrm>
            <a:off x="3282343" y="3627354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14" name="Rectangle 8"/>
          <p:cNvSpPr/>
          <p:nvPr/>
        </p:nvSpPr>
        <p:spPr>
          <a:xfrm>
            <a:off x="3282343" y="4221088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15" name="Rectangle 9"/>
          <p:cNvSpPr/>
          <p:nvPr/>
        </p:nvSpPr>
        <p:spPr>
          <a:xfrm>
            <a:off x="3282343" y="3924217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16" name="Rectangle 10"/>
          <p:cNvSpPr/>
          <p:nvPr/>
        </p:nvSpPr>
        <p:spPr>
          <a:xfrm>
            <a:off x="4860236" y="3627354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17" name="Rectangle 11"/>
          <p:cNvSpPr/>
          <p:nvPr/>
        </p:nvSpPr>
        <p:spPr>
          <a:xfrm>
            <a:off x="5645915" y="3627354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#1</a:t>
            </a:r>
          </a:p>
        </p:txBody>
      </p:sp>
      <p:sp>
        <p:nvSpPr>
          <p:cNvPr id="18" name="Rectangle 12"/>
          <p:cNvSpPr/>
          <p:nvPr/>
        </p:nvSpPr>
        <p:spPr>
          <a:xfrm>
            <a:off x="5652120" y="3924217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#2</a:t>
            </a:r>
          </a:p>
        </p:txBody>
      </p:sp>
      <p:sp>
        <p:nvSpPr>
          <p:cNvPr id="19" name="Rectangle 13"/>
          <p:cNvSpPr/>
          <p:nvPr/>
        </p:nvSpPr>
        <p:spPr>
          <a:xfrm>
            <a:off x="5652120" y="4221088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#3</a:t>
            </a:r>
          </a:p>
        </p:txBody>
      </p:sp>
      <p:sp>
        <p:nvSpPr>
          <p:cNvPr id="20" name="Rectangle 14"/>
          <p:cNvSpPr/>
          <p:nvPr/>
        </p:nvSpPr>
        <p:spPr>
          <a:xfrm>
            <a:off x="2955791" y="3300769"/>
            <a:ext cx="3755339" cy="130633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Californian FB" pitchFamily="18"/>
              <a:ea typeface="Andale Sans UI" pitchFamily="2"/>
              <a:cs typeface="Tahoma" pitchFamily="2"/>
            </a:endParaRP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1" name="Rectangle 15"/>
          <p:cNvSpPr/>
          <p:nvPr/>
        </p:nvSpPr>
        <p:spPr>
          <a:xfrm>
            <a:off x="4071290" y="3627354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22" name="Rectangle 16"/>
          <p:cNvSpPr/>
          <p:nvPr/>
        </p:nvSpPr>
        <p:spPr>
          <a:xfrm>
            <a:off x="4071290" y="3924217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23" name="Rectangle 17"/>
          <p:cNvSpPr/>
          <p:nvPr/>
        </p:nvSpPr>
        <p:spPr>
          <a:xfrm>
            <a:off x="4860236" y="3924217"/>
            <a:ext cx="732130" cy="222728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#2</a:t>
            </a:r>
          </a:p>
        </p:txBody>
      </p:sp>
      <p:sp>
        <p:nvSpPr>
          <p:cNvPr id="24" name="Rectangle 18"/>
          <p:cNvSpPr/>
          <p:nvPr/>
        </p:nvSpPr>
        <p:spPr>
          <a:xfrm>
            <a:off x="4860236" y="3627354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25" name="Rectangle 19"/>
          <p:cNvSpPr/>
          <p:nvPr/>
        </p:nvSpPr>
        <p:spPr>
          <a:xfrm>
            <a:off x="4860236" y="4221088"/>
            <a:ext cx="732130" cy="222728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#3</a:t>
            </a:r>
          </a:p>
        </p:txBody>
      </p:sp>
      <p:sp>
        <p:nvSpPr>
          <p:cNvPr id="26" name="Rectangle 20"/>
          <p:cNvSpPr/>
          <p:nvPr/>
        </p:nvSpPr>
        <p:spPr>
          <a:xfrm>
            <a:off x="3282343" y="3627354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27" name="Rectangle 21"/>
          <p:cNvSpPr/>
          <p:nvPr/>
        </p:nvSpPr>
        <p:spPr>
          <a:xfrm>
            <a:off x="4860236" y="3627354"/>
            <a:ext cx="732130" cy="222728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28" name="Rectangle 22"/>
          <p:cNvSpPr/>
          <p:nvPr/>
        </p:nvSpPr>
        <p:spPr>
          <a:xfrm>
            <a:off x="5645915" y="3627354"/>
            <a:ext cx="732453" cy="222728"/>
          </a:xfrm>
          <a:prstGeom prst="rect">
            <a:avLst/>
          </a:prstGeom>
          <a:gradFill>
            <a:gsLst>
              <a:gs pos="0">
                <a:srgbClr val="FFBE86"/>
              </a:gs>
              <a:gs pos="100000">
                <a:srgbClr val="FFD0AA"/>
              </a:gs>
            </a:gsLst>
            <a:lin ang="16200000"/>
          </a:gradFill>
          <a:ln w="9528">
            <a:solidFill>
              <a:srgbClr val="F6924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#1</a:t>
            </a:r>
          </a:p>
        </p:txBody>
      </p:sp>
      <p:sp>
        <p:nvSpPr>
          <p:cNvPr id="29" name="Rectangle 23"/>
          <p:cNvSpPr/>
          <p:nvPr/>
        </p:nvSpPr>
        <p:spPr>
          <a:xfrm>
            <a:off x="2789175" y="1968524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30" name="Rectangle 24"/>
          <p:cNvSpPr/>
          <p:nvPr/>
        </p:nvSpPr>
        <p:spPr>
          <a:xfrm>
            <a:off x="2789175" y="2562249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31" name="Rectangle 25"/>
          <p:cNvSpPr/>
          <p:nvPr/>
        </p:nvSpPr>
        <p:spPr>
          <a:xfrm>
            <a:off x="2789175" y="2265386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32" name="Rectangle 26"/>
          <p:cNvSpPr/>
          <p:nvPr/>
        </p:nvSpPr>
        <p:spPr>
          <a:xfrm>
            <a:off x="3578129" y="2265386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#2</a:t>
            </a:r>
          </a:p>
        </p:txBody>
      </p:sp>
      <p:sp>
        <p:nvSpPr>
          <p:cNvPr id="33" name="Rectangle 27"/>
          <p:cNvSpPr/>
          <p:nvPr/>
        </p:nvSpPr>
        <p:spPr>
          <a:xfrm>
            <a:off x="3578129" y="1968524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34" name="Rectangle 28"/>
          <p:cNvSpPr/>
          <p:nvPr/>
        </p:nvSpPr>
        <p:spPr>
          <a:xfrm>
            <a:off x="3578129" y="2562249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#3</a:t>
            </a:r>
          </a:p>
        </p:txBody>
      </p:sp>
      <p:sp>
        <p:nvSpPr>
          <p:cNvPr id="35" name="Rectangle 29"/>
          <p:cNvSpPr/>
          <p:nvPr/>
        </p:nvSpPr>
        <p:spPr>
          <a:xfrm>
            <a:off x="2000228" y="1968524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36" name="Rectangle 30"/>
          <p:cNvSpPr/>
          <p:nvPr/>
        </p:nvSpPr>
        <p:spPr>
          <a:xfrm>
            <a:off x="2000228" y="2562249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37" name="Rectangle 31"/>
          <p:cNvSpPr/>
          <p:nvPr/>
        </p:nvSpPr>
        <p:spPr>
          <a:xfrm>
            <a:off x="2000228" y="2265386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38" name="Rectangle 32"/>
          <p:cNvSpPr/>
          <p:nvPr/>
        </p:nvSpPr>
        <p:spPr>
          <a:xfrm>
            <a:off x="3578129" y="1968524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39" name="Rectangle 33"/>
          <p:cNvSpPr/>
          <p:nvPr/>
        </p:nvSpPr>
        <p:spPr>
          <a:xfrm>
            <a:off x="4363808" y="1968524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#1</a:t>
            </a:r>
          </a:p>
        </p:txBody>
      </p:sp>
      <p:sp>
        <p:nvSpPr>
          <p:cNvPr id="40" name="Rectangle 34"/>
          <p:cNvSpPr/>
          <p:nvPr/>
        </p:nvSpPr>
        <p:spPr>
          <a:xfrm>
            <a:off x="4370013" y="2265386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#2</a:t>
            </a:r>
          </a:p>
        </p:txBody>
      </p:sp>
      <p:sp>
        <p:nvSpPr>
          <p:cNvPr id="41" name="Rectangle 35"/>
          <p:cNvSpPr/>
          <p:nvPr/>
        </p:nvSpPr>
        <p:spPr>
          <a:xfrm>
            <a:off x="4370013" y="2562249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#3</a:t>
            </a:r>
          </a:p>
        </p:txBody>
      </p:sp>
      <p:sp>
        <p:nvSpPr>
          <p:cNvPr id="42" name="Rectangle 36"/>
          <p:cNvSpPr/>
          <p:nvPr/>
        </p:nvSpPr>
        <p:spPr>
          <a:xfrm>
            <a:off x="1673676" y="1641939"/>
            <a:ext cx="3755339" cy="130633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Californian FB" pitchFamily="18"/>
              <a:ea typeface="Andale Sans UI" pitchFamily="2"/>
              <a:cs typeface="Tahoma" pitchFamily="2"/>
            </a:endParaRP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3" name="Rectangle 37"/>
          <p:cNvSpPr/>
          <p:nvPr/>
        </p:nvSpPr>
        <p:spPr>
          <a:xfrm>
            <a:off x="2789175" y="1968524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44" name="Rectangle 38"/>
          <p:cNvSpPr/>
          <p:nvPr/>
        </p:nvSpPr>
        <p:spPr>
          <a:xfrm>
            <a:off x="2789175" y="2562249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45" name="Rectangle 39"/>
          <p:cNvSpPr/>
          <p:nvPr/>
        </p:nvSpPr>
        <p:spPr>
          <a:xfrm>
            <a:off x="2789175" y="2265386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46" name="Rectangle 40"/>
          <p:cNvSpPr/>
          <p:nvPr/>
        </p:nvSpPr>
        <p:spPr>
          <a:xfrm>
            <a:off x="3578129" y="2265386"/>
            <a:ext cx="732130" cy="222728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#2</a:t>
            </a:r>
          </a:p>
        </p:txBody>
      </p:sp>
      <p:sp>
        <p:nvSpPr>
          <p:cNvPr id="47" name="Rectangle 41"/>
          <p:cNvSpPr/>
          <p:nvPr/>
        </p:nvSpPr>
        <p:spPr>
          <a:xfrm>
            <a:off x="3578129" y="1968524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48" name="Rectangle 42"/>
          <p:cNvSpPr/>
          <p:nvPr/>
        </p:nvSpPr>
        <p:spPr>
          <a:xfrm>
            <a:off x="3578129" y="2562249"/>
            <a:ext cx="732130" cy="222728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#3</a:t>
            </a:r>
          </a:p>
        </p:txBody>
      </p:sp>
      <p:sp>
        <p:nvSpPr>
          <p:cNvPr id="49" name="Rectangle 43"/>
          <p:cNvSpPr/>
          <p:nvPr/>
        </p:nvSpPr>
        <p:spPr>
          <a:xfrm>
            <a:off x="2000228" y="1968524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50" name="Rectangle 44"/>
          <p:cNvSpPr/>
          <p:nvPr/>
        </p:nvSpPr>
        <p:spPr>
          <a:xfrm>
            <a:off x="2000228" y="2562249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51" name="Rectangle 45"/>
          <p:cNvSpPr/>
          <p:nvPr/>
        </p:nvSpPr>
        <p:spPr>
          <a:xfrm>
            <a:off x="2000228" y="2265386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52" name="Rectangle 46"/>
          <p:cNvSpPr/>
          <p:nvPr/>
        </p:nvSpPr>
        <p:spPr>
          <a:xfrm>
            <a:off x="3578129" y="1968524"/>
            <a:ext cx="732130" cy="222728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53" name="Rectangle 47"/>
          <p:cNvSpPr/>
          <p:nvPr/>
        </p:nvSpPr>
        <p:spPr>
          <a:xfrm>
            <a:off x="4363808" y="1968524"/>
            <a:ext cx="732453" cy="222728"/>
          </a:xfrm>
          <a:prstGeom prst="rect">
            <a:avLst/>
          </a:prstGeom>
          <a:gradFill>
            <a:gsLst>
              <a:gs pos="0">
                <a:srgbClr val="FFBE86"/>
              </a:gs>
              <a:gs pos="100000">
                <a:srgbClr val="FFD0AA"/>
              </a:gs>
            </a:gsLst>
            <a:lin ang="16200000"/>
          </a:gradFill>
          <a:ln w="9528">
            <a:solidFill>
              <a:srgbClr val="F6924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#1</a:t>
            </a:r>
          </a:p>
        </p:txBody>
      </p:sp>
      <p:sp>
        <p:nvSpPr>
          <p:cNvPr id="54" name="Rectangle 48"/>
          <p:cNvSpPr/>
          <p:nvPr/>
        </p:nvSpPr>
        <p:spPr>
          <a:xfrm>
            <a:off x="4370013" y="2265386"/>
            <a:ext cx="732453" cy="222728"/>
          </a:xfrm>
          <a:prstGeom prst="rect">
            <a:avLst/>
          </a:prstGeom>
          <a:gradFill>
            <a:gsLst>
              <a:gs pos="0">
                <a:srgbClr val="FFBE86"/>
              </a:gs>
              <a:gs pos="100000">
                <a:srgbClr val="FFD0AA"/>
              </a:gs>
            </a:gsLst>
            <a:lin ang="16200000"/>
          </a:gradFill>
          <a:ln w="9528">
            <a:solidFill>
              <a:srgbClr val="F6924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#2</a:t>
            </a:r>
          </a:p>
        </p:txBody>
      </p:sp>
      <p:sp>
        <p:nvSpPr>
          <p:cNvPr id="55" name="Rectangle 49"/>
          <p:cNvSpPr/>
          <p:nvPr/>
        </p:nvSpPr>
        <p:spPr>
          <a:xfrm>
            <a:off x="4370013" y="2562249"/>
            <a:ext cx="732453" cy="222728"/>
          </a:xfrm>
          <a:prstGeom prst="rect">
            <a:avLst/>
          </a:prstGeom>
          <a:gradFill>
            <a:gsLst>
              <a:gs pos="0">
                <a:srgbClr val="FFBE86"/>
              </a:gs>
              <a:gs pos="100000">
                <a:srgbClr val="FFD0AA"/>
              </a:gs>
            </a:gsLst>
            <a:lin ang="16200000"/>
          </a:gradFill>
          <a:ln w="9528">
            <a:solidFill>
              <a:srgbClr val="F6924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#3</a:t>
            </a:r>
          </a:p>
        </p:txBody>
      </p:sp>
      <p:sp>
        <p:nvSpPr>
          <p:cNvPr id="56" name="Rectangle 50"/>
          <p:cNvSpPr/>
          <p:nvPr/>
        </p:nvSpPr>
        <p:spPr>
          <a:xfrm>
            <a:off x="5892300" y="5324882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57" name="Rectangle 51"/>
          <p:cNvSpPr/>
          <p:nvPr/>
        </p:nvSpPr>
        <p:spPr>
          <a:xfrm>
            <a:off x="5892300" y="5918615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58" name="Rectangle 52"/>
          <p:cNvSpPr/>
          <p:nvPr/>
        </p:nvSpPr>
        <p:spPr>
          <a:xfrm>
            <a:off x="5892300" y="5621752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59" name="Rectangle 53"/>
          <p:cNvSpPr/>
          <p:nvPr/>
        </p:nvSpPr>
        <p:spPr>
          <a:xfrm>
            <a:off x="6681246" y="5621752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#2</a:t>
            </a:r>
          </a:p>
        </p:txBody>
      </p:sp>
      <p:sp>
        <p:nvSpPr>
          <p:cNvPr id="60" name="Rectangle 54"/>
          <p:cNvSpPr/>
          <p:nvPr/>
        </p:nvSpPr>
        <p:spPr>
          <a:xfrm>
            <a:off x="6681246" y="5324882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61" name="Rectangle 55"/>
          <p:cNvSpPr/>
          <p:nvPr/>
        </p:nvSpPr>
        <p:spPr>
          <a:xfrm>
            <a:off x="6681246" y="5918615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#3</a:t>
            </a:r>
          </a:p>
        </p:txBody>
      </p:sp>
      <p:sp>
        <p:nvSpPr>
          <p:cNvPr id="62" name="Rectangle 56"/>
          <p:cNvSpPr/>
          <p:nvPr/>
        </p:nvSpPr>
        <p:spPr>
          <a:xfrm>
            <a:off x="5103353" y="5324882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63" name="Rectangle 57"/>
          <p:cNvSpPr/>
          <p:nvPr/>
        </p:nvSpPr>
        <p:spPr>
          <a:xfrm>
            <a:off x="5103353" y="5918615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64" name="Rectangle 58"/>
          <p:cNvSpPr/>
          <p:nvPr/>
        </p:nvSpPr>
        <p:spPr>
          <a:xfrm>
            <a:off x="5103353" y="5621752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65" name="Rectangle 59"/>
          <p:cNvSpPr/>
          <p:nvPr/>
        </p:nvSpPr>
        <p:spPr>
          <a:xfrm>
            <a:off x="6681246" y="5324882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776803" y="4990109"/>
            <a:ext cx="2939319" cy="1142374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Californian FB" pitchFamily="18"/>
              <a:ea typeface="Andale Sans UI" pitchFamily="2"/>
              <a:cs typeface="Tahoma" pitchFamily="2"/>
            </a:endParaRP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92300" y="5324882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892300" y="5621752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681246" y="5621752"/>
            <a:ext cx="732130" cy="222728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681246" y="5324882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103353" y="5324882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103353" y="5621752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681246" y="5324882"/>
            <a:ext cx="732130" cy="222728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74" name="Straight Connector 71"/>
          <p:cNvSpPr/>
          <p:nvPr/>
        </p:nvSpPr>
        <p:spPr>
          <a:xfrm>
            <a:off x="694912" y="6785662"/>
            <a:ext cx="8163780" cy="32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31621" y="6462071"/>
            <a:ext cx="1632785" cy="32325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Release 0.1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169834" y="6376592"/>
            <a:ext cx="2013772" cy="32325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Release 1.2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651797" y="1654017"/>
            <a:ext cx="3352961" cy="578910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Feature: </a:t>
            </a:r>
            <a:r>
              <a:rPr lang="de-DE" sz="1600" kern="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Simple Training Mode</a:t>
            </a:r>
          </a:p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788274" y="4990109"/>
            <a:ext cx="2775679" cy="32325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Feature: Table Drum mode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012750" y="3345315"/>
            <a:ext cx="3581986" cy="578910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Feature </a:t>
            </a:r>
            <a:r>
              <a:rPr lang="de-DE" sz="1600" kern="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Touch Screen with single tap</a:t>
            </a:r>
          </a:p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82" name="Straight Connector 79"/>
          <p:cNvSpPr/>
          <p:nvPr/>
        </p:nvSpPr>
        <p:spPr>
          <a:xfrm flipV="1">
            <a:off x="8421180" y="5969200"/>
            <a:ext cx="323" cy="81646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3" name="TextBox 81"/>
          <p:cNvSpPr txBox="1"/>
          <p:nvPr/>
        </p:nvSpPr>
        <p:spPr>
          <a:xfrm>
            <a:off x="2454146" y="5650915"/>
            <a:ext cx="1796384" cy="32325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Release 1.0</a:t>
            </a:r>
          </a:p>
        </p:txBody>
      </p:sp>
      <p:sp>
        <p:nvSpPr>
          <p:cNvPr id="84" name="Straight Connector 80"/>
          <p:cNvSpPr/>
          <p:nvPr/>
        </p:nvSpPr>
        <p:spPr>
          <a:xfrm flipV="1">
            <a:off x="7413376" y="6132484"/>
            <a:ext cx="261274" cy="382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pic>
        <p:nvPicPr>
          <p:cNvPr id="85" name="Picture 3" descr="C:\Users\timpuri\AppData\Local\Microsoft\Windows\Temporary Internet Files\Content.IE5\38KAEAPZ\MP900443690[1]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62809" y="1373595"/>
            <a:ext cx="965600" cy="72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Picture 4" descr="C:\Users\timpuri\AppData\Local\Microsoft\Windows\Temporary Internet Files\Content.IE5\YX9RO9M8\MP900442277[1]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176721" y="3046436"/>
            <a:ext cx="774472" cy="1161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Picture 2" descr="C:\Users\timpuri\AppData\Local\Microsoft\Windows\Temporary Internet Files\Content.IE5\38KAEAPZ\MP900448606[1]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939731" y="4674184"/>
            <a:ext cx="96289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traight Connector 82"/>
          <p:cNvSpPr/>
          <p:nvPr/>
        </p:nvSpPr>
        <p:spPr>
          <a:xfrm flipV="1">
            <a:off x="1146443" y="1758935"/>
            <a:ext cx="488117" cy="4979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cxnSp>
        <p:nvCxnSpPr>
          <p:cNvPr id="89" name="Straight Arrow Connector 91"/>
          <p:cNvCxnSpPr>
            <a:stCxn id="74" idx="4"/>
          </p:cNvCxnSpPr>
          <p:nvPr/>
        </p:nvCxnSpPr>
        <p:spPr>
          <a:xfrm flipV="1">
            <a:off x="694913" y="6132484"/>
            <a:ext cx="0" cy="653178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pic>
        <p:nvPicPr>
          <p:cNvPr id="90" name="Picture 2" descr="C:\Users\timpuri\AppData\Local\Microsoft\Windows\Temporary Internet Files\Content.IE5\38KAEAPZ\MC900432552[1]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38122" y="5560966"/>
            <a:ext cx="713591" cy="71366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Left-Right Arrow 93"/>
          <p:cNvSpPr/>
          <p:nvPr/>
        </p:nvSpPr>
        <p:spPr>
          <a:xfrm>
            <a:off x="684146" y="4604769"/>
            <a:ext cx="7726266" cy="3853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2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0 0 f43"/>
              <a:gd name="f46" fmla="+- f40 f43 0"/>
              <a:gd name="f47" fmla="*/ f40 f26 1"/>
              <a:gd name="f48" fmla="*/ f41 f26 1"/>
              <a:gd name="f49" fmla="+- f29 0 f44"/>
              <a:gd name="f50" fmla="*/ f45 f44 1"/>
              <a:gd name="f51" fmla="*/ f45 f26 1"/>
              <a:gd name="f52" fmla="*/ f46 f26 1"/>
              <a:gd name="f53" fmla="*/ f44 f26 1"/>
              <a:gd name="f54" fmla="*/ f50 1 f36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55" y="f31"/>
              </a:cxn>
              <a:cxn ang="f24">
                <a:pos x="f48" y="f51"/>
              </a:cxn>
              <a:cxn ang="f24">
                <a:pos x="f53" y="f31"/>
              </a:cxn>
              <a:cxn ang="f25">
                <a:pos x="f53" y="f35"/>
              </a:cxn>
              <a:cxn ang="f25">
                <a:pos x="f48" y="f52"/>
              </a:cxn>
              <a:cxn ang="f25">
                <a:pos x="f55" y="f35"/>
              </a:cxn>
            </a:cxnLst>
            <a:rect l="f58" t="f51" r="f59" b="f52"/>
            <a:pathLst>
              <a:path>
                <a:moveTo>
                  <a:pt x="f31" y="f47"/>
                </a:moveTo>
                <a:lnTo>
                  <a:pt x="f53" y="f31"/>
                </a:lnTo>
                <a:lnTo>
                  <a:pt x="f53" y="f51"/>
                </a:lnTo>
                <a:lnTo>
                  <a:pt x="f55" y="f51"/>
                </a:lnTo>
                <a:lnTo>
                  <a:pt x="f55" y="f31"/>
                </a:lnTo>
                <a:lnTo>
                  <a:pt x="f34" y="f47"/>
                </a:lnTo>
                <a:lnTo>
                  <a:pt x="f55" y="f35"/>
                </a:lnTo>
                <a:lnTo>
                  <a:pt x="f55" y="f52"/>
                </a:lnTo>
                <a:lnTo>
                  <a:pt x="f53" y="f52"/>
                </a:lnTo>
                <a:lnTo>
                  <a:pt x="f53" y="f35"/>
                </a:lnTo>
                <a:close/>
              </a:path>
            </a:pathLst>
          </a:cu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Calibri"/>
              </a:rPr>
              <a:t>TIME TO MARKET!! For Target Group 3</a:t>
            </a: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Box 94"/>
          <p:cNvSpPr txBox="1"/>
          <p:nvPr/>
        </p:nvSpPr>
        <p:spPr>
          <a:xfrm>
            <a:off x="831829" y="3621938"/>
            <a:ext cx="3005932" cy="586342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Calibri"/>
              </a:rPr>
              <a:t>CORE/Platform Software Development</a:t>
            </a: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Left-Right Arrow 96"/>
          <p:cNvSpPr/>
          <p:nvPr/>
        </p:nvSpPr>
        <p:spPr>
          <a:xfrm>
            <a:off x="684146" y="2961376"/>
            <a:ext cx="6492574" cy="3853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2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0 0 f43"/>
              <a:gd name="f46" fmla="+- f40 f43 0"/>
              <a:gd name="f47" fmla="*/ f40 f26 1"/>
              <a:gd name="f48" fmla="*/ f41 f26 1"/>
              <a:gd name="f49" fmla="+- f29 0 f44"/>
              <a:gd name="f50" fmla="*/ f45 f44 1"/>
              <a:gd name="f51" fmla="*/ f45 f26 1"/>
              <a:gd name="f52" fmla="*/ f46 f26 1"/>
              <a:gd name="f53" fmla="*/ f44 f26 1"/>
              <a:gd name="f54" fmla="*/ f50 1 f36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55" y="f31"/>
              </a:cxn>
              <a:cxn ang="f24">
                <a:pos x="f48" y="f51"/>
              </a:cxn>
              <a:cxn ang="f24">
                <a:pos x="f53" y="f31"/>
              </a:cxn>
              <a:cxn ang="f25">
                <a:pos x="f53" y="f35"/>
              </a:cxn>
              <a:cxn ang="f25">
                <a:pos x="f48" y="f52"/>
              </a:cxn>
              <a:cxn ang="f25">
                <a:pos x="f55" y="f35"/>
              </a:cxn>
            </a:cxnLst>
            <a:rect l="f58" t="f51" r="f59" b="f52"/>
            <a:pathLst>
              <a:path>
                <a:moveTo>
                  <a:pt x="f31" y="f47"/>
                </a:moveTo>
                <a:lnTo>
                  <a:pt x="f53" y="f31"/>
                </a:lnTo>
                <a:lnTo>
                  <a:pt x="f53" y="f51"/>
                </a:lnTo>
                <a:lnTo>
                  <a:pt x="f55" y="f51"/>
                </a:lnTo>
                <a:lnTo>
                  <a:pt x="f55" y="f31"/>
                </a:lnTo>
                <a:lnTo>
                  <a:pt x="f34" y="f47"/>
                </a:lnTo>
                <a:lnTo>
                  <a:pt x="f55" y="f35"/>
                </a:lnTo>
                <a:lnTo>
                  <a:pt x="f55" y="f52"/>
                </a:lnTo>
                <a:lnTo>
                  <a:pt x="f53" y="f52"/>
                </a:lnTo>
                <a:lnTo>
                  <a:pt x="f53" y="f35"/>
                </a:lnTo>
                <a:close/>
              </a:path>
            </a:pathLst>
          </a:cu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Calibri"/>
              </a:rPr>
              <a:t>TIME TO MARKET!! For Target Group 2</a:t>
            </a: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Left-Right Arrow 97"/>
          <p:cNvSpPr/>
          <p:nvPr/>
        </p:nvSpPr>
        <p:spPr>
          <a:xfrm>
            <a:off x="705024" y="1180921"/>
            <a:ext cx="5345666" cy="3853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2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0 0 f43"/>
              <a:gd name="f46" fmla="+- f40 f43 0"/>
              <a:gd name="f47" fmla="*/ f40 f26 1"/>
              <a:gd name="f48" fmla="*/ f41 f26 1"/>
              <a:gd name="f49" fmla="+- f29 0 f44"/>
              <a:gd name="f50" fmla="*/ f45 f44 1"/>
              <a:gd name="f51" fmla="*/ f45 f26 1"/>
              <a:gd name="f52" fmla="*/ f46 f26 1"/>
              <a:gd name="f53" fmla="*/ f44 f26 1"/>
              <a:gd name="f54" fmla="*/ f50 1 f36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55" y="f31"/>
              </a:cxn>
              <a:cxn ang="f24">
                <a:pos x="f48" y="f51"/>
              </a:cxn>
              <a:cxn ang="f24">
                <a:pos x="f53" y="f31"/>
              </a:cxn>
              <a:cxn ang="f25">
                <a:pos x="f53" y="f35"/>
              </a:cxn>
              <a:cxn ang="f25">
                <a:pos x="f48" y="f52"/>
              </a:cxn>
              <a:cxn ang="f25">
                <a:pos x="f55" y="f35"/>
              </a:cxn>
            </a:cxnLst>
            <a:rect l="f58" t="f51" r="f59" b="f52"/>
            <a:pathLst>
              <a:path>
                <a:moveTo>
                  <a:pt x="f31" y="f47"/>
                </a:moveTo>
                <a:lnTo>
                  <a:pt x="f53" y="f31"/>
                </a:lnTo>
                <a:lnTo>
                  <a:pt x="f53" y="f51"/>
                </a:lnTo>
                <a:lnTo>
                  <a:pt x="f55" y="f51"/>
                </a:lnTo>
                <a:lnTo>
                  <a:pt x="f55" y="f31"/>
                </a:lnTo>
                <a:lnTo>
                  <a:pt x="f34" y="f47"/>
                </a:lnTo>
                <a:lnTo>
                  <a:pt x="f55" y="f35"/>
                </a:lnTo>
                <a:lnTo>
                  <a:pt x="f55" y="f52"/>
                </a:lnTo>
                <a:lnTo>
                  <a:pt x="f53" y="f52"/>
                </a:lnTo>
                <a:lnTo>
                  <a:pt x="f53" y="f35"/>
                </a:lnTo>
                <a:close/>
              </a:path>
            </a:pathLst>
          </a:cu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Calibri"/>
              </a:rPr>
              <a:t>TIME TO MARKET!! For Target Group 1</a:t>
            </a: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523403" y="6145969"/>
            <a:ext cx="1701977" cy="32325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Release 1.1</a:t>
            </a:r>
          </a:p>
        </p:txBody>
      </p:sp>
      <p:sp>
        <p:nvSpPr>
          <p:cNvPr id="5" name="Straight Connector 80"/>
          <p:cNvSpPr/>
          <p:nvPr/>
        </p:nvSpPr>
        <p:spPr>
          <a:xfrm flipV="1">
            <a:off x="4636105" y="4607109"/>
            <a:ext cx="2075025" cy="173069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63159449"/>
      </p:ext>
    </p:extLst>
  </p:cSld>
  <p:clrMapOvr>
    <a:masterClrMapping/>
  </p:clrMapOvr>
</p:sld>
</file>

<file path=ppt/theme/theme1.xml><?xml version="1.0" encoding="utf-8"?>
<a:theme xmlns:a="http://schemas.openxmlformats.org/drawingml/2006/main" name="Light Freenes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rk Freenes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1735</Words>
  <Application>Microsoft Office PowerPoint</Application>
  <PresentationFormat>On-screen Show (4:3)</PresentationFormat>
  <Paragraphs>612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9" baseType="lpstr">
      <vt:lpstr>Arial Unicode MS</vt:lpstr>
      <vt:lpstr>SimSun</vt:lpstr>
      <vt:lpstr>Andale Sans UI</vt:lpstr>
      <vt:lpstr>Arial</vt:lpstr>
      <vt:lpstr>Bitstream Vera Sans Mono</vt:lpstr>
      <vt:lpstr>Calibri</vt:lpstr>
      <vt:lpstr>Californian FB</vt:lpstr>
      <vt:lpstr>DejaVu Sans</vt:lpstr>
      <vt:lpstr>Liberation Sans</vt:lpstr>
      <vt:lpstr>Roboto</vt:lpstr>
      <vt:lpstr>Roboto Bk</vt:lpstr>
      <vt:lpstr>Roboto Lt</vt:lpstr>
      <vt:lpstr>Roboto Th</vt:lpstr>
      <vt:lpstr>StarSymbol</vt:lpstr>
      <vt:lpstr>Tahoma</vt:lpstr>
      <vt:lpstr>Wingdings</vt:lpstr>
      <vt:lpstr>Light Freenest Theme</vt:lpstr>
      <vt:lpstr>Dark Freenest Theme</vt:lpstr>
      <vt:lpstr>About Material</vt:lpstr>
      <vt:lpstr>Different points of view on the product</vt:lpstr>
      <vt:lpstr>Different levels of requirements</vt:lpstr>
      <vt:lpstr>What is feature?</vt:lpstr>
      <vt:lpstr>Is product a combinatio of features?</vt:lpstr>
      <vt:lpstr>Is product a combination of features</vt:lpstr>
      <vt:lpstr>Customer/Business Requirements</vt:lpstr>
      <vt:lpstr>Customer strategy</vt:lpstr>
      <vt:lpstr>Features and roadmap</vt:lpstr>
      <vt:lpstr>Release &amp; Configuration Management</vt:lpstr>
      <vt:lpstr>Release Management</vt:lpstr>
      <vt:lpstr>Release &amp; Configuration Management</vt:lpstr>
      <vt:lpstr>Release Management and integration testing</vt:lpstr>
      <vt:lpstr>Release plan for large system (current)</vt:lpstr>
      <vt:lpstr>Open Source product testing ?</vt:lpstr>
      <vt:lpstr>V-Model for testing</vt:lpstr>
      <vt:lpstr>Developer vs Tester???</vt:lpstr>
      <vt:lpstr>Testing in brief?</vt:lpstr>
      <vt:lpstr>Verification &amp; Validation</vt:lpstr>
      <vt:lpstr>Testing Orientation</vt:lpstr>
      <vt:lpstr>Testing Orientation</vt:lpstr>
      <vt:lpstr>Development Process (Waterfall)</vt:lpstr>
      <vt:lpstr>Development Process (Agile)</vt:lpstr>
      <vt:lpstr>How to test?</vt:lpstr>
      <vt:lpstr>How to test?</vt:lpstr>
      <vt:lpstr>Verification of implementation</vt:lpstr>
      <vt:lpstr>What should be tested?</vt:lpstr>
      <vt:lpstr>Class model ?</vt:lpstr>
      <vt:lpstr>xUnit Framework</vt:lpstr>
      <vt:lpstr>Component/ Unit Testing</vt:lpstr>
      <vt:lpstr>Test Driven Development?</vt:lpstr>
      <vt:lpstr>Ideal project team and unit testing</vt:lpstr>
      <vt:lpstr>Integration Testing</vt:lpstr>
      <vt:lpstr>How to test ?</vt:lpstr>
      <vt:lpstr>Integrate early! Avoid Big Bang</vt:lpstr>
      <vt:lpstr>Integration Testing with stubs</vt:lpstr>
      <vt:lpstr>Integration Testing with stubs</vt:lpstr>
      <vt:lpstr>How to test?</vt:lpstr>
      <vt:lpstr>System Testing in Large</vt:lpstr>
      <vt:lpstr>System Testing in Large</vt:lpstr>
      <vt:lpstr>Acceptance Testing</vt:lpstr>
      <vt:lpstr>Test design &amp; execution</vt:lpstr>
      <vt:lpstr>What is test desing?</vt:lpstr>
      <vt:lpstr>Test Case ?</vt:lpstr>
      <vt:lpstr>Why we need test design ????</vt:lpstr>
      <vt:lpstr>Agile Thinking?</vt:lpstr>
      <vt:lpstr>Checklist vs Test Case?</vt:lpstr>
      <vt:lpstr>Sources for test design</vt:lpstr>
      <vt:lpstr>Mechanical route to design</vt:lpstr>
      <vt:lpstr>PowerPoint Presentation</vt:lpstr>
      <vt:lpstr>Test Driven Development in all testing levels?</vt:lpstr>
    </vt:vector>
  </TitlesOfParts>
  <Company>LabraNet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Timpuri</cp:lastModifiedBy>
  <cp:revision>90</cp:revision>
  <dcterms:created xsi:type="dcterms:W3CDTF">2013-07-03T09:01:28Z</dcterms:created>
  <dcterms:modified xsi:type="dcterms:W3CDTF">2015-01-04T08:37:12Z</dcterms:modified>
</cp:coreProperties>
</file>