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61" r:id="rId6"/>
    <p:sldId id="269" r:id="rId7"/>
    <p:sldId id="259" r:id="rId8"/>
    <p:sldId id="271" r:id="rId9"/>
    <p:sldId id="260" r:id="rId10"/>
    <p:sldId id="264" r:id="rId11"/>
    <p:sldId id="270" r:id="rId12"/>
    <p:sldId id="262" r:id="rId13"/>
    <p:sldId id="265" r:id="rId14"/>
    <p:sldId id="266"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4" autoAdjust="0"/>
  </p:normalViewPr>
  <p:slideViewPr>
    <p:cSldViewPr>
      <p:cViewPr varScale="1">
        <p:scale>
          <a:sx n="57" d="100"/>
          <a:sy n="57" d="100"/>
        </p:scale>
        <p:origin x="5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0E2E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452298" y="0"/>
            <a:ext cx="15835701" cy="10287000"/>
          </a:xfrm>
          <a:prstGeom prst="rect">
            <a:avLst/>
          </a:prstGeom>
        </p:spPr>
      </p:pic>
      <p:sp>
        <p:nvSpPr>
          <p:cNvPr id="2" name="Holder 2"/>
          <p:cNvSpPr>
            <a:spLocks noGrp="1"/>
          </p:cNvSpPr>
          <p:nvPr>
            <p:ph type="ctrTitle"/>
          </p:nvPr>
        </p:nvSpPr>
        <p:spPr>
          <a:xfrm>
            <a:off x="1799976" y="3947131"/>
            <a:ext cx="14688046" cy="892810"/>
          </a:xfrm>
          <a:prstGeom prst="rect">
            <a:avLst/>
          </a:prstGeom>
        </p:spPr>
        <p:txBody>
          <a:bodyPr wrap="square" lIns="0" tIns="0" rIns="0" bIns="0">
            <a:spAutoFit/>
          </a:bodyPr>
          <a:lstStyle>
            <a:lvl1pPr>
              <a:defRPr sz="5650" b="0" i="0">
                <a:solidFill>
                  <a:srgbClr val="131D20"/>
                </a:solidFill>
                <a:latin typeface="Lucida Sans Unicode"/>
                <a:cs typeface="Lucida Sans Unicode"/>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50" b="0" i="0">
                <a:solidFill>
                  <a:srgbClr val="131D20"/>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0E2E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7063389" y="0"/>
            <a:ext cx="11224610" cy="10287000"/>
          </a:xfrm>
          <a:prstGeom prst="rect">
            <a:avLst/>
          </a:prstGeom>
        </p:spPr>
      </p:pic>
      <p:sp>
        <p:nvSpPr>
          <p:cNvPr id="2" name="Holder 2"/>
          <p:cNvSpPr>
            <a:spLocks noGrp="1"/>
          </p:cNvSpPr>
          <p:nvPr>
            <p:ph type="title"/>
          </p:nvPr>
        </p:nvSpPr>
        <p:spPr/>
        <p:txBody>
          <a:bodyPr lIns="0" tIns="0" rIns="0" bIns="0"/>
          <a:lstStyle>
            <a:lvl1pPr>
              <a:defRPr sz="6050" b="0" i="0">
                <a:solidFill>
                  <a:srgbClr val="131D20"/>
                </a:solidFill>
                <a:latin typeface="Lucida Sans Unicode"/>
                <a:cs typeface="Lucida Sans Unicode"/>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0E2E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7063389" y="0"/>
            <a:ext cx="11224610" cy="10287000"/>
          </a:xfrm>
          <a:prstGeom prst="rect">
            <a:avLst/>
          </a:prstGeom>
        </p:spPr>
      </p:pic>
      <p:sp>
        <p:nvSpPr>
          <p:cNvPr id="2" name="Holder 2"/>
          <p:cNvSpPr>
            <a:spLocks noGrp="1"/>
          </p:cNvSpPr>
          <p:nvPr>
            <p:ph type="title"/>
          </p:nvPr>
        </p:nvSpPr>
        <p:spPr/>
        <p:txBody>
          <a:bodyPr lIns="0" tIns="0" rIns="0" bIns="0"/>
          <a:lstStyle>
            <a:lvl1pPr>
              <a:defRPr sz="6050" b="0" i="0">
                <a:solidFill>
                  <a:srgbClr val="131D20"/>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0E2E3"/>
          </a:solidFill>
        </p:spPr>
        <p:txBody>
          <a:bodyPr wrap="square" lIns="0" tIns="0" rIns="0" bIns="0" rtlCol="0"/>
          <a:lstStyle/>
          <a:p>
            <a:endParaRPr/>
          </a:p>
        </p:txBody>
      </p:sp>
      <p:sp>
        <p:nvSpPr>
          <p:cNvPr id="2" name="Holder 2"/>
          <p:cNvSpPr>
            <a:spLocks noGrp="1"/>
          </p:cNvSpPr>
          <p:nvPr>
            <p:ph type="title"/>
          </p:nvPr>
        </p:nvSpPr>
        <p:spPr>
          <a:xfrm>
            <a:off x="4717636" y="2902970"/>
            <a:ext cx="8853169" cy="950595"/>
          </a:xfrm>
          <a:prstGeom prst="rect">
            <a:avLst/>
          </a:prstGeom>
        </p:spPr>
        <p:txBody>
          <a:bodyPr wrap="square" lIns="0" tIns="0" rIns="0" bIns="0">
            <a:spAutoFit/>
          </a:bodyPr>
          <a:lstStyle>
            <a:lvl1pPr>
              <a:defRPr sz="6050" b="0" i="0">
                <a:solidFill>
                  <a:srgbClr val="131D20"/>
                </a:solidFill>
                <a:latin typeface="Lucida Sans Unicode"/>
                <a:cs typeface="Lucida Sans Unicode"/>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7" y="0"/>
            <a:ext cx="5272405" cy="10287000"/>
          </a:xfrm>
          <a:custGeom>
            <a:avLst/>
            <a:gdLst/>
            <a:ahLst/>
            <a:cxnLst/>
            <a:rect l="l" t="t" r="r" b="b"/>
            <a:pathLst>
              <a:path w="5272405" h="10287000">
                <a:moveTo>
                  <a:pt x="0" y="10286999"/>
                </a:moveTo>
                <a:lnTo>
                  <a:pt x="5272077" y="10286999"/>
                </a:lnTo>
                <a:lnTo>
                  <a:pt x="5272077" y="0"/>
                </a:lnTo>
                <a:lnTo>
                  <a:pt x="0" y="0"/>
                </a:lnTo>
                <a:lnTo>
                  <a:pt x="0" y="10286999"/>
                </a:lnTo>
                <a:close/>
              </a:path>
            </a:pathLst>
          </a:custGeom>
          <a:solidFill>
            <a:srgbClr val="D0E2E3"/>
          </a:solidFill>
        </p:spPr>
        <p:txBody>
          <a:bodyPr wrap="square" lIns="0" tIns="0" rIns="0" bIns="0" rtlCol="0"/>
          <a:lstStyle/>
          <a:p>
            <a:endParaRPr/>
          </a:p>
        </p:txBody>
      </p:sp>
      <p:pic>
        <p:nvPicPr>
          <p:cNvPr id="5" name="object 5"/>
          <p:cNvPicPr/>
          <p:nvPr/>
        </p:nvPicPr>
        <p:blipFill>
          <a:blip r:embed="rId2" cstate="print"/>
          <a:stretch>
            <a:fillRect/>
          </a:stretch>
        </p:blipFill>
        <p:spPr>
          <a:xfrm>
            <a:off x="5272078" y="1"/>
            <a:ext cx="13015922" cy="10286999"/>
          </a:xfrm>
          <a:prstGeom prst="rect">
            <a:avLst/>
          </a:prstGeom>
        </p:spPr>
      </p:pic>
      <p:sp>
        <p:nvSpPr>
          <p:cNvPr id="8" name="object 8"/>
          <p:cNvSpPr txBox="1"/>
          <p:nvPr/>
        </p:nvSpPr>
        <p:spPr>
          <a:xfrm>
            <a:off x="1028812" y="1384946"/>
            <a:ext cx="15430388" cy="3061735"/>
          </a:xfrm>
          <a:prstGeom prst="rect">
            <a:avLst/>
          </a:prstGeom>
        </p:spPr>
        <p:txBody>
          <a:bodyPr vert="horz" wrap="square" lIns="0" tIns="14604" rIns="0" bIns="0" rtlCol="0">
            <a:spAutoFit/>
          </a:bodyPr>
          <a:lstStyle/>
          <a:p>
            <a:pPr marL="12700">
              <a:lnSpc>
                <a:spcPct val="100000"/>
              </a:lnSpc>
              <a:spcBef>
                <a:spcPts val="114"/>
              </a:spcBef>
            </a:pPr>
            <a:r>
              <a:rPr lang="en-US" sz="6600" spc="605" dirty="0">
                <a:solidFill>
                  <a:srgbClr val="131D20"/>
                </a:solidFill>
                <a:latin typeface="Microsoft Sans Serif"/>
                <a:cs typeface="Microsoft Sans Serif"/>
              </a:rPr>
              <a:t>Attendance Marking with Facial Recognition: CNN vs. Ensemble Accuracy</a:t>
            </a:r>
            <a:endParaRPr sz="6600" dirty="0">
              <a:latin typeface="Microsoft Sans Serif"/>
              <a:cs typeface="Microsoft Sans Serif"/>
            </a:endParaRPr>
          </a:p>
        </p:txBody>
      </p:sp>
      <p:sp>
        <p:nvSpPr>
          <p:cNvPr id="10" name="object 10"/>
          <p:cNvSpPr txBox="1"/>
          <p:nvPr/>
        </p:nvSpPr>
        <p:spPr>
          <a:xfrm>
            <a:off x="1028812" y="5071825"/>
            <a:ext cx="6061710" cy="502284"/>
          </a:xfrm>
          <a:prstGeom prst="rect">
            <a:avLst/>
          </a:prstGeom>
        </p:spPr>
        <p:txBody>
          <a:bodyPr vert="horz" wrap="square" lIns="0" tIns="15875" rIns="0" bIns="0" rtlCol="0">
            <a:spAutoFit/>
          </a:bodyPr>
          <a:lstStyle/>
          <a:p>
            <a:pPr marL="12700">
              <a:lnSpc>
                <a:spcPct val="100000"/>
              </a:lnSpc>
              <a:spcBef>
                <a:spcPts val="125"/>
              </a:spcBef>
            </a:pPr>
            <a:r>
              <a:rPr lang="en-IN" sz="3100" spc="140" dirty="0">
                <a:solidFill>
                  <a:srgbClr val="131D20"/>
                </a:solidFill>
                <a:latin typeface="Microsoft Sans Serif"/>
                <a:cs typeface="Microsoft Sans Serif"/>
              </a:rPr>
              <a:t>CSE4037	-Deep Learning</a:t>
            </a:r>
            <a:endParaRPr sz="3100" dirty="0">
              <a:latin typeface="Microsoft Sans Serif"/>
              <a:cs typeface="Microsoft Sans Serif"/>
            </a:endParaRPr>
          </a:p>
        </p:txBody>
      </p:sp>
      <p:sp>
        <p:nvSpPr>
          <p:cNvPr id="11" name="object 11"/>
          <p:cNvSpPr txBox="1"/>
          <p:nvPr/>
        </p:nvSpPr>
        <p:spPr>
          <a:xfrm>
            <a:off x="1028812" y="6286500"/>
            <a:ext cx="3924188" cy="1249637"/>
          </a:xfrm>
          <a:prstGeom prst="rect">
            <a:avLst/>
          </a:prstGeom>
        </p:spPr>
        <p:txBody>
          <a:bodyPr vert="horz" wrap="square" lIns="0" tIns="12700" rIns="0" bIns="0" rtlCol="0">
            <a:spAutoFit/>
          </a:bodyPr>
          <a:lstStyle/>
          <a:p>
            <a:pPr marL="12700" marR="5080">
              <a:lnSpc>
                <a:spcPct val="112500"/>
              </a:lnSpc>
              <a:spcBef>
                <a:spcPts val="100"/>
              </a:spcBef>
            </a:pPr>
            <a:r>
              <a:rPr lang="en-IN" sz="2400" dirty="0">
                <a:latin typeface="Bahnschrift"/>
                <a:cs typeface="Bahnschrift"/>
              </a:rPr>
              <a:t>PROJECT BY :</a:t>
            </a:r>
          </a:p>
          <a:p>
            <a:pPr marL="12700" marR="5080">
              <a:lnSpc>
                <a:spcPct val="112500"/>
              </a:lnSpc>
              <a:spcBef>
                <a:spcPts val="100"/>
              </a:spcBef>
            </a:pPr>
            <a:r>
              <a:rPr lang="en-IN" sz="2400" dirty="0">
                <a:latin typeface="Bahnschrift"/>
                <a:cs typeface="Bahnschrift"/>
              </a:rPr>
              <a:t>NARTHANA S -21MIA1124</a:t>
            </a:r>
          </a:p>
          <a:p>
            <a:pPr marL="12700" marR="5080">
              <a:lnSpc>
                <a:spcPct val="112500"/>
              </a:lnSpc>
              <a:spcBef>
                <a:spcPts val="100"/>
              </a:spcBef>
            </a:pPr>
            <a:r>
              <a:rPr lang="en-IN" sz="2400" dirty="0">
                <a:latin typeface="Bahnschrift"/>
                <a:cs typeface="Bahnschrift"/>
              </a:rPr>
              <a:t>LEKHANA S – 21MIA1080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63389" y="0"/>
            <a:ext cx="11224610" cy="10287000"/>
          </a:xfrm>
          <a:prstGeom prst="rect">
            <a:avLst/>
          </a:prstGeom>
        </p:spPr>
      </p:pic>
      <p:sp>
        <p:nvSpPr>
          <p:cNvPr id="3" name="object 3"/>
          <p:cNvSpPr txBox="1">
            <a:spLocks noGrp="1"/>
          </p:cNvSpPr>
          <p:nvPr>
            <p:ph type="title"/>
          </p:nvPr>
        </p:nvSpPr>
        <p:spPr>
          <a:xfrm>
            <a:off x="1016000" y="553956"/>
            <a:ext cx="15976600" cy="1494640"/>
          </a:xfrm>
          <a:prstGeom prst="rect">
            <a:avLst/>
          </a:prstGeom>
        </p:spPr>
        <p:txBody>
          <a:bodyPr vert="horz" wrap="square" lIns="0" tIns="17145" rIns="0" bIns="0" rtlCol="0">
            <a:spAutoFit/>
          </a:bodyPr>
          <a:lstStyle/>
          <a:p>
            <a:pPr marL="12700">
              <a:lnSpc>
                <a:spcPct val="100000"/>
              </a:lnSpc>
              <a:spcBef>
                <a:spcPts val="135"/>
              </a:spcBef>
            </a:pPr>
            <a:r>
              <a:rPr lang="en-US" sz="4800" dirty="0"/>
              <a:t>Mathematical representations for CNN, SVM, and </a:t>
            </a:r>
            <a:r>
              <a:rPr lang="en-US" sz="4800" dirty="0" err="1"/>
              <a:t>Haar</a:t>
            </a:r>
            <a:r>
              <a:rPr lang="en-US" sz="4800" dirty="0"/>
              <a:t> Cascades</a:t>
            </a:r>
            <a:endParaRPr sz="4800" dirty="0">
              <a:latin typeface="Microsoft Sans Serif"/>
              <a:cs typeface="Microsoft Sans Serif"/>
            </a:endParaRPr>
          </a:p>
        </p:txBody>
      </p:sp>
      <p:pic>
        <p:nvPicPr>
          <p:cNvPr id="15" name="Picture 14">
            <a:extLst>
              <a:ext uri="{FF2B5EF4-FFF2-40B4-BE49-F238E27FC236}">
                <a16:creationId xmlns:a16="http://schemas.microsoft.com/office/drawing/2014/main" id="{ED73FEB0-9F70-4D9D-8355-8F257D6466E7}"/>
              </a:ext>
            </a:extLst>
          </p:cNvPr>
          <p:cNvPicPr>
            <a:picLocks noChangeAspect="1"/>
          </p:cNvPicPr>
          <p:nvPr/>
        </p:nvPicPr>
        <p:blipFill>
          <a:blip r:embed="rId3"/>
          <a:stretch>
            <a:fillRect/>
          </a:stretch>
        </p:blipFill>
        <p:spPr>
          <a:xfrm>
            <a:off x="533400" y="2857500"/>
            <a:ext cx="7611537" cy="6392167"/>
          </a:xfrm>
          <a:prstGeom prst="rect">
            <a:avLst/>
          </a:prstGeom>
          <a:ln w="38100" cap="sq">
            <a:solidFill>
              <a:srgbClr val="000000"/>
            </a:solidFill>
            <a:prstDash val="solid"/>
            <a:miter lim="800000"/>
          </a:ln>
          <a:effectLst>
            <a:glow rad="101600">
              <a:schemeClr val="accent1">
                <a:satMod val="175000"/>
                <a:alpha val="40000"/>
              </a:schemeClr>
            </a:glow>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4C870977-A705-46C7-A051-D3B029681CF4}"/>
              </a:ext>
            </a:extLst>
          </p:cNvPr>
          <p:cNvPicPr>
            <a:picLocks noChangeAspect="1"/>
          </p:cNvPicPr>
          <p:nvPr/>
        </p:nvPicPr>
        <p:blipFill>
          <a:blip r:embed="rId4"/>
          <a:stretch>
            <a:fillRect/>
          </a:stretch>
        </p:blipFill>
        <p:spPr>
          <a:xfrm>
            <a:off x="9753600" y="3467100"/>
            <a:ext cx="7592485" cy="4401164"/>
          </a:xfrm>
          <a:prstGeom prst="rect">
            <a:avLst/>
          </a:prstGeom>
          <a:ln w="38100" cap="sq">
            <a:solidFill>
              <a:srgbClr val="000000"/>
            </a:solidFill>
            <a:prstDash val="solid"/>
            <a:miter lim="800000"/>
          </a:ln>
          <a:effectLst>
            <a:glow rad="101600">
              <a:schemeClr val="accent1">
                <a:satMod val="175000"/>
                <a:alpha val="40000"/>
              </a:schemeClr>
            </a:glow>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63389" y="0"/>
            <a:ext cx="11224610" cy="10287000"/>
          </a:xfrm>
          <a:prstGeom prst="rect">
            <a:avLst/>
          </a:prstGeom>
        </p:spPr>
      </p:pic>
      <p:sp>
        <p:nvSpPr>
          <p:cNvPr id="3" name="object 3"/>
          <p:cNvSpPr txBox="1">
            <a:spLocks noGrp="1"/>
          </p:cNvSpPr>
          <p:nvPr>
            <p:ph type="title"/>
          </p:nvPr>
        </p:nvSpPr>
        <p:spPr>
          <a:xfrm>
            <a:off x="1016000" y="553956"/>
            <a:ext cx="15976600" cy="1494640"/>
          </a:xfrm>
          <a:prstGeom prst="rect">
            <a:avLst/>
          </a:prstGeom>
        </p:spPr>
        <p:txBody>
          <a:bodyPr vert="horz" wrap="square" lIns="0" tIns="17145" rIns="0" bIns="0" rtlCol="0">
            <a:spAutoFit/>
          </a:bodyPr>
          <a:lstStyle/>
          <a:p>
            <a:pPr marL="12700">
              <a:lnSpc>
                <a:spcPct val="100000"/>
              </a:lnSpc>
              <a:spcBef>
                <a:spcPts val="135"/>
              </a:spcBef>
            </a:pPr>
            <a:r>
              <a:rPr lang="en-US" sz="4800" dirty="0"/>
              <a:t>Mathematical representations for CNN, SVM, and </a:t>
            </a:r>
            <a:r>
              <a:rPr lang="en-US" sz="4800" dirty="0" err="1"/>
              <a:t>Haar</a:t>
            </a:r>
            <a:r>
              <a:rPr lang="en-US" sz="4800" dirty="0"/>
              <a:t> Cascades</a:t>
            </a:r>
            <a:endParaRPr sz="4800" dirty="0">
              <a:latin typeface="Microsoft Sans Serif"/>
              <a:cs typeface="Microsoft Sans Serif"/>
            </a:endParaRPr>
          </a:p>
        </p:txBody>
      </p:sp>
      <p:pic>
        <p:nvPicPr>
          <p:cNvPr id="4" name="Picture 3">
            <a:extLst>
              <a:ext uri="{FF2B5EF4-FFF2-40B4-BE49-F238E27FC236}">
                <a16:creationId xmlns:a16="http://schemas.microsoft.com/office/drawing/2014/main" id="{29AB870D-7610-47ED-AD5D-0EA92C6854AE}"/>
              </a:ext>
            </a:extLst>
          </p:cNvPr>
          <p:cNvPicPr>
            <a:picLocks noChangeAspect="1"/>
          </p:cNvPicPr>
          <p:nvPr/>
        </p:nvPicPr>
        <p:blipFill>
          <a:blip r:embed="rId3"/>
          <a:stretch>
            <a:fillRect/>
          </a:stretch>
        </p:blipFill>
        <p:spPr>
          <a:xfrm>
            <a:off x="3657600" y="2781300"/>
            <a:ext cx="10210800" cy="6549072"/>
          </a:xfrm>
          <a:prstGeom prst="rect">
            <a:avLst/>
          </a:prstGeom>
          <a:ln w="38100" cap="sq">
            <a:solidFill>
              <a:srgbClr val="000000"/>
            </a:solidFill>
            <a:prstDash val="solid"/>
            <a:miter lim="800000"/>
          </a:ln>
          <a:effectLst>
            <a:glow rad="1016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231940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8398" y="0"/>
            <a:ext cx="17589601" cy="10287000"/>
          </a:xfrm>
          <a:prstGeom prst="rect">
            <a:avLst/>
          </a:prstGeom>
        </p:spPr>
      </p:pic>
      <p:sp>
        <p:nvSpPr>
          <p:cNvPr id="9" name="Title 8">
            <a:extLst>
              <a:ext uri="{FF2B5EF4-FFF2-40B4-BE49-F238E27FC236}">
                <a16:creationId xmlns:a16="http://schemas.microsoft.com/office/drawing/2014/main" id="{5DFC97C5-1153-463F-895B-7D50743058D7}"/>
              </a:ext>
            </a:extLst>
          </p:cNvPr>
          <p:cNvSpPr>
            <a:spLocks noGrp="1"/>
          </p:cNvSpPr>
          <p:nvPr>
            <p:ph type="title"/>
          </p:nvPr>
        </p:nvSpPr>
        <p:spPr>
          <a:xfrm>
            <a:off x="838200" y="800100"/>
            <a:ext cx="11665364" cy="1862048"/>
          </a:xfrm>
        </p:spPr>
        <p:txBody>
          <a:bodyPr/>
          <a:lstStyle/>
          <a:p>
            <a:r>
              <a:rPr lang="en-IN" b="1"/>
              <a:t>Attendance Marking System</a:t>
            </a:r>
            <a:endParaRPr lang="en-IN" dirty="0"/>
          </a:p>
        </p:txBody>
      </p:sp>
      <p:sp>
        <p:nvSpPr>
          <p:cNvPr id="11" name="Rectangle 10">
            <a:extLst>
              <a:ext uri="{FF2B5EF4-FFF2-40B4-BE49-F238E27FC236}">
                <a16:creationId xmlns:a16="http://schemas.microsoft.com/office/drawing/2014/main" id="{E753070F-FE22-40C4-9BC8-D673D38188EC}"/>
              </a:ext>
            </a:extLst>
          </p:cNvPr>
          <p:cNvSpPr/>
          <p:nvPr/>
        </p:nvSpPr>
        <p:spPr>
          <a:xfrm>
            <a:off x="1676400" y="2552700"/>
            <a:ext cx="9448800" cy="7375545"/>
          </a:xfrm>
          <a:prstGeom prst="rect">
            <a:avLst/>
          </a:prstGeom>
        </p:spPr>
        <p:txBody>
          <a:bodyPr wrap="square">
            <a:spAutoFit/>
          </a:bodyPr>
          <a:lstStyle/>
          <a:p>
            <a:pPr>
              <a:lnSpc>
                <a:spcPct val="200000"/>
              </a:lnSpc>
              <a:buFont typeface="Arial" panose="020B0604020202020204" pitchFamily="34" charset="0"/>
              <a:buChar char="•"/>
            </a:pPr>
            <a:r>
              <a:rPr lang="en-US" sz="2400" b="1" i="0" dirty="0">
                <a:solidFill>
                  <a:srgbClr val="0D0D0D"/>
                </a:solidFill>
                <a:effectLst/>
                <a:latin typeface="Söhne"/>
              </a:rPr>
              <a:t>System Design:</a:t>
            </a:r>
            <a:endParaRPr lang="en-US" sz="2400" b="0" i="0" dirty="0">
              <a:solidFill>
                <a:srgbClr val="0D0D0D"/>
              </a:solidFill>
              <a:effectLst/>
              <a:latin typeface="Söhne"/>
            </a:endParaRPr>
          </a:p>
          <a:p>
            <a:pPr marL="742950" lvl="1" indent="-285750">
              <a:lnSpc>
                <a:spcPct val="200000"/>
              </a:lnSpc>
              <a:buFont typeface="Arial" panose="020B0604020202020204" pitchFamily="34" charset="0"/>
              <a:buChar char="•"/>
            </a:pPr>
            <a:r>
              <a:rPr lang="en-US" sz="2400" b="0" i="0" dirty="0">
                <a:solidFill>
                  <a:srgbClr val="0D0D0D"/>
                </a:solidFill>
                <a:effectLst/>
                <a:latin typeface="Söhne"/>
              </a:rPr>
              <a:t>The system captures live images from a webcam.</a:t>
            </a:r>
          </a:p>
          <a:p>
            <a:pPr marL="742950" lvl="1" indent="-285750">
              <a:lnSpc>
                <a:spcPct val="200000"/>
              </a:lnSpc>
              <a:buFont typeface="Arial" panose="020B0604020202020204" pitchFamily="34" charset="0"/>
              <a:buChar char="•"/>
            </a:pPr>
            <a:r>
              <a:rPr lang="en-US" sz="2400" b="0" i="0" dirty="0">
                <a:solidFill>
                  <a:srgbClr val="0D0D0D"/>
                </a:solidFill>
                <a:effectLst/>
                <a:latin typeface="Söhne"/>
              </a:rPr>
              <a:t>It processes these images through the trained CNN and ensemble models.</a:t>
            </a:r>
          </a:p>
          <a:p>
            <a:pPr marL="742950" lvl="1" indent="-285750">
              <a:lnSpc>
                <a:spcPct val="200000"/>
              </a:lnSpc>
              <a:buFont typeface="Arial" panose="020B0604020202020204" pitchFamily="34" charset="0"/>
              <a:buChar char="•"/>
            </a:pPr>
            <a:r>
              <a:rPr lang="en-US" sz="2400" b="0" i="0" dirty="0">
                <a:solidFill>
                  <a:srgbClr val="0D0D0D"/>
                </a:solidFill>
                <a:effectLst/>
                <a:latin typeface="Söhne"/>
              </a:rPr>
              <a:t>Upon recognition, the system marks attendance with the individual's name, along with the current date and time.</a:t>
            </a:r>
          </a:p>
          <a:p>
            <a:pPr>
              <a:lnSpc>
                <a:spcPct val="200000"/>
              </a:lnSpc>
              <a:buFont typeface="Arial" panose="020B0604020202020204" pitchFamily="34" charset="0"/>
              <a:buChar char="•"/>
            </a:pPr>
            <a:r>
              <a:rPr lang="en-US" sz="2400" b="1" i="0" dirty="0">
                <a:solidFill>
                  <a:srgbClr val="0D0D0D"/>
                </a:solidFill>
                <a:effectLst/>
                <a:latin typeface="Söhne"/>
              </a:rPr>
              <a:t>Data Storage:</a:t>
            </a:r>
            <a:endParaRPr lang="en-US" sz="2400" b="0" i="0" dirty="0">
              <a:solidFill>
                <a:srgbClr val="0D0D0D"/>
              </a:solidFill>
              <a:effectLst/>
              <a:latin typeface="Söhne"/>
            </a:endParaRPr>
          </a:p>
          <a:p>
            <a:pPr marL="742950" lvl="1" indent="-285750">
              <a:lnSpc>
                <a:spcPct val="200000"/>
              </a:lnSpc>
              <a:buFont typeface="Arial" panose="020B0604020202020204" pitchFamily="34" charset="0"/>
              <a:buChar char="•"/>
            </a:pPr>
            <a:r>
              <a:rPr lang="en-US" sz="2400" b="0" i="0" dirty="0">
                <a:solidFill>
                  <a:srgbClr val="0D0D0D"/>
                </a:solidFill>
                <a:effectLst/>
                <a:latin typeface="Söhne"/>
              </a:rPr>
              <a:t>Attendance records are stored in a CSV file.</a:t>
            </a:r>
          </a:p>
          <a:p>
            <a:pPr marL="742950" lvl="1" indent="-285750">
              <a:lnSpc>
                <a:spcPct val="200000"/>
              </a:lnSpc>
              <a:buFont typeface="Arial" panose="020B0604020202020204" pitchFamily="34" charset="0"/>
              <a:buChar char="•"/>
            </a:pPr>
            <a:r>
              <a:rPr lang="en-US" sz="2400" b="0" i="0" dirty="0">
                <a:solidFill>
                  <a:srgbClr val="0D0D0D"/>
                </a:solidFill>
                <a:effectLst/>
                <a:latin typeface="Söhne"/>
              </a:rPr>
              <a:t>Each entry includes the person's name, date, and time of attendance.</a:t>
            </a:r>
          </a:p>
        </p:txBody>
      </p:sp>
      <p:pic>
        <p:nvPicPr>
          <p:cNvPr id="12" name="Picture 11">
            <a:extLst>
              <a:ext uri="{FF2B5EF4-FFF2-40B4-BE49-F238E27FC236}">
                <a16:creationId xmlns:a16="http://schemas.microsoft.com/office/drawing/2014/main" id="{DCD54042-254F-4F95-AE12-8E69BEAD6F5A}"/>
              </a:ext>
            </a:extLst>
          </p:cNvPr>
          <p:cNvPicPr>
            <a:picLocks noChangeAspect="1"/>
          </p:cNvPicPr>
          <p:nvPr/>
        </p:nvPicPr>
        <p:blipFill>
          <a:blip r:embed="rId3"/>
          <a:stretch>
            <a:fillRect/>
          </a:stretch>
        </p:blipFill>
        <p:spPr>
          <a:xfrm>
            <a:off x="11658600" y="4762500"/>
            <a:ext cx="6415139" cy="1862048"/>
          </a:xfrm>
          <a:prstGeom prst="rect">
            <a:avLst/>
          </a:prstGeom>
          <a:ln w="38100" cap="sq">
            <a:solidFill>
              <a:srgbClr val="000000"/>
            </a:solidFill>
            <a:prstDash val="solid"/>
            <a:miter lim="800000"/>
          </a:ln>
          <a:effectLst>
            <a:glow rad="101600">
              <a:schemeClr val="accent1">
                <a:satMod val="175000"/>
                <a:alpha val="40000"/>
              </a:schemeClr>
            </a:glow>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00100"/>
            <a:ext cx="12547600" cy="945771"/>
          </a:xfrm>
          <a:prstGeom prst="rect">
            <a:avLst/>
          </a:prstGeom>
        </p:spPr>
        <p:txBody>
          <a:bodyPr vert="horz" wrap="square" lIns="0" tIns="14604" rIns="0" bIns="0" rtlCol="0">
            <a:spAutoFit/>
          </a:bodyPr>
          <a:lstStyle/>
          <a:p>
            <a:r>
              <a:rPr lang="en-IN" b="1" dirty="0"/>
              <a:t>Results and Interpretation</a:t>
            </a:r>
          </a:p>
        </p:txBody>
      </p:sp>
      <p:sp>
        <p:nvSpPr>
          <p:cNvPr id="15" name="Rectangle 14">
            <a:extLst>
              <a:ext uri="{FF2B5EF4-FFF2-40B4-BE49-F238E27FC236}">
                <a16:creationId xmlns:a16="http://schemas.microsoft.com/office/drawing/2014/main" id="{7CE83274-1977-4134-9E14-E71A2ED4BB6A}"/>
              </a:ext>
            </a:extLst>
          </p:cNvPr>
          <p:cNvSpPr/>
          <p:nvPr/>
        </p:nvSpPr>
        <p:spPr>
          <a:xfrm>
            <a:off x="838200" y="2324100"/>
            <a:ext cx="9144000" cy="6507935"/>
          </a:xfrm>
          <a:prstGeom prst="rect">
            <a:avLst/>
          </a:prstGeom>
        </p:spPr>
        <p:txBody>
          <a:bodyPr>
            <a:spAutoFit/>
          </a:bodyPr>
          <a:lstStyle/>
          <a:p>
            <a:pPr>
              <a:lnSpc>
                <a:spcPct val="150000"/>
              </a:lnSpc>
              <a:buFont typeface="Arial" panose="020B0604020202020204" pitchFamily="34" charset="0"/>
              <a:buChar char="•"/>
            </a:pPr>
            <a:r>
              <a:rPr lang="en-US" sz="2000" b="1" dirty="0"/>
              <a:t>Using CNN and </a:t>
            </a:r>
            <a:r>
              <a:rPr lang="en-US" sz="2000" b="1" dirty="0" err="1"/>
              <a:t>Haar</a:t>
            </a:r>
            <a:r>
              <a:rPr lang="en-US" sz="2000" b="1" dirty="0"/>
              <a:t> Cascades (Code 1)</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Utilized CNN for facial recognition, achieving an accuracy of 93.3%.</a:t>
            </a:r>
          </a:p>
          <a:p>
            <a:pPr marL="742950" lvl="1" indent="-285750">
              <a:lnSpc>
                <a:spcPct val="150000"/>
              </a:lnSpc>
              <a:buFont typeface="Arial" panose="020B0604020202020204" pitchFamily="34" charset="0"/>
              <a:buChar char="•"/>
            </a:pPr>
            <a:r>
              <a:rPr lang="en-US" sz="2000" b="0" i="0" dirty="0" err="1">
                <a:solidFill>
                  <a:srgbClr val="0D0D0D"/>
                </a:solidFill>
                <a:effectLst/>
                <a:latin typeface="Söhne"/>
              </a:rPr>
              <a:t>Haar</a:t>
            </a:r>
            <a:r>
              <a:rPr lang="en-US" sz="2000" b="0" i="0" dirty="0">
                <a:solidFill>
                  <a:srgbClr val="0D0D0D"/>
                </a:solidFill>
                <a:effectLst/>
                <a:latin typeface="Söhne"/>
              </a:rPr>
              <a:t> cascades efficiently detected faces during registration and attendance marking.</a:t>
            </a:r>
          </a:p>
          <a:p>
            <a:pPr>
              <a:lnSpc>
                <a:spcPct val="150000"/>
              </a:lnSpc>
              <a:buFont typeface="Arial" panose="020B0604020202020204" pitchFamily="34" charset="0"/>
              <a:buChar char="•"/>
            </a:pPr>
            <a:r>
              <a:rPr lang="en-US" sz="2000" b="1" dirty="0"/>
              <a:t>Using CNN, SVM, and </a:t>
            </a:r>
            <a:r>
              <a:rPr lang="en-US" sz="2000" b="1" dirty="0" err="1"/>
              <a:t>Haar</a:t>
            </a:r>
            <a:r>
              <a:rPr lang="en-US" sz="2000" b="1" dirty="0"/>
              <a:t> Cascades (Code 2)</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Combined CNN and SVM for an ensemble model, achieving an accuracy of 94.2%.</a:t>
            </a:r>
          </a:p>
          <a:p>
            <a:pPr marL="742950" lvl="1" indent="-285750">
              <a:lnSpc>
                <a:spcPct val="150000"/>
              </a:lnSpc>
              <a:buFont typeface="Arial" panose="020B0604020202020204" pitchFamily="34" charset="0"/>
              <a:buChar char="•"/>
            </a:pPr>
            <a:r>
              <a:rPr lang="en-US" sz="2000" b="0" i="0" dirty="0" err="1">
                <a:solidFill>
                  <a:srgbClr val="0D0D0D"/>
                </a:solidFill>
                <a:effectLst/>
                <a:latin typeface="Söhne"/>
              </a:rPr>
              <a:t>Haar</a:t>
            </a:r>
            <a:r>
              <a:rPr lang="en-US" sz="2000" b="0" i="0" dirty="0">
                <a:solidFill>
                  <a:srgbClr val="0D0D0D"/>
                </a:solidFill>
                <a:effectLst/>
                <a:latin typeface="Söhne"/>
              </a:rPr>
              <a:t> cascades continued to detect faces, with SVM refining CNN's classifications.</a:t>
            </a:r>
          </a:p>
          <a:p>
            <a:pPr>
              <a:lnSpc>
                <a:spcPct val="150000"/>
              </a:lnSpc>
              <a:buFont typeface="Arial" panose="020B0604020202020204" pitchFamily="34" charset="0"/>
              <a:buChar char="•"/>
            </a:pPr>
            <a:r>
              <a:rPr lang="en-US" sz="2000" b="1" i="0" dirty="0">
                <a:solidFill>
                  <a:srgbClr val="0D0D0D"/>
                </a:solidFill>
                <a:effectLst/>
                <a:latin typeface="Söhne"/>
              </a:rPr>
              <a:t>Conclusion</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Both codes enabled registration and attendance marking.</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Code 2 (CNN + SVM) demonstrated improved accuracy with the ensemble approach.</a:t>
            </a:r>
          </a:p>
          <a:p>
            <a:pPr marL="742950" lvl="1" indent="-285750">
              <a:lnSpc>
                <a:spcPct val="150000"/>
              </a:lnSpc>
              <a:buFont typeface="Arial" panose="020B0604020202020204" pitchFamily="34" charset="0"/>
              <a:buChar char="•"/>
            </a:pPr>
            <a:r>
              <a:rPr lang="en-US" sz="2000" b="0" i="0" dirty="0" err="1">
                <a:solidFill>
                  <a:srgbClr val="0D0D0D"/>
                </a:solidFill>
                <a:effectLst/>
                <a:latin typeface="Söhne"/>
              </a:rPr>
              <a:t>Haar</a:t>
            </a:r>
            <a:r>
              <a:rPr lang="en-US" sz="2000" b="0" i="0" dirty="0">
                <a:solidFill>
                  <a:srgbClr val="0D0D0D"/>
                </a:solidFill>
                <a:effectLst/>
                <a:latin typeface="Söhne"/>
              </a:rPr>
              <a:t> cascades were crucial for efficient face detection throughout the process.</a:t>
            </a:r>
          </a:p>
        </p:txBody>
      </p:sp>
      <p:graphicFrame>
        <p:nvGraphicFramePr>
          <p:cNvPr id="17" name="Table 16">
            <a:extLst>
              <a:ext uri="{FF2B5EF4-FFF2-40B4-BE49-F238E27FC236}">
                <a16:creationId xmlns:a16="http://schemas.microsoft.com/office/drawing/2014/main" id="{1FE96845-3617-4CD3-99AB-FC81DE942EAD}"/>
              </a:ext>
            </a:extLst>
          </p:cNvPr>
          <p:cNvGraphicFramePr>
            <a:graphicFrameLocks noGrp="1"/>
          </p:cNvGraphicFramePr>
          <p:nvPr>
            <p:extLst>
              <p:ext uri="{D42A27DB-BD31-4B8C-83A1-F6EECF244321}">
                <p14:modId xmlns:p14="http://schemas.microsoft.com/office/powerpoint/2010/main" val="841766545"/>
              </p:ext>
            </p:extLst>
          </p:nvPr>
        </p:nvGraphicFramePr>
        <p:xfrm>
          <a:off x="10820400" y="3543300"/>
          <a:ext cx="6647328" cy="2918235"/>
        </p:xfrm>
        <a:graphic>
          <a:graphicData uri="http://schemas.openxmlformats.org/drawingml/2006/table">
            <a:tbl>
              <a:tblPr/>
              <a:tblGrid>
                <a:gridCol w="2215776">
                  <a:extLst>
                    <a:ext uri="{9D8B030D-6E8A-4147-A177-3AD203B41FA5}">
                      <a16:colId xmlns:a16="http://schemas.microsoft.com/office/drawing/2014/main" val="565923192"/>
                    </a:ext>
                  </a:extLst>
                </a:gridCol>
                <a:gridCol w="2215776">
                  <a:extLst>
                    <a:ext uri="{9D8B030D-6E8A-4147-A177-3AD203B41FA5}">
                      <a16:colId xmlns:a16="http://schemas.microsoft.com/office/drawing/2014/main" val="2706052928"/>
                    </a:ext>
                  </a:extLst>
                </a:gridCol>
                <a:gridCol w="2215776">
                  <a:extLst>
                    <a:ext uri="{9D8B030D-6E8A-4147-A177-3AD203B41FA5}">
                      <a16:colId xmlns:a16="http://schemas.microsoft.com/office/drawing/2014/main" val="46200563"/>
                    </a:ext>
                  </a:extLst>
                </a:gridCol>
              </a:tblGrid>
              <a:tr h="583647">
                <a:tc>
                  <a:txBody>
                    <a:bodyPr/>
                    <a:lstStyle/>
                    <a:p>
                      <a:pPr fontAlgn="b"/>
                      <a:r>
                        <a:rPr lang="en-IN" b="1">
                          <a:effectLst/>
                        </a:rPr>
                        <a:t>Code</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Model</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Accuracy</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119486035"/>
                  </a:ext>
                </a:extLst>
              </a:tr>
              <a:tr h="583647">
                <a:tc>
                  <a:txBody>
                    <a:bodyPr/>
                    <a:lstStyle/>
                    <a:p>
                      <a:pPr fontAlgn="base"/>
                      <a:r>
                        <a:rPr lang="en-IN">
                          <a:effectLst/>
                        </a:rPr>
                        <a:t>Code 1</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CNN</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93.3%</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3000540"/>
                  </a:ext>
                </a:extLst>
              </a:tr>
              <a:tr h="583647">
                <a:tc>
                  <a:txBody>
                    <a:bodyPr/>
                    <a:lstStyle/>
                    <a:p>
                      <a:pPr fontAlgn="base"/>
                      <a:r>
                        <a:rPr lang="en-IN">
                          <a:effectLst/>
                        </a:rPr>
                        <a:t>Code 2</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CNN</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dirty="0">
                          <a:effectLst/>
                        </a:rPr>
                        <a:t>94.9%</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70649143"/>
                  </a:ext>
                </a:extLst>
              </a:tr>
              <a:tr h="583647">
                <a:tc>
                  <a:txBody>
                    <a:bodyPr/>
                    <a:lstStyle/>
                    <a:p>
                      <a:pPr fontAlgn="base"/>
                      <a:r>
                        <a:rPr lang="en-IN">
                          <a:effectLst/>
                        </a:rPr>
                        <a:t>Code 2</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SVM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93.3%</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3839809"/>
                  </a:ext>
                </a:extLst>
              </a:tr>
              <a:tr h="583647">
                <a:tc>
                  <a:txBody>
                    <a:bodyPr/>
                    <a:lstStyle/>
                    <a:p>
                      <a:pPr fontAlgn="base"/>
                      <a:r>
                        <a:rPr lang="en-IN">
                          <a:effectLst/>
                        </a:rPr>
                        <a:t>Code 2</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Ensemble</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IN" dirty="0">
                          <a:effectLst/>
                        </a:rPr>
                        <a:t>94.2%</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87923863"/>
                  </a:ext>
                </a:extLst>
              </a:tr>
            </a:tbl>
          </a:graphicData>
        </a:graphic>
      </p:graphicFrame>
      <p:pic>
        <p:nvPicPr>
          <p:cNvPr id="18" name="Picture 17">
            <a:extLst>
              <a:ext uri="{FF2B5EF4-FFF2-40B4-BE49-F238E27FC236}">
                <a16:creationId xmlns:a16="http://schemas.microsoft.com/office/drawing/2014/main" id="{B1225B34-E53B-4DE9-A817-D13B86D2083B}"/>
              </a:ext>
            </a:extLst>
          </p:cNvPr>
          <p:cNvPicPr>
            <a:picLocks noChangeAspect="1"/>
          </p:cNvPicPr>
          <p:nvPr/>
        </p:nvPicPr>
        <p:blipFill>
          <a:blip r:embed="rId2"/>
          <a:stretch>
            <a:fillRect/>
          </a:stretch>
        </p:blipFill>
        <p:spPr>
          <a:xfrm>
            <a:off x="10632443" y="2651535"/>
            <a:ext cx="6817357" cy="457200"/>
          </a:xfrm>
          <a:prstGeom prst="rect">
            <a:avLst/>
          </a:prstGeom>
        </p:spPr>
      </p:pic>
      <p:pic>
        <p:nvPicPr>
          <p:cNvPr id="19" name="Picture 18">
            <a:extLst>
              <a:ext uri="{FF2B5EF4-FFF2-40B4-BE49-F238E27FC236}">
                <a16:creationId xmlns:a16="http://schemas.microsoft.com/office/drawing/2014/main" id="{EC94C327-B151-42CF-9DC0-80DA7BDEB471}"/>
              </a:ext>
            </a:extLst>
          </p:cNvPr>
          <p:cNvPicPr>
            <a:picLocks noChangeAspect="1"/>
          </p:cNvPicPr>
          <p:nvPr/>
        </p:nvPicPr>
        <p:blipFill>
          <a:blip r:embed="rId3"/>
          <a:stretch>
            <a:fillRect/>
          </a:stretch>
        </p:blipFill>
        <p:spPr>
          <a:xfrm>
            <a:off x="10820400" y="7353300"/>
            <a:ext cx="7176247" cy="12670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16000" y="1207443"/>
            <a:ext cx="10473690" cy="948337"/>
          </a:xfrm>
          <a:prstGeom prst="rect">
            <a:avLst/>
          </a:prstGeom>
        </p:spPr>
        <p:txBody>
          <a:bodyPr vert="horz" wrap="square" lIns="0" tIns="17145" rIns="0" bIns="0" rtlCol="0">
            <a:spAutoFit/>
          </a:bodyPr>
          <a:lstStyle/>
          <a:p>
            <a:pPr marL="12700">
              <a:lnSpc>
                <a:spcPct val="100000"/>
              </a:lnSpc>
              <a:spcBef>
                <a:spcPts val="135"/>
              </a:spcBef>
            </a:pPr>
            <a:r>
              <a:rPr lang="en-IN" b="1" dirty="0"/>
              <a:t>Conclusion:</a:t>
            </a:r>
            <a:endParaRPr sz="5650" dirty="0">
              <a:latin typeface="Microsoft Sans Serif"/>
              <a:cs typeface="Microsoft Sans Serif"/>
            </a:endParaRPr>
          </a:p>
        </p:txBody>
      </p:sp>
      <p:sp>
        <p:nvSpPr>
          <p:cNvPr id="11" name="Rectangle 10">
            <a:extLst>
              <a:ext uri="{FF2B5EF4-FFF2-40B4-BE49-F238E27FC236}">
                <a16:creationId xmlns:a16="http://schemas.microsoft.com/office/drawing/2014/main" id="{FE81EB5F-984A-4EA0-B875-A9911FD81B75}"/>
              </a:ext>
            </a:extLst>
          </p:cNvPr>
          <p:cNvSpPr/>
          <p:nvPr/>
        </p:nvSpPr>
        <p:spPr>
          <a:xfrm>
            <a:off x="533400" y="2705100"/>
            <a:ext cx="17221200" cy="6129050"/>
          </a:xfrm>
          <a:prstGeom prst="rect">
            <a:avLst/>
          </a:prstGeom>
        </p:spPr>
        <p:txBody>
          <a:bodyPr wrap="square">
            <a:spAutoFit/>
          </a:bodyPr>
          <a:lstStyle/>
          <a:p>
            <a:pPr>
              <a:lnSpc>
                <a:spcPct val="150000"/>
              </a:lnSpc>
            </a:pPr>
            <a:r>
              <a:rPr lang="en-US" sz="2400" b="0" i="0" dirty="0">
                <a:solidFill>
                  <a:srgbClr val="0D0D0D"/>
                </a:solidFill>
                <a:effectLst/>
                <a:latin typeface="Söhne"/>
              </a:rPr>
              <a:t>Through the comparative study of Convolutional Neural Network (CNN) and ensemble (CNN-SVM) models for facial recognition-based attendance marking, valuable insights have been gained. The CNN model demonstrated commendable performance, achieving accurate individual recognition. However, the ensemble model, combining the strengths of both CNN and Support Vector Machine (SVM), surpassed the standalone CNN in terms of accuracy and robustness.</a:t>
            </a:r>
          </a:p>
          <a:p>
            <a:pPr>
              <a:lnSpc>
                <a:spcPct val="150000"/>
              </a:lnSpc>
            </a:pPr>
            <a:r>
              <a:rPr lang="en-US" sz="2400" b="0" i="0" dirty="0">
                <a:solidFill>
                  <a:srgbClr val="0D0D0D"/>
                </a:solidFill>
                <a:effectLst/>
                <a:latin typeface="Söhne"/>
              </a:rPr>
              <a:t>The ensemble approach, by averaging predictions from CNN and SVM, proved effective in improving attendance marking accuracy, particularly in scenarios with varying lighting conditions and facial expressions. This study highlights the potential of ensemble learning in enhancing the reliability of attendance systems. With superior accuracy and robustness, the ensemble model offers a promising solution for efficient and dependable attendance tracking in educational and organizational settings.</a:t>
            </a:r>
          </a:p>
          <a:p>
            <a:pPr>
              <a:lnSpc>
                <a:spcPct val="150000"/>
              </a:lnSpc>
            </a:pPr>
            <a:r>
              <a:rPr lang="en-US" sz="2400" b="0" i="0" dirty="0">
                <a:solidFill>
                  <a:srgbClr val="0D0D0D"/>
                </a:solidFill>
                <a:effectLst/>
                <a:latin typeface="Söhne"/>
              </a:rPr>
              <a:t>Moving forward, further exploration into ensemble models and fine-tuning of parameters could lead to even greater accuracy improvements. This project underscores the importance of exploring innovative approaches in facial recognition technology for practical applications like attendance marking.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81400" y="3009900"/>
            <a:ext cx="13391515" cy="4955203"/>
          </a:xfrm>
          <a:prstGeom prst="rect">
            <a:avLst/>
          </a:prstGeom>
        </p:spPr>
        <p:txBody>
          <a:bodyPr vert="horz" wrap="square" lIns="0" tIns="15240" rIns="0" bIns="0" rtlCol="0">
            <a:spAutoFit/>
          </a:bodyPr>
          <a:lstStyle/>
          <a:p>
            <a:pPr marL="12700">
              <a:lnSpc>
                <a:spcPct val="150000"/>
              </a:lnSpc>
              <a:spcBef>
                <a:spcPts val="120"/>
              </a:spcBef>
            </a:pPr>
            <a:r>
              <a:rPr lang="en-US" sz="2400" spc="-5" dirty="0">
                <a:solidFill>
                  <a:srgbClr val="131D20"/>
                </a:solidFill>
                <a:latin typeface="Lucida Sans Unicode"/>
                <a:cs typeface="Lucida Sans Unicode"/>
              </a:rPr>
              <a:t>This project compares the accuracy of a Convolutional Neural Network (CNN) model and an ensemble model (CNN-SVM) for facial recognition-based attendance marking. Grayscale facial images are used to train and test the CNN model. The ensemble model combines CNN and Support Vector Machine (SVM) predictions for improved accuracy. Images undergo preprocessing, resizing, and normalization before feeding into the models. Results show the ensemble model's superiority, achieving enhanced accuracy over the CNN model. The ensemble approach, averaging predictions from CNN and SVM, proves effective for attendance marking, particularly in varying conditions. This study highlights the potential of ensemble models for reliable attendance systems.</a:t>
            </a:r>
            <a:endParaRPr sz="2400" dirty="0">
              <a:latin typeface="Calibri"/>
              <a:cs typeface="Calibri"/>
            </a:endParaRPr>
          </a:p>
        </p:txBody>
      </p:sp>
      <p:sp>
        <p:nvSpPr>
          <p:cNvPr id="6" name="Title 5">
            <a:extLst>
              <a:ext uri="{FF2B5EF4-FFF2-40B4-BE49-F238E27FC236}">
                <a16:creationId xmlns:a16="http://schemas.microsoft.com/office/drawing/2014/main" id="{D1BFE4DC-F226-4697-BCB7-D1A6630C38F6}"/>
              </a:ext>
            </a:extLst>
          </p:cNvPr>
          <p:cNvSpPr>
            <a:spLocks noGrp="1"/>
          </p:cNvSpPr>
          <p:nvPr>
            <p:ph type="ctrTitle"/>
          </p:nvPr>
        </p:nvSpPr>
        <p:spPr>
          <a:xfrm>
            <a:off x="643209" y="954643"/>
            <a:ext cx="3610224" cy="892810"/>
          </a:xfrm>
        </p:spPr>
        <p:txBody>
          <a:bodyPr/>
          <a:lstStyle/>
          <a:p>
            <a:r>
              <a:rPr lang="en-IN" b="1" dirty="0"/>
              <a:t>Abstract: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63389" y="0"/>
            <a:ext cx="11224610" cy="10287000"/>
          </a:xfrm>
          <a:prstGeom prst="rect">
            <a:avLst/>
          </a:prstGeom>
        </p:spPr>
      </p:pic>
      <p:sp>
        <p:nvSpPr>
          <p:cNvPr id="3" name="object 3"/>
          <p:cNvSpPr txBox="1">
            <a:spLocks noGrp="1"/>
          </p:cNvSpPr>
          <p:nvPr>
            <p:ph type="title"/>
          </p:nvPr>
        </p:nvSpPr>
        <p:spPr>
          <a:xfrm>
            <a:off x="1016000" y="1207443"/>
            <a:ext cx="9194800" cy="940642"/>
          </a:xfrm>
          <a:prstGeom prst="rect">
            <a:avLst/>
          </a:prstGeom>
        </p:spPr>
        <p:txBody>
          <a:bodyPr vert="horz" wrap="square" lIns="0" tIns="17145" rIns="0" bIns="0" rtlCol="0">
            <a:spAutoFit/>
          </a:bodyPr>
          <a:lstStyle/>
          <a:p>
            <a:pPr marL="12700">
              <a:lnSpc>
                <a:spcPct val="100000"/>
              </a:lnSpc>
              <a:spcBef>
                <a:spcPts val="135"/>
              </a:spcBef>
            </a:pPr>
            <a:r>
              <a:rPr lang="en-IN" sz="6000" b="1" dirty="0"/>
              <a:t>Objective of the Project</a:t>
            </a:r>
            <a:endParaRPr sz="6000" dirty="0"/>
          </a:p>
        </p:txBody>
      </p:sp>
      <p:sp>
        <p:nvSpPr>
          <p:cNvPr id="6" name="object 6"/>
          <p:cNvSpPr txBox="1"/>
          <p:nvPr/>
        </p:nvSpPr>
        <p:spPr>
          <a:xfrm>
            <a:off x="1524000" y="2933700"/>
            <a:ext cx="15824200" cy="5791714"/>
          </a:xfrm>
          <a:prstGeom prst="rect">
            <a:avLst/>
          </a:prstGeom>
        </p:spPr>
        <p:txBody>
          <a:bodyPr vert="horz" wrap="square" lIns="0" tIns="12700" rIns="0" bIns="0" rtlCol="0">
            <a:spAutoFit/>
          </a:bodyPr>
          <a:lstStyle/>
          <a:p>
            <a:pPr marL="12700" marR="5080">
              <a:lnSpc>
                <a:spcPct val="200000"/>
              </a:lnSpc>
              <a:spcBef>
                <a:spcPts val="100"/>
              </a:spcBef>
            </a:pPr>
            <a:r>
              <a:rPr lang="en-US" sz="3200" spc="35" dirty="0">
                <a:solidFill>
                  <a:srgbClr val="131D20"/>
                </a:solidFill>
                <a:latin typeface="Microsoft Sans Serif"/>
                <a:cs typeface="Microsoft Sans Serif"/>
              </a:rPr>
              <a:t>Objective: The primary goal of this project is twofold:</a:t>
            </a:r>
          </a:p>
          <a:p>
            <a:pPr marL="469900" marR="5080" indent="-457200">
              <a:lnSpc>
                <a:spcPct val="200000"/>
              </a:lnSpc>
              <a:spcBef>
                <a:spcPts val="100"/>
              </a:spcBef>
              <a:buFont typeface="Arial" panose="020B0604020202020204" pitchFamily="34" charset="0"/>
              <a:buChar char="•"/>
            </a:pPr>
            <a:r>
              <a:rPr lang="en-US" sz="3200" spc="35" dirty="0">
                <a:solidFill>
                  <a:srgbClr val="131D20"/>
                </a:solidFill>
                <a:latin typeface="Microsoft Sans Serif"/>
                <a:cs typeface="Microsoft Sans Serif"/>
              </a:rPr>
              <a:t>Facial Recognition: To compare the accuracy and effectiveness of two models, a Convolutional Neural Network (CNN) and an ensemble model combining CNN with Support Vector Machine (SVM), for facial recognition.</a:t>
            </a:r>
          </a:p>
          <a:p>
            <a:pPr marL="469900" marR="5080" indent="-457200">
              <a:lnSpc>
                <a:spcPct val="200000"/>
              </a:lnSpc>
              <a:spcBef>
                <a:spcPts val="100"/>
              </a:spcBef>
              <a:buFont typeface="Arial" panose="020B0604020202020204" pitchFamily="34" charset="0"/>
              <a:buChar char="•"/>
            </a:pPr>
            <a:r>
              <a:rPr lang="en-US" sz="3200" spc="35" dirty="0">
                <a:solidFill>
                  <a:srgbClr val="131D20"/>
                </a:solidFill>
                <a:latin typeface="Microsoft Sans Serif"/>
                <a:cs typeface="Microsoft Sans Serif"/>
              </a:rPr>
              <a:t>Attendance Marking: To develop a system that can mark attendance using facial recognition and store the attendance records with date and time in a CSV file.</a:t>
            </a:r>
            <a:endParaRPr sz="3200" dirty="0">
              <a:latin typeface="Bahnschrift"/>
              <a:cs typeface="Bahnschrif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63389" y="0"/>
            <a:ext cx="11224610" cy="10287000"/>
          </a:xfrm>
          <a:prstGeom prst="rect">
            <a:avLst/>
          </a:prstGeom>
        </p:spPr>
      </p:pic>
      <p:sp>
        <p:nvSpPr>
          <p:cNvPr id="17" name="Title 16">
            <a:extLst>
              <a:ext uri="{FF2B5EF4-FFF2-40B4-BE49-F238E27FC236}">
                <a16:creationId xmlns:a16="http://schemas.microsoft.com/office/drawing/2014/main" id="{B107E9C7-35D1-4A98-971D-B9A3B7D56FCD}"/>
              </a:ext>
            </a:extLst>
          </p:cNvPr>
          <p:cNvSpPr>
            <a:spLocks noGrp="1"/>
          </p:cNvSpPr>
          <p:nvPr>
            <p:ph type="title"/>
          </p:nvPr>
        </p:nvSpPr>
        <p:spPr>
          <a:xfrm>
            <a:off x="457200" y="230311"/>
            <a:ext cx="8853169" cy="950595"/>
          </a:xfrm>
        </p:spPr>
        <p:txBody>
          <a:bodyPr/>
          <a:lstStyle/>
          <a:p>
            <a:r>
              <a:rPr lang="en-IN" dirty="0"/>
              <a:t>literature survey</a:t>
            </a:r>
          </a:p>
        </p:txBody>
      </p:sp>
      <p:graphicFrame>
        <p:nvGraphicFramePr>
          <p:cNvPr id="18" name="Table 17">
            <a:extLst>
              <a:ext uri="{FF2B5EF4-FFF2-40B4-BE49-F238E27FC236}">
                <a16:creationId xmlns:a16="http://schemas.microsoft.com/office/drawing/2014/main" id="{FD887082-00D0-4A52-B899-E88872777008}"/>
              </a:ext>
            </a:extLst>
          </p:cNvPr>
          <p:cNvGraphicFramePr>
            <a:graphicFrameLocks noGrp="1"/>
          </p:cNvGraphicFramePr>
          <p:nvPr>
            <p:extLst>
              <p:ext uri="{D42A27DB-BD31-4B8C-83A1-F6EECF244321}">
                <p14:modId xmlns:p14="http://schemas.microsoft.com/office/powerpoint/2010/main" val="840395066"/>
              </p:ext>
            </p:extLst>
          </p:nvPr>
        </p:nvGraphicFramePr>
        <p:xfrm>
          <a:off x="609600" y="1672581"/>
          <a:ext cx="17068800" cy="8122744"/>
        </p:xfrm>
        <a:graphic>
          <a:graphicData uri="http://schemas.openxmlformats.org/drawingml/2006/table">
            <a:tbl>
              <a:tblPr/>
              <a:tblGrid>
                <a:gridCol w="3413760">
                  <a:extLst>
                    <a:ext uri="{9D8B030D-6E8A-4147-A177-3AD203B41FA5}">
                      <a16:colId xmlns:a16="http://schemas.microsoft.com/office/drawing/2014/main" val="2411571593"/>
                    </a:ext>
                  </a:extLst>
                </a:gridCol>
                <a:gridCol w="3413760">
                  <a:extLst>
                    <a:ext uri="{9D8B030D-6E8A-4147-A177-3AD203B41FA5}">
                      <a16:colId xmlns:a16="http://schemas.microsoft.com/office/drawing/2014/main" val="2804613830"/>
                    </a:ext>
                  </a:extLst>
                </a:gridCol>
                <a:gridCol w="3413760">
                  <a:extLst>
                    <a:ext uri="{9D8B030D-6E8A-4147-A177-3AD203B41FA5}">
                      <a16:colId xmlns:a16="http://schemas.microsoft.com/office/drawing/2014/main" val="1382499258"/>
                    </a:ext>
                  </a:extLst>
                </a:gridCol>
                <a:gridCol w="3413760">
                  <a:extLst>
                    <a:ext uri="{9D8B030D-6E8A-4147-A177-3AD203B41FA5}">
                      <a16:colId xmlns:a16="http://schemas.microsoft.com/office/drawing/2014/main" val="3206141087"/>
                    </a:ext>
                  </a:extLst>
                </a:gridCol>
                <a:gridCol w="3413760">
                  <a:extLst>
                    <a:ext uri="{9D8B030D-6E8A-4147-A177-3AD203B41FA5}">
                      <a16:colId xmlns:a16="http://schemas.microsoft.com/office/drawing/2014/main" val="749356942"/>
                    </a:ext>
                  </a:extLst>
                </a:gridCol>
              </a:tblGrid>
              <a:tr h="152236">
                <a:tc>
                  <a:txBody>
                    <a:bodyPr/>
                    <a:lstStyle/>
                    <a:p>
                      <a:pPr fontAlgn="b"/>
                      <a:r>
                        <a:rPr lang="en-IN" sz="1800" b="1">
                          <a:effectLst/>
                        </a:rPr>
                        <a:t>Title</a:t>
                      </a:r>
                    </a:p>
                  </a:txBody>
                  <a:tcPr marL="15224" marR="15224" marT="7612" marB="7612"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a:effectLst/>
                        </a:rPr>
                        <a:t>Authors</a:t>
                      </a:r>
                    </a:p>
                  </a:txBody>
                  <a:tcPr marL="15224" marR="15224" marT="7612" marB="7612"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a:effectLst/>
                        </a:rPr>
                        <a:t>Year</a:t>
                      </a:r>
                    </a:p>
                  </a:txBody>
                  <a:tcPr marL="15224" marR="15224" marT="7612" marB="7612"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a:effectLst/>
                        </a:rPr>
                        <a:t>Key Contributions</a:t>
                      </a:r>
                    </a:p>
                  </a:txBody>
                  <a:tcPr marL="15224" marR="15224" marT="7612" marB="7612"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a:effectLst/>
                        </a:rPr>
                        <a:t>Relevance to Project</a:t>
                      </a:r>
                    </a:p>
                  </a:txBody>
                  <a:tcPr marL="15224" marR="15224" marT="7612" marB="7612"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65148011"/>
                  </a:ext>
                </a:extLst>
              </a:tr>
              <a:tr h="700287">
                <a:tc>
                  <a:txBody>
                    <a:bodyPr/>
                    <a:lstStyle/>
                    <a:p>
                      <a:pPr fontAlgn="base"/>
                      <a:r>
                        <a:rPr lang="en-US" sz="1800">
                          <a:effectLst/>
                        </a:rPr>
                        <a:t>"FaceNet: A Unified Embedding for Face Recognition and Clustering"</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Florian Schroff, Dmitry Kalenichenko, James Philbin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dirty="0">
                          <a:effectLst/>
                        </a:rPr>
                        <a:t>2015</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dirty="0">
                          <a:effectLst/>
                        </a:rPr>
                        <a:t>Introduces </a:t>
                      </a:r>
                      <a:r>
                        <a:rPr lang="en-US" sz="1800" dirty="0" err="1">
                          <a:effectLst/>
                        </a:rPr>
                        <a:t>FaceNet</a:t>
                      </a:r>
                      <a:r>
                        <a:rPr lang="en-US" sz="1800" dirty="0">
                          <a:effectLst/>
                        </a:rPr>
                        <a:t> using deep convolutional networks for face recognition and clustering.</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dirty="0">
                          <a:effectLst/>
                        </a:rPr>
                        <a:t>Relevant for CNN-based face recognition.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848796246"/>
                  </a:ext>
                </a:extLst>
              </a:tr>
              <a:tr h="837300">
                <a:tc>
                  <a:txBody>
                    <a:bodyPr/>
                    <a:lstStyle/>
                    <a:p>
                      <a:pPr fontAlgn="base"/>
                      <a:r>
                        <a:rPr lang="en-US" sz="1800">
                          <a:effectLst/>
                        </a:rPr>
                        <a:t>"DeepFace: Closing the Gap to Human-Level Performance in Face Verification"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dirty="0">
                          <a:effectLst/>
                        </a:rPr>
                        <a:t>Yaniv </a:t>
                      </a:r>
                      <a:r>
                        <a:rPr lang="en-IN" sz="1800" dirty="0" err="1">
                          <a:effectLst/>
                        </a:rPr>
                        <a:t>Taigman</a:t>
                      </a:r>
                      <a:r>
                        <a:rPr lang="en-IN" sz="1800" dirty="0">
                          <a:effectLst/>
                        </a:rPr>
                        <a:t>, Ming Yang, </a:t>
                      </a:r>
                      <a:r>
                        <a:rPr lang="en-IN" sz="1800" dirty="0" err="1">
                          <a:effectLst/>
                        </a:rPr>
                        <a:t>Marc'Aurelio</a:t>
                      </a:r>
                      <a:r>
                        <a:rPr lang="en-IN" sz="1800" dirty="0">
                          <a:effectLst/>
                        </a:rPr>
                        <a:t> </a:t>
                      </a:r>
                      <a:r>
                        <a:rPr lang="en-IN" sz="1800" dirty="0" err="1">
                          <a:effectLst/>
                        </a:rPr>
                        <a:t>Ranzato</a:t>
                      </a:r>
                      <a:r>
                        <a:rPr lang="en-IN" sz="1800" dirty="0">
                          <a:effectLst/>
                        </a:rPr>
                        <a:t>, </a:t>
                      </a:r>
                      <a:r>
                        <a:rPr lang="en-IN" sz="1800" dirty="0" err="1">
                          <a:effectLst/>
                        </a:rPr>
                        <a:t>Lior</a:t>
                      </a:r>
                      <a:r>
                        <a:rPr lang="en-IN" sz="1800" dirty="0">
                          <a:effectLst/>
                        </a:rPr>
                        <a:t> Wolf</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2014</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Proposes DeepFace, a deep learning architecture achieving human-level performance in face verification.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Insights into CNN architectures for face recognition.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152083356"/>
                  </a:ext>
                </a:extLst>
              </a:tr>
              <a:tr h="745958">
                <a:tc>
                  <a:txBody>
                    <a:bodyPr/>
                    <a:lstStyle/>
                    <a:p>
                      <a:pPr fontAlgn="base"/>
                      <a:r>
                        <a:rPr lang="en-US" sz="1800">
                          <a:effectLst/>
                        </a:rPr>
                        <a:t>"A Survey on Convolutional Neural Networks (CNNs): Approaches, Applications and Challenges"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dirty="0">
                          <a:effectLst/>
                        </a:rPr>
                        <a:t>Monika Goyal, Ankush Khandelwal, Abhishek Bansal</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dirty="0">
                          <a:effectLst/>
                        </a:rPr>
                        <a:t>2020</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dirty="0">
                          <a:effectLst/>
                        </a:rPr>
                        <a:t>Provides a comprehensive overview of CNNs, their applications, and challenges.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Understanding CNN fundamentals and applications.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10387141"/>
                  </a:ext>
                </a:extLst>
              </a:tr>
              <a:tr h="517603">
                <a:tc>
                  <a:txBody>
                    <a:bodyPr/>
                    <a:lstStyle/>
                    <a:p>
                      <a:pPr fontAlgn="base"/>
                      <a:r>
                        <a:rPr lang="en-US" sz="1800">
                          <a:effectLst/>
                        </a:rPr>
                        <a:t>"Support Vector Machines for Binary Classification"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Christopher J.C. Burges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1998</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Classic SVM paper introducing SVMs for binary classification tasks.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Fundamental paper on SVMs, relevant for ensemble learning.</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50898660"/>
                  </a:ext>
                </a:extLst>
              </a:tr>
              <a:tr h="745958">
                <a:tc>
                  <a:txBody>
                    <a:bodyPr/>
                    <a:lstStyle/>
                    <a:p>
                      <a:pPr fontAlgn="base"/>
                      <a:r>
                        <a:rPr lang="en-US" sz="1800">
                          <a:effectLst/>
                        </a:rPr>
                        <a:t>"Ensemble Learning Methods: A Review"</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Zhi-Hua Zhou</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2012</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Review of ensemble learning methods, including bagging, boosting, and stacking.</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Insights into ensemble methods, relevant for Code 2.</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5858082"/>
                  </a:ext>
                </a:extLst>
              </a:tr>
              <a:tr h="654616">
                <a:tc>
                  <a:txBody>
                    <a:bodyPr/>
                    <a:lstStyle/>
                    <a:p>
                      <a:pPr fontAlgn="base"/>
                      <a:r>
                        <a:rPr lang="en-US" sz="1800">
                          <a:effectLst/>
                        </a:rPr>
                        <a:t>"A Survey on Deep Learning Based Approaches for Face Detection and Recognition"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Imran Ali, Usama Ijaz Bajwa, Sheeraz Ahmad, Shahzad Anwar</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2020</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Reviews deep learning approaches for face detection and recognition tasks.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Relevant for understanding deep learning in facial recognition.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2813974"/>
                  </a:ext>
                </a:extLst>
              </a:tr>
              <a:tr h="608945">
                <a:tc>
                  <a:txBody>
                    <a:bodyPr/>
                    <a:lstStyle/>
                    <a:p>
                      <a:pPr fontAlgn="base"/>
                      <a:r>
                        <a:rPr lang="en-US" sz="1800">
                          <a:effectLst/>
                        </a:rPr>
                        <a:t>"Facial Expression Recognition: A Brief Review on Approaches and Databases"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Adel Saleh, Ahmad Aljundi, Radu Timofte</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2021</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Reviews facial expression recognition approaches and databases used.</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Relevant for understanding facial expression recognition tasks.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12485847"/>
                  </a:ext>
                </a:extLst>
              </a:tr>
              <a:tr h="426262">
                <a:tc>
                  <a:txBody>
                    <a:bodyPr/>
                    <a:lstStyle/>
                    <a:p>
                      <a:pPr fontAlgn="base"/>
                      <a:r>
                        <a:rPr lang="en-US" sz="1800">
                          <a:effectLst/>
                        </a:rPr>
                        <a:t>"Face Recognition with Local Binary Patterns"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fi-FI" sz="1800">
                          <a:effectLst/>
                        </a:rPr>
                        <a:t>Timo Ahonen, Abdenour Hadid, Matti Pietikainen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2004</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Introduces Local Binary Patterns (LBP) for face recognition.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Insight into alternative methods for face recognition.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86890762"/>
                  </a:ext>
                </a:extLst>
              </a:tr>
              <a:tr h="654616">
                <a:tc>
                  <a:txBody>
                    <a:bodyPr/>
                    <a:lstStyle/>
                    <a:p>
                      <a:pPr fontAlgn="base"/>
                      <a:r>
                        <a:rPr lang="en-US" sz="1800">
                          <a:effectLst/>
                        </a:rPr>
                        <a:t>"The Viola-Jones Face Detection Framework"</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Paul Viola, Michael Jones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2001</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Introduces the Viola-Jones face detection framework using Haar-like features.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Relevant for understanding Haar cascades in face detection.</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48483848"/>
                  </a:ext>
                </a:extLst>
              </a:tr>
              <a:tr h="745958">
                <a:tc>
                  <a:txBody>
                    <a:bodyPr/>
                    <a:lstStyle/>
                    <a:p>
                      <a:pPr fontAlgn="base"/>
                      <a:r>
                        <a:rPr lang="en-US" sz="1800">
                          <a:effectLst/>
                        </a:rPr>
                        <a:t>"A Survey of Ensemble Learning Methods and their Applications"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Mohd Shafry Mohd Rahim, Siti Norul Huda Sheikh Abdullah</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a:effectLst/>
                        </a:rPr>
                        <a:t>2018</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800">
                          <a:effectLst/>
                        </a:rPr>
                        <a:t>Survey of various ensemble learning methods and their applications in different domains.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800" dirty="0">
                          <a:effectLst/>
                        </a:rPr>
                        <a:t>Relevant for understanding ensemble learning techniques.</a:t>
                      </a:r>
                    </a:p>
                  </a:txBody>
                  <a:tcPr marL="15224" marR="15224" marT="7612" marB="7612"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916620010"/>
                  </a:ext>
                </a:extLst>
              </a:tr>
            </a:tbl>
          </a:graphicData>
        </a:graphic>
      </p:graphicFrame>
      <p:sp>
        <p:nvSpPr>
          <p:cNvPr id="19" name="Rectangle 1">
            <a:extLst>
              <a:ext uri="{FF2B5EF4-FFF2-40B4-BE49-F238E27FC236}">
                <a16:creationId xmlns:a16="http://schemas.microsoft.com/office/drawing/2014/main" id="{61D4980B-5125-4B44-84D7-D73E61449FBE}"/>
              </a:ext>
            </a:extLst>
          </p:cNvPr>
          <p:cNvSpPr>
            <a:spLocks noChangeArrowheads="1"/>
          </p:cNvSpPr>
          <p:nvPr/>
        </p:nvSpPr>
        <p:spPr bwMode="auto">
          <a:xfrm>
            <a:off x="8766174" y="2039035"/>
            <a:ext cx="1934498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305800" y="0"/>
            <a:ext cx="9982199" cy="10287000"/>
          </a:xfrm>
          <a:prstGeom prst="rect">
            <a:avLst/>
          </a:prstGeom>
        </p:spPr>
      </p:pic>
      <p:sp>
        <p:nvSpPr>
          <p:cNvPr id="9" name="object 9"/>
          <p:cNvSpPr txBox="1">
            <a:spLocks noGrp="1"/>
          </p:cNvSpPr>
          <p:nvPr>
            <p:ph type="title"/>
          </p:nvPr>
        </p:nvSpPr>
        <p:spPr>
          <a:xfrm>
            <a:off x="5787005" y="25063"/>
            <a:ext cx="5537200" cy="1110176"/>
          </a:xfrm>
          <a:prstGeom prst="rect">
            <a:avLst/>
          </a:prstGeom>
        </p:spPr>
        <p:txBody>
          <a:bodyPr vert="horz" wrap="square" lIns="0" tIns="11430" rIns="0" bIns="0" rtlCol="0">
            <a:spAutoFit/>
          </a:bodyPr>
          <a:lstStyle/>
          <a:p>
            <a:pPr marL="12700" marR="5080">
              <a:lnSpc>
                <a:spcPct val="123900"/>
              </a:lnSpc>
              <a:spcBef>
                <a:spcPts val="90"/>
              </a:spcBef>
            </a:pPr>
            <a:r>
              <a:rPr lang="en-IN" b="1" dirty="0"/>
              <a:t>Methodology</a:t>
            </a:r>
            <a:endParaRPr sz="5650" dirty="0">
              <a:latin typeface="Microsoft Sans Serif"/>
              <a:cs typeface="Microsoft Sans Serif"/>
            </a:endParaRPr>
          </a:p>
        </p:txBody>
      </p:sp>
      <p:sp>
        <p:nvSpPr>
          <p:cNvPr id="19" name="Rectangle 18">
            <a:extLst>
              <a:ext uri="{FF2B5EF4-FFF2-40B4-BE49-F238E27FC236}">
                <a16:creationId xmlns:a16="http://schemas.microsoft.com/office/drawing/2014/main" id="{DC5D0D70-6C1D-44E0-9B35-FC4C7B4F56A7}"/>
              </a:ext>
            </a:extLst>
          </p:cNvPr>
          <p:cNvSpPr/>
          <p:nvPr/>
        </p:nvSpPr>
        <p:spPr>
          <a:xfrm>
            <a:off x="685800" y="1450438"/>
            <a:ext cx="4267200" cy="461665"/>
          </a:xfrm>
          <a:prstGeom prst="rect">
            <a:avLst/>
          </a:prstGeom>
        </p:spPr>
        <p:txBody>
          <a:bodyPr wrap="square">
            <a:spAutoFit/>
          </a:bodyPr>
          <a:lstStyle/>
          <a:p>
            <a:r>
              <a:rPr lang="en-IN" sz="2400" b="1" i="0" u="sng" dirty="0">
                <a:solidFill>
                  <a:srgbClr val="0D0D0D"/>
                </a:solidFill>
                <a:effectLst/>
                <a:latin typeface="Söhne"/>
              </a:rPr>
              <a:t>Facial Recognition with CNN</a:t>
            </a:r>
            <a:endParaRPr lang="en-IN" sz="2400" u="sng" dirty="0"/>
          </a:p>
        </p:txBody>
      </p:sp>
      <p:sp>
        <p:nvSpPr>
          <p:cNvPr id="20" name="Rectangle 19">
            <a:extLst>
              <a:ext uri="{FF2B5EF4-FFF2-40B4-BE49-F238E27FC236}">
                <a16:creationId xmlns:a16="http://schemas.microsoft.com/office/drawing/2014/main" id="{32900130-C808-4465-BF1C-F458A08FFD6A}"/>
              </a:ext>
            </a:extLst>
          </p:cNvPr>
          <p:cNvSpPr/>
          <p:nvPr/>
        </p:nvSpPr>
        <p:spPr>
          <a:xfrm>
            <a:off x="685800" y="2360066"/>
            <a:ext cx="7315200" cy="7294305"/>
          </a:xfrm>
          <a:prstGeom prst="rect">
            <a:avLst/>
          </a:prstGeom>
        </p:spPr>
        <p:txBody>
          <a:bodyPr wrap="square">
            <a:spAutoFit/>
          </a:bodyPr>
          <a:lstStyle/>
          <a:p>
            <a:pPr>
              <a:buFont typeface="+mj-lt"/>
              <a:buAutoNum type="arabicPeriod"/>
            </a:pPr>
            <a:r>
              <a:rPr lang="en-IN" b="1" i="0" dirty="0">
                <a:solidFill>
                  <a:srgbClr val="0D0D0D"/>
                </a:solidFill>
                <a:effectLst/>
                <a:latin typeface="Söhne"/>
              </a:rPr>
              <a:t>Data Collection and Preparation:</a:t>
            </a:r>
            <a:endParaRPr lang="en-IN" b="0" i="0" dirty="0">
              <a:solidFill>
                <a:srgbClr val="0D0D0D"/>
              </a:solidFill>
              <a:effectLst/>
              <a:latin typeface="Söhne"/>
            </a:endParaRPr>
          </a:p>
          <a:p>
            <a:pPr marL="742950" lvl="1" indent="-285750">
              <a:buFont typeface="+mj-lt"/>
              <a:buAutoNum type="arabicPeriod"/>
            </a:pPr>
            <a:r>
              <a:rPr lang="en-IN" b="0" i="0" dirty="0">
                <a:solidFill>
                  <a:srgbClr val="0D0D0D"/>
                </a:solidFill>
                <a:effectLst/>
                <a:latin typeface="Söhne"/>
              </a:rPr>
              <a:t>Gather a dataset of grayscale facial images.</a:t>
            </a:r>
          </a:p>
          <a:p>
            <a:pPr marL="742950" lvl="1" indent="-285750">
              <a:buFont typeface="+mj-lt"/>
              <a:buAutoNum type="arabicPeriod"/>
            </a:pPr>
            <a:r>
              <a:rPr lang="en-IN" b="0" i="0" dirty="0">
                <a:solidFill>
                  <a:srgbClr val="0D0D0D"/>
                </a:solidFill>
                <a:effectLst/>
                <a:latin typeface="Söhne"/>
              </a:rPr>
              <a:t>Organize images into folders for each individual.</a:t>
            </a:r>
          </a:p>
          <a:p>
            <a:pPr marL="742950" lvl="1" indent="-285750">
              <a:buFont typeface="+mj-lt"/>
              <a:buAutoNum type="arabicPeriod"/>
            </a:pPr>
            <a:r>
              <a:rPr lang="en-IN" b="0" i="0" dirty="0" err="1">
                <a:solidFill>
                  <a:srgbClr val="0D0D0D"/>
                </a:solidFill>
                <a:effectLst/>
                <a:latin typeface="Söhne"/>
              </a:rPr>
              <a:t>Preprocess</a:t>
            </a:r>
            <a:r>
              <a:rPr lang="en-IN" b="0" i="0" dirty="0">
                <a:solidFill>
                  <a:srgbClr val="0D0D0D"/>
                </a:solidFill>
                <a:effectLst/>
                <a:latin typeface="Söhne"/>
              </a:rPr>
              <a:t> images:</a:t>
            </a:r>
          </a:p>
          <a:p>
            <a:pPr marL="1143000" lvl="2" indent="-228600">
              <a:buFont typeface="+mj-lt"/>
              <a:buAutoNum type="arabicPeriod"/>
            </a:pPr>
            <a:r>
              <a:rPr lang="en-IN" b="0" i="0" dirty="0">
                <a:solidFill>
                  <a:srgbClr val="0D0D0D"/>
                </a:solidFill>
                <a:effectLst/>
                <a:latin typeface="Söhne"/>
              </a:rPr>
              <a:t>Resize to 128x128 pixels.</a:t>
            </a:r>
          </a:p>
          <a:p>
            <a:pPr marL="1143000" lvl="2" indent="-228600">
              <a:buFont typeface="+mj-lt"/>
              <a:buAutoNum type="arabicPeriod"/>
            </a:pPr>
            <a:r>
              <a:rPr lang="en-IN" b="0" i="0" dirty="0">
                <a:solidFill>
                  <a:srgbClr val="0D0D0D"/>
                </a:solidFill>
                <a:effectLst/>
                <a:latin typeface="Söhne"/>
              </a:rPr>
              <a:t>Normalize pixel values to [0, 1] range.</a:t>
            </a:r>
          </a:p>
          <a:p>
            <a:pPr>
              <a:buFont typeface="+mj-lt"/>
              <a:buAutoNum type="arabicPeriod"/>
            </a:pPr>
            <a:r>
              <a:rPr lang="en-IN" b="1" i="0" dirty="0">
                <a:solidFill>
                  <a:srgbClr val="0D0D0D"/>
                </a:solidFill>
                <a:effectLst/>
                <a:latin typeface="Söhne"/>
              </a:rPr>
              <a:t>CNN Model Training:</a:t>
            </a:r>
            <a:endParaRPr lang="en-IN" b="0" i="0" dirty="0">
              <a:solidFill>
                <a:srgbClr val="0D0D0D"/>
              </a:solidFill>
              <a:effectLst/>
              <a:latin typeface="Söhne"/>
            </a:endParaRPr>
          </a:p>
          <a:p>
            <a:pPr marL="742950" lvl="1" indent="-285750">
              <a:buFont typeface="+mj-lt"/>
              <a:buAutoNum type="arabicPeriod"/>
            </a:pPr>
            <a:r>
              <a:rPr lang="en-IN" b="0" i="0" dirty="0">
                <a:solidFill>
                  <a:srgbClr val="0D0D0D"/>
                </a:solidFill>
                <a:effectLst/>
                <a:latin typeface="Söhne"/>
              </a:rPr>
              <a:t>Build a Convolutional Neural Network (CNN) model:</a:t>
            </a:r>
          </a:p>
          <a:p>
            <a:pPr marL="1143000" lvl="2" indent="-228600">
              <a:buFont typeface="+mj-lt"/>
              <a:buAutoNum type="arabicPeriod"/>
            </a:pPr>
            <a:r>
              <a:rPr lang="en-IN" b="0" i="0" dirty="0">
                <a:solidFill>
                  <a:srgbClr val="0D0D0D"/>
                </a:solidFill>
                <a:effectLst/>
                <a:latin typeface="Söhne"/>
              </a:rPr>
              <a:t>CNN architecture with Conv2D, MaxPooling2D, Flatten, and Dense layers.</a:t>
            </a:r>
          </a:p>
          <a:p>
            <a:pPr marL="742950" lvl="1" indent="-285750">
              <a:buFont typeface="+mj-lt"/>
              <a:buAutoNum type="arabicPeriod"/>
            </a:pPr>
            <a:r>
              <a:rPr lang="en-IN" b="0" i="0" dirty="0">
                <a:solidFill>
                  <a:srgbClr val="0D0D0D"/>
                </a:solidFill>
                <a:effectLst/>
                <a:latin typeface="Söhne"/>
              </a:rPr>
              <a:t>Split dataset into 80% training and 20% testing sets.</a:t>
            </a:r>
          </a:p>
          <a:p>
            <a:pPr marL="742950" lvl="1" indent="-285750">
              <a:buFont typeface="+mj-lt"/>
              <a:buAutoNum type="arabicPeriod"/>
            </a:pPr>
            <a:r>
              <a:rPr lang="en-IN" b="0" i="0" dirty="0">
                <a:solidFill>
                  <a:srgbClr val="0D0D0D"/>
                </a:solidFill>
                <a:effectLst/>
                <a:latin typeface="Söhne"/>
              </a:rPr>
              <a:t>Train the CNN model on the training set:</a:t>
            </a:r>
          </a:p>
          <a:p>
            <a:pPr marL="1143000" lvl="2" indent="-228600">
              <a:buFont typeface="+mj-lt"/>
              <a:buAutoNum type="arabicPeriod"/>
            </a:pPr>
            <a:r>
              <a:rPr lang="en-IN" b="0" i="0" dirty="0">
                <a:solidFill>
                  <a:srgbClr val="0D0D0D"/>
                </a:solidFill>
                <a:effectLst/>
                <a:latin typeface="Söhne"/>
              </a:rPr>
              <a:t>Use grayscale images as input.</a:t>
            </a:r>
          </a:p>
          <a:p>
            <a:pPr marL="1143000" lvl="2" indent="-228600">
              <a:buFont typeface="+mj-lt"/>
              <a:buAutoNum type="arabicPeriod"/>
            </a:pPr>
            <a:r>
              <a:rPr lang="en-IN" b="0" i="0" dirty="0">
                <a:solidFill>
                  <a:srgbClr val="0D0D0D"/>
                </a:solidFill>
                <a:effectLst/>
                <a:latin typeface="Söhne"/>
              </a:rPr>
              <a:t>Output predicted classes (individual identities).</a:t>
            </a:r>
          </a:p>
          <a:p>
            <a:pPr>
              <a:buFont typeface="+mj-lt"/>
              <a:buAutoNum type="arabicPeriod"/>
            </a:pPr>
            <a:r>
              <a:rPr lang="en-IN" b="1" i="0" dirty="0">
                <a:solidFill>
                  <a:srgbClr val="0D0D0D"/>
                </a:solidFill>
                <a:effectLst/>
                <a:latin typeface="Söhne"/>
              </a:rPr>
              <a:t>Face Detection using </a:t>
            </a:r>
            <a:r>
              <a:rPr lang="en-IN" b="1" i="0" dirty="0" err="1">
                <a:solidFill>
                  <a:srgbClr val="0D0D0D"/>
                </a:solidFill>
                <a:effectLst/>
                <a:latin typeface="Söhne"/>
              </a:rPr>
              <a:t>Haar</a:t>
            </a:r>
            <a:r>
              <a:rPr lang="en-IN" b="1" i="0" dirty="0">
                <a:solidFill>
                  <a:srgbClr val="0D0D0D"/>
                </a:solidFill>
                <a:effectLst/>
                <a:latin typeface="Söhne"/>
              </a:rPr>
              <a:t> Cascades:</a:t>
            </a:r>
            <a:endParaRPr lang="en-IN" b="0" i="0" dirty="0">
              <a:solidFill>
                <a:srgbClr val="0D0D0D"/>
              </a:solidFill>
              <a:effectLst/>
              <a:latin typeface="Söhne"/>
            </a:endParaRPr>
          </a:p>
          <a:p>
            <a:pPr marL="742950" lvl="1" indent="-285750">
              <a:buFont typeface="+mj-lt"/>
              <a:buAutoNum type="arabicPeriod"/>
            </a:pPr>
            <a:r>
              <a:rPr lang="en-IN" b="0" i="0" dirty="0">
                <a:solidFill>
                  <a:srgbClr val="0D0D0D"/>
                </a:solidFill>
                <a:effectLst/>
                <a:latin typeface="Söhne"/>
              </a:rPr>
              <a:t>Utilize pre-trained </a:t>
            </a:r>
            <a:r>
              <a:rPr lang="en-IN" b="0" i="0" dirty="0" err="1">
                <a:solidFill>
                  <a:srgbClr val="0D0D0D"/>
                </a:solidFill>
                <a:effectLst/>
                <a:latin typeface="Söhne"/>
              </a:rPr>
              <a:t>Haar</a:t>
            </a:r>
            <a:r>
              <a:rPr lang="en-IN" b="0" i="0" dirty="0">
                <a:solidFill>
                  <a:srgbClr val="0D0D0D"/>
                </a:solidFill>
                <a:effectLst/>
                <a:latin typeface="Söhne"/>
              </a:rPr>
              <a:t> cascades for face detection:</a:t>
            </a:r>
          </a:p>
          <a:p>
            <a:pPr marL="1143000" lvl="2" indent="-228600">
              <a:buFont typeface="+mj-lt"/>
              <a:buAutoNum type="arabicPeriod"/>
            </a:pPr>
            <a:r>
              <a:rPr lang="en-IN" b="0" i="0" dirty="0">
                <a:solidFill>
                  <a:srgbClr val="0D0D0D"/>
                </a:solidFill>
                <a:effectLst/>
                <a:latin typeface="Söhne"/>
              </a:rPr>
              <a:t>Load </a:t>
            </a:r>
            <a:r>
              <a:rPr lang="en-IN" b="0" i="0" dirty="0" err="1">
                <a:solidFill>
                  <a:srgbClr val="0D0D0D"/>
                </a:solidFill>
                <a:effectLst/>
                <a:latin typeface="Söhne"/>
              </a:rPr>
              <a:t>Haar</a:t>
            </a:r>
            <a:r>
              <a:rPr lang="en-IN" b="0" i="0" dirty="0">
                <a:solidFill>
                  <a:srgbClr val="0D0D0D"/>
                </a:solidFill>
                <a:effectLst/>
                <a:latin typeface="Söhne"/>
              </a:rPr>
              <a:t> cascade classifier for face detection.</a:t>
            </a:r>
          </a:p>
          <a:p>
            <a:pPr marL="1143000" lvl="2" indent="-228600">
              <a:buFont typeface="+mj-lt"/>
              <a:buAutoNum type="arabicPeriod"/>
            </a:pPr>
            <a:r>
              <a:rPr lang="en-IN" b="0" i="0" dirty="0">
                <a:solidFill>
                  <a:srgbClr val="0D0D0D"/>
                </a:solidFill>
                <a:effectLst/>
                <a:latin typeface="Söhne"/>
              </a:rPr>
              <a:t>Detect faces in live webcam frames.</a:t>
            </a:r>
          </a:p>
          <a:p>
            <a:pPr>
              <a:buFont typeface="+mj-lt"/>
              <a:buAutoNum type="arabicPeriod"/>
            </a:pPr>
            <a:r>
              <a:rPr lang="en-IN" b="1" i="0" dirty="0">
                <a:solidFill>
                  <a:srgbClr val="0D0D0D"/>
                </a:solidFill>
                <a:effectLst/>
                <a:latin typeface="Söhne"/>
              </a:rPr>
              <a:t>Attendance Marking (Code 1):</a:t>
            </a:r>
            <a:endParaRPr lang="en-IN" b="0" i="0" dirty="0">
              <a:solidFill>
                <a:srgbClr val="0D0D0D"/>
              </a:solidFill>
              <a:effectLst/>
              <a:latin typeface="Söhne"/>
            </a:endParaRPr>
          </a:p>
          <a:p>
            <a:pPr marL="742950" lvl="1" indent="-285750">
              <a:buFont typeface="+mj-lt"/>
              <a:buAutoNum type="arabicPeriod"/>
            </a:pPr>
            <a:r>
              <a:rPr lang="en-IN" b="0" i="0" dirty="0">
                <a:solidFill>
                  <a:srgbClr val="0D0D0D"/>
                </a:solidFill>
                <a:effectLst/>
                <a:latin typeface="Söhne"/>
              </a:rPr>
              <a:t>Capture live webcam images:</a:t>
            </a:r>
          </a:p>
          <a:p>
            <a:pPr marL="1143000" lvl="2" indent="-228600">
              <a:buFont typeface="+mj-lt"/>
              <a:buAutoNum type="arabicPeriod"/>
            </a:pPr>
            <a:r>
              <a:rPr lang="en-IN" b="0" i="0" dirty="0">
                <a:solidFill>
                  <a:srgbClr val="0D0D0D"/>
                </a:solidFill>
                <a:effectLst/>
                <a:latin typeface="Söhne"/>
              </a:rPr>
              <a:t>Convert frames to grayscale.</a:t>
            </a:r>
          </a:p>
          <a:p>
            <a:pPr marL="1143000" lvl="2" indent="-228600">
              <a:buFont typeface="+mj-lt"/>
              <a:buAutoNum type="arabicPeriod"/>
            </a:pPr>
            <a:r>
              <a:rPr lang="en-IN" b="0" i="0" dirty="0">
                <a:solidFill>
                  <a:srgbClr val="0D0D0D"/>
                </a:solidFill>
                <a:effectLst/>
                <a:latin typeface="Söhne"/>
              </a:rPr>
              <a:t>Detect faces using </a:t>
            </a:r>
            <a:r>
              <a:rPr lang="en-IN" b="0" i="0" dirty="0" err="1">
                <a:solidFill>
                  <a:srgbClr val="0D0D0D"/>
                </a:solidFill>
                <a:effectLst/>
                <a:latin typeface="Söhne"/>
              </a:rPr>
              <a:t>Haar</a:t>
            </a:r>
            <a:r>
              <a:rPr lang="en-IN" b="0" i="0" dirty="0">
                <a:solidFill>
                  <a:srgbClr val="0D0D0D"/>
                </a:solidFill>
                <a:effectLst/>
                <a:latin typeface="Söhne"/>
              </a:rPr>
              <a:t> cascades.</a:t>
            </a:r>
          </a:p>
          <a:p>
            <a:pPr marL="1143000" lvl="2" indent="-228600">
              <a:buFont typeface="+mj-lt"/>
              <a:buAutoNum type="arabicPeriod"/>
            </a:pPr>
            <a:r>
              <a:rPr lang="en-IN" b="0" i="0" dirty="0">
                <a:solidFill>
                  <a:srgbClr val="0D0D0D"/>
                </a:solidFill>
                <a:effectLst/>
                <a:latin typeface="Söhne"/>
              </a:rPr>
              <a:t>Resize and normalize face regions for CNN input.</a:t>
            </a:r>
          </a:p>
          <a:p>
            <a:pPr marL="1143000" lvl="2" indent="-228600">
              <a:buFont typeface="+mj-lt"/>
              <a:buAutoNum type="arabicPeriod"/>
            </a:pPr>
            <a:r>
              <a:rPr lang="en-IN" b="0" i="0" dirty="0">
                <a:solidFill>
                  <a:srgbClr val="0D0D0D"/>
                </a:solidFill>
                <a:effectLst/>
                <a:latin typeface="Söhne"/>
              </a:rPr>
              <a:t>CNN model predicts the identity.</a:t>
            </a:r>
          </a:p>
          <a:p>
            <a:pPr marL="1143000" lvl="2" indent="-228600">
              <a:buFont typeface="+mj-lt"/>
              <a:buAutoNum type="arabicPeriod"/>
            </a:pPr>
            <a:r>
              <a:rPr lang="en-IN" b="0" i="0" dirty="0">
                <a:solidFill>
                  <a:srgbClr val="0D0D0D"/>
                </a:solidFill>
                <a:effectLst/>
                <a:latin typeface="Söhne"/>
              </a:rPr>
              <a:t>Mark attendance if confidence exceeds a threshold (e.g., 70%).</a:t>
            </a:r>
          </a:p>
          <a:p>
            <a:pPr marL="1143000" lvl="2" indent="-228600">
              <a:buFont typeface="+mj-lt"/>
              <a:buAutoNum type="arabicPeriod"/>
            </a:pPr>
            <a:r>
              <a:rPr lang="en-IN" b="0" i="0" dirty="0">
                <a:solidFill>
                  <a:srgbClr val="0D0D0D"/>
                </a:solidFill>
                <a:effectLst/>
                <a:latin typeface="Söhne"/>
              </a:rPr>
              <a:t>Store attendance records (name, date, time) in a CSV file.</a:t>
            </a:r>
          </a:p>
        </p:txBody>
      </p:sp>
      <p:sp>
        <p:nvSpPr>
          <p:cNvPr id="21" name="Rectangle 20">
            <a:extLst>
              <a:ext uri="{FF2B5EF4-FFF2-40B4-BE49-F238E27FC236}">
                <a16:creationId xmlns:a16="http://schemas.microsoft.com/office/drawing/2014/main" id="{A2063B76-7A65-4393-9CCF-2D586560B3E4}"/>
              </a:ext>
            </a:extLst>
          </p:cNvPr>
          <p:cNvSpPr/>
          <p:nvPr/>
        </p:nvSpPr>
        <p:spPr>
          <a:xfrm>
            <a:off x="9144000" y="1219605"/>
            <a:ext cx="5089920" cy="461665"/>
          </a:xfrm>
          <a:prstGeom prst="rect">
            <a:avLst/>
          </a:prstGeom>
        </p:spPr>
        <p:txBody>
          <a:bodyPr wrap="none">
            <a:spAutoFit/>
          </a:bodyPr>
          <a:lstStyle/>
          <a:p>
            <a:r>
              <a:rPr lang="en-US" sz="2400" b="1" i="0" u="sng" dirty="0">
                <a:solidFill>
                  <a:srgbClr val="0D0D0D"/>
                </a:solidFill>
                <a:effectLst/>
                <a:latin typeface="Söhne"/>
              </a:rPr>
              <a:t>Ensemble Learning with CNN and SVM</a:t>
            </a:r>
            <a:endParaRPr lang="en-IN" sz="2400" u="sng" dirty="0"/>
          </a:p>
        </p:txBody>
      </p:sp>
      <p:sp>
        <p:nvSpPr>
          <p:cNvPr id="23" name="Rectangle 22">
            <a:extLst>
              <a:ext uri="{FF2B5EF4-FFF2-40B4-BE49-F238E27FC236}">
                <a16:creationId xmlns:a16="http://schemas.microsoft.com/office/drawing/2014/main" id="{5B691F2C-147B-4601-A95B-A5197F716200}"/>
              </a:ext>
            </a:extLst>
          </p:cNvPr>
          <p:cNvSpPr/>
          <p:nvPr/>
        </p:nvSpPr>
        <p:spPr>
          <a:xfrm>
            <a:off x="9296400" y="1883059"/>
            <a:ext cx="8600719" cy="8463855"/>
          </a:xfrm>
          <a:prstGeom prst="rect">
            <a:avLst/>
          </a:prstGeom>
        </p:spPr>
        <p:txBody>
          <a:bodyPr wrap="square">
            <a:spAutoFit/>
          </a:bodyPr>
          <a:lstStyle/>
          <a:p>
            <a:pPr>
              <a:buFont typeface="+mj-lt"/>
              <a:buAutoNum type="arabicPeriod"/>
            </a:pPr>
            <a:r>
              <a:rPr lang="en-IN" sz="1600" b="1" i="0" dirty="0">
                <a:solidFill>
                  <a:srgbClr val="0D0D0D"/>
                </a:solidFill>
                <a:effectLst/>
                <a:latin typeface="Söhne"/>
              </a:rPr>
              <a:t>Data Collection and Preparation:</a:t>
            </a:r>
            <a:endParaRPr lang="en-IN" sz="1600" b="0" i="0" dirty="0">
              <a:solidFill>
                <a:srgbClr val="0D0D0D"/>
              </a:solidFill>
              <a:effectLst/>
              <a:latin typeface="Söhne"/>
            </a:endParaRPr>
          </a:p>
          <a:p>
            <a:pPr marL="742950" lvl="1" indent="-285750">
              <a:buFont typeface="+mj-lt"/>
              <a:buAutoNum type="arabicPeriod"/>
            </a:pPr>
            <a:r>
              <a:rPr lang="en-IN" sz="1600" b="0" i="0" dirty="0">
                <a:solidFill>
                  <a:srgbClr val="0D0D0D"/>
                </a:solidFill>
                <a:effectLst/>
                <a:latin typeface="Söhne"/>
              </a:rPr>
              <a:t>Collect a dataset of grayscale facial images.</a:t>
            </a:r>
          </a:p>
          <a:p>
            <a:pPr marL="742950" lvl="1" indent="-285750">
              <a:buFont typeface="+mj-lt"/>
              <a:buAutoNum type="arabicPeriod"/>
            </a:pPr>
            <a:r>
              <a:rPr lang="en-IN" sz="1600" b="0" i="0" dirty="0">
                <a:solidFill>
                  <a:srgbClr val="0D0D0D"/>
                </a:solidFill>
                <a:effectLst/>
                <a:latin typeface="Söhne"/>
              </a:rPr>
              <a:t>Organize images into folders for each individual.</a:t>
            </a:r>
          </a:p>
          <a:p>
            <a:pPr marL="742950" lvl="1" indent="-285750">
              <a:buFont typeface="+mj-lt"/>
              <a:buAutoNum type="arabicPeriod"/>
            </a:pPr>
            <a:r>
              <a:rPr lang="en-IN" sz="1600" b="0" i="0" dirty="0" err="1">
                <a:solidFill>
                  <a:srgbClr val="0D0D0D"/>
                </a:solidFill>
                <a:effectLst/>
                <a:latin typeface="Söhne"/>
              </a:rPr>
              <a:t>Preprocess</a:t>
            </a:r>
            <a:r>
              <a:rPr lang="en-IN" sz="1600" b="0" i="0" dirty="0">
                <a:solidFill>
                  <a:srgbClr val="0D0D0D"/>
                </a:solidFill>
                <a:effectLst/>
                <a:latin typeface="Söhne"/>
              </a:rPr>
              <a:t> images:</a:t>
            </a:r>
          </a:p>
          <a:p>
            <a:pPr marL="1143000" lvl="2" indent="-228600">
              <a:buFont typeface="+mj-lt"/>
              <a:buAutoNum type="arabicPeriod"/>
            </a:pPr>
            <a:r>
              <a:rPr lang="en-IN" sz="1600" b="0" i="0" dirty="0">
                <a:solidFill>
                  <a:srgbClr val="0D0D0D"/>
                </a:solidFill>
                <a:effectLst/>
                <a:latin typeface="Söhne"/>
              </a:rPr>
              <a:t>Resize to 128x128 pixels.</a:t>
            </a:r>
          </a:p>
          <a:p>
            <a:pPr marL="1143000" lvl="2" indent="-228600">
              <a:buFont typeface="+mj-lt"/>
              <a:buAutoNum type="arabicPeriod"/>
            </a:pPr>
            <a:r>
              <a:rPr lang="en-IN" sz="1600" b="0" i="0" dirty="0">
                <a:solidFill>
                  <a:srgbClr val="0D0D0D"/>
                </a:solidFill>
                <a:effectLst/>
                <a:latin typeface="Söhne"/>
              </a:rPr>
              <a:t>Normalize pixel values to [0, 1] range.</a:t>
            </a:r>
          </a:p>
          <a:p>
            <a:pPr>
              <a:buFont typeface="+mj-lt"/>
              <a:buAutoNum type="arabicPeriod"/>
            </a:pPr>
            <a:r>
              <a:rPr lang="en-IN" sz="1600" b="1" i="0" dirty="0">
                <a:solidFill>
                  <a:srgbClr val="0D0D0D"/>
                </a:solidFill>
                <a:effectLst/>
                <a:latin typeface="Söhne"/>
              </a:rPr>
              <a:t>CNN Model Training:</a:t>
            </a:r>
            <a:endParaRPr lang="en-IN" sz="1600" b="0" i="0" dirty="0">
              <a:solidFill>
                <a:srgbClr val="0D0D0D"/>
              </a:solidFill>
              <a:effectLst/>
              <a:latin typeface="Söhne"/>
            </a:endParaRPr>
          </a:p>
          <a:p>
            <a:pPr marL="742950" lvl="1" indent="-285750">
              <a:buFont typeface="+mj-lt"/>
              <a:buAutoNum type="arabicPeriod"/>
            </a:pPr>
            <a:r>
              <a:rPr lang="en-IN" sz="1600" b="0" i="0" dirty="0">
                <a:solidFill>
                  <a:srgbClr val="0D0D0D"/>
                </a:solidFill>
                <a:effectLst/>
                <a:latin typeface="Söhne"/>
              </a:rPr>
              <a:t>Build a Convolutional Neural Network (CNN) model:</a:t>
            </a:r>
          </a:p>
          <a:p>
            <a:pPr marL="1143000" lvl="2" indent="-228600">
              <a:buFont typeface="+mj-lt"/>
              <a:buAutoNum type="arabicPeriod"/>
            </a:pPr>
            <a:r>
              <a:rPr lang="en-IN" sz="1600" b="0" i="0" dirty="0">
                <a:solidFill>
                  <a:srgbClr val="0D0D0D"/>
                </a:solidFill>
                <a:effectLst/>
                <a:latin typeface="Söhne"/>
              </a:rPr>
              <a:t>CNN architecture with Conv2D, MaxPooling2D, Flatten, and Dense layers.</a:t>
            </a:r>
          </a:p>
          <a:p>
            <a:pPr marL="742950" lvl="1" indent="-285750">
              <a:buFont typeface="+mj-lt"/>
              <a:buAutoNum type="arabicPeriod"/>
            </a:pPr>
            <a:r>
              <a:rPr lang="en-IN" sz="1600" b="0" i="0" dirty="0">
                <a:solidFill>
                  <a:srgbClr val="0D0D0D"/>
                </a:solidFill>
                <a:effectLst/>
                <a:latin typeface="Söhne"/>
              </a:rPr>
              <a:t>Split dataset into 80% training and 20% testing sets.</a:t>
            </a:r>
          </a:p>
          <a:p>
            <a:pPr marL="742950" lvl="1" indent="-285750">
              <a:buFont typeface="+mj-lt"/>
              <a:buAutoNum type="arabicPeriod"/>
            </a:pPr>
            <a:r>
              <a:rPr lang="en-IN" sz="1600" b="0" i="0" dirty="0">
                <a:solidFill>
                  <a:srgbClr val="0D0D0D"/>
                </a:solidFill>
                <a:effectLst/>
                <a:latin typeface="Söhne"/>
              </a:rPr>
              <a:t>Train the CNN model on the training set:</a:t>
            </a:r>
          </a:p>
          <a:p>
            <a:pPr marL="1143000" lvl="2" indent="-228600">
              <a:buFont typeface="+mj-lt"/>
              <a:buAutoNum type="arabicPeriod"/>
            </a:pPr>
            <a:r>
              <a:rPr lang="en-IN" sz="1600" b="0" i="0" dirty="0">
                <a:solidFill>
                  <a:srgbClr val="0D0D0D"/>
                </a:solidFill>
                <a:effectLst/>
                <a:latin typeface="Söhne"/>
              </a:rPr>
              <a:t>Use grayscale images as </a:t>
            </a:r>
            <a:r>
              <a:rPr lang="en-IN" b="0" i="0" dirty="0">
                <a:solidFill>
                  <a:srgbClr val="0D0D0D"/>
                </a:solidFill>
                <a:effectLst/>
                <a:latin typeface="Söhne"/>
              </a:rPr>
              <a:t>input</a:t>
            </a:r>
            <a:r>
              <a:rPr lang="en-IN" sz="1600" b="0" i="0" dirty="0">
                <a:solidFill>
                  <a:srgbClr val="0D0D0D"/>
                </a:solidFill>
                <a:effectLst/>
                <a:latin typeface="Söhne"/>
              </a:rPr>
              <a:t>.</a:t>
            </a:r>
          </a:p>
          <a:p>
            <a:pPr marL="1143000" lvl="2" indent="-228600">
              <a:buFont typeface="+mj-lt"/>
              <a:buAutoNum type="arabicPeriod"/>
            </a:pPr>
            <a:r>
              <a:rPr lang="en-IN" sz="1600" b="0" i="0" dirty="0">
                <a:solidFill>
                  <a:srgbClr val="0D0D0D"/>
                </a:solidFill>
                <a:effectLst/>
                <a:latin typeface="Söhne"/>
              </a:rPr>
              <a:t>Output predicted classes (individual identities).</a:t>
            </a:r>
          </a:p>
          <a:p>
            <a:pPr>
              <a:buFont typeface="+mj-lt"/>
              <a:buAutoNum type="arabicPeriod"/>
            </a:pPr>
            <a:r>
              <a:rPr lang="en-IN" sz="1600" b="1" i="0" dirty="0">
                <a:solidFill>
                  <a:srgbClr val="0D0D0D"/>
                </a:solidFill>
                <a:effectLst/>
                <a:latin typeface="Söhne"/>
              </a:rPr>
              <a:t>SVM Model Training for Ensemble:</a:t>
            </a:r>
            <a:endParaRPr lang="en-IN" sz="1600" b="0" i="0" dirty="0">
              <a:solidFill>
                <a:srgbClr val="0D0D0D"/>
              </a:solidFill>
              <a:effectLst/>
              <a:latin typeface="Söhne"/>
            </a:endParaRPr>
          </a:p>
          <a:p>
            <a:pPr marL="742950" lvl="1" indent="-285750">
              <a:buFont typeface="+mj-lt"/>
              <a:buAutoNum type="arabicPeriod"/>
            </a:pPr>
            <a:r>
              <a:rPr lang="en-IN" sz="1600" b="0" i="0" dirty="0">
                <a:solidFill>
                  <a:srgbClr val="0D0D0D"/>
                </a:solidFill>
                <a:effectLst/>
                <a:latin typeface="Söhne"/>
              </a:rPr>
              <a:t>Create a Support Vector Machine (SVM) model:</a:t>
            </a:r>
          </a:p>
          <a:p>
            <a:pPr marL="1143000" lvl="2" indent="-228600">
              <a:buFont typeface="+mj-lt"/>
              <a:buAutoNum type="arabicPeriod"/>
            </a:pPr>
            <a:r>
              <a:rPr lang="en-IN" sz="1600" b="0" i="0" dirty="0">
                <a:solidFill>
                  <a:srgbClr val="0D0D0D"/>
                </a:solidFill>
                <a:effectLst/>
                <a:latin typeface="Söhne"/>
              </a:rPr>
              <a:t>SVM trained on flattened, normalized images for ensemble learning.</a:t>
            </a:r>
          </a:p>
          <a:p>
            <a:pPr marL="742950" lvl="1" indent="-285750">
              <a:buFont typeface="+mj-lt"/>
              <a:buAutoNum type="arabicPeriod"/>
            </a:pPr>
            <a:r>
              <a:rPr lang="en-IN" sz="1600" b="0" i="0" dirty="0">
                <a:solidFill>
                  <a:srgbClr val="0D0D0D"/>
                </a:solidFill>
                <a:effectLst/>
                <a:latin typeface="Söhne"/>
              </a:rPr>
              <a:t>Train SVM model on the same training set as the CNN.</a:t>
            </a:r>
          </a:p>
          <a:p>
            <a:pPr>
              <a:buFont typeface="+mj-lt"/>
              <a:buAutoNum type="arabicPeriod"/>
            </a:pPr>
            <a:r>
              <a:rPr lang="en-IN" sz="1600" b="1" i="0" dirty="0">
                <a:solidFill>
                  <a:srgbClr val="0D0D0D"/>
                </a:solidFill>
                <a:effectLst/>
                <a:latin typeface="Söhne"/>
              </a:rPr>
              <a:t>Ensemble Model Creation (Code 2):</a:t>
            </a:r>
            <a:endParaRPr lang="en-IN" sz="1600" b="0" i="0" dirty="0">
              <a:solidFill>
                <a:srgbClr val="0D0D0D"/>
              </a:solidFill>
              <a:effectLst/>
              <a:latin typeface="Söhne"/>
            </a:endParaRPr>
          </a:p>
          <a:p>
            <a:pPr marL="742950" lvl="1" indent="-285750">
              <a:buFont typeface="+mj-lt"/>
              <a:buAutoNum type="arabicPeriod"/>
            </a:pPr>
            <a:r>
              <a:rPr lang="en-IN" sz="1600" b="0" i="0" dirty="0">
                <a:solidFill>
                  <a:srgbClr val="0D0D0D"/>
                </a:solidFill>
                <a:effectLst/>
                <a:latin typeface="Söhne"/>
              </a:rPr>
              <a:t>Combine predictions from CNN and SVM for ensemble approach:</a:t>
            </a:r>
          </a:p>
          <a:p>
            <a:pPr marL="1143000" lvl="2" indent="-228600">
              <a:buFont typeface="+mj-lt"/>
              <a:buAutoNum type="arabicPeriod"/>
            </a:pPr>
            <a:r>
              <a:rPr lang="en-IN" sz="1600" b="0" i="0" dirty="0">
                <a:solidFill>
                  <a:srgbClr val="0D0D0D"/>
                </a:solidFill>
                <a:effectLst/>
                <a:latin typeface="Söhne"/>
              </a:rPr>
              <a:t>Average predictions from both models.</a:t>
            </a:r>
          </a:p>
          <a:p>
            <a:pPr marL="1143000" lvl="2" indent="-228600">
              <a:buFont typeface="+mj-lt"/>
              <a:buAutoNum type="arabicPeriod"/>
            </a:pPr>
            <a:r>
              <a:rPr lang="en-IN" sz="1600" b="0" i="0" dirty="0">
                <a:solidFill>
                  <a:srgbClr val="0D0D0D"/>
                </a:solidFill>
                <a:effectLst/>
                <a:latin typeface="Söhne"/>
              </a:rPr>
              <a:t>Ensemble prediction provides final classification result.</a:t>
            </a:r>
          </a:p>
          <a:p>
            <a:pPr>
              <a:buFont typeface="+mj-lt"/>
              <a:buAutoNum type="arabicPeriod"/>
            </a:pPr>
            <a:r>
              <a:rPr lang="en-IN" sz="1600" b="1" i="0" dirty="0">
                <a:solidFill>
                  <a:srgbClr val="0D0D0D"/>
                </a:solidFill>
                <a:effectLst/>
                <a:latin typeface="Söhne"/>
              </a:rPr>
              <a:t>Face Detection using </a:t>
            </a:r>
            <a:r>
              <a:rPr lang="en-IN" sz="1600" b="1" i="0" dirty="0" err="1">
                <a:solidFill>
                  <a:srgbClr val="0D0D0D"/>
                </a:solidFill>
                <a:effectLst/>
                <a:latin typeface="Söhne"/>
              </a:rPr>
              <a:t>Haar</a:t>
            </a:r>
            <a:r>
              <a:rPr lang="en-IN" sz="1600" b="1" i="0" dirty="0">
                <a:solidFill>
                  <a:srgbClr val="0D0D0D"/>
                </a:solidFill>
                <a:effectLst/>
                <a:latin typeface="Söhne"/>
              </a:rPr>
              <a:t> Cascades:</a:t>
            </a:r>
            <a:endParaRPr lang="en-IN" sz="1600" b="0" i="0" dirty="0">
              <a:solidFill>
                <a:srgbClr val="0D0D0D"/>
              </a:solidFill>
              <a:effectLst/>
              <a:latin typeface="Söhne"/>
            </a:endParaRPr>
          </a:p>
          <a:p>
            <a:pPr marL="742950" lvl="1" indent="-285750">
              <a:buFont typeface="+mj-lt"/>
              <a:buAutoNum type="arabicPeriod"/>
            </a:pPr>
            <a:r>
              <a:rPr lang="en-IN" sz="1600" b="0" i="0" dirty="0">
                <a:solidFill>
                  <a:srgbClr val="0D0D0D"/>
                </a:solidFill>
                <a:effectLst/>
                <a:latin typeface="Söhne"/>
              </a:rPr>
              <a:t>Utilize pre-trained </a:t>
            </a:r>
            <a:r>
              <a:rPr lang="en-IN" sz="1600" b="0" i="0" dirty="0" err="1">
                <a:solidFill>
                  <a:srgbClr val="0D0D0D"/>
                </a:solidFill>
                <a:effectLst/>
                <a:latin typeface="Söhne"/>
              </a:rPr>
              <a:t>Haar</a:t>
            </a:r>
            <a:r>
              <a:rPr lang="en-IN" sz="1600" b="0" i="0" dirty="0">
                <a:solidFill>
                  <a:srgbClr val="0D0D0D"/>
                </a:solidFill>
                <a:effectLst/>
                <a:latin typeface="Söhne"/>
              </a:rPr>
              <a:t> cascades for face detection:</a:t>
            </a:r>
          </a:p>
          <a:p>
            <a:pPr marL="1143000" lvl="2" indent="-228600">
              <a:buFont typeface="+mj-lt"/>
              <a:buAutoNum type="arabicPeriod"/>
            </a:pPr>
            <a:r>
              <a:rPr lang="en-IN" sz="1600" b="0" i="0" dirty="0">
                <a:solidFill>
                  <a:srgbClr val="0D0D0D"/>
                </a:solidFill>
                <a:effectLst/>
                <a:latin typeface="Söhne"/>
              </a:rPr>
              <a:t>Load </a:t>
            </a:r>
            <a:r>
              <a:rPr lang="en-IN" sz="1600" b="0" i="0" dirty="0" err="1">
                <a:solidFill>
                  <a:srgbClr val="0D0D0D"/>
                </a:solidFill>
                <a:effectLst/>
                <a:latin typeface="Söhne"/>
              </a:rPr>
              <a:t>Haar</a:t>
            </a:r>
            <a:r>
              <a:rPr lang="en-IN" sz="1600" b="0" i="0" dirty="0">
                <a:solidFill>
                  <a:srgbClr val="0D0D0D"/>
                </a:solidFill>
                <a:effectLst/>
                <a:latin typeface="Söhne"/>
              </a:rPr>
              <a:t> cascade classifier for face detection.</a:t>
            </a:r>
          </a:p>
          <a:p>
            <a:pPr marL="1143000" lvl="2" indent="-228600">
              <a:buFont typeface="+mj-lt"/>
              <a:buAutoNum type="arabicPeriod"/>
            </a:pPr>
            <a:r>
              <a:rPr lang="en-IN" sz="1600" b="0" i="0" dirty="0">
                <a:solidFill>
                  <a:srgbClr val="0D0D0D"/>
                </a:solidFill>
                <a:effectLst/>
                <a:latin typeface="Söhne"/>
              </a:rPr>
              <a:t>Detect faces in live webcam frames.</a:t>
            </a:r>
          </a:p>
          <a:p>
            <a:pPr>
              <a:buFont typeface="+mj-lt"/>
              <a:buAutoNum type="arabicPeriod"/>
            </a:pPr>
            <a:r>
              <a:rPr lang="en-IN" sz="1600" b="1" i="0" dirty="0">
                <a:solidFill>
                  <a:srgbClr val="0D0D0D"/>
                </a:solidFill>
                <a:effectLst/>
                <a:latin typeface="Söhne"/>
              </a:rPr>
              <a:t>Attendance Marking (Code 2):</a:t>
            </a:r>
            <a:endParaRPr lang="en-IN" sz="1600" b="0" i="0" dirty="0">
              <a:solidFill>
                <a:srgbClr val="0D0D0D"/>
              </a:solidFill>
              <a:effectLst/>
              <a:latin typeface="Söhne"/>
            </a:endParaRPr>
          </a:p>
          <a:p>
            <a:pPr marL="742950" lvl="1" indent="-285750">
              <a:buFont typeface="+mj-lt"/>
              <a:buAutoNum type="arabicPeriod"/>
            </a:pPr>
            <a:r>
              <a:rPr lang="en-IN" sz="1600" b="0" i="0" dirty="0">
                <a:solidFill>
                  <a:srgbClr val="0D0D0D"/>
                </a:solidFill>
                <a:effectLst/>
                <a:latin typeface="Söhne"/>
              </a:rPr>
              <a:t>Capture live webcam images:</a:t>
            </a:r>
          </a:p>
          <a:p>
            <a:pPr marL="1143000" lvl="2" indent="-228600">
              <a:buFont typeface="+mj-lt"/>
              <a:buAutoNum type="arabicPeriod"/>
            </a:pPr>
            <a:r>
              <a:rPr lang="en-IN" sz="1600" b="0" i="0" dirty="0">
                <a:solidFill>
                  <a:srgbClr val="0D0D0D"/>
                </a:solidFill>
                <a:effectLst/>
                <a:latin typeface="Söhne"/>
              </a:rPr>
              <a:t>Convert frames to grayscale.</a:t>
            </a:r>
          </a:p>
          <a:p>
            <a:pPr marL="1143000" lvl="2" indent="-228600">
              <a:buFont typeface="+mj-lt"/>
              <a:buAutoNum type="arabicPeriod"/>
            </a:pPr>
            <a:r>
              <a:rPr lang="en-IN" sz="1600" b="0" i="0" dirty="0">
                <a:solidFill>
                  <a:srgbClr val="0D0D0D"/>
                </a:solidFill>
                <a:effectLst/>
                <a:latin typeface="Söhne"/>
              </a:rPr>
              <a:t>Detect faces using </a:t>
            </a:r>
            <a:r>
              <a:rPr lang="en-IN" sz="1600" b="0" i="0" dirty="0" err="1">
                <a:solidFill>
                  <a:srgbClr val="0D0D0D"/>
                </a:solidFill>
                <a:effectLst/>
                <a:latin typeface="Söhne"/>
              </a:rPr>
              <a:t>Haar</a:t>
            </a:r>
            <a:r>
              <a:rPr lang="en-IN" sz="1600" b="0" i="0" dirty="0">
                <a:solidFill>
                  <a:srgbClr val="0D0D0D"/>
                </a:solidFill>
                <a:effectLst/>
                <a:latin typeface="Söhne"/>
              </a:rPr>
              <a:t> cascades.</a:t>
            </a:r>
          </a:p>
          <a:p>
            <a:pPr marL="1143000" lvl="2" indent="-228600">
              <a:buFont typeface="+mj-lt"/>
              <a:buAutoNum type="arabicPeriod"/>
            </a:pPr>
            <a:r>
              <a:rPr lang="en-IN" sz="1600" b="0" i="0" dirty="0">
                <a:solidFill>
                  <a:srgbClr val="0D0D0D"/>
                </a:solidFill>
                <a:effectLst/>
                <a:latin typeface="Söhne"/>
              </a:rPr>
              <a:t>Resize and normalize face regions for CNN and SVM input.</a:t>
            </a:r>
          </a:p>
          <a:p>
            <a:pPr marL="1143000" lvl="2" indent="-228600">
              <a:buFont typeface="+mj-lt"/>
              <a:buAutoNum type="arabicPeriod"/>
            </a:pPr>
            <a:r>
              <a:rPr lang="en-IN" sz="1600" b="0" i="0" dirty="0">
                <a:solidFill>
                  <a:srgbClr val="0D0D0D"/>
                </a:solidFill>
                <a:effectLst/>
                <a:latin typeface="Söhne"/>
              </a:rPr>
              <a:t>CNN and SVM models predict the identity.</a:t>
            </a:r>
          </a:p>
          <a:p>
            <a:pPr marL="1143000" lvl="2" indent="-228600">
              <a:buFont typeface="+mj-lt"/>
              <a:buAutoNum type="arabicPeriod"/>
            </a:pPr>
            <a:r>
              <a:rPr lang="en-IN" sz="1600" b="0" i="0" dirty="0">
                <a:solidFill>
                  <a:srgbClr val="0D0D0D"/>
                </a:solidFill>
                <a:effectLst/>
                <a:latin typeface="Söhne"/>
              </a:rPr>
              <a:t>Ensemble model combines predictions for final attendance marking.</a:t>
            </a:r>
          </a:p>
          <a:p>
            <a:pPr marL="1143000" lvl="2" indent="-228600">
              <a:buFont typeface="+mj-lt"/>
              <a:buAutoNum type="arabicPeriod"/>
            </a:pPr>
            <a:r>
              <a:rPr lang="en-IN" sz="1600" b="0" i="0" dirty="0">
                <a:solidFill>
                  <a:srgbClr val="0D0D0D"/>
                </a:solidFill>
                <a:effectLst/>
                <a:latin typeface="Söhne"/>
              </a:rPr>
              <a:t>Mark attendance if confidence exceeds a threshold (e.g., 70%).</a:t>
            </a:r>
          </a:p>
          <a:p>
            <a:pPr marL="1143000" lvl="2" indent="-228600">
              <a:buFont typeface="+mj-lt"/>
              <a:buAutoNum type="arabicPeriod"/>
            </a:pPr>
            <a:r>
              <a:rPr lang="en-IN" sz="1600" b="0" i="0" dirty="0">
                <a:solidFill>
                  <a:srgbClr val="0D0D0D"/>
                </a:solidFill>
                <a:effectLst/>
                <a:latin typeface="Söhne"/>
              </a:rPr>
              <a:t>Store attendance records (name, date, time) in a CSV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B908A4-CDBD-451A-9DAB-B746121988AF}"/>
              </a:ext>
            </a:extLst>
          </p:cNvPr>
          <p:cNvSpPr/>
          <p:nvPr/>
        </p:nvSpPr>
        <p:spPr>
          <a:xfrm>
            <a:off x="685800" y="756081"/>
            <a:ext cx="5943600" cy="8774838"/>
          </a:xfrm>
          <a:prstGeom prst="rect">
            <a:avLst/>
          </a:prstGeom>
        </p:spPr>
        <p:txBody>
          <a:bodyPr wrap="square">
            <a:spAutoFit/>
          </a:bodyPr>
          <a:lstStyle/>
          <a:p>
            <a:pPr>
              <a:lnSpc>
                <a:spcPct val="150000"/>
              </a:lnSpc>
              <a:buFont typeface="+mj-lt"/>
              <a:buAutoNum type="arabicPeriod"/>
            </a:pPr>
            <a:r>
              <a:rPr lang="en-US" b="1" i="0" dirty="0">
                <a:solidFill>
                  <a:srgbClr val="0D0D0D"/>
                </a:solidFill>
                <a:effectLst/>
                <a:latin typeface="Söhne"/>
              </a:rPr>
              <a:t>Comparison and Evaluation:</a:t>
            </a:r>
            <a:endParaRPr lang="en-US" b="0" i="0" dirty="0">
              <a:solidFill>
                <a:srgbClr val="0D0D0D"/>
              </a:solidFill>
              <a:effectLst/>
              <a:latin typeface="Söhne"/>
            </a:endParaRPr>
          </a:p>
          <a:p>
            <a:pPr marL="742950" lvl="1" indent="-285750">
              <a:lnSpc>
                <a:spcPct val="150000"/>
              </a:lnSpc>
              <a:buFont typeface="+mj-lt"/>
              <a:buAutoNum type="arabicPeriod"/>
            </a:pPr>
            <a:r>
              <a:rPr lang="en-US" b="0" i="0" dirty="0">
                <a:solidFill>
                  <a:srgbClr val="0D0D0D"/>
                </a:solidFill>
                <a:effectLst/>
                <a:latin typeface="Söhne"/>
              </a:rPr>
              <a:t>Compare accuracy of CNN (Code 1) and Ensemble (Code 2) models:</a:t>
            </a:r>
          </a:p>
          <a:p>
            <a:pPr marL="1143000" lvl="2" indent="-228600">
              <a:lnSpc>
                <a:spcPct val="150000"/>
              </a:lnSpc>
              <a:buFont typeface="+mj-lt"/>
              <a:buAutoNum type="arabicPeriod"/>
            </a:pPr>
            <a:r>
              <a:rPr lang="en-US" b="0" i="0" dirty="0">
                <a:solidFill>
                  <a:srgbClr val="0D0D0D"/>
                </a:solidFill>
                <a:effectLst/>
                <a:latin typeface="Söhne"/>
              </a:rPr>
              <a:t>Calculate accuracy metrics: precision, recall, F1-score.</a:t>
            </a:r>
          </a:p>
          <a:p>
            <a:pPr marL="1143000" lvl="2" indent="-228600">
              <a:lnSpc>
                <a:spcPct val="150000"/>
              </a:lnSpc>
              <a:buFont typeface="+mj-lt"/>
              <a:buAutoNum type="arabicPeriod"/>
            </a:pPr>
            <a:r>
              <a:rPr lang="en-US" b="0" i="0" dirty="0">
                <a:solidFill>
                  <a:srgbClr val="0D0D0D"/>
                </a:solidFill>
                <a:effectLst/>
                <a:latin typeface="Söhne"/>
              </a:rPr>
              <a:t>Evaluate performance on the testing set.</a:t>
            </a:r>
          </a:p>
          <a:p>
            <a:pPr>
              <a:lnSpc>
                <a:spcPct val="150000"/>
              </a:lnSpc>
              <a:buFont typeface="+mj-lt"/>
              <a:buAutoNum type="arabicPeriod"/>
            </a:pPr>
            <a:r>
              <a:rPr lang="en-US" b="1" i="0" dirty="0">
                <a:solidFill>
                  <a:srgbClr val="0D0D0D"/>
                </a:solidFill>
                <a:effectLst/>
                <a:latin typeface="Söhne"/>
              </a:rPr>
              <a:t>Implementation and User Interaction:</a:t>
            </a:r>
            <a:endParaRPr lang="en-US" b="0" i="0" dirty="0">
              <a:solidFill>
                <a:srgbClr val="0D0D0D"/>
              </a:solidFill>
              <a:effectLst/>
              <a:latin typeface="Söhne"/>
            </a:endParaRPr>
          </a:p>
          <a:p>
            <a:pPr marL="742950" lvl="1" indent="-285750">
              <a:lnSpc>
                <a:spcPct val="150000"/>
              </a:lnSpc>
              <a:buFont typeface="+mj-lt"/>
              <a:buAutoNum type="arabicPeriod"/>
            </a:pPr>
            <a:r>
              <a:rPr lang="en-US" b="0" i="0" dirty="0">
                <a:solidFill>
                  <a:srgbClr val="0D0D0D"/>
                </a:solidFill>
                <a:effectLst/>
                <a:latin typeface="Söhne"/>
              </a:rPr>
              <a:t>Implement the system using Python and libraries (OpenCV, TensorFlow, </a:t>
            </a:r>
            <a:r>
              <a:rPr lang="en-US" b="0" i="0" dirty="0" err="1">
                <a:solidFill>
                  <a:srgbClr val="0D0D0D"/>
                </a:solidFill>
                <a:effectLst/>
                <a:latin typeface="Söhne"/>
              </a:rPr>
              <a:t>scikit</a:t>
            </a:r>
            <a:r>
              <a:rPr lang="en-US" b="0" i="0" dirty="0">
                <a:solidFill>
                  <a:srgbClr val="0D0D0D"/>
                </a:solidFill>
                <a:effectLst/>
                <a:latin typeface="Söhne"/>
              </a:rPr>
              <a:t>-learn).</a:t>
            </a:r>
          </a:p>
          <a:p>
            <a:pPr marL="742950" lvl="1" indent="-285750">
              <a:lnSpc>
                <a:spcPct val="150000"/>
              </a:lnSpc>
              <a:buFont typeface="+mj-lt"/>
              <a:buAutoNum type="arabicPeriod"/>
            </a:pPr>
            <a:r>
              <a:rPr lang="en-US" b="0" i="0" dirty="0">
                <a:solidFill>
                  <a:srgbClr val="0D0D0D"/>
                </a:solidFill>
                <a:effectLst/>
                <a:latin typeface="Söhne"/>
              </a:rPr>
              <a:t>User interaction:</a:t>
            </a:r>
          </a:p>
          <a:p>
            <a:pPr marL="1143000" lvl="2" indent="-228600">
              <a:lnSpc>
                <a:spcPct val="150000"/>
              </a:lnSpc>
              <a:buFont typeface="+mj-lt"/>
              <a:buAutoNum type="arabicPeriod"/>
            </a:pPr>
            <a:r>
              <a:rPr lang="en-US" b="0" i="0" dirty="0">
                <a:solidFill>
                  <a:srgbClr val="0D0D0D"/>
                </a:solidFill>
                <a:effectLst/>
                <a:latin typeface="Söhne"/>
              </a:rPr>
              <a:t>Register new faces by capturing multiple images via webcam.</a:t>
            </a:r>
          </a:p>
          <a:p>
            <a:pPr marL="1143000" lvl="2" indent="-228600">
              <a:lnSpc>
                <a:spcPct val="150000"/>
              </a:lnSpc>
              <a:buFont typeface="+mj-lt"/>
              <a:buAutoNum type="arabicPeriod"/>
            </a:pPr>
            <a:r>
              <a:rPr lang="en-US" b="0" i="0" dirty="0">
                <a:solidFill>
                  <a:srgbClr val="0D0D0D"/>
                </a:solidFill>
                <a:effectLst/>
                <a:latin typeface="Söhne"/>
              </a:rPr>
              <a:t>Mark attendance with a click, system detects faces in real-time.</a:t>
            </a:r>
          </a:p>
          <a:p>
            <a:pPr>
              <a:lnSpc>
                <a:spcPct val="150000"/>
              </a:lnSpc>
              <a:buFont typeface="+mj-lt"/>
              <a:buAutoNum type="arabicPeriod"/>
            </a:pPr>
            <a:r>
              <a:rPr lang="en-US" b="1" i="0" dirty="0">
                <a:solidFill>
                  <a:srgbClr val="0D0D0D"/>
                </a:solidFill>
                <a:effectLst/>
                <a:latin typeface="Söhne"/>
              </a:rPr>
              <a:t>Results and Conclusion:</a:t>
            </a:r>
            <a:endParaRPr lang="en-US" b="0" i="0" dirty="0">
              <a:solidFill>
                <a:srgbClr val="0D0D0D"/>
              </a:solidFill>
              <a:effectLst/>
              <a:latin typeface="Söhne"/>
            </a:endParaRPr>
          </a:p>
          <a:p>
            <a:pPr marL="742950" lvl="1" indent="-285750">
              <a:lnSpc>
                <a:spcPct val="150000"/>
              </a:lnSpc>
              <a:buFont typeface="+mj-lt"/>
              <a:buAutoNum type="arabicPeriod"/>
            </a:pPr>
            <a:r>
              <a:rPr lang="en-US" b="0" i="0" dirty="0">
                <a:solidFill>
                  <a:srgbClr val="0D0D0D"/>
                </a:solidFill>
                <a:effectLst/>
                <a:latin typeface="Söhne"/>
              </a:rPr>
              <a:t>Present results of accuracy comparison between CNN (Code 1) and Ensemble (Code 2) models.</a:t>
            </a:r>
          </a:p>
          <a:p>
            <a:pPr marL="742950" lvl="1" indent="-285750">
              <a:lnSpc>
                <a:spcPct val="150000"/>
              </a:lnSpc>
              <a:buFont typeface="+mj-lt"/>
              <a:buAutoNum type="arabicPeriod"/>
            </a:pPr>
            <a:r>
              <a:rPr lang="en-US" b="0" i="0" dirty="0">
                <a:solidFill>
                  <a:srgbClr val="0D0D0D"/>
                </a:solidFill>
                <a:effectLst/>
                <a:latin typeface="Söhne"/>
              </a:rPr>
              <a:t>Discuss benefits of ensemble learning for attendance marking.</a:t>
            </a:r>
          </a:p>
          <a:p>
            <a:pPr marL="742950" lvl="1" indent="-285750">
              <a:lnSpc>
                <a:spcPct val="150000"/>
              </a:lnSpc>
              <a:buFont typeface="+mj-lt"/>
              <a:buAutoNum type="arabicPeriod"/>
            </a:pPr>
            <a:r>
              <a:rPr lang="en-US" b="0" i="0" dirty="0">
                <a:solidFill>
                  <a:srgbClr val="0D0D0D"/>
                </a:solidFill>
                <a:effectLst/>
                <a:latin typeface="Söhne"/>
              </a:rPr>
              <a:t>Future improvements: Real-time display of marked attendance, scalability for larger datasets.</a:t>
            </a:r>
          </a:p>
        </p:txBody>
      </p:sp>
      <p:pic>
        <p:nvPicPr>
          <p:cNvPr id="7" name="Picture 6">
            <a:extLst>
              <a:ext uri="{FF2B5EF4-FFF2-40B4-BE49-F238E27FC236}">
                <a16:creationId xmlns:a16="http://schemas.microsoft.com/office/drawing/2014/main" id="{C58201DF-E329-4C7B-9860-A46660CFF810}"/>
              </a:ext>
            </a:extLst>
          </p:cNvPr>
          <p:cNvPicPr>
            <a:picLocks noChangeAspect="1"/>
          </p:cNvPicPr>
          <p:nvPr/>
        </p:nvPicPr>
        <p:blipFill>
          <a:blip r:embed="rId2"/>
          <a:stretch>
            <a:fillRect/>
          </a:stretch>
        </p:blipFill>
        <p:spPr>
          <a:xfrm>
            <a:off x="8229600" y="1104900"/>
            <a:ext cx="9507277" cy="8602275"/>
          </a:xfrm>
          <a:prstGeom prst="rect">
            <a:avLst/>
          </a:prstGeom>
          <a:ln w="38100" cap="sq">
            <a:solidFill>
              <a:schemeClr val="tx1">
                <a:lumMod val="95000"/>
                <a:lumOff val="5000"/>
              </a:schemeClr>
            </a:solidFill>
            <a:prstDash val="solid"/>
            <a:miter lim="800000"/>
          </a:ln>
          <a:effectLst>
            <a:glow rad="1016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84998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063389" y="0"/>
            <a:ext cx="11224610" cy="10287000"/>
          </a:xfrm>
          <a:prstGeom prst="rect">
            <a:avLst/>
          </a:prstGeom>
        </p:spPr>
      </p:pic>
      <p:sp>
        <p:nvSpPr>
          <p:cNvPr id="18" name="object 18"/>
          <p:cNvSpPr txBox="1">
            <a:spLocks noGrp="1"/>
          </p:cNvSpPr>
          <p:nvPr>
            <p:ph type="title"/>
          </p:nvPr>
        </p:nvSpPr>
        <p:spPr>
          <a:xfrm>
            <a:off x="990600" y="480108"/>
            <a:ext cx="15925800" cy="1032975"/>
          </a:xfrm>
          <a:prstGeom prst="rect">
            <a:avLst/>
          </a:prstGeom>
        </p:spPr>
        <p:txBody>
          <a:bodyPr vert="horz" wrap="square" lIns="0" tIns="17145" rIns="0" bIns="0" rtlCol="0">
            <a:spAutoFit/>
          </a:bodyPr>
          <a:lstStyle/>
          <a:p>
            <a:pPr marL="12700">
              <a:lnSpc>
                <a:spcPct val="100000"/>
              </a:lnSpc>
              <a:spcBef>
                <a:spcPts val="135"/>
              </a:spcBef>
            </a:pPr>
            <a:r>
              <a:rPr lang="en-IN" sz="6600" b="1" dirty="0">
                <a:latin typeface="Arial Narrow" panose="020B0606020202030204" pitchFamily="34" charset="0"/>
              </a:rPr>
              <a:t>Overview of CNN , SVM &amp; </a:t>
            </a:r>
            <a:r>
              <a:rPr lang="en-US" sz="6600" b="1" dirty="0" err="1">
                <a:solidFill>
                  <a:srgbClr val="0D0D0D"/>
                </a:solidFill>
                <a:latin typeface="Arial Narrow" panose="020B0606020202030204" pitchFamily="34" charset="0"/>
              </a:rPr>
              <a:t>Haar</a:t>
            </a:r>
            <a:r>
              <a:rPr lang="en-US" sz="6600" b="1" dirty="0">
                <a:solidFill>
                  <a:srgbClr val="0D0D0D"/>
                </a:solidFill>
                <a:latin typeface="Arial Narrow" panose="020B0606020202030204" pitchFamily="34" charset="0"/>
              </a:rPr>
              <a:t> Cascades</a:t>
            </a:r>
            <a:endParaRPr sz="6600" dirty="0">
              <a:latin typeface="Arial Narrow" panose="020B0606020202030204" pitchFamily="34" charset="0"/>
              <a:cs typeface="Microsoft Sans Serif"/>
            </a:endParaRPr>
          </a:p>
        </p:txBody>
      </p:sp>
      <p:sp>
        <p:nvSpPr>
          <p:cNvPr id="34" name="TextBox 33">
            <a:extLst>
              <a:ext uri="{FF2B5EF4-FFF2-40B4-BE49-F238E27FC236}">
                <a16:creationId xmlns:a16="http://schemas.microsoft.com/office/drawing/2014/main" id="{E690ABCF-EE43-43AE-A0CB-653CB5F2BB7D}"/>
              </a:ext>
            </a:extLst>
          </p:cNvPr>
          <p:cNvSpPr txBox="1"/>
          <p:nvPr/>
        </p:nvSpPr>
        <p:spPr>
          <a:xfrm>
            <a:off x="642759" y="2533649"/>
            <a:ext cx="3853041" cy="7478970"/>
          </a:xfrm>
          <a:prstGeom prst="rect">
            <a:avLst/>
          </a:prstGeom>
          <a:noFill/>
        </p:spPr>
        <p:txBody>
          <a:bodyPr wrap="square" rtlCol="0">
            <a:spAutoFit/>
          </a:bodyPr>
          <a:lstStyle/>
          <a:p>
            <a:r>
              <a:rPr lang="en-US" sz="2000" b="1" dirty="0"/>
              <a:t>Convolutional Neural Network (CNN):</a:t>
            </a:r>
          </a:p>
          <a:p>
            <a:r>
              <a:rPr lang="en-US" sz="2000" dirty="0"/>
              <a:t>CNN model for facial recognition.</a:t>
            </a:r>
          </a:p>
          <a:p>
            <a:r>
              <a:rPr lang="en-US" sz="2000" dirty="0"/>
              <a:t>The CNN model is defined using the Sequential API from </a:t>
            </a:r>
            <a:r>
              <a:rPr lang="en-US" sz="2000" dirty="0" err="1"/>
              <a:t>Keras</a:t>
            </a:r>
            <a:r>
              <a:rPr lang="en-US" sz="2000" dirty="0"/>
              <a:t>.</a:t>
            </a:r>
          </a:p>
          <a:p>
            <a:r>
              <a:rPr lang="en-US" sz="2000" dirty="0"/>
              <a:t>Layers:</a:t>
            </a:r>
          </a:p>
          <a:p>
            <a:pPr marL="285750" indent="-285750">
              <a:buFont typeface="Arial" panose="020B0604020202020204" pitchFamily="34" charset="0"/>
              <a:buChar char="•"/>
            </a:pPr>
            <a:r>
              <a:rPr lang="en-US" sz="2000" dirty="0"/>
              <a:t>Conv2D Layers: These are the convolutional layers that extract features from input images. The first layer has 32 filters, and the second has 64 filters, both with 3x3 kernel sizes.</a:t>
            </a:r>
          </a:p>
          <a:p>
            <a:pPr marL="285750" indent="-285750">
              <a:buFont typeface="Arial" panose="020B0604020202020204" pitchFamily="34" charset="0"/>
              <a:buChar char="•"/>
            </a:pPr>
            <a:r>
              <a:rPr lang="en-US" sz="2000" dirty="0"/>
              <a:t>MaxPooling2D Layers: These layers perform max pooling with 2x2 pool sizes to </a:t>
            </a:r>
            <a:r>
              <a:rPr lang="en-US" sz="2000" dirty="0" err="1"/>
              <a:t>downsample</a:t>
            </a:r>
            <a:r>
              <a:rPr lang="en-US" sz="2000" dirty="0"/>
              <a:t> the feature maps.</a:t>
            </a:r>
          </a:p>
          <a:p>
            <a:pPr marL="285750" indent="-285750">
              <a:buFont typeface="Arial" panose="020B0604020202020204" pitchFamily="34" charset="0"/>
              <a:buChar char="•"/>
            </a:pPr>
            <a:r>
              <a:rPr lang="en-US" sz="2000" dirty="0"/>
              <a:t>Flatten Layer: This layer flattens the 2D feature maps into a 1D vector.</a:t>
            </a:r>
          </a:p>
          <a:p>
            <a:pPr marL="285750" indent="-285750">
              <a:buFont typeface="Arial" panose="020B0604020202020204" pitchFamily="34" charset="0"/>
              <a:buChar char="•"/>
            </a:pPr>
            <a:r>
              <a:rPr lang="en-US" sz="2000" dirty="0"/>
              <a:t>Dense Layers: Fully connected layers with </a:t>
            </a:r>
            <a:r>
              <a:rPr lang="en-US" sz="2000" dirty="0" err="1"/>
              <a:t>ReLU</a:t>
            </a:r>
            <a:r>
              <a:rPr lang="en-US" sz="2000" dirty="0"/>
              <a:t> activation.</a:t>
            </a:r>
          </a:p>
          <a:p>
            <a:pPr marL="285750" indent="-285750">
              <a:buFont typeface="Arial" panose="020B0604020202020204" pitchFamily="34" charset="0"/>
              <a:buChar char="•"/>
            </a:pPr>
            <a:r>
              <a:rPr lang="en-US" sz="2000" dirty="0"/>
              <a:t>Output Layer: Final dense layer with </a:t>
            </a:r>
            <a:r>
              <a:rPr lang="en-US" sz="2000" dirty="0" err="1"/>
              <a:t>softmax</a:t>
            </a:r>
            <a:r>
              <a:rPr lang="en-US" sz="2000" dirty="0"/>
              <a:t> activation for classification.</a:t>
            </a:r>
            <a:endParaRPr lang="en-IN" sz="2000" dirty="0"/>
          </a:p>
        </p:txBody>
      </p:sp>
      <p:sp>
        <p:nvSpPr>
          <p:cNvPr id="35" name="TextBox 34">
            <a:extLst>
              <a:ext uri="{FF2B5EF4-FFF2-40B4-BE49-F238E27FC236}">
                <a16:creationId xmlns:a16="http://schemas.microsoft.com/office/drawing/2014/main" id="{82C0DE10-17A5-40FD-BAFA-7EC2A7AA8613}"/>
              </a:ext>
            </a:extLst>
          </p:cNvPr>
          <p:cNvSpPr txBox="1"/>
          <p:nvPr/>
        </p:nvSpPr>
        <p:spPr>
          <a:xfrm>
            <a:off x="5531944" y="2705100"/>
            <a:ext cx="3062890" cy="4093428"/>
          </a:xfrm>
          <a:prstGeom prst="rect">
            <a:avLst/>
          </a:prstGeom>
          <a:noFill/>
        </p:spPr>
        <p:txBody>
          <a:bodyPr wrap="square" rtlCol="0">
            <a:spAutoFit/>
          </a:bodyPr>
          <a:lstStyle/>
          <a:p>
            <a:r>
              <a:rPr lang="en-US" sz="2000" b="1" dirty="0"/>
              <a:t>Support Vector Machine (SVM):</a:t>
            </a:r>
          </a:p>
          <a:p>
            <a:pPr marL="342900" indent="-342900">
              <a:buFont typeface="Arial" panose="020B0604020202020204" pitchFamily="34" charset="0"/>
              <a:buChar char="•"/>
            </a:pPr>
            <a:r>
              <a:rPr lang="en-US" sz="2000" dirty="0"/>
              <a:t>SVM model for ensemble learning.</a:t>
            </a:r>
          </a:p>
          <a:p>
            <a:pPr marL="342900" indent="-342900">
              <a:buFont typeface="Arial" panose="020B0604020202020204" pitchFamily="34" charset="0"/>
              <a:buChar char="•"/>
            </a:pPr>
            <a:r>
              <a:rPr lang="en-US" sz="2000" dirty="0"/>
              <a:t>The SVM model is defined using the SVC class from </a:t>
            </a:r>
            <a:r>
              <a:rPr lang="en-US" sz="2000" dirty="0" err="1"/>
              <a:t>sklearn.svm</a:t>
            </a:r>
            <a:r>
              <a:rPr lang="en-US" sz="2000" dirty="0"/>
              <a:t>.</a:t>
            </a:r>
          </a:p>
          <a:p>
            <a:pPr marL="342900" indent="-342900">
              <a:buFont typeface="Arial" panose="020B0604020202020204" pitchFamily="34" charset="0"/>
              <a:buChar char="•"/>
            </a:pPr>
            <a:r>
              <a:rPr lang="en-US" sz="2000" dirty="0"/>
              <a:t>The SVM model is trained on flattened versions of the images (after resizing and normalization) to predict classes.</a:t>
            </a:r>
            <a:endParaRPr lang="en-IN" sz="2000" dirty="0"/>
          </a:p>
        </p:txBody>
      </p:sp>
      <p:sp>
        <p:nvSpPr>
          <p:cNvPr id="37" name="Rectangle 36">
            <a:extLst>
              <a:ext uri="{FF2B5EF4-FFF2-40B4-BE49-F238E27FC236}">
                <a16:creationId xmlns:a16="http://schemas.microsoft.com/office/drawing/2014/main" id="{0B2E3363-9850-448C-B636-3012BCFC4F0E}"/>
              </a:ext>
            </a:extLst>
          </p:cNvPr>
          <p:cNvSpPr/>
          <p:nvPr/>
        </p:nvSpPr>
        <p:spPr>
          <a:xfrm>
            <a:off x="9372600" y="2225872"/>
            <a:ext cx="8439929" cy="7786747"/>
          </a:xfrm>
          <a:prstGeom prst="rect">
            <a:avLst/>
          </a:prstGeom>
        </p:spPr>
        <p:txBody>
          <a:bodyPr wrap="square">
            <a:spAutoFit/>
          </a:bodyPr>
          <a:lstStyle/>
          <a:p>
            <a:r>
              <a:rPr lang="en-IN" sz="2000" b="1" dirty="0" err="1"/>
              <a:t>Haar</a:t>
            </a:r>
            <a:r>
              <a:rPr lang="en-IN" sz="2000" b="1" dirty="0"/>
              <a:t> Cascades for Face Detection:</a:t>
            </a:r>
          </a:p>
          <a:p>
            <a:pPr marL="342900" indent="-342900">
              <a:buFont typeface="Arial" panose="020B0604020202020204" pitchFamily="34" charset="0"/>
              <a:buChar char="•"/>
            </a:pPr>
            <a:r>
              <a:rPr lang="en-IN" sz="2000" dirty="0" err="1"/>
              <a:t>Haar</a:t>
            </a:r>
            <a:r>
              <a:rPr lang="en-IN" sz="2000" dirty="0"/>
              <a:t> cascades are pre-trained classifiers used for face detection in images.</a:t>
            </a:r>
          </a:p>
          <a:p>
            <a:pPr marL="342900" indent="-342900">
              <a:buFont typeface="Arial" panose="020B0604020202020204" pitchFamily="34" charset="0"/>
              <a:buChar char="•"/>
            </a:pPr>
            <a:r>
              <a:rPr lang="en-IN" sz="2000" dirty="0" err="1"/>
              <a:t>Haar</a:t>
            </a:r>
            <a:r>
              <a:rPr lang="en-IN" sz="2000" dirty="0"/>
              <a:t> cascade classifier provided by OpenCV for detecting faces in the webcam frames.</a:t>
            </a:r>
          </a:p>
          <a:p>
            <a:pPr marL="342900" indent="-342900">
              <a:buFont typeface="Arial" panose="020B0604020202020204" pitchFamily="34" charset="0"/>
              <a:buChar char="•"/>
            </a:pPr>
            <a:r>
              <a:rPr lang="en-IN" sz="2000" dirty="0"/>
              <a:t>The </a:t>
            </a:r>
            <a:r>
              <a:rPr lang="en-IN" sz="2000" dirty="0" err="1"/>
              <a:t>Haar</a:t>
            </a:r>
            <a:r>
              <a:rPr lang="en-IN" sz="2000" dirty="0"/>
              <a:t> cascade classifier is loaded using cv2.CascadeClassifier(cv2.data.haarcascades + 'haarcascade_frontalface_default.xml').</a:t>
            </a:r>
          </a:p>
          <a:p>
            <a:pPr marL="342900" indent="-342900">
              <a:buFont typeface="Arial" panose="020B0604020202020204" pitchFamily="34" charset="0"/>
              <a:buChar char="•"/>
            </a:pPr>
            <a:r>
              <a:rPr lang="en-IN" sz="2000" dirty="0"/>
              <a:t>The face detection process:</a:t>
            </a:r>
          </a:p>
          <a:p>
            <a:pPr marL="342900" indent="-342900">
              <a:buFont typeface="Arial" panose="020B0604020202020204" pitchFamily="34" charset="0"/>
              <a:buChar char="•"/>
            </a:pPr>
            <a:r>
              <a:rPr lang="en-IN" sz="2000" dirty="0"/>
              <a:t>Captures frames from the webcam using cv2.VideoCapture(0).</a:t>
            </a:r>
          </a:p>
          <a:p>
            <a:pPr marL="342900" indent="-342900">
              <a:buFont typeface="Arial" panose="020B0604020202020204" pitchFamily="34" charset="0"/>
              <a:buChar char="•"/>
            </a:pPr>
            <a:r>
              <a:rPr lang="en-IN" sz="2000" dirty="0"/>
              <a:t>Converts frames to grayscale using cv2.cvtColor(frame, cv2.COLOR_BGR2GRAY).</a:t>
            </a:r>
          </a:p>
          <a:p>
            <a:pPr marL="342900" indent="-342900">
              <a:buFont typeface="Arial" panose="020B0604020202020204" pitchFamily="34" charset="0"/>
              <a:buChar char="•"/>
            </a:pPr>
            <a:r>
              <a:rPr lang="en-IN" sz="2000" dirty="0"/>
              <a:t>Detects faces in the grayscale frame using </a:t>
            </a:r>
            <a:r>
              <a:rPr lang="en-IN" sz="2000" dirty="0" err="1"/>
              <a:t>face_cascade.detectMultiScale</a:t>
            </a:r>
            <a:r>
              <a:rPr lang="en-IN" sz="2000" dirty="0"/>
              <a:t>().</a:t>
            </a:r>
          </a:p>
          <a:p>
            <a:pPr marL="342900" indent="-342900">
              <a:buFont typeface="Arial" panose="020B0604020202020204" pitchFamily="34" charset="0"/>
              <a:buChar char="•"/>
            </a:pPr>
            <a:r>
              <a:rPr lang="en-IN" sz="2000" dirty="0"/>
              <a:t>For each detected face:</a:t>
            </a:r>
          </a:p>
          <a:p>
            <a:pPr marL="342900" indent="-342900">
              <a:buFont typeface="Arial" panose="020B0604020202020204" pitchFamily="34" charset="0"/>
              <a:buChar char="•"/>
            </a:pPr>
            <a:r>
              <a:rPr lang="en-IN" sz="2000" dirty="0"/>
              <a:t>Extracts the face region.</a:t>
            </a:r>
          </a:p>
          <a:p>
            <a:pPr marL="342900" indent="-342900">
              <a:buFont typeface="Arial" panose="020B0604020202020204" pitchFamily="34" charset="0"/>
              <a:buChar char="•"/>
            </a:pPr>
            <a:r>
              <a:rPr lang="en-IN" sz="2000" dirty="0"/>
              <a:t>Resizes the face image to 128x128 pixels for both the CNN and SVM models.</a:t>
            </a:r>
          </a:p>
          <a:p>
            <a:pPr marL="342900" indent="-342900">
              <a:buFont typeface="Arial" panose="020B0604020202020204" pitchFamily="34" charset="0"/>
              <a:buChar char="•"/>
            </a:pPr>
            <a:r>
              <a:rPr lang="en-IN" sz="2000" dirty="0"/>
              <a:t>Normalizes the face image for input into the CNN model (</a:t>
            </a:r>
            <a:r>
              <a:rPr lang="en-IN" sz="2000" dirty="0" err="1"/>
              <a:t>X_train</a:t>
            </a:r>
            <a:r>
              <a:rPr lang="en-IN" sz="2000" dirty="0"/>
              <a:t> = </a:t>
            </a:r>
            <a:r>
              <a:rPr lang="en-IN" sz="2000" dirty="0" err="1"/>
              <a:t>X_train</a:t>
            </a:r>
            <a:r>
              <a:rPr lang="en-IN" sz="2000" dirty="0"/>
              <a:t> / 255.0).</a:t>
            </a:r>
          </a:p>
          <a:p>
            <a:pPr marL="342900" indent="-342900">
              <a:buFont typeface="Arial" panose="020B0604020202020204" pitchFamily="34" charset="0"/>
              <a:buChar char="•"/>
            </a:pPr>
            <a:r>
              <a:rPr lang="en-IN" sz="2000" dirty="0"/>
              <a:t>Reshapes and flattens the face image for input into the SVM model (</a:t>
            </a:r>
            <a:r>
              <a:rPr lang="en-IN" sz="2000" dirty="0" err="1"/>
              <a:t>svm_face_flat</a:t>
            </a:r>
            <a:r>
              <a:rPr lang="en-IN" sz="2000" dirty="0"/>
              <a:t> = </a:t>
            </a:r>
            <a:r>
              <a:rPr lang="en-IN" sz="2000" dirty="0" err="1"/>
              <a:t>face.reshape</a:t>
            </a:r>
            <a:r>
              <a:rPr lang="en-IN" sz="2000" dirty="0"/>
              <a:t>(1, -1)).</a:t>
            </a:r>
          </a:p>
          <a:p>
            <a:pPr marL="342900" indent="-342900">
              <a:buFont typeface="Arial" panose="020B0604020202020204" pitchFamily="34" charset="0"/>
              <a:buChar char="•"/>
            </a:pPr>
            <a:r>
              <a:rPr lang="en-IN" sz="2000" dirty="0"/>
              <a:t>Makes predictions using both the CNN and SVM models.</a:t>
            </a:r>
          </a:p>
          <a:p>
            <a:pPr marL="342900" indent="-342900">
              <a:buFont typeface="Arial" panose="020B0604020202020204" pitchFamily="34" charset="0"/>
              <a:buChar char="•"/>
            </a:pPr>
            <a:r>
              <a:rPr lang="en-IN" sz="2000" dirty="0"/>
              <a:t>Combines the predictions from both models to create an ensemble prediction.</a:t>
            </a:r>
          </a:p>
          <a:p>
            <a:pPr marL="342900" indent="-342900">
              <a:buFont typeface="Arial" panose="020B0604020202020204" pitchFamily="34" charset="0"/>
              <a:buChar char="•"/>
            </a:pPr>
            <a:r>
              <a:rPr lang="en-IN" sz="2000" dirty="0"/>
              <a:t>The </a:t>
            </a:r>
            <a:r>
              <a:rPr lang="en-IN" sz="2000" dirty="0" err="1"/>
              <a:t>Haar</a:t>
            </a:r>
            <a:r>
              <a:rPr lang="en-IN" sz="2000" dirty="0"/>
              <a:t> cascades are used for the initial face detection stage before feeding the detected face regions into the CNN and SVM models for classification and attendance marking.</a:t>
            </a:r>
          </a:p>
        </p:txBody>
      </p:sp>
      <p:cxnSp>
        <p:nvCxnSpPr>
          <p:cNvPr id="39" name="Straight Connector 38">
            <a:extLst>
              <a:ext uri="{FF2B5EF4-FFF2-40B4-BE49-F238E27FC236}">
                <a16:creationId xmlns:a16="http://schemas.microsoft.com/office/drawing/2014/main" id="{2C565BE7-DBE5-4EE1-AD51-87E856E4DD50}"/>
              </a:ext>
            </a:extLst>
          </p:cNvPr>
          <p:cNvCxnSpPr/>
          <p:nvPr/>
        </p:nvCxnSpPr>
        <p:spPr>
          <a:xfrm>
            <a:off x="5029200" y="2095500"/>
            <a:ext cx="0" cy="7917119"/>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914FA657-7847-4087-BA40-BF3153B68E94}"/>
              </a:ext>
            </a:extLst>
          </p:cNvPr>
          <p:cNvCxnSpPr/>
          <p:nvPr/>
        </p:nvCxnSpPr>
        <p:spPr>
          <a:xfrm>
            <a:off x="8953500" y="2225872"/>
            <a:ext cx="0" cy="7917119"/>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263D41-C1CA-4625-9212-7D4E8739E83F}"/>
              </a:ext>
            </a:extLst>
          </p:cNvPr>
          <p:cNvSpPr/>
          <p:nvPr/>
        </p:nvSpPr>
        <p:spPr>
          <a:xfrm>
            <a:off x="609600" y="735370"/>
            <a:ext cx="5029200" cy="8816260"/>
          </a:xfrm>
          <a:prstGeom prst="rect">
            <a:avLst/>
          </a:prstGeom>
        </p:spPr>
        <p:txBody>
          <a:bodyPr wrap="square">
            <a:spAutoFit/>
          </a:bodyPr>
          <a:lstStyle/>
          <a:p>
            <a:pPr>
              <a:lnSpc>
                <a:spcPct val="150000"/>
              </a:lnSpc>
            </a:pPr>
            <a:r>
              <a:rPr lang="en-US" sz="2000" b="1" i="0" dirty="0">
                <a:solidFill>
                  <a:srgbClr val="0D0D0D"/>
                </a:solidFill>
                <a:effectLst/>
                <a:latin typeface="Söhne"/>
              </a:rPr>
              <a:t>Convolutional Neural Network (CNN):</a:t>
            </a:r>
          </a:p>
          <a:p>
            <a:pPr>
              <a:lnSpc>
                <a:spcPct val="150000"/>
              </a:lnSpc>
              <a:buFont typeface="Arial" panose="020B0604020202020204" pitchFamily="34" charset="0"/>
              <a:buChar char="•"/>
            </a:pPr>
            <a:r>
              <a:rPr lang="en-US" sz="2000" b="1" i="0" dirty="0">
                <a:solidFill>
                  <a:srgbClr val="0D0D0D"/>
                </a:solidFill>
                <a:effectLst/>
                <a:latin typeface="Söhne"/>
              </a:rPr>
              <a:t>Role</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CNN is used for facial recognition, specifically for identifying individuals from images.</a:t>
            </a:r>
          </a:p>
          <a:p>
            <a:pPr>
              <a:lnSpc>
                <a:spcPct val="150000"/>
              </a:lnSpc>
              <a:buFont typeface="Arial" panose="020B0604020202020204" pitchFamily="34" charset="0"/>
              <a:buChar char="•"/>
            </a:pPr>
            <a:r>
              <a:rPr lang="en-US" sz="2000" b="1" i="0" dirty="0">
                <a:solidFill>
                  <a:srgbClr val="0D0D0D"/>
                </a:solidFill>
                <a:effectLst/>
                <a:latin typeface="Söhne"/>
              </a:rPr>
              <a:t>Theory</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CNN learns hierarchical patterns in images, making it effective for feature extraction in facial recognition.</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It detects complex patterns like edges, textures, and shapes, crucial for recognizing faces.</a:t>
            </a:r>
          </a:p>
          <a:p>
            <a:pPr>
              <a:lnSpc>
                <a:spcPct val="150000"/>
              </a:lnSpc>
              <a:buFont typeface="Arial" panose="020B0604020202020204" pitchFamily="34" charset="0"/>
              <a:buChar char="•"/>
            </a:pPr>
            <a:r>
              <a:rPr lang="en-US" sz="2000" b="1" i="0" dirty="0">
                <a:solidFill>
                  <a:srgbClr val="0D0D0D"/>
                </a:solidFill>
                <a:effectLst/>
                <a:latin typeface="Söhne"/>
              </a:rPr>
              <a:t>Usage</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CNN processes facial images to extract features that represent unique characteristics of each individual.</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Trained on a dataset, it learns to classify these features into different classes (individual identities).</a:t>
            </a:r>
          </a:p>
        </p:txBody>
      </p:sp>
      <p:sp>
        <p:nvSpPr>
          <p:cNvPr id="4" name="Rectangle 3">
            <a:extLst>
              <a:ext uri="{FF2B5EF4-FFF2-40B4-BE49-F238E27FC236}">
                <a16:creationId xmlns:a16="http://schemas.microsoft.com/office/drawing/2014/main" id="{399892B8-3DA8-4080-90C6-C48BFBD05BB0}"/>
              </a:ext>
            </a:extLst>
          </p:cNvPr>
          <p:cNvSpPr/>
          <p:nvPr/>
        </p:nvSpPr>
        <p:spPr>
          <a:xfrm>
            <a:off x="6629400" y="634573"/>
            <a:ext cx="4572000" cy="9277924"/>
          </a:xfrm>
          <a:prstGeom prst="rect">
            <a:avLst/>
          </a:prstGeom>
        </p:spPr>
        <p:txBody>
          <a:bodyPr wrap="square">
            <a:spAutoFit/>
          </a:bodyPr>
          <a:lstStyle/>
          <a:p>
            <a:pPr>
              <a:lnSpc>
                <a:spcPct val="150000"/>
              </a:lnSpc>
            </a:pPr>
            <a:r>
              <a:rPr lang="en-US" sz="2000" b="1" i="0" dirty="0">
                <a:solidFill>
                  <a:srgbClr val="0D0D0D"/>
                </a:solidFill>
                <a:effectLst/>
                <a:latin typeface="Söhne"/>
              </a:rPr>
              <a:t>Support Vector Machine (SVM):</a:t>
            </a:r>
          </a:p>
          <a:p>
            <a:pPr>
              <a:lnSpc>
                <a:spcPct val="150000"/>
              </a:lnSpc>
              <a:buFont typeface="Arial" panose="020B0604020202020204" pitchFamily="34" charset="0"/>
              <a:buChar char="•"/>
            </a:pPr>
            <a:r>
              <a:rPr lang="en-US" sz="2000" b="1" i="0" dirty="0">
                <a:solidFill>
                  <a:srgbClr val="0D0D0D"/>
                </a:solidFill>
                <a:effectLst/>
                <a:latin typeface="Söhne"/>
              </a:rPr>
              <a:t>Role</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SVM is used in an ensemble with CNN to improve classification accuracy.</a:t>
            </a:r>
          </a:p>
          <a:p>
            <a:pPr>
              <a:lnSpc>
                <a:spcPct val="150000"/>
              </a:lnSpc>
              <a:buFont typeface="Arial" panose="020B0604020202020204" pitchFamily="34" charset="0"/>
              <a:buChar char="•"/>
            </a:pPr>
            <a:r>
              <a:rPr lang="en-US" sz="2000" b="1" i="0" dirty="0">
                <a:solidFill>
                  <a:srgbClr val="0D0D0D"/>
                </a:solidFill>
                <a:effectLst/>
                <a:latin typeface="Söhne"/>
              </a:rPr>
              <a:t>Theory</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SVM is a powerful classifier for pattern recognition tasks.</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It finds the optimal hyperplane that best separates classes in a high-dimensional space.</a:t>
            </a:r>
          </a:p>
          <a:p>
            <a:pPr>
              <a:lnSpc>
                <a:spcPct val="150000"/>
              </a:lnSpc>
              <a:buFont typeface="Arial" panose="020B0604020202020204" pitchFamily="34" charset="0"/>
              <a:buChar char="•"/>
            </a:pPr>
            <a:r>
              <a:rPr lang="en-US" sz="2000" b="1" i="0" dirty="0">
                <a:solidFill>
                  <a:srgbClr val="0D0D0D"/>
                </a:solidFill>
                <a:effectLst/>
                <a:latin typeface="Söhne"/>
              </a:rPr>
              <a:t>Usage</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SVM in this system takes the flattened, normalized features from the CNN and refines the classification.</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By combining CNN and SVM, the system benefits from the strengths of both models, enhancing accuracy.</a:t>
            </a:r>
          </a:p>
        </p:txBody>
      </p:sp>
      <p:sp>
        <p:nvSpPr>
          <p:cNvPr id="5" name="Rectangle 4">
            <a:extLst>
              <a:ext uri="{FF2B5EF4-FFF2-40B4-BE49-F238E27FC236}">
                <a16:creationId xmlns:a16="http://schemas.microsoft.com/office/drawing/2014/main" id="{670633DF-05E8-459F-BCFC-C8429D16934E}"/>
              </a:ext>
            </a:extLst>
          </p:cNvPr>
          <p:cNvSpPr/>
          <p:nvPr/>
        </p:nvSpPr>
        <p:spPr>
          <a:xfrm>
            <a:off x="12644717" y="634573"/>
            <a:ext cx="4572000" cy="8816260"/>
          </a:xfrm>
          <a:prstGeom prst="rect">
            <a:avLst/>
          </a:prstGeom>
        </p:spPr>
        <p:txBody>
          <a:bodyPr wrap="square">
            <a:spAutoFit/>
          </a:bodyPr>
          <a:lstStyle/>
          <a:p>
            <a:pPr>
              <a:lnSpc>
                <a:spcPct val="150000"/>
              </a:lnSpc>
            </a:pPr>
            <a:r>
              <a:rPr lang="en-US" sz="2000" b="1" i="0" dirty="0" err="1">
                <a:solidFill>
                  <a:srgbClr val="0D0D0D"/>
                </a:solidFill>
                <a:effectLst/>
                <a:latin typeface="Söhne"/>
              </a:rPr>
              <a:t>Haar</a:t>
            </a:r>
            <a:r>
              <a:rPr lang="en-US" sz="2000" b="1" i="0" dirty="0">
                <a:solidFill>
                  <a:srgbClr val="0D0D0D"/>
                </a:solidFill>
                <a:effectLst/>
                <a:latin typeface="Söhne"/>
              </a:rPr>
              <a:t> Cascades:</a:t>
            </a:r>
          </a:p>
          <a:p>
            <a:pPr>
              <a:lnSpc>
                <a:spcPct val="150000"/>
              </a:lnSpc>
              <a:buFont typeface="Arial" panose="020B0604020202020204" pitchFamily="34" charset="0"/>
              <a:buChar char="•"/>
            </a:pPr>
            <a:r>
              <a:rPr lang="en-US" sz="2000" b="1" i="0" dirty="0">
                <a:solidFill>
                  <a:srgbClr val="0D0D0D"/>
                </a:solidFill>
                <a:effectLst/>
                <a:latin typeface="Söhne"/>
              </a:rPr>
              <a:t>Role</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err="1">
                <a:solidFill>
                  <a:srgbClr val="0D0D0D"/>
                </a:solidFill>
                <a:effectLst/>
                <a:latin typeface="Söhne"/>
              </a:rPr>
              <a:t>Haar</a:t>
            </a:r>
            <a:r>
              <a:rPr lang="en-US" sz="2000" b="0" i="0" dirty="0">
                <a:solidFill>
                  <a:srgbClr val="0D0D0D"/>
                </a:solidFill>
                <a:effectLst/>
                <a:latin typeface="Söhne"/>
              </a:rPr>
              <a:t> cascades are used for face detection, locating faces in input images or frames.</a:t>
            </a:r>
          </a:p>
          <a:p>
            <a:pPr>
              <a:lnSpc>
                <a:spcPct val="150000"/>
              </a:lnSpc>
              <a:buFont typeface="Arial" panose="020B0604020202020204" pitchFamily="34" charset="0"/>
              <a:buChar char="•"/>
            </a:pPr>
            <a:r>
              <a:rPr lang="en-US" sz="2000" b="1" i="0" dirty="0">
                <a:solidFill>
                  <a:srgbClr val="0D0D0D"/>
                </a:solidFill>
                <a:effectLst/>
                <a:latin typeface="Söhne"/>
              </a:rPr>
              <a:t>Theory</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err="1">
                <a:solidFill>
                  <a:srgbClr val="0D0D0D"/>
                </a:solidFill>
                <a:effectLst/>
                <a:latin typeface="Söhne"/>
              </a:rPr>
              <a:t>Haar</a:t>
            </a:r>
            <a:r>
              <a:rPr lang="en-US" sz="2000" b="0" i="0" dirty="0">
                <a:solidFill>
                  <a:srgbClr val="0D0D0D"/>
                </a:solidFill>
                <a:effectLst/>
                <a:latin typeface="Söhne"/>
              </a:rPr>
              <a:t> cascades are a machine learning-based approach to object detection.</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They use </a:t>
            </a:r>
            <a:r>
              <a:rPr lang="en-US" sz="2000" b="0" i="0" dirty="0" err="1">
                <a:solidFill>
                  <a:srgbClr val="0D0D0D"/>
                </a:solidFill>
                <a:effectLst/>
                <a:latin typeface="Söhne"/>
              </a:rPr>
              <a:t>Haar</a:t>
            </a:r>
            <a:r>
              <a:rPr lang="en-US" sz="2000" b="0" i="0" dirty="0">
                <a:solidFill>
                  <a:srgbClr val="0D0D0D"/>
                </a:solidFill>
                <a:effectLst/>
                <a:latin typeface="Söhne"/>
              </a:rPr>
              <a:t>-like features and an efficient algorithm to detect objects' presence in an image.</a:t>
            </a:r>
          </a:p>
          <a:p>
            <a:pPr>
              <a:lnSpc>
                <a:spcPct val="150000"/>
              </a:lnSpc>
              <a:buFont typeface="Arial" panose="020B0604020202020204" pitchFamily="34" charset="0"/>
              <a:buChar char="•"/>
            </a:pPr>
            <a:r>
              <a:rPr lang="en-US" sz="2000" b="1" i="0" dirty="0">
                <a:solidFill>
                  <a:srgbClr val="0D0D0D"/>
                </a:solidFill>
                <a:effectLst/>
                <a:latin typeface="Söhne"/>
              </a:rPr>
              <a:t>Usage</a:t>
            </a:r>
            <a:r>
              <a:rPr lang="en-US" sz="2000" b="0" i="0" dirty="0">
                <a:solidFill>
                  <a:srgbClr val="0D0D0D"/>
                </a:solidFill>
                <a:effectLst/>
                <a:latin typeface="Söhne"/>
              </a:rPr>
              <a:t>:</a:t>
            </a:r>
          </a:p>
          <a:p>
            <a:pPr marL="742950" lvl="1" indent="-285750">
              <a:lnSpc>
                <a:spcPct val="150000"/>
              </a:lnSpc>
              <a:buFont typeface="Arial" panose="020B0604020202020204" pitchFamily="34" charset="0"/>
              <a:buChar char="•"/>
            </a:pPr>
            <a:r>
              <a:rPr lang="en-US" sz="2000" b="0" i="0" dirty="0" err="1">
                <a:solidFill>
                  <a:srgbClr val="0D0D0D"/>
                </a:solidFill>
                <a:effectLst/>
                <a:latin typeface="Söhne"/>
              </a:rPr>
              <a:t>Haar</a:t>
            </a:r>
            <a:r>
              <a:rPr lang="en-US" sz="2000" b="0" i="0" dirty="0">
                <a:solidFill>
                  <a:srgbClr val="0D0D0D"/>
                </a:solidFill>
                <a:effectLst/>
                <a:latin typeface="Söhne"/>
              </a:rPr>
              <a:t> cascades in the attendance system locate faces in real-time webcam frames.</a:t>
            </a:r>
          </a:p>
          <a:p>
            <a:pPr marL="742950" lvl="1" indent="-285750">
              <a:lnSpc>
                <a:spcPct val="150000"/>
              </a:lnSpc>
              <a:buFont typeface="Arial" panose="020B0604020202020204" pitchFamily="34" charset="0"/>
              <a:buChar char="•"/>
            </a:pPr>
            <a:r>
              <a:rPr lang="en-US" sz="2000" b="0" i="0" dirty="0">
                <a:solidFill>
                  <a:srgbClr val="0D0D0D"/>
                </a:solidFill>
                <a:effectLst/>
                <a:latin typeface="Söhne"/>
              </a:rPr>
              <a:t>These detected faces are then passed to the CNN and SVM for recognition and classification.</a:t>
            </a:r>
          </a:p>
        </p:txBody>
      </p:sp>
      <p:cxnSp>
        <p:nvCxnSpPr>
          <p:cNvPr id="6" name="Straight Connector 5">
            <a:extLst>
              <a:ext uri="{FF2B5EF4-FFF2-40B4-BE49-F238E27FC236}">
                <a16:creationId xmlns:a16="http://schemas.microsoft.com/office/drawing/2014/main" id="{4CB7D8E8-B930-41D6-B99A-F5ADFBBF4186}"/>
              </a:ext>
            </a:extLst>
          </p:cNvPr>
          <p:cNvCxnSpPr>
            <a:cxnSpLocks/>
          </p:cNvCxnSpPr>
          <p:nvPr/>
        </p:nvCxnSpPr>
        <p:spPr>
          <a:xfrm>
            <a:off x="6019800" y="342900"/>
            <a:ext cx="0" cy="9569597"/>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37E483-3F4C-4705-AC9E-A74E69F4F0E9}"/>
              </a:ext>
            </a:extLst>
          </p:cNvPr>
          <p:cNvCxnSpPr>
            <a:cxnSpLocks/>
          </p:cNvCxnSpPr>
          <p:nvPr/>
        </p:nvCxnSpPr>
        <p:spPr>
          <a:xfrm>
            <a:off x="11734800" y="342900"/>
            <a:ext cx="0" cy="93726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5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216587"/>
            <a:ext cx="15996017" cy="945771"/>
          </a:xfrm>
          <a:prstGeom prst="rect">
            <a:avLst/>
          </a:prstGeom>
        </p:spPr>
        <p:txBody>
          <a:bodyPr vert="horz" wrap="square" lIns="0" tIns="14604" rIns="0" bIns="0" rtlCol="0">
            <a:spAutoFit/>
          </a:bodyPr>
          <a:lstStyle/>
          <a:p>
            <a:pPr marL="12700">
              <a:lnSpc>
                <a:spcPct val="100000"/>
              </a:lnSpc>
              <a:spcBef>
                <a:spcPts val="114"/>
              </a:spcBef>
            </a:pPr>
            <a:r>
              <a:rPr lang="en-IN" b="1" dirty="0"/>
              <a:t>Benefits of Ensemble Learning</a:t>
            </a:r>
            <a:endParaRPr sz="5600" dirty="0">
              <a:latin typeface="Microsoft Sans Serif"/>
              <a:cs typeface="Microsoft Sans Serif"/>
            </a:endParaRPr>
          </a:p>
        </p:txBody>
      </p:sp>
      <p:sp>
        <p:nvSpPr>
          <p:cNvPr id="8" name="Rectangle 7">
            <a:extLst>
              <a:ext uri="{FF2B5EF4-FFF2-40B4-BE49-F238E27FC236}">
                <a16:creationId xmlns:a16="http://schemas.microsoft.com/office/drawing/2014/main" id="{00CBB681-BB36-4069-8F6B-0EA3ECFB4214}"/>
              </a:ext>
            </a:extLst>
          </p:cNvPr>
          <p:cNvSpPr/>
          <p:nvPr/>
        </p:nvSpPr>
        <p:spPr>
          <a:xfrm>
            <a:off x="2270308" y="2476500"/>
            <a:ext cx="13487400" cy="7135158"/>
          </a:xfrm>
          <a:prstGeom prst="rect">
            <a:avLst/>
          </a:prstGeom>
        </p:spPr>
        <p:txBody>
          <a:bodyPr wrap="square">
            <a:spAutoFit/>
          </a:bodyPr>
          <a:lstStyle/>
          <a:p>
            <a:pPr>
              <a:lnSpc>
                <a:spcPct val="150000"/>
              </a:lnSpc>
              <a:buFont typeface="Arial" panose="020B0604020202020204" pitchFamily="34" charset="0"/>
              <a:buChar char="•"/>
            </a:pPr>
            <a:r>
              <a:rPr lang="en-US" sz="2800" b="0" i="0" dirty="0">
                <a:solidFill>
                  <a:srgbClr val="0D0D0D"/>
                </a:solidFill>
                <a:effectLst/>
                <a:latin typeface="Söhne"/>
              </a:rPr>
              <a:t>Ensemble learning combines multiple models to improve prediction accuracy and robustness.</a:t>
            </a:r>
          </a:p>
          <a:p>
            <a:pPr>
              <a:lnSpc>
                <a:spcPct val="150000"/>
              </a:lnSpc>
              <a:buFont typeface="Arial" panose="020B0604020202020204" pitchFamily="34" charset="0"/>
              <a:buChar char="•"/>
            </a:pPr>
            <a:r>
              <a:rPr lang="en-US" sz="2800" b="0" i="0" dirty="0">
                <a:solidFill>
                  <a:srgbClr val="0D0D0D"/>
                </a:solidFill>
                <a:effectLst/>
                <a:latin typeface="Söhne"/>
              </a:rPr>
              <a:t>The ensemble approach used in this project combines the strengths of both CNN and SVM.</a:t>
            </a:r>
          </a:p>
          <a:p>
            <a:pPr>
              <a:lnSpc>
                <a:spcPct val="150000"/>
              </a:lnSpc>
              <a:buFont typeface="Arial" panose="020B0604020202020204" pitchFamily="34" charset="0"/>
              <a:buChar char="•"/>
            </a:pPr>
            <a:r>
              <a:rPr lang="en-US" sz="2800" b="1" i="0" dirty="0">
                <a:solidFill>
                  <a:srgbClr val="0D0D0D"/>
                </a:solidFill>
                <a:effectLst/>
                <a:latin typeface="Söhne"/>
              </a:rPr>
              <a:t>Benefits:</a:t>
            </a:r>
            <a:endParaRPr lang="en-US" sz="2800" b="0" i="0" dirty="0">
              <a:solidFill>
                <a:srgbClr val="0D0D0D"/>
              </a:solidFill>
              <a:effectLst/>
              <a:latin typeface="Söhne"/>
            </a:endParaRPr>
          </a:p>
          <a:p>
            <a:pPr marL="742950" lvl="1" indent="-285750">
              <a:lnSpc>
                <a:spcPct val="150000"/>
              </a:lnSpc>
              <a:buFont typeface="Arial" panose="020B0604020202020204" pitchFamily="34" charset="0"/>
              <a:buChar char="•"/>
            </a:pPr>
            <a:r>
              <a:rPr lang="en-US" sz="2800" b="1" i="0" dirty="0">
                <a:solidFill>
                  <a:srgbClr val="0D0D0D"/>
                </a:solidFill>
                <a:effectLst/>
                <a:latin typeface="Söhne"/>
              </a:rPr>
              <a:t>Improved Accuracy:</a:t>
            </a:r>
            <a:r>
              <a:rPr lang="en-US" sz="2800" b="0" i="0" dirty="0">
                <a:solidFill>
                  <a:srgbClr val="0D0D0D"/>
                </a:solidFill>
                <a:effectLst/>
                <a:latin typeface="Söhne"/>
              </a:rPr>
              <a:t> Combining diverse models often leads to higher accuracy than individual models.</a:t>
            </a:r>
          </a:p>
          <a:p>
            <a:pPr marL="742950" lvl="1" indent="-285750">
              <a:lnSpc>
                <a:spcPct val="150000"/>
              </a:lnSpc>
              <a:buFont typeface="Arial" panose="020B0604020202020204" pitchFamily="34" charset="0"/>
              <a:buChar char="•"/>
            </a:pPr>
            <a:r>
              <a:rPr lang="en-US" sz="2800" b="1" i="0" dirty="0">
                <a:solidFill>
                  <a:srgbClr val="0D0D0D"/>
                </a:solidFill>
                <a:effectLst/>
                <a:latin typeface="Söhne"/>
              </a:rPr>
              <a:t>Robustness:</a:t>
            </a:r>
            <a:r>
              <a:rPr lang="en-US" sz="2800" b="0" i="0" dirty="0">
                <a:solidFill>
                  <a:srgbClr val="0D0D0D"/>
                </a:solidFill>
                <a:effectLst/>
                <a:latin typeface="Söhne"/>
              </a:rPr>
              <a:t> Ensemble models are less prone to overfitting and generalize well to unseen data.</a:t>
            </a:r>
          </a:p>
          <a:p>
            <a:pPr marL="742950" lvl="1" indent="-285750">
              <a:lnSpc>
                <a:spcPct val="150000"/>
              </a:lnSpc>
              <a:buFont typeface="Arial" panose="020B0604020202020204" pitchFamily="34" charset="0"/>
              <a:buChar char="•"/>
            </a:pPr>
            <a:r>
              <a:rPr lang="en-US" sz="2800" b="1" i="0" dirty="0">
                <a:solidFill>
                  <a:srgbClr val="0D0D0D"/>
                </a:solidFill>
                <a:effectLst/>
                <a:latin typeface="Söhne"/>
              </a:rPr>
              <a:t>Reduction of Bias:</a:t>
            </a:r>
            <a:r>
              <a:rPr lang="en-US" sz="2800" b="0" i="0" dirty="0">
                <a:solidFill>
                  <a:srgbClr val="0D0D0D"/>
                </a:solidFill>
                <a:effectLst/>
                <a:latin typeface="Söhne"/>
              </a:rPr>
              <a:t> Ensemble methods can reduce bias inherent in individual models.</a:t>
            </a:r>
          </a:p>
          <a:p>
            <a:pPr marL="742950" lvl="1" indent="-285750">
              <a:lnSpc>
                <a:spcPct val="150000"/>
              </a:lnSpc>
              <a:buFont typeface="Arial" panose="020B0604020202020204" pitchFamily="34" charset="0"/>
              <a:buChar char="•"/>
            </a:pPr>
            <a:r>
              <a:rPr lang="en-US" sz="2800" b="1" i="0" dirty="0">
                <a:solidFill>
                  <a:srgbClr val="0D0D0D"/>
                </a:solidFill>
                <a:effectLst/>
                <a:latin typeface="Söhne"/>
              </a:rPr>
              <a:t>Enhanced Stability:</a:t>
            </a:r>
            <a:r>
              <a:rPr lang="en-US" sz="2800" b="0" i="0" dirty="0">
                <a:solidFill>
                  <a:srgbClr val="0D0D0D"/>
                </a:solidFill>
                <a:effectLst/>
                <a:latin typeface="Söhne"/>
              </a:rPr>
              <a:t> By averaging predictions, ensemble models smooth out individual model errors.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2412</Words>
  <Application>Microsoft Office PowerPoint</Application>
  <PresentationFormat>Custom</PresentationFormat>
  <Paragraphs>248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Narrow</vt:lpstr>
      <vt:lpstr>Bahnschrift</vt:lpstr>
      <vt:lpstr>Calibri</vt:lpstr>
      <vt:lpstr>Lucida Sans Unicode</vt:lpstr>
      <vt:lpstr>Microsoft Sans Serif</vt:lpstr>
      <vt:lpstr>Söhne</vt:lpstr>
      <vt:lpstr>Office Theme</vt:lpstr>
      <vt:lpstr>PowerPoint Presentation</vt:lpstr>
      <vt:lpstr>Abstract:</vt:lpstr>
      <vt:lpstr>Objective of the Project</vt:lpstr>
      <vt:lpstr>literature survey</vt:lpstr>
      <vt:lpstr>Methodology</vt:lpstr>
      <vt:lpstr>PowerPoint Presentation</vt:lpstr>
      <vt:lpstr>Overview of CNN , SVM &amp; Haar Cascades</vt:lpstr>
      <vt:lpstr>PowerPoint Presentation</vt:lpstr>
      <vt:lpstr>Benefits of Ensemble Learning</vt:lpstr>
      <vt:lpstr>Mathematical representations for CNN, SVM, and Haar Cascades</vt:lpstr>
      <vt:lpstr>Mathematical representations for CNN, SVM, and Haar Cascades</vt:lpstr>
      <vt:lpstr>Attendance Marking System</vt:lpstr>
      <vt:lpstr>Results and Interpretation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Narthana 21MIA1124</dc:creator>
  <cp:keywords>DAGDBgGsLvM,BAGCak2x2A4</cp:keywords>
  <cp:lastModifiedBy>Narthana S</cp:lastModifiedBy>
  <cp:revision>10</cp:revision>
  <dcterms:created xsi:type="dcterms:W3CDTF">2024-04-21T06:52:15Z</dcterms:created>
  <dcterms:modified xsi:type="dcterms:W3CDTF">2024-04-21T09:01:30Z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2024-04-21T00:00:00Z</vt:filetime>
  </property>
  <property fmtid="{D5CDD505-2E9C-101B-9397-08002B2CF9AE}" pid="3" name="Creator">
    <vt:lpwstr>Canva</vt:lpwstr>
  </property>
  <property fmtid="{D5CDD505-2E9C-101B-9397-08002B2CF9AE}" pid="4" name="LastSaved">
    <vt:filetime>2024-04-21T00:00:00Z</vt:filetime>
  </property>
</Properties>
</file>