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9"/>
  </p:notesMasterIdLst>
  <p:sldIdLst>
    <p:sldId id="559" r:id="rId4"/>
    <p:sldId id="574" r:id="rId5"/>
    <p:sldId id="613" r:id="rId6"/>
    <p:sldId id="257" r:id="rId7"/>
    <p:sldId id="674" r:id="rId8"/>
    <p:sldId id="675" r:id="rId9"/>
    <p:sldId id="676" r:id="rId10"/>
    <p:sldId id="663" r:id="rId11"/>
    <p:sldId id="685" r:id="rId12"/>
    <p:sldId id="690" r:id="rId13"/>
    <p:sldId id="664" r:id="rId14"/>
    <p:sldId id="666" r:id="rId15"/>
    <p:sldId id="691" r:id="rId16"/>
    <p:sldId id="678" r:id="rId17"/>
    <p:sldId id="677" r:id="rId18"/>
    <p:sldId id="679" r:id="rId19"/>
    <p:sldId id="688" r:id="rId20"/>
    <p:sldId id="614" r:id="rId21"/>
    <p:sldId id="692" r:id="rId22"/>
    <p:sldId id="682" r:id="rId23"/>
    <p:sldId id="683" r:id="rId24"/>
    <p:sldId id="681" r:id="rId25"/>
    <p:sldId id="693" r:id="rId26"/>
    <p:sldId id="694" r:id="rId27"/>
    <p:sldId id="695" r:id="rId28"/>
  </p:sldIdLst>
  <p:sldSz cx="10969625" cy="6170613"/>
  <p:notesSz cx="6858000" cy="9144000"/>
  <p:custDataLst>
    <p:tags r:id="rId30"/>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0DE881-4B41-F1DE-D197-740AFBE3AE75}" name="Doan Van Thanh Liem (MS/EMN42)" initials="DVTL(" userId="S::dlo2hc@bosch.com::9f0da039-02cc-4d5b-bae1-54d9227ec2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00477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852F3-E82E-760B-08D1-C8E262B43530}" v="48" dt="2023-08-16T02:15:44.615"/>
    <p1510:client id="{37153EC8-C628-6D6E-C975-07200D5DC951}" v="90" dt="2023-08-16T03:13:29.586"/>
    <p1510:client id="{37D74394-BFC7-3775-944A-C6AFEA044ABF}" v="5" dt="2023-08-16T02:16:51.689"/>
    <p1510:client id="{775FCF40-CF36-3F36-3747-EA5016DEB1C6}" v="19" dt="2023-08-16T03:25:25.379"/>
    <p1510:client id="{8D5C7D1F-E328-45DC-8199-E78EAC9518D3}" v="196" dt="2023-08-16T03:06:01.072"/>
    <p1510:client id="{BC32A930-FB70-D318-FE7F-BD86720DF265}" v="510" dt="2023-08-16T02:53:47.395"/>
    <p1510:client id="{BC36AFFD-FE48-4FE0-BB4D-09533A76EF5A}" v="7" dt="2023-05-19T06:51:08.659"/>
    <p1510:client id="{C7F09D9A-3CC6-46D9-A552-AA54DB70B0B6}" v="25" dt="2023-05-19T07:49:54.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77463" autoAdjust="0"/>
  </p:normalViewPr>
  <p:slideViewPr>
    <p:cSldViewPr snapToGrid="0">
      <p:cViewPr varScale="1">
        <p:scale>
          <a:sx n="57" d="100"/>
          <a:sy n="57" d="100"/>
        </p:scale>
        <p:origin x="12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8/10/relationships/authors" Targe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ags" Target="tags/tag1.xml"/><Relationship Id="rId35" Type="http://schemas.microsoft.com/office/2015/10/relationships/revisionInfo" Target="revisionInfo.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DD1C67-BA28-42D0-A3F0-D740EB54AEFE}"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D21013F3-A6A2-4FA0-8172-40432654C876}">
      <dgm:prSet/>
      <dgm:spPr/>
      <dgm:t>
        <a:bodyPr/>
        <a:lstStyle/>
        <a:p>
          <a:pPr rtl="0"/>
          <a:r>
            <a:rPr lang="vi-VN" b="0"/>
            <a:t>2</a:t>
          </a:r>
          <a:r>
            <a:rPr lang="en-US" b="0"/>
            <a:t>.</a:t>
          </a:r>
          <a:r>
            <a:rPr lang="en-US" b="0">
              <a:latin typeface="Bosch Office Sans"/>
            </a:rPr>
            <a:t> </a:t>
          </a:r>
          <a:r>
            <a:rPr lang="vi-VN" b="0" u="none"/>
            <a:t>History and Evolution</a:t>
          </a:r>
          <a:endParaRPr lang="en-US" b="0"/>
        </a:p>
      </dgm:t>
    </dgm:pt>
    <dgm:pt modelId="{7BE32614-81A7-4250-A306-E8450D21FA97}" type="parTrans" cxnId="{DE33C967-2E0D-4376-AD11-80578A0BCDE6}">
      <dgm:prSet/>
      <dgm:spPr/>
      <dgm:t>
        <a:bodyPr/>
        <a:lstStyle/>
        <a:p>
          <a:endParaRPr lang="en-US"/>
        </a:p>
      </dgm:t>
    </dgm:pt>
    <dgm:pt modelId="{013D223E-B1F0-4947-A055-5661C13BAD9E}" type="sibTrans" cxnId="{DE33C967-2E0D-4376-AD11-80578A0BCDE6}">
      <dgm:prSet/>
      <dgm:spPr/>
      <dgm:t>
        <a:bodyPr/>
        <a:lstStyle/>
        <a:p>
          <a:endParaRPr lang="en-US"/>
        </a:p>
      </dgm:t>
    </dgm:pt>
    <dgm:pt modelId="{E9B1F703-8D69-4D43-87AC-F4D1577A3955}">
      <dgm:prSet/>
      <dgm:spPr/>
      <dgm:t>
        <a:bodyPr/>
        <a:lstStyle/>
        <a:p>
          <a:pPr rtl="0"/>
          <a:r>
            <a:rPr lang="vi-VN"/>
            <a:t>3</a:t>
          </a:r>
          <a:r>
            <a:rPr lang="en-US"/>
            <a:t>.</a:t>
          </a:r>
          <a:r>
            <a:rPr lang="vi-VN"/>
            <a:t> </a:t>
          </a:r>
          <a:r>
            <a:rPr lang="vi-VN">
              <a:latin typeface="Calibri"/>
              <a:cs typeface="Calibri"/>
            </a:rPr>
            <a:t>Hadoop Architecture</a:t>
          </a:r>
        </a:p>
      </dgm:t>
    </dgm:pt>
    <dgm:pt modelId="{026A7715-5ECE-4860-AF08-E3EAE1CB5940}" type="parTrans" cxnId="{C44FF1CE-F772-4AB0-A1EF-36D0086DCFD6}">
      <dgm:prSet/>
      <dgm:spPr/>
      <dgm:t>
        <a:bodyPr/>
        <a:lstStyle/>
        <a:p>
          <a:endParaRPr lang="en-US"/>
        </a:p>
      </dgm:t>
    </dgm:pt>
    <dgm:pt modelId="{AB2576B9-C7DF-4A50-9772-1A7D65506190}" type="sibTrans" cxnId="{C44FF1CE-F772-4AB0-A1EF-36D0086DCFD6}">
      <dgm:prSet/>
      <dgm:spPr/>
      <dgm:t>
        <a:bodyPr/>
        <a:lstStyle/>
        <a:p>
          <a:endParaRPr lang="en-US"/>
        </a:p>
      </dgm:t>
    </dgm:pt>
    <dgm:pt modelId="{20091183-FDB4-4AEC-A50A-8F46D84BDC88}">
      <dgm:prSet/>
      <dgm:spPr/>
      <dgm:t>
        <a:bodyPr/>
        <a:lstStyle/>
        <a:p>
          <a:r>
            <a:rPr lang="vi-VN"/>
            <a:t>1</a:t>
          </a:r>
          <a:r>
            <a:rPr lang="en-US"/>
            <a:t>. </a:t>
          </a:r>
          <a:r>
            <a:rPr lang="vi-VN"/>
            <a:t>Big </a:t>
          </a:r>
          <a:r>
            <a:rPr lang="en-US"/>
            <a:t>data and problems</a:t>
          </a:r>
        </a:p>
      </dgm:t>
    </dgm:pt>
    <dgm:pt modelId="{F613D4B1-9475-4209-9E64-5C014C8539C3}" type="parTrans" cxnId="{EFE17554-28E6-4C69-B254-AB344558101D}">
      <dgm:prSet/>
      <dgm:spPr/>
      <dgm:t>
        <a:bodyPr/>
        <a:lstStyle/>
        <a:p>
          <a:endParaRPr lang="en-US"/>
        </a:p>
      </dgm:t>
    </dgm:pt>
    <dgm:pt modelId="{0D318534-D42F-4A40-B99B-FD6ABFBFE7CE}" type="sibTrans" cxnId="{EFE17554-28E6-4C69-B254-AB344558101D}">
      <dgm:prSet/>
      <dgm:spPr/>
      <dgm:t>
        <a:bodyPr/>
        <a:lstStyle/>
        <a:p>
          <a:endParaRPr lang="en-US"/>
        </a:p>
      </dgm:t>
    </dgm:pt>
    <dgm:pt modelId="{634FA524-08BF-4483-A6FD-C1F4505432C8}">
      <dgm:prSet/>
      <dgm:spPr/>
      <dgm:t>
        <a:bodyPr/>
        <a:lstStyle/>
        <a:p>
          <a:r>
            <a:rPr lang="vi-VN" dirty="0"/>
            <a:t>4</a:t>
          </a:r>
          <a:r>
            <a:rPr lang="en-US" dirty="0"/>
            <a:t>. Apache Spark</a:t>
          </a:r>
        </a:p>
      </dgm:t>
    </dgm:pt>
    <dgm:pt modelId="{3B8F505E-B511-4CC1-A5E9-B5C21792D659}" type="parTrans" cxnId="{DAD61187-9CFE-44B1-B058-06D2B4FA5B23}">
      <dgm:prSet/>
      <dgm:spPr/>
      <dgm:t>
        <a:bodyPr/>
        <a:lstStyle/>
        <a:p>
          <a:endParaRPr lang="en-US"/>
        </a:p>
      </dgm:t>
    </dgm:pt>
    <dgm:pt modelId="{3010485E-0F3B-41ED-9F97-9D3202251B87}" type="sibTrans" cxnId="{DAD61187-9CFE-44B1-B058-06D2B4FA5B23}">
      <dgm:prSet/>
      <dgm:spPr/>
      <dgm:t>
        <a:bodyPr/>
        <a:lstStyle/>
        <a:p>
          <a:endParaRPr lang="en-US"/>
        </a:p>
      </dgm:t>
    </dgm:pt>
    <dgm:pt modelId="{B0232EE7-3468-4804-9F48-74A0E1B4FA51}">
      <dgm:prSet/>
      <dgm:spPr/>
      <dgm:t>
        <a:bodyPr/>
        <a:lstStyle/>
        <a:p>
          <a:r>
            <a:rPr lang="vi-VN" dirty="0"/>
            <a:t>5. Demo</a:t>
          </a:r>
          <a:endParaRPr lang="en-US" dirty="0"/>
        </a:p>
      </dgm:t>
    </dgm:pt>
    <dgm:pt modelId="{04D08737-00E3-468D-89CA-74BC213518D2}" type="parTrans" cxnId="{09C65546-8556-4A9F-9F44-B7AA9B59AA03}">
      <dgm:prSet/>
      <dgm:spPr/>
      <dgm:t>
        <a:bodyPr/>
        <a:lstStyle/>
        <a:p>
          <a:endParaRPr lang="en-US"/>
        </a:p>
      </dgm:t>
    </dgm:pt>
    <dgm:pt modelId="{747DE79C-F97B-45A3-893F-EEFAFF15DEA5}" type="sibTrans" cxnId="{09C65546-8556-4A9F-9F44-B7AA9B59AA03}">
      <dgm:prSet/>
      <dgm:spPr/>
      <dgm:t>
        <a:bodyPr/>
        <a:lstStyle/>
        <a:p>
          <a:endParaRPr lang="en-US"/>
        </a:p>
      </dgm:t>
    </dgm:pt>
    <dgm:pt modelId="{182ACEC1-5289-445C-A1EA-D9307F9F1911}" type="pres">
      <dgm:prSet presAssocID="{97DD1C67-BA28-42D0-A3F0-D740EB54AEFE}" presName="Name0" presStyleCnt="0">
        <dgm:presLayoutVars>
          <dgm:chMax val="7"/>
          <dgm:chPref val="7"/>
          <dgm:dir/>
        </dgm:presLayoutVars>
      </dgm:prSet>
      <dgm:spPr/>
    </dgm:pt>
    <dgm:pt modelId="{677A44A1-8B3F-4CD2-A107-5EE66E14D8C1}" type="pres">
      <dgm:prSet presAssocID="{97DD1C67-BA28-42D0-A3F0-D740EB54AEFE}" presName="Name1" presStyleCnt="0"/>
      <dgm:spPr/>
    </dgm:pt>
    <dgm:pt modelId="{D9CABCDD-6895-48F5-9C57-5240D983758D}" type="pres">
      <dgm:prSet presAssocID="{97DD1C67-BA28-42D0-A3F0-D740EB54AEFE}" presName="cycle" presStyleCnt="0"/>
      <dgm:spPr/>
    </dgm:pt>
    <dgm:pt modelId="{CB45AEDF-2A4E-470E-B626-8277217EB0FC}" type="pres">
      <dgm:prSet presAssocID="{97DD1C67-BA28-42D0-A3F0-D740EB54AEFE}" presName="srcNode" presStyleLbl="node1" presStyleIdx="0" presStyleCnt="5"/>
      <dgm:spPr/>
    </dgm:pt>
    <dgm:pt modelId="{89435754-A13C-490E-853C-BFB33DA363DB}" type="pres">
      <dgm:prSet presAssocID="{97DD1C67-BA28-42D0-A3F0-D740EB54AEFE}" presName="conn" presStyleLbl="parChTrans1D2" presStyleIdx="0" presStyleCnt="1"/>
      <dgm:spPr/>
    </dgm:pt>
    <dgm:pt modelId="{3A459668-AC81-4787-B33B-4832294B0F64}" type="pres">
      <dgm:prSet presAssocID="{97DD1C67-BA28-42D0-A3F0-D740EB54AEFE}" presName="extraNode" presStyleLbl="node1" presStyleIdx="0" presStyleCnt="5"/>
      <dgm:spPr/>
    </dgm:pt>
    <dgm:pt modelId="{72D4B8F0-145C-47BA-816E-6455858C7A7F}" type="pres">
      <dgm:prSet presAssocID="{97DD1C67-BA28-42D0-A3F0-D740EB54AEFE}" presName="dstNode" presStyleLbl="node1" presStyleIdx="0" presStyleCnt="5"/>
      <dgm:spPr/>
    </dgm:pt>
    <dgm:pt modelId="{66B06D5E-E010-4935-B901-857E04E0255E}" type="pres">
      <dgm:prSet presAssocID="{20091183-FDB4-4AEC-A50A-8F46D84BDC88}" presName="text_1" presStyleLbl="node1" presStyleIdx="0" presStyleCnt="5">
        <dgm:presLayoutVars>
          <dgm:bulletEnabled val="1"/>
        </dgm:presLayoutVars>
      </dgm:prSet>
      <dgm:spPr/>
    </dgm:pt>
    <dgm:pt modelId="{0714585A-4B50-4FA5-9E87-839881F40B16}" type="pres">
      <dgm:prSet presAssocID="{20091183-FDB4-4AEC-A50A-8F46D84BDC88}" presName="accent_1" presStyleCnt="0"/>
      <dgm:spPr/>
    </dgm:pt>
    <dgm:pt modelId="{E9078C93-4965-43B1-994D-48156629E0B3}" type="pres">
      <dgm:prSet presAssocID="{20091183-FDB4-4AEC-A50A-8F46D84BDC88}" presName="accentRepeatNode" presStyleLbl="solidFgAcc1" presStyleIdx="0" presStyleCnt="5"/>
      <dgm:spPr/>
    </dgm:pt>
    <dgm:pt modelId="{42F07E0C-4F91-41C8-AFC5-78BE5EE12FA2}" type="pres">
      <dgm:prSet presAssocID="{D21013F3-A6A2-4FA0-8172-40432654C876}" presName="text_2" presStyleLbl="node1" presStyleIdx="1" presStyleCnt="5">
        <dgm:presLayoutVars>
          <dgm:bulletEnabled val="1"/>
        </dgm:presLayoutVars>
      </dgm:prSet>
      <dgm:spPr/>
    </dgm:pt>
    <dgm:pt modelId="{7D2EF260-5FF5-46E5-A066-5B6105FE6180}" type="pres">
      <dgm:prSet presAssocID="{D21013F3-A6A2-4FA0-8172-40432654C876}" presName="accent_2" presStyleCnt="0"/>
      <dgm:spPr/>
    </dgm:pt>
    <dgm:pt modelId="{EF92E2E0-31C2-4AFA-B06C-EC21E13643FF}" type="pres">
      <dgm:prSet presAssocID="{D21013F3-A6A2-4FA0-8172-40432654C876}" presName="accentRepeatNode" presStyleLbl="solidFgAcc1" presStyleIdx="1" presStyleCnt="5"/>
      <dgm:spPr/>
    </dgm:pt>
    <dgm:pt modelId="{2AE48382-4467-4ED7-A1E9-843B80439427}" type="pres">
      <dgm:prSet presAssocID="{E9B1F703-8D69-4D43-87AC-F4D1577A3955}" presName="text_3" presStyleLbl="node1" presStyleIdx="2" presStyleCnt="5">
        <dgm:presLayoutVars>
          <dgm:bulletEnabled val="1"/>
        </dgm:presLayoutVars>
      </dgm:prSet>
      <dgm:spPr/>
    </dgm:pt>
    <dgm:pt modelId="{4E2E6044-368D-4571-8D6C-5439993BE87C}" type="pres">
      <dgm:prSet presAssocID="{E9B1F703-8D69-4D43-87AC-F4D1577A3955}" presName="accent_3" presStyleCnt="0"/>
      <dgm:spPr/>
    </dgm:pt>
    <dgm:pt modelId="{3D179404-4AA4-431F-B194-65EA54461088}" type="pres">
      <dgm:prSet presAssocID="{E9B1F703-8D69-4D43-87AC-F4D1577A3955}" presName="accentRepeatNode" presStyleLbl="solidFgAcc1" presStyleIdx="2" presStyleCnt="5"/>
      <dgm:spPr/>
    </dgm:pt>
    <dgm:pt modelId="{C71290C5-CE34-497F-9C3B-EA2D028687AE}" type="pres">
      <dgm:prSet presAssocID="{634FA524-08BF-4483-A6FD-C1F4505432C8}" presName="text_4" presStyleLbl="node1" presStyleIdx="3" presStyleCnt="5">
        <dgm:presLayoutVars>
          <dgm:bulletEnabled val="1"/>
        </dgm:presLayoutVars>
      </dgm:prSet>
      <dgm:spPr/>
    </dgm:pt>
    <dgm:pt modelId="{6552BEE6-9ADB-457D-BDE6-A3823CAF460B}" type="pres">
      <dgm:prSet presAssocID="{634FA524-08BF-4483-A6FD-C1F4505432C8}" presName="accent_4" presStyleCnt="0"/>
      <dgm:spPr/>
    </dgm:pt>
    <dgm:pt modelId="{F799BD7E-CE81-469B-B707-B28C3A2E64EF}" type="pres">
      <dgm:prSet presAssocID="{634FA524-08BF-4483-A6FD-C1F4505432C8}" presName="accentRepeatNode" presStyleLbl="solidFgAcc1" presStyleIdx="3" presStyleCnt="5"/>
      <dgm:spPr/>
    </dgm:pt>
    <dgm:pt modelId="{2D96A221-319C-461B-AAFD-9CCCFA239B89}" type="pres">
      <dgm:prSet presAssocID="{B0232EE7-3468-4804-9F48-74A0E1B4FA51}" presName="text_5" presStyleLbl="node1" presStyleIdx="4" presStyleCnt="5">
        <dgm:presLayoutVars>
          <dgm:bulletEnabled val="1"/>
        </dgm:presLayoutVars>
      </dgm:prSet>
      <dgm:spPr/>
    </dgm:pt>
    <dgm:pt modelId="{1D9A3E23-22B4-450B-8058-AB4F8347CD48}" type="pres">
      <dgm:prSet presAssocID="{B0232EE7-3468-4804-9F48-74A0E1B4FA51}" presName="accent_5" presStyleCnt="0"/>
      <dgm:spPr/>
    </dgm:pt>
    <dgm:pt modelId="{1FA29858-FA79-4E83-82EA-33B155ED1E9E}" type="pres">
      <dgm:prSet presAssocID="{B0232EE7-3468-4804-9F48-74A0E1B4FA51}" presName="accentRepeatNode" presStyleLbl="solidFgAcc1" presStyleIdx="4" presStyleCnt="5"/>
      <dgm:spPr/>
    </dgm:pt>
  </dgm:ptLst>
  <dgm:cxnLst>
    <dgm:cxn modelId="{AF984E19-59C7-406E-9CE2-40CA6AB0E976}" type="presOf" srcId="{97DD1C67-BA28-42D0-A3F0-D740EB54AEFE}" destId="{182ACEC1-5289-445C-A1EA-D9307F9F1911}" srcOrd="0" destOrd="0" presId="urn:microsoft.com/office/officeart/2008/layout/VerticalCurvedList"/>
    <dgm:cxn modelId="{5DAD3220-3903-4BF5-9B47-05A4C9C5EF33}" type="presOf" srcId="{B0232EE7-3468-4804-9F48-74A0E1B4FA51}" destId="{2D96A221-319C-461B-AAFD-9CCCFA239B89}" srcOrd="0" destOrd="0" presId="urn:microsoft.com/office/officeart/2008/layout/VerticalCurvedList"/>
    <dgm:cxn modelId="{09C65546-8556-4A9F-9F44-B7AA9B59AA03}" srcId="{97DD1C67-BA28-42D0-A3F0-D740EB54AEFE}" destId="{B0232EE7-3468-4804-9F48-74A0E1B4FA51}" srcOrd="4" destOrd="0" parTransId="{04D08737-00E3-468D-89CA-74BC213518D2}" sibTransId="{747DE79C-F97B-45A3-893F-EEFAFF15DEA5}"/>
    <dgm:cxn modelId="{DE33C967-2E0D-4376-AD11-80578A0BCDE6}" srcId="{97DD1C67-BA28-42D0-A3F0-D740EB54AEFE}" destId="{D21013F3-A6A2-4FA0-8172-40432654C876}" srcOrd="1" destOrd="0" parTransId="{7BE32614-81A7-4250-A306-E8450D21FA97}" sibTransId="{013D223E-B1F0-4947-A055-5661C13BAD9E}"/>
    <dgm:cxn modelId="{EFE17554-28E6-4C69-B254-AB344558101D}" srcId="{97DD1C67-BA28-42D0-A3F0-D740EB54AEFE}" destId="{20091183-FDB4-4AEC-A50A-8F46D84BDC88}" srcOrd="0" destOrd="0" parTransId="{F613D4B1-9475-4209-9E64-5C014C8539C3}" sibTransId="{0D318534-D42F-4A40-B99B-FD6ABFBFE7CE}"/>
    <dgm:cxn modelId="{DAD61187-9CFE-44B1-B058-06D2B4FA5B23}" srcId="{97DD1C67-BA28-42D0-A3F0-D740EB54AEFE}" destId="{634FA524-08BF-4483-A6FD-C1F4505432C8}" srcOrd="3" destOrd="0" parTransId="{3B8F505E-B511-4CC1-A5E9-B5C21792D659}" sibTransId="{3010485E-0F3B-41ED-9F97-9D3202251B87}"/>
    <dgm:cxn modelId="{4DEDC596-63D2-40AB-A1F0-BDD45415BE66}" type="presOf" srcId="{E9B1F703-8D69-4D43-87AC-F4D1577A3955}" destId="{2AE48382-4467-4ED7-A1E9-843B80439427}" srcOrd="0" destOrd="0" presId="urn:microsoft.com/office/officeart/2008/layout/VerticalCurvedList"/>
    <dgm:cxn modelId="{1F65D4BB-C565-4447-AB8D-D5744AF2AB3E}" type="presOf" srcId="{D21013F3-A6A2-4FA0-8172-40432654C876}" destId="{42F07E0C-4F91-41C8-AFC5-78BE5EE12FA2}" srcOrd="0" destOrd="0" presId="urn:microsoft.com/office/officeart/2008/layout/VerticalCurvedList"/>
    <dgm:cxn modelId="{343A96BC-BAF9-4315-8692-277D64E03C27}" type="presOf" srcId="{20091183-FDB4-4AEC-A50A-8F46D84BDC88}" destId="{66B06D5E-E010-4935-B901-857E04E0255E}" srcOrd="0" destOrd="0" presId="urn:microsoft.com/office/officeart/2008/layout/VerticalCurvedList"/>
    <dgm:cxn modelId="{C44FF1CE-F772-4AB0-A1EF-36D0086DCFD6}" srcId="{97DD1C67-BA28-42D0-A3F0-D740EB54AEFE}" destId="{E9B1F703-8D69-4D43-87AC-F4D1577A3955}" srcOrd="2" destOrd="0" parTransId="{026A7715-5ECE-4860-AF08-E3EAE1CB5940}" sibTransId="{AB2576B9-C7DF-4A50-9772-1A7D65506190}"/>
    <dgm:cxn modelId="{9142C9F5-3362-4CE6-B993-9EB881B20C58}" type="presOf" srcId="{634FA524-08BF-4483-A6FD-C1F4505432C8}" destId="{C71290C5-CE34-497F-9C3B-EA2D028687AE}" srcOrd="0" destOrd="0" presId="urn:microsoft.com/office/officeart/2008/layout/VerticalCurvedList"/>
    <dgm:cxn modelId="{3C9B58FA-4036-4D78-B933-8D86B37B4B14}" type="presOf" srcId="{0D318534-D42F-4A40-B99B-FD6ABFBFE7CE}" destId="{89435754-A13C-490E-853C-BFB33DA363DB}" srcOrd="0" destOrd="0" presId="urn:microsoft.com/office/officeart/2008/layout/VerticalCurvedList"/>
    <dgm:cxn modelId="{4C0775B6-7149-4C75-B138-777E06B1B0A3}" type="presParOf" srcId="{182ACEC1-5289-445C-A1EA-D9307F9F1911}" destId="{677A44A1-8B3F-4CD2-A107-5EE66E14D8C1}" srcOrd="0" destOrd="0" presId="urn:microsoft.com/office/officeart/2008/layout/VerticalCurvedList"/>
    <dgm:cxn modelId="{55A31CD6-7DA1-4CD2-B99D-59A3BBFB27D8}" type="presParOf" srcId="{677A44A1-8B3F-4CD2-A107-5EE66E14D8C1}" destId="{D9CABCDD-6895-48F5-9C57-5240D983758D}" srcOrd="0" destOrd="0" presId="urn:microsoft.com/office/officeart/2008/layout/VerticalCurvedList"/>
    <dgm:cxn modelId="{AE6B12BE-057F-4AF5-AE8C-55B0940FF067}" type="presParOf" srcId="{D9CABCDD-6895-48F5-9C57-5240D983758D}" destId="{CB45AEDF-2A4E-470E-B626-8277217EB0FC}" srcOrd="0" destOrd="0" presId="urn:microsoft.com/office/officeart/2008/layout/VerticalCurvedList"/>
    <dgm:cxn modelId="{E4590F82-9CE4-4A63-8E7C-A399A0CD5538}" type="presParOf" srcId="{D9CABCDD-6895-48F5-9C57-5240D983758D}" destId="{89435754-A13C-490E-853C-BFB33DA363DB}" srcOrd="1" destOrd="0" presId="urn:microsoft.com/office/officeart/2008/layout/VerticalCurvedList"/>
    <dgm:cxn modelId="{274B35D6-4351-443C-96C2-A092F31D3D8B}" type="presParOf" srcId="{D9CABCDD-6895-48F5-9C57-5240D983758D}" destId="{3A459668-AC81-4787-B33B-4832294B0F64}" srcOrd="2" destOrd="0" presId="urn:microsoft.com/office/officeart/2008/layout/VerticalCurvedList"/>
    <dgm:cxn modelId="{78CD7045-F4F4-4F26-884E-2264D8BB14A4}" type="presParOf" srcId="{D9CABCDD-6895-48F5-9C57-5240D983758D}" destId="{72D4B8F0-145C-47BA-816E-6455858C7A7F}" srcOrd="3" destOrd="0" presId="urn:microsoft.com/office/officeart/2008/layout/VerticalCurvedList"/>
    <dgm:cxn modelId="{65DB1536-834A-47BB-A333-42DA0E24056B}" type="presParOf" srcId="{677A44A1-8B3F-4CD2-A107-5EE66E14D8C1}" destId="{66B06D5E-E010-4935-B901-857E04E0255E}" srcOrd="1" destOrd="0" presId="urn:microsoft.com/office/officeart/2008/layout/VerticalCurvedList"/>
    <dgm:cxn modelId="{94AF4214-3813-4B44-BB43-D73B8CCC041E}" type="presParOf" srcId="{677A44A1-8B3F-4CD2-A107-5EE66E14D8C1}" destId="{0714585A-4B50-4FA5-9E87-839881F40B16}" srcOrd="2" destOrd="0" presId="urn:microsoft.com/office/officeart/2008/layout/VerticalCurvedList"/>
    <dgm:cxn modelId="{8DA3F0E4-A810-4A4B-AA00-46BE26EE3570}" type="presParOf" srcId="{0714585A-4B50-4FA5-9E87-839881F40B16}" destId="{E9078C93-4965-43B1-994D-48156629E0B3}" srcOrd="0" destOrd="0" presId="urn:microsoft.com/office/officeart/2008/layout/VerticalCurvedList"/>
    <dgm:cxn modelId="{F04C83B0-06EC-49B4-8E55-166E66906994}" type="presParOf" srcId="{677A44A1-8B3F-4CD2-A107-5EE66E14D8C1}" destId="{42F07E0C-4F91-41C8-AFC5-78BE5EE12FA2}" srcOrd="3" destOrd="0" presId="urn:microsoft.com/office/officeart/2008/layout/VerticalCurvedList"/>
    <dgm:cxn modelId="{E95293E9-28FA-453E-8BA2-E692219D0A0F}" type="presParOf" srcId="{677A44A1-8B3F-4CD2-A107-5EE66E14D8C1}" destId="{7D2EF260-5FF5-46E5-A066-5B6105FE6180}" srcOrd="4" destOrd="0" presId="urn:microsoft.com/office/officeart/2008/layout/VerticalCurvedList"/>
    <dgm:cxn modelId="{38F0376C-74C6-4229-8E4E-46485B25626E}" type="presParOf" srcId="{7D2EF260-5FF5-46E5-A066-5B6105FE6180}" destId="{EF92E2E0-31C2-4AFA-B06C-EC21E13643FF}" srcOrd="0" destOrd="0" presId="urn:microsoft.com/office/officeart/2008/layout/VerticalCurvedList"/>
    <dgm:cxn modelId="{0BF30F84-021D-423C-8181-6E1E36E97445}" type="presParOf" srcId="{677A44A1-8B3F-4CD2-A107-5EE66E14D8C1}" destId="{2AE48382-4467-4ED7-A1E9-843B80439427}" srcOrd="5" destOrd="0" presId="urn:microsoft.com/office/officeart/2008/layout/VerticalCurvedList"/>
    <dgm:cxn modelId="{7E6176FD-AFD1-4FE8-B299-06CBB77E78D4}" type="presParOf" srcId="{677A44A1-8B3F-4CD2-A107-5EE66E14D8C1}" destId="{4E2E6044-368D-4571-8D6C-5439993BE87C}" srcOrd="6" destOrd="0" presId="urn:microsoft.com/office/officeart/2008/layout/VerticalCurvedList"/>
    <dgm:cxn modelId="{4FFEBEC6-287D-4D36-92DA-F65B5E5477A4}" type="presParOf" srcId="{4E2E6044-368D-4571-8D6C-5439993BE87C}" destId="{3D179404-4AA4-431F-B194-65EA54461088}" srcOrd="0" destOrd="0" presId="urn:microsoft.com/office/officeart/2008/layout/VerticalCurvedList"/>
    <dgm:cxn modelId="{3704125E-6115-4CC0-B40B-107DBC9A9BAF}" type="presParOf" srcId="{677A44A1-8B3F-4CD2-A107-5EE66E14D8C1}" destId="{C71290C5-CE34-497F-9C3B-EA2D028687AE}" srcOrd="7" destOrd="0" presId="urn:microsoft.com/office/officeart/2008/layout/VerticalCurvedList"/>
    <dgm:cxn modelId="{19B036EE-3E87-4F8D-A849-74991A7FB440}" type="presParOf" srcId="{677A44A1-8B3F-4CD2-A107-5EE66E14D8C1}" destId="{6552BEE6-9ADB-457D-BDE6-A3823CAF460B}" srcOrd="8" destOrd="0" presId="urn:microsoft.com/office/officeart/2008/layout/VerticalCurvedList"/>
    <dgm:cxn modelId="{B1A68B3D-07E7-4A8C-8CFB-FF950A143C35}" type="presParOf" srcId="{6552BEE6-9ADB-457D-BDE6-A3823CAF460B}" destId="{F799BD7E-CE81-469B-B707-B28C3A2E64EF}" srcOrd="0" destOrd="0" presId="urn:microsoft.com/office/officeart/2008/layout/VerticalCurvedList"/>
    <dgm:cxn modelId="{DFD3D06D-2917-4F05-BB9E-9BBBD8AE5605}" type="presParOf" srcId="{677A44A1-8B3F-4CD2-A107-5EE66E14D8C1}" destId="{2D96A221-319C-461B-AAFD-9CCCFA239B89}" srcOrd="9" destOrd="0" presId="urn:microsoft.com/office/officeart/2008/layout/VerticalCurvedList"/>
    <dgm:cxn modelId="{41C45C65-FC4E-42E5-BF84-8FA98814DECB}" type="presParOf" srcId="{677A44A1-8B3F-4CD2-A107-5EE66E14D8C1}" destId="{1D9A3E23-22B4-450B-8058-AB4F8347CD48}" srcOrd="10" destOrd="0" presId="urn:microsoft.com/office/officeart/2008/layout/VerticalCurvedList"/>
    <dgm:cxn modelId="{D4881D82-36A5-4935-8C27-08533EBB24AC}" type="presParOf" srcId="{1D9A3E23-22B4-450B-8058-AB4F8347CD48}" destId="{1FA29858-FA79-4E83-82EA-33B155ED1E9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35754-A13C-490E-853C-BFB33DA363DB}">
      <dsp:nvSpPr>
        <dsp:cNvPr id="0" name=""/>
        <dsp:cNvSpPr/>
      </dsp:nvSpPr>
      <dsp:spPr>
        <a:xfrm>
          <a:off x="-4896745" y="-750382"/>
          <a:ext cx="5832056" cy="5832056"/>
        </a:xfrm>
        <a:prstGeom prst="blockArc">
          <a:avLst>
            <a:gd name="adj1" fmla="val 18900000"/>
            <a:gd name="adj2" fmla="val 2700000"/>
            <a:gd name="adj3" fmla="val 370"/>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6B06D5E-E010-4935-B901-857E04E0255E}">
      <dsp:nvSpPr>
        <dsp:cNvPr id="0" name=""/>
        <dsp:cNvSpPr/>
      </dsp:nvSpPr>
      <dsp:spPr>
        <a:xfrm>
          <a:off x="409237" y="270619"/>
          <a:ext cx="9313532" cy="54158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9883" tIns="71120" rIns="71120" bIns="71120" numCol="1" spcCol="1270" anchor="ctr" anchorCtr="0">
          <a:noAutofit/>
        </a:bodyPr>
        <a:lstStyle/>
        <a:p>
          <a:pPr marL="0" lvl="0" indent="0" algn="l" defTabSz="1244600">
            <a:lnSpc>
              <a:spcPct val="90000"/>
            </a:lnSpc>
            <a:spcBef>
              <a:spcPct val="0"/>
            </a:spcBef>
            <a:spcAft>
              <a:spcPct val="35000"/>
            </a:spcAft>
            <a:buNone/>
          </a:pPr>
          <a:r>
            <a:rPr lang="vi-VN" sz="2800" kern="1200"/>
            <a:t>1</a:t>
          </a:r>
          <a:r>
            <a:rPr lang="en-US" sz="2800" kern="1200"/>
            <a:t>. </a:t>
          </a:r>
          <a:r>
            <a:rPr lang="vi-VN" sz="2800" kern="1200"/>
            <a:t>Big </a:t>
          </a:r>
          <a:r>
            <a:rPr lang="en-US" sz="2800" kern="1200"/>
            <a:t>data and problems</a:t>
          </a:r>
        </a:p>
      </dsp:txBody>
      <dsp:txXfrm>
        <a:off x="409237" y="270619"/>
        <a:ext cx="9313532" cy="541584"/>
      </dsp:txXfrm>
    </dsp:sp>
    <dsp:sp modelId="{E9078C93-4965-43B1-994D-48156629E0B3}">
      <dsp:nvSpPr>
        <dsp:cNvPr id="0" name=""/>
        <dsp:cNvSpPr/>
      </dsp:nvSpPr>
      <dsp:spPr>
        <a:xfrm>
          <a:off x="70747" y="202921"/>
          <a:ext cx="676980" cy="67698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F07E0C-4F91-41C8-AFC5-78BE5EE12FA2}">
      <dsp:nvSpPr>
        <dsp:cNvPr id="0" name=""/>
        <dsp:cNvSpPr/>
      </dsp:nvSpPr>
      <dsp:spPr>
        <a:xfrm>
          <a:off x="797321" y="1082736"/>
          <a:ext cx="8925448" cy="54158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9883" tIns="71120" rIns="71120" bIns="71120" numCol="1" spcCol="1270" anchor="ctr" anchorCtr="0">
          <a:noAutofit/>
        </a:bodyPr>
        <a:lstStyle/>
        <a:p>
          <a:pPr marL="0" lvl="0" indent="0" algn="l" defTabSz="1244600" rtl="0">
            <a:lnSpc>
              <a:spcPct val="90000"/>
            </a:lnSpc>
            <a:spcBef>
              <a:spcPct val="0"/>
            </a:spcBef>
            <a:spcAft>
              <a:spcPct val="35000"/>
            </a:spcAft>
            <a:buNone/>
          </a:pPr>
          <a:r>
            <a:rPr lang="vi-VN" sz="2800" b="0" kern="1200"/>
            <a:t>2</a:t>
          </a:r>
          <a:r>
            <a:rPr lang="en-US" sz="2800" b="0" kern="1200"/>
            <a:t>.</a:t>
          </a:r>
          <a:r>
            <a:rPr lang="en-US" sz="2800" b="0" kern="1200">
              <a:latin typeface="Bosch Office Sans"/>
            </a:rPr>
            <a:t> </a:t>
          </a:r>
          <a:r>
            <a:rPr lang="vi-VN" sz="2800" b="0" u="none" kern="1200"/>
            <a:t>History and Evolution</a:t>
          </a:r>
          <a:endParaRPr lang="en-US" sz="2800" b="0" kern="1200"/>
        </a:p>
      </dsp:txBody>
      <dsp:txXfrm>
        <a:off x="797321" y="1082736"/>
        <a:ext cx="8925448" cy="541584"/>
      </dsp:txXfrm>
    </dsp:sp>
    <dsp:sp modelId="{EF92E2E0-31C2-4AFA-B06C-EC21E13643FF}">
      <dsp:nvSpPr>
        <dsp:cNvPr id="0" name=""/>
        <dsp:cNvSpPr/>
      </dsp:nvSpPr>
      <dsp:spPr>
        <a:xfrm>
          <a:off x="458830" y="1015038"/>
          <a:ext cx="676980" cy="67698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AE48382-4467-4ED7-A1E9-843B80439427}">
      <dsp:nvSpPr>
        <dsp:cNvPr id="0" name=""/>
        <dsp:cNvSpPr/>
      </dsp:nvSpPr>
      <dsp:spPr>
        <a:xfrm>
          <a:off x="916431" y="1894853"/>
          <a:ext cx="8806337" cy="54158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9883" tIns="71120" rIns="71120" bIns="71120" numCol="1" spcCol="1270" anchor="ctr" anchorCtr="0">
          <a:noAutofit/>
        </a:bodyPr>
        <a:lstStyle/>
        <a:p>
          <a:pPr marL="0" lvl="0" indent="0" algn="l" defTabSz="1244600" rtl="0">
            <a:lnSpc>
              <a:spcPct val="90000"/>
            </a:lnSpc>
            <a:spcBef>
              <a:spcPct val="0"/>
            </a:spcBef>
            <a:spcAft>
              <a:spcPct val="35000"/>
            </a:spcAft>
            <a:buNone/>
          </a:pPr>
          <a:r>
            <a:rPr lang="vi-VN" sz="2800" kern="1200"/>
            <a:t>3</a:t>
          </a:r>
          <a:r>
            <a:rPr lang="en-US" sz="2800" kern="1200"/>
            <a:t>.</a:t>
          </a:r>
          <a:r>
            <a:rPr lang="vi-VN" sz="2800" kern="1200"/>
            <a:t> </a:t>
          </a:r>
          <a:r>
            <a:rPr lang="vi-VN" sz="2800" kern="1200">
              <a:latin typeface="Calibri"/>
              <a:cs typeface="Calibri"/>
            </a:rPr>
            <a:t>Hadoop Architecture</a:t>
          </a:r>
        </a:p>
      </dsp:txBody>
      <dsp:txXfrm>
        <a:off x="916431" y="1894853"/>
        <a:ext cx="8806337" cy="541584"/>
      </dsp:txXfrm>
    </dsp:sp>
    <dsp:sp modelId="{3D179404-4AA4-431F-B194-65EA54461088}">
      <dsp:nvSpPr>
        <dsp:cNvPr id="0" name=""/>
        <dsp:cNvSpPr/>
      </dsp:nvSpPr>
      <dsp:spPr>
        <a:xfrm>
          <a:off x="577941" y="1827155"/>
          <a:ext cx="676980" cy="67698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1290C5-CE34-497F-9C3B-EA2D028687AE}">
      <dsp:nvSpPr>
        <dsp:cNvPr id="0" name=""/>
        <dsp:cNvSpPr/>
      </dsp:nvSpPr>
      <dsp:spPr>
        <a:xfrm>
          <a:off x="797321" y="2706970"/>
          <a:ext cx="8925448" cy="54158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9883" tIns="71120" rIns="71120" bIns="71120" numCol="1" spcCol="1270" anchor="ctr" anchorCtr="0">
          <a:noAutofit/>
        </a:bodyPr>
        <a:lstStyle/>
        <a:p>
          <a:pPr marL="0" lvl="0" indent="0" algn="l" defTabSz="1244600">
            <a:lnSpc>
              <a:spcPct val="90000"/>
            </a:lnSpc>
            <a:spcBef>
              <a:spcPct val="0"/>
            </a:spcBef>
            <a:spcAft>
              <a:spcPct val="35000"/>
            </a:spcAft>
            <a:buNone/>
          </a:pPr>
          <a:r>
            <a:rPr lang="vi-VN" sz="2800" kern="1200" dirty="0"/>
            <a:t>4</a:t>
          </a:r>
          <a:r>
            <a:rPr lang="en-US" sz="2800" kern="1200" dirty="0"/>
            <a:t>. Apache Spark</a:t>
          </a:r>
        </a:p>
      </dsp:txBody>
      <dsp:txXfrm>
        <a:off x="797321" y="2706970"/>
        <a:ext cx="8925448" cy="541584"/>
      </dsp:txXfrm>
    </dsp:sp>
    <dsp:sp modelId="{F799BD7E-CE81-469B-B707-B28C3A2E64EF}">
      <dsp:nvSpPr>
        <dsp:cNvPr id="0" name=""/>
        <dsp:cNvSpPr/>
      </dsp:nvSpPr>
      <dsp:spPr>
        <a:xfrm>
          <a:off x="458830" y="2639272"/>
          <a:ext cx="676980" cy="67698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D96A221-319C-461B-AAFD-9CCCFA239B89}">
      <dsp:nvSpPr>
        <dsp:cNvPr id="0" name=""/>
        <dsp:cNvSpPr/>
      </dsp:nvSpPr>
      <dsp:spPr>
        <a:xfrm>
          <a:off x="409237" y="3519088"/>
          <a:ext cx="9313532" cy="54158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29883" tIns="71120" rIns="71120" bIns="71120" numCol="1" spcCol="1270" anchor="ctr" anchorCtr="0">
          <a:noAutofit/>
        </a:bodyPr>
        <a:lstStyle/>
        <a:p>
          <a:pPr marL="0" lvl="0" indent="0" algn="l" defTabSz="1244600">
            <a:lnSpc>
              <a:spcPct val="90000"/>
            </a:lnSpc>
            <a:spcBef>
              <a:spcPct val="0"/>
            </a:spcBef>
            <a:spcAft>
              <a:spcPct val="35000"/>
            </a:spcAft>
            <a:buNone/>
          </a:pPr>
          <a:r>
            <a:rPr lang="vi-VN" sz="2800" kern="1200" dirty="0"/>
            <a:t>5. Demo</a:t>
          </a:r>
          <a:endParaRPr lang="en-US" sz="2800" kern="1200" dirty="0"/>
        </a:p>
      </dsp:txBody>
      <dsp:txXfrm>
        <a:off x="409237" y="3519088"/>
        <a:ext cx="9313532" cy="541584"/>
      </dsp:txXfrm>
    </dsp:sp>
    <dsp:sp modelId="{1FA29858-FA79-4E83-82EA-33B155ED1E9E}">
      <dsp:nvSpPr>
        <dsp:cNvPr id="0" name=""/>
        <dsp:cNvSpPr/>
      </dsp:nvSpPr>
      <dsp:spPr>
        <a:xfrm>
          <a:off x="70747" y="3451390"/>
          <a:ext cx="676980" cy="67698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24.08.2023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Giới thiệu về Apache Spark từ lịch sử hình thành cho tới cấu trúc của nó, sau đó sẽ có phần demo apache spark trên azure synapse</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181602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đi sâu hơn, Hadoop là gì và cấu trúc của nó như thế nào?</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11</a:t>
            </a:fld>
            <a:endParaRPr lang="de-DE"/>
          </a:p>
        </p:txBody>
      </p:sp>
    </p:spTree>
    <p:extLst>
      <p:ext uri="{BB962C8B-B14F-4D97-AF65-F5344CB8AC3E}">
        <p14:creationId xmlns:p14="http://schemas.microsoft.com/office/powerpoint/2010/main" val="41377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Hadoop là một framework cho phép chúng ta phát triển các ứng dụng phân tán để process data có cường độ lớn trên một cluster và Hadoop sử dụng cấu trúc Master-Slave, trong cấu trúc này, chúng t sẽ có một node master và nhiều node slave, ở đây master node sẽ điều khiển các slave và đóng vai trò trung tâm giao tiếp của chúng</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12</a:t>
            </a:fld>
            <a:endParaRPr lang="de-DE"/>
          </a:p>
        </p:txBody>
      </p:sp>
    </p:spTree>
    <p:extLst>
      <p:ext uri="{BB962C8B-B14F-4D97-AF65-F5344CB8AC3E}">
        <p14:creationId xmlns:p14="http://schemas.microsoft.com/office/powerpoint/2010/main" val="2873490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Đây là cấu trúc tổng quan của hadoop, chúng ta sẽ có một master node và nhiều worker node, ở đây có thể thấy được 3 layer chính của hadoop, màu xanh lá là các service của storage layer, trong hadoop thì sử dụng HDFS, mày xanh dương là các service của management layer, trong hadoop là yarn còn màu cam là service của processing layer, trong hadoop gọi là MapReduce, em sẽ đi tiếp vào chi tiết từng layer ở các slide sau</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13</a:t>
            </a:fld>
            <a:endParaRPr lang="de-DE"/>
          </a:p>
        </p:txBody>
      </p:sp>
    </p:spTree>
    <p:extLst>
      <p:ext uri="{BB962C8B-B14F-4D97-AF65-F5344CB8AC3E}">
        <p14:creationId xmlns:p14="http://schemas.microsoft.com/office/powerpoint/2010/main" val="1918933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HDFS – hadoop distributed file system là hệ thống lưu trữ phân tán, ở đây master node sẽ được cài đặt namenode service còn các worker node sẽ được cài đặt datanode service</a:t>
            </a:r>
            <a:r>
              <a:rPr lang="en-US" dirty="0"/>
              <a:t>.</a:t>
            </a:r>
            <a:br>
              <a:rPr lang="en-US" dirty="0"/>
            </a:br>
            <a:r>
              <a:rPr lang="vi-VN" dirty="0"/>
              <a:t>Nhiệm vụ của namenode là quản lý namespace (namespace trong hadoop là file hoặc directory chứa metadata của tất cả các file được lưu trữ ở các worker node, nó không chứa business data), các worker node mới chứa business data, các tệp tin sau đi được chia thành nhiều phần nhỏ, mỗi phần như vậy được gọi là một block (có thể điều chỉnh size, thường là 64mb hoặc 128 mb), sau đó các block sẽ được phân tán và lưu trữ trong các data node</a:t>
            </a:r>
          </a:p>
          <a:p>
            <a:r>
              <a:rPr lang="vi-VN" dirty="0"/>
              <a:t>Ví dụ ở đây chúng ta có câu lệnh copy file, câu lệnh này sẽ được gửi đến namenode, sau đó namenode sẽ chuyển hướng đến một hoặc nhiều datanode, câu lệnh copy file sẽ break file ra nhiều block và write các block này vào các datanode được chuyến hướng.</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14</a:t>
            </a:fld>
            <a:endParaRPr lang="de-DE"/>
          </a:p>
        </p:txBody>
      </p:sp>
    </p:spTree>
    <p:extLst>
      <p:ext uri="{BB962C8B-B14F-4D97-AF65-F5344CB8AC3E}">
        <p14:creationId xmlns:p14="http://schemas.microsoft.com/office/powerpoint/2010/main" val="2925293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Lớp tiếp theo là YARN, đây là lớp hỗ trợ chạy các app phân tán, đây cũng là lớp quản lý và lên lịch sử dụng các tài nguyên như CPU hay memory, và nó cũng monitor quá trình chạy các app đó.</a:t>
            </a:r>
          </a:p>
          <a:p>
            <a:r>
              <a:rPr lang="vi-VN" dirty="0"/>
              <a:t>Trong yarn sẽ có hai trình quản lý:</a:t>
            </a:r>
          </a:p>
          <a:p>
            <a:pPr marL="171450" indent="-171450">
              <a:buFontTx/>
              <a:buChar char="-"/>
            </a:pPr>
            <a:r>
              <a:rPr lang="vi-VN" dirty="0"/>
              <a:t>Một là resource manager sẽ nằm ở master node, service này sẽ quản lý toàn bộ tài nguyên của cả cluster</a:t>
            </a:r>
          </a:p>
          <a:p>
            <a:pPr marL="171450" indent="-171450">
              <a:buFontTx/>
              <a:buChar char="-"/>
            </a:pPr>
            <a:r>
              <a:rPr lang="vi-VN" dirty="0"/>
              <a:t>Hai là node manager sẽ được cài đặt ở các worker node</a:t>
            </a:r>
            <a:r>
              <a:rPr lang="en-US" dirty="0"/>
              <a:t>, </a:t>
            </a:r>
            <a:r>
              <a:rPr lang="vi-VN" dirty="0"/>
              <a:t>nó sẽ chịu trách nhiệm cho các container trong worker node (container trong worker node là một set các tài nguyên như là memory hoặc cpu) và node manager sẽ monitor việc sử dụng số tài nguyên đó và report tình trạng về cho resource manager.</a:t>
            </a:r>
          </a:p>
          <a:p>
            <a:pPr marL="171450" indent="-171450">
              <a:buFontTx/>
              <a:buChar char="-"/>
            </a:pPr>
            <a:r>
              <a:rPr lang="vi-VN" dirty="0"/>
              <a:t>Và đối với mỗi application trong cluster, nó sẽ có một Application manager để tính toán lượng tài nguyên cần thiết và lấy chúng từ resource manager, và cái application manager này sẽ làm việc với node manager để thực thi các monitor các task của app</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15</a:t>
            </a:fld>
            <a:endParaRPr lang="de-DE"/>
          </a:p>
        </p:txBody>
      </p:sp>
    </p:spTree>
    <p:extLst>
      <p:ext uri="{BB962C8B-B14F-4D97-AF65-F5344CB8AC3E}">
        <p14:creationId xmlns:p14="http://schemas.microsoft.com/office/powerpoint/2010/main" val="1237577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Lớp thứ ba là MapReduce là một framework dùng để xử lý lượng lớn dữ liệu một cách song song</a:t>
            </a:r>
          </a:p>
          <a:p>
            <a:r>
              <a:rPr lang="vi-VN" dirty="0"/>
              <a:t>Cốt lõi của framework này bao gồm 2 function là Map và Reduce:</a:t>
            </a:r>
          </a:p>
          <a:p>
            <a:pPr marL="171450" indent="-171450">
              <a:buFontTx/>
              <a:buChar char="-"/>
            </a:pPr>
            <a:r>
              <a:rPr lang="vi-VN" dirty="0"/>
              <a:t>Function Map sẽ được thực thi trước, nó sẽ tải và phân tích dữ liệu và output trả về sẽ ở dưới dạng key-value</a:t>
            </a:r>
          </a:p>
          <a:p>
            <a:pPr marL="171450" indent="-171450">
              <a:buFontTx/>
              <a:buChar char="-"/>
            </a:pPr>
            <a:r>
              <a:rPr lang="vi-VN" dirty="0"/>
              <a:t>Function Reduce sẽ kết hợp ouput của tất cả map function lại với nhau và trả về tập dữ liệu nhỏ hơn.</a:t>
            </a:r>
          </a:p>
        </p:txBody>
      </p:sp>
      <p:sp>
        <p:nvSpPr>
          <p:cNvPr id="4" name="Slide Number Placeholder 3"/>
          <p:cNvSpPr>
            <a:spLocks noGrp="1"/>
          </p:cNvSpPr>
          <p:nvPr>
            <p:ph type="sldNum" sz="quarter" idx="5"/>
          </p:nvPr>
        </p:nvSpPr>
        <p:spPr/>
        <p:txBody>
          <a:bodyPr/>
          <a:lstStyle/>
          <a:p>
            <a:fld id="{492D48B2-9EB0-4B37-9B35-FC11E2EA535A}" type="slidenum">
              <a:rPr lang="de-DE" smtClean="0"/>
              <a:t>16</a:t>
            </a:fld>
            <a:endParaRPr lang="de-DE"/>
          </a:p>
        </p:txBody>
      </p:sp>
    </p:spTree>
    <p:extLst>
      <p:ext uri="{BB962C8B-B14F-4D97-AF65-F5344CB8AC3E}">
        <p14:creationId xmlns:p14="http://schemas.microsoft.com/office/powerpoint/2010/main" val="3693558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Để cho rõ hơn, ở đây có một ví dụ về MapReduce, mục đích của chúng ta là đếm xem có bao nhiêu cái màu xanh, bao nhiêu cái màu đỏ và vàng. Data hiện tại của chúng ta đang được phân tán ở các node khác nhau, và function map sẽ được thực thi song song trên các node để load data và đếm từng tuple và trả về dưới dạng key-value , tuy nhiên ở đây chúng ta cần thêm một bước trung gian, đó là shuffle sort, đây là bước chúng ta đưa các tuple có cùng key về với nhau trước khi đưa vào function reduce, và reduce function sẽ tổng hợp lại output trước đó và trả về tệp dữ liệu hoàn chỉnh.</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17</a:t>
            </a:fld>
            <a:endParaRPr lang="de-DE"/>
          </a:p>
        </p:txBody>
      </p:sp>
    </p:spTree>
    <p:extLst>
      <p:ext uri="{BB962C8B-B14F-4D97-AF65-F5344CB8AC3E}">
        <p14:creationId xmlns:p14="http://schemas.microsoft.com/office/powerpoint/2010/main" val="939872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Vậy thì apache spark là gì?</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18</a:t>
            </a:fld>
            <a:endParaRPr lang="de-DE"/>
          </a:p>
        </p:txBody>
      </p:sp>
    </p:spTree>
    <p:extLst>
      <p:ext uri="{BB962C8B-B14F-4D97-AF65-F5344CB8AC3E}">
        <p14:creationId xmlns:p14="http://schemas.microsoft.com/office/powerpoint/2010/main" val="3172123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Apache Spark là bản cải tiến của MapReduce và có thể process data in real-time.</a:t>
            </a:r>
          </a:p>
          <a:p>
            <a:r>
              <a:rPr lang="vi-VN"/>
              <a:t>Và hệ sinh thái của apache spark sẽ bao gồm 2 lớp, lớp Spark Core và lớp các thư viện và API</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19</a:t>
            </a:fld>
            <a:endParaRPr lang="de-DE"/>
          </a:p>
        </p:txBody>
      </p:sp>
    </p:spTree>
    <p:extLst>
      <p:ext uri="{BB962C8B-B14F-4D97-AF65-F5344CB8AC3E}">
        <p14:creationId xmlns:p14="http://schemas.microsoft.com/office/powerpoint/2010/main" val="1982575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20</a:t>
            </a:fld>
            <a:endParaRPr lang="de-DE"/>
          </a:p>
        </p:txBody>
      </p:sp>
    </p:spTree>
    <p:extLst>
      <p:ext uri="{BB962C8B-B14F-4D97-AF65-F5344CB8AC3E}">
        <p14:creationId xmlns:p14="http://schemas.microsoft.com/office/powerpoint/2010/main" val="48404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Vấn đề của big data</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3</a:t>
            </a:fld>
            <a:endParaRPr lang="de-DE"/>
          </a:p>
        </p:txBody>
      </p:sp>
    </p:spTree>
    <p:extLst>
      <p:ext uri="{BB962C8B-B14F-4D97-AF65-F5344CB8AC3E}">
        <p14:creationId xmlns:p14="http://schemas.microsoft.com/office/powerpoint/2010/main" val="509462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21</a:t>
            </a:fld>
            <a:endParaRPr lang="de-DE"/>
          </a:p>
        </p:txBody>
      </p:sp>
    </p:spTree>
    <p:extLst>
      <p:ext uri="{BB962C8B-B14F-4D97-AF65-F5344CB8AC3E}">
        <p14:creationId xmlns:p14="http://schemas.microsoft.com/office/powerpoint/2010/main" val="4145817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22</a:t>
            </a:fld>
            <a:endParaRPr lang="de-DE"/>
          </a:p>
        </p:txBody>
      </p:sp>
    </p:spTree>
    <p:extLst>
      <p:ext uri="{BB962C8B-B14F-4D97-AF65-F5344CB8AC3E}">
        <p14:creationId xmlns:p14="http://schemas.microsoft.com/office/powerpoint/2010/main" val="251482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23</a:t>
            </a:fld>
            <a:endParaRPr lang="de-DE"/>
          </a:p>
        </p:txBody>
      </p:sp>
    </p:spTree>
    <p:extLst>
      <p:ext uri="{BB962C8B-B14F-4D97-AF65-F5344CB8AC3E}">
        <p14:creationId xmlns:p14="http://schemas.microsoft.com/office/powerpoint/2010/main" val="2047499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b="0" i="0" dirty="0">
              <a:effectLst/>
              <a:latin typeface="-apple-system"/>
            </a:endParaRPr>
          </a:p>
        </p:txBody>
      </p:sp>
      <p:sp>
        <p:nvSpPr>
          <p:cNvPr id="4" name="Slide Number Placeholder 3"/>
          <p:cNvSpPr>
            <a:spLocks noGrp="1"/>
          </p:cNvSpPr>
          <p:nvPr>
            <p:ph type="sldNum" sz="quarter" idx="5"/>
          </p:nvPr>
        </p:nvSpPr>
        <p:spPr/>
        <p:txBody>
          <a:bodyPr/>
          <a:lstStyle/>
          <a:p>
            <a:fld id="{492D48B2-9EB0-4B37-9B35-FC11E2EA535A}" type="slidenum">
              <a:rPr lang="de-DE" smtClean="0"/>
              <a:t>24</a:t>
            </a:fld>
            <a:endParaRPr lang="de-DE"/>
          </a:p>
        </p:txBody>
      </p:sp>
    </p:spTree>
    <p:extLst>
      <p:ext uri="{BB962C8B-B14F-4D97-AF65-F5344CB8AC3E}">
        <p14:creationId xmlns:p14="http://schemas.microsoft.com/office/powerpoint/2010/main" val="3082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Trước khi đề cập đến big data, thì nói đến data có 3 loại, có cấu trúc, bán cấu trúc và phi cấu trúc. Dữ liệu có cấu trúc có format row-column, thường được lưu dưới dạng table trong các relational database, dữ liệu bán cấu trúc thì sẽ có format key-value như file json hoặc file xml còn dữ liệu phi cấu trúc thi sẽ không có một pattern cụ thể nào như hình ảnh hoặc video</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4</a:t>
            </a:fld>
            <a:endParaRPr lang="de-DE"/>
          </a:p>
        </p:txBody>
      </p:sp>
    </p:spTree>
    <p:extLst>
      <p:ext uri="{BB962C8B-B14F-4D97-AF65-F5344CB8AC3E}">
        <p14:creationId xmlns:p14="http://schemas.microsoft.com/office/powerpoint/2010/main" val="4112353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Big data có một số đặc điểm như là có khối lượng lớn, nhiều loại và cũng như tốc độ mà nó được tạo ra</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27043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đặc điểm này cũng chính là vấn đề khi xử lý big data, chính là khối lượng data ngày càng lớn, cần phải xử lý được nhiều loại data và yêu cầu tốc độ xử lý phải nhanh</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6</a:t>
            </a:fld>
            <a:endParaRPr lang="de-DE"/>
          </a:p>
        </p:txBody>
      </p:sp>
    </p:spTree>
    <p:extLst>
      <p:ext uri="{BB962C8B-B14F-4D97-AF65-F5344CB8AC3E}">
        <p14:creationId xmlns:p14="http://schemas.microsoft.com/office/powerpoint/2010/main" val="239279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a:p>
            <a:r>
              <a:rPr lang="vi-VN" dirty="0"/>
              <a:t>Để xử lý những vấn đề trên thì có một số cách tiếp cận như sau:</a:t>
            </a:r>
          </a:p>
          <a:p>
            <a:pPr marL="171450" indent="-171450">
              <a:buFontTx/>
              <a:buChar char="-"/>
            </a:pPr>
            <a:r>
              <a:rPr lang="vi-VN" dirty="0"/>
              <a:t>Monolithic: là một cục tài nguyên lớn</a:t>
            </a:r>
          </a:p>
          <a:p>
            <a:pPr marL="171450" indent="-171450">
              <a:buFontTx/>
              <a:buChar char="-"/>
            </a:pPr>
            <a:r>
              <a:rPr lang="vi-VN" dirty="0"/>
              <a:t>Distributed: hoặc cluster là các tài nguyên hay computer được kết nốt với nhay tạo thành một mạng lưới</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7</a:t>
            </a:fld>
            <a:endParaRPr lang="de-DE"/>
          </a:p>
        </p:txBody>
      </p:sp>
    </p:spTree>
    <p:extLst>
      <p:ext uri="{BB962C8B-B14F-4D97-AF65-F5344CB8AC3E}">
        <p14:creationId xmlns:p14="http://schemas.microsoft.com/office/powerpoint/2010/main" val="90863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Lịch sử và sự phát triẻn của Apache Spark</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8</a:t>
            </a:fld>
            <a:endParaRPr lang="de-DE"/>
          </a:p>
        </p:txBody>
      </p:sp>
    </p:spTree>
    <p:extLst>
      <p:ext uri="{BB962C8B-B14F-4D97-AF65-F5344CB8AC3E}">
        <p14:creationId xmlns:p14="http://schemas.microsoft.com/office/powerpoint/2010/main" val="285462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dirty="0"/>
              <a:t>Năm 2002, Doug Cutting và Milke Cafarella khởi động một dự án tên là Apache Nutch project (dự án này là về một công cụ tìm kiếm có thể chỉ mục 1 tỉ trang, sau một thời gian nghiên cứu thì họ nhận ra được dự án này sẽ tốn rất nhiều tiền cho phần cứng cũng như chi phí vận hành hàng tháng, nên lúc này họ vẫn đang tìm kiếm một hướng giải quyết vấn đề về chi phí cũng như là vấn đề lưu trữ và xử lý một lượng lớn data)</a:t>
            </a:r>
          </a:p>
          <a:p>
            <a:r>
              <a:rPr lang="vi-VN" b="0" dirty="0"/>
              <a:t>Năm 2003, Google publish Goolgle file system, nó là một hệ thống phân tán các tệp dữ liệu giúp cho việc lưu trữ data với khối lượng lớn, thứ này đã giúp giảu quyết đươc một nửa vấn đề của Apache Nutch.</a:t>
            </a:r>
          </a:p>
          <a:p>
            <a:r>
              <a:rPr lang="vi-VN" b="0" dirty="0"/>
              <a:t>Năm 2004, Google tiếp tục publish một kĩ thuật được gọi là MapReduce</a:t>
            </a:r>
            <a:r>
              <a:rPr lang="en-US" b="0" dirty="0"/>
              <a:t>, </a:t>
            </a:r>
            <a:r>
              <a:rPr lang="vi-VN" b="0" dirty="0"/>
              <a:t>kỹ thuật này đã giải quyết được vấn đề process một lượng lớn data.</a:t>
            </a:r>
          </a:p>
          <a:p>
            <a:r>
              <a:rPr lang="vi-VN" b="0" dirty="0"/>
              <a:t>Naem 2005: Doug Cutting và Mike đã bắt đầu áp dụng 2 kỹ thuật này vào project của mình, cũng lúc nay, Cutting nhận ra được vấn đề mình gặp phải, đó chính là dự án này phải có một cluster đủ lớn và team lúc này còn quá ít thành viên (chỉ có Cutting và Mike). Thế nên Cutting bắt đầu tìm kiếm những công ty có thể đầu tư vào dự án.</a:t>
            </a:r>
          </a:p>
          <a:p>
            <a:r>
              <a:rPr lang="vi-VN" b="0" dirty="0"/>
              <a:t>Năm 2006: Cutting gia nhập Yahoo cùng với dự án Nutch.</a:t>
            </a:r>
          </a:p>
          <a:p>
            <a:r>
              <a:rPr lang="vi-VN" b="0" dirty="0"/>
              <a:t>Năm 2007:  sau khi gia nhâp Yaho, Cutting tách phần distributed computhing và thành lập dự án Hadoop, sau đó Yahoo đã test thử Hadoop thành công trên 1000 node và bắt đầ</a:t>
            </a:r>
            <a:r>
              <a:rPr lang="en-US" b="0" dirty="0"/>
              <a:t>u</a:t>
            </a:r>
            <a:r>
              <a:rPr lang="vi-VN" b="0" dirty="0"/>
              <a:t> áp dụng </a:t>
            </a:r>
          </a:p>
        </p:txBody>
      </p:sp>
      <p:sp>
        <p:nvSpPr>
          <p:cNvPr id="4" name="Slide Number Placeholder 3"/>
          <p:cNvSpPr>
            <a:spLocks noGrp="1"/>
          </p:cNvSpPr>
          <p:nvPr>
            <p:ph type="sldNum" sz="quarter" idx="5"/>
          </p:nvPr>
        </p:nvSpPr>
        <p:spPr/>
        <p:txBody>
          <a:bodyPr/>
          <a:lstStyle/>
          <a:p>
            <a:fld id="{492D48B2-9EB0-4B37-9B35-FC11E2EA535A}" type="slidenum">
              <a:rPr lang="de-DE" smtClean="0"/>
              <a:t>9</a:t>
            </a:fld>
            <a:endParaRPr lang="de-DE"/>
          </a:p>
        </p:txBody>
      </p:sp>
    </p:spTree>
    <p:extLst>
      <p:ext uri="{BB962C8B-B14F-4D97-AF65-F5344CB8AC3E}">
        <p14:creationId xmlns:p14="http://schemas.microsoft.com/office/powerpoint/2010/main" val="78330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Đầu năm 2008: Yahoo phát hành dự án mã nguồn mở (Apache Software Foundation) và đã được test thành công trên 4000 node cluster bằng Hadoop</a:t>
            </a:r>
          </a:p>
          <a:p>
            <a:r>
              <a:rPr lang="vi-VN" dirty="0"/>
              <a:t>Năm 2009: Hadoop thành công sort 1 PeraByte trong chưa đầy 17 tiếng.</a:t>
            </a:r>
          </a:p>
          <a:p>
            <a:r>
              <a:rPr lang="vi-VN" dirty="0"/>
              <a:t>Năm 2011: ASF phát hành Apache Hadoop ver1</a:t>
            </a:r>
          </a:p>
          <a:p>
            <a:r>
              <a:rPr lang="vi-VN" dirty="0"/>
              <a:t>Năm 2013, Apache Spark version 2.0.6 đã đi vào hoạt động</a:t>
            </a:r>
            <a:r>
              <a:rPr lang="en-US" dirty="0"/>
              <a:t> </a:t>
            </a:r>
            <a:r>
              <a:rPr lang="vi-VN" dirty="0"/>
              <a:t>và hiện tại phiên bản mới nhất chính là Apache Spark 3 được phát hành vào cuối năm 2017</a:t>
            </a:r>
          </a:p>
          <a:p>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10</a:t>
            </a:fld>
            <a:endParaRPr lang="de-DE"/>
          </a:p>
        </p:txBody>
      </p:sp>
    </p:spTree>
    <p:extLst>
      <p:ext uri="{BB962C8B-B14F-4D97-AF65-F5344CB8AC3E}">
        <p14:creationId xmlns:p14="http://schemas.microsoft.com/office/powerpoint/2010/main" val="4076095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428" userDrawn="1">
          <p15:clr>
            <a:srgbClr val="FBAE40"/>
          </p15:clr>
        </p15:guide>
        <p15:guide id="2" pos="6185" userDrawn="1">
          <p15:clr>
            <a:srgbClr val="FBAE40"/>
          </p15:clr>
        </p15:guide>
        <p15:guide id="3" orient="horz" pos="1290" userDrawn="1">
          <p15:clr>
            <a:srgbClr val="FBAE40"/>
          </p15:clr>
        </p15:guide>
        <p15:guide id="4" orient="horz" pos="2590" userDrawn="1">
          <p15:clr>
            <a:srgbClr val="FBAE40"/>
          </p15:clr>
        </p15:guide>
        <p15:guide id="5" orient="horz" pos="2664" userDrawn="1">
          <p15:clr>
            <a:srgbClr val="FBAE40"/>
          </p15:clr>
        </p15:guide>
        <p15:guide id="6" orient="horz" pos="347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7876012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005200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7631146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956372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519359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4825772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3714214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Folienüberschrift hinzufügen</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8222744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0745518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Titelfoli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Präs. Titel hinzufügen</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2017628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2153" userDrawn="1">
          <p15:clr>
            <a:srgbClr val="FBAE40"/>
          </p15:clr>
        </p15:guide>
        <p15:guide id="2" pos="6491" userDrawn="1">
          <p15:clr>
            <a:srgbClr val="FBAE40"/>
          </p15:clr>
        </p15:guide>
        <p15:guide id="3" orient="horz" pos="2088"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marL="0" marR="0" lvl="0" indent="0" algn="l" defTabSz="914400" rtl="0" eaLnBrk="1" fontAlgn="base" latinLnBrk="0" hangingPunct="1">
              <a:lnSpc>
                <a:spcPts val="900"/>
              </a:lnSpc>
              <a:spcBef>
                <a:spcPct val="0"/>
              </a:spcBef>
              <a:spcAft>
                <a:spcPct val="0"/>
              </a:spcAft>
              <a:buClrTx/>
              <a:buSzTx/>
              <a:buFontTx/>
              <a:buNone/>
              <a:tabLst/>
              <a:defRPr/>
            </a:pPr>
            <a:r>
              <a:rPr kumimoji="0" lang="en-GB" sz="550" b="0" i="0" u="none" strike="noStrike" kern="0" cap="none" spc="0" normalizeH="0" baseline="0" noProof="0">
                <a:ln>
                  <a:noFill/>
                </a:ln>
                <a:solidFill>
                  <a:srgbClr val="000000"/>
                </a:solidFill>
                <a:effectLst/>
                <a:uLnTx/>
                <a:uFillTx/>
                <a:latin typeface="Bosch Office Sans"/>
                <a:ea typeface="+mn-ea"/>
                <a:cs typeface="+mn-cs"/>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953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342" userDrawn="1">
          <p15:clr>
            <a:srgbClr val="FBAE40"/>
          </p15:clr>
        </p15:guide>
        <p15:guide id="2" pos="6165" userDrawn="1">
          <p15:clr>
            <a:srgbClr val="FBAE40"/>
          </p15:clr>
        </p15:guide>
        <p15:guide id="3" orient="horz" pos="1557" userDrawn="1">
          <p15:clr>
            <a:srgbClr val="FBAE40"/>
          </p15:clr>
        </p15:guide>
        <p15:guide id="4" orient="horz" pos="28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2064" userDrawn="1">
          <p15:clr>
            <a:srgbClr val="FBAE40"/>
          </p15:clr>
        </p15:guide>
        <p15:guide id="2" pos="6165"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Tree>
    <p:extLst>
      <p:ext uri="{BB962C8B-B14F-4D97-AF65-F5344CB8AC3E}">
        <p14:creationId xmlns:p14="http://schemas.microsoft.com/office/powerpoint/2010/main" val="765800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7648965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8320614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3456" userDrawn="1">
          <p15:clr>
            <a:srgbClr val="FBAE40"/>
          </p15:clr>
        </p15:guide>
        <p15:guide id="2" pos="6784" userDrawn="1">
          <p15:clr>
            <a:srgbClr val="FBAE40"/>
          </p15:clr>
        </p15:guide>
        <p15:guide id="3" orient="horz" pos="250"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8977382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Folienüberschrift hinzufügen</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t>
            </a:r>
            <a:r>
              <a:rPr kumimoji="0" lang="en-US" sz="600" b="0" i="0" u="none" strike="noStrike" kern="0" cap="none" spc="0" normalizeH="0" baseline="0" noProof="1">
                <a:ln>
                  <a:noFill/>
                </a:ln>
                <a:solidFill>
                  <a:srgbClr val="000000"/>
                </a:solidFill>
                <a:effectLst/>
                <a:uLnTx/>
                <a:uFillTx/>
                <a:latin typeface="Bosch Office Sans" pitchFamily="2" charset="0"/>
              </a:rPr>
              <a:t> | Powertrain Solutions | PS-PE/EEY | Data Driven Development | Bliesener | Testing Methodology &amp; Softrware Desgin | 2023-03-08/09</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de-DE" sz="600" b="0" i="0" u="none" kern="0" baseline="0" noProof="1">
                <a:solidFill>
                  <a:srgbClr val="B2B3B5"/>
                </a:solidFill>
                <a:latin typeface="Bosch Office Sans" pitchFamily="2" charset="0"/>
              </a:rPr>
              <a:t>© Robert Bosch GmbH 2018. Alle Rechte vorbehalten, auch bzgl. jeder Verfügung, Verwertung, Reproduktion, Bearbeitung, Weitergabe sowie für den Fall von Schutzrechtsanmeldungen.</a:t>
            </a:r>
            <a:endParaRPr lang="en-US" sz="600" b="0" i="0" u="none" kern="0" baseline="0" noProof="1">
              <a:solidFill>
                <a:srgbClr val="B2B3B5"/>
              </a:solidFill>
              <a:latin typeface="Bosch Office Sans" pitchFamily="2" charset="0"/>
            </a:endParaRP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23" r:id="rId17"/>
    <p:sldLayoutId id="2147483734" r:id="rId18"/>
    <p:sldLayoutId id="2147483754" r:id="rId19"/>
    <p:sldLayoutId id="2147483755" r:id="rId20"/>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6.jpe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6.emf"/><Relationship Id="rId5" Type="http://schemas.openxmlformats.org/officeDocument/2006/relationships/oleObject" Target="../embeddings/oleObject6.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6.emf"/><Relationship Id="rId5" Type="http://schemas.openxmlformats.org/officeDocument/2006/relationships/oleObject" Target="../embeddings/oleObject7.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29.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6.emf"/><Relationship Id="rId5" Type="http://schemas.openxmlformats.org/officeDocument/2006/relationships/oleObject" Target="../embeddings/oleObject8.bin"/><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6.emf"/><Relationship Id="rId5" Type="http://schemas.openxmlformats.org/officeDocument/2006/relationships/oleObject" Target="../embeddings/oleObject9.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1.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6.emf"/><Relationship Id="rId5" Type="http://schemas.openxmlformats.org/officeDocument/2006/relationships/oleObject" Target="../embeddings/oleObject10.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1.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6.emf"/><Relationship Id="rId5" Type="http://schemas.openxmlformats.org/officeDocument/2006/relationships/oleObject" Target="../embeddings/oleObject10.bin"/><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1.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6.emf"/><Relationship Id="rId5" Type="http://schemas.openxmlformats.org/officeDocument/2006/relationships/oleObject" Target="../embeddings/oleObject12.bin"/><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6.emf"/><Relationship Id="rId5" Type="http://schemas.openxmlformats.org/officeDocument/2006/relationships/oleObject" Target="../embeddings/oleObject13.bin"/><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6.emf"/><Relationship Id="rId5" Type="http://schemas.openxmlformats.org/officeDocument/2006/relationships/oleObject" Target="../embeddings/oleObject14.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9.xml"/><Relationship Id="rId7" Type="http://schemas.openxmlformats.org/officeDocument/2006/relationships/image" Target="../media/image17.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6.emf"/><Relationship Id="rId11" Type="http://schemas.openxmlformats.org/officeDocument/2006/relationships/image" Target="../media/image21.png"/><Relationship Id="rId5" Type="http://schemas.openxmlformats.org/officeDocument/2006/relationships/oleObject" Target="../embeddings/oleObject2.bin"/><Relationship Id="rId10" Type="http://schemas.openxmlformats.org/officeDocument/2006/relationships/image" Target="../media/image20.png"/><Relationship Id="rId4" Type="http://schemas.openxmlformats.org/officeDocument/2006/relationships/notesSlide" Target="../notesSlides/notesSlide3.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6.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9.xml"/><Relationship Id="rId7" Type="http://schemas.openxmlformats.org/officeDocument/2006/relationships/image" Target="../media/image22.jpe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6.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08" imgH="408" progId="TCLayout.ActiveDocument.1">
                  <p:embed/>
                </p:oleObj>
              </mc:Choice>
              <mc:Fallback>
                <p:oleObj name="think-cell Folie" r:id="rId4" imgW="408" imgH="408"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0" y="0"/>
            <a:ext cx="158750" cy="158750"/>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fontAlgn="auto">
              <a:spcBef>
                <a:spcPts val="0"/>
              </a:spcBef>
              <a:spcAft>
                <a:spcPts val="0"/>
              </a:spcAft>
            </a:pPr>
            <a:endParaRPr kumimoji="0" lang="en-US" sz="6500" u="none" strike="noStrike" kern="0" cap="none" spc="0" normalizeH="0" noProof="0">
              <a:ln>
                <a:noFill/>
              </a:ln>
              <a:solidFill>
                <a:srgbClr val="000000"/>
              </a:solidFill>
              <a:effectLst/>
              <a:uLnTx/>
              <a:uFillTx/>
              <a:latin typeface="Bosch Office Sans" pitchFamily="2" charset="0"/>
              <a:ea typeface="+mj-ea"/>
              <a:cs typeface="+mj-cs"/>
              <a:sym typeface="Bosch Office Sans" pitchFamily="2" charset="0"/>
            </a:endParaRPr>
          </a:p>
        </p:txBody>
      </p:sp>
      <p:sp>
        <p:nvSpPr>
          <p:cNvPr id="7" name="Title 1">
            <a:extLst>
              <a:ext uri="{FF2B5EF4-FFF2-40B4-BE49-F238E27FC236}">
                <a16:creationId xmlns:a16="http://schemas.microsoft.com/office/drawing/2014/main" id="{FB08B20A-B38A-45FC-9A9A-F03084565944}"/>
              </a:ext>
            </a:extLst>
          </p:cNvPr>
          <p:cNvSpPr>
            <a:spLocks noGrp="1"/>
          </p:cNvSpPr>
          <p:nvPr>
            <p:ph type="ctrTitle"/>
          </p:nvPr>
        </p:nvSpPr>
        <p:spPr>
          <a:xfrm>
            <a:off x="258763" y="258763"/>
            <a:ext cx="10299822" cy="5205412"/>
          </a:xfrm>
        </p:spPr>
        <p:txBody>
          <a:bodyPr>
            <a:normAutofit fontScale="90000"/>
          </a:bodyPr>
          <a:lstStyle/>
          <a:p>
            <a:br>
              <a:rPr lang="en-US" sz="4400" dirty="0"/>
            </a:br>
            <a:br>
              <a:rPr lang="en-US" sz="4400" cap="small" dirty="0"/>
            </a:br>
            <a:r>
              <a:rPr lang="vi-VN" sz="6000" b="1" cap="small" dirty="0"/>
              <a:t>Apache Spark</a:t>
            </a:r>
            <a:br>
              <a:rPr lang="en-US" sz="4400" cap="small" dirty="0"/>
            </a:br>
            <a:r>
              <a:rPr lang="vi-VN" sz="2800" cap="small" dirty="0"/>
              <a:t>Problems and solutions</a:t>
            </a:r>
            <a:br>
              <a:rPr lang="en-US" sz="4400" cap="small" dirty="0"/>
            </a:br>
            <a:br>
              <a:rPr lang="en-US" sz="4400" cap="small" dirty="0"/>
            </a:br>
            <a:br>
              <a:rPr lang="vi-VN" sz="4400" cap="small" dirty="0"/>
            </a:br>
            <a:br>
              <a:rPr lang="vi-VN" sz="4400" cap="small" dirty="0"/>
            </a:br>
            <a:br>
              <a:rPr lang="vi-VN" sz="4400" cap="small" dirty="0"/>
            </a:br>
            <a:br>
              <a:rPr lang="en-US" sz="2000" cap="small" dirty="0"/>
            </a:br>
            <a:r>
              <a:rPr lang="en-US" sz="2000" cap="small" dirty="0"/>
              <a:t>Tran Minh Tam</a:t>
            </a:r>
            <a:br>
              <a:rPr lang="en-US" sz="2000" cap="small" dirty="0"/>
            </a:br>
            <a:r>
              <a:rPr lang="en-US" sz="2000" cap="small" dirty="0"/>
              <a:t>Doan Van Thanh Liem</a:t>
            </a:r>
            <a:br>
              <a:rPr lang="vi-VN" sz="2000" cap="small" dirty="0"/>
            </a:br>
            <a:r>
              <a:rPr lang="vi-VN" sz="2000" cap="small" dirty="0"/>
              <a:t>Nghe Thi Thanh Tam</a:t>
            </a:r>
            <a:br>
              <a:rPr lang="en-US" sz="2000" cap="small" dirty="0"/>
            </a:br>
            <a:br>
              <a:rPr lang="en-US" sz="2000" cap="small" dirty="0"/>
            </a:br>
            <a:br>
              <a:rPr lang="en-US" sz="2000" cap="small" dirty="0"/>
            </a:br>
            <a:endParaRPr lang="de-DE" sz="4800" i="1" cap="small" dirty="0"/>
          </a:p>
        </p:txBody>
      </p:sp>
    </p:spTree>
    <p:extLst>
      <p:ext uri="{BB962C8B-B14F-4D97-AF65-F5344CB8AC3E}">
        <p14:creationId xmlns:p14="http://schemas.microsoft.com/office/powerpoint/2010/main" val="535888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C6FF13B-240D-C80D-8F22-ED1CF79EF294}"/>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7" name="Rectangle 6">
            <a:extLst>
              <a:ext uri="{FF2B5EF4-FFF2-40B4-BE49-F238E27FC236}">
                <a16:creationId xmlns:a16="http://schemas.microsoft.com/office/drawing/2014/main" id="{9D4D697D-D7D6-815C-488F-D8CF06E43CD6}"/>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8" name="Picture 7" descr="A diagram of a software project&#10;&#10;Description automatically generated">
            <a:extLst>
              <a:ext uri="{FF2B5EF4-FFF2-40B4-BE49-F238E27FC236}">
                <a16:creationId xmlns:a16="http://schemas.microsoft.com/office/drawing/2014/main" id="{DF0537F9-EA25-9159-6742-6F583CFDC3A7}"/>
              </a:ext>
            </a:extLst>
          </p:cNvPr>
          <p:cNvPicPr>
            <a:picLocks noChangeAspect="1"/>
          </p:cNvPicPr>
          <p:nvPr/>
        </p:nvPicPr>
        <p:blipFill rotWithShape="1">
          <a:blip r:embed="rId3"/>
          <a:srcRect l="-12" t="51131" r="-154" b="-242"/>
          <a:stretch/>
        </p:blipFill>
        <p:spPr>
          <a:xfrm>
            <a:off x="348379" y="348428"/>
            <a:ext cx="10359797" cy="4833345"/>
          </a:xfrm>
          <a:prstGeom prst="rect">
            <a:avLst/>
          </a:prstGeom>
        </p:spPr>
      </p:pic>
    </p:spTree>
    <p:extLst>
      <p:ext uri="{BB962C8B-B14F-4D97-AF65-F5344CB8AC3E}">
        <p14:creationId xmlns:p14="http://schemas.microsoft.com/office/powerpoint/2010/main" val="20463579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E17E5-525D-442C-7D8E-6ED859C75007}"/>
              </a:ext>
            </a:extLst>
          </p:cNvPr>
          <p:cNvSpPr>
            <a:spLocks noGrp="1"/>
          </p:cNvSpPr>
          <p:nvPr>
            <p:ph type="body" sz="quarter" idx="15"/>
          </p:nvPr>
        </p:nvSpPr>
        <p:spPr>
          <a:xfrm>
            <a:off x="3187639" y="569977"/>
            <a:ext cx="6787036" cy="789592"/>
          </a:xfrm>
        </p:spPr>
        <p:txBody>
          <a:bodyPr/>
          <a:lstStyle/>
          <a:p>
            <a:r>
              <a:rPr lang="vi-VN" err="1"/>
              <a:t>Hadoop</a:t>
            </a:r>
            <a:r>
              <a:rPr lang="vi-VN"/>
              <a:t> </a:t>
            </a:r>
            <a:r>
              <a:rPr lang="vi-VN" err="1"/>
              <a:t>Architecture</a:t>
            </a:r>
            <a:endParaRPr lang="en-US" err="1"/>
          </a:p>
        </p:txBody>
      </p:sp>
      <p:sp>
        <p:nvSpPr>
          <p:cNvPr id="6" name="Title 5">
            <a:extLst>
              <a:ext uri="{FF2B5EF4-FFF2-40B4-BE49-F238E27FC236}">
                <a16:creationId xmlns:a16="http://schemas.microsoft.com/office/drawing/2014/main" id="{112211A0-1C67-820C-E493-CDB8FDEDE082}"/>
              </a:ext>
            </a:extLst>
          </p:cNvPr>
          <p:cNvSpPr>
            <a:spLocks noGrp="1"/>
          </p:cNvSpPr>
          <p:nvPr>
            <p:ph type="ctrTitle"/>
          </p:nvPr>
        </p:nvSpPr>
        <p:spPr>
          <a:xfrm>
            <a:off x="144462" y="-65932"/>
            <a:ext cx="2207942" cy="2055600"/>
          </a:xfrm>
        </p:spPr>
        <p:txBody>
          <a:bodyPr/>
          <a:lstStyle/>
          <a:p>
            <a:pPr algn="ctr"/>
            <a:r>
              <a:rPr lang="en-US"/>
              <a:t>3</a:t>
            </a:r>
          </a:p>
        </p:txBody>
      </p:sp>
      <p:sp>
        <p:nvSpPr>
          <p:cNvPr id="4" name="Slide Number Placeholder 3">
            <a:extLst>
              <a:ext uri="{FF2B5EF4-FFF2-40B4-BE49-F238E27FC236}">
                <a16:creationId xmlns:a16="http://schemas.microsoft.com/office/drawing/2014/main" id="{31855CD0-1887-BF0B-B2D2-F658405C581C}"/>
              </a:ext>
            </a:extLst>
          </p:cNvPr>
          <p:cNvSpPr>
            <a:spLocks noGrp="1"/>
          </p:cNvSpPr>
          <p:nvPr>
            <p:ph type="sldNum" sz="quarter" idx="4294967295"/>
          </p:nvPr>
        </p:nvSpPr>
        <p:spPr>
          <a:xfrm>
            <a:off x="0" y="5629275"/>
            <a:ext cx="288925" cy="409575"/>
          </a:xfrm>
        </p:spPr>
        <p:txBody>
          <a:bodyPr/>
          <a:lstStyle/>
          <a:p>
            <a:fld id="{4898AEC0-503E-4FA4-859C-D0F72D6E3F79}" type="slidenum">
              <a:rPr lang="de-DE" smtClean="0"/>
              <a:pPr/>
              <a:t>11</a:t>
            </a:fld>
            <a:endParaRPr lang="de-DE"/>
          </a:p>
        </p:txBody>
      </p:sp>
      <p:pic>
        <p:nvPicPr>
          <p:cNvPr id="2" name="Picture 1" descr="Free Hadoop Icon - Download in Flat Style">
            <a:extLst>
              <a:ext uri="{FF2B5EF4-FFF2-40B4-BE49-F238E27FC236}">
                <a16:creationId xmlns:a16="http://schemas.microsoft.com/office/drawing/2014/main" id="{CA87F3AC-FCE5-86CC-FD82-2C94E71BA7F7}"/>
              </a:ext>
            </a:extLst>
          </p:cNvPr>
          <p:cNvPicPr>
            <a:picLocks noChangeAspect="1"/>
          </p:cNvPicPr>
          <p:nvPr/>
        </p:nvPicPr>
        <p:blipFill>
          <a:blip r:embed="rId3"/>
          <a:stretch>
            <a:fillRect/>
          </a:stretch>
        </p:blipFill>
        <p:spPr>
          <a:xfrm>
            <a:off x="5447692" y="2825576"/>
            <a:ext cx="2447465" cy="2447925"/>
          </a:xfrm>
          <a:prstGeom prst="rect">
            <a:avLst/>
          </a:prstGeom>
        </p:spPr>
      </p:pic>
    </p:spTree>
    <p:extLst>
      <p:ext uri="{BB962C8B-B14F-4D97-AF65-F5344CB8AC3E}">
        <p14:creationId xmlns:p14="http://schemas.microsoft.com/office/powerpoint/2010/main" val="34512627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de-DE" sz="3200">
                <a:solidFill>
                  <a:srgbClr val="0070C0"/>
                </a:solidFill>
              </a:rPr>
              <a:t>3. </a:t>
            </a:r>
            <a:r>
              <a:rPr lang="vi-VN" sz="3200" b="0" u="none" err="1"/>
              <a:t>Hadoop</a:t>
            </a:r>
            <a:r>
              <a:rPr lang="vi-VN" sz="3200" b="0" u="none"/>
              <a:t> </a:t>
            </a:r>
            <a:r>
              <a:rPr lang="vi-VN" sz="3200" b="0" u="none" err="1"/>
              <a:t>Architecture</a:t>
            </a:r>
            <a:br>
              <a:rPr lang="en-US" sz="2000"/>
            </a:br>
            <a:endParaRPr lang="de-DE" sz="3200">
              <a:solidFill>
                <a:srgbClr val="0070C0"/>
              </a:solidFill>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TextBox 5">
            <a:extLst>
              <a:ext uri="{FF2B5EF4-FFF2-40B4-BE49-F238E27FC236}">
                <a16:creationId xmlns:a16="http://schemas.microsoft.com/office/drawing/2014/main" id="{989A5BB7-B763-87C0-1010-F0C1FDAB9D06}"/>
              </a:ext>
            </a:extLst>
          </p:cNvPr>
          <p:cNvSpPr txBox="1"/>
          <p:nvPr/>
        </p:nvSpPr>
        <p:spPr>
          <a:xfrm>
            <a:off x="871294" y="606532"/>
            <a:ext cx="9535888" cy="1123120"/>
          </a:xfrm>
          <a:prstGeom prst="rect">
            <a:avLst/>
          </a:prstGeom>
          <a:noFill/>
        </p:spPr>
        <p:txBody>
          <a:bodyPr wrap="square" lIns="0" tIns="0" rIns="0" bIns="0" rtlCol="0" anchor="t">
            <a:noAutofit/>
          </a:bodyPr>
          <a:lstStyle/>
          <a:p>
            <a:pPr fontAlgn="auto">
              <a:lnSpc>
                <a:spcPct val="150000"/>
              </a:lnSpc>
              <a:spcBef>
                <a:spcPts val="500"/>
              </a:spcBef>
              <a:spcAft>
                <a:spcPts val="0"/>
              </a:spcAft>
            </a:pPr>
            <a:r>
              <a:rPr kumimoji="0" lang="en-US" sz="2800" b="0" i="0" u="none" strike="noStrike" kern="0" cap="none" spc="0" normalizeH="0" baseline="0" noProof="0">
                <a:ln>
                  <a:noFill/>
                </a:ln>
                <a:solidFill>
                  <a:srgbClr val="000000"/>
                </a:solidFill>
                <a:effectLst/>
                <a:uLnTx/>
                <a:uFillTx/>
                <a:latin typeface="Bosch Office Sans"/>
              </a:rPr>
              <a:t>Hadoop is an Apache framework allow</a:t>
            </a:r>
            <a:r>
              <a:rPr kumimoji="0" lang="en-US" sz="2800" b="0" i="0" u="none" strike="noStrike" kern="0" cap="none" spc="0" normalizeH="0" baseline="0" noProof="0">
                <a:ln>
                  <a:noFill/>
                </a:ln>
                <a:effectLst/>
                <a:uLnTx/>
                <a:uFillTx/>
                <a:latin typeface="Bosch Office Sans"/>
              </a:rPr>
              <a:t> </a:t>
            </a:r>
            <a:r>
              <a:rPr lang="en-US" sz="2800" kern="0">
                <a:latin typeface="Bosch Office Sans"/>
                <a:cs typeface="Arial"/>
              </a:rPr>
              <a:t>for the </a:t>
            </a:r>
            <a:r>
              <a:rPr kumimoji="0" lang="en-US" sz="2800" b="0" i="0" u="none" strike="noStrike" kern="0" cap="none" spc="0" normalizeH="0" baseline="0" noProof="0">
                <a:ln>
                  <a:noFill/>
                </a:ln>
                <a:effectLst/>
                <a:uLnTx/>
                <a:uFillTx/>
                <a:latin typeface="Bosch Office Sans"/>
                <a:cs typeface="Arial"/>
              </a:rPr>
              <a:t>distributed processing </a:t>
            </a:r>
            <a:r>
              <a:rPr lang="en-US" sz="2800" kern="0">
                <a:latin typeface="Bosch Office Sans"/>
                <a:cs typeface="Arial"/>
              </a:rPr>
              <a:t>of large </a:t>
            </a:r>
            <a:r>
              <a:rPr kumimoji="0" lang="en-US" sz="2800" b="0" i="0" u="none" strike="noStrike" kern="0" cap="none" spc="0" normalizeH="0" baseline="0" noProof="0">
                <a:ln>
                  <a:noFill/>
                </a:ln>
                <a:effectLst/>
                <a:uLnTx/>
                <a:uFillTx/>
                <a:latin typeface="Bosch Office Sans"/>
                <a:cs typeface="Arial"/>
              </a:rPr>
              <a:t>data</a:t>
            </a:r>
            <a:r>
              <a:rPr lang="en-US" sz="2800" kern="0">
                <a:latin typeface="Bosch Office Sans"/>
                <a:cs typeface="Arial"/>
              </a:rPr>
              <a:t> sets across clusters of computers.</a:t>
            </a:r>
            <a:endParaRPr lang="en-US" sz="2800" b="0" i="0" u="none" strike="noStrike" kern="0" cap="none" spc="0" normalizeH="0" baseline="0" noProof="0">
              <a:ln>
                <a:noFill/>
              </a:ln>
              <a:effectLst/>
              <a:uLnTx/>
              <a:uFillTx/>
              <a:latin typeface="Bosch Office Sans"/>
            </a:endParaRPr>
          </a:p>
        </p:txBody>
      </p:sp>
      <p:sp>
        <p:nvSpPr>
          <p:cNvPr id="9" name="TextBox 8">
            <a:extLst>
              <a:ext uri="{FF2B5EF4-FFF2-40B4-BE49-F238E27FC236}">
                <a16:creationId xmlns:a16="http://schemas.microsoft.com/office/drawing/2014/main" id="{AA7360BD-FE66-3AF7-6477-F9C10D18E3D6}"/>
              </a:ext>
            </a:extLst>
          </p:cNvPr>
          <p:cNvSpPr txBox="1"/>
          <p:nvPr/>
        </p:nvSpPr>
        <p:spPr>
          <a:xfrm>
            <a:off x="839539" y="2008079"/>
            <a:ext cx="8272706" cy="934278"/>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kumimoji="0" lang="en-US" sz="2800" b="0" i="0" u="none" strike="noStrike" kern="0" cap="none" spc="0" normalizeH="0" baseline="0" noProof="0">
                <a:ln>
                  <a:noFill/>
                </a:ln>
                <a:solidFill>
                  <a:srgbClr val="000000"/>
                </a:solidFill>
                <a:effectLst/>
                <a:uLnTx/>
                <a:uFillTx/>
              </a:rPr>
              <a:t>Hadoop uses Master/Slave architecture</a:t>
            </a:r>
          </a:p>
        </p:txBody>
      </p:sp>
      <p:pic>
        <p:nvPicPr>
          <p:cNvPr id="5" name="Picture 4" descr="Enterprise Software Architecture Patterns: A Complete Guide">
            <a:extLst>
              <a:ext uri="{FF2B5EF4-FFF2-40B4-BE49-F238E27FC236}">
                <a16:creationId xmlns:a16="http://schemas.microsoft.com/office/drawing/2014/main" id="{1D94B788-27AF-F749-BBB2-364E12C1C4FE}"/>
              </a:ext>
            </a:extLst>
          </p:cNvPr>
          <p:cNvPicPr>
            <a:picLocks noChangeAspect="1"/>
          </p:cNvPicPr>
          <p:nvPr/>
        </p:nvPicPr>
        <p:blipFill rotWithShape="1">
          <a:blip r:embed="rId7"/>
          <a:srcRect t="18950" b="291"/>
          <a:stretch/>
        </p:blipFill>
        <p:spPr>
          <a:xfrm>
            <a:off x="875110" y="2502176"/>
            <a:ext cx="8863932" cy="3575961"/>
          </a:xfrm>
          <a:prstGeom prst="rect">
            <a:avLst/>
          </a:prstGeom>
        </p:spPr>
      </p:pic>
    </p:spTree>
    <p:extLst>
      <p:ext uri="{BB962C8B-B14F-4D97-AF65-F5344CB8AC3E}">
        <p14:creationId xmlns:p14="http://schemas.microsoft.com/office/powerpoint/2010/main" val="6739159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pache Hadoop: Advantages, Disadvantages, and Alternatives | AltexSoft">
            <a:extLst>
              <a:ext uri="{FF2B5EF4-FFF2-40B4-BE49-F238E27FC236}">
                <a16:creationId xmlns:a16="http://schemas.microsoft.com/office/drawing/2014/main" id="{E8B68E4A-DE94-44A4-6EC6-798507EB0E41}"/>
              </a:ext>
            </a:extLst>
          </p:cNvPr>
          <p:cNvPicPr>
            <a:picLocks noChangeAspect="1"/>
          </p:cNvPicPr>
          <p:nvPr/>
        </p:nvPicPr>
        <p:blipFill>
          <a:blip r:embed="rId3"/>
          <a:stretch>
            <a:fillRect/>
          </a:stretch>
        </p:blipFill>
        <p:spPr>
          <a:xfrm>
            <a:off x="456533" y="-5776"/>
            <a:ext cx="10056560" cy="5556250"/>
          </a:xfrm>
          <a:prstGeom prst="rect">
            <a:avLst/>
          </a:prstGeom>
          <a:noFill/>
        </p:spPr>
      </p:pic>
      <p:sp>
        <p:nvSpPr>
          <p:cNvPr id="5" name="Slide Number Placeholder 4" hidden="1">
            <a:extLst>
              <a:ext uri="{FF2B5EF4-FFF2-40B4-BE49-F238E27FC236}">
                <a16:creationId xmlns:a16="http://schemas.microsoft.com/office/drawing/2014/main" id="{F20B7A12-EC5E-80B6-49D4-216E74494A69}"/>
              </a:ext>
            </a:extLst>
          </p:cNvPr>
          <p:cNvSpPr>
            <a:spLocks noGrp="1"/>
          </p:cNvSpPr>
          <p:nvPr>
            <p:ph type="sldNum" sz="quarter" idx="4294967295"/>
          </p:nvPr>
        </p:nvSpPr>
        <p:spPr>
          <a:xfrm>
            <a:off x="205200" y="5666400"/>
            <a:ext cx="288290" cy="410210"/>
          </a:xfrm>
        </p:spPr>
        <p:txBody>
          <a:bodyPr/>
          <a:lstStyle/>
          <a:p>
            <a:pPr>
              <a:spcAft>
                <a:spcPts val="600"/>
              </a:spcAft>
            </a:pPr>
            <a:fld id="{4898AEC0-503E-4FA4-859C-D0F72D6E3F79}" type="slidenum">
              <a:rPr lang="en-US" noProof="1" smtClean="0"/>
              <a:pPr>
                <a:spcAft>
                  <a:spcPts val="600"/>
                </a:spcAft>
              </a:pPr>
              <a:t>13</a:t>
            </a:fld>
            <a:endParaRPr lang="en-US" noProof="1"/>
          </a:p>
        </p:txBody>
      </p:sp>
      <p:sp>
        <p:nvSpPr>
          <p:cNvPr id="7" name="Rectangle 6">
            <a:extLst>
              <a:ext uri="{FF2B5EF4-FFF2-40B4-BE49-F238E27FC236}">
                <a16:creationId xmlns:a16="http://schemas.microsoft.com/office/drawing/2014/main" id="{196C6E5D-710F-85F9-34A1-ED6BF36EFF5A}"/>
              </a:ext>
            </a:extLst>
          </p:cNvPr>
          <p:cNvSpPr>
            <a:spLocks noGrp="1" noRot="1" noMove="1" noResize="1" noEditPoints="1" noAdjustHandles="1" noChangeArrowheads="1" noChangeShapeType="1"/>
          </p:cNvSpPr>
          <p:nvPr/>
        </p:nvSpPr>
        <p:spPr>
          <a:xfrm>
            <a:off x="8671511" y="4565854"/>
            <a:ext cx="1772892" cy="914400"/>
          </a:xfrm>
          <a:prstGeom prst="rect">
            <a:avLst/>
          </a:prstGeom>
          <a:solidFill>
            <a:schemeClr val="bg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3" name="Rectangle 2">
            <a:extLst>
              <a:ext uri="{FF2B5EF4-FFF2-40B4-BE49-F238E27FC236}">
                <a16:creationId xmlns:a16="http://schemas.microsoft.com/office/drawing/2014/main" id="{41F0ED68-CC9D-0C13-A026-0B5F5DD9BAAA}"/>
              </a:ext>
            </a:extLst>
          </p:cNvPr>
          <p:cNvSpPr/>
          <p:nvPr/>
        </p:nvSpPr>
        <p:spPr>
          <a:xfrm>
            <a:off x="8350370" y="1104181"/>
            <a:ext cx="1906438" cy="664234"/>
          </a:xfrm>
          <a:prstGeom prst="rect">
            <a:avLst/>
          </a:prstGeom>
          <a:solidFill>
            <a:srgbClr val="7F7F7F"/>
          </a:solidFill>
          <a:ln w="9525" cap="flat" cmpd="sng" algn="ctr">
            <a:solidFill>
              <a:srgbClr val="7F7F7F"/>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4398852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TextBox 5">
            <a:extLst>
              <a:ext uri="{FF2B5EF4-FFF2-40B4-BE49-F238E27FC236}">
                <a16:creationId xmlns:a16="http://schemas.microsoft.com/office/drawing/2014/main" id="{989A5BB7-B763-87C0-1010-F0C1FDAB9D06}"/>
              </a:ext>
            </a:extLst>
          </p:cNvPr>
          <p:cNvSpPr txBox="1"/>
          <p:nvPr/>
        </p:nvSpPr>
        <p:spPr>
          <a:xfrm>
            <a:off x="871294" y="545618"/>
            <a:ext cx="9465400" cy="1123120"/>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lang="en-US" sz="2400" kern="0">
                <a:solidFill>
                  <a:srgbClr val="000000"/>
                </a:solidFill>
              </a:rPr>
              <a:t>Three main capabilities: </a:t>
            </a:r>
          </a:p>
          <a:p>
            <a:pPr marL="868337" lvl="1" indent="-457200" fontAlgn="auto">
              <a:spcBef>
                <a:spcPts val="500"/>
              </a:spcBef>
              <a:spcAft>
                <a:spcPts val="0"/>
              </a:spcAft>
              <a:buFont typeface="Arial" panose="020B0604020202020204" pitchFamily="34" charset="0"/>
              <a:buChar char="•"/>
            </a:pPr>
            <a:r>
              <a:rPr kumimoji="0" lang="en-US" sz="2400" b="0" i="0" u="none" strike="noStrike" kern="0" cap="none" spc="0" normalizeH="0" baseline="0" noProof="0">
                <a:ln>
                  <a:noFill/>
                </a:ln>
                <a:solidFill>
                  <a:srgbClr val="000000"/>
                </a:solidFill>
                <a:effectLst/>
                <a:uLnTx/>
                <a:uFillTx/>
                <a:latin typeface="+mj-lt"/>
              </a:rPr>
              <a:t>HDFS (Hadoop distributed file system): distributed storage.</a:t>
            </a:r>
            <a:endParaRPr kumimoji="0" lang="en-US" sz="2400" b="0" i="0" u="none" strike="noStrike" kern="0" cap="none" spc="0" normalizeH="0" baseline="0" noProof="0">
              <a:ln>
                <a:noFill/>
              </a:ln>
              <a:effectLst/>
              <a:uLnTx/>
              <a:uFillTx/>
              <a:latin typeface="+mj-lt"/>
            </a:endParaRPr>
          </a:p>
        </p:txBody>
      </p:sp>
      <p:pic>
        <p:nvPicPr>
          <p:cNvPr id="9" name="Picture 8">
            <a:extLst>
              <a:ext uri="{FF2B5EF4-FFF2-40B4-BE49-F238E27FC236}">
                <a16:creationId xmlns:a16="http://schemas.microsoft.com/office/drawing/2014/main" id="{201056E2-F1A0-56B2-E4AF-8DE3B51B9BDF}"/>
              </a:ext>
            </a:extLst>
          </p:cNvPr>
          <p:cNvPicPr>
            <a:picLocks noChangeAspect="1"/>
          </p:cNvPicPr>
          <p:nvPr/>
        </p:nvPicPr>
        <p:blipFill rotWithShape="1">
          <a:blip r:embed="rId7"/>
          <a:srcRect t="4239" b="4674"/>
          <a:stretch/>
        </p:blipFill>
        <p:spPr>
          <a:xfrm>
            <a:off x="1278885" y="1668739"/>
            <a:ext cx="8650218" cy="3997662"/>
          </a:xfrm>
          <a:prstGeom prst="rect">
            <a:avLst/>
          </a:prstGeom>
          <a:effectLst>
            <a:glow>
              <a:schemeClr val="accent1">
                <a:alpha val="40000"/>
              </a:schemeClr>
            </a:glow>
          </a:effectLst>
        </p:spPr>
      </p:pic>
      <p:sp>
        <p:nvSpPr>
          <p:cNvPr id="12" name="Titel 1">
            <a:extLst>
              <a:ext uri="{FF2B5EF4-FFF2-40B4-BE49-F238E27FC236}">
                <a16:creationId xmlns:a16="http://schemas.microsoft.com/office/drawing/2014/main" id="{1EB739AD-9954-C169-4771-57DA0C8FAB49}"/>
              </a:ext>
            </a:extLst>
          </p:cNvPr>
          <p:cNvSpPr>
            <a:spLocks noGrp="1"/>
          </p:cNvSpPr>
          <p:nvPr>
            <p:ph type="title"/>
          </p:nvPr>
        </p:nvSpPr>
        <p:spPr>
          <a:xfrm>
            <a:off x="108949" y="41180"/>
            <a:ext cx="10558800" cy="388800"/>
          </a:xfrm>
        </p:spPr>
        <p:txBody>
          <a:bodyPr vert="horz">
            <a:noAutofit/>
          </a:bodyPr>
          <a:lstStyle/>
          <a:p>
            <a:r>
              <a:rPr lang="de-DE" sz="3200">
                <a:solidFill>
                  <a:srgbClr val="0070C0"/>
                </a:solidFill>
              </a:rPr>
              <a:t>3. </a:t>
            </a:r>
            <a:r>
              <a:rPr lang="vi-VN" sz="3200" b="0" u="none" err="1"/>
              <a:t>Hadoop</a:t>
            </a:r>
            <a:r>
              <a:rPr lang="vi-VN" sz="3200" b="0" u="none"/>
              <a:t> </a:t>
            </a:r>
            <a:r>
              <a:rPr lang="vi-VN" sz="3200" b="0" u="none" err="1"/>
              <a:t>Architecture</a:t>
            </a:r>
            <a:br>
              <a:rPr lang="en-US" sz="2000"/>
            </a:br>
            <a:endParaRPr lang="de-DE" sz="3200">
              <a:solidFill>
                <a:srgbClr val="0070C0"/>
              </a:solidFill>
            </a:endParaRPr>
          </a:p>
        </p:txBody>
      </p:sp>
    </p:spTree>
    <p:extLst>
      <p:ext uri="{BB962C8B-B14F-4D97-AF65-F5344CB8AC3E}">
        <p14:creationId xmlns:p14="http://schemas.microsoft.com/office/powerpoint/2010/main" val="11796094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TextBox 5">
            <a:extLst>
              <a:ext uri="{FF2B5EF4-FFF2-40B4-BE49-F238E27FC236}">
                <a16:creationId xmlns:a16="http://schemas.microsoft.com/office/drawing/2014/main" id="{989A5BB7-B763-87C0-1010-F0C1FDAB9D06}"/>
              </a:ext>
            </a:extLst>
          </p:cNvPr>
          <p:cNvSpPr txBox="1"/>
          <p:nvPr/>
        </p:nvSpPr>
        <p:spPr>
          <a:xfrm>
            <a:off x="871294" y="545618"/>
            <a:ext cx="9465400" cy="1123120"/>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lang="en-US" sz="2400" kern="0">
                <a:solidFill>
                  <a:srgbClr val="000000"/>
                </a:solidFill>
              </a:rPr>
              <a:t>Three main capabilities: </a:t>
            </a:r>
          </a:p>
          <a:p>
            <a:pPr marL="868337" lvl="1" indent="-457200" fontAlgn="auto">
              <a:spcBef>
                <a:spcPts val="500"/>
              </a:spcBef>
              <a:spcAft>
                <a:spcPts val="0"/>
              </a:spcAft>
              <a:buFont typeface="Arial" panose="020B0604020202020204" pitchFamily="34" charset="0"/>
              <a:buChar char="•"/>
            </a:pPr>
            <a:r>
              <a:rPr lang="en-US" sz="2400" kern="0">
                <a:solidFill>
                  <a:srgbClr val="000000"/>
                </a:solidFill>
              </a:rPr>
              <a:t>YARN (Yet Another Resource </a:t>
            </a:r>
            <a:r>
              <a:rPr lang="en-US" sz="2400" b="0" i="0">
                <a:effectLst/>
                <a:latin typeface="+mj-lt"/>
              </a:rPr>
              <a:t>Negotiator</a:t>
            </a:r>
            <a:r>
              <a:rPr lang="en-US" sz="2400" kern="0">
                <a:solidFill>
                  <a:srgbClr val="000000"/>
                </a:solidFill>
              </a:rPr>
              <a:t>): </a:t>
            </a:r>
            <a:r>
              <a:rPr lang="en-US" sz="2400" b="0" i="0">
                <a:effectLst/>
                <a:latin typeface="+mj-lt"/>
              </a:rPr>
              <a:t>Job scheduling and Resource Management</a:t>
            </a:r>
            <a:endParaRPr kumimoji="0" lang="en-US" sz="2400" b="0" i="0" u="none" strike="noStrike" kern="0" cap="none" spc="0" normalizeH="0" baseline="0" noProof="0">
              <a:ln>
                <a:noFill/>
              </a:ln>
              <a:effectLst/>
              <a:uLnTx/>
              <a:uFillTx/>
              <a:latin typeface="+mj-lt"/>
            </a:endParaRPr>
          </a:p>
        </p:txBody>
      </p:sp>
      <p:pic>
        <p:nvPicPr>
          <p:cNvPr id="5" name="Picture 4">
            <a:extLst>
              <a:ext uri="{FF2B5EF4-FFF2-40B4-BE49-F238E27FC236}">
                <a16:creationId xmlns:a16="http://schemas.microsoft.com/office/drawing/2014/main" id="{DFBA4744-BE07-8176-7961-E16B1A498DAD}"/>
              </a:ext>
            </a:extLst>
          </p:cNvPr>
          <p:cNvPicPr>
            <a:picLocks noChangeAspect="1"/>
          </p:cNvPicPr>
          <p:nvPr/>
        </p:nvPicPr>
        <p:blipFill rotWithShape="1">
          <a:blip r:embed="rId7"/>
          <a:srcRect r="1020"/>
          <a:stretch/>
        </p:blipFill>
        <p:spPr>
          <a:xfrm>
            <a:off x="1078826" y="1784376"/>
            <a:ext cx="8961101" cy="3883023"/>
          </a:xfrm>
          <a:prstGeom prst="rect">
            <a:avLst/>
          </a:prstGeom>
          <a:effectLst>
            <a:glow>
              <a:schemeClr val="accent1">
                <a:alpha val="40000"/>
              </a:schemeClr>
            </a:glow>
          </a:effectLst>
        </p:spPr>
      </p:pic>
      <p:sp>
        <p:nvSpPr>
          <p:cNvPr id="12" name="Titel 1">
            <a:extLst>
              <a:ext uri="{FF2B5EF4-FFF2-40B4-BE49-F238E27FC236}">
                <a16:creationId xmlns:a16="http://schemas.microsoft.com/office/drawing/2014/main" id="{BF476539-5CDB-918E-F3A5-4913551EC85D}"/>
              </a:ext>
            </a:extLst>
          </p:cNvPr>
          <p:cNvSpPr txBox="1">
            <a:spLocks/>
          </p:cNvSpPr>
          <p:nvPr/>
        </p:nvSpPr>
        <p:spPr>
          <a:xfrm>
            <a:off x="108949" y="41180"/>
            <a:ext cx="10558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de-DE" sz="3200">
                <a:solidFill>
                  <a:srgbClr val="0070C0"/>
                </a:solidFill>
              </a:rPr>
              <a:t>3. </a:t>
            </a:r>
            <a:r>
              <a:rPr lang="vi-VN" sz="3200" err="1"/>
              <a:t>Hadoop</a:t>
            </a:r>
            <a:r>
              <a:rPr lang="vi-VN" sz="3200"/>
              <a:t> </a:t>
            </a:r>
            <a:r>
              <a:rPr lang="vi-VN" sz="3200" err="1"/>
              <a:t>Architecture</a:t>
            </a:r>
            <a:br>
              <a:rPr lang="en-US" sz="2000"/>
            </a:br>
            <a:endParaRPr lang="de-DE" sz="3200">
              <a:solidFill>
                <a:srgbClr val="0070C0"/>
              </a:solidFill>
            </a:endParaRPr>
          </a:p>
        </p:txBody>
      </p:sp>
    </p:spTree>
    <p:extLst>
      <p:ext uri="{BB962C8B-B14F-4D97-AF65-F5344CB8AC3E}">
        <p14:creationId xmlns:p14="http://schemas.microsoft.com/office/powerpoint/2010/main" val="38513280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TextBox 5">
            <a:extLst>
              <a:ext uri="{FF2B5EF4-FFF2-40B4-BE49-F238E27FC236}">
                <a16:creationId xmlns:a16="http://schemas.microsoft.com/office/drawing/2014/main" id="{989A5BB7-B763-87C0-1010-F0C1FDAB9D06}"/>
              </a:ext>
            </a:extLst>
          </p:cNvPr>
          <p:cNvSpPr txBox="1"/>
          <p:nvPr/>
        </p:nvSpPr>
        <p:spPr>
          <a:xfrm>
            <a:off x="871294" y="545618"/>
            <a:ext cx="9465400" cy="5031687"/>
          </a:xfrm>
          <a:prstGeom prst="rect">
            <a:avLst/>
          </a:prstGeom>
          <a:noFill/>
        </p:spPr>
        <p:txBody>
          <a:bodyPr wrap="square" lIns="0" tIns="0" rIns="0" bIns="0" rtlCol="0" anchor="t">
            <a:noAutofit/>
          </a:bodyPr>
          <a:lstStyle/>
          <a:p>
            <a:pPr fontAlgn="auto">
              <a:spcBef>
                <a:spcPts val="500"/>
              </a:spcBef>
              <a:spcAft>
                <a:spcPts val="0"/>
              </a:spcAft>
            </a:pPr>
            <a:r>
              <a:rPr lang="en-US" sz="2400" kern="0" dirty="0">
                <a:solidFill>
                  <a:srgbClr val="000000"/>
                </a:solidFill>
                <a:latin typeface="Bosch Office Sans"/>
              </a:rPr>
              <a:t>Three main capabilities: </a:t>
            </a:r>
            <a:endParaRPr lang="en-US" sz="2400" kern="0" dirty="0">
              <a:solidFill>
                <a:srgbClr val="000000"/>
              </a:solidFill>
            </a:endParaRPr>
          </a:p>
          <a:p>
            <a:pPr marL="868045" lvl="1" indent="-457200" fontAlgn="auto">
              <a:spcBef>
                <a:spcPts val="500"/>
              </a:spcBef>
              <a:spcAft>
                <a:spcPts val="0"/>
              </a:spcAft>
              <a:buFont typeface="Arial" panose="020B0604020202020204" pitchFamily="34" charset="0"/>
              <a:buChar char="•"/>
            </a:pPr>
            <a:r>
              <a:rPr kumimoji="0" lang="en-US" sz="2400" b="0" i="0" u="none" strike="noStrike" kern="0" cap="none" spc="0" normalizeH="0" baseline="0" noProof="0" dirty="0">
                <a:ln>
                  <a:noFill/>
                </a:ln>
                <a:solidFill>
                  <a:srgbClr val="000000"/>
                </a:solidFill>
                <a:effectLst/>
                <a:uLnTx/>
                <a:uFillTx/>
                <a:latin typeface="+mj-lt"/>
              </a:rPr>
              <a:t>Map/Reduce: a framework, </a:t>
            </a:r>
            <a:r>
              <a:rPr lang="en-US" sz="2400" b="0" i="0" dirty="0">
                <a:effectLst/>
                <a:latin typeface="+mj-lt"/>
              </a:rPr>
              <a:t>conducting distributed and parallel processing of large volumes of data.</a:t>
            </a:r>
          </a:p>
          <a:p>
            <a:pPr marL="868045" lvl="1" indent="-457200">
              <a:spcBef>
                <a:spcPts val="500"/>
              </a:spcBef>
              <a:spcAft>
                <a:spcPts val="0"/>
              </a:spcAft>
              <a:buFont typeface="Arial" panose="020B0604020202020204" pitchFamily="34" charset="0"/>
              <a:buChar char="•"/>
            </a:pPr>
            <a:endParaRPr lang="en-US" sz="2400" dirty="0">
              <a:latin typeface="+mj-lt"/>
            </a:endParaRPr>
          </a:p>
          <a:p>
            <a:pPr marL="868045" lvl="1" indent="-457200">
              <a:spcBef>
                <a:spcPts val="500"/>
              </a:spcBef>
              <a:spcAft>
                <a:spcPts val="0"/>
              </a:spcAft>
              <a:buFont typeface="Arial" panose="020B0604020202020204" pitchFamily="34" charset="0"/>
              <a:buChar char="•"/>
            </a:pPr>
            <a:endParaRPr lang="en-US" sz="2400" dirty="0">
              <a:latin typeface="+mj-lt"/>
            </a:endParaRPr>
          </a:p>
          <a:p>
            <a:pPr marL="868045" lvl="1" indent="-457200">
              <a:spcBef>
                <a:spcPts val="500"/>
              </a:spcBef>
              <a:spcAft>
                <a:spcPts val="0"/>
              </a:spcAft>
              <a:buFont typeface="Arial" panose="020B0604020202020204" pitchFamily="34" charset="0"/>
              <a:buChar char="•"/>
            </a:pPr>
            <a:endParaRPr lang="en-US" sz="2400" dirty="0">
              <a:latin typeface="+mj-lt"/>
            </a:endParaRPr>
          </a:p>
          <a:p>
            <a:pPr marL="868045" lvl="1" indent="-457200">
              <a:spcBef>
                <a:spcPts val="500"/>
              </a:spcBef>
              <a:spcAft>
                <a:spcPts val="0"/>
              </a:spcAft>
              <a:buFont typeface="Arial" panose="020B0604020202020204" pitchFamily="34" charset="0"/>
              <a:buChar char="•"/>
            </a:pPr>
            <a:endParaRPr lang="en-US" sz="2400" dirty="0">
              <a:latin typeface="+mj-lt"/>
            </a:endParaRPr>
          </a:p>
        </p:txBody>
      </p:sp>
      <p:sp>
        <p:nvSpPr>
          <p:cNvPr id="11" name="Titel 1">
            <a:extLst>
              <a:ext uri="{FF2B5EF4-FFF2-40B4-BE49-F238E27FC236}">
                <a16:creationId xmlns:a16="http://schemas.microsoft.com/office/drawing/2014/main" id="{75B10A28-2AE3-499E-53CB-03D9C5F72891}"/>
              </a:ext>
            </a:extLst>
          </p:cNvPr>
          <p:cNvSpPr>
            <a:spLocks noGrp="1"/>
          </p:cNvSpPr>
          <p:nvPr>
            <p:ph type="title"/>
          </p:nvPr>
        </p:nvSpPr>
        <p:spPr>
          <a:xfrm>
            <a:off x="108949" y="41180"/>
            <a:ext cx="10558800" cy="388800"/>
          </a:xfrm>
        </p:spPr>
        <p:txBody>
          <a:bodyPr vert="horz">
            <a:noAutofit/>
          </a:bodyPr>
          <a:lstStyle/>
          <a:p>
            <a:r>
              <a:rPr lang="de-DE" sz="3200">
                <a:solidFill>
                  <a:srgbClr val="0070C0"/>
                </a:solidFill>
              </a:rPr>
              <a:t>3. </a:t>
            </a:r>
            <a:r>
              <a:rPr lang="vi-VN" sz="3200" b="0" u="none" err="1"/>
              <a:t>Hadoop</a:t>
            </a:r>
            <a:r>
              <a:rPr lang="vi-VN" sz="3200" b="0" u="none"/>
              <a:t> </a:t>
            </a:r>
            <a:r>
              <a:rPr lang="vi-VN" sz="3200" b="0" u="none" err="1"/>
              <a:t>Architecture</a:t>
            </a:r>
            <a:br>
              <a:rPr lang="en-US" sz="2000"/>
            </a:br>
            <a:endParaRPr lang="de-DE" sz="3200">
              <a:solidFill>
                <a:srgbClr val="0070C0"/>
              </a:solidFill>
            </a:endParaRPr>
          </a:p>
        </p:txBody>
      </p:sp>
      <p:sp>
        <p:nvSpPr>
          <p:cNvPr id="2" name="TextBox 1">
            <a:extLst>
              <a:ext uri="{FF2B5EF4-FFF2-40B4-BE49-F238E27FC236}">
                <a16:creationId xmlns:a16="http://schemas.microsoft.com/office/drawing/2014/main" id="{A098AAAC-A4FB-917A-818E-A6E682204BA1}"/>
              </a:ext>
            </a:extLst>
          </p:cNvPr>
          <p:cNvSpPr txBox="1"/>
          <p:nvPr/>
        </p:nvSpPr>
        <p:spPr>
          <a:xfrm>
            <a:off x="831579" y="1755093"/>
            <a:ext cx="9836170" cy="3937850"/>
          </a:xfrm>
          <a:prstGeom prst="rect">
            <a:avLst/>
          </a:prstGeom>
          <a:noFill/>
        </p:spPr>
        <p:txBody>
          <a:bodyPr wrap="square" lIns="0" tIns="0" rIns="0" bIns="0" rtlCol="0" anchor="t">
            <a:noAutofit/>
          </a:bodyPr>
          <a:lstStyle/>
          <a:p>
            <a:pPr marL="410845" lvl="1">
              <a:lnSpc>
                <a:spcPct val="150000"/>
              </a:lnSpc>
              <a:spcBef>
                <a:spcPts val="500"/>
              </a:spcBef>
              <a:spcAft>
                <a:spcPts val="0"/>
              </a:spcAft>
            </a:pPr>
            <a:r>
              <a:rPr lang="en-US" sz="2400" dirty="0">
                <a:latin typeface="+mj-lt"/>
              </a:rPr>
              <a:t>	At the crux of MapReduce are two functions: Map and Reduce.</a:t>
            </a:r>
          </a:p>
          <a:p>
            <a:pPr marL="1278890" lvl="2" indent="-457200">
              <a:lnSpc>
                <a:spcPct val="150000"/>
              </a:lnSpc>
              <a:spcBef>
                <a:spcPts val="500"/>
              </a:spcBef>
              <a:spcAft>
                <a:spcPts val="0"/>
              </a:spcAft>
              <a:buFont typeface="Courier New" panose="02070309020205020404" pitchFamily="49" charset="0"/>
              <a:buChar char="o"/>
            </a:pPr>
            <a:r>
              <a:rPr lang="en-US" sz="2400" dirty="0">
                <a:latin typeface="+mj-lt"/>
              </a:rPr>
              <a:t>The </a:t>
            </a:r>
            <a:r>
              <a:rPr lang="en-US" sz="2400" b="1" dirty="0">
                <a:latin typeface="+mj-lt"/>
              </a:rPr>
              <a:t>Map</a:t>
            </a:r>
            <a:r>
              <a:rPr lang="en-US" sz="2400" dirty="0">
                <a:latin typeface="+mj-lt"/>
              </a:rPr>
              <a:t> function takes input from the disk as &lt;key, value&gt; pairs, processes them, and produces another set of intermediate &lt;key, value&gt; pairs as output.</a:t>
            </a:r>
          </a:p>
          <a:p>
            <a:pPr marL="1278890" lvl="2" indent="-457200">
              <a:lnSpc>
                <a:spcPct val="150000"/>
              </a:lnSpc>
              <a:spcBef>
                <a:spcPts val="500"/>
              </a:spcBef>
              <a:spcAft>
                <a:spcPts val="0"/>
              </a:spcAft>
              <a:buFont typeface="Courier New" panose="02070309020205020404" pitchFamily="49" charset="0"/>
              <a:buChar char="o"/>
            </a:pPr>
            <a:r>
              <a:rPr lang="en-US" sz="2400" dirty="0">
                <a:latin typeface="+mj-lt"/>
              </a:rPr>
              <a:t>The </a:t>
            </a:r>
            <a:r>
              <a:rPr lang="en-US" sz="2400" b="1" dirty="0">
                <a:latin typeface="+mj-lt"/>
              </a:rPr>
              <a:t>Reduce</a:t>
            </a:r>
            <a:r>
              <a:rPr lang="en-US" sz="2400" dirty="0">
                <a:latin typeface="+mj-lt"/>
              </a:rPr>
              <a:t> function also takes inputs as &lt;key, value&gt; pairs, and produces &lt;key, value&gt; pairs as output.</a:t>
            </a:r>
          </a:p>
          <a:p>
            <a:pPr marL="868045" lvl="1" indent="-457200">
              <a:spcBef>
                <a:spcPts val="500"/>
              </a:spcBef>
              <a:spcAft>
                <a:spcPts val="0"/>
              </a:spcAft>
              <a:buFont typeface="Arial" panose="020B0604020202020204" pitchFamily="34" charset="0"/>
              <a:buChar char="•"/>
            </a:pPr>
            <a:endParaRPr lang="en-US" sz="2400" dirty="0">
              <a:latin typeface="+mj-lt"/>
            </a:endParaRPr>
          </a:p>
          <a:p>
            <a:pPr marL="868045" lvl="1" indent="-457200">
              <a:spcBef>
                <a:spcPts val="500"/>
              </a:spcBef>
              <a:spcAft>
                <a:spcPts val="0"/>
              </a:spcAft>
              <a:buFont typeface="Arial" panose="020B0604020202020204" pitchFamily="34" charset="0"/>
              <a:buChar char="•"/>
            </a:pPr>
            <a:endParaRPr lang="en-US" sz="2400" dirty="0">
              <a:latin typeface="+mj-lt"/>
            </a:endParaRPr>
          </a:p>
          <a:p>
            <a:pPr marL="868045" lvl="1" indent="-457200">
              <a:spcBef>
                <a:spcPts val="500"/>
              </a:spcBef>
              <a:spcAft>
                <a:spcPts val="0"/>
              </a:spcAft>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17732684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al-time MapReduce: Why MapReduce is making a comeback | Estuary">
            <a:extLst>
              <a:ext uri="{FF2B5EF4-FFF2-40B4-BE49-F238E27FC236}">
                <a16:creationId xmlns:a16="http://schemas.microsoft.com/office/drawing/2014/main" id="{64178F60-866E-0CF7-D0BD-550743AD8092}"/>
              </a:ext>
            </a:extLst>
          </p:cNvPr>
          <p:cNvPicPr>
            <a:picLocks noChangeAspect="1"/>
          </p:cNvPicPr>
          <p:nvPr/>
        </p:nvPicPr>
        <p:blipFill>
          <a:blip r:embed="rId3"/>
          <a:stretch>
            <a:fillRect/>
          </a:stretch>
        </p:blipFill>
        <p:spPr>
          <a:xfrm>
            <a:off x="1595438" y="137327"/>
            <a:ext cx="7778749" cy="5556250"/>
          </a:xfrm>
          <a:prstGeom prst="rect">
            <a:avLst/>
          </a:prstGeom>
          <a:noFill/>
        </p:spPr>
      </p:pic>
      <p:sp>
        <p:nvSpPr>
          <p:cNvPr id="2" name="Slide Number Placeholder 1" hidden="1">
            <a:extLst>
              <a:ext uri="{FF2B5EF4-FFF2-40B4-BE49-F238E27FC236}">
                <a16:creationId xmlns:a16="http://schemas.microsoft.com/office/drawing/2014/main" id="{695BB157-4FB8-562E-3454-2FD52B4EBEA4}"/>
              </a:ext>
            </a:extLst>
          </p:cNvPr>
          <p:cNvSpPr>
            <a:spLocks noGrp="1"/>
          </p:cNvSpPr>
          <p:nvPr>
            <p:ph type="sldNum" sz="quarter" idx="4294967295"/>
          </p:nvPr>
        </p:nvSpPr>
        <p:spPr>
          <a:xfrm>
            <a:off x="205200" y="5666400"/>
            <a:ext cx="288290" cy="410210"/>
          </a:xfrm>
        </p:spPr>
        <p:txBody>
          <a:bodyPr/>
          <a:lstStyle/>
          <a:p>
            <a:pPr>
              <a:spcAft>
                <a:spcPts val="600"/>
              </a:spcAft>
            </a:pPr>
            <a:fld id="{4898AEC0-503E-4FA4-859C-D0F72D6E3F79}" type="slidenum">
              <a:rPr lang="en-US" noProof="1" smtClean="0"/>
              <a:pPr>
                <a:spcAft>
                  <a:spcPts val="600"/>
                </a:spcAft>
              </a:pPr>
              <a:t>17</a:t>
            </a:fld>
            <a:endParaRPr lang="en-US" noProof="1"/>
          </a:p>
        </p:txBody>
      </p:sp>
    </p:spTree>
    <p:extLst>
      <p:ext uri="{BB962C8B-B14F-4D97-AF65-F5344CB8AC3E}">
        <p14:creationId xmlns:p14="http://schemas.microsoft.com/office/powerpoint/2010/main" val="1154475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E17E5-525D-442C-7D8E-6ED859C75007}"/>
              </a:ext>
            </a:extLst>
          </p:cNvPr>
          <p:cNvSpPr>
            <a:spLocks noGrp="1"/>
          </p:cNvSpPr>
          <p:nvPr>
            <p:ph type="body" sz="quarter" idx="15"/>
          </p:nvPr>
        </p:nvSpPr>
        <p:spPr>
          <a:xfrm>
            <a:off x="3279831" y="1200075"/>
            <a:ext cx="7163580" cy="3142785"/>
          </a:xfrm>
        </p:spPr>
        <p:txBody>
          <a:bodyPr/>
          <a:lstStyle/>
          <a:p>
            <a:r>
              <a:rPr lang="en-US"/>
              <a:t>Apache Spark</a:t>
            </a:r>
          </a:p>
        </p:txBody>
      </p:sp>
      <p:sp>
        <p:nvSpPr>
          <p:cNvPr id="6" name="Title 5">
            <a:extLst>
              <a:ext uri="{FF2B5EF4-FFF2-40B4-BE49-F238E27FC236}">
                <a16:creationId xmlns:a16="http://schemas.microsoft.com/office/drawing/2014/main" id="{112211A0-1C67-820C-E493-CDB8FDEDE082}"/>
              </a:ext>
            </a:extLst>
          </p:cNvPr>
          <p:cNvSpPr>
            <a:spLocks noGrp="1"/>
          </p:cNvSpPr>
          <p:nvPr>
            <p:ph type="ctrTitle"/>
          </p:nvPr>
        </p:nvSpPr>
        <p:spPr>
          <a:xfrm>
            <a:off x="214234" y="0"/>
            <a:ext cx="2207942" cy="2055600"/>
          </a:xfrm>
        </p:spPr>
        <p:txBody>
          <a:bodyPr/>
          <a:lstStyle/>
          <a:p>
            <a:pPr algn="ctr"/>
            <a:r>
              <a:rPr lang="en-US"/>
              <a:t>4</a:t>
            </a:r>
          </a:p>
        </p:txBody>
      </p:sp>
      <p:sp>
        <p:nvSpPr>
          <p:cNvPr id="4" name="Slide Number Placeholder 3">
            <a:extLst>
              <a:ext uri="{FF2B5EF4-FFF2-40B4-BE49-F238E27FC236}">
                <a16:creationId xmlns:a16="http://schemas.microsoft.com/office/drawing/2014/main" id="{31855CD0-1887-BF0B-B2D2-F658405C581C}"/>
              </a:ext>
            </a:extLst>
          </p:cNvPr>
          <p:cNvSpPr>
            <a:spLocks noGrp="1"/>
          </p:cNvSpPr>
          <p:nvPr>
            <p:ph type="sldNum" sz="quarter" idx="4294967295"/>
          </p:nvPr>
        </p:nvSpPr>
        <p:spPr>
          <a:xfrm>
            <a:off x="0" y="5629275"/>
            <a:ext cx="288925" cy="409575"/>
          </a:xfrm>
        </p:spPr>
        <p:txBody>
          <a:bodyPr/>
          <a:lstStyle/>
          <a:p>
            <a:fld id="{4898AEC0-503E-4FA4-859C-D0F72D6E3F79}" type="slidenum">
              <a:rPr lang="de-DE" smtClean="0"/>
              <a:pPr/>
              <a:t>18</a:t>
            </a:fld>
            <a:endParaRPr lang="de-DE"/>
          </a:p>
        </p:txBody>
      </p:sp>
    </p:spTree>
    <p:extLst>
      <p:ext uri="{BB962C8B-B14F-4D97-AF65-F5344CB8AC3E}">
        <p14:creationId xmlns:p14="http://schemas.microsoft.com/office/powerpoint/2010/main" val="22512113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en-US" sz="3200">
                <a:solidFill>
                  <a:srgbClr val="0070C0"/>
                </a:solidFill>
              </a:rPr>
              <a:t>4. Apache Spark</a:t>
            </a:r>
            <a:endParaRPr lang="de-DE" sz="3200">
              <a:solidFill>
                <a:srgbClr val="0070C0"/>
              </a:solidFill>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19</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TextBox 5">
            <a:extLst>
              <a:ext uri="{FF2B5EF4-FFF2-40B4-BE49-F238E27FC236}">
                <a16:creationId xmlns:a16="http://schemas.microsoft.com/office/drawing/2014/main" id="{989A5BB7-B763-87C0-1010-F0C1FDAB9D06}"/>
              </a:ext>
            </a:extLst>
          </p:cNvPr>
          <p:cNvSpPr txBox="1"/>
          <p:nvPr/>
        </p:nvSpPr>
        <p:spPr>
          <a:xfrm>
            <a:off x="752112" y="813975"/>
            <a:ext cx="9465400" cy="1123120"/>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lang="en-US" sz="2800" kern="0" dirty="0">
                <a:latin typeface="+mj-lt"/>
              </a:rPr>
              <a:t>Apache Spark is a Hadoop enhancement to MapReduce.</a:t>
            </a:r>
          </a:p>
          <a:p>
            <a:pPr marR="0" algn="l" defTabSz="914400" eaLnBrk="1" fontAlgn="auto" latinLnBrk="0" hangingPunct="1">
              <a:spcBef>
                <a:spcPts val="500"/>
              </a:spcBef>
              <a:spcAft>
                <a:spcPts val="0"/>
              </a:spcAft>
              <a:buClrTx/>
              <a:buSzTx/>
              <a:buFontTx/>
              <a:buNone/>
              <a:tabLst/>
            </a:pPr>
            <a:r>
              <a:rPr lang="en-US" sz="2800" kern="0" dirty="0">
                <a:latin typeface="+mj-lt"/>
              </a:rPr>
              <a:t>Spark ecosystem:</a:t>
            </a:r>
            <a:endParaRPr kumimoji="0" lang="en-US" sz="2800" b="0" i="0" u="none" strike="noStrike" kern="0" cap="none" spc="0" normalizeH="0" baseline="0" noProof="0" dirty="0">
              <a:ln>
                <a:noFill/>
              </a:ln>
              <a:effectLst/>
              <a:uLnTx/>
              <a:uFillTx/>
              <a:latin typeface="+mj-lt"/>
            </a:endParaRPr>
          </a:p>
        </p:txBody>
      </p:sp>
      <p:pic>
        <p:nvPicPr>
          <p:cNvPr id="5" name="Picture 4">
            <a:extLst>
              <a:ext uri="{FF2B5EF4-FFF2-40B4-BE49-F238E27FC236}">
                <a16:creationId xmlns:a16="http://schemas.microsoft.com/office/drawing/2014/main" id="{9AAE5E79-5541-356E-090B-6A346526324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02974" y="1688419"/>
            <a:ext cx="5924191" cy="3977981"/>
          </a:xfrm>
          <a:prstGeom prst="rect">
            <a:avLst/>
          </a:prstGeom>
        </p:spPr>
      </p:pic>
    </p:spTree>
    <p:extLst>
      <p:ext uri="{BB962C8B-B14F-4D97-AF65-F5344CB8AC3E}">
        <p14:creationId xmlns:p14="http://schemas.microsoft.com/office/powerpoint/2010/main" val="1715861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E4963-6587-4365-B0B7-03E223DCB2A0}"/>
              </a:ext>
            </a:extLst>
          </p:cNvPr>
          <p:cNvSpPr>
            <a:spLocks noGrp="1"/>
          </p:cNvSpPr>
          <p:nvPr>
            <p:ph type="title"/>
          </p:nvPr>
        </p:nvSpPr>
        <p:spPr>
          <a:xfrm>
            <a:off x="259200" y="733100"/>
            <a:ext cx="10450800" cy="388800"/>
          </a:xfrm>
        </p:spPr>
        <p:txBody>
          <a:bodyPr/>
          <a:lstStyle/>
          <a:p>
            <a:r>
              <a:rPr lang="en-US"/>
              <a:t>Agenda</a:t>
            </a:r>
          </a:p>
        </p:txBody>
      </p:sp>
      <p:sp>
        <p:nvSpPr>
          <p:cNvPr id="3" name="Textplatzhalter 2">
            <a:extLst>
              <a:ext uri="{FF2B5EF4-FFF2-40B4-BE49-F238E27FC236}">
                <a16:creationId xmlns:a16="http://schemas.microsoft.com/office/drawing/2014/main" id="{ABAF2350-A1C2-4329-BF1D-CC4FD2379EFB}"/>
              </a:ext>
            </a:extLst>
          </p:cNvPr>
          <p:cNvSpPr>
            <a:spLocks noGrp="1"/>
          </p:cNvSpPr>
          <p:nvPr>
            <p:ph type="body" sz="quarter" idx="15"/>
          </p:nvPr>
        </p:nvSpPr>
        <p:spPr/>
        <p:txBody>
          <a:bodyPr vert="horz" lIns="0" tIns="0" rIns="0" bIns="0" rtlCol="0" anchor="t">
            <a:noAutofit/>
          </a:bodyPr>
          <a:lstStyle/>
          <a:p>
            <a:r>
              <a:rPr lang="en-US">
                <a:solidFill>
                  <a:srgbClr val="000000"/>
                </a:solidFill>
              </a:rPr>
              <a:t>Apache Spark 3</a:t>
            </a:r>
            <a:endParaRPr lang="en-US"/>
          </a:p>
        </p:txBody>
      </p:sp>
      <p:sp>
        <p:nvSpPr>
          <p:cNvPr id="4" name="Foliennummernplatzhalter 3">
            <a:extLst>
              <a:ext uri="{FF2B5EF4-FFF2-40B4-BE49-F238E27FC236}">
                <a16:creationId xmlns:a16="http://schemas.microsoft.com/office/drawing/2014/main" id="{A6EFEA20-3D5D-412E-939A-02428DD61352}"/>
              </a:ext>
            </a:extLst>
          </p:cNvPr>
          <p:cNvSpPr>
            <a:spLocks noGrp="1"/>
          </p:cNvSpPr>
          <p:nvPr>
            <p:ph type="sldNum" sz="quarter" idx="12"/>
          </p:nvPr>
        </p:nvSpPr>
        <p:spPr/>
        <p:txBody>
          <a:bodyPr/>
          <a:lstStyle/>
          <a:p>
            <a:fld id="{4898AEC0-503E-4FA4-859C-D0F72D6E3F79}" type="slidenum">
              <a:rPr lang="de-DE" smtClean="0"/>
              <a:pPr/>
              <a:t>2</a:t>
            </a:fld>
            <a:endParaRPr lang="de-DE"/>
          </a:p>
        </p:txBody>
      </p:sp>
      <p:graphicFrame>
        <p:nvGraphicFramePr>
          <p:cNvPr id="5" name="Diagram 4">
            <a:extLst>
              <a:ext uri="{FF2B5EF4-FFF2-40B4-BE49-F238E27FC236}">
                <a16:creationId xmlns:a16="http://schemas.microsoft.com/office/drawing/2014/main" id="{55E458AA-9C93-3DDF-7AE0-63DAB2353B67}"/>
              </a:ext>
            </a:extLst>
          </p:cNvPr>
          <p:cNvGraphicFramePr/>
          <p:nvPr>
            <p:extLst>
              <p:ext uri="{D42A27DB-BD31-4B8C-83A1-F6EECF244321}">
                <p14:modId xmlns:p14="http://schemas.microsoft.com/office/powerpoint/2010/main" val="54847123"/>
              </p:ext>
            </p:extLst>
          </p:nvPr>
        </p:nvGraphicFramePr>
        <p:xfrm>
          <a:off x="266700" y="1121900"/>
          <a:ext cx="9782178" cy="4331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AF89477-F644-BD43-7696-4DEC6BE2C6E0}"/>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3451422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en-US" sz="3200">
                <a:solidFill>
                  <a:srgbClr val="0070C0"/>
                </a:solidFill>
              </a:rPr>
              <a:t>4. Apache Spark</a:t>
            </a:r>
            <a:endParaRPr lang="de-DE" sz="3200">
              <a:solidFill>
                <a:srgbClr val="0070C0"/>
              </a:solidFill>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20</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5" name="Picture 4">
            <a:extLst>
              <a:ext uri="{FF2B5EF4-FFF2-40B4-BE49-F238E27FC236}">
                <a16:creationId xmlns:a16="http://schemas.microsoft.com/office/drawing/2014/main" id="{9AAE5E79-5541-356E-090B-6A346526324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01618" y="982740"/>
            <a:ext cx="5924191" cy="3977981"/>
          </a:xfrm>
          <a:prstGeom prst="rect">
            <a:avLst/>
          </a:prstGeom>
        </p:spPr>
      </p:pic>
      <p:sp>
        <p:nvSpPr>
          <p:cNvPr id="9" name="Rectangle 8">
            <a:extLst>
              <a:ext uri="{FF2B5EF4-FFF2-40B4-BE49-F238E27FC236}">
                <a16:creationId xmlns:a16="http://schemas.microsoft.com/office/drawing/2014/main" id="{011C5953-BFA4-8CBD-3328-08DA8CC089A3}"/>
              </a:ext>
            </a:extLst>
          </p:cNvPr>
          <p:cNvSpPr/>
          <p:nvPr/>
        </p:nvSpPr>
        <p:spPr>
          <a:xfrm>
            <a:off x="2810342" y="4851400"/>
            <a:ext cx="5654040" cy="411480"/>
          </a:xfrm>
          <a:prstGeom prst="rect">
            <a:avLst/>
          </a:prstGeom>
          <a:solidFill>
            <a:schemeClr val="accent5">
              <a:lumMod val="75000"/>
            </a:schemeClr>
          </a:solidFill>
          <a:ln w="9525" cap="flat" cmpd="sng" algn="ctr">
            <a:solidFill>
              <a:schemeClr val="accent5">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2000" b="1" i="0" u="none" strike="noStrike" kern="0" cap="none" spc="0" normalizeH="0" baseline="0" noProof="0">
                <a:ln>
                  <a:noFill/>
                </a:ln>
                <a:solidFill>
                  <a:schemeClr val="bg1"/>
                </a:solidFill>
                <a:effectLst/>
                <a:uLnTx/>
                <a:uFillTx/>
                <a:latin typeface="Bosch Office Sans"/>
                <a:ea typeface="+mn-ea"/>
                <a:cs typeface="+mn-cs"/>
              </a:rPr>
              <a:t>                       Cluster Manager</a:t>
            </a:r>
          </a:p>
        </p:txBody>
      </p:sp>
      <p:sp>
        <p:nvSpPr>
          <p:cNvPr id="10" name="Rectangle 9">
            <a:extLst>
              <a:ext uri="{FF2B5EF4-FFF2-40B4-BE49-F238E27FC236}">
                <a16:creationId xmlns:a16="http://schemas.microsoft.com/office/drawing/2014/main" id="{E56DD23B-F48C-DC88-3C5D-811E88E44F60}"/>
              </a:ext>
            </a:extLst>
          </p:cNvPr>
          <p:cNvSpPr/>
          <p:nvPr/>
        </p:nvSpPr>
        <p:spPr>
          <a:xfrm>
            <a:off x="2810342" y="5327650"/>
            <a:ext cx="5654040" cy="411480"/>
          </a:xfrm>
          <a:prstGeom prst="rect">
            <a:avLst/>
          </a:prstGeom>
          <a:solidFill>
            <a:schemeClr val="bg1">
              <a:lumMod val="50000"/>
            </a:schemeClr>
          </a:solidFill>
          <a:ln w="9525" cap="flat" cmpd="sng" algn="ctr">
            <a:solidFill>
              <a:schemeClr val="accent5">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2000" b="1" i="0" u="none" strike="noStrike" kern="0" cap="none" spc="0" normalizeH="0" baseline="0" noProof="0">
                <a:ln>
                  <a:noFill/>
                </a:ln>
                <a:solidFill>
                  <a:schemeClr val="bg1"/>
                </a:solidFill>
                <a:effectLst/>
                <a:uLnTx/>
                <a:uFillTx/>
                <a:latin typeface="Bosch Office Sans"/>
                <a:ea typeface="+mn-ea"/>
                <a:cs typeface="+mn-cs"/>
              </a:rPr>
              <a:t>                     Computer hardware</a:t>
            </a:r>
          </a:p>
        </p:txBody>
      </p:sp>
    </p:spTree>
    <p:extLst>
      <p:ext uri="{BB962C8B-B14F-4D97-AF65-F5344CB8AC3E}">
        <p14:creationId xmlns:p14="http://schemas.microsoft.com/office/powerpoint/2010/main" val="6389456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en-US" sz="3200">
                <a:solidFill>
                  <a:srgbClr val="0070C0"/>
                </a:solidFill>
              </a:rPr>
              <a:t>4. Apache Spark</a:t>
            </a:r>
            <a:endParaRPr lang="de-DE" sz="3200">
              <a:solidFill>
                <a:srgbClr val="0070C0"/>
              </a:solidFill>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21</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5" name="Picture 4">
            <a:extLst>
              <a:ext uri="{FF2B5EF4-FFF2-40B4-BE49-F238E27FC236}">
                <a16:creationId xmlns:a16="http://schemas.microsoft.com/office/drawing/2014/main" id="{9AAE5E79-5541-356E-090B-6A346526324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01618" y="589040"/>
            <a:ext cx="5924191" cy="3977981"/>
          </a:xfrm>
          <a:prstGeom prst="rect">
            <a:avLst/>
          </a:prstGeom>
        </p:spPr>
      </p:pic>
      <p:sp>
        <p:nvSpPr>
          <p:cNvPr id="9" name="Rectangle 8">
            <a:extLst>
              <a:ext uri="{FF2B5EF4-FFF2-40B4-BE49-F238E27FC236}">
                <a16:creationId xmlns:a16="http://schemas.microsoft.com/office/drawing/2014/main" id="{011C5953-BFA4-8CBD-3328-08DA8CC089A3}"/>
              </a:ext>
            </a:extLst>
          </p:cNvPr>
          <p:cNvSpPr/>
          <p:nvPr/>
        </p:nvSpPr>
        <p:spPr>
          <a:xfrm>
            <a:off x="2810342" y="4457700"/>
            <a:ext cx="5654040" cy="411480"/>
          </a:xfrm>
          <a:prstGeom prst="rect">
            <a:avLst/>
          </a:prstGeom>
          <a:solidFill>
            <a:schemeClr val="accent5">
              <a:lumMod val="75000"/>
            </a:schemeClr>
          </a:solidFill>
          <a:ln w="9525" cap="flat" cmpd="sng" algn="ctr">
            <a:solidFill>
              <a:schemeClr val="accent5">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2000" b="1" i="0" u="none" strike="noStrike" kern="0" cap="none" spc="0" normalizeH="0" baseline="0" noProof="0">
                <a:ln>
                  <a:noFill/>
                </a:ln>
                <a:solidFill>
                  <a:schemeClr val="bg1"/>
                </a:solidFill>
                <a:effectLst/>
                <a:uLnTx/>
                <a:uFillTx/>
                <a:latin typeface="Bosch Office Sans"/>
                <a:ea typeface="+mn-ea"/>
                <a:cs typeface="+mn-cs"/>
              </a:rPr>
              <a:t>                       Cluster Manager</a:t>
            </a:r>
          </a:p>
        </p:txBody>
      </p:sp>
      <p:sp>
        <p:nvSpPr>
          <p:cNvPr id="10" name="Rectangle 9">
            <a:extLst>
              <a:ext uri="{FF2B5EF4-FFF2-40B4-BE49-F238E27FC236}">
                <a16:creationId xmlns:a16="http://schemas.microsoft.com/office/drawing/2014/main" id="{E56DD23B-F48C-DC88-3C5D-811E88E44F60}"/>
              </a:ext>
            </a:extLst>
          </p:cNvPr>
          <p:cNvSpPr/>
          <p:nvPr/>
        </p:nvSpPr>
        <p:spPr>
          <a:xfrm>
            <a:off x="2810342" y="4933950"/>
            <a:ext cx="5654040" cy="411480"/>
          </a:xfrm>
          <a:prstGeom prst="rect">
            <a:avLst/>
          </a:prstGeom>
          <a:solidFill>
            <a:schemeClr val="bg1">
              <a:lumMod val="50000"/>
            </a:schemeClr>
          </a:solidFill>
          <a:ln w="9525" cap="flat" cmpd="sng" algn="ctr">
            <a:solidFill>
              <a:schemeClr val="accent5">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2000" b="1" i="0" u="none" strike="noStrike" kern="0" cap="none" spc="0" normalizeH="0" baseline="0" noProof="0">
                <a:ln>
                  <a:noFill/>
                </a:ln>
                <a:solidFill>
                  <a:schemeClr val="bg1"/>
                </a:solidFill>
                <a:effectLst/>
                <a:uLnTx/>
                <a:uFillTx/>
                <a:latin typeface="Bosch Office Sans"/>
                <a:ea typeface="+mn-ea"/>
                <a:cs typeface="+mn-cs"/>
              </a:rPr>
              <a:t>                     Computer hardware</a:t>
            </a:r>
          </a:p>
        </p:txBody>
      </p:sp>
      <p:sp>
        <p:nvSpPr>
          <p:cNvPr id="11" name="Rectangle 10">
            <a:extLst>
              <a:ext uri="{FF2B5EF4-FFF2-40B4-BE49-F238E27FC236}">
                <a16:creationId xmlns:a16="http://schemas.microsoft.com/office/drawing/2014/main" id="{E00D37F3-154F-8C27-1E84-1C27BC1ACCBD}"/>
              </a:ext>
            </a:extLst>
          </p:cNvPr>
          <p:cNvSpPr/>
          <p:nvPr/>
        </p:nvSpPr>
        <p:spPr>
          <a:xfrm>
            <a:off x="2810342" y="5401775"/>
            <a:ext cx="5654040" cy="411480"/>
          </a:xfrm>
          <a:prstGeom prst="rect">
            <a:avLst/>
          </a:prstGeom>
          <a:solidFill>
            <a:schemeClr val="accent6">
              <a:lumMod val="50000"/>
            </a:schemeClr>
          </a:solidFill>
          <a:ln w="9525" cap="flat" cmpd="sng" algn="ctr">
            <a:solidFill>
              <a:schemeClr val="accent5">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2000" b="1" i="0" u="none" strike="noStrike" kern="0" cap="none" spc="0" normalizeH="0" baseline="0" noProof="0">
                <a:ln>
                  <a:noFill/>
                </a:ln>
                <a:solidFill>
                  <a:schemeClr val="bg1"/>
                </a:solidFill>
                <a:effectLst/>
                <a:uLnTx/>
                <a:uFillTx/>
                <a:latin typeface="Bosch Office Sans"/>
                <a:ea typeface="+mn-ea"/>
                <a:cs typeface="+mn-cs"/>
              </a:rPr>
              <a:t>                      Distributed storage</a:t>
            </a:r>
          </a:p>
        </p:txBody>
      </p:sp>
    </p:spTree>
    <p:extLst>
      <p:ext uri="{BB962C8B-B14F-4D97-AF65-F5344CB8AC3E}">
        <p14:creationId xmlns:p14="http://schemas.microsoft.com/office/powerpoint/2010/main" val="19573607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en-US" sz="3200">
                <a:solidFill>
                  <a:srgbClr val="0070C0"/>
                </a:solidFill>
              </a:rPr>
              <a:t>4. Apache Spark</a:t>
            </a:r>
            <a:endParaRPr lang="de-DE" sz="3200">
              <a:solidFill>
                <a:srgbClr val="0070C0"/>
              </a:solidFill>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22</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TextBox 5">
            <a:extLst>
              <a:ext uri="{FF2B5EF4-FFF2-40B4-BE49-F238E27FC236}">
                <a16:creationId xmlns:a16="http://schemas.microsoft.com/office/drawing/2014/main" id="{989A5BB7-B763-87C0-1010-F0C1FDAB9D06}"/>
              </a:ext>
            </a:extLst>
          </p:cNvPr>
          <p:cNvSpPr txBox="1"/>
          <p:nvPr/>
        </p:nvSpPr>
        <p:spPr>
          <a:xfrm>
            <a:off x="344083" y="751878"/>
            <a:ext cx="10562497" cy="4493105"/>
          </a:xfrm>
          <a:prstGeom prst="rect">
            <a:avLst/>
          </a:prstGeom>
          <a:noFill/>
        </p:spPr>
        <p:txBody>
          <a:bodyPr wrap="square" lIns="0" tIns="0" rIns="0" bIns="0" rtlCol="0" anchor="t">
            <a:noAutofit/>
          </a:bodyPr>
          <a:lstStyle/>
          <a:p>
            <a:pPr>
              <a:lnSpc>
                <a:spcPct val="200000"/>
              </a:lnSpc>
              <a:spcBef>
                <a:spcPts val="500"/>
              </a:spcBef>
              <a:spcAft>
                <a:spcPts val="0"/>
              </a:spcAft>
            </a:pPr>
            <a:r>
              <a:rPr lang="en-US" sz="2800" kern="0" dirty="0">
                <a:latin typeface="+mj-lt"/>
              </a:rPr>
              <a:t>Why is Apache Spark better than Hadoop Map/Reduce?</a:t>
            </a:r>
            <a:endParaRPr lang="en-US" dirty="0"/>
          </a:p>
          <a:p>
            <a:pPr marL="457200" indent="-457200">
              <a:lnSpc>
                <a:spcPct val="200000"/>
              </a:lnSpc>
              <a:buAutoNum type="arabicPeriod"/>
            </a:pPr>
            <a:r>
              <a:rPr lang="en-US" sz="2400" b="1" dirty="0">
                <a:latin typeface="Bosch Office Sans"/>
              </a:rPr>
              <a:t>Processing speed: </a:t>
            </a:r>
            <a:r>
              <a:rPr lang="en-US" sz="2400" dirty="0">
                <a:latin typeface="Bosch Office Sans"/>
              </a:rPr>
              <a:t>much faster.</a:t>
            </a:r>
            <a:endParaRPr lang="en-US" dirty="0"/>
          </a:p>
          <a:p>
            <a:pPr marL="457200" indent="-457200">
              <a:lnSpc>
                <a:spcPct val="200000"/>
              </a:lnSpc>
              <a:buAutoNum type="arabicPeriod"/>
            </a:pPr>
            <a:r>
              <a:rPr lang="en-US" sz="2400" b="1" dirty="0">
                <a:latin typeface="Bosch Office Sans"/>
              </a:rPr>
              <a:t>Data processing paradigm:</a:t>
            </a:r>
            <a:r>
              <a:rPr lang="en-US" sz="2400" dirty="0">
                <a:latin typeface="Bosch Office Sans"/>
              </a:rPr>
              <a:t> Real-time processing &amp; iterative analytics.</a:t>
            </a:r>
            <a:endParaRPr lang="en-US" dirty="0"/>
          </a:p>
          <a:p>
            <a:pPr marL="457200" indent="-457200">
              <a:lnSpc>
                <a:spcPct val="200000"/>
              </a:lnSpc>
              <a:buAutoNum type="arabicPeriod"/>
            </a:pPr>
            <a:r>
              <a:rPr lang="en-US" sz="2400" b="1" dirty="0">
                <a:latin typeface="Bosch Office Sans"/>
              </a:rPr>
              <a:t>Ease of use:</a:t>
            </a:r>
            <a:r>
              <a:rPr lang="en-US" sz="2400" dirty="0">
                <a:latin typeface="Bosch Office Sans"/>
              </a:rPr>
              <a:t> user-friendly interface and supports multiple languages.</a:t>
            </a:r>
            <a:endParaRPr lang="en-US" dirty="0"/>
          </a:p>
          <a:p>
            <a:pPr marL="457200" indent="-457200">
              <a:lnSpc>
                <a:spcPct val="200000"/>
              </a:lnSpc>
              <a:buAutoNum type="arabicPeriod"/>
            </a:pPr>
            <a:r>
              <a:rPr lang="en-US" sz="2400" b="1" dirty="0">
                <a:latin typeface="Bosch Office Sans"/>
              </a:rPr>
              <a:t>Fault tolerance:</a:t>
            </a:r>
            <a:r>
              <a:rPr lang="en-US" sz="2400" dirty="0">
                <a:latin typeface="Bosch Office Sans"/>
              </a:rPr>
              <a:t> better fault tolerance.</a:t>
            </a:r>
            <a:endParaRPr lang="en-US" dirty="0"/>
          </a:p>
          <a:p>
            <a:pPr marL="457200" indent="-457200">
              <a:lnSpc>
                <a:spcPct val="200000"/>
              </a:lnSpc>
              <a:buAutoNum type="arabicPeriod"/>
            </a:pPr>
            <a:r>
              <a:rPr lang="en-US" sz="2400" b="1" dirty="0">
                <a:latin typeface="Bosch Office Sans"/>
              </a:rPr>
              <a:t>Integration:</a:t>
            </a:r>
            <a:r>
              <a:rPr lang="en-US" sz="2400" dirty="0">
                <a:latin typeface="Bosch Office Sans"/>
              </a:rPr>
              <a:t> more extensive ecosystem and integration</a:t>
            </a:r>
            <a:endParaRPr lang="en-US" sz="2400" dirty="0">
              <a:latin typeface="+mj-lt"/>
            </a:endParaRPr>
          </a:p>
          <a:p>
            <a:pPr>
              <a:lnSpc>
                <a:spcPct val="200000"/>
              </a:lnSpc>
              <a:spcBef>
                <a:spcPts val="500"/>
              </a:spcBef>
              <a:spcAft>
                <a:spcPts val="0"/>
              </a:spcAft>
            </a:pPr>
            <a:br>
              <a:rPr lang="en-US" sz="2800" kern="0" dirty="0">
                <a:latin typeface="+mj-lt"/>
              </a:rPr>
            </a:br>
            <a:endParaRPr lang="en-US" sz="2800" kern="0" dirty="0">
              <a:latin typeface="+mj-lt"/>
            </a:endParaRPr>
          </a:p>
          <a:p>
            <a:pPr>
              <a:lnSpc>
                <a:spcPct val="200000"/>
              </a:lnSpc>
              <a:spcBef>
                <a:spcPts val="500"/>
              </a:spcBef>
              <a:spcAft>
                <a:spcPts val="0"/>
              </a:spcAft>
            </a:pPr>
            <a:endParaRPr lang="en-US" sz="2800" kern="0" dirty="0"/>
          </a:p>
        </p:txBody>
      </p:sp>
    </p:spTree>
    <p:extLst>
      <p:ext uri="{BB962C8B-B14F-4D97-AF65-F5344CB8AC3E}">
        <p14:creationId xmlns:p14="http://schemas.microsoft.com/office/powerpoint/2010/main" val="5988615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en-US" sz="3200">
                <a:solidFill>
                  <a:srgbClr val="0070C0"/>
                </a:solidFill>
              </a:rPr>
              <a:t>4. Apache Spark</a:t>
            </a:r>
            <a:endParaRPr lang="de-DE" sz="3200">
              <a:solidFill>
                <a:srgbClr val="0070C0"/>
              </a:solidFill>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23</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TextBox 5">
            <a:extLst>
              <a:ext uri="{FF2B5EF4-FFF2-40B4-BE49-F238E27FC236}">
                <a16:creationId xmlns:a16="http://schemas.microsoft.com/office/drawing/2014/main" id="{989A5BB7-B763-87C0-1010-F0C1FDAB9D06}"/>
              </a:ext>
            </a:extLst>
          </p:cNvPr>
          <p:cNvSpPr txBox="1"/>
          <p:nvPr/>
        </p:nvSpPr>
        <p:spPr>
          <a:xfrm>
            <a:off x="205200" y="582622"/>
            <a:ext cx="9465400" cy="3163114"/>
          </a:xfrm>
          <a:prstGeom prst="rect">
            <a:avLst/>
          </a:prstGeom>
          <a:noFill/>
        </p:spPr>
        <p:txBody>
          <a:bodyPr wrap="square" lIns="0" tIns="0" rIns="0" bIns="0" rtlCol="0" anchor="t">
            <a:noAutofit/>
          </a:bodyPr>
          <a:lstStyle/>
          <a:p>
            <a:pPr>
              <a:lnSpc>
                <a:spcPct val="200000"/>
              </a:lnSpc>
              <a:spcBef>
                <a:spcPts val="500"/>
              </a:spcBef>
              <a:spcAft>
                <a:spcPts val="0"/>
              </a:spcAft>
            </a:pPr>
            <a:r>
              <a:rPr lang="en-US" sz="2800" kern="0" dirty="0">
                <a:latin typeface="+mj-lt"/>
              </a:rPr>
              <a:t>Why is Apache Spark faster than Hadoop Map/Reduce?</a:t>
            </a:r>
          </a:p>
          <a:p>
            <a:pPr marL="457200" indent="-457200">
              <a:lnSpc>
                <a:spcPct val="200000"/>
              </a:lnSpc>
              <a:spcBef>
                <a:spcPts val="500"/>
              </a:spcBef>
              <a:spcAft>
                <a:spcPts val="0"/>
              </a:spcAft>
              <a:buFont typeface="Arial"/>
              <a:buChar char="•"/>
            </a:pPr>
            <a:r>
              <a:rPr lang="en-US" sz="2400" dirty="0">
                <a:latin typeface="Bosch Office Sans"/>
              </a:rPr>
              <a:t>In-Memory Processing: after each operation:</a:t>
            </a:r>
          </a:p>
          <a:p>
            <a:pPr marL="868337" lvl="1" indent="-457200">
              <a:lnSpc>
                <a:spcPct val="200000"/>
              </a:lnSpc>
              <a:spcBef>
                <a:spcPts val="500"/>
              </a:spcBef>
              <a:spcAft>
                <a:spcPts val="0"/>
              </a:spcAft>
              <a:buFont typeface="Courier New" panose="02070309020205020404" pitchFamily="49" charset="0"/>
              <a:buChar char="o"/>
            </a:pPr>
            <a:r>
              <a:rPr lang="en-US" sz="2400" kern="0" dirty="0">
                <a:latin typeface="Bosch Office Sans"/>
              </a:rPr>
              <a:t>Spark stores data in RAM.</a:t>
            </a:r>
          </a:p>
          <a:p>
            <a:pPr marL="868337" lvl="1" indent="-457200">
              <a:lnSpc>
                <a:spcPct val="200000"/>
              </a:lnSpc>
              <a:spcBef>
                <a:spcPts val="500"/>
              </a:spcBef>
              <a:spcAft>
                <a:spcPts val="0"/>
              </a:spcAft>
              <a:buFont typeface="Courier New" panose="02070309020205020404" pitchFamily="49" charset="0"/>
              <a:buChar char="o"/>
            </a:pPr>
            <a:r>
              <a:rPr lang="en-US" sz="2400" kern="0" dirty="0">
                <a:latin typeface="Bosch Office Sans"/>
              </a:rPr>
              <a:t>Hadoop MapReduce writes data in disk.</a:t>
            </a:r>
          </a:p>
          <a:p>
            <a:pPr marL="457200" indent="-457200">
              <a:lnSpc>
                <a:spcPct val="200000"/>
              </a:lnSpc>
              <a:buFont typeface="Arial"/>
              <a:buChar char="•"/>
            </a:pPr>
            <a:r>
              <a:rPr lang="en-US" sz="2400" dirty="0">
                <a:latin typeface="Bosch Office Sans"/>
              </a:rPr>
              <a:t>Directed Acyclic Graph (DAG) Execution Model</a:t>
            </a:r>
          </a:p>
          <a:p>
            <a:pPr>
              <a:lnSpc>
                <a:spcPct val="200000"/>
              </a:lnSpc>
            </a:pPr>
            <a:endParaRPr lang="en-US" dirty="0">
              <a:latin typeface="Bosch Office Sans"/>
            </a:endParaRPr>
          </a:p>
          <a:p>
            <a:pPr>
              <a:lnSpc>
                <a:spcPct val="200000"/>
              </a:lnSpc>
              <a:spcBef>
                <a:spcPts val="500"/>
              </a:spcBef>
              <a:spcAft>
                <a:spcPts val="0"/>
              </a:spcAft>
            </a:pPr>
            <a:br>
              <a:rPr lang="en-US" sz="2800" kern="0" dirty="0">
                <a:latin typeface="+mj-lt"/>
              </a:rPr>
            </a:br>
            <a:endParaRPr lang="en-US" sz="2800" kern="0" dirty="0">
              <a:latin typeface="+mj-lt"/>
            </a:endParaRPr>
          </a:p>
          <a:p>
            <a:pPr>
              <a:lnSpc>
                <a:spcPct val="200000"/>
              </a:lnSpc>
              <a:spcBef>
                <a:spcPts val="500"/>
              </a:spcBef>
              <a:spcAft>
                <a:spcPts val="0"/>
              </a:spcAft>
            </a:pPr>
            <a:endParaRPr lang="en-US" sz="2800" kern="0" dirty="0"/>
          </a:p>
        </p:txBody>
      </p:sp>
      <p:pic>
        <p:nvPicPr>
          <p:cNvPr id="1026" name="Picture 2" descr="enter image description here">
            <a:extLst>
              <a:ext uri="{FF2B5EF4-FFF2-40B4-BE49-F238E27FC236}">
                <a16:creationId xmlns:a16="http://schemas.microsoft.com/office/drawing/2014/main" id="{842A94EC-EEEB-9CB0-C96F-E88D022CC21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3946" b="4470"/>
          <a:stretch/>
        </p:blipFill>
        <p:spPr bwMode="auto">
          <a:xfrm>
            <a:off x="7430962" y="2823868"/>
            <a:ext cx="3296414" cy="284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278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en-US" sz="3200">
                <a:solidFill>
                  <a:srgbClr val="0070C0"/>
                </a:solidFill>
              </a:rPr>
              <a:t>4. Apache Spark</a:t>
            </a:r>
            <a:endParaRPr lang="de-DE" sz="3200">
              <a:solidFill>
                <a:srgbClr val="0070C0"/>
              </a:solidFill>
            </a:endParaRP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24</a:t>
            </a:fld>
            <a:endParaRPr lang="en-US" noProof="1"/>
          </a:p>
        </p:txBody>
      </p:sp>
      <p:sp>
        <p:nvSpPr>
          <p:cNvPr id="3" name="Rectangle 2">
            <a:extLst>
              <a:ext uri="{FF2B5EF4-FFF2-40B4-BE49-F238E27FC236}">
                <a16:creationId xmlns:a16="http://schemas.microsoft.com/office/drawing/2014/main" id="{FBA953D0-53BF-E2FC-6C2E-1AF4F29C8A22}"/>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TextBox 5">
            <a:extLst>
              <a:ext uri="{FF2B5EF4-FFF2-40B4-BE49-F238E27FC236}">
                <a16:creationId xmlns:a16="http://schemas.microsoft.com/office/drawing/2014/main" id="{989A5BB7-B763-87C0-1010-F0C1FDAB9D06}"/>
              </a:ext>
            </a:extLst>
          </p:cNvPr>
          <p:cNvSpPr txBox="1"/>
          <p:nvPr/>
        </p:nvSpPr>
        <p:spPr>
          <a:xfrm>
            <a:off x="752112" y="813975"/>
            <a:ext cx="9465400" cy="4493105"/>
          </a:xfrm>
          <a:prstGeom prst="rect">
            <a:avLst/>
          </a:prstGeom>
          <a:noFill/>
        </p:spPr>
        <p:txBody>
          <a:bodyPr wrap="square" lIns="0" tIns="0" rIns="0" bIns="0" rtlCol="0" anchor="t">
            <a:noAutofit/>
          </a:bodyPr>
          <a:lstStyle/>
          <a:p>
            <a:pPr>
              <a:lnSpc>
                <a:spcPct val="150000"/>
              </a:lnSpc>
              <a:spcBef>
                <a:spcPts val="500"/>
              </a:spcBef>
              <a:spcAft>
                <a:spcPts val="0"/>
              </a:spcAft>
            </a:pPr>
            <a:r>
              <a:rPr lang="en-US" sz="2800" kern="0" dirty="0">
                <a:latin typeface="+mj-lt"/>
              </a:rPr>
              <a:t>Why is Apache Spark more fault tolerance than HDFS Map/Reduce?</a:t>
            </a:r>
          </a:p>
          <a:p>
            <a:pPr marL="457200" indent="-457200">
              <a:lnSpc>
                <a:spcPct val="150000"/>
              </a:lnSpc>
              <a:buFont typeface="Arial"/>
              <a:buChar char="•"/>
            </a:pPr>
            <a:r>
              <a:rPr lang="en-US" sz="2400" dirty="0">
                <a:latin typeface="Bosch Office Sans"/>
              </a:rPr>
              <a:t>Resilient Distributed Datasets (RDDs)</a:t>
            </a:r>
            <a:r>
              <a:rPr lang="vi-VN" sz="2400" dirty="0">
                <a:latin typeface="Bosch Office Sans"/>
              </a:rPr>
              <a:t>: fundamental data structure of Spark.</a:t>
            </a:r>
            <a:endParaRPr lang="en-US" sz="2400" dirty="0">
              <a:latin typeface="Bosch Office Sans"/>
            </a:endParaRPr>
          </a:p>
          <a:p>
            <a:pPr>
              <a:lnSpc>
                <a:spcPct val="150000"/>
              </a:lnSpc>
            </a:pPr>
            <a:endParaRPr lang="en-US" dirty="0">
              <a:latin typeface="+mj-lt"/>
            </a:endParaRPr>
          </a:p>
          <a:p>
            <a:pPr>
              <a:lnSpc>
                <a:spcPct val="150000"/>
              </a:lnSpc>
              <a:spcBef>
                <a:spcPts val="500"/>
              </a:spcBef>
              <a:spcAft>
                <a:spcPts val="0"/>
              </a:spcAft>
            </a:pPr>
            <a:br>
              <a:rPr lang="en-US" sz="2800" kern="0" dirty="0">
                <a:latin typeface="+mj-lt"/>
              </a:rPr>
            </a:br>
            <a:endParaRPr lang="en-US" sz="2800" kern="0" dirty="0">
              <a:latin typeface="+mj-lt"/>
            </a:endParaRPr>
          </a:p>
          <a:p>
            <a:pPr>
              <a:lnSpc>
                <a:spcPct val="150000"/>
              </a:lnSpc>
              <a:spcBef>
                <a:spcPts val="500"/>
              </a:spcBef>
              <a:spcAft>
                <a:spcPts val="0"/>
              </a:spcAft>
            </a:pPr>
            <a:endParaRPr lang="en-US" sz="2800" kern="0" dirty="0"/>
          </a:p>
        </p:txBody>
      </p:sp>
    </p:spTree>
    <p:extLst>
      <p:ext uri="{BB962C8B-B14F-4D97-AF65-F5344CB8AC3E}">
        <p14:creationId xmlns:p14="http://schemas.microsoft.com/office/powerpoint/2010/main" val="23108465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F98635-0DB6-9806-F646-A0F2E2F647F8}"/>
              </a:ext>
            </a:extLst>
          </p:cNvPr>
          <p:cNvSpPr>
            <a:spLocks noGrp="1"/>
          </p:cNvSpPr>
          <p:nvPr>
            <p:ph type="ctrTitle"/>
          </p:nvPr>
        </p:nvSpPr>
        <p:spPr>
          <a:xfrm>
            <a:off x="547412" y="871350"/>
            <a:ext cx="9874800" cy="5205600"/>
          </a:xfrm>
        </p:spPr>
        <p:txBody>
          <a:bodyPr>
            <a:normAutofit/>
          </a:bodyPr>
          <a:lstStyle/>
          <a:p>
            <a:r>
              <a:rPr lang="vi-VN" sz="6000" b="1" dirty="0"/>
              <a:t>Thanks for your attention !!</a:t>
            </a:r>
            <a:br>
              <a:rPr lang="vi-VN" sz="6000" dirty="0"/>
            </a:br>
            <a:br>
              <a:rPr lang="vi-VN" sz="6000" dirty="0"/>
            </a:br>
            <a:br>
              <a:rPr lang="vi-VN" sz="6000" dirty="0"/>
            </a:br>
            <a:br>
              <a:rPr lang="vi-VN" sz="6000" dirty="0"/>
            </a:br>
            <a:r>
              <a:rPr lang="vi-VN" sz="6000" b="1" dirty="0"/>
              <a:t>q&amp;a</a:t>
            </a:r>
            <a:r>
              <a:rPr lang="vi-VN" sz="6000" dirty="0"/>
              <a:t> </a:t>
            </a:r>
            <a:r>
              <a:rPr lang="vi-VN" sz="4400" dirty="0"/>
              <a:t>section</a:t>
            </a:r>
            <a:endParaRPr lang="en-US" sz="6000" dirty="0"/>
          </a:p>
        </p:txBody>
      </p:sp>
      <p:sp>
        <p:nvSpPr>
          <p:cNvPr id="5" name="Slide Number Placeholder 4">
            <a:extLst>
              <a:ext uri="{FF2B5EF4-FFF2-40B4-BE49-F238E27FC236}">
                <a16:creationId xmlns:a16="http://schemas.microsoft.com/office/drawing/2014/main" id="{CE56B59B-3038-B6FF-CB0C-5F20CAE5E064}"/>
              </a:ext>
            </a:extLst>
          </p:cNvPr>
          <p:cNvSpPr>
            <a:spLocks noGrp="1"/>
          </p:cNvSpPr>
          <p:nvPr>
            <p:ph type="sldNum" sz="quarter" idx="4294967295"/>
          </p:nvPr>
        </p:nvSpPr>
        <p:spPr>
          <a:xfrm>
            <a:off x="0" y="5665788"/>
            <a:ext cx="288925" cy="411162"/>
          </a:xfrm>
        </p:spPr>
        <p:txBody>
          <a:bodyPr/>
          <a:lstStyle/>
          <a:p>
            <a:fld id="{4898AEC0-503E-4FA4-859C-D0F72D6E3F79}" type="slidenum">
              <a:rPr lang="en-US" noProof="1" smtClean="0"/>
              <a:pPr/>
              <a:t>25</a:t>
            </a:fld>
            <a:endParaRPr lang="en-US" noProof="1"/>
          </a:p>
        </p:txBody>
      </p:sp>
    </p:spTree>
    <p:extLst>
      <p:ext uri="{BB962C8B-B14F-4D97-AF65-F5344CB8AC3E}">
        <p14:creationId xmlns:p14="http://schemas.microsoft.com/office/powerpoint/2010/main" val="10141962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E17E5-525D-442C-7D8E-6ED859C75007}"/>
              </a:ext>
            </a:extLst>
          </p:cNvPr>
          <p:cNvSpPr>
            <a:spLocks noGrp="1"/>
          </p:cNvSpPr>
          <p:nvPr>
            <p:ph type="body" sz="quarter" idx="15"/>
          </p:nvPr>
        </p:nvSpPr>
        <p:spPr>
          <a:xfrm>
            <a:off x="3098676" y="742875"/>
            <a:ext cx="6787036" cy="3142785"/>
          </a:xfrm>
        </p:spPr>
        <p:txBody>
          <a:bodyPr/>
          <a:lstStyle/>
          <a:p>
            <a:r>
              <a:rPr lang="vi-VN"/>
              <a:t>Big data </a:t>
            </a:r>
            <a:r>
              <a:rPr lang="en-US"/>
              <a:t>and Problems</a:t>
            </a:r>
          </a:p>
        </p:txBody>
      </p:sp>
      <p:sp>
        <p:nvSpPr>
          <p:cNvPr id="6" name="Title 5">
            <a:extLst>
              <a:ext uri="{FF2B5EF4-FFF2-40B4-BE49-F238E27FC236}">
                <a16:creationId xmlns:a16="http://schemas.microsoft.com/office/drawing/2014/main" id="{112211A0-1C67-820C-E493-CDB8FDEDE082}"/>
              </a:ext>
            </a:extLst>
          </p:cNvPr>
          <p:cNvSpPr>
            <a:spLocks noGrp="1"/>
          </p:cNvSpPr>
          <p:nvPr>
            <p:ph type="ctrTitle"/>
          </p:nvPr>
        </p:nvSpPr>
        <p:spPr>
          <a:xfrm>
            <a:off x="288925" y="0"/>
            <a:ext cx="2207942" cy="2055600"/>
          </a:xfrm>
        </p:spPr>
        <p:txBody>
          <a:bodyPr/>
          <a:lstStyle/>
          <a:p>
            <a:pPr algn="ctr"/>
            <a:r>
              <a:rPr lang="en-US"/>
              <a:t>1</a:t>
            </a:r>
          </a:p>
        </p:txBody>
      </p:sp>
      <p:sp>
        <p:nvSpPr>
          <p:cNvPr id="4" name="Slide Number Placeholder 3">
            <a:extLst>
              <a:ext uri="{FF2B5EF4-FFF2-40B4-BE49-F238E27FC236}">
                <a16:creationId xmlns:a16="http://schemas.microsoft.com/office/drawing/2014/main" id="{31855CD0-1887-BF0B-B2D2-F658405C581C}"/>
              </a:ext>
            </a:extLst>
          </p:cNvPr>
          <p:cNvSpPr>
            <a:spLocks noGrp="1"/>
          </p:cNvSpPr>
          <p:nvPr>
            <p:ph type="sldNum" sz="quarter" idx="4294967295"/>
          </p:nvPr>
        </p:nvSpPr>
        <p:spPr>
          <a:xfrm>
            <a:off x="0" y="5629275"/>
            <a:ext cx="288925" cy="409575"/>
          </a:xfrm>
        </p:spPr>
        <p:txBody>
          <a:bodyPr/>
          <a:lstStyle/>
          <a:p>
            <a:fld id="{4898AEC0-503E-4FA4-859C-D0F72D6E3F79}" type="slidenum">
              <a:rPr lang="de-DE" smtClean="0"/>
              <a:pPr/>
              <a:t>3</a:t>
            </a:fld>
            <a:endParaRPr lang="de-DE"/>
          </a:p>
        </p:txBody>
      </p:sp>
    </p:spTree>
    <p:extLst>
      <p:ext uri="{BB962C8B-B14F-4D97-AF65-F5344CB8AC3E}">
        <p14:creationId xmlns:p14="http://schemas.microsoft.com/office/powerpoint/2010/main" val="21644376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de-DE" sz="3200">
                <a:solidFill>
                  <a:srgbClr val="0070C0"/>
                </a:solidFill>
              </a:rPr>
              <a:t>1. Big data and problems</a:t>
            </a: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3" name="Rectangle 2">
            <a:extLst>
              <a:ext uri="{FF2B5EF4-FFF2-40B4-BE49-F238E27FC236}">
                <a16:creationId xmlns:a16="http://schemas.microsoft.com/office/drawing/2014/main" id="{609D0F8A-5026-F3C0-19AB-5D2F9D980AE1}"/>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5" name="TextBox 4">
            <a:extLst>
              <a:ext uri="{FF2B5EF4-FFF2-40B4-BE49-F238E27FC236}">
                <a16:creationId xmlns:a16="http://schemas.microsoft.com/office/drawing/2014/main" id="{6B350A3C-387B-24B1-84AF-AC8614CF52E0}"/>
              </a:ext>
            </a:extLst>
          </p:cNvPr>
          <p:cNvSpPr txBox="1"/>
          <p:nvPr/>
        </p:nvSpPr>
        <p:spPr>
          <a:xfrm>
            <a:off x="932176" y="912317"/>
            <a:ext cx="8375726" cy="3556166"/>
          </a:xfrm>
          <a:prstGeom prst="rect">
            <a:avLst/>
          </a:prstGeom>
          <a:noFill/>
        </p:spPr>
        <p:txBody>
          <a:bodyPr wrap="none" lIns="0" tIns="0" rIns="0" bIns="0" rtlCol="0">
            <a:noAutofit/>
          </a:bodyPr>
          <a:lstStyle/>
          <a:p>
            <a:pPr marR="0" algn="l" defTabSz="914400" eaLnBrk="1" fontAlgn="auto" latinLnBrk="0" hangingPunct="1">
              <a:lnSpc>
                <a:spcPct val="200000"/>
              </a:lnSpc>
              <a:spcBef>
                <a:spcPts val="500"/>
              </a:spcBef>
              <a:spcAft>
                <a:spcPts val="0"/>
              </a:spcAft>
              <a:buClrTx/>
              <a:buSzTx/>
              <a:tabLst/>
            </a:pPr>
            <a:r>
              <a:rPr lang="en-US" sz="2800" kern="0">
                <a:solidFill>
                  <a:srgbClr val="000000"/>
                </a:solidFill>
              </a:rPr>
              <a:t>Data basically has 3 types:</a:t>
            </a:r>
          </a:p>
          <a:p>
            <a:pPr marL="868337" lvl="1" indent="-457200" fontAlgn="auto">
              <a:lnSpc>
                <a:spcPct val="200000"/>
              </a:lnSpc>
              <a:spcBef>
                <a:spcPts val="500"/>
              </a:spcBef>
              <a:spcAft>
                <a:spcPts val="0"/>
              </a:spcAft>
              <a:buFont typeface="Courier New" panose="02070309020205020404" pitchFamily="49" charset="0"/>
              <a:buChar char="o"/>
            </a:pPr>
            <a:r>
              <a:rPr lang="en-US" sz="2800" kern="0">
                <a:solidFill>
                  <a:srgbClr val="000000"/>
                </a:solidFill>
              </a:rPr>
              <a:t>Structured: </a:t>
            </a:r>
            <a:r>
              <a:rPr lang="vi-VN" sz="2800">
                <a:effectLst/>
                <a:latin typeface="+mj-lt"/>
                <a:ea typeface="Arial" panose="020B0604020202020204" pitchFamily="34" charset="0"/>
              </a:rPr>
              <a:t>row-column format data</a:t>
            </a:r>
            <a:r>
              <a:rPr lang="en-US" sz="2800">
                <a:effectLst/>
                <a:latin typeface="+mj-lt"/>
                <a:ea typeface="Arial" panose="020B0604020202020204" pitchFamily="34" charset="0"/>
              </a:rPr>
              <a:t>.</a:t>
            </a:r>
            <a:endParaRPr lang="en-US" sz="2800" kern="0">
              <a:solidFill>
                <a:srgbClr val="000000"/>
              </a:solidFill>
              <a:latin typeface="+mj-lt"/>
            </a:endParaRPr>
          </a:p>
          <a:p>
            <a:pPr marL="868337" lvl="1" indent="-457200" fontAlgn="auto">
              <a:lnSpc>
                <a:spcPct val="200000"/>
              </a:lnSpc>
              <a:spcBef>
                <a:spcPts val="500"/>
              </a:spcBef>
              <a:spcAft>
                <a:spcPts val="0"/>
              </a:spcAft>
              <a:buFont typeface="Courier New" panose="02070309020205020404" pitchFamily="49" charset="0"/>
              <a:buChar char="o"/>
            </a:pPr>
            <a:r>
              <a:rPr lang="en-US" sz="2800" kern="0">
                <a:solidFill>
                  <a:srgbClr val="000000"/>
                </a:solidFill>
              </a:rPr>
              <a:t>Semi-structured: key-value format data.</a:t>
            </a:r>
          </a:p>
          <a:p>
            <a:pPr marL="868337" lvl="1" indent="-457200" fontAlgn="auto">
              <a:lnSpc>
                <a:spcPct val="200000"/>
              </a:lnSpc>
              <a:spcBef>
                <a:spcPts val="500"/>
              </a:spcBef>
              <a:spcAft>
                <a:spcPts val="0"/>
              </a:spcAft>
              <a:buFont typeface="Courier New" panose="02070309020205020404" pitchFamily="49" charset="0"/>
              <a:buChar char="o"/>
            </a:pPr>
            <a:r>
              <a:rPr lang="en-US" sz="2800" kern="0">
                <a:solidFill>
                  <a:srgbClr val="000000"/>
                </a:solidFill>
              </a:rPr>
              <a:t>Unstructured: </a:t>
            </a:r>
            <a:r>
              <a:rPr lang="vi-VN" sz="2800">
                <a:effectLst/>
                <a:latin typeface="+mj-lt"/>
                <a:ea typeface="Arial" panose="020B0604020202020204" pitchFamily="34" charset="0"/>
              </a:rPr>
              <a:t>does not have a specific pattern</a:t>
            </a:r>
            <a:r>
              <a:rPr lang="en-US" sz="2800">
                <a:effectLst/>
                <a:latin typeface="+mj-lt"/>
                <a:ea typeface="Arial" panose="020B0604020202020204" pitchFamily="34" charset="0"/>
              </a:rPr>
              <a:t>.</a:t>
            </a:r>
            <a:endParaRPr lang="en-US" sz="2800" kern="0">
              <a:solidFill>
                <a:srgbClr val="000000"/>
              </a:solidFill>
              <a:latin typeface="+mj-lt"/>
            </a:endParaRPr>
          </a:p>
        </p:txBody>
      </p:sp>
      <p:pic>
        <p:nvPicPr>
          <p:cNvPr id="2052" name="Picture 4" descr="Json file - Free interface icons">
            <a:extLst>
              <a:ext uri="{FF2B5EF4-FFF2-40B4-BE49-F238E27FC236}">
                <a16:creationId xmlns:a16="http://schemas.microsoft.com/office/drawing/2014/main" id="{B1F5190C-7446-2DB9-6704-C98D486336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4241" y="2919644"/>
            <a:ext cx="662946" cy="6629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Xml - Free interface icons">
            <a:extLst>
              <a:ext uri="{FF2B5EF4-FFF2-40B4-BE49-F238E27FC236}">
                <a16:creationId xmlns:a16="http://schemas.microsoft.com/office/drawing/2014/main" id="{6594C843-7BFF-71BE-5F1E-E044166512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47187" y="2919644"/>
            <a:ext cx="662946" cy="662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34E20C2-8859-A89D-366E-92E8D1FC75FD}"/>
              </a:ext>
            </a:extLst>
          </p:cNvPr>
          <p:cNvPicPr>
            <a:picLocks noChangeAspect="1"/>
          </p:cNvPicPr>
          <p:nvPr/>
        </p:nvPicPr>
        <p:blipFill>
          <a:blip r:embed="rId9"/>
          <a:stretch>
            <a:fillRect/>
          </a:stretch>
        </p:blipFill>
        <p:spPr>
          <a:xfrm>
            <a:off x="9307902" y="3805537"/>
            <a:ext cx="662946" cy="662946"/>
          </a:xfrm>
          <a:prstGeom prst="rect">
            <a:avLst/>
          </a:prstGeom>
        </p:spPr>
      </p:pic>
      <p:pic>
        <p:nvPicPr>
          <p:cNvPr id="13" name="Picture 12">
            <a:extLst>
              <a:ext uri="{FF2B5EF4-FFF2-40B4-BE49-F238E27FC236}">
                <a16:creationId xmlns:a16="http://schemas.microsoft.com/office/drawing/2014/main" id="{0F7F726C-334E-A3D8-0777-BB16BF10238C}"/>
              </a:ext>
            </a:extLst>
          </p:cNvPr>
          <p:cNvPicPr>
            <a:picLocks noChangeAspect="1"/>
          </p:cNvPicPr>
          <p:nvPr/>
        </p:nvPicPr>
        <p:blipFill>
          <a:blip r:embed="rId10"/>
          <a:stretch>
            <a:fillRect/>
          </a:stretch>
        </p:blipFill>
        <p:spPr>
          <a:xfrm>
            <a:off x="10037449" y="3805537"/>
            <a:ext cx="662946" cy="662946"/>
          </a:xfrm>
          <a:prstGeom prst="rect">
            <a:avLst/>
          </a:prstGeom>
        </p:spPr>
      </p:pic>
      <p:pic>
        <p:nvPicPr>
          <p:cNvPr id="15" name="Picture 14">
            <a:extLst>
              <a:ext uri="{FF2B5EF4-FFF2-40B4-BE49-F238E27FC236}">
                <a16:creationId xmlns:a16="http://schemas.microsoft.com/office/drawing/2014/main" id="{99A8A102-BD00-49D0-4D9A-EEAE6F73E943}"/>
              </a:ext>
            </a:extLst>
          </p:cNvPr>
          <p:cNvPicPr>
            <a:picLocks noChangeAspect="1"/>
          </p:cNvPicPr>
          <p:nvPr/>
        </p:nvPicPr>
        <p:blipFill>
          <a:blip r:embed="rId11"/>
          <a:stretch>
            <a:fillRect/>
          </a:stretch>
        </p:blipFill>
        <p:spPr>
          <a:xfrm>
            <a:off x="7613457" y="2015530"/>
            <a:ext cx="662946" cy="662946"/>
          </a:xfrm>
          <a:prstGeom prst="rect">
            <a:avLst/>
          </a:prstGeom>
        </p:spPr>
      </p:pic>
    </p:spTree>
    <p:extLst>
      <p:ext uri="{BB962C8B-B14F-4D97-AF65-F5344CB8AC3E}">
        <p14:creationId xmlns:p14="http://schemas.microsoft.com/office/powerpoint/2010/main" val="40892899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de-DE" sz="3200">
                <a:solidFill>
                  <a:srgbClr val="0070C0"/>
                </a:solidFill>
              </a:rPr>
              <a:t>1. Big data and problems</a:t>
            </a: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3" name="Rectangle 2">
            <a:extLst>
              <a:ext uri="{FF2B5EF4-FFF2-40B4-BE49-F238E27FC236}">
                <a16:creationId xmlns:a16="http://schemas.microsoft.com/office/drawing/2014/main" id="{609D0F8A-5026-F3C0-19AB-5D2F9D980AE1}"/>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5" name="TextBox 4">
            <a:extLst>
              <a:ext uri="{FF2B5EF4-FFF2-40B4-BE49-F238E27FC236}">
                <a16:creationId xmlns:a16="http://schemas.microsoft.com/office/drawing/2014/main" id="{6B350A3C-387B-24B1-84AF-AC8614CF52E0}"/>
              </a:ext>
            </a:extLst>
          </p:cNvPr>
          <p:cNvSpPr txBox="1"/>
          <p:nvPr/>
        </p:nvSpPr>
        <p:spPr>
          <a:xfrm>
            <a:off x="932175" y="912317"/>
            <a:ext cx="9735573" cy="3556166"/>
          </a:xfrm>
          <a:prstGeom prst="rect">
            <a:avLst/>
          </a:prstGeom>
          <a:noFill/>
        </p:spPr>
        <p:txBody>
          <a:bodyPr wrap="none" lIns="0" tIns="0" rIns="0" bIns="0" rtlCol="0" anchor="t">
            <a:noAutofit/>
          </a:bodyPr>
          <a:lstStyle/>
          <a:p>
            <a:pPr marR="0" algn="l" defTabSz="914400" eaLnBrk="1" fontAlgn="auto" latinLnBrk="0" hangingPunct="1">
              <a:lnSpc>
                <a:spcPct val="200000"/>
              </a:lnSpc>
              <a:spcBef>
                <a:spcPts val="500"/>
              </a:spcBef>
              <a:spcAft>
                <a:spcPts val="0"/>
              </a:spcAft>
              <a:buClrTx/>
              <a:buSzTx/>
              <a:tabLst/>
            </a:pPr>
            <a:r>
              <a:rPr lang="en-US" sz="2800" kern="0" dirty="0">
                <a:solidFill>
                  <a:srgbClr val="000000"/>
                </a:solidFill>
              </a:rPr>
              <a:t>Big data is:</a:t>
            </a:r>
          </a:p>
          <a:p>
            <a:pPr marL="754037" lvl="1" indent="-342900">
              <a:lnSpc>
                <a:spcPct val="200000"/>
              </a:lnSpc>
              <a:spcBef>
                <a:spcPts val="0"/>
              </a:spcBef>
              <a:spcAft>
                <a:spcPts val="0"/>
              </a:spcAft>
              <a:buFont typeface="Courier New" panose="02070309020205020404" pitchFamily="49" charset="0"/>
              <a:buChar char="o"/>
            </a:pPr>
            <a:r>
              <a:rPr lang="en-US" sz="2800" kern="0" dirty="0">
                <a:latin typeface="Bosch Office Sans"/>
                <a:cs typeface="Calibri"/>
              </a:rPr>
              <a:t>Large volume.</a:t>
            </a:r>
          </a:p>
          <a:p>
            <a:pPr marL="754037" lvl="1" indent="-342900">
              <a:lnSpc>
                <a:spcPct val="200000"/>
              </a:lnSpc>
              <a:spcBef>
                <a:spcPts val="0"/>
              </a:spcBef>
              <a:spcAft>
                <a:spcPts val="0"/>
              </a:spcAft>
              <a:buFont typeface="Courier New" panose="02070309020205020404" pitchFamily="49" charset="0"/>
              <a:buChar char="o"/>
            </a:pPr>
            <a:r>
              <a:rPr lang="en-US" sz="2800" kern="0" dirty="0">
                <a:latin typeface="Bosch Office Sans"/>
                <a:cs typeface="Calibri"/>
              </a:rPr>
              <a:t>Many data types.</a:t>
            </a:r>
          </a:p>
          <a:p>
            <a:pPr marL="754037" lvl="1" indent="-342900">
              <a:lnSpc>
                <a:spcPct val="200000"/>
              </a:lnSpc>
              <a:spcBef>
                <a:spcPts val="0"/>
              </a:spcBef>
              <a:spcAft>
                <a:spcPts val="0"/>
              </a:spcAft>
              <a:buFont typeface="Courier New" panose="02070309020205020404" pitchFamily="49" charset="0"/>
              <a:buChar char="o"/>
            </a:pPr>
            <a:r>
              <a:rPr lang="en-US" sz="2800" kern="0" dirty="0">
                <a:latin typeface="Bosch Office Sans"/>
                <a:cs typeface="Calibri"/>
              </a:rPr>
              <a:t>Speed the data is generated, collected and processed</a:t>
            </a:r>
            <a:endParaRPr lang="en-US" sz="2800" dirty="0">
              <a:latin typeface="Bosch Office Sans"/>
            </a:endParaRPr>
          </a:p>
          <a:p>
            <a:pPr>
              <a:lnSpc>
                <a:spcPct val="200000"/>
              </a:lnSpc>
              <a:spcBef>
                <a:spcPts val="500"/>
              </a:spcBef>
              <a:spcAft>
                <a:spcPts val="0"/>
              </a:spcAft>
            </a:pPr>
            <a:endParaRPr lang="en-US" sz="2800" kern="0" dirty="0">
              <a:solidFill>
                <a:srgbClr val="000000"/>
              </a:solidFill>
              <a:latin typeface="+mj-lt"/>
            </a:endParaRPr>
          </a:p>
        </p:txBody>
      </p:sp>
    </p:spTree>
    <p:extLst>
      <p:ext uri="{BB962C8B-B14F-4D97-AF65-F5344CB8AC3E}">
        <p14:creationId xmlns:p14="http://schemas.microsoft.com/office/powerpoint/2010/main" val="41820049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de-DE" sz="3200">
                <a:solidFill>
                  <a:srgbClr val="0070C0"/>
                </a:solidFill>
              </a:rPr>
              <a:t>1. Big data and problems</a:t>
            </a: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3" name="Rectangle 2">
            <a:extLst>
              <a:ext uri="{FF2B5EF4-FFF2-40B4-BE49-F238E27FC236}">
                <a16:creationId xmlns:a16="http://schemas.microsoft.com/office/drawing/2014/main" id="{609D0F8A-5026-F3C0-19AB-5D2F9D980AE1}"/>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5" name="TextBox 4">
            <a:extLst>
              <a:ext uri="{FF2B5EF4-FFF2-40B4-BE49-F238E27FC236}">
                <a16:creationId xmlns:a16="http://schemas.microsoft.com/office/drawing/2014/main" id="{6B350A3C-387B-24B1-84AF-AC8614CF52E0}"/>
              </a:ext>
            </a:extLst>
          </p:cNvPr>
          <p:cNvSpPr txBox="1"/>
          <p:nvPr/>
        </p:nvSpPr>
        <p:spPr>
          <a:xfrm>
            <a:off x="932174" y="1154812"/>
            <a:ext cx="9735573" cy="3556166"/>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tabLst/>
            </a:pPr>
            <a:r>
              <a:rPr lang="en-US" sz="2800" kern="0" dirty="0">
                <a:solidFill>
                  <a:srgbClr val="000000"/>
                </a:solidFill>
              </a:rPr>
              <a:t>Big data is:</a:t>
            </a:r>
          </a:p>
          <a:p>
            <a:pPr marL="868337" lvl="1" indent="-457200" fontAlgn="auto">
              <a:spcBef>
                <a:spcPts val="500"/>
              </a:spcBef>
              <a:spcAft>
                <a:spcPts val="0"/>
              </a:spcAft>
              <a:buFont typeface="Courier New" panose="02070309020205020404" pitchFamily="49" charset="0"/>
              <a:buChar char="o"/>
            </a:pPr>
            <a:r>
              <a:rPr lang="en-US" sz="2800" kern="0" dirty="0">
                <a:solidFill>
                  <a:srgbClr val="000000"/>
                </a:solidFill>
              </a:rPr>
              <a:t>Large volume.</a:t>
            </a:r>
            <a:endParaRPr lang="en-US" sz="2800" kern="0" dirty="0">
              <a:solidFill>
                <a:srgbClr val="000000"/>
              </a:solidFill>
              <a:latin typeface="+mj-lt"/>
            </a:endParaRPr>
          </a:p>
          <a:p>
            <a:pPr marL="868337" lvl="1" indent="-457200" fontAlgn="auto">
              <a:spcBef>
                <a:spcPts val="500"/>
              </a:spcBef>
              <a:spcAft>
                <a:spcPts val="0"/>
              </a:spcAft>
              <a:buFont typeface="Courier New" panose="02070309020205020404" pitchFamily="49" charset="0"/>
              <a:buChar char="o"/>
            </a:pPr>
            <a:r>
              <a:rPr lang="en-US" sz="2800" kern="0" dirty="0">
                <a:solidFill>
                  <a:srgbClr val="000000"/>
                </a:solidFill>
              </a:rPr>
              <a:t>Many data types.</a:t>
            </a:r>
          </a:p>
          <a:p>
            <a:pPr marL="868337" lvl="1" indent="-457200" fontAlgn="auto">
              <a:spcBef>
                <a:spcPts val="500"/>
              </a:spcBef>
              <a:spcAft>
                <a:spcPts val="0"/>
              </a:spcAft>
              <a:buFont typeface="Courier New" panose="02070309020205020404" pitchFamily="49" charset="0"/>
              <a:buChar char="o"/>
            </a:pPr>
            <a:r>
              <a:rPr lang="en-US" sz="2800" kern="0" dirty="0">
                <a:solidFill>
                  <a:srgbClr val="000000"/>
                </a:solidFill>
              </a:rPr>
              <a:t>Speed the data is generated, collected and processed</a:t>
            </a:r>
            <a:endParaRPr lang="en-US" sz="2800" kern="0" dirty="0">
              <a:solidFill>
                <a:srgbClr val="000000"/>
              </a:solidFill>
              <a:latin typeface="+mj-lt"/>
            </a:endParaRPr>
          </a:p>
        </p:txBody>
      </p:sp>
      <p:sp>
        <p:nvSpPr>
          <p:cNvPr id="6" name="TextBox 5">
            <a:extLst>
              <a:ext uri="{FF2B5EF4-FFF2-40B4-BE49-F238E27FC236}">
                <a16:creationId xmlns:a16="http://schemas.microsoft.com/office/drawing/2014/main" id="{A02EAF31-6F6B-79A4-6F0B-7079F8F13757}"/>
              </a:ext>
            </a:extLst>
          </p:cNvPr>
          <p:cNvSpPr txBox="1"/>
          <p:nvPr/>
        </p:nvSpPr>
        <p:spPr>
          <a:xfrm>
            <a:off x="932175" y="3233035"/>
            <a:ext cx="9735573" cy="3556166"/>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tabLst/>
            </a:pPr>
            <a:r>
              <a:rPr lang="en-US" sz="2800" kern="0">
                <a:solidFill>
                  <a:srgbClr val="000000"/>
                </a:solidFill>
              </a:rPr>
              <a:t>-&gt; Problems in the industry:</a:t>
            </a:r>
          </a:p>
          <a:p>
            <a:pPr marL="868337" lvl="1" indent="-457200" fontAlgn="auto">
              <a:spcBef>
                <a:spcPts val="500"/>
              </a:spcBef>
              <a:spcAft>
                <a:spcPts val="0"/>
              </a:spcAft>
              <a:buFont typeface="Courier New" panose="02070309020205020404" pitchFamily="49" charset="0"/>
              <a:buChar char="o"/>
            </a:pPr>
            <a:r>
              <a:rPr lang="en-US" sz="2800" kern="0">
                <a:solidFill>
                  <a:srgbClr val="000000"/>
                </a:solidFill>
              </a:rPr>
              <a:t>The volume of data is getting high.</a:t>
            </a:r>
            <a:endParaRPr lang="en-US" sz="2800" kern="0">
              <a:solidFill>
                <a:srgbClr val="000000"/>
              </a:solidFill>
              <a:latin typeface="+mj-lt"/>
            </a:endParaRPr>
          </a:p>
          <a:p>
            <a:pPr marL="868337" lvl="1" indent="-457200" fontAlgn="auto">
              <a:spcBef>
                <a:spcPts val="500"/>
              </a:spcBef>
              <a:spcAft>
                <a:spcPts val="0"/>
              </a:spcAft>
              <a:buFont typeface="Courier New" panose="02070309020205020404" pitchFamily="49" charset="0"/>
              <a:buChar char="o"/>
            </a:pPr>
            <a:r>
              <a:rPr lang="en-US" sz="2800" kern="0">
                <a:solidFill>
                  <a:srgbClr val="000000"/>
                </a:solidFill>
              </a:rPr>
              <a:t>Ability to handle all varieties of data types.</a:t>
            </a:r>
          </a:p>
          <a:p>
            <a:pPr marL="868337" lvl="1" indent="-457200" fontAlgn="auto">
              <a:spcBef>
                <a:spcPts val="500"/>
              </a:spcBef>
              <a:spcAft>
                <a:spcPts val="0"/>
              </a:spcAft>
              <a:buFont typeface="Courier New" panose="02070309020205020404" pitchFamily="49" charset="0"/>
              <a:buChar char="o"/>
            </a:pPr>
            <a:r>
              <a:rPr lang="en-US" sz="2800" kern="0">
                <a:solidFill>
                  <a:srgbClr val="000000"/>
                </a:solidFill>
              </a:rPr>
              <a:t>Requirement of processing data fast is also high.</a:t>
            </a:r>
            <a:endParaRPr lang="en-US" sz="2800" kern="0">
              <a:solidFill>
                <a:srgbClr val="000000"/>
              </a:solidFill>
              <a:latin typeface="+mj-lt"/>
            </a:endParaRPr>
          </a:p>
        </p:txBody>
      </p:sp>
    </p:spTree>
    <p:extLst>
      <p:ext uri="{BB962C8B-B14F-4D97-AF65-F5344CB8AC3E}">
        <p14:creationId xmlns:p14="http://schemas.microsoft.com/office/powerpoint/2010/main" val="3094907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nvPr>
        </p:nvGraphicFramePr>
        <p:xfrm>
          <a:off x="1764" y="1687"/>
          <a:ext cx="1588" cy="1588"/>
        </p:xfrm>
        <a:graphic>
          <a:graphicData uri="http://schemas.openxmlformats.org/presentationml/2006/ole">
            <mc:AlternateContent xmlns:mc="http://schemas.openxmlformats.org/markup-compatibility/2006">
              <mc:Choice xmlns:v="urn:schemas-microsoft-com:vml" Requires="v">
                <p:oleObj name="think-cell Folie" r:id="rId5" imgW="359" imgH="360" progId="TCLayout.ActiveDocument.1">
                  <p:embed/>
                </p:oleObj>
              </mc:Choice>
              <mc:Fallback>
                <p:oleObj name="think-cell Folie" r:id="rId5" imgW="359" imgH="360" progId="TCLayout.ActiveDocument.1">
                  <p:embed/>
                  <p:pic>
                    <p:nvPicPr>
                      <p:cNvPr id="8" name="Objekt 7" hidden="1"/>
                      <p:cNvPicPr/>
                      <p:nvPr/>
                    </p:nvPicPr>
                    <p:blipFill>
                      <a:blip r:embed="rId6"/>
                      <a:stretch>
                        <a:fillRect/>
                      </a:stretch>
                    </p:blipFill>
                    <p:spPr>
                      <a:xfrm>
                        <a:off x="1764" y="1687"/>
                        <a:ext cx="1588" cy="1588"/>
                      </a:xfrm>
                      <a:prstGeom prst="rect">
                        <a:avLst/>
                      </a:prstGeom>
                    </p:spPr>
                  </p:pic>
                </p:oleObj>
              </mc:Fallback>
            </mc:AlternateContent>
          </a:graphicData>
        </a:graphic>
      </p:graphicFrame>
      <p:sp>
        <p:nvSpPr>
          <p:cNvPr id="7" name="Rechteck 6" hidden="1"/>
          <p:cNvSpPr/>
          <p:nvPr>
            <p:custDataLst>
              <p:tags r:id="rId2"/>
            </p:custDataLst>
          </p:nvPr>
        </p:nvSpPr>
        <p:spPr>
          <a:xfrm>
            <a:off x="177" y="99"/>
            <a:ext cx="158745" cy="158745"/>
          </a:xfrm>
          <a:prstGeom prst="rect">
            <a:avLst/>
          </a:prstGeom>
          <a:noFill/>
          <a:ln w="9525" cap="flat" cmpd="sng" algn="ctr">
            <a:solidFill>
              <a:srgbClr val="3F136C"/>
            </a:solidFill>
            <a:prstDash val="solid"/>
          </a:ln>
          <a:effectLst/>
        </p:spPr>
        <p:txBody>
          <a:bodyPr wrap="none" lIns="0" tIns="0" rIns="0" bIns="0" numCol="1" spcCol="0" rtlCol="0" anchor="ctr" anchorCtr="0">
            <a:noAutofit/>
          </a:bodyPr>
          <a:lstStyle/>
          <a:p>
            <a:pPr algn="ctr"/>
            <a:endParaRPr lang="de-DE" sz="2800" kern="0">
              <a:solidFill>
                <a:srgbClr val="000000"/>
              </a:solidFill>
              <a:ea typeface="+mj-ea"/>
              <a:cs typeface="+mj-cs"/>
              <a:sym typeface="Bosch Office Sans" pitchFamily="2" charset="0"/>
            </a:endParaRPr>
          </a:p>
        </p:txBody>
      </p:sp>
      <p:sp>
        <p:nvSpPr>
          <p:cNvPr id="2" name="Titel 1"/>
          <p:cNvSpPr>
            <a:spLocks noGrp="1"/>
          </p:cNvSpPr>
          <p:nvPr>
            <p:ph type="title"/>
          </p:nvPr>
        </p:nvSpPr>
        <p:spPr>
          <a:xfrm>
            <a:off x="108949" y="41180"/>
            <a:ext cx="10558800" cy="388800"/>
          </a:xfrm>
        </p:spPr>
        <p:txBody>
          <a:bodyPr vert="horz">
            <a:noAutofit/>
          </a:bodyPr>
          <a:lstStyle/>
          <a:p>
            <a:r>
              <a:rPr lang="de-DE" sz="3200">
                <a:solidFill>
                  <a:srgbClr val="0070C0"/>
                </a:solidFill>
              </a:rPr>
              <a:t>1. Big data and problems</a:t>
            </a:r>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3" name="Rectangle 2">
            <a:extLst>
              <a:ext uri="{FF2B5EF4-FFF2-40B4-BE49-F238E27FC236}">
                <a16:creationId xmlns:a16="http://schemas.microsoft.com/office/drawing/2014/main" id="{609D0F8A-5026-F3C0-19AB-5D2F9D980AE1}"/>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3074" name="Picture 2">
            <a:extLst>
              <a:ext uri="{FF2B5EF4-FFF2-40B4-BE49-F238E27FC236}">
                <a16:creationId xmlns:a16="http://schemas.microsoft.com/office/drawing/2014/main" id="{3F06E56B-819D-A943-BE09-4A5C1F1AB6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490" y="1384935"/>
            <a:ext cx="4242412" cy="4558665"/>
          </a:xfrm>
          <a:prstGeom prst="rect">
            <a:avLst/>
          </a:prstGeom>
          <a:solidFill>
            <a:srgbClr val="FFFFFF">
              <a:shade val="85000"/>
            </a:srgbClr>
          </a:solidFill>
          <a:ln w="88900" cap="sq">
            <a:solidFill>
              <a:srgbClr val="FFFFFF"/>
            </a:solidFill>
            <a:miter lim="800000"/>
          </a:ln>
          <a:effectLst>
            <a:glow rad="63500">
              <a:schemeClr val="accent1">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639B6C4C-AA31-6AE0-33BE-B8C330F08B46}"/>
              </a:ext>
            </a:extLst>
          </p:cNvPr>
          <p:cNvPicPr>
            <a:picLocks noChangeAspect="1"/>
          </p:cNvPicPr>
          <p:nvPr/>
        </p:nvPicPr>
        <p:blipFill>
          <a:blip r:embed="rId8"/>
          <a:stretch>
            <a:fillRect/>
          </a:stretch>
        </p:blipFill>
        <p:spPr>
          <a:xfrm>
            <a:off x="5024192" y="2724418"/>
            <a:ext cx="5581937" cy="1879697"/>
          </a:xfrm>
          <a:prstGeom prst="rect">
            <a:avLst/>
          </a:prstGeom>
          <a:solidFill>
            <a:srgbClr val="FFFFFF">
              <a:shade val="85000"/>
            </a:srgbClr>
          </a:solidFill>
          <a:ln w="88900" cap="sq">
            <a:solidFill>
              <a:srgbClr val="FFFFFF"/>
            </a:solidFill>
            <a:miter lim="800000"/>
          </a:ln>
          <a:effectLst>
            <a:glow rad="63500">
              <a:schemeClr val="accent1">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95195426-FD5A-21A1-A320-8E63CB1844C9}"/>
              </a:ext>
            </a:extLst>
          </p:cNvPr>
          <p:cNvSpPr txBox="1"/>
          <p:nvPr/>
        </p:nvSpPr>
        <p:spPr>
          <a:xfrm>
            <a:off x="1375519" y="646341"/>
            <a:ext cx="2309790" cy="522233"/>
          </a:xfrm>
          <a:prstGeom prst="rect">
            <a:avLst/>
          </a:prstGeom>
          <a:noFill/>
        </p:spPr>
        <p:txBody>
          <a:bodyPr wrap="none" lIns="0" tIns="0" rIns="0" bIns="0" rtlCol="0">
            <a:noAutofit/>
          </a:bodyPr>
          <a:lstStyle/>
          <a:p>
            <a:pPr marR="0" algn="ctr" defTabSz="914400" eaLnBrk="1" fontAlgn="auto" latinLnBrk="0" hangingPunct="1">
              <a:spcBef>
                <a:spcPts val="500"/>
              </a:spcBef>
              <a:spcAft>
                <a:spcPts val="0"/>
              </a:spcAft>
              <a:buClrTx/>
              <a:buSzTx/>
              <a:tabLst/>
            </a:pPr>
            <a:r>
              <a:rPr lang="en-US" sz="2800" kern="0">
                <a:solidFill>
                  <a:srgbClr val="000000"/>
                </a:solidFill>
              </a:rPr>
              <a:t>Monolithic</a:t>
            </a:r>
          </a:p>
        </p:txBody>
      </p:sp>
      <p:sp>
        <p:nvSpPr>
          <p:cNvPr id="14" name="TextBox 13">
            <a:extLst>
              <a:ext uri="{FF2B5EF4-FFF2-40B4-BE49-F238E27FC236}">
                <a16:creationId xmlns:a16="http://schemas.microsoft.com/office/drawing/2014/main" id="{99354829-66D0-634D-38C5-B72C11AC7526}"/>
              </a:ext>
            </a:extLst>
          </p:cNvPr>
          <p:cNvSpPr txBox="1"/>
          <p:nvPr/>
        </p:nvSpPr>
        <p:spPr>
          <a:xfrm>
            <a:off x="6660265" y="646340"/>
            <a:ext cx="2309790" cy="522233"/>
          </a:xfrm>
          <a:prstGeom prst="rect">
            <a:avLst/>
          </a:prstGeom>
          <a:noFill/>
        </p:spPr>
        <p:txBody>
          <a:bodyPr wrap="none" lIns="0" tIns="0" rIns="0" bIns="0" rtlCol="0">
            <a:noAutofit/>
          </a:bodyPr>
          <a:lstStyle/>
          <a:p>
            <a:pPr marR="0" algn="ctr" defTabSz="914400" eaLnBrk="1" fontAlgn="auto" latinLnBrk="0" hangingPunct="1">
              <a:spcBef>
                <a:spcPts val="500"/>
              </a:spcBef>
              <a:spcAft>
                <a:spcPts val="0"/>
              </a:spcAft>
              <a:buClrTx/>
              <a:buSzTx/>
              <a:tabLst/>
            </a:pPr>
            <a:r>
              <a:rPr lang="en-US" sz="2800" kern="0">
                <a:solidFill>
                  <a:srgbClr val="000000"/>
                </a:solidFill>
              </a:rPr>
              <a:t>Distributed</a:t>
            </a:r>
          </a:p>
        </p:txBody>
      </p:sp>
    </p:spTree>
    <p:extLst>
      <p:ext uri="{BB962C8B-B14F-4D97-AF65-F5344CB8AC3E}">
        <p14:creationId xmlns:p14="http://schemas.microsoft.com/office/powerpoint/2010/main" val="24407801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E17E5-525D-442C-7D8E-6ED859C75007}"/>
              </a:ext>
            </a:extLst>
          </p:cNvPr>
          <p:cNvSpPr>
            <a:spLocks noGrp="1"/>
          </p:cNvSpPr>
          <p:nvPr>
            <p:ph type="body" sz="quarter" idx="15"/>
          </p:nvPr>
        </p:nvSpPr>
        <p:spPr>
          <a:xfrm>
            <a:off x="3233649" y="747494"/>
            <a:ext cx="6787036" cy="789592"/>
          </a:xfrm>
        </p:spPr>
        <p:txBody>
          <a:bodyPr>
            <a:noAutofit/>
          </a:bodyPr>
          <a:lstStyle/>
          <a:p>
            <a:r>
              <a:rPr lang="vi-VN" u="none"/>
              <a:t> History and Evolution</a:t>
            </a:r>
            <a:endParaRPr lang="en-US"/>
          </a:p>
          <a:p>
            <a:endParaRPr lang="en-US"/>
          </a:p>
        </p:txBody>
      </p:sp>
      <p:sp>
        <p:nvSpPr>
          <p:cNvPr id="6" name="Title 5">
            <a:extLst>
              <a:ext uri="{FF2B5EF4-FFF2-40B4-BE49-F238E27FC236}">
                <a16:creationId xmlns:a16="http://schemas.microsoft.com/office/drawing/2014/main" id="{112211A0-1C67-820C-E493-CDB8FDEDE082}"/>
              </a:ext>
            </a:extLst>
          </p:cNvPr>
          <p:cNvSpPr>
            <a:spLocks noGrp="1"/>
          </p:cNvSpPr>
          <p:nvPr>
            <p:ph type="ctrTitle"/>
          </p:nvPr>
        </p:nvSpPr>
        <p:spPr>
          <a:xfrm>
            <a:off x="144462" y="-65932"/>
            <a:ext cx="2207942" cy="2055600"/>
          </a:xfrm>
        </p:spPr>
        <p:txBody>
          <a:bodyPr/>
          <a:lstStyle/>
          <a:p>
            <a:pPr algn="ctr"/>
            <a:r>
              <a:rPr lang="en-US"/>
              <a:t>2</a:t>
            </a:r>
          </a:p>
        </p:txBody>
      </p:sp>
      <p:sp>
        <p:nvSpPr>
          <p:cNvPr id="4" name="Slide Number Placeholder 3">
            <a:extLst>
              <a:ext uri="{FF2B5EF4-FFF2-40B4-BE49-F238E27FC236}">
                <a16:creationId xmlns:a16="http://schemas.microsoft.com/office/drawing/2014/main" id="{31855CD0-1887-BF0B-B2D2-F658405C581C}"/>
              </a:ext>
            </a:extLst>
          </p:cNvPr>
          <p:cNvSpPr>
            <a:spLocks noGrp="1"/>
          </p:cNvSpPr>
          <p:nvPr>
            <p:ph type="sldNum" sz="quarter" idx="4294967295"/>
          </p:nvPr>
        </p:nvSpPr>
        <p:spPr>
          <a:xfrm>
            <a:off x="0" y="5629275"/>
            <a:ext cx="288925" cy="409575"/>
          </a:xfrm>
        </p:spPr>
        <p:txBody>
          <a:bodyPr/>
          <a:lstStyle/>
          <a:p>
            <a:fld id="{4898AEC0-503E-4FA4-859C-D0F72D6E3F79}" type="slidenum">
              <a:rPr lang="de-DE" smtClean="0"/>
              <a:pPr/>
              <a:t>8</a:t>
            </a:fld>
            <a:endParaRPr lang="de-DE"/>
          </a:p>
        </p:txBody>
      </p:sp>
    </p:spTree>
    <p:extLst>
      <p:ext uri="{BB962C8B-B14F-4D97-AF65-F5344CB8AC3E}">
        <p14:creationId xmlns:p14="http://schemas.microsoft.com/office/powerpoint/2010/main" val="4533513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C6FF13B-240D-C80D-8F22-ED1CF79EF294}"/>
              </a:ext>
            </a:extLst>
          </p:cNvPr>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7" name="Rectangle 6">
            <a:extLst>
              <a:ext uri="{FF2B5EF4-FFF2-40B4-BE49-F238E27FC236}">
                <a16:creationId xmlns:a16="http://schemas.microsoft.com/office/drawing/2014/main" id="{9D4D697D-D7D6-815C-488F-D8CF06E43CD6}"/>
              </a:ext>
            </a:extLst>
          </p:cNvPr>
          <p:cNvSpPr/>
          <p:nvPr/>
        </p:nvSpPr>
        <p:spPr>
          <a:xfrm>
            <a:off x="493490" y="5666400"/>
            <a:ext cx="6649182" cy="277200"/>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8" name="Picture 7" descr="A diagram of a software project&#10;&#10;Description automatically generated">
            <a:extLst>
              <a:ext uri="{FF2B5EF4-FFF2-40B4-BE49-F238E27FC236}">
                <a16:creationId xmlns:a16="http://schemas.microsoft.com/office/drawing/2014/main" id="{DF0537F9-EA25-9159-6742-6F583CFDC3A7}"/>
              </a:ext>
            </a:extLst>
          </p:cNvPr>
          <p:cNvPicPr>
            <a:picLocks noChangeAspect="1"/>
          </p:cNvPicPr>
          <p:nvPr/>
        </p:nvPicPr>
        <p:blipFill rotWithShape="1">
          <a:blip r:embed="rId3"/>
          <a:srcRect t="-60" r="-125" b="50329"/>
          <a:stretch/>
        </p:blipFill>
        <p:spPr>
          <a:xfrm>
            <a:off x="350625" y="321735"/>
            <a:ext cx="10355568" cy="4894306"/>
          </a:xfrm>
          <a:prstGeom prst="rect">
            <a:avLst/>
          </a:prstGeom>
        </p:spPr>
      </p:pic>
    </p:spTree>
    <p:extLst>
      <p:ext uri="{BB962C8B-B14F-4D97-AF65-F5344CB8AC3E}">
        <p14:creationId xmlns:p14="http://schemas.microsoft.com/office/powerpoint/2010/main" val="25447907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LTEMPLATEVERSION" val="2.0"/>
  <p:tag name="MLLANGUAGE" val="deu"/>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TITLEMASTERCOLORSETGROUPCLASSNAME" val="ColorSetGroup1"/>
  <p:tag name="SLIDEMASTERCOLORSETGROUPCLASSNAME" val="ColorSetGroup1"/>
  <p:tag name="SAXMLCOMPANYNAME" val="bosch"/>
  <p:tag name="SAXMLTEMPLATE" val="presentation_169"/>
  <p:tag name="SAXCONVERTED" val="2"/>
  <p:tag name="SAXCONVERSION" val="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24hM2fv243Coxc3T7MO7yQ"/>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ExPBHrMYIMRcsz24VMzHP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osch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924039-0E61-4818-99E1-D362E68D7D91}" vid="{B6C1A3BA-AF47-4731-9FD9-D2E65E1AD31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Anlagenvermerk</Label>
      <FrageVar>False</FrageVar>
      <Prefix/>
      <Suffix/>
      <WegfallVar/>
      <MussFeld>False</MussFeld>
      <InDokument>True</InDokument>
      <Sektion>AttachmentRemark</Sektion>
      <Reihenfolge>0</Reihenfolge>
    </Variable>
    <Variable>
      <Name>departmentshort</Name>
      <OrgInhalt>PS-PE/EEY | Data Driven Development | Bliesener, Sasankan, Tran, Doan</OrgInhalt>
      <Wert>PS-PE/EEY | Data Driven Development | Bliesener | Hackathon E2E DataMining/Engineering</Wert>
      <Platzhalter>False</Platzhalter>
      <DocDatenDialog>True</DocDatenDialog>
      <Label>Urhebervermerk</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rgInhalt>
      <Wert>Intern</Wert>
      <Platzhalter>False</Platzhalter>
      <DocDatenDialog>True</DocDatenDialog>
      <Label>Vertraulichkeitsvermerk</Label>
      <FrageVar>False</FrageVar>
      <Prefix/>
      <Suffix/>
      <WegfallVar/>
      <ComboBox>
        <Option>Intern</Option>
        <Option>Vertraulich</Option>
        <Option>Streng vertraulich</Option>
        <Option/>
      </ComboBox>
      <MussFeld>False</MussFeld>
      <InDokument>True</InDokument>
      <Sektion>Bosch_footer_1</Sektion>
      <Reihenfolge>0</Reihenfolge>
    </Variable>
    <Variable>
      <Name>copyright</Name>
      <OrgInhalt>© Robert Bosch GmbH 2018. Alle Rechte vorbehalten, auch bzgl. jeder Verfügung, Verwertung, Reproduktion, Bearbeitung, Weitergabe sowie für den Fall von Schutzrechtsanmeldungen.</OrgInhalt>
      <Wert>© Robert Bosch GmbH 2018. Alle Rechte vorbehalten, auch bzgl. jeder Verfügung, Verwertung, Reproduktion, Bearbeitung, Weitergabe sowie für den Fall von Schutzrechtsanmeldungen.</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2022-12-05</OrgInhalt>
      <Wert>2023-03-08/09</Wert>
      <Platzhalter>False</Platzhalter>
      <DocDatenDialog>True</DocDatenDialog>
      <Label>Datum</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Powertrain Solutions</OrgInhalt>
      <Wert>Powertrain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Ablagevermerk</Label>
      <FrageVar>False</FrageVar>
      <Prefix/>
      <Suffix/>
      <WegfallVar/>
      <MussFeld>False</MussFeld>
      <InDokument>True</InDokument>
      <Sektion>Bosch_footer_2</Sektion>
      <Reihenfolge>0</Reihenfolge>
    </Variable>
  </Variablen>
</saxML>
</file>

<file path=customXml/item2.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Props1.xml><?xml version="1.0" encoding="utf-8"?>
<ds:datastoreItem xmlns:ds="http://schemas.openxmlformats.org/officeDocument/2006/customXml" ds:itemID="{4829514B-775B-4462-835D-EE76E429E5F3}">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
  <TotalTime>1102</TotalTime>
  <Words>2047</Words>
  <Application>Microsoft Office PowerPoint</Application>
  <PresentationFormat>Custom</PresentationFormat>
  <Paragraphs>173</Paragraphs>
  <Slides>25</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-apple-system</vt:lpstr>
      <vt:lpstr>Arial</vt:lpstr>
      <vt:lpstr>Bosch Office Sans</vt:lpstr>
      <vt:lpstr>Calibri</vt:lpstr>
      <vt:lpstr>Courier New</vt:lpstr>
      <vt:lpstr>Symbol</vt:lpstr>
      <vt:lpstr>Wingdings</vt:lpstr>
      <vt:lpstr>Bosch 2022</vt:lpstr>
      <vt:lpstr>think-cell Folie</vt:lpstr>
      <vt:lpstr>  Apache Spark Problems and solutions      Tran Minh Tam Doan Van Thanh Liem Nghe Thi Thanh Tam   </vt:lpstr>
      <vt:lpstr>Agenda</vt:lpstr>
      <vt:lpstr>1</vt:lpstr>
      <vt:lpstr>1. Big data and problems</vt:lpstr>
      <vt:lpstr>1. Big data and problems</vt:lpstr>
      <vt:lpstr>1. Big data and problems</vt:lpstr>
      <vt:lpstr>1. Big data and problems</vt:lpstr>
      <vt:lpstr>2</vt:lpstr>
      <vt:lpstr>PowerPoint Presentation</vt:lpstr>
      <vt:lpstr>PowerPoint Presentation</vt:lpstr>
      <vt:lpstr>3</vt:lpstr>
      <vt:lpstr>3. Hadoop Architecture </vt:lpstr>
      <vt:lpstr>PowerPoint Presentation</vt:lpstr>
      <vt:lpstr>3. Hadoop Architecture </vt:lpstr>
      <vt:lpstr>PowerPoint Presentation</vt:lpstr>
      <vt:lpstr>3. Hadoop Architecture </vt:lpstr>
      <vt:lpstr>PowerPoint Presentation</vt:lpstr>
      <vt:lpstr>4</vt:lpstr>
      <vt:lpstr>4. Apache Spark</vt:lpstr>
      <vt:lpstr>4. Apache Spark</vt:lpstr>
      <vt:lpstr>4. Apache Spark</vt:lpstr>
      <vt:lpstr>4. Apache Spark</vt:lpstr>
      <vt:lpstr>4. Apache Spark</vt:lpstr>
      <vt:lpstr>4. Apache Spark</vt:lpstr>
      <vt:lpstr>Thanks for your attention !!    q&amp;a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Bliesener Maurice (DDD-Team)</dc:creator>
  <cp:lastModifiedBy>FIXED-TERM Nghe Thi Thanh Tam (MS/EMN42)</cp:lastModifiedBy>
  <cp:revision>20</cp:revision>
  <dcterms:created xsi:type="dcterms:W3CDTF">2018-01-19T09:06:36Z</dcterms:created>
  <dcterms:modified xsi:type="dcterms:W3CDTF">2023-08-24T10:31:50Z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