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3" r:id="rId1"/>
  </p:sldMasterIdLst>
  <p:notesMasterIdLst>
    <p:notesMasterId r:id="rId19"/>
  </p:notesMasterIdLst>
  <p:sldIdLst>
    <p:sldId id="256" r:id="rId2"/>
    <p:sldId id="318" r:id="rId3"/>
    <p:sldId id="441" r:id="rId4"/>
    <p:sldId id="315" r:id="rId5"/>
    <p:sldId id="363" r:id="rId6"/>
    <p:sldId id="477" r:id="rId7"/>
    <p:sldId id="389" r:id="rId8"/>
    <p:sldId id="478" r:id="rId9"/>
    <p:sldId id="476" r:id="rId10"/>
    <p:sldId id="479" r:id="rId11"/>
    <p:sldId id="393" r:id="rId12"/>
    <p:sldId id="455" r:id="rId13"/>
    <p:sldId id="442" r:id="rId14"/>
    <p:sldId id="443" r:id="rId15"/>
    <p:sldId id="457" r:id="rId16"/>
    <p:sldId id="450" r:id="rId17"/>
    <p:sldId id="447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0432FF"/>
    <a:srgbClr val="00FA00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7"/>
    <p:restoredTop sz="96291"/>
  </p:normalViewPr>
  <p:slideViewPr>
    <p:cSldViewPr snapToGrid="0" snapToObjects="1">
      <p:cViewPr varScale="1">
        <p:scale>
          <a:sx n="123" d="100"/>
          <a:sy n="123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62CF5-D4A1-6B4E-844F-96CE9AB96929}" type="datetimeFigureOut">
              <a:rPr lang="en-VN" smtClean="0"/>
              <a:t>8/31/21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378B7-A428-7D43-84CD-015F07DF90D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616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10B9C80-2037-2F41-9D97-BCD647AB2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6F0FB6A-8598-AA44-A4B3-8B4C1A1F5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A49EDB4-C113-E540-8AE1-6AFE95A5C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 cap="flat"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FDD9C6D8-9329-D440-AD55-5B455B68A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16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 lIns="92073" tIns="46037" rIns="92073" bIns="46037"/>
          <a:lstStyle/>
          <a:p>
            <a:endParaRPr lang="en-VN" altLang="en-VN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8D6B675-9B8E-2D47-8796-193F9F291E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 cap="flat"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61D12334-5BD5-1948-BA4F-32B898F48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16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 lIns="92073" tIns="46037" rIns="92073" bIns="46037"/>
          <a:lstStyle/>
          <a:p>
            <a:endParaRPr lang="en-VN" altLang="en-VN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ACB9-FA30-734E-A583-2623945E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B0C33-67DF-7248-A6F6-4D1C1198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1971-EDFD-5149-9FE9-07F9BA1F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DA0852-6D14-FF43-A426-82CD7AD3ABDD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7ED9-EB56-C543-BEF5-E460DFBF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D908-F7AC-384F-BED0-7F3FAE95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248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8566-C5E8-A64D-8BB7-0476DC47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08A80-E368-2048-A34A-197D4956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79EA-7740-7749-AB7D-213A04CB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DF2E37-7223-E045-89CD-B4A3DB45A977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F414-1C97-EE43-B0BE-840407A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3C63-123E-824F-B26C-0C88DF78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423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B8760-CC20-8844-8FFB-E4A03FE37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D27A2-3919-194B-A466-BA0F264D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568C-A0B7-7443-B975-F8A0E2C9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55165-08AC-2E42-83C7-91543BD084CE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81AA-111B-B34B-8F34-E81D1B98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F7B46-45BC-8E44-9D77-7A1475DE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53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E040-2E2D-0341-B4D3-CE1B132F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602686" cy="1053307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rgbClr val="00206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A4B5-206E-474F-9A11-A943E92A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000"/>
            <a:ext cx="10602687" cy="4820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62C2-D5FD-FB4C-A6B5-1F000C02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7088" y="6344557"/>
            <a:ext cx="669470" cy="328386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BD1337-5FE1-3A4F-9DB6-854F1DD357E0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93371"/>
            <a:ext cx="10602687" cy="0"/>
          </a:xfrm>
          <a:prstGeom prst="line">
            <a:avLst/>
          </a:prstGeom>
          <a:ln cmpd="thinThick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B6F35F-DA9E-124C-8C00-5B4CA5E8C0B6}"/>
              </a:ext>
            </a:extLst>
          </p:cNvPr>
          <p:cNvCxnSpPr/>
          <p:nvPr userDrawn="1"/>
        </p:nvCxnSpPr>
        <p:spPr>
          <a:xfrm>
            <a:off x="12077701" y="242554"/>
            <a:ext cx="0" cy="1001486"/>
          </a:xfrm>
          <a:prstGeom prst="line">
            <a:avLst/>
          </a:prstGeom>
          <a:ln w="508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EDA396-D5AA-5A4B-BA13-3C46E8E0ED73}"/>
              </a:ext>
            </a:extLst>
          </p:cNvPr>
          <p:cNvCxnSpPr/>
          <p:nvPr userDrawn="1"/>
        </p:nvCxnSpPr>
        <p:spPr>
          <a:xfrm>
            <a:off x="11970427" y="362300"/>
            <a:ext cx="0" cy="882537"/>
          </a:xfrm>
          <a:prstGeom prst="line">
            <a:avLst/>
          </a:prstGeom>
          <a:ln w="3810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6645D0-8815-DA49-AABB-7E21468256B8}"/>
              </a:ext>
            </a:extLst>
          </p:cNvPr>
          <p:cNvCxnSpPr/>
          <p:nvPr userDrawn="1"/>
        </p:nvCxnSpPr>
        <p:spPr>
          <a:xfrm flipV="1">
            <a:off x="11876315" y="504605"/>
            <a:ext cx="0" cy="739435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EAB1-4E06-3E43-A77B-0980F3D1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FC134-5311-7945-8A3E-1967B888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A3FC-A91E-994C-BD07-65C119F8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6A5247-750F-9843-B9AB-2031DC7B9507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3522-9E3F-1949-A15B-F2DE58CC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7744-0317-8F42-9EF4-B1BE0AE1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541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9143-6905-1A47-8469-B2F42BBF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E1D5-8674-344A-BA2B-9769BB26E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63D4-726C-C54F-BAE2-50EBC340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679FE-55CD-C640-870A-C8E1E5FF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A108F-B906-1F48-8464-80FF716CA4C9}" type="datetime1">
              <a:rPr lang="en-US" smtClean="0"/>
              <a:t>8/31/21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6CC75-37E9-2843-8F2E-972F551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F0143-2F5C-7347-99CB-EFBB1FB9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946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8177-0CCD-524C-8BB0-F0FC8355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0A9A-B604-6245-975F-15DA2295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463B-1EAA-0346-B9F9-B0D39AA91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9AB6D-43F6-2B41-AA93-642C55A4C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A6EA4-2040-2241-BA80-87A8F60B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F24ED-1E19-6041-ADD4-0746BED7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5D4658-203B-C040-8FC8-A828E05E8466}" type="datetime1">
              <a:rPr lang="en-US" smtClean="0"/>
              <a:t>8/31/21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4631C-1A0C-5B4D-AAA9-9C91872B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22432-6730-E54B-9D2C-FD8EC4C7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92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DEF9-FAA8-BA4E-B6B5-6438CAAE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77DCB-1715-1748-954B-0ED42A6C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F6B48-5E67-524E-9A28-C3B37CA1A862}" type="datetime1">
              <a:rPr lang="en-US" smtClean="0"/>
              <a:t>8/31/21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B17BE-87CD-6D4F-A872-B1F1E56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05D21-7A04-7F4B-AEB7-EDD8FFB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237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640BA-E86D-7F4A-8013-5FC5D667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44B7A0-69E3-B443-B70C-B0465609590C}" type="datetime1">
              <a:rPr lang="en-US" smtClean="0"/>
              <a:t>8/31/21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4BE9F-7956-664F-94E6-D90BE354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1D381-3627-F340-BCFA-7A17EAA5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676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2ADA-FB32-C249-9A96-6CA3C9AF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AC3-A2FD-0A48-A97E-B974746D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D6B0A-368F-9D4C-AF89-3B3FEF6F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2F2A8-87E4-E548-8BDE-BC6112EB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18C85-FE34-C946-9666-42D71BDC4085}" type="datetime1">
              <a:rPr lang="en-US" smtClean="0"/>
              <a:t>8/31/21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027C-E2BD-8742-ACB7-E1D10FAD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5858C-A226-644D-A90E-87F7A4C4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981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8E2A-D37D-0F43-BF6C-C83A411A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3E776-2ECC-F24C-A475-C3BE4402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8BAFE-B5BB-2741-A1DF-D408F7F5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80086-B37F-8545-9EAA-AE3BAC7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343D5D-EC97-F947-849F-C8C30946B721}" type="datetime1">
              <a:rPr lang="en-US" smtClean="0"/>
              <a:t>8/31/21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6F19E-DD0C-4B41-9962-BAF54699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A48F-0473-4446-9B55-E6DDAC43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9215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AE8D3-C216-0948-A3AE-FE0C983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863942" cy="1053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13F4-AC78-5D41-BD60-30077973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24000"/>
            <a:ext cx="10863943" cy="494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B1ED2-D560-8447-9C81-25CBF0755889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196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FE16-C717-1147-8665-F37BA4981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3822"/>
            <a:ext cx="9144000" cy="138112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VN" sz="8000" dirty="0">
                <a:solidFill>
                  <a:srgbClr val="FF2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NGÀNH </a:t>
            </a:r>
            <a:endParaRPr lang="en-VN" sz="9600" dirty="0">
              <a:solidFill>
                <a:srgbClr val="FF2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161C1-D61B-EA4F-AC0B-E9709BB4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749"/>
            <a:ext cx="10166252" cy="3087798"/>
          </a:xfrm>
        </p:spPr>
        <p:txBody>
          <a:bodyPr>
            <a:noAutofit/>
          </a:bodyPr>
          <a:lstStyle/>
          <a:p>
            <a:r>
              <a:rPr lang="en-VN" sz="6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về ngành CNTT</a:t>
            </a:r>
            <a:endParaRPr lang="en-VN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VN" sz="4000" dirty="0">
                <a:solidFill>
                  <a:srgbClr val="0432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Ths. Mai Xuân Hùng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F152F-AC6E-B940-9428-C2A2B926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771-1760-704C-8242-527DAD7F4F13}" type="slidenum">
              <a:rPr lang="en-VN" smtClean="0"/>
              <a:t>1</a:t>
            </a:fld>
            <a:endParaRPr 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A3749-70C4-CA46-8809-F71B4176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60" y="84408"/>
            <a:ext cx="1244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9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0142378-35CF-924B-A743-465092F73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265" y="183271"/>
            <a:ext cx="8610600" cy="992188"/>
          </a:xfrm>
        </p:spPr>
        <p:txBody>
          <a:bodyPr/>
          <a:lstStyle/>
          <a:p>
            <a:pPr eaLnBrk="1" hangingPunct="1"/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Nhiệm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vụ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của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CIO, IT Manager</a:t>
            </a:r>
            <a:endParaRPr lang="en-US" altLang="en-VN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410" name="TextBox 1">
            <a:extLst>
              <a:ext uri="{FF2B5EF4-FFF2-40B4-BE49-F238E27FC236}">
                <a16:creationId xmlns:a16="http://schemas.microsoft.com/office/drawing/2014/main" id="{5E8B71E2-0EBF-F842-BCC2-3A1656785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47" y="1514995"/>
            <a:ext cx="1167618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2625" indent="-2254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9144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682625" indent="-2254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en-VN" sz="3200" b="0" dirty="0" err="1">
                <a:latin typeface="+mn-lt"/>
              </a:rPr>
              <a:t>Hoạch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định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và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truyền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đạt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chiến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lược</a:t>
            </a:r>
            <a:r>
              <a:rPr kumimoji="1" lang="en-US" altLang="en-VN" sz="3200" b="0" dirty="0">
                <a:latin typeface="+mn-lt"/>
              </a:rPr>
              <a:t> CNTT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en-VN" sz="3200" b="0" dirty="0" err="1">
                <a:latin typeface="+mn-lt"/>
              </a:rPr>
              <a:t>Triển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khai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thành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công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các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dự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án</a:t>
            </a:r>
            <a:r>
              <a:rPr kumimoji="1" lang="en-US" altLang="en-VN" sz="3200" b="0" dirty="0">
                <a:latin typeface="+mn-lt"/>
              </a:rPr>
              <a:t> CNTT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en-VN" sz="3200" b="0" dirty="0" err="1">
                <a:latin typeface="+mn-lt"/>
              </a:rPr>
              <a:t>Quản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lý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đầu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tư</a:t>
            </a:r>
            <a:r>
              <a:rPr kumimoji="1" lang="en-US" altLang="en-VN" sz="3200" b="0" dirty="0">
                <a:latin typeface="+mn-lt"/>
              </a:rPr>
              <a:t> CNTT </a:t>
            </a:r>
            <a:r>
              <a:rPr kumimoji="1" lang="en-US" altLang="en-VN" sz="3200" b="0" dirty="0" err="1">
                <a:latin typeface="+mn-lt"/>
              </a:rPr>
              <a:t>hiệu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quả</a:t>
            </a:r>
            <a:endParaRPr kumimoji="1" lang="en-US" altLang="en-VN" sz="3200" b="0" dirty="0">
              <a:latin typeface="+mn-lt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en-VN" sz="3200" b="0" dirty="0" err="1">
                <a:latin typeface="+mn-lt"/>
              </a:rPr>
              <a:t>Xây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dựng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và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phát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triển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tổ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chức</a:t>
            </a:r>
            <a:r>
              <a:rPr kumimoji="1" lang="en-US" altLang="en-VN" sz="3200" b="0" dirty="0">
                <a:latin typeface="+mn-lt"/>
              </a:rPr>
              <a:t>, </a:t>
            </a:r>
            <a:r>
              <a:rPr kumimoji="1" lang="en-US" altLang="en-VN" sz="3200" b="0" dirty="0" err="1">
                <a:latin typeface="+mn-lt"/>
              </a:rPr>
              <a:t>lực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lượng</a:t>
            </a:r>
            <a:r>
              <a:rPr kumimoji="1" lang="en-US" altLang="en-VN" sz="3200" b="0" dirty="0">
                <a:latin typeface="+mn-lt"/>
              </a:rPr>
              <a:t> CNTT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en-VN" sz="3200" b="0" dirty="0" err="1">
                <a:latin typeface="+mn-lt"/>
              </a:rPr>
              <a:t>Tạo</a:t>
            </a:r>
            <a:r>
              <a:rPr kumimoji="1" lang="en-US" altLang="en-VN" sz="3200" b="0" dirty="0">
                <a:latin typeface="+mn-lt"/>
              </a:rPr>
              <a:t> ra </a:t>
            </a:r>
            <a:r>
              <a:rPr kumimoji="1" lang="en-US" altLang="en-VN" sz="3200" b="0" dirty="0" err="1">
                <a:latin typeface="+mn-lt"/>
              </a:rPr>
              <a:t>sự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nhất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quán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cao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giữa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cấp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lãnh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đạo</a:t>
            </a:r>
            <a:r>
              <a:rPr kumimoji="1" lang="en-US" altLang="en-VN" sz="3200" b="0" dirty="0">
                <a:latin typeface="+mn-lt"/>
              </a:rPr>
              <a:t>, </a:t>
            </a:r>
            <a:r>
              <a:rPr kumimoji="1" lang="en-US" altLang="en-VN" sz="3200" b="0" dirty="0" err="1">
                <a:latin typeface="+mn-lt"/>
              </a:rPr>
              <a:t>cấp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quản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lý</a:t>
            </a:r>
            <a:r>
              <a:rPr kumimoji="1" lang="en-US" altLang="en-VN" sz="3200" b="0" dirty="0">
                <a:latin typeface="+mn-lt"/>
              </a:rPr>
              <a:t>, </a:t>
            </a:r>
            <a:r>
              <a:rPr kumimoji="1" lang="en-US" altLang="en-VN" sz="3200" b="0" dirty="0" err="1">
                <a:latin typeface="+mn-lt"/>
              </a:rPr>
              <a:t>cấp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nhân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viên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về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ứng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dụng</a:t>
            </a:r>
            <a:r>
              <a:rPr kumimoji="1" lang="en-US" altLang="en-VN" sz="3200" b="0" dirty="0">
                <a:latin typeface="+mn-lt"/>
              </a:rPr>
              <a:t> CNTT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VN" sz="3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353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12">
            <a:extLst>
              <a:ext uri="{FF2B5EF4-FFF2-40B4-BE49-F238E27FC236}">
                <a16:creationId xmlns:a16="http://schemas.microsoft.com/office/drawing/2014/main" id="{D76A9A30-2285-FC46-A741-8275F04DFC4F}"/>
              </a:ext>
            </a:extLst>
          </p:cNvPr>
          <p:cNvGrpSpPr>
            <a:grpSpLocks/>
          </p:cNvGrpSpPr>
          <p:nvPr/>
        </p:nvGrpSpPr>
        <p:grpSpPr bwMode="auto">
          <a:xfrm>
            <a:off x="3078164" y="1371600"/>
            <a:ext cx="6188075" cy="4757738"/>
            <a:chOff x="3417" y="6271"/>
            <a:chExt cx="5220" cy="4904"/>
          </a:xfrm>
        </p:grpSpPr>
        <p:sp>
          <p:nvSpPr>
            <p:cNvPr id="18435" name="Text Box 13">
              <a:extLst>
                <a:ext uri="{FF2B5EF4-FFF2-40B4-BE49-F238E27FC236}">
                  <a16:creationId xmlns:a16="http://schemas.microsoft.com/office/drawing/2014/main" id="{E3403F25-27F6-0A4E-9B8E-8A3D865AA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6271"/>
              <a:ext cx="5173" cy="81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VN" sz="2000"/>
            </a:p>
            <a:p>
              <a:pPr algn="ctr"/>
              <a:r>
                <a:rPr lang="en-US" altLang="en-VN" sz="2000"/>
                <a:t>CHIẾN LƯỢC</a:t>
              </a:r>
            </a:p>
          </p:txBody>
        </p:sp>
        <p:sp>
          <p:nvSpPr>
            <p:cNvPr id="18436" name="Text Box 14">
              <a:extLst>
                <a:ext uri="{FF2B5EF4-FFF2-40B4-BE49-F238E27FC236}">
                  <a16:creationId xmlns:a16="http://schemas.microsoft.com/office/drawing/2014/main" id="{462DA687-1BB3-4240-9F1B-E934B126E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7278"/>
              <a:ext cx="5173" cy="80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VN" sz="2000"/>
            </a:p>
            <a:p>
              <a:pPr algn="ctr"/>
              <a:r>
                <a:rPr lang="en-US" altLang="en-VN" sz="2000"/>
                <a:t>TỔ CHỨC</a:t>
              </a:r>
            </a:p>
          </p:txBody>
        </p:sp>
        <p:sp>
          <p:nvSpPr>
            <p:cNvPr id="18437" name="Text Box 15">
              <a:extLst>
                <a:ext uri="{FF2B5EF4-FFF2-40B4-BE49-F238E27FC236}">
                  <a16:creationId xmlns:a16="http://schemas.microsoft.com/office/drawing/2014/main" id="{F0E056A7-BB09-114A-8508-2059CF458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8305"/>
              <a:ext cx="5173" cy="80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38"/>
                </a:spcBef>
              </a:pPr>
              <a:endParaRPr lang="en-US" altLang="en-VN" sz="2000"/>
            </a:p>
            <a:p>
              <a:pPr algn="ctr"/>
              <a:r>
                <a:rPr lang="en-US" altLang="en-VN" sz="2000"/>
                <a:t>DỰ ÁN</a:t>
              </a:r>
            </a:p>
          </p:txBody>
        </p:sp>
        <p:sp>
          <p:nvSpPr>
            <p:cNvPr id="18438" name="Text Box 16">
              <a:extLst>
                <a:ext uri="{FF2B5EF4-FFF2-40B4-BE49-F238E27FC236}">
                  <a16:creationId xmlns:a16="http://schemas.microsoft.com/office/drawing/2014/main" id="{FFC31B04-C009-BA4B-A0CB-8A76105D6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9341"/>
              <a:ext cx="5173" cy="80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VN" sz="2000"/>
            </a:p>
            <a:p>
              <a:pPr algn="ctr"/>
              <a:r>
                <a:rPr lang="en-US" altLang="en-VN" sz="2000"/>
                <a:t>QUY TRÌNH</a:t>
              </a:r>
            </a:p>
          </p:txBody>
        </p:sp>
        <p:sp>
          <p:nvSpPr>
            <p:cNvPr id="18439" name="Text Box 17">
              <a:extLst>
                <a:ext uri="{FF2B5EF4-FFF2-40B4-BE49-F238E27FC236}">
                  <a16:creationId xmlns:a16="http://schemas.microsoft.com/office/drawing/2014/main" id="{52B5AFF7-36A6-1740-8F06-9D945D3BD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7" y="10369"/>
              <a:ext cx="1800" cy="80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VN" sz="2000"/>
            </a:p>
            <a:p>
              <a:pPr algn="ctr"/>
              <a:r>
                <a:rPr lang="en-US" altLang="en-VN" sz="2000"/>
                <a:t>NHÂN LỰC</a:t>
              </a:r>
            </a:p>
          </p:txBody>
        </p:sp>
        <p:sp>
          <p:nvSpPr>
            <p:cNvPr id="18440" name="Text Box 18">
              <a:extLst>
                <a:ext uri="{FF2B5EF4-FFF2-40B4-BE49-F238E27FC236}">
                  <a16:creationId xmlns:a16="http://schemas.microsoft.com/office/drawing/2014/main" id="{7E1BA5F1-8E02-0D4B-8EB3-B188B9337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2" y="10368"/>
              <a:ext cx="1800" cy="80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VN" sz="2000"/>
            </a:p>
            <a:p>
              <a:pPr algn="ctr"/>
              <a:r>
                <a:rPr lang="en-US" altLang="en-VN" sz="2000"/>
                <a:t>TÀI CHÍNH</a:t>
              </a:r>
            </a:p>
          </p:txBody>
        </p:sp>
        <p:sp>
          <p:nvSpPr>
            <p:cNvPr id="18441" name="Text Box 19">
              <a:extLst>
                <a:ext uri="{FF2B5EF4-FFF2-40B4-BE49-F238E27FC236}">
                  <a16:creationId xmlns:a16="http://schemas.microsoft.com/office/drawing/2014/main" id="{C0044164-2062-004F-8213-644082B28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" y="10369"/>
              <a:ext cx="1260" cy="37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VN" sz="2000"/>
                <a:t>HTTT</a:t>
              </a:r>
            </a:p>
          </p:txBody>
        </p:sp>
        <p:sp>
          <p:nvSpPr>
            <p:cNvPr id="18442" name="Text Box 20">
              <a:extLst>
                <a:ext uri="{FF2B5EF4-FFF2-40B4-BE49-F238E27FC236}">
                  <a16:creationId xmlns:a16="http://schemas.microsoft.com/office/drawing/2014/main" id="{F5BCE887-0E13-0749-9C4C-CFF5B584C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7" y="10795"/>
              <a:ext cx="1260" cy="37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VN" sz="2000"/>
                <a:t>HẠ TẦNG</a:t>
              </a:r>
            </a:p>
          </p:txBody>
        </p:sp>
      </p:grpSp>
      <p:sp>
        <p:nvSpPr>
          <p:cNvPr id="18434" name="Text Box 21">
            <a:extLst>
              <a:ext uri="{FF2B5EF4-FFF2-40B4-BE49-F238E27FC236}">
                <a16:creationId xmlns:a16="http://schemas.microsoft.com/office/drawing/2014/main" id="{A14864DE-DBCF-A44E-BA62-E8793600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2400"/>
            <a:ext cx="7391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VN" sz="2800">
                <a:solidFill>
                  <a:srgbClr val="993300"/>
                </a:solidFill>
              </a:rPr>
              <a:t>Các khía cạnh của quản lý CNTT</a:t>
            </a:r>
            <a:endParaRPr lang="en-US" altLang="en-VN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7CD4882-DB2D-A64E-AECD-577C29F2E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062" y="296068"/>
            <a:ext cx="8610600" cy="992188"/>
          </a:xfrm>
        </p:spPr>
        <p:txBody>
          <a:bodyPr/>
          <a:lstStyle/>
          <a:p>
            <a:pPr marL="342900" indent="-342900"/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Chiến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lược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CNTT</a:t>
            </a:r>
            <a:endParaRPr lang="en-US" altLang="en-VN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B31B228A-1776-E149-8496-A874162ED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062" y="1524000"/>
            <a:ext cx="10607040" cy="4541838"/>
          </a:xfrm>
        </p:spPr>
        <p:txBody>
          <a:bodyPr>
            <a:normAutofit/>
          </a:bodyPr>
          <a:lstStyle/>
          <a:p>
            <a:pPr marL="347663" lvl="3" indent="-231775">
              <a:buFont typeface="Wingdings" pitchFamily="2" charset="2"/>
              <a:buChar char="ü"/>
            </a:pPr>
            <a:r>
              <a:rPr kumimoji="1" lang="en-US" altLang="en-VN" sz="3200" b="1" dirty="0" err="1">
                <a:ea typeface="ＭＳ Ｐゴシック" panose="020B0600070205080204" pitchFamily="34" charset="-128"/>
              </a:rPr>
              <a:t>Chiến</a:t>
            </a:r>
            <a:r>
              <a:rPr kumimoji="1" lang="en-US" altLang="en-VN" sz="3200" b="1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b="1" dirty="0" err="1">
                <a:ea typeface="ＭＳ Ｐゴシック" panose="020B0600070205080204" pitchFamily="34" charset="-128"/>
              </a:rPr>
              <a:t>lược</a:t>
            </a:r>
            <a:r>
              <a:rPr kumimoji="1" lang="en-US" altLang="en-VN" sz="3200" b="1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b="1" dirty="0" err="1">
                <a:ea typeface="ＭＳ Ｐゴシック" panose="020B0600070205080204" pitchFamily="34" charset="-128"/>
              </a:rPr>
              <a:t>của</a:t>
            </a:r>
            <a:r>
              <a:rPr kumimoji="1" lang="en-US" altLang="en-VN" sz="3200" b="1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b="1" dirty="0" err="1">
                <a:ea typeface="ＭＳ Ｐゴシック" panose="020B0600070205080204" pitchFamily="34" charset="-128"/>
              </a:rPr>
              <a:t>doanh</a:t>
            </a:r>
            <a:r>
              <a:rPr kumimoji="1" lang="en-US" altLang="en-VN" sz="3200" b="1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b="1" dirty="0" err="1">
                <a:ea typeface="ＭＳ Ｐゴシック" panose="020B0600070205080204" pitchFamily="34" charset="-128"/>
              </a:rPr>
              <a:t>nghiệp</a:t>
            </a:r>
            <a:endParaRPr kumimoji="1" lang="en-US" altLang="en-VN" sz="3200" b="1" dirty="0">
              <a:ea typeface="ＭＳ Ｐゴシック" panose="020B0600070205080204" pitchFamily="34" charset="-128"/>
            </a:endParaRPr>
          </a:p>
          <a:p>
            <a:pPr marL="623888" lvl="4" indent="-276225" algn="just">
              <a:buFont typeface="Wingdings" pitchFamily="2" charset="2"/>
              <a:buChar char="§"/>
            </a:pPr>
            <a:r>
              <a:rPr kumimoji="1" lang="ja-JP" altLang="en-US" sz="3200">
                <a:ea typeface="ＭＳ Ｐゴシック" panose="020B0600070205080204" pitchFamily="34" charset="-128"/>
              </a:rPr>
              <a:t>“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Mọi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doanh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nghiệp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đều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có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những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nguyên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lý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(hay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học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thuyết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)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kinh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doanh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của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riêng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mình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.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Chiến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lược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của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doanh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nghiệp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là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cách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biến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các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nguyên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lý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thành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hành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động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nhằm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cho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phép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doanh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nghiệp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đạt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được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các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mục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tiêu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ja-JP" sz="3200" dirty="0" err="1">
                <a:ea typeface="ＭＳ Ｐゴシック" panose="020B0600070205080204" pitchFamily="34" charset="-128"/>
              </a:rPr>
              <a:t>đề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ra</a:t>
            </a:r>
            <a:r>
              <a:rPr kumimoji="1" lang="ja-JP" altLang="en-US" sz="3200">
                <a:ea typeface="ＭＳ Ｐゴシック" panose="020B0600070205080204" pitchFamily="34" charset="-128"/>
              </a:rPr>
              <a:t>”</a:t>
            </a:r>
            <a:r>
              <a:rPr kumimoji="1" lang="en-US" altLang="ja-JP" sz="3200" dirty="0">
                <a:ea typeface="ＭＳ Ｐゴシック" panose="020B0600070205080204" pitchFamily="34" charset="-128"/>
              </a:rPr>
              <a:t> </a:t>
            </a:r>
          </a:p>
          <a:p>
            <a:pPr marL="347663" lvl="3" indent="-231775">
              <a:buFont typeface="Wingdings" pitchFamily="2" charset="2"/>
              <a:buChar char="ü"/>
            </a:pPr>
            <a:r>
              <a:rPr kumimoji="1" lang="en-US" altLang="en-VN" sz="3200" b="1" dirty="0" err="1">
                <a:ea typeface="ＭＳ Ｐゴシック" panose="020B0600070205080204" pitchFamily="34" charset="-128"/>
              </a:rPr>
              <a:t>Chiến</a:t>
            </a:r>
            <a:r>
              <a:rPr kumimoji="1" lang="en-US" altLang="en-VN" sz="3200" b="1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b="1" dirty="0" err="1">
                <a:ea typeface="ＭＳ Ｐゴシック" panose="020B0600070205080204" pitchFamily="34" charset="-128"/>
              </a:rPr>
              <a:t>lược</a:t>
            </a:r>
            <a:r>
              <a:rPr kumimoji="1" lang="en-US" altLang="en-VN" sz="3200" b="1" dirty="0">
                <a:ea typeface="ＭＳ Ｐゴシック" panose="020B0600070205080204" pitchFamily="34" charset="-128"/>
              </a:rPr>
              <a:t> CNTT</a:t>
            </a:r>
          </a:p>
          <a:p>
            <a:pPr marL="623888" lvl="4" indent="-276225" algn="just">
              <a:buFont typeface="Wingdings" pitchFamily="2" charset="2"/>
              <a:buChar char="§"/>
            </a:pPr>
            <a:r>
              <a:rPr kumimoji="1" lang="en-US" altLang="en-VN" sz="3200" dirty="0" err="1">
                <a:ea typeface="ＭＳ Ｐゴシック" panose="020B0600070205080204" pitchFamily="34" charset="-128"/>
              </a:rPr>
              <a:t>Là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các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định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hướng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do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lãnh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đạo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(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hoặc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quản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lý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) CNTT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đặt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ra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nhằm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xứng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tầm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với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chiến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lược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kinh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doanh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của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doanh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nghiệp</a:t>
            </a:r>
            <a:r>
              <a:rPr kumimoji="1" lang="ja-JP" altLang="en-US" sz="3200">
                <a:ea typeface="ＭＳ Ｐゴシック" panose="020B0600070205080204" pitchFamily="34" charset="-128"/>
              </a:rPr>
              <a:t>”</a:t>
            </a:r>
            <a:endParaRPr kumimoji="1" lang="en-US" altLang="ja-JP" sz="32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VN" sz="3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EDFE726-4F75-F14B-925D-5D53A7811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663" y="558088"/>
            <a:ext cx="9144000" cy="636588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Tổ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chức</a:t>
            </a:r>
            <a:endParaRPr lang="en-US" altLang="en-VN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506" name="Group 21">
            <a:extLst>
              <a:ext uri="{FF2B5EF4-FFF2-40B4-BE49-F238E27FC236}">
                <a16:creationId xmlns:a16="http://schemas.microsoft.com/office/drawing/2014/main" id="{CDE0DF9B-BAD0-7A45-91FC-01BE5A1E9A5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06588"/>
            <a:ext cx="7696200" cy="3886200"/>
            <a:chOff x="768" y="2261"/>
            <a:chExt cx="4464" cy="1244"/>
          </a:xfrm>
        </p:grpSpPr>
        <p:sp>
          <p:nvSpPr>
            <p:cNvPr id="21507" name="Text Box 22" descr="Cork">
              <a:extLst>
                <a:ext uri="{FF2B5EF4-FFF2-40B4-BE49-F238E27FC236}">
                  <a16:creationId xmlns:a16="http://schemas.microsoft.com/office/drawing/2014/main" id="{8F8270F8-2080-4A4A-9104-1A1F1D83E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2" y="2496"/>
              <a:ext cx="28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VN" altLang="en-VN" sz="2000"/>
            </a:p>
          </p:txBody>
        </p:sp>
        <p:sp>
          <p:nvSpPr>
            <p:cNvPr id="21508" name="Text Box 23">
              <a:extLst>
                <a:ext uri="{FF2B5EF4-FFF2-40B4-BE49-F238E27FC236}">
                  <a16:creationId xmlns:a16="http://schemas.microsoft.com/office/drawing/2014/main" id="{C4949769-ED30-404D-A1F5-401CCD5EC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" y="2261"/>
              <a:ext cx="2160" cy="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VN" sz="2000"/>
                <a:t>Giám đốc CNTT </a:t>
              </a:r>
            </a:p>
          </p:txBody>
        </p:sp>
        <p:sp>
          <p:nvSpPr>
            <p:cNvPr id="21509" name="Text Box 24">
              <a:extLst>
                <a:ext uri="{FF2B5EF4-FFF2-40B4-BE49-F238E27FC236}">
                  <a16:creationId xmlns:a16="http://schemas.microsoft.com/office/drawing/2014/main" id="{4A7F210F-8AE8-3548-A119-D65731A84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80"/>
              <a:ext cx="960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VN" sz="2000"/>
                <a:t>Trưởng phòng Phần cứng</a:t>
              </a:r>
            </a:p>
          </p:txBody>
        </p:sp>
        <p:sp>
          <p:nvSpPr>
            <p:cNvPr id="21510" name="Text Box 25">
              <a:extLst>
                <a:ext uri="{FF2B5EF4-FFF2-40B4-BE49-F238E27FC236}">
                  <a16:creationId xmlns:a16="http://schemas.microsoft.com/office/drawing/2014/main" id="{A46719C7-5372-D74A-84FC-D2B667586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168"/>
              <a:ext cx="96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VN" sz="2000"/>
                <a:t>Trưởng phòng ERP</a:t>
              </a:r>
            </a:p>
          </p:txBody>
        </p:sp>
        <p:sp>
          <p:nvSpPr>
            <p:cNvPr id="21511" name="Line 26">
              <a:extLst>
                <a:ext uri="{FF2B5EF4-FFF2-40B4-BE49-F238E27FC236}">
                  <a16:creationId xmlns:a16="http://schemas.microsoft.com/office/drawing/2014/main" id="{57B8E7D4-DE3A-6B40-8653-40AF7397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21512" name="Line 27">
              <a:extLst>
                <a:ext uri="{FF2B5EF4-FFF2-40B4-BE49-F238E27FC236}">
                  <a16:creationId xmlns:a16="http://schemas.microsoft.com/office/drawing/2014/main" id="{1F311EF6-C5DB-D540-83EA-19A60FECE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21513" name="Line 28">
              <a:extLst>
                <a:ext uri="{FF2B5EF4-FFF2-40B4-BE49-F238E27FC236}">
                  <a16:creationId xmlns:a16="http://schemas.microsoft.com/office/drawing/2014/main" id="{51512079-8E1C-1E48-AA66-24CC0A981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21514" name="Text Box 29">
              <a:extLst>
                <a:ext uri="{FF2B5EF4-FFF2-40B4-BE49-F238E27FC236}">
                  <a16:creationId xmlns:a16="http://schemas.microsoft.com/office/drawing/2014/main" id="{29266E7F-04ED-BD48-B55E-5ECA59167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80"/>
              <a:ext cx="960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VN" sz="2000"/>
                <a:t>Trưởng phòng Bảo mật</a:t>
              </a:r>
            </a:p>
          </p:txBody>
        </p:sp>
        <p:sp>
          <p:nvSpPr>
            <p:cNvPr id="21515" name="Text Box 30">
              <a:extLst>
                <a:ext uri="{FF2B5EF4-FFF2-40B4-BE49-F238E27FC236}">
                  <a16:creationId xmlns:a16="http://schemas.microsoft.com/office/drawing/2014/main" id="{91900B0F-164C-6F4C-B54C-96336A745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168"/>
              <a:ext cx="96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VN" sz="2000"/>
                <a:t>Trưởng Ban QLDA</a:t>
              </a:r>
            </a:p>
          </p:txBody>
        </p:sp>
        <p:sp>
          <p:nvSpPr>
            <p:cNvPr id="21516" name="Line 31">
              <a:extLst>
                <a:ext uri="{FF2B5EF4-FFF2-40B4-BE49-F238E27FC236}">
                  <a16:creationId xmlns:a16="http://schemas.microsoft.com/office/drawing/2014/main" id="{6BC3608F-82C1-0C49-8C4F-326CF7F01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28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21517" name="Line 32">
              <a:extLst>
                <a:ext uri="{FF2B5EF4-FFF2-40B4-BE49-F238E27FC236}">
                  <a16:creationId xmlns:a16="http://schemas.microsoft.com/office/drawing/2014/main" id="{57B7E901-FFFC-DF43-8516-FCBC0A9C8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21518" name="Line 33">
              <a:extLst>
                <a:ext uri="{FF2B5EF4-FFF2-40B4-BE49-F238E27FC236}">
                  <a16:creationId xmlns:a16="http://schemas.microsoft.com/office/drawing/2014/main" id="{052DED45-475B-CF40-8EDB-61F43363B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21519" name="Text Box 34">
              <a:extLst>
                <a:ext uri="{FF2B5EF4-FFF2-40B4-BE49-F238E27FC236}">
                  <a16:creationId xmlns:a16="http://schemas.microsoft.com/office/drawing/2014/main" id="{E3219500-34BB-574D-ACD6-02914550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500"/>
              <a:ext cx="1755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VN" sz="2000"/>
                <a:t>Ban hành chính - Chất lượng</a:t>
              </a:r>
            </a:p>
          </p:txBody>
        </p:sp>
        <p:sp>
          <p:nvSpPr>
            <p:cNvPr id="21520" name="Line 35">
              <a:extLst>
                <a:ext uri="{FF2B5EF4-FFF2-40B4-BE49-F238E27FC236}">
                  <a16:creationId xmlns:a16="http://schemas.microsoft.com/office/drawing/2014/main" id="{AB03F6F8-306E-C847-9215-9912F048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21521" name="Text Box 36">
              <a:extLst>
                <a:ext uri="{FF2B5EF4-FFF2-40B4-BE49-F238E27FC236}">
                  <a16:creationId xmlns:a16="http://schemas.microsoft.com/office/drawing/2014/main" id="{0F4E046E-F436-874A-AC39-63DC5FC7F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96"/>
              <a:ext cx="148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VN" sz="2000"/>
                <a:t>Ban tư vấn chiến lược</a:t>
              </a:r>
            </a:p>
          </p:txBody>
        </p:sp>
        <p:sp>
          <p:nvSpPr>
            <p:cNvPr id="21522" name="Line 37">
              <a:extLst>
                <a:ext uri="{FF2B5EF4-FFF2-40B4-BE49-F238E27FC236}">
                  <a16:creationId xmlns:a16="http://schemas.microsoft.com/office/drawing/2014/main" id="{216EA18B-C888-5841-93E7-C9F32A9B0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1F12A77-D9B9-594C-A5C3-0F80426CF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0672" y="556714"/>
            <a:ext cx="9144000" cy="676275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Quản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lý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dự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án</a:t>
            </a:r>
            <a:endParaRPr lang="en-US" altLang="en-VN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3554" name="Group 601">
            <a:extLst>
              <a:ext uri="{FF2B5EF4-FFF2-40B4-BE49-F238E27FC236}">
                <a16:creationId xmlns:a16="http://schemas.microsoft.com/office/drawing/2014/main" id="{A729B2C7-64BF-744F-9BA4-1A1FFAAD9C44}"/>
              </a:ext>
            </a:extLst>
          </p:cNvPr>
          <p:cNvGrpSpPr>
            <a:grpSpLocks/>
          </p:cNvGrpSpPr>
          <p:nvPr/>
        </p:nvGrpSpPr>
        <p:grpSpPr bwMode="auto">
          <a:xfrm>
            <a:off x="1212273" y="1735282"/>
            <a:ext cx="7432964" cy="4644736"/>
            <a:chOff x="1824" y="1632"/>
            <a:chExt cx="3840" cy="2688"/>
          </a:xfrm>
        </p:grpSpPr>
        <p:sp>
          <p:nvSpPr>
            <p:cNvPr id="15364" name="Rectangle 602">
              <a:extLst>
                <a:ext uri="{FF2B5EF4-FFF2-40B4-BE49-F238E27FC236}">
                  <a16:creationId xmlns:a16="http://schemas.microsoft.com/office/drawing/2014/main" id="{628DFABD-2FFB-E94A-A555-826F04186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03"/>
              <a:ext cx="3600" cy="2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56" name="Line 603">
              <a:extLst>
                <a:ext uri="{FF2B5EF4-FFF2-40B4-BE49-F238E27FC236}">
                  <a16:creationId xmlns:a16="http://schemas.microsoft.com/office/drawing/2014/main" id="{6D1B6ABD-ACED-8D4B-8A33-073C4D7A5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2077"/>
              <a:ext cx="520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VN"/>
            </a:p>
          </p:txBody>
        </p:sp>
        <p:sp>
          <p:nvSpPr>
            <p:cNvPr id="23557" name="Line 604">
              <a:extLst>
                <a:ext uri="{FF2B5EF4-FFF2-40B4-BE49-F238E27FC236}">
                  <a16:creationId xmlns:a16="http://schemas.microsoft.com/office/drawing/2014/main" id="{53F0EFC2-417B-EB47-AF92-35D6FC04D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560"/>
              <a:ext cx="0" cy="39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VN"/>
            </a:p>
          </p:txBody>
        </p:sp>
        <p:sp>
          <p:nvSpPr>
            <p:cNvPr id="23558" name="Line 605">
              <a:extLst>
                <a:ext uri="{FF2B5EF4-FFF2-40B4-BE49-F238E27FC236}">
                  <a16:creationId xmlns:a16="http://schemas.microsoft.com/office/drawing/2014/main" id="{1FA14450-49BF-1949-B850-375B4DB24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5" y="2746"/>
              <a:ext cx="519" cy="39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VN"/>
            </a:p>
          </p:txBody>
        </p:sp>
        <p:sp>
          <p:nvSpPr>
            <p:cNvPr id="23559" name="Line 606">
              <a:extLst>
                <a:ext uri="{FF2B5EF4-FFF2-40B4-BE49-F238E27FC236}">
                  <a16:creationId xmlns:a16="http://schemas.microsoft.com/office/drawing/2014/main" id="{3555F1D2-6809-F34E-B136-956D67C94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0" y="3462"/>
              <a:ext cx="854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VN"/>
            </a:p>
          </p:txBody>
        </p:sp>
        <p:sp>
          <p:nvSpPr>
            <p:cNvPr id="11" name="AutoShape 607">
              <a:extLst>
                <a:ext uri="{FF2B5EF4-FFF2-40B4-BE49-F238E27FC236}">
                  <a16:creationId xmlns:a16="http://schemas.microsoft.com/office/drawing/2014/main" id="{F84C2102-6728-6F4D-A63C-9DBF41C7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893"/>
              <a:ext cx="1966" cy="870"/>
            </a:xfrm>
            <a:prstGeom prst="roundRect">
              <a:avLst>
                <a:gd name="adj" fmla="val 7019"/>
              </a:avLst>
            </a:prstGeom>
            <a:gradFill rotWithShape="0">
              <a:gsLst>
                <a:gs pos="0">
                  <a:srgbClr val="99CCFF"/>
                </a:gs>
                <a:gs pos="50000">
                  <a:srgbClr val="EBF5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-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Định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nghĩa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các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hoạt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động</a:t>
              </a:r>
              <a:endParaRPr lang="en-US" altLang="en-VN" sz="1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-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Nguồn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lực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để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thực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hiện</a:t>
              </a:r>
              <a:endParaRPr lang="en-US" altLang="en-VN" sz="1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-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Thời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gian</a:t>
              </a:r>
              <a:endParaRPr lang="en-US" altLang="en-VN" sz="1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-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Các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cột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mốc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cần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đạt</a:t>
              </a:r>
              <a:endParaRPr lang="en-US" altLang="en-VN" sz="1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-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Công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tác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chất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lượng</a:t>
              </a:r>
              <a:endParaRPr lang="en-US" altLang="en-VN" sz="1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buFontTx/>
                <a:buChar char="-"/>
              </a:pP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Công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tác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báo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cáo</a:t>
              </a:r>
              <a:endParaRPr lang="en-US" altLang="en-VN" sz="1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>
                <a:buFontTx/>
                <a:buChar char="-"/>
              </a:pP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Quản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lý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rủi</a:t>
              </a:r>
              <a:r>
                <a:rPr lang="en-US" altLang="en-VN" sz="12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en-VN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ro</a:t>
              </a:r>
              <a:endParaRPr lang="en-US" altLang="en-VN" sz="12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370" name="AutoShape 608">
              <a:extLst>
                <a:ext uri="{FF2B5EF4-FFF2-40B4-BE49-F238E27FC236}">
                  <a16:creationId xmlns:a16="http://schemas.microsoft.com/office/drawing/2014/main" id="{A0104054-1844-1447-879D-C6800092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52"/>
              <a:ext cx="1200" cy="672"/>
            </a:xfrm>
            <a:prstGeom prst="roundRect">
              <a:avLst>
                <a:gd name="adj" fmla="val 13130"/>
              </a:avLst>
            </a:prstGeom>
            <a:gradFill rotWithShape="0">
              <a:gsLst>
                <a:gs pos="0">
                  <a:srgbClr val="99CCFF"/>
                </a:gs>
                <a:gs pos="50000">
                  <a:srgbClr val="EBF5FF"/>
                </a:gs>
                <a:gs pos="100000">
                  <a:srgbClr val="99CC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VN" sz="900"/>
                <a:t>Thực hiện báo cáo</a:t>
              </a:r>
            </a:p>
            <a:p>
              <a:r>
                <a:rPr lang="en-US" altLang="en-VN" sz="900"/>
                <a:t>Kiểm soát sự thay đổi</a:t>
              </a:r>
            </a:p>
            <a:p>
              <a:r>
                <a:rPr lang="en-US" altLang="en-VN" sz="900"/>
                <a:t>Kiểm soát phạm vi thay đổi</a:t>
              </a:r>
            </a:p>
            <a:p>
              <a:r>
                <a:rPr lang="en-US" altLang="en-VN" sz="900"/>
                <a:t>Kiểm soát thời gian thay đổi</a:t>
              </a:r>
            </a:p>
            <a:p>
              <a:r>
                <a:rPr lang="en-US" altLang="en-VN" sz="900"/>
                <a:t>Kiểm soát chi phí</a:t>
              </a:r>
            </a:p>
            <a:p>
              <a:r>
                <a:rPr lang="en-US" altLang="en-VN" sz="900"/>
                <a:t>Kiểm soát chất lượng</a:t>
              </a:r>
            </a:p>
            <a:p>
              <a:r>
                <a:rPr lang="en-US" altLang="en-VN" sz="900"/>
                <a:t>Riểm soát các rủi ro</a:t>
              </a:r>
            </a:p>
          </p:txBody>
        </p:sp>
        <p:sp>
          <p:nvSpPr>
            <p:cNvPr id="15371" name="AutoShape 609">
              <a:extLst>
                <a:ext uri="{FF2B5EF4-FFF2-40B4-BE49-F238E27FC236}">
                  <a16:creationId xmlns:a16="http://schemas.microsoft.com/office/drawing/2014/main" id="{D00E20DC-4C12-BC43-9436-4BC6E3AB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3197"/>
              <a:ext cx="1374" cy="634"/>
            </a:xfrm>
            <a:prstGeom prst="roundRect">
              <a:avLst>
                <a:gd name="adj" fmla="val 7222"/>
              </a:avLst>
            </a:prstGeom>
            <a:gradFill rotWithShape="0">
              <a:gsLst>
                <a:gs pos="0">
                  <a:srgbClr val="99CCFF"/>
                </a:gs>
                <a:gs pos="50000">
                  <a:srgbClr val="EBF5FF"/>
                </a:gs>
                <a:gs pos="100000">
                  <a:srgbClr val="99CC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VN" sz="1200"/>
            </a:p>
            <a:p>
              <a:pPr>
                <a:buFontTx/>
                <a:buChar char="-"/>
              </a:pPr>
              <a:r>
                <a:rPr lang="en-US" altLang="en-VN" sz="1200"/>
                <a:t>Kế hoạch thực hiện</a:t>
              </a:r>
            </a:p>
            <a:p>
              <a:pPr>
                <a:buFontTx/>
                <a:buChar char="-"/>
              </a:pPr>
              <a:r>
                <a:rPr lang="en-US" altLang="en-VN" sz="1200"/>
                <a:t>Phân phối thông tin</a:t>
              </a:r>
            </a:p>
            <a:p>
              <a:pPr>
                <a:buFontTx/>
                <a:buChar char="-"/>
              </a:pPr>
              <a:r>
                <a:rPr lang="en-US" altLang="en-VN" sz="1200"/>
                <a:t>Các nhóm thực hiện</a:t>
              </a:r>
            </a:p>
            <a:p>
              <a:pPr>
                <a:buFontTx/>
                <a:buChar char="-"/>
              </a:pPr>
              <a:r>
                <a:rPr lang="en-US" altLang="en-VN" sz="1200"/>
                <a:t>Đảm bảo chất lượng</a:t>
              </a:r>
            </a:p>
          </p:txBody>
        </p:sp>
        <p:sp>
          <p:nvSpPr>
            <p:cNvPr id="15372" name="AutoShape 610">
              <a:extLst>
                <a:ext uri="{FF2B5EF4-FFF2-40B4-BE49-F238E27FC236}">
                  <a16:creationId xmlns:a16="http://schemas.microsoft.com/office/drawing/2014/main" id="{B7DB2CC9-DFFD-774A-AD19-0E989C25B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083"/>
              <a:ext cx="1200" cy="237"/>
            </a:xfrm>
            <a:prstGeom prst="roundRect">
              <a:avLst>
                <a:gd name="adj" fmla="val 12037"/>
              </a:avLst>
            </a:prstGeom>
            <a:gradFill rotWithShape="0">
              <a:gsLst>
                <a:gs pos="0">
                  <a:srgbClr val="99CCFF"/>
                </a:gs>
                <a:gs pos="50000">
                  <a:srgbClr val="EBF5FF"/>
                </a:gs>
                <a:gs pos="100000">
                  <a:srgbClr val="99CC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VN" sz="1200"/>
                <a:t>Kết thúc hợp đồng</a:t>
              </a:r>
            </a:p>
            <a:p>
              <a:r>
                <a:rPr lang="en-US" altLang="en-VN" sz="1200"/>
                <a:t>Kết thúc quản trị dự án</a:t>
              </a:r>
            </a:p>
          </p:txBody>
        </p:sp>
        <p:sp>
          <p:nvSpPr>
            <p:cNvPr id="15373" name="AutoShape 611">
              <a:extLst>
                <a:ext uri="{FF2B5EF4-FFF2-40B4-BE49-F238E27FC236}">
                  <a16:creationId xmlns:a16="http://schemas.microsoft.com/office/drawing/2014/main" id="{A5DE1225-B805-1F48-9614-A44920057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008"/>
              <a:ext cx="816" cy="198"/>
            </a:xfrm>
            <a:prstGeom prst="roundRect">
              <a:avLst>
                <a:gd name="adj" fmla="val 17778"/>
              </a:avLst>
            </a:prstGeom>
            <a:gradFill rotWithShape="0">
              <a:gsLst>
                <a:gs pos="0">
                  <a:srgbClr val="99CCFF"/>
                </a:gs>
                <a:gs pos="50000">
                  <a:srgbClr val="EBF5FF"/>
                </a:gs>
                <a:gs pos="100000">
                  <a:srgbClr val="99CC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200">
                  <a:latin typeface="Arial" charset="0"/>
                  <a:ea typeface="ＭＳ Ｐゴシック" charset="0"/>
                  <a:cs typeface="ＭＳ Ｐゴシック" charset="0"/>
                </a:rPr>
                <a:t>Khởi động</a:t>
              </a:r>
            </a:p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74" name="Text Box 612">
              <a:extLst>
                <a:ext uri="{FF2B5EF4-FFF2-40B4-BE49-F238E27FC236}">
                  <a16:creationId xmlns:a16="http://schemas.microsoft.com/office/drawing/2014/main" id="{79C85796-E388-5344-9F1B-E0654B8CB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32"/>
              <a:ext cx="1373" cy="1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/>
                <a:t>Project Management</a:t>
              </a:r>
            </a:p>
          </p:txBody>
        </p:sp>
        <p:sp>
          <p:nvSpPr>
            <p:cNvPr id="15375" name="Text Box 613">
              <a:extLst>
                <a:ext uri="{FF2B5EF4-FFF2-40B4-BE49-F238E27FC236}">
                  <a16:creationId xmlns:a16="http://schemas.microsoft.com/office/drawing/2014/main" id="{7334AA5D-5EEF-3E4B-B58F-1EEF54301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1852"/>
              <a:ext cx="717" cy="164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EBCC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tIns="54000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VN" sz="900"/>
                <a:t>Khởi động dự án</a:t>
              </a:r>
            </a:p>
          </p:txBody>
        </p:sp>
        <p:sp>
          <p:nvSpPr>
            <p:cNvPr id="15376" name="Text Box 614">
              <a:extLst>
                <a:ext uri="{FF2B5EF4-FFF2-40B4-BE49-F238E27FC236}">
                  <a16:creationId xmlns:a16="http://schemas.microsoft.com/office/drawing/2014/main" id="{C9BA18FE-AD51-8E43-8D20-98EF27C57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2" y="1786"/>
              <a:ext cx="910" cy="134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EBCC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tIns="5400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/>
                <a:t>Họach định</a:t>
              </a:r>
            </a:p>
          </p:txBody>
        </p:sp>
        <p:sp>
          <p:nvSpPr>
            <p:cNvPr id="15377" name="Text Box 615">
              <a:extLst>
                <a:ext uri="{FF2B5EF4-FFF2-40B4-BE49-F238E27FC236}">
                  <a16:creationId xmlns:a16="http://schemas.microsoft.com/office/drawing/2014/main" id="{FF6576CE-ACFE-CD40-872E-5ADB76ADB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08"/>
              <a:ext cx="864" cy="160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EBCC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tIns="54000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VN" sz="1200"/>
                <a:t>Kiểm soát dự án</a:t>
              </a:r>
            </a:p>
          </p:txBody>
        </p:sp>
        <p:sp>
          <p:nvSpPr>
            <p:cNvPr id="15378" name="Text Box 616">
              <a:extLst>
                <a:ext uri="{FF2B5EF4-FFF2-40B4-BE49-F238E27FC236}">
                  <a16:creationId xmlns:a16="http://schemas.microsoft.com/office/drawing/2014/main" id="{AD0765E0-CCCA-6F47-B97F-3BBE8EAEE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3082"/>
              <a:ext cx="693" cy="182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EBCC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tIns="5400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/>
                <a:t>Thực hiện</a:t>
              </a:r>
            </a:p>
          </p:txBody>
        </p:sp>
        <p:sp>
          <p:nvSpPr>
            <p:cNvPr id="15379" name="Text Box 617">
              <a:extLst>
                <a:ext uri="{FF2B5EF4-FFF2-40B4-BE49-F238E27FC236}">
                  <a16:creationId xmlns:a16="http://schemas.microsoft.com/office/drawing/2014/main" id="{807B2CB5-B437-214A-8CEF-9F00B9ABA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" y="3945"/>
              <a:ext cx="504" cy="150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FFEBCC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tIns="54000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VN" sz="1200"/>
                <a:t>Kết thúc</a:t>
              </a:r>
            </a:p>
          </p:txBody>
        </p:sp>
        <p:sp>
          <p:nvSpPr>
            <p:cNvPr id="15380" name="Line 618">
              <a:extLst>
                <a:ext uri="{FF2B5EF4-FFF2-40B4-BE49-F238E27FC236}">
                  <a16:creationId xmlns:a16="http://schemas.microsoft.com/office/drawing/2014/main" id="{67AE5E33-FC43-7745-A3D4-53BEABBCE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9" y="2723"/>
              <a:ext cx="519" cy="317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72" name="Line 619">
              <a:extLst>
                <a:ext uri="{FF2B5EF4-FFF2-40B4-BE49-F238E27FC236}">
                  <a16:creationId xmlns:a16="http://schemas.microsoft.com/office/drawing/2014/main" id="{017A99FD-9B3C-D441-B157-48495D7F0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" y="2763"/>
              <a:ext cx="0" cy="43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VN"/>
            </a:p>
          </p:txBody>
        </p:sp>
        <p:sp>
          <p:nvSpPr>
            <p:cNvPr id="23573" name="Line 620">
              <a:extLst>
                <a:ext uri="{FF2B5EF4-FFF2-40B4-BE49-F238E27FC236}">
                  <a16:creationId xmlns:a16="http://schemas.microsoft.com/office/drawing/2014/main" id="{30F7B228-27A3-2B46-B010-996EBD33D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0" y="3336"/>
              <a:ext cx="81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VN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60EF8942-A9F8-E64E-A76C-05B6EF0DD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618" y="287482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Quy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trình</a:t>
            </a:r>
            <a:endParaRPr lang="en-US" altLang="en-VN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5602" name="Picture 12" descr="Cork">
            <a:extLst>
              <a:ext uri="{FF2B5EF4-FFF2-40B4-BE49-F238E27FC236}">
                <a16:creationId xmlns:a16="http://schemas.microsoft.com/office/drawing/2014/main" id="{731424DC-8AAD-EC4D-A5B3-FCC78027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09" y="1465118"/>
            <a:ext cx="6705600" cy="482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12667DB-2C56-F74D-B4BE-6665D1D9E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0838" y="304801"/>
            <a:ext cx="8907462" cy="676275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br>
              <a:rPr lang="en-US" altLang="en-VN" sz="4800">
                <a:ea typeface="ＭＳ Ｐゴシック" panose="020B0600070205080204" pitchFamily="34" charset="-128"/>
              </a:rPr>
            </a:br>
            <a:endParaRPr lang="en-US" altLang="en-VN" sz="4800">
              <a:ea typeface="ＭＳ Ｐゴシック" panose="020B0600070205080204" pitchFamily="34" charset="-128"/>
            </a:endParaRPr>
          </a:p>
        </p:txBody>
      </p:sp>
      <p:sp>
        <p:nvSpPr>
          <p:cNvPr id="26626" name="Rectangle 1">
            <a:extLst>
              <a:ext uri="{FF2B5EF4-FFF2-40B4-BE49-F238E27FC236}">
                <a16:creationId xmlns:a16="http://schemas.microsoft.com/office/drawing/2014/main" id="{4F1D0CE1-CD8F-844D-8651-E1FEE0807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705768"/>
            <a:ext cx="76962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855663" indent="-3476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US" altLang="en-VN" sz="2800" b="0" dirty="0" err="1">
                <a:latin typeface="Times New Roman" panose="02020603050405020304" pitchFamily="18" charset="0"/>
              </a:rPr>
              <a:t>Tuyển</a:t>
            </a:r>
            <a:r>
              <a:rPr kumimoji="1" lang="en-US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en-US" altLang="en-VN" sz="2800" b="0" dirty="0" err="1">
                <a:latin typeface="Times New Roman" panose="02020603050405020304" pitchFamily="18" charset="0"/>
              </a:rPr>
              <a:t>dụng</a:t>
            </a:r>
            <a:r>
              <a:rPr kumimoji="1" lang="en-US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en-US" altLang="en-VN" sz="2800" b="0" dirty="0" err="1">
                <a:latin typeface="Times New Roman" panose="02020603050405020304" pitchFamily="18" charset="0"/>
              </a:rPr>
              <a:t>nguồn</a:t>
            </a:r>
            <a:r>
              <a:rPr kumimoji="1" lang="en-US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en-US" altLang="en-VN" sz="2800" b="0" dirty="0" err="1">
                <a:latin typeface="Times New Roman" panose="02020603050405020304" pitchFamily="18" charset="0"/>
              </a:rPr>
              <a:t>nhân</a:t>
            </a:r>
            <a:r>
              <a:rPr kumimoji="1" lang="en-US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en-US" altLang="en-VN" sz="2800" b="0" dirty="0" err="1">
                <a:latin typeface="Times New Roman" panose="02020603050405020304" pitchFamily="18" charset="0"/>
              </a:rPr>
              <a:t>lực</a:t>
            </a:r>
            <a:r>
              <a:rPr kumimoji="1" lang="en-US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en-US" altLang="en-VN" sz="2800" b="0" dirty="0" err="1">
                <a:latin typeface="Times New Roman" panose="02020603050405020304" pitchFamily="18" charset="0"/>
              </a:rPr>
              <a:t>trình</a:t>
            </a:r>
            <a:r>
              <a:rPr kumimoji="1" lang="en-US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en-US" altLang="en-VN" sz="2800" b="0" dirty="0" err="1">
                <a:latin typeface="Times New Roman" panose="02020603050405020304" pitchFamily="18" charset="0"/>
              </a:rPr>
              <a:t>độ</a:t>
            </a:r>
            <a:r>
              <a:rPr kumimoji="1" lang="en-US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en-US" altLang="en-VN" sz="2800" b="0" dirty="0" err="1">
                <a:latin typeface="Times New Roman" panose="02020603050405020304" pitchFamily="18" charset="0"/>
              </a:rPr>
              <a:t>cao</a:t>
            </a:r>
            <a:endParaRPr kumimoji="1" lang="en-US" altLang="en-VN" sz="2800" b="0" dirty="0">
              <a:latin typeface="Times New Roman" panose="02020603050405020304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fr-FR" altLang="en-VN" sz="2800" b="0" dirty="0" err="1">
                <a:latin typeface="Times New Roman" panose="02020603050405020304" pitchFamily="18" charset="0"/>
              </a:rPr>
              <a:t>Phân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công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công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việc</a:t>
            </a:r>
            <a:endParaRPr kumimoji="1" lang="en-US" altLang="en-VN" sz="2800" b="0" dirty="0">
              <a:latin typeface="Times New Roman" panose="02020603050405020304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fr-FR" altLang="en-VN" sz="2800" b="0" dirty="0" err="1">
                <a:latin typeface="Times New Roman" panose="02020603050405020304" pitchFamily="18" charset="0"/>
              </a:rPr>
              <a:t>Đào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tạo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,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huấn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luyện</a:t>
            </a:r>
            <a:endParaRPr kumimoji="1" lang="en-US" altLang="en-VN" sz="2800" b="0" dirty="0">
              <a:latin typeface="Times New Roman" panose="02020603050405020304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fr-FR" altLang="en-VN" sz="2800" b="0" dirty="0">
                <a:latin typeface="Times New Roman" panose="02020603050405020304" pitchFamily="18" charset="0"/>
              </a:rPr>
              <a:t>Outsourcing</a:t>
            </a:r>
            <a:endParaRPr kumimoji="1" lang="en-US" altLang="en-VN" sz="2800" b="0" dirty="0">
              <a:latin typeface="Times New Roman" panose="02020603050405020304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fr-FR" altLang="en-VN" sz="2800" b="0" dirty="0" err="1">
                <a:latin typeface="Times New Roman" panose="02020603050405020304" pitchFamily="18" charset="0"/>
              </a:rPr>
              <a:t>Động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viên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,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khen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thưởng</a:t>
            </a:r>
            <a:endParaRPr kumimoji="1" lang="en-US" altLang="en-VN" sz="2800" b="0" dirty="0">
              <a:latin typeface="Times New Roman" panose="02020603050405020304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fr-FR" altLang="en-VN" sz="2800" b="0" dirty="0" err="1">
                <a:latin typeface="Times New Roman" panose="02020603050405020304" pitchFamily="18" charset="0"/>
              </a:rPr>
              <a:t>Xây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dựng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chế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độ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,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chính</a:t>
            </a:r>
            <a:r>
              <a:rPr kumimoji="1" lang="fr-FR" altLang="en-VN" sz="2800" b="0" dirty="0">
                <a:latin typeface="Times New Roman" panose="02020603050405020304" pitchFamily="18" charset="0"/>
              </a:rPr>
              <a:t> </a:t>
            </a:r>
            <a:r>
              <a:rPr kumimoji="1" lang="fr-FR" altLang="en-VN" sz="2800" b="0" dirty="0" err="1">
                <a:latin typeface="Times New Roman" panose="02020603050405020304" pitchFamily="18" charset="0"/>
              </a:rPr>
              <a:t>sách</a:t>
            </a:r>
            <a:endParaRPr kumimoji="1" lang="en-US" altLang="en-VN" sz="2800" b="0" dirty="0">
              <a:latin typeface="Times New Roman" panose="02020603050405020304" pitchFamily="18" charset="0"/>
            </a:endParaRPr>
          </a:p>
        </p:txBody>
      </p:sp>
      <p:sp>
        <p:nvSpPr>
          <p:cNvPr id="26627" name="TextBox 2">
            <a:extLst>
              <a:ext uri="{FF2B5EF4-FFF2-40B4-BE49-F238E27FC236}">
                <a16:creationId xmlns:a16="http://schemas.microsoft.com/office/drawing/2014/main" id="{2198D329-FF45-3846-AB7E-C8E09A5F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90" y="566845"/>
            <a:ext cx="609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2"/>
            <a:r>
              <a:rPr kumimoji="1" lang="en-US" altLang="en-VN" sz="4000" b="0" dirty="0" err="1">
                <a:solidFill>
                  <a:srgbClr val="002060"/>
                </a:solidFill>
                <a:cs typeface="Arial" panose="020B0604020202020204" pitchFamily="34" charset="0"/>
              </a:rPr>
              <a:t>Nhân</a:t>
            </a:r>
            <a:r>
              <a:rPr kumimoji="1" lang="en-US" altLang="en-VN" sz="4000" b="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kumimoji="1" lang="en-US" altLang="en-VN" sz="4000" b="0" dirty="0" err="1">
                <a:solidFill>
                  <a:srgbClr val="002060"/>
                </a:solidFill>
                <a:cs typeface="Arial" panose="020B0604020202020204" pitchFamily="34" charset="0"/>
              </a:rPr>
              <a:t>lực</a:t>
            </a:r>
            <a:endParaRPr kumimoji="1" lang="en-US" altLang="en-VN" sz="4000" b="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961346AB-F669-F64D-9821-490159987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628335"/>
            <a:ext cx="10641037" cy="4572000"/>
          </a:xfrm>
        </p:spPr>
        <p:txBody>
          <a:bodyPr>
            <a:normAutofit/>
          </a:bodyPr>
          <a:lstStyle/>
          <a:p>
            <a:pPr marL="406400" lvl="3" indent="-347663">
              <a:spcBef>
                <a:spcPts val="1200"/>
              </a:spcBef>
            </a:pPr>
            <a:r>
              <a:rPr kumimoji="1" lang="en-US" altLang="en-VN" sz="3200" dirty="0" err="1">
                <a:ea typeface="ＭＳ Ｐゴシック" panose="020B0600070205080204" pitchFamily="34" charset="-128"/>
              </a:rPr>
              <a:t>Phần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cứng</a:t>
            </a:r>
            <a:endParaRPr kumimoji="1" lang="en-US" altLang="en-VN" sz="3200" dirty="0">
              <a:ea typeface="ＭＳ Ｐゴシック" panose="020B0600070205080204" pitchFamily="34" charset="-128"/>
            </a:endParaRPr>
          </a:p>
          <a:p>
            <a:pPr marL="406400" lvl="3" indent="-347663">
              <a:spcBef>
                <a:spcPts val="1200"/>
              </a:spcBef>
            </a:pPr>
            <a:r>
              <a:rPr kumimoji="1" lang="en-US" altLang="en-VN" sz="3200" dirty="0" err="1">
                <a:ea typeface="ＭＳ Ｐゴシック" panose="020B0600070205080204" pitchFamily="34" charset="-128"/>
              </a:rPr>
              <a:t>Hệ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điều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hành</a:t>
            </a:r>
            <a:endParaRPr kumimoji="1" lang="en-US" altLang="en-VN" sz="3200" dirty="0">
              <a:ea typeface="ＭＳ Ｐゴシック" panose="020B0600070205080204" pitchFamily="34" charset="-128"/>
            </a:endParaRPr>
          </a:p>
          <a:p>
            <a:pPr marL="406400" lvl="3" indent="-347663">
              <a:spcBef>
                <a:spcPts val="1200"/>
              </a:spcBef>
            </a:pPr>
            <a:r>
              <a:rPr kumimoji="1" lang="en-US" altLang="en-VN" sz="3200" dirty="0" err="1">
                <a:ea typeface="ＭＳ Ｐゴシック" panose="020B0600070205080204" pitchFamily="34" charset="-128"/>
              </a:rPr>
              <a:t>Mạng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và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truyền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thông</a:t>
            </a:r>
            <a:endParaRPr kumimoji="1" lang="en-US" altLang="en-VN" sz="3200" dirty="0">
              <a:ea typeface="ＭＳ Ｐゴシック" panose="020B0600070205080204" pitchFamily="34" charset="-128"/>
            </a:endParaRPr>
          </a:p>
          <a:p>
            <a:pPr marL="406400" lvl="3" indent="-347663">
              <a:spcBef>
                <a:spcPts val="1200"/>
              </a:spcBef>
            </a:pPr>
            <a:r>
              <a:rPr kumimoji="1" lang="en-US" altLang="en-VN" sz="3200" dirty="0" err="1">
                <a:ea typeface="ＭＳ Ｐゴシック" panose="020B0600070205080204" pitchFamily="34" charset="-128"/>
              </a:rPr>
              <a:t>Hệ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quản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lý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CSDL</a:t>
            </a:r>
          </a:p>
          <a:p>
            <a:pPr marL="406400" lvl="3" indent="-347663">
              <a:spcBef>
                <a:spcPts val="1200"/>
              </a:spcBef>
            </a:pPr>
            <a:r>
              <a:rPr kumimoji="1" lang="en-US" altLang="en-VN" sz="3200" dirty="0">
                <a:ea typeface="ＭＳ Ｐゴシック" panose="020B0600070205080204" pitchFamily="34" charset="-128"/>
              </a:rPr>
              <a:t>Middleware</a:t>
            </a:r>
          </a:p>
          <a:p>
            <a:pPr marL="406400" lvl="3" indent="-347663">
              <a:spcBef>
                <a:spcPts val="1200"/>
              </a:spcBef>
            </a:pPr>
            <a:r>
              <a:rPr kumimoji="1" lang="en-US" altLang="en-VN" sz="3200" dirty="0" err="1">
                <a:ea typeface="ＭＳ Ｐゴシック" panose="020B0600070205080204" pitchFamily="34" charset="-128"/>
              </a:rPr>
              <a:t>Công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cụ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phát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triển</a:t>
            </a:r>
            <a:endParaRPr kumimoji="1" lang="en-US" altLang="en-VN" sz="32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VN" sz="3200" dirty="0">
              <a:ea typeface="ＭＳ Ｐゴシック" panose="020B0600070205080204" pitchFamily="34" charset="-128"/>
            </a:endParaRPr>
          </a:p>
        </p:txBody>
      </p:sp>
      <p:sp>
        <p:nvSpPr>
          <p:cNvPr id="27650" name="Text Box 6">
            <a:extLst>
              <a:ext uri="{FF2B5EF4-FFF2-40B4-BE49-F238E27FC236}">
                <a16:creationId xmlns:a16="http://schemas.microsoft.com/office/drawing/2014/main" id="{4780223D-1BF5-2A48-9251-799D9D8F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509955"/>
            <a:ext cx="632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2">
              <a:spcBef>
                <a:spcPct val="50000"/>
              </a:spcBef>
            </a:pPr>
            <a:r>
              <a:rPr kumimoji="1" lang="en-US" altLang="en-VN" sz="3600">
                <a:solidFill>
                  <a:srgbClr val="002060"/>
                </a:solidFill>
                <a:cs typeface="Arial" panose="020B0604020202020204" pitchFamily="34" charset="0"/>
              </a:rPr>
              <a:t>Hạ tầng CNTT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72DF9C8E-2667-DF48-AB50-BD21ED36B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717" y="239151"/>
            <a:ext cx="10508566" cy="992188"/>
          </a:xfrm>
        </p:spPr>
        <p:txBody>
          <a:bodyPr/>
          <a:lstStyle/>
          <a:p>
            <a:pPr eaLnBrk="1" hangingPunct="1"/>
            <a:r>
              <a:rPr lang="en-US" altLang="en-V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CNTT </a:t>
            </a:r>
            <a:r>
              <a:rPr lang="en-US" altLang="en-VN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altLang="en-V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VN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vai</a:t>
            </a:r>
            <a:r>
              <a:rPr lang="en-US" altLang="en-V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VN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trò</a:t>
            </a:r>
            <a:r>
              <a:rPr lang="en-US" altLang="en-V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VN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altLang="en-V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CNTT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2D8C0AE4-5E4B-F742-B7B4-CDCB607D3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332" y="1701018"/>
            <a:ext cx="10635176" cy="4800600"/>
          </a:xfrm>
        </p:spPr>
        <p:txBody>
          <a:bodyPr>
            <a:normAutofit/>
          </a:bodyPr>
          <a:lstStyle/>
          <a:p>
            <a:pPr marL="90488" lvl="1">
              <a:spcBef>
                <a:spcPts val="1800"/>
              </a:spcBef>
              <a:buFont typeface="Wingdings" pitchFamily="2" charset="2"/>
              <a:buChar char="v"/>
            </a:pP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Khái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niệm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,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lịch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sử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và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vai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trò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của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CNTT</a:t>
            </a:r>
          </a:p>
          <a:p>
            <a:pPr marL="547688" lvl="3">
              <a:spcBef>
                <a:spcPts val="1800"/>
              </a:spcBef>
            </a:pPr>
            <a:r>
              <a:rPr kumimoji="1" lang="en-US" altLang="en-VN" sz="3200" dirty="0">
                <a:ea typeface="ＭＳ Ｐゴシック" panose="020B0600070205080204" pitchFamily="34" charset="-128"/>
              </a:rPr>
              <a:t> CNTT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là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gì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?</a:t>
            </a:r>
          </a:p>
          <a:p>
            <a:pPr marL="547688" lvl="3">
              <a:spcBef>
                <a:spcPts val="1800"/>
              </a:spcBef>
            </a:pP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Lịch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sử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phát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triển</a:t>
            </a:r>
            <a:endParaRPr kumimoji="1" lang="en-US" altLang="en-VN" sz="3200" dirty="0">
              <a:ea typeface="ＭＳ Ｐゴシック" panose="020B0600070205080204" pitchFamily="34" charset="-128"/>
            </a:endParaRPr>
          </a:p>
          <a:p>
            <a:pPr marL="547688" lvl="3">
              <a:spcBef>
                <a:spcPts val="1800"/>
              </a:spcBef>
            </a:pP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Vai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trò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của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CNTT</a:t>
            </a:r>
          </a:p>
          <a:p>
            <a:pPr marL="90488" lvl="1" algn="just">
              <a:buFontTx/>
              <a:buChar char="•"/>
            </a:pPr>
            <a:endParaRPr lang="en-US" altLang="en-VN" sz="3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E06B3CED-4B8E-E34C-8F7B-F2DA815A0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04" y="526473"/>
            <a:ext cx="8610600" cy="689264"/>
          </a:xfrm>
        </p:spPr>
        <p:txBody>
          <a:bodyPr/>
          <a:lstStyle/>
          <a:p>
            <a:pPr marL="342900" indent="-342900"/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CNTT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là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gì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?</a:t>
            </a:r>
            <a:endParaRPr lang="en-US" altLang="en-VN" sz="3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FBAB66BB-0B07-8B46-8BE9-DE8616729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5445" y="1676400"/>
            <a:ext cx="10693791" cy="4175760"/>
          </a:xfrm>
        </p:spPr>
        <p:txBody>
          <a:bodyPr>
            <a:normAutofit/>
          </a:bodyPr>
          <a:lstStyle/>
          <a:p>
            <a:pPr marL="515938" lvl="3" indent="-457200" algn="just"/>
            <a:r>
              <a:rPr kumimoji="1" lang="en-US" altLang="en-VN" sz="3200" dirty="0" err="1">
                <a:ea typeface="ＭＳ Ｐゴシック" panose="020B0600070205080204" pitchFamily="34" charset="-128"/>
              </a:rPr>
              <a:t>Công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nghệ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(Technology):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Tổ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hợp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của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các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kỹ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năng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, tri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thức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,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nguyên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liệu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,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thiết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bị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và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các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công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cụ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được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vận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dụng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bởi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con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người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nhằm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chuyển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từ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các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nguyên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liệu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dưới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dạng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thô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trở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thành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hàng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hoá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và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dịch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vụ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.</a:t>
            </a:r>
          </a:p>
          <a:p>
            <a:pPr marL="515938" lvl="3" indent="-457200" algn="just"/>
            <a:r>
              <a:rPr kumimoji="1" lang="en-US" altLang="en-VN" sz="3200" dirty="0" err="1">
                <a:ea typeface="ＭＳ Ｐゴシック" panose="020B0600070205080204" pitchFamily="34" charset="-128"/>
              </a:rPr>
              <a:t>Công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nghệ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thông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tin (IT – Information Technology):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Là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công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nghệ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được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sử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dụng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để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lưu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trữ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,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truyền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thông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,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thao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tác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dữ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liệu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,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thông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tin, tri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thức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,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trí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tuệ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và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sự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sáng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 </a:t>
            </a:r>
            <a:r>
              <a:rPr kumimoji="1" lang="en-US" altLang="en-VN" sz="3200" dirty="0" err="1">
                <a:ea typeface="ＭＳ Ｐゴシック" panose="020B0600070205080204" pitchFamily="34" charset="-128"/>
              </a:rPr>
              <a:t>tạo</a:t>
            </a:r>
            <a:r>
              <a:rPr kumimoji="1" lang="en-US" altLang="en-VN" sz="32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VN" sz="3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3BBF9EA3-9820-1649-A079-1B23A7392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2197" y="269654"/>
            <a:ext cx="8610600" cy="992188"/>
          </a:xfrm>
        </p:spPr>
        <p:txBody>
          <a:bodyPr/>
          <a:lstStyle/>
          <a:p>
            <a:pPr marL="342900" indent="-342900"/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Lịch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sử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phát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triển</a:t>
            </a:r>
            <a:endParaRPr lang="en-US" altLang="en-VN" sz="5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314" name="Text Box 7">
            <a:extLst>
              <a:ext uri="{FF2B5EF4-FFF2-40B4-BE49-F238E27FC236}">
                <a16:creationId xmlns:a16="http://schemas.microsoft.com/office/drawing/2014/main" id="{739B41F6-7369-2147-82BD-EE87F5A00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932364"/>
            <a:ext cx="3048000" cy="3460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5F94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/>
              <a:t>Máy tính cơ điện</a:t>
            </a:r>
          </a:p>
        </p:txBody>
      </p:sp>
      <p:sp>
        <p:nvSpPr>
          <p:cNvPr id="13315" name="Text Box 8">
            <a:extLst>
              <a:ext uri="{FF2B5EF4-FFF2-40B4-BE49-F238E27FC236}">
                <a16:creationId xmlns:a16="http://schemas.microsoft.com/office/drawing/2014/main" id="{D2DB56D4-F015-334C-B52C-F7D5AC746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4259264"/>
            <a:ext cx="3048000" cy="3460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5F94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/>
              <a:t>IBM PC</a:t>
            </a:r>
          </a:p>
        </p:txBody>
      </p:sp>
      <p:sp>
        <p:nvSpPr>
          <p:cNvPr id="13316" name="AutoShape 9">
            <a:extLst>
              <a:ext uri="{FF2B5EF4-FFF2-40B4-BE49-F238E27FC236}">
                <a16:creationId xmlns:a16="http://schemas.microsoft.com/office/drawing/2014/main" id="{3D72F5CE-E27F-9F4A-A91A-30FFE56DA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67239"/>
            <a:ext cx="609600" cy="36512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VN" altLang="en-VN"/>
          </a:p>
        </p:txBody>
      </p:sp>
      <p:sp>
        <p:nvSpPr>
          <p:cNvPr id="13317" name="Text Box 10">
            <a:extLst>
              <a:ext uri="{FF2B5EF4-FFF2-40B4-BE49-F238E27FC236}">
                <a16:creationId xmlns:a16="http://schemas.microsoft.com/office/drawing/2014/main" id="{1E0909EE-E093-7543-BB79-01BB16D14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573464"/>
            <a:ext cx="3048000" cy="3460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5F94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/>
              <a:t>LAN, WAN</a:t>
            </a:r>
          </a:p>
        </p:txBody>
      </p:sp>
      <p:sp>
        <p:nvSpPr>
          <p:cNvPr id="13318" name="Text Box 11">
            <a:extLst>
              <a:ext uri="{FF2B5EF4-FFF2-40B4-BE49-F238E27FC236}">
                <a16:creationId xmlns:a16="http://schemas.microsoft.com/office/drawing/2014/main" id="{0336E20F-6819-E141-9FDF-88075CEA6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2887664"/>
            <a:ext cx="3048000" cy="3460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5F94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/>
              <a:t>Internet</a:t>
            </a:r>
          </a:p>
        </p:txBody>
      </p:sp>
      <p:sp>
        <p:nvSpPr>
          <p:cNvPr id="13319" name="Text Box 12">
            <a:extLst>
              <a:ext uri="{FF2B5EF4-FFF2-40B4-BE49-F238E27FC236}">
                <a16:creationId xmlns:a16="http://schemas.microsoft.com/office/drawing/2014/main" id="{1CF410CD-2D50-3946-9AE3-0F3A18B02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7213"/>
            <a:ext cx="2247900" cy="590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5F94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 dirty="0" err="1"/>
              <a:t>Các</a:t>
            </a:r>
            <a:r>
              <a:rPr lang="en-US" altLang="en-VN" sz="1600" dirty="0"/>
              <a:t> HTTT </a:t>
            </a:r>
            <a:r>
              <a:rPr lang="en-US" altLang="en-VN" sz="1600" dirty="0" err="1"/>
              <a:t>chiến</a:t>
            </a:r>
            <a:r>
              <a:rPr lang="en-US" altLang="en-VN" sz="1600" dirty="0"/>
              <a:t> </a:t>
            </a:r>
            <a:r>
              <a:rPr lang="en-US" altLang="en-VN" sz="1600" dirty="0" err="1"/>
              <a:t>lược</a:t>
            </a:r>
            <a:r>
              <a:rPr lang="en-US" altLang="en-VN" sz="1600" dirty="0"/>
              <a:t> ERP, CRM, SCM,..</a:t>
            </a:r>
          </a:p>
        </p:txBody>
      </p:sp>
      <p:sp>
        <p:nvSpPr>
          <p:cNvPr id="13320" name="AutoShape 13">
            <a:extLst>
              <a:ext uri="{FF2B5EF4-FFF2-40B4-BE49-F238E27FC236}">
                <a16:creationId xmlns:a16="http://schemas.microsoft.com/office/drawing/2014/main" id="{20C5E748-4AFC-DD48-8AB3-87EAE2786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81439"/>
            <a:ext cx="609600" cy="36512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VN" altLang="en-VN"/>
          </a:p>
        </p:txBody>
      </p:sp>
      <p:sp>
        <p:nvSpPr>
          <p:cNvPr id="13321" name="AutoShape 14">
            <a:extLst>
              <a:ext uri="{FF2B5EF4-FFF2-40B4-BE49-F238E27FC236}">
                <a16:creationId xmlns:a16="http://schemas.microsoft.com/office/drawing/2014/main" id="{B49D1C64-A6C9-E148-8D41-3C8A831D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195639"/>
            <a:ext cx="609600" cy="36512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VN" altLang="en-VN"/>
          </a:p>
        </p:txBody>
      </p:sp>
      <p:sp>
        <p:nvSpPr>
          <p:cNvPr id="13322" name="Text Box 15">
            <a:extLst>
              <a:ext uri="{FF2B5EF4-FFF2-40B4-BE49-F238E27FC236}">
                <a16:creationId xmlns:a16="http://schemas.microsoft.com/office/drawing/2014/main" id="{C3E2B308-757F-0247-A3C1-0AC0F3684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06563"/>
            <a:ext cx="2324100" cy="8318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ABAB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/>
              <a:t>Công nghệ phần cứng và truyền thông mới</a:t>
            </a:r>
          </a:p>
        </p:txBody>
      </p:sp>
      <p:sp>
        <p:nvSpPr>
          <p:cNvPr id="13323" name="Text Box 16">
            <a:extLst>
              <a:ext uri="{FF2B5EF4-FFF2-40B4-BE49-F238E27FC236}">
                <a16:creationId xmlns:a16="http://schemas.microsoft.com/office/drawing/2014/main" id="{14BB206F-C093-8B47-906D-F94A200EC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838325"/>
            <a:ext cx="1714500" cy="590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5F94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/>
              <a:t>E-Commmerce           E-Business</a:t>
            </a:r>
          </a:p>
        </p:txBody>
      </p:sp>
      <p:sp>
        <p:nvSpPr>
          <p:cNvPr id="13324" name="AutoShape 17">
            <a:extLst>
              <a:ext uri="{FF2B5EF4-FFF2-40B4-BE49-F238E27FC236}">
                <a16:creationId xmlns:a16="http://schemas.microsoft.com/office/drawing/2014/main" id="{B1054CF2-8FF2-894D-BAB0-0D5A75353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579564"/>
            <a:ext cx="609600" cy="3830637"/>
          </a:xfrm>
          <a:prstGeom prst="upArrow">
            <a:avLst>
              <a:gd name="adj1" fmla="val 50000"/>
              <a:gd name="adj2" fmla="val 13123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VN" altLang="en-VN"/>
          </a:p>
        </p:txBody>
      </p:sp>
      <p:sp>
        <p:nvSpPr>
          <p:cNvPr id="13325" name="Text Box 18">
            <a:extLst>
              <a:ext uri="{FF2B5EF4-FFF2-40B4-BE49-F238E27FC236}">
                <a16:creationId xmlns:a16="http://schemas.microsoft.com/office/drawing/2014/main" id="{9CF111BB-A7C0-E04E-9FE2-0E557258F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300" y="1949451"/>
            <a:ext cx="990600" cy="3460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/>
              <a:t>CIO</a:t>
            </a:r>
          </a:p>
        </p:txBody>
      </p:sp>
      <p:sp>
        <p:nvSpPr>
          <p:cNvPr id="13326" name="Text Box 19">
            <a:extLst>
              <a:ext uri="{FF2B5EF4-FFF2-40B4-BE49-F238E27FC236}">
                <a16:creationId xmlns:a16="http://schemas.microsoft.com/office/drawing/2014/main" id="{C4C2FD75-DBAD-3B4C-96D8-EA8AEA8F3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300" y="2611438"/>
            <a:ext cx="1143000" cy="5905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/>
              <a:t>IT Manager</a:t>
            </a:r>
          </a:p>
        </p:txBody>
      </p:sp>
      <p:sp>
        <p:nvSpPr>
          <p:cNvPr id="13327" name="Text Box 20">
            <a:extLst>
              <a:ext uri="{FF2B5EF4-FFF2-40B4-BE49-F238E27FC236}">
                <a16:creationId xmlns:a16="http://schemas.microsoft.com/office/drawing/2014/main" id="{B85529BF-4F69-F242-8ECF-A1AD8639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900" y="3373438"/>
            <a:ext cx="1409700" cy="5905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/>
              <a:t>IT Professional</a:t>
            </a:r>
          </a:p>
        </p:txBody>
      </p:sp>
      <p:sp>
        <p:nvSpPr>
          <p:cNvPr id="13328" name="Text Box 21">
            <a:extLst>
              <a:ext uri="{FF2B5EF4-FFF2-40B4-BE49-F238E27FC236}">
                <a16:creationId xmlns:a16="http://schemas.microsoft.com/office/drawing/2014/main" id="{7D1BCD5D-4CE0-3046-880D-8D6A169B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900" y="4135438"/>
            <a:ext cx="1409700" cy="12001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VN" sz="1600"/>
              <a:t>Technician</a:t>
            </a:r>
          </a:p>
          <a:p>
            <a:pPr algn="ctr">
              <a:spcBef>
                <a:spcPct val="50000"/>
              </a:spcBef>
            </a:pPr>
            <a:r>
              <a:rPr lang="en-US" altLang="en-VN" sz="1600"/>
              <a:t>(Chuyên viên kỹ thuật)</a:t>
            </a:r>
          </a:p>
        </p:txBody>
      </p:sp>
      <p:sp>
        <p:nvSpPr>
          <p:cNvPr id="13329" name="AutoShape 23">
            <a:extLst>
              <a:ext uri="{FF2B5EF4-FFF2-40B4-BE49-F238E27FC236}">
                <a16:creationId xmlns:a16="http://schemas.microsoft.com/office/drawing/2014/main" id="{BB941BE5-3B49-7544-A3D6-6EA30D47F52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24213" y="2368551"/>
            <a:ext cx="638175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VN"/>
          </a:p>
        </p:txBody>
      </p:sp>
      <p:sp>
        <p:nvSpPr>
          <p:cNvPr id="13330" name="AutoShape 24">
            <a:extLst>
              <a:ext uri="{FF2B5EF4-FFF2-40B4-BE49-F238E27FC236}">
                <a16:creationId xmlns:a16="http://schemas.microsoft.com/office/drawing/2014/main" id="{08D480C0-5F40-F54F-A4A3-CCDAE8D3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689226"/>
            <a:ext cx="838200" cy="4556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VN"/>
          </a:p>
        </p:txBody>
      </p:sp>
      <p:sp>
        <p:nvSpPr>
          <p:cNvPr id="13331" name="AutoShape 22">
            <a:extLst>
              <a:ext uri="{FF2B5EF4-FFF2-40B4-BE49-F238E27FC236}">
                <a16:creationId xmlns:a16="http://schemas.microsoft.com/office/drawing/2014/main" id="{39E660F7-E9F4-EC4D-A38F-2FB585E81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28876"/>
            <a:ext cx="533400" cy="3968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VN" altLang="en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6C80683C-6080-9A42-A3E3-871784EB3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635" y="284869"/>
            <a:ext cx="10447789" cy="811239"/>
          </a:xfrm>
        </p:spPr>
        <p:txBody>
          <a:bodyPr>
            <a:normAutofit/>
          </a:bodyPr>
          <a:lstStyle/>
          <a:p>
            <a:pPr marL="342900" indent="-342900"/>
            <a:r>
              <a:rPr kumimoji="1"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5 </a:t>
            </a:r>
            <a:r>
              <a:rPr kumimoji="1" lang="en-US" altLang="ko-KR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ấp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độ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tin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học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hoá</a:t>
            </a:r>
            <a:endParaRPr lang="en-US" altLang="en-VN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4338" name="Picture 104" descr="StratISTh6">
            <a:extLst>
              <a:ext uri="{FF2B5EF4-FFF2-40B4-BE49-F238E27FC236}">
                <a16:creationId xmlns:a16="http://schemas.microsoft.com/office/drawing/2014/main" id="{FCB1A890-591C-7147-AA7D-8B84AF65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2" y="1603718"/>
            <a:ext cx="8281988" cy="496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5172748-5CF8-D24E-AA2C-39EADF0B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VN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Các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cấp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độ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tin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học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hóa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74CA59DD-0620-4840-A32F-BC7A0AA3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VN" b="1" i="1" dirty="0" err="1">
                <a:ea typeface="ＭＳ Ｐゴシック" panose="020B0600070205080204" pitchFamily="34" charset="-128"/>
              </a:rPr>
              <a:t>Một</a:t>
            </a:r>
            <a:r>
              <a:rPr lang="en-US" altLang="en-VN" dirty="0">
                <a:ea typeface="ＭＳ Ｐゴシック" panose="020B0600070205080204" pitchFamily="34" charset="-128"/>
              </a:rPr>
              <a:t>: </a:t>
            </a:r>
            <a:r>
              <a:rPr lang="en-US" altLang="en-VN" dirty="0" err="1">
                <a:ea typeface="ＭＳ Ｐゴシック" panose="020B0600070205080204" pitchFamily="34" charset="-128"/>
              </a:rPr>
              <a:t>Khai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thác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cục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bộ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VN" b="1" i="1" dirty="0">
                <a:ea typeface="ＭＳ Ｐゴシック" panose="020B0600070205080204" pitchFamily="34" charset="-128"/>
              </a:rPr>
              <a:t>Hai</a:t>
            </a:r>
            <a:r>
              <a:rPr lang="en-US" altLang="en-VN" dirty="0">
                <a:ea typeface="ＭＳ Ｐゴシック" panose="020B0600070205080204" pitchFamily="34" charset="-128"/>
              </a:rPr>
              <a:t>: </a:t>
            </a:r>
            <a:r>
              <a:rPr lang="en-US" altLang="en-VN" dirty="0" err="1">
                <a:ea typeface="ＭＳ Ｐゴシック" panose="020B0600070205080204" pitchFamily="34" charset="-128"/>
              </a:rPr>
              <a:t>Tích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hợp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nội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bộ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VN" b="1" i="1" dirty="0">
                <a:ea typeface="ＭＳ Ｐゴシック" panose="020B0600070205080204" pitchFamily="34" charset="-128"/>
              </a:rPr>
              <a:t>Ba</a:t>
            </a:r>
            <a:r>
              <a:rPr lang="en-US" altLang="en-VN" dirty="0">
                <a:ea typeface="ＭＳ Ｐゴシック" panose="020B0600070205080204" pitchFamily="34" charset="-128"/>
              </a:rPr>
              <a:t>: </a:t>
            </a:r>
            <a:r>
              <a:rPr lang="en-US" altLang="en-VN" dirty="0" err="1">
                <a:ea typeface="ＭＳ Ｐゴシック" panose="020B0600070205080204" pitchFamily="34" charset="-128"/>
              </a:rPr>
              <a:t>Thiết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kế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lại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quá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trình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kinh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doanh</a:t>
            </a:r>
            <a:endParaRPr lang="en-US" altLang="en-VN" dirty="0">
              <a:ea typeface="ＭＳ Ｐゴシック" panose="020B0600070205080204" pitchFamily="34" charset="-128"/>
            </a:endParaRPr>
          </a:p>
          <a:p>
            <a:r>
              <a:rPr lang="en-US" altLang="en-VN" b="1" i="1" dirty="0" err="1">
                <a:ea typeface="ＭＳ Ｐゴシック" panose="020B0600070205080204" pitchFamily="34" charset="-128"/>
              </a:rPr>
              <a:t>Bốn</a:t>
            </a:r>
            <a:r>
              <a:rPr lang="en-US" altLang="en-VN" dirty="0">
                <a:ea typeface="ＭＳ Ｐゴシック" panose="020B0600070205080204" pitchFamily="34" charset="-128"/>
              </a:rPr>
              <a:t>: </a:t>
            </a:r>
            <a:r>
              <a:rPr lang="en-US" altLang="en-VN" dirty="0" err="1">
                <a:ea typeface="ＭＳ Ｐゴシック" panose="020B0600070205080204" pitchFamily="34" charset="-128"/>
              </a:rPr>
              <a:t>Thiết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kế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lại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mạng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kinh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doanh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VN" b="1" i="1" dirty="0" err="1">
                <a:ea typeface="ＭＳ Ｐゴシック" panose="020B0600070205080204" pitchFamily="34" charset="-128"/>
              </a:rPr>
              <a:t>Năm</a:t>
            </a:r>
            <a:r>
              <a:rPr lang="en-US" altLang="en-VN" dirty="0">
                <a:ea typeface="ＭＳ Ｐゴシック" panose="020B0600070205080204" pitchFamily="34" charset="-128"/>
              </a:rPr>
              <a:t>: </a:t>
            </a:r>
            <a:r>
              <a:rPr lang="en-US" altLang="en-VN" dirty="0" err="1">
                <a:ea typeface="ＭＳ Ｐゴシック" panose="020B0600070205080204" pitchFamily="34" charset="-128"/>
              </a:rPr>
              <a:t>Xác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lại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phạm</a:t>
            </a:r>
            <a:r>
              <a:rPr lang="en-US" altLang="en-VN" dirty="0">
                <a:ea typeface="ＭＳ Ｐゴシック" panose="020B0600070205080204" pitchFamily="34" charset="-128"/>
              </a:rPr>
              <a:t> vi </a:t>
            </a:r>
            <a:r>
              <a:rPr lang="en-US" altLang="en-VN" dirty="0" err="1">
                <a:ea typeface="ＭＳ Ｐゴシック" panose="020B0600070205080204" pitchFamily="34" charset="-128"/>
              </a:rPr>
              <a:t>kinh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  <a:r>
              <a:rPr lang="en-US" altLang="en-VN" dirty="0" err="1">
                <a:ea typeface="ＭＳ Ｐゴシック" panose="020B0600070205080204" pitchFamily="34" charset="-128"/>
              </a:rPr>
              <a:t>doanh</a:t>
            </a:r>
            <a:r>
              <a:rPr lang="en-US" altLang="en-VN" dirty="0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DAFD3757-0C1C-E04E-A336-6A2F62870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kumimoji="1" lang="en-US" altLang="en-VN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Vai</a:t>
            </a:r>
            <a:r>
              <a:rPr kumimoji="1" lang="en-US" altLang="en-VN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trò</a:t>
            </a:r>
            <a:r>
              <a:rPr kumimoji="1" lang="en-US" altLang="en-VN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của</a:t>
            </a:r>
            <a:r>
              <a:rPr kumimoji="1" lang="en-US" altLang="en-VN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CIO (chief executive officer), IT Manager</a:t>
            </a:r>
            <a:endParaRPr lang="en-US" altLang="en-VN" sz="3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6386" name="Group 5">
            <a:extLst>
              <a:ext uri="{FF2B5EF4-FFF2-40B4-BE49-F238E27FC236}">
                <a16:creationId xmlns:a16="http://schemas.microsoft.com/office/drawing/2014/main" id="{D4F6A1C7-5886-9F43-8F93-D90176CB594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676401"/>
            <a:ext cx="6400800" cy="4639993"/>
            <a:chOff x="2957" y="10832"/>
            <a:chExt cx="5755" cy="3625"/>
          </a:xfrm>
        </p:grpSpPr>
        <p:sp>
          <p:nvSpPr>
            <p:cNvPr id="16387" name="Text Box 6">
              <a:extLst>
                <a:ext uri="{FF2B5EF4-FFF2-40B4-BE49-F238E27FC236}">
                  <a16:creationId xmlns:a16="http://schemas.microsoft.com/office/drawing/2014/main" id="{E40CE017-E91D-D145-A341-598BC81AE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7" y="12911"/>
              <a:ext cx="2515" cy="89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VN" sz="1200"/>
            </a:p>
            <a:p>
              <a:pPr algn="ctr"/>
              <a:r>
                <a:rPr lang="en-US" altLang="en-VN" sz="2000"/>
                <a:t>Operating Core</a:t>
              </a:r>
            </a:p>
          </p:txBody>
        </p:sp>
        <p:sp>
          <p:nvSpPr>
            <p:cNvPr id="16388" name="AutoShape 7">
              <a:extLst>
                <a:ext uri="{FF2B5EF4-FFF2-40B4-BE49-F238E27FC236}">
                  <a16:creationId xmlns:a16="http://schemas.microsoft.com/office/drawing/2014/main" id="{A1B2CB0B-31EA-3A46-B3CC-B0DBBE4ACE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025" y="11411"/>
              <a:ext cx="1620" cy="14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500 h 21600"/>
                <a:gd name="T14" fmla="*/ 17107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16389" name="Text Box 8">
              <a:extLst>
                <a:ext uri="{FF2B5EF4-FFF2-40B4-BE49-F238E27FC236}">
                  <a16:creationId xmlns:a16="http://schemas.microsoft.com/office/drawing/2014/main" id="{24C11A81-F9BB-894B-BC61-047F5BC9C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" y="11980"/>
              <a:ext cx="103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VN" sz="2000"/>
                <a:t>Middle Line</a:t>
              </a:r>
            </a:p>
          </p:txBody>
        </p:sp>
        <p:sp>
          <p:nvSpPr>
            <p:cNvPr id="16390" name="Oval 9">
              <a:extLst>
                <a:ext uri="{FF2B5EF4-FFF2-40B4-BE49-F238E27FC236}">
                  <a16:creationId xmlns:a16="http://schemas.microsoft.com/office/drawing/2014/main" id="{9EA2BD37-4C73-454A-BBAC-9F86055C2B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23">
              <a:off x="4082" y="11404"/>
              <a:ext cx="1080" cy="146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VN" altLang="en-VN"/>
            </a:p>
          </p:txBody>
        </p:sp>
        <p:sp>
          <p:nvSpPr>
            <p:cNvPr id="16391" name="Oval 10">
              <a:extLst>
                <a:ext uri="{FF2B5EF4-FFF2-40B4-BE49-F238E27FC236}">
                  <a16:creationId xmlns:a16="http://schemas.microsoft.com/office/drawing/2014/main" id="{D468904F-FE8E-7A4B-9610-492C784809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02725">
              <a:off x="6539" y="11400"/>
              <a:ext cx="1080" cy="142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VN" altLang="en-VN"/>
            </a:p>
          </p:txBody>
        </p:sp>
        <p:sp>
          <p:nvSpPr>
            <p:cNvPr id="16392" name="Text Box 11">
              <a:extLst>
                <a:ext uri="{FF2B5EF4-FFF2-40B4-BE49-F238E27FC236}">
                  <a16:creationId xmlns:a16="http://schemas.microsoft.com/office/drawing/2014/main" id="{D67FC923-8CE3-9442-B67F-262D3EBC9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" y="11748"/>
              <a:ext cx="1224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VN" sz="2000"/>
                <a:t>Techno</a:t>
              </a:r>
            </a:p>
            <a:p>
              <a:pPr algn="ctr"/>
              <a:r>
                <a:rPr lang="en-US" altLang="en-VN" sz="2000"/>
                <a:t>Structure</a:t>
              </a:r>
            </a:p>
          </p:txBody>
        </p:sp>
        <p:sp>
          <p:nvSpPr>
            <p:cNvPr id="16393" name="Text Box 12">
              <a:extLst>
                <a:ext uri="{FF2B5EF4-FFF2-40B4-BE49-F238E27FC236}">
                  <a16:creationId xmlns:a16="http://schemas.microsoft.com/office/drawing/2014/main" id="{3AB7FF25-F07E-304A-BCD1-146C6FA92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1" y="11840"/>
              <a:ext cx="1224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VN" sz="2000"/>
                <a:t>Support Staff</a:t>
              </a:r>
            </a:p>
          </p:txBody>
        </p:sp>
        <p:sp>
          <p:nvSpPr>
            <p:cNvPr id="16394" name="Text Box 13">
              <a:extLst>
                <a:ext uri="{FF2B5EF4-FFF2-40B4-BE49-F238E27FC236}">
                  <a16:creationId xmlns:a16="http://schemas.microsoft.com/office/drawing/2014/main" id="{6E59FD71-E083-E24A-91CE-E62A6688A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" y="10832"/>
              <a:ext cx="2160" cy="5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VN" sz="2000"/>
                <a:t>Strategy Apex (CIO in here !)</a:t>
              </a:r>
              <a:endParaRPr lang="en-US" altLang="en-VN" sz="6000"/>
            </a:p>
          </p:txBody>
        </p:sp>
        <p:sp>
          <p:nvSpPr>
            <p:cNvPr id="16395" name="Text Box 14">
              <a:extLst>
                <a:ext uri="{FF2B5EF4-FFF2-40B4-BE49-F238E27FC236}">
                  <a16:creationId xmlns:a16="http://schemas.microsoft.com/office/drawing/2014/main" id="{3E5F9F74-6ECF-9D4B-93DD-A6336F758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" y="14097"/>
              <a:ext cx="575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VN" sz="2000">
                  <a:solidFill>
                    <a:srgbClr val="993300"/>
                  </a:solidFill>
                </a:rPr>
                <a:t>Mô hình tổ chức  theo tiêu chuẩn hiện đại</a:t>
              </a:r>
              <a:endParaRPr lang="en-US" altLang="en-VN" sz="6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788620D-8624-F943-ADB0-12AC03C6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CIO </a:t>
            </a:r>
            <a:r>
              <a:rPr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là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gì</a:t>
            </a:r>
            <a:r>
              <a:rPr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0D65A284-86E9-3A46-AAE2-E127A12A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đốc</a:t>
            </a:r>
            <a:r>
              <a:rPr lang="en-US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</a:p>
          <a:p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phong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tin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bền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vững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ty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cạnh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tranh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khốc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liệt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ngừng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pt-BR" altLang="en-VN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en-VN" sz="3200" dirty="0" err="1"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endParaRPr lang="en-US" altLang="en-VN" sz="32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VN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0142378-35CF-924B-A743-465092F73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265" y="183271"/>
            <a:ext cx="8610600" cy="992188"/>
          </a:xfrm>
        </p:spPr>
        <p:txBody>
          <a:bodyPr/>
          <a:lstStyle/>
          <a:p>
            <a:pPr eaLnBrk="1" hangingPunct="1"/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Vai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trò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en-VN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của</a:t>
            </a:r>
            <a:r>
              <a:rPr kumimoji="1" lang="en-US" altLang="en-VN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CIO, IT Manager</a:t>
            </a:r>
            <a:endParaRPr lang="en-US" altLang="en-VN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410" name="TextBox 1">
            <a:extLst>
              <a:ext uri="{FF2B5EF4-FFF2-40B4-BE49-F238E27FC236}">
                <a16:creationId xmlns:a16="http://schemas.microsoft.com/office/drawing/2014/main" id="{5E8B71E2-0EBF-F842-BCC2-3A1656785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11" y="1650076"/>
            <a:ext cx="1167618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2625" indent="-2254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9144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682625" indent="-2254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en-VN" sz="3200" b="0" dirty="0" err="1">
                <a:latin typeface="+mn-lt"/>
              </a:rPr>
              <a:t>Nhà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chiến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lược</a:t>
            </a:r>
            <a:endParaRPr kumimoji="1" lang="en-US" altLang="en-VN" sz="3200" b="0" dirty="0"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en-VN" sz="3200" b="0" dirty="0" err="1">
                <a:latin typeface="+mn-lt"/>
              </a:rPr>
              <a:t>Người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quyết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định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và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chịu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trách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nhiệm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các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vấn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đề</a:t>
            </a:r>
            <a:r>
              <a:rPr kumimoji="1" lang="en-US" altLang="en-VN" sz="3200" b="0" dirty="0">
                <a:latin typeface="+mn-lt"/>
              </a:rPr>
              <a:t>  CNTT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en-VN" sz="3200" b="0" dirty="0" err="1">
                <a:latin typeface="+mn-lt"/>
              </a:rPr>
              <a:t>Cầu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nối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giữa</a:t>
            </a:r>
            <a:r>
              <a:rPr kumimoji="1" lang="en-US" altLang="en-VN" sz="3200" b="0" dirty="0">
                <a:latin typeface="+mn-lt"/>
              </a:rPr>
              <a:t> CNTT </a:t>
            </a:r>
            <a:r>
              <a:rPr kumimoji="1" lang="en-US" altLang="en-VN" sz="3200" b="0" dirty="0" err="1">
                <a:latin typeface="+mn-lt"/>
              </a:rPr>
              <a:t>và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nghiệp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vụ</a:t>
            </a:r>
            <a:endParaRPr kumimoji="1" lang="en-US" altLang="en-VN" sz="3200" b="0" dirty="0"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en-VN" sz="3200" b="0" dirty="0" err="1">
                <a:latin typeface="+mn-lt"/>
              </a:rPr>
              <a:t>Nhà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cải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cách</a:t>
            </a:r>
            <a:endParaRPr kumimoji="1" lang="en-US" altLang="en-VN" sz="3200" b="0" dirty="0"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en-VN" sz="3200" b="0" dirty="0" err="1">
                <a:latin typeface="+mn-lt"/>
              </a:rPr>
              <a:t>Người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xây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dựng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nền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văn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hoá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trí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thức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cho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doanh</a:t>
            </a:r>
            <a:r>
              <a:rPr kumimoji="1" lang="en-US" altLang="en-VN" sz="3200" b="0" dirty="0">
                <a:latin typeface="+mn-lt"/>
              </a:rPr>
              <a:t> </a:t>
            </a:r>
            <a:r>
              <a:rPr kumimoji="1" lang="en-US" altLang="en-VN" sz="3200" b="0" dirty="0" err="1">
                <a:latin typeface="+mn-lt"/>
              </a:rPr>
              <a:t>nghiệp</a:t>
            </a:r>
            <a:endParaRPr kumimoji="1" lang="en-US" altLang="en-VN" sz="3200" b="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3CA92C519724BA9DD523A5C675822" ma:contentTypeVersion="0" ma:contentTypeDescription="Create a new document." ma:contentTypeScope="" ma:versionID="b5c67904e5a4ee91f693f4c6bf887c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B7A29E-1B44-442B-8561-A9CEFA70377A}"/>
</file>

<file path=customXml/itemProps2.xml><?xml version="1.0" encoding="utf-8"?>
<ds:datastoreItem xmlns:ds="http://schemas.openxmlformats.org/officeDocument/2006/customXml" ds:itemID="{8BEE2FB6-920A-46EF-820C-9FD7F9A9480C}"/>
</file>

<file path=customXml/itemProps3.xml><?xml version="1.0" encoding="utf-8"?>
<ds:datastoreItem xmlns:ds="http://schemas.openxmlformats.org/officeDocument/2006/customXml" ds:itemID="{BC395BB8-04DD-4FCD-ACE2-EA0A88AC84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760</Words>
  <Application>Microsoft Macintosh PowerPoint</Application>
  <PresentationFormat>Widescreen</PresentationFormat>
  <Paragraphs>129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GIỚI THIỆU NGÀNH </vt:lpstr>
      <vt:lpstr>CNTT và vai trò của CNTT</vt:lpstr>
      <vt:lpstr>CNTT là gì ?</vt:lpstr>
      <vt:lpstr>Lịch sử phát triển</vt:lpstr>
      <vt:lpstr>5 cấp độ tin học hoá</vt:lpstr>
      <vt:lpstr>Các cấp độ tin học hóa </vt:lpstr>
      <vt:lpstr>Vai trò của CIO (chief executive officer), IT Manager</vt:lpstr>
      <vt:lpstr>CIO là gì  </vt:lpstr>
      <vt:lpstr>Vai trò của CIO, IT Manager</vt:lpstr>
      <vt:lpstr>Nhiệm vụ của CIO, IT Manager</vt:lpstr>
      <vt:lpstr>PowerPoint Presentation</vt:lpstr>
      <vt:lpstr>Chiến lược CNTT</vt:lpstr>
      <vt:lpstr>Tổ chức</vt:lpstr>
      <vt:lpstr>Quản lý dự án</vt:lpstr>
      <vt:lpstr>Quy trình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hungtanngocngan@gmail.com</dc:creator>
  <cp:lastModifiedBy>hungtanngocngan@gmail.com</cp:lastModifiedBy>
  <cp:revision>11</cp:revision>
  <dcterms:created xsi:type="dcterms:W3CDTF">2021-08-31T03:48:09Z</dcterms:created>
  <dcterms:modified xsi:type="dcterms:W3CDTF">2021-08-31T09:41:06Z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0x01010030C3CA92C519724BA9DD523A5C675822</vt:lpwstr>
  </property>
</Properties>
</file>