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3" r:id="rId1"/>
  </p:sldMasterIdLst>
  <p:notesMasterIdLst>
    <p:notesMasterId r:id="rId24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382" r:id="rId11"/>
    <p:sldId id="384" r:id="rId12"/>
    <p:sldId id="383" r:id="rId13"/>
    <p:sldId id="368" r:id="rId14"/>
    <p:sldId id="386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5" r:id="rId23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2C2C2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2CF5-D4A1-6B4E-844F-96CE9AB96929}" type="datetimeFigureOut">
              <a:rPr lang="en-VN" smtClean="0"/>
              <a:t>8/31/21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378B7-A428-7D43-84CD-015F07DF90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61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http://dantri.com.vn/suc-manh-so/toc-do-internet-trung-binh-tai-viet-nam-thap-nhat-khu-vuc-va-chau-a-895282.htm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BF5F79-A024-4540-8E35-C03A1A91D95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CB9-FA30-734E-A583-2623945E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B0C33-67DF-7248-A6F6-4D1C1198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1971-EDFD-5149-9FE9-07F9BA1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DA0852-6D14-FF43-A426-82CD7AD3ABDD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7ED9-EB56-C543-BEF5-E460DFB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D908-F7AC-384F-BED0-7F3FAE95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24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566-C5E8-A64D-8BB7-0476DC4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8A80-E368-2048-A34A-197D4956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79EA-7740-7749-AB7D-213A04C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DF2E37-7223-E045-89CD-B4A3DB45A97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F414-1C97-EE43-B0BE-840407A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3C63-123E-824F-B26C-0C88DF78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42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8760-CC20-8844-8FFB-E4A03FE3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27A2-3919-194B-A466-BA0F264D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568C-A0B7-7443-B975-F8A0E2C9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55165-08AC-2E42-83C7-91543BD084CE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81AA-111B-B34B-8F34-E81D1B98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7B46-45BC-8E44-9D77-7A1475DE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53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E040-2E2D-0341-B4D3-CE1B132F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602686" cy="1053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A4B5-206E-474F-9A11-A943E92A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602687" cy="4820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62C2-D5FD-FB4C-A6B5-1F000C02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7088" y="6344557"/>
            <a:ext cx="669470" cy="328386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D1337-5FE1-3A4F-9DB6-854F1DD357E0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93371"/>
            <a:ext cx="10602687" cy="0"/>
          </a:xfrm>
          <a:prstGeom prst="line">
            <a:avLst/>
          </a:prstGeom>
          <a:ln cmpd="thinThick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6F35F-DA9E-124C-8C00-5B4CA5E8C0B6}"/>
              </a:ext>
            </a:extLst>
          </p:cNvPr>
          <p:cNvCxnSpPr/>
          <p:nvPr userDrawn="1"/>
        </p:nvCxnSpPr>
        <p:spPr>
          <a:xfrm>
            <a:off x="12077701" y="242554"/>
            <a:ext cx="0" cy="1001486"/>
          </a:xfrm>
          <a:prstGeom prst="line">
            <a:avLst/>
          </a:prstGeom>
          <a:ln w="508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EDA396-D5AA-5A4B-BA13-3C46E8E0ED73}"/>
              </a:ext>
            </a:extLst>
          </p:cNvPr>
          <p:cNvCxnSpPr/>
          <p:nvPr userDrawn="1"/>
        </p:nvCxnSpPr>
        <p:spPr>
          <a:xfrm>
            <a:off x="11970427" y="362300"/>
            <a:ext cx="0" cy="882537"/>
          </a:xfrm>
          <a:prstGeom prst="line">
            <a:avLst/>
          </a:prstGeom>
          <a:ln w="381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6645D0-8815-DA49-AABB-7E21468256B8}"/>
              </a:ext>
            </a:extLst>
          </p:cNvPr>
          <p:cNvCxnSpPr/>
          <p:nvPr userDrawn="1"/>
        </p:nvCxnSpPr>
        <p:spPr>
          <a:xfrm flipV="1">
            <a:off x="11876315" y="504605"/>
            <a:ext cx="0" cy="739435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EAB1-4E06-3E43-A77B-0980F3D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C134-5311-7945-8A3E-1967B888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A3FC-A91E-994C-BD07-65C119F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A5247-750F-9843-B9AB-2031DC7B950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3522-9E3F-1949-A15B-F2DE58C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7744-0317-8F42-9EF4-B1BE0AE1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54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143-6905-1A47-8469-B2F42BBF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E1D5-8674-344A-BA2B-9769BB26E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63D4-726C-C54F-BAE2-50EBC340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79FE-55CD-C640-870A-C8E1E5F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A108F-B906-1F48-8464-80FF716CA4C9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CC75-37E9-2843-8F2E-972F551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0143-2F5C-7347-99CB-EFBB1FB9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46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8177-0CCD-524C-8BB0-F0FC835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0A9A-B604-6245-975F-15DA2295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463B-1EAA-0346-B9F9-B0D39AA9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9AB6D-43F6-2B41-AA93-642C55A4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A6EA4-2040-2241-BA80-87A8F60B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F24ED-1E19-6041-ADD4-0746BED7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5D4658-203B-C040-8FC8-A828E05E8466}" type="datetime1">
              <a:rPr lang="en-US" smtClean="0"/>
              <a:t>8/31/21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4631C-1A0C-5B4D-AAA9-9C91872B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22432-6730-E54B-9D2C-FD8EC4C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92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DEF9-FAA8-BA4E-B6B5-6438CAAE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77DCB-1715-1748-954B-0ED42A6C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F6B48-5E67-524E-9A28-C3B37CA1A862}" type="datetime1">
              <a:rPr lang="en-US" smtClean="0"/>
              <a:t>8/31/21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B17BE-87CD-6D4F-A872-B1F1E56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5D21-7A04-7F4B-AEB7-EDD8FFB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23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40BA-E86D-7F4A-8013-5FC5D66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44B7A0-69E3-B443-B70C-B0465609590C}" type="datetime1">
              <a:rPr lang="en-US" smtClean="0"/>
              <a:t>8/31/21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4BE9F-7956-664F-94E6-D90BE354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D381-3627-F340-BCFA-7A17EAA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67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2ADA-FB32-C249-9A96-6CA3C9A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AC3-A2FD-0A48-A97E-B974746D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6B0A-368F-9D4C-AF89-3B3FEF6F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F2A8-87E4-E548-8BDE-BC6112E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18C85-FE34-C946-9666-42D71BDC4085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027C-E2BD-8742-ACB7-E1D10FAD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858C-A226-644D-A90E-87F7A4C4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81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E2A-D37D-0F43-BF6C-C83A411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3E776-2ECC-F24C-A475-C3BE4402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8BAFE-B5BB-2741-A1DF-D408F7F5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0086-B37F-8545-9EAA-AE3BAC7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43D5D-EC97-F947-849F-C8C30946B721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F19E-DD0C-4B41-9962-BAF54699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A48F-0473-4446-9B55-E6DDAC4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21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E8D3-C216-0948-A3AE-FE0C983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863942" cy="10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13F4-AC78-5D41-BD60-30077973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24000"/>
            <a:ext cx="10863943" cy="494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B1ED2-D560-8447-9C81-25CBF0755889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19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Refs/DaoDucIT/Hai%20n%C4%83m%20l%E1%BA%A7n%20theo%20do%CC%80ng%20'ti%C3%AA%CC%80n%20b%C3%A2%CC%89n'%20200%20tri%C3%AA%CC%A3u%20USD%20-%20VnExpress.htm" TargetMode="External"/><Relationship Id="rId2" Type="http://schemas.openxmlformats.org/officeDocument/2006/relationships/hyperlink" Target="Refs/DaoDucIT/B%E1%BA%AFt%209%20Hacker%20Vi%E1%BB%87t%20Nam%20chi%E1%BA%BFm%20%C4%91o%E1%BA%A1t%20ti%E1%BB%81n%20t%E1%BB%89%20t%E1%BB%AB%20n%C6%B0%E1%BB%9Bc%20ngo%C3%A0i%20%20%20Congnghe.5giay.vn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Refs/DaoDucIT/%E2%80%98Tr%C3%B9m%20hacker%E2%80%99%20l%C3%A0%20sinh%20vi%C3%AAn%20l%E1%BB%9Bp%20k%E1%BB%B9%20s%C6%B0%20t%C3%A0i%20n%C4%83ng%20-%20Ph%C3%A1p%20lu%E1%BA%ADt%20-%20Zing.vn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Refs/DaoDucIT/%E2%80%9CVua%E2%80%9D%20%C4%91%E1%BA%A1o%20v%C4%83n%20%20%20B%C3%A1o%20Ng%C6%B0%E1%BB%9Di%20Lao%20%C4%90%E1%BB%99ng%20Online.ht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E16-C717-1147-8665-F37BA498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822"/>
            <a:ext cx="9144000" cy="13811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VN" sz="8000" dirty="0">
                <a:solidFill>
                  <a:srgbClr val="FF2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NGÀNH </a:t>
            </a:r>
            <a:endParaRPr lang="en-VN" sz="9600" dirty="0">
              <a:solidFill>
                <a:srgbClr val="FF2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61C1-D61B-EA4F-AC0B-E9709BB4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71" y="2676749"/>
            <a:ext cx="11135081" cy="3087798"/>
          </a:xfrm>
        </p:spPr>
        <p:txBody>
          <a:bodyPr>
            <a:noAutofit/>
          </a:bodyPr>
          <a:lstStyle/>
          <a:p>
            <a:r>
              <a:rPr lang="en-VN" sz="6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 năng, nhiệm vụ, đạo đức  </a:t>
            </a:r>
            <a:endParaRPr lang="en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VN" sz="4000" dirty="0">
                <a:solidFill>
                  <a:srgbClr val="0432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Ths. Mai Xuân Hùng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152F-AC6E-B940-9428-C2A2B926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771-1760-704C-8242-527DAD7F4F13}" type="slidenum">
              <a:rPr lang="en-VN" smtClean="0"/>
              <a:t>1</a:t>
            </a:fld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A3749-70C4-CA46-8809-F71B417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60" y="84408"/>
            <a:ext cx="124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0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/>
          <p:cNvSpPr txBox="1">
            <a:spLocks noChangeArrowheads="1"/>
          </p:cNvSpPr>
          <p:nvPr/>
        </p:nvSpPr>
        <p:spPr bwMode="auto">
          <a:xfrm>
            <a:off x="1992085" y="2296887"/>
            <a:ext cx="7391400" cy="578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 marL="342900" indent="-3429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algn="ctr" eaLnBrk="1" hangingPunct="1">
              <a:lnSpc>
                <a:spcPts val="36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en-US" sz="4800" baseline="0" dirty="0" err="1">
                <a:solidFill>
                  <a:srgbClr val="3333CC"/>
                </a:solidFill>
                <a:latin typeface="Arial" charset="0"/>
              </a:rPr>
              <a:t>Đạo</a:t>
            </a:r>
            <a:r>
              <a:rPr lang="en-US" altLang="en-US" sz="4800" baseline="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en-US" sz="4800" baseline="0" dirty="0" err="1">
                <a:solidFill>
                  <a:srgbClr val="3333CC"/>
                </a:solidFill>
                <a:latin typeface="Arial" charset="0"/>
              </a:rPr>
              <a:t>đức</a:t>
            </a:r>
            <a:r>
              <a:rPr lang="en-US" altLang="en-US" sz="4800" baseline="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en-US" sz="4800" baseline="0" dirty="0" err="1">
                <a:solidFill>
                  <a:srgbClr val="3333CC"/>
                </a:solidFill>
                <a:latin typeface="Arial" charset="0"/>
              </a:rPr>
              <a:t>của</a:t>
            </a:r>
            <a:r>
              <a:rPr lang="en-US" altLang="en-US" sz="4800" baseline="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en-US" sz="4800" baseline="0" dirty="0" err="1">
                <a:solidFill>
                  <a:srgbClr val="3333CC"/>
                </a:solidFill>
                <a:latin typeface="Arial" charset="0"/>
              </a:rPr>
              <a:t>Kỹ</a:t>
            </a:r>
            <a:r>
              <a:rPr lang="en-US" altLang="en-US" sz="4800" baseline="0" dirty="0">
                <a:solidFill>
                  <a:srgbClr val="3333CC"/>
                </a:solidFill>
                <a:latin typeface="Arial" charset="0"/>
              </a:rPr>
              <a:t> </a:t>
            </a:r>
            <a:r>
              <a:rPr lang="en-US" altLang="en-US" sz="4800" baseline="0" dirty="0" err="1">
                <a:solidFill>
                  <a:srgbClr val="3333CC"/>
                </a:solidFill>
                <a:latin typeface="Arial" charset="0"/>
              </a:rPr>
              <a:t>sư</a:t>
            </a:r>
            <a:r>
              <a:rPr lang="en-US" altLang="en-US" sz="4800" baseline="0" dirty="0">
                <a:solidFill>
                  <a:srgbClr val="3333CC"/>
                </a:solidFill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771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pPr eaLnBrk="1"/>
            <a:endParaRPr lang="en-US" altLang="en-US" sz="1000">
              <a:solidFill>
                <a:srgbClr val="FFFFFF"/>
              </a:solidFill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813" y="228600"/>
            <a:ext cx="8420100" cy="121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812" y="1447799"/>
            <a:ext cx="10681587" cy="505097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Phục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phúc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cộng</a:t>
            </a:r>
            <a:r>
              <a:rPr lang="en-US" altLang="en-US" sz="3200" dirty="0"/>
              <a:t>; </a:t>
            </a:r>
            <a:r>
              <a:rPr lang="en-US" altLang="en-US" sz="3200" dirty="0" err="1"/>
              <a:t>bảo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cuộc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sống</a:t>
            </a:r>
            <a:endParaRPr lang="en-US" alt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Phải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báo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chủ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nếu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sự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quyết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họ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sức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khỏe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sự</a:t>
            </a:r>
            <a:r>
              <a:rPr lang="en-US" altLang="en-US" sz="3200" dirty="0"/>
              <a:t> an </a:t>
            </a:r>
            <a:r>
              <a:rPr lang="en-US" altLang="en-US" sz="3200" dirty="0" err="1"/>
              <a:t>toàn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vượt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khuôn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khổ</a:t>
            </a:r>
            <a:endParaRPr lang="en-US" alt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Khách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thật</a:t>
            </a:r>
            <a:r>
              <a:rPr lang="en-US" altLang="en-US" sz="3200" dirty="0"/>
              <a:t>; </a:t>
            </a:r>
            <a:r>
              <a:rPr lang="en-US" altLang="en-US" sz="3200" dirty="0" err="1"/>
              <a:t>gìn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giữ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những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điểm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kiến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thức</a:t>
            </a:r>
            <a:r>
              <a:rPr lang="en-US" altLang="en-US" sz="3200" dirty="0"/>
              <a:t>/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liệu</a:t>
            </a:r>
            <a:endParaRPr lang="en-US" alt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Biểu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thị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điểm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chuyên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nghiệp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phái</a:t>
            </a:r>
            <a:endParaRPr lang="en-US" alt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Tránh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tất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những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lận</a:t>
            </a:r>
            <a:r>
              <a:rPr lang="en-US" altLang="en-US" sz="3200" dirty="0"/>
              <a:t> hay </a:t>
            </a:r>
            <a:r>
              <a:rPr lang="en-US" altLang="en-US" sz="3200" dirty="0" err="1"/>
              <a:t>bất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hợp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pháp</a:t>
            </a:r>
            <a:endParaRPr lang="en-US" altLang="en-US" sz="32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 err="1"/>
              <a:t>Giúp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đối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sự</a:t>
            </a:r>
            <a:r>
              <a:rPr lang="en-US" altLang="en-US" sz="3200" dirty="0"/>
              <a:t> </a:t>
            </a:r>
            <a:r>
              <a:rPr lang="en-US" altLang="en-US" sz="3200" dirty="0" err="1"/>
              <a:t>xâm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phạm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tắc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1215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tuệ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•"/>
            </a:pPr>
            <a:r>
              <a:rPr lang="en-US" altLang="en-US" sz="3200" dirty="0" err="1"/>
              <a:t>Bản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mềm</a:t>
            </a:r>
            <a:r>
              <a:rPr lang="en-US" altLang="en-US" sz="3200" dirty="0"/>
              <a:t>: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giả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sở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hữu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mại</a:t>
            </a:r>
            <a:r>
              <a:rPr lang="en-US" altLang="en-US" sz="3200" dirty="0"/>
              <a:t>),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Việt</a:t>
            </a:r>
            <a:r>
              <a:rPr lang="en-US" altLang="en-US" sz="3200" dirty="0"/>
              <a:t> Nam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tham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ước</a:t>
            </a:r>
            <a:r>
              <a:rPr lang="en-US" altLang="en-US" sz="3200" dirty="0"/>
              <a:t> Bern </a:t>
            </a:r>
            <a:r>
              <a:rPr lang="en-US" altLang="en-US" sz="3200" dirty="0" err="1"/>
              <a:t>về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sở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hữu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tuệ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tôn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trọng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bản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quyền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mềm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góp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triển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nghiệp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mềm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endParaRPr lang="en-US" altLang="en-US" sz="3200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895350" y="348343"/>
            <a:ext cx="96583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491343"/>
            <a:ext cx="10534650" cy="4648200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US" altLang="en-US" dirty="0" err="1"/>
              <a:t>Tấn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</a:t>
            </a:r>
            <a:r>
              <a:rPr lang="en-US" altLang="en-US" dirty="0" err="1"/>
              <a:t>trực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hoặc</a:t>
            </a:r>
            <a:r>
              <a:rPr lang="en-US" altLang="en-US" dirty="0"/>
              <a:t> </a:t>
            </a:r>
            <a:r>
              <a:rPr lang="en-US" altLang="en-US" dirty="0" err="1"/>
              <a:t>xâm</a:t>
            </a:r>
            <a:r>
              <a:rPr lang="en-US" altLang="en-US" dirty="0"/>
              <a:t> </a:t>
            </a:r>
            <a:r>
              <a:rPr lang="en-US" altLang="en-US" dirty="0" err="1"/>
              <a:t>phạm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thông</a:t>
            </a:r>
            <a:r>
              <a:rPr lang="en-US" altLang="en-US" dirty="0"/>
              <a:t> tin </a:t>
            </a:r>
            <a:r>
              <a:rPr lang="en-US" altLang="en-US" dirty="0" err="1"/>
              <a:t>như</a:t>
            </a:r>
            <a:r>
              <a:rPr lang="en-US" altLang="en-US" dirty="0"/>
              <a:t> t</a:t>
            </a:r>
            <a:r>
              <a:rPr lang="vi-VN" altLang="en-US" dirty="0"/>
              <a:t>ạo ra và phát tán vi</a:t>
            </a:r>
            <a:r>
              <a:rPr lang="en-US" altLang="en-US" dirty="0" err="1"/>
              <a:t>rus.</a:t>
            </a:r>
            <a:endParaRPr lang="en-US" altLang="en-US" dirty="0"/>
          </a:p>
          <a:p>
            <a:pPr marL="457200" indent="-457200">
              <a:buFontTx/>
              <a:buChar char="•"/>
            </a:pPr>
            <a:r>
              <a:rPr lang="en-US" altLang="en-US" dirty="0"/>
              <a:t>Vi </a:t>
            </a:r>
            <a:r>
              <a:rPr lang="en-US" altLang="en-US" dirty="0" err="1"/>
              <a:t>phạm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nội</a:t>
            </a:r>
            <a:r>
              <a:rPr lang="en-US" altLang="en-US" dirty="0"/>
              <a:t> dung </a:t>
            </a:r>
            <a:r>
              <a:rPr lang="en-US" altLang="en-US" dirty="0" err="1"/>
              <a:t>thông</a:t>
            </a:r>
            <a:r>
              <a:rPr lang="en-US" altLang="en-US" dirty="0"/>
              <a:t> tin</a:t>
            </a:r>
          </a:p>
          <a:p>
            <a:pPr marL="457200" indent="-457200">
              <a:buFontTx/>
              <a:buChar char="•"/>
            </a:pPr>
            <a:r>
              <a:rPr lang="en-US" altLang="en-US" dirty="0" err="1"/>
              <a:t>Lạm</a:t>
            </a:r>
            <a:r>
              <a:rPr lang="en-US" altLang="en-US" dirty="0"/>
              <a:t> </a:t>
            </a:r>
            <a:r>
              <a:rPr lang="en-US" altLang="en-US" dirty="0" err="1"/>
              <a:t>dụng</a:t>
            </a:r>
            <a:r>
              <a:rPr lang="en-US" altLang="en-US" dirty="0"/>
              <a:t>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phạm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lừa</a:t>
            </a:r>
            <a:r>
              <a:rPr lang="en-US" altLang="en-US" dirty="0"/>
              <a:t> </a:t>
            </a:r>
            <a:r>
              <a:rPr lang="en-US" altLang="en-US" dirty="0" err="1"/>
              <a:t>đảo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qua </a:t>
            </a:r>
            <a:r>
              <a:rPr lang="en-US" altLang="en-US" dirty="0" err="1"/>
              <a:t>mạng</a:t>
            </a:r>
            <a:r>
              <a:rPr lang="en-US" altLang="en-US" dirty="0"/>
              <a:t>; s</a:t>
            </a:r>
            <a:r>
              <a:rPr lang="vi-VN" altLang="en-US" dirty="0"/>
              <a:t>ử dụng Internet xúc phạm danh dự, nhân phẩm của người khá</a:t>
            </a:r>
            <a:r>
              <a:rPr lang="en-US" altLang="en-US" dirty="0"/>
              <a:t>c</a:t>
            </a:r>
          </a:p>
          <a:p>
            <a:pPr marL="457200" indent="-457200">
              <a:buFontTx/>
              <a:buChar char="•"/>
            </a:pPr>
            <a:r>
              <a:rPr lang="en-US" altLang="en-US" dirty="0"/>
              <a:t>Vi </a:t>
            </a:r>
            <a:r>
              <a:rPr lang="en-US" altLang="en-US" dirty="0" err="1"/>
              <a:t>phạm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riêng</a:t>
            </a:r>
            <a:r>
              <a:rPr lang="en-US" altLang="en-US" dirty="0"/>
              <a:t> </a:t>
            </a:r>
            <a:r>
              <a:rPr lang="en-US" altLang="en-US" dirty="0" err="1"/>
              <a:t>tư</a:t>
            </a:r>
            <a:r>
              <a:rPr lang="en-US" altLang="en-US" dirty="0"/>
              <a:t> qua </a:t>
            </a:r>
            <a:r>
              <a:rPr lang="en-US" altLang="en-US" dirty="0" err="1"/>
              <a:t>thư</a:t>
            </a:r>
            <a:r>
              <a:rPr lang="en-US" altLang="en-US" dirty="0"/>
              <a:t> </a:t>
            </a:r>
            <a:r>
              <a:rPr lang="en-US" altLang="en-US" dirty="0" err="1"/>
              <a:t>rác</a:t>
            </a:r>
            <a:r>
              <a:rPr lang="en-US" altLang="en-US" dirty="0"/>
              <a:t> (Spamming) 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 </a:t>
            </a:r>
            <a:r>
              <a:rPr lang="en-US" altLang="en-US" dirty="0" err="1"/>
              <a:t>quảng</a:t>
            </a:r>
            <a:r>
              <a:rPr lang="en-US" altLang="en-US" dirty="0"/>
              <a:t> </a:t>
            </a:r>
            <a:r>
              <a:rPr lang="en-US" altLang="en-US" dirty="0" err="1"/>
              <a:t>cáo</a:t>
            </a:r>
            <a:r>
              <a:rPr lang="en-US" altLang="en-US" dirty="0"/>
              <a:t> (Adware) </a:t>
            </a:r>
          </a:p>
          <a:p>
            <a:pPr marL="800100" lvl="2" indent="0"/>
            <a:r>
              <a:rPr lang="vi-VN" dirty="0">
                <a:hlinkClick r:id="rId2" action="ppaction://hlinkfile"/>
              </a:rPr>
              <a:t>Bắt 9 Hacker Việt Nam chiếm đoạt tiền tỉ từ nước ngoài</a:t>
            </a:r>
            <a:endParaRPr lang="en-US" dirty="0"/>
          </a:p>
          <a:p>
            <a:pPr marL="800100" lvl="2" indent="0"/>
            <a:r>
              <a:rPr lang="vi-VN" dirty="0">
                <a:hlinkClick r:id="rId3" action="ppaction://hlinkfile"/>
              </a:rPr>
              <a:t>Hai năm lần theo dòng 'tiền bẩn' 200 triệu USD</a:t>
            </a:r>
            <a:endParaRPr lang="en-US" dirty="0"/>
          </a:p>
          <a:p>
            <a:pPr marL="800100" lvl="2" indent="0"/>
            <a:r>
              <a:rPr lang="vi-VN" dirty="0">
                <a:hlinkClick r:id="rId4" action="ppaction://hlinkfile"/>
              </a:rPr>
              <a:t>‘Trùm hacker’ là sinh viên lớp kỹ sư tài năng</a:t>
            </a:r>
            <a:endParaRPr lang="vi-VN" dirty="0"/>
          </a:p>
          <a:p>
            <a:pPr marL="800100" lvl="2" indent="0"/>
            <a:endParaRPr lang="vi-VN" dirty="0"/>
          </a:p>
          <a:p>
            <a:pPr marL="800100" lvl="2" indent="0"/>
            <a:endParaRPr lang="vi-VN" dirty="0"/>
          </a:p>
          <a:p>
            <a:pPr marL="800100" lvl="2" indent="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 SỐ HOẠT ĐỘNG CNTT CÓ MỤC ĐÍCH XẤU</a:t>
            </a:r>
            <a:endParaRPr 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200" dirty="0">
                <a:latin typeface="Calibri" panose="020F0502020204030204" pitchFamily="34" charset="0"/>
                <a:cs typeface="Calibri" panose="020F0502020204030204" pitchFamily="34" charset="0"/>
              </a:rPr>
              <a:t>Danh sách 10 quốc gia có lưu lượng tấn công mạng lớn nhất thế giới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Danh sách 10 quốc gia có lưu lượng tấn công mạng lớn nhất thế giớ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67000"/>
            <a:ext cx="5486400" cy="36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45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1720850" y="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VÀ SÂU (WORM)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350" y="1589314"/>
            <a:ext cx="10639650" cy="50292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Tx/>
            </a:pPr>
            <a:r>
              <a:rPr lang="en-US" altLang="en-US" sz="3200" dirty="0"/>
              <a:t>Virus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đoạn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mục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nhiễu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thậm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hoại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virut</a:t>
            </a:r>
            <a:r>
              <a:rPr lang="en-US" altLang="en-US" sz="3200" dirty="0"/>
              <a:t> 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đặc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sau</a:t>
            </a:r>
            <a:r>
              <a:rPr lang="en-US" altLang="en-US" sz="3200" dirty="0"/>
              <a:t>:</a:t>
            </a:r>
          </a:p>
          <a:p>
            <a:pPr lvl="1"/>
            <a:r>
              <a:rPr lang="en-US" altLang="en-US" dirty="0"/>
              <a:t>Virus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lây</a:t>
            </a:r>
            <a:r>
              <a:rPr lang="en-US" altLang="en-US" dirty="0"/>
              <a:t> </a:t>
            </a:r>
            <a:r>
              <a:rPr lang="en-US" altLang="en-US" dirty="0" err="1"/>
              <a:t>lan</a:t>
            </a:r>
            <a:r>
              <a:rPr lang="en-US" altLang="en-US" dirty="0"/>
              <a:t>,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nó</a:t>
            </a:r>
            <a:r>
              <a:rPr lang="en-US" altLang="en-US" dirty="0"/>
              <a:t> </a:t>
            </a:r>
            <a:r>
              <a:rPr lang="en-US" altLang="en-US" dirty="0" err="1"/>
              <a:t>chiếm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hệ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hành</a:t>
            </a:r>
            <a:r>
              <a:rPr lang="en-US" altLang="en-US" dirty="0"/>
              <a:t> </a:t>
            </a:r>
            <a:r>
              <a:rPr lang="en-US" altLang="en-US" dirty="0" err="1"/>
              <a:t>để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nhằm</a:t>
            </a:r>
            <a:r>
              <a:rPr lang="en-US" altLang="en-US" dirty="0"/>
              <a:t> </a:t>
            </a:r>
            <a:r>
              <a:rPr lang="en-US" altLang="en-US" dirty="0" err="1"/>
              <a:t>lây</a:t>
            </a:r>
            <a:r>
              <a:rPr lang="en-US" altLang="en-US" dirty="0"/>
              <a:t> </a:t>
            </a:r>
            <a:r>
              <a:rPr lang="en-US" altLang="en-US" dirty="0" err="1"/>
              <a:t>lan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sang </a:t>
            </a:r>
            <a:r>
              <a:rPr lang="en-US" altLang="en-US" dirty="0" err="1"/>
              <a:t>máy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 err="1"/>
              <a:t>Phân</a:t>
            </a:r>
            <a:r>
              <a:rPr lang="en-US" altLang="en-US" dirty="0"/>
              <a:t> </a:t>
            </a:r>
            <a:r>
              <a:rPr lang="en-US" altLang="en-US" dirty="0" err="1"/>
              <a:t>biệt</a:t>
            </a:r>
            <a:r>
              <a:rPr lang="en-US" altLang="en-US" dirty="0"/>
              <a:t> virus: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file hay </a:t>
            </a:r>
            <a:r>
              <a:rPr lang="en-US" altLang="en-US" dirty="0" err="1"/>
              <a:t>đoạn</a:t>
            </a:r>
            <a:r>
              <a:rPr lang="en-US" altLang="en-US" dirty="0"/>
              <a:t> </a:t>
            </a:r>
            <a:r>
              <a:rPr lang="en-US" altLang="en-US" dirty="0" err="1"/>
              <a:t>mã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khiển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vùng</a:t>
            </a:r>
            <a:r>
              <a:rPr lang="en-US" altLang="en-US" dirty="0"/>
              <a:t> boot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đĩa</a:t>
            </a:r>
            <a:r>
              <a:rPr lang="en-US" altLang="en-US" dirty="0"/>
              <a:t>.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virus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học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ta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chương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khả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tự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bản</a:t>
            </a:r>
            <a:r>
              <a:rPr lang="en-US" altLang="en-US" dirty="0"/>
              <a:t> </a:t>
            </a:r>
            <a:r>
              <a:rPr lang="en-US" altLang="en-US" dirty="0" err="1"/>
              <a:t>phải</a:t>
            </a:r>
            <a:r>
              <a:rPr lang="en-US" altLang="en-US" dirty="0"/>
              <a:t> </a:t>
            </a: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vật</a:t>
            </a:r>
            <a:r>
              <a:rPr lang="en-US" altLang="en-US" dirty="0"/>
              <a:t> </a:t>
            </a:r>
            <a:r>
              <a:rPr lang="en-US" altLang="en-US" dirty="0" err="1"/>
              <a:t>chủ</a:t>
            </a:r>
            <a:r>
              <a:rPr lang="en-US" altLang="en-US" dirty="0"/>
              <a:t> </a:t>
            </a:r>
            <a:r>
              <a:rPr lang="en-US" altLang="en-US" dirty="0" err="1"/>
              <a:t>này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virus. </a:t>
            </a:r>
          </a:p>
          <a:p>
            <a:pPr marL="457200" indent="-457200">
              <a:buFontTx/>
            </a:pP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lập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vật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chủ</a:t>
            </a:r>
            <a:r>
              <a:rPr lang="en-US" altLang="en-US" sz="3200" dirty="0"/>
              <a:t>. </a:t>
            </a: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hiện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thường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theo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đường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mạng</a:t>
            </a:r>
            <a:r>
              <a:rPr lang="en-US" altLang="en-US" sz="3200" dirty="0"/>
              <a:t>. </a:t>
            </a: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file </a:t>
            </a:r>
          </a:p>
          <a:p>
            <a:pPr marL="457200" indent="-457200">
              <a:buFontTx/>
            </a:pPr>
            <a:r>
              <a:rPr lang="en-US" altLang="en-US" sz="3200" dirty="0" err="1"/>
              <a:t>Tuy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nói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về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nói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ta </a:t>
            </a:r>
            <a:r>
              <a:rPr lang="en-US" altLang="en-US" sz="3200" dirty="0" err="1"/>
              <a:t>vẫn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nói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cả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worm.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892629" y="227012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 CHẾ CỦA VIRUS FILE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629" y="1556657"/>
            <a:ext cx="10559142" cy="49530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Tx/>
            </a:pPr>
            <a:r>
              <a:rPr lang="en-US" altLang="en-US" sz="3200" dirty="0" err="1"/>
              <a:t>Ký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file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. Khi  </a:t>
            </a:r>
            <a:r>
              <a:rPr lang="en-US" altLang="en-US" sz="3200" dirty="0" err="1"/>
              <a:t>thi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này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đoạn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sẽ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chiếm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vùng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nhớ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dịch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(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ngắt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chủ</a:t>
            </a:r>
            <a:r>
              <a:rPr lang="en-US" altLang="en-US" sz="3200" dirty="0"/>
              <a:t> </a:t>
            </a:r>
            <a:r>
              <a:rPr lang="en-US" altLang="en-US" sz="3200" dirty="0" err="1"/>
              <a:t>yếu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đến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ghi</a:t>
            </a:r>
            <a:r>
              <a:rPr lang="en-US" altLang="en-US" sz="3200" dirty="0"/>
              <a:t> file)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điều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. Khi </a:t>
            </a:r>
            <a:r>
              <a:rPr lang="en-US" altLang="en-US" sz="3200" dirty="0" err="1"/>
              <a:t>đó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bị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 virus</a:t>
            </a:r>
          </a:p>
          <a:p>
            <a:pPr marL="457200" indent="-457200">
              <a:buFontTx/>
            </a:pPr>
            <a:r>
              <a:rPr lang="en-US" altLang="en-US" sz="3200" dirty="0"/>
              <a:t>Sau </a:t>
            </a:r>
            <a:r>
              <a:rPr lang="en-US" altLang="en-US" sz="3200" dirty="0" err="1"/>
              <a:t>khi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nếu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khác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dịch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bị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đổi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làm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gắn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đoạn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nhớ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file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lại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. Khi </a:t>
            </a:r>
            <a:r>
              <a:rPr lang="en-US" altLang="en-US" sz="3200" dirty="0" err="1"/>
              <a:t>đó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đã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hiện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được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việc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>
          <a:xfrm>
            <a:off x="907143" y="30480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 boot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3771" y="1469571"/>
            <a:ext cx="10668000" cy="49530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Tx/>
            </a:pPr>
            <a:r>
              <a:rPr lang="en-US" altLang="en-US" sz="3200" dirty="0"/>
              <a:t>Boot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vùng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khởi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điều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. Khi </a:t>
            </a:r>
            <a:r>
              <a:rPr lang="en-US" altLang="en-US" sz="3200" dirty="0" err="1"/>
              <a:t>khới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nhân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khởi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điều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ROM </a:t>
            </a:r>
            <a:r>
              <a:rPr lang="en-US" altLang="en-US" sz="3200" dirty="0" err="1"/>
              <a:t>sẽ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trước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rồi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tìm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vùng</a:t>
            </a:r>
            <a:r>
              <a:rPr lang="en-US" altLang="en-US" sz="3200" dirty="0"/>
              <a:t> boot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hành.Đến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lượt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mình</a:t>
            </a:r>
            <a:r>
              <a:rPr lang="en-US" altLang="en-US" sz="3200" dirty="0"/>
              <a:t> boot </a:t>
            </a:r>
            <a:r>
              <a:rPr lang="en-US" altLang="en-US" sz="3200" dirty="0" err="1"/>
              <a:t>sẽ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tải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điều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từ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nhớ</a:t>
            </a:r>
            <a:r>
              <a:rPr lang="en-US" altLang="en-US" sz="3200" dirty="0"/>
              <a:t>.</a:t>
            </a:r>
          </a:p>
          <a:p>
            <a:pPr marL="457200" indent="-457200">
              <a:buFontTx/>
            </a:pPr>
            <a:r>
              <a:rPr lang="en-US" altLang="en-US" sz="3200" dirty="0"/>
              <a:t>Virus boot </a:t>
            </a:r>
            <a:r>
              <a:rPr lang="en-US" altLang="en-US" sz="3200" dirty="0" err="1"/>
              <a:t>gắn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vùng</a:t>
            </a:r>
            <a:r>
              <a:rPr lang="en-US" altLang="en-US" sz="3200" dirty="0"/>
              <a:t> boot. Khi </a:t>
            </a:r>
            <a:r>
              <a:rPr lang="en-US" altLang="en-US" sz="3200" dirty="0" err="1"/>
              <a:t>khởi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bằng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 virus, virus </a:t>
            </a:r>
            <a:r>
              <a:rPr lang="en-US" altLang="en-US" sz="3200" dirty="0" err="1"/>
              <a:t>cũng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chiếm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vùng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nhớ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dịch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hệ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điều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đặt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khác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dịch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vụ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này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gắn</a:t>
            </a:r>
            <a:r>
              <a:rPr lang="en-US" altLang="en-US" sz="3200" dirty="0"/>
              <a:t> virus </a:t>
            </a:r>
            <a:r>
              <a:rPr lang="en-US" altLang="en-US" sz="3200" dirty="0" err="1"/>
              <a:t>đang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nhớ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boot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đĩa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hoàn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thành</a:t>
            </a:r>
            <a:r>
              <a:rPr lang="en-US" altLang="en-US" sz="3200" dirty="0"/>
              <a:t> 1 chu </a:t>
            </a:r>
            <a:r>
              <a:rPr lang="en-US" altLang="en-US" sz="3200" dirty="0" err="1"/>
              <a:t>kỳ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lan</a:t>
            </a:r>
            <a:r>
              <a:rPr lang="en-US" altLang="en-US" sz="3200" dirty="0"/>
              <a:t>.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 (WORM)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02228"/>
            <a:ext cx="10602685" cy="49530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buFontTx/>
            </a:pPr>
            <a:r>
              <a:rPr lang="en-US" altLang="en-US" sz="3200" dirty="0" err="1"/>
              <a:t>Sâu</a:t>
            </a:r>
            <a:r>
              <a:rPr lang="en-US" altLang="en-US" sz="3200" dirty="0"/>
              <a:t> (worm)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chương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trình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hoàn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chỉnh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cần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sinh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boot </a:t>
            </a:r>
            <a:r>
              <a:rPr lang="en-US" altLang="en-US" sz="3200" dirty="0" err="1"/>
              <a:t>hoặc</a:t>
            </a:r>
            <a:r>
              <a:rPr lang="en-US" altLang="en-US" sz="3200" dirty="0"/>
              <a:t> file </a:t>
            </a:r>
            <a:r>
              <a:rPr lang="en-US" altLang="en-US" sz="3200" dirty="0" err="1"/>
              <a:t>mà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thông</a:t>
            </a:r>
            <a:r>
              <a:rPr lang="en-US" altLang="en-US" sz="3200" dirty="0"/>
              <a:t> qua </a:t>
            </a:r>
            <a:r>
              <a:rPr lang="en-US" altLang="en-US" sz="3200" dirty="0" err="1"/>
              <a:t>mạng</a:t>
            </a:r>
            <a:r>
              <a:rPr lang="en-US" altLang="en-US" sz="3200" dirty="0"/>
              <a:t> (web </a:t>
            </a:r>
            <a:r>
              <a:rPr lang="en-US" altLang="en-US" sz="3200" dirty="0" err="1"/>
              <a:t>hoặc</a:t>
            </a:r>
            <a:r>
              <a:rPr lang="en-US" altLang="en-US" sz="3200" dirty="0"/>
              <a:t> mail)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bản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tán</a:t>
            </a:r>
            <a:r>
              <a:rPr lang="en-US" altLang="en-US" sz="3200" dirty="0"/>
              <a:t>. </a:t>
            </a:r>
            <a:r>
              <a:rPr lang="en-US" altLang="en-US" sz="3200" dirty="0" err="1"/>
              <a:t>Vì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mạng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nên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tốc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của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rất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lớn</a:t>
            </a:r>
            <a:endParaRPr lang="en-US" altLang="en-US" sz="3200" dirty="0"/>
          </a:p>
          <a:p>
            <a:pPr marL="457200" indent="-457200">
              <a:buFontTx/>
            </a:pP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phát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tán</a:t>
            </a:r>
            <a:r>
              <a:rPr lang="en-US" altLang="en-US" sz="3200" dirty="0"/>
              <a:t> qua email. Khi </a:t>
            </a:r>
            <a:r>
              <a:rPr lang="en-US" altLang="en-US" sz="3200" dirty="0" err="1"/>
              <a:t>xâm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máy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nó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tìm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chỉ</a:t>
            </a:r>
            <a:r>
              <a:rPr lang="en-US" altLang="en-US" sz="3200" dirty="0"/>
              <a:t> email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tạo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điện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gửi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chỉ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kèm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file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mã</a:t>
            </a:r>
            <a:r>
              <a:rPr lang="en-US" altLang="en-US" sz="3200" dirty="0"/>
              <a:t> virus.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nhận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thư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không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biết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mở</a:t>
            </a:r>
            <a:r>
              <a:rPr lang="en-US" altLang="en-US" sz="3200" dirty="0"/>
              <a:t> file </a:t>
            </a:r>
            <a:r>
              <a:rPr lang="en-US" altLang="en-US" sz="3200" dirty="0" err="1"/>
              <a:t>là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bị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r>
              <a:rPr lang="en-US" altLang="en-US" sz="3200" dirty="0"/>
              <a:t>.</a:t>
            </a:r>
          </a:p>
          <a:p>
            <a:pPr marL="457200" indent="-457200">
              <a:buFontTx/>
            </a:pPr>
            <a:r>
              <a:rPr lang="en-US" altLang="en-US" sz="3200" dirty="0" err="1"/>
              <a:t>Một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sâu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được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đặt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địa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chỉ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thể</a:t>
            </a:r>
            <a:r>
              <a:rPr lang="en-US" altLang="en-US" sz="3200" dirty="0"/>
              <a:t> download </a:t>
            </a:r>
            <a:r>
              <a:rPr lang="en-US" altLang="en-US" sz="3200" dirty="0" err="1"/>
              <a:t>được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dưới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những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giới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thiệu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tính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thích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để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dùng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lấy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về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chạy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thử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bị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lây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nhiễm</a:t>
            </a:r>
            <a:endParaRPr lang="en-US" altLang="en-US" sz="3200" dirty="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TẤN CÔNG TỪ CHỐI DỊCH VỤ (DOS)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56657"/>
            <a:ext cx="10602685" cy="457200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Tx/>
            </a:pPr>
            <a:r>
              <a:rPr lang="en-US" altLang="en-US" sz="3200" dirty="0"/>
              <a:t>DOS (Denial of Service</a:t>
            </a:r>
            <a:r>
              <a:rPr lang="en-US" altLang="en-US" sz="3200"/>
              <a:t>) là loại hình tấn công khiến hệ thống không thể đáp ứng được yêu cầu dịch vụ nữa. Có</a:t>
            </a:r>
            <a:r>
              <a:rPr lang="en-US" altLang="en-US" sz="3200" dirty="0"/>
              <a:t> </a:t>
            </a:r>
            <a:r>
              <a:rPr lang="en-US" altLang="en-US" sz="3200"/>
              <a:t>2 hình thái tấn công chính</a:t>
            </a:r>
            <a:r>
              <a:rPr lang="en-US" altLang="en-US" sz="3200" dirty="0"/>
              <a:t> :</a:t>
            </a:r>
          </a:p>
          <a:p>
            <a:pPr lvl="1"/>
            <a:r>
              <a:rPr lang="en-US" altLang="en-US"/>
              <a:t>Tiêu hao tài nguyên tính toán (như băng thông đường truyền, không gian đĩa, chiếm dụng thời gian</a:t>
            </a:r>
            <a:r>
              <a:rPr lang="en-US" altLang="en-US" dirty="0"/>
              <a:t> CPU).</a:t>
            </a:r>
          </a:p>
          <a:p>
            <a:pPr lvl="1"/>
            <a:r>
              <a:rPr lang="en-US" altLang="en-US"/>
              <a:t>Phá vỡ thông</a:t>
            </a:r>
            <a:r>
              <a:rPr lang="en-US" altLang="en-US" dirty="0"/>
              <a:t> </a:t>
            </a:r>
            <a:r>
              <a:rPr lang="en-US" altLang="en-US"/>
              <a:t>tin cấu hình của hệ thống khiến hệ  thống từ chỗi dịch vụ (chẳng hạn làm sai lạc hệ thống</a:t>
            </a:r>
            <a:r>
              <a:rPr lang="en-US" altLang="en-US" dirty="0"/>
              <a:t> DNS 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654628"/>
            <a:ext cx="10602687" cy="482055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tầng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lớp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trí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xã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hội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có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học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địa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cao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xã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hội</a:t>
            </a: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110000"/>
              </a:lnSpc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có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sự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đóng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góp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lớn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về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trí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tuệ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tài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năng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mình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đồng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xã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hội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làm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xã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hội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phát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triển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liên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tục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mang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lại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nhiều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cải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xã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hộị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Được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trọng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vọng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kính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trọng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như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thành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phần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trí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khác</a:t>
            </a:r>
            <a:r>
              <a:rPr lang="en-US" altLang="zh-CN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>
          <a:xfrm>
            <a:off x="841829" y="22860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xâm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829" y="1567543"/>
            <a:ext cx="10697028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Ă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 c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ắ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 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ậ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ẩu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ả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ng c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ử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ự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ng m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ộ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 c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ệ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ố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vi-V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Ăn trộm mật khẩu bằng cách bắt các gói tin của mạng để phân tích.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gián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điệp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(Spyware).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qua mail hay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thích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download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Khi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chạy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tặc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khống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nhiễm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spyware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Keylogger,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mềm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ghi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bàn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phím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gõ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gửi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khống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tặc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cắp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tin,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phá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huỷ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sửa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chữa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xấu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•"/>
            </a:pPr>
            <a:r>
              <a:rPr lang="en-US" altLang="en-US" sz="3200" dirty="0" err="1"/>
              <a:t>Phát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tán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liệu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văn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hoá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đồi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truỵ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liệu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có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hại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cho</a:t>
            </a:r>
            <a:r>
              <a:rPr lang="en-US" altLang="en-US" sz="3200" dirty="0"/>
              <a:t> an </a:t>
            </a:r>
            <a:r>
              <a:rPr lang="en-US" altLang="en-US" sz="3200" dirty="0" err="1"/>
              <a:t>ninh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liệu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kích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vấn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đề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dân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tộc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hẹp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hòi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xung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đột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tôn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giáo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và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bạo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lực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Lừa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đảo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tài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chính</a:t>
            </a:r>
            <a:r>
              <a:rPr lang="en-US" altLang="en-US" sz="3200" dirty="0"/>
              <a:t> qua </a:t>
            </a:r>
            <a:r>
              <a:rPr lang="en-US" altLang="en-US" sz="3200" dirty="0" err="1"/>
              <a:t>mạng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Đe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doạ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quấy</a:t>
            </a:r>
            <a:r>
              <a:rPr lang="en-US" altLang="en-US" sz="3200" dirty="0"/>
              <a:t> </a:t>
            </a:r>
            <a:r>
              <a:rPr lang="en-US" altLang="en-US" sz="3200" dirty="0" err="1"/>
              <a:t>rối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đưa</a:t>
            </a:r>
            <a:r>
              <a:rPr lang="en-US" altLang="en-US" sz="3200" dirty="0"/>
              <a:t> tin </a:t>
            </a:r>
            <a:r>
              <a:rPr lang="en-US" altLang="en-US" sz="3200" dirty="0" err="1"/>
              <a:t>thất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thiệt</a:t>
            </a:r>
            <a:r>
              <a:rPr lang="en-US" altLang="en-US" sz="3200" dirty="0"/>
              <a:t>, </a:t>
            </a:r>
            <a:r>
              <a:rPr lang="en-US" altLang="en-US" sz="3200" dirty="0" err="1"/>
              <a:t>xúc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phạm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người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khác</a:t>
            </a:r>
            <a:r>
              <a:rPr lang="en-US" altLang="en-US" sz="3200" dirty="0"/>
              <a:t> qua </a:t>
            </a:r>
            <a:r>
              <a:rPr lang="en-US" altLang="en-US" sz="3200" dirty="0" err="1"/>
              <a:t>mạng</a:t>
            </a:r>
            <a:endParaRPr lang="en-US" altLang="en-US" sz="32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800" dirty="0" err="1"/>
              <a:t>Thảo</a:t>
            </a:r>
            <a:r>
              <a:rPr lang="en-GB" sz="4800" dirty="0"/>
              <a:t> </a:t>
            </a:r>
            <a:r>
              <a:rPr lang="en-GB" sz="4800" dirty="0" err="1"/>
              <a:t>luận</a:t>
            </a:r>
            <a:r>
              <a:rPr lang="en-GB" sz="4800" dirty="0"/>
              <a:t> ???</a:t>
            </a:r>
            <a:endParaRPr lang="en-US" sz="4800" b="1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77150" y="6248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Times New Roman" pitchFamily="18" charset="0"/>
                <a:ea typeface="+mn-ea"/>
                <a:cs typeface="Arial" charset="0"/>
              </a:defRPr>
            </a:lvl9pPr>
          </a:lstStyle>
          <a:p>
            <a:endParaRPr kumimoji="0" lang="en-US"/>
          </a:p>
        </p:txBody>
      </p:sp>
      <p:sp>
        <p:nvSpPr>
          <p:cNvPr id="3" name="Rounded Rectangle 2">
            <a:hlinkClick r:id="rId2" action="ppaction://hlinkfile"/>
          </p:cNvPr>
          <p:cNvSpPr/>
          <p:nvPr/>
        </p:nvSpPr>
        <p:spPr bwMode="auto">
          <a:xfrm>
            <a:off x="4811486" y="2383972"/>
            <a:ext cx="17526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</a:rPr>
              <a:t>Đạo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văn</a:t>
            </a:r>
            <a:endParaRPr lang="en-US" sz="2400" baseline="-25000" dirty="0">
              <a:solidFill>
                <a:schemeClr val="bg1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5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436914"/>
            <a:ext cx="10602685" cy="4724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 err="1">
                <a:ea typeface="宋体" pitchFamily="2" charset="-122"/>
              </a:rPr>
              <a:t>Giữ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một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vai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trò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quan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trọng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hệ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thống</a:t>
            </a:r>
            <a:r>
              <a:rPr lang="en-US" altLang="zh-CN" sz="2400" dirty="0">
                <a:ea typeface="宋体" pitchFamily="2" charset="-122"/>
              </a:rPr>
              <a:t> lao </a:t>
            </a:r>
            <a:r>
              <a:rPr lang="en-US" altLang="zh-CN" sz="2400" dirty="0" err="1">
                <a:ea typeface="宋体" pitchFamily="2" charset="-122"/>
              </a:rPr>
              <a:t>động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thuật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là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người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đóng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góp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trí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tuệ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sự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sáng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tạo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 err="1">
                <a:ea typeface="宋体" pitchFamily="2" charset="-122"/>
              </a:rPr>
              <a:t>Là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người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chủ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chốt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quyết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định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mọi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nghề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của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mọi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lĩnh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vực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nền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kinh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tế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của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đất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nước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 marL="457200" indent="-457200">
              <a:lnSpc>
                <a:spcPct val="120000"/>
              </a:lnSpc>
              <a:buFontTx/>
              <a:buAutoNum type="arabicPeriod"/>
            </a:pPr>
            <a:r>
              <a:rPr lang="en-US" altLang="zh-CN" sz="2400" dirty="0" err="1">
                <a:ea typeface="宋体" pitchFamily="2" charset="-122"/>
              </a:rPr>
              <a:t>Đảm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nhiệm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thực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hiện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theo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chuyên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được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đào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tạo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có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thể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giữ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vai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trò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sư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trưởng</a:t>
            </a:r>
            <a:r>
              <a:rPr lang="en-US" altLang="zh-CN" sz="2400" dirty="0">
                <a:ea typeface="宋体" pitchFamily="2" charset="-122"/>
              </a:rPr>
              <a:t> (</a:t>
            </a:r>
            <a:r>
              <a:rPr lang="en-US" altLang="zh-CN" sz="2400" dirty="0" err="1">
                <a:ea typeface="宋体" pitchFamily="2" charset="-122"/>
              </a:rPr>
              <a:t>chỉ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huy</a:t>
            </a:r>
            <a:r>
              <a:rPr lang="en-US" altLang="zh-CN" sz="2400" dirty="0">
                <a:ea typeface="宋体" pitchFamily="2" charset="-122"/>
              </a:rPr>
              <a:t> 1 </a:t>
            </a:r>
            <a:r>
              <a:rPr lang="en-US" altLang="zh-CN" sz="2400" dirty="0" err="1">
                <a:ea typeface="宋体" pitchFamily="2" charset="-122"/>
              </a:rPr>
              <a:t>nhóm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sư</a:t>
            </a:r>
            <a:r>
              <a:rPr lang="en-US" altLang="zh-CN" sz="2400" dirty="0">
                <a:ea typeface="宋体" pitchFamily="2" charset="-122"/>
              </a:rPr>
              <a:t>) </a:t>
            </a:r>
            <a:r>
              <a:rPr lang="en-US" altLang="zh-CN" sz="2400" dirty="0" err="1">
                <a:ea typeface="宋体" pitchFamily="2" charset="-122"/>
              </a:rPr>
              <a:t>để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thực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hiện</a:t>
            </a:r>
            <a:r>
              <a:rPr lang="en-US" altLang="zh-CN" sz="2400" dirty="0">
                <a:ea typeface="宋体" pitchFamily="2" charset="-122"/>
              </a:rPr>
              <a:t>: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- 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năng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điều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đơn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vị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sản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xuất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gia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.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- 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năng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điều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đơn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vị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thiết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kế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hoặc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.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- 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năng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điều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hành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đơn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vị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kinh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doanh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dịch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vụ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thuật</a:t>
            </a:r>
            <a:r>
              <a:rPr lang="en-US" altLang="zh-CN" sz="2400" dirty="0">
                <a:ea typeface="宋体" pitchFamily="2" charset="-122"/>
              </a:rPr>
              <a:t>.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- 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năng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nghiên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cứu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và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đào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tạo</a:t>
            </a:r>
            <a:r>
              <a:rPr lang="en-US" altLang="zh-CN" sz="2400" dirty="0">
                <a:ea typeface="宋体" pitchFamily="2" charset="-122"/>
              </a:rPr>
              <a:t>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029" y="1502228"/>
            <a:ext cx="10566400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4. </a:t>
            </a:r>
            <a:r>
              <a:rPr lang="en-US" altLang="zh-CN" sz="2400" dirty="0" err="1">
                <a:ea typeface="宋体" pitchFamily="2" charset="-122"/>
              </a:rPr>
              <a:t>Có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thể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đảm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nhiệm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các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vụ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lãnh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đạo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từ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tổ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trưởng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thuật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trưởng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phòng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hoặc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Phó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giám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đốc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Giám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đốc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Xí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nghiệp</a:t>
            </a:r>
            <a:r>
              <a:rPr lang="en-US" altLang="zh-CN" sz="2400" dirty="0">
                <a:ea typeface="宋体" pitchFamily="2" charset="-122"/>
              </a:rPr>
              <a:t>,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 ty, </a:t>
            </a:r>
            <a:r>
              <a:rPr lang="en-US" altLang="zh-CN" sz="2400" dirty="0" err="1">
                <a:ea typeface="宋体" pitchFamily="2" charset="-122"/>
              </a:rPr>
              <a:t>Tổng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Công</a:t>
            </a:r>
            <a:r>
              <a:rPr lang="en-US" altLang="zh-CN" sz="2400" dirty="0">
                <a:ea typeface="宋体" pitchFamily="2" charset="-122"/>
              </a:rPr>
              <a:t> ty, ...</a:t>
            </a:r>
          </a:p>
          <a:p>
            <a:pPr marL="609600" indent="-609600" algn="just">
              <a:lnSpc>
                <a:spcPct val="115000"/>
              </a:lnSpc>
            </a:pPr>
            <a:r>
              <a:rPr lang="en-US" altLang="zh-CN" sz="2400" dirty="0">
                <a:ea typeface="宋体" pitchFamily="2" charset="-122"/>
              </a:rPr>
              <a:t>Khi </a:t>
            </a:r>
            <a:r>
              <a:rPr lang="en-US" altLang="zh-CN" sz="2400" dirty="0" err="1">
                <a:ea typeface="宋体" pitchFamily="2" charset="-122"/>
              </a:rPr>
              <a:t>đó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chức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năng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của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người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kỹ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sư</a:t>
            </a:r>
            <a:r>
              <a:rPr lang="en-US" altLang="zh-CN" sz="2400" dirty="0">
                <a:ea typeface="宋体" pitchFamily="2" charset="-122"/>
              </a:rPr>
              <a:t>  </a:t>
            </a:r>
            <a:r>
              <a:rPr lang="en-US" altLang="zh-CN" sz="2400" dirty="0" err="1">
                <a:ea typeface="宋体" pitchFamily="2" charset="-122"/>
              </a:rPr>
              <a:t>thể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hiện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trong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việc</a:t>
            </a:r>
            <a:r>
              <a:rPr lang="en-US" altLang="zh-CN" sz="2400" dirty="0">
                <a:ea typeface="宋体" pitchFamily="2" charset="-122"/>
              </a:rPr>
              <a:t>:</a:t>
            </a:r>
          </a:p>
          <a:p>
            <a:pPr lvl="1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pitchFamily="2" charset="-122"/>
              </a:rPr>
              <a:t>Tổ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quản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lý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xây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dựng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đơn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pitchFamily="2" charset="-122"/>
              </a:rPr>
              <a:t>Tổ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phân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công</a:t>
            </a:r>
            <a:r>
              <a:rPr lang="en-US" altLang="zh-CN" dirty="0">
                <a:ea typeface="宋体" pitchFamily="2" charset="-122"/>
              </a:rPr>
              <a:t> lao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thuật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các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đơn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.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err="1">
                <a:ea typeface="宋体" pitchFamily="2" charset="-122"/>
              </a:rPr>
              <a:t>Thực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hiện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năng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giám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sát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kiểm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đánh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giá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các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hoạt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hệ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thống</a:t>
            </a:r>
            <a:r>
              <a:rPr lang="en-US" altLang="zh-CN" dirty="0">
                <a:ea typeface="宋体" pitchFamily="2" charset="-122"/>
              </a:rPr>
              <a:t> lao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thuật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altLang="zh-CN" dirty="0" err="1">
                <a:ea typeface="宋体" pitchFamily="2" charset="-122"/>
              </a:rPr>
              <a:t>Thực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hiện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chức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năng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phân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phối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thành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quả</a:t>
            </a:r>
            <a:r>
              <a:rPr lang="en-US" altLang="zh-CN" dirty="0">
                <a:ea typeface="宋体" pitchFamily="2" charset="-122"/>
              </a:rPr>
              <a:t> lao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tham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gia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các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hoạt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thuật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quảng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bá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giới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thiệu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sản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phẩm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ngành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mình</a:t>
            </a:r>
            <a:r>
              <a:rPr lang="en-US" altLang="zh-CN" dirty="0">
                <a:ea typeface="宋体" pitchFamily="2" charset="-122"/>
              </a:rPr>
              <a:t>. 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9328150" cy="9921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142" y="1513114"/>
            <a:ext cx="10522857" cy="4572000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115000"/>
              </a:lnSpc>
              <a:buFontTx/>
              <a:buAutoNum type="arabicPeriod"/>
            </a:pPr>
            <a:r>
              <a:rPr lang="en-US" altLang="zh-CN" dirty="0" err="1">
                <a:ea typeface="宋体" pitchFamily="2" charset="-122"/>
              </a:rPr>
              <a:t>Là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một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công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dân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gương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mẫu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Phải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được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thực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hiện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đầy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đủ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quyền</a:t>
            </a:r>
            <a:r>
              <a:rPr lang="en-US" altLang="zh-CN" sz="2800" dirty="0">
                <a:ea typeface="宋体" pitchFamily="2" charset="-122"/>
              </a:rPr>
              <a:t> 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nghĩa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dân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dân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dân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tộc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cao</a:t>
            </a:r>
            <a:endParaRPr lang="en-US" altLang="zh-CN" sz="2800" dirty="0">
              <a:ea typeface="宋体" pitchFamily="2" charset="-122"/>
            </a:endParaRP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Luôn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có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tự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lực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cao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“ </a:t>
            </a:r>
            <a:r>
              <a:rPr lang="en-US" altLang="zh-CN" sz="2800" dirty="0" err="1">
                <a:ea typeface="宋体" pitchFamily="2" charset="-122"/>
              </a:rPr>
              <a:t>Đừng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đòi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hỏi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Tổ</a:t>
            </a:r>
            <a:r>
              <a:rPr lang="en-US" altLang="zh-CN" sz="2800" dirty="0">
                <a:ea typeface="宋体" pitchFamily="2" charset="-122"/>
              </a:rPr>
              <a:t>  </a:t>
            </a:r>
            <a:r>
              <a:rPr lang="en-US" altLang="zh-CN" sz="2800" dirty="0" err="1">
                <a:ea typeface="宋体" pitchFamily="2" charset="-122"/>
              </a:rPr>
              <a:t>quốc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phải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gì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cho</a:t>
            </a:r>
            <a:r>
              <a:rPr lang="en-US" altLang="zh-CN" sz="2800" dirty="0">
                <a:ea typeface="宋体" pitchFamily="2" charset="-122"/>
              </a:rPr>
              <a:t> </a:t>
            </a:r>
            <a:r>
              <a:rPr lang="en-US" altLang="zh-CN" sz="2800" dirty="0" err="1">
                <a:ea typeface="宋体" pitchFamily="2" charset="-122"/>
              </a:rPr>
              <a:t>mình</a:t>
            </a:r>
            <a:r>
              <a:rPr lang="en-US" altLang="zh-CN" sz="2800" dirty="0">
                <a:ea typeface="宋体" pitchFamily="2" charset="-122"/>
              </a:rPr>
              <a:t> ?”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ngược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lại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phải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suy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nghĩ</a:t>
            </a:r>
            <a:r>
              <a:rPr lang="en-US" altLang="zh-CN" sz="2800" dirty="0">
                <a:ea typeface="宋体" pitchFamily="2" charset="-122"/>
              </a:rPr>
              <a:t> “ </a:t>
            </a:r>
            <a:r>
              <a:rPr lang="en-US" altLang="zh-CN" sz="2800" dirty="0" err="1">
                <a:ea typeface="宋体" pitchFamily="2" charset="-122"/>
              </a:rPr>
              <a:t>Mình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đã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được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gì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cho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Tổ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quốc</a:t>
            </a:r>
            <a:r>
              <a:rPr lang="en-US" altLang="zh-CN" sz="2800" dirty="0">
                <a:ea typeface="宋体" pitchFamily="2" charset="-122"/>
              </a:rPr>
              <a:t>”. 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Luôn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nêu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cao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vì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nghĩa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lớn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đoàn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kết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hợp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tác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Là</a:t>
            </a:r>
            <a:r>
              <a:rPr lang="en-US" altLang="zh-CN" sz="2800" dirty="0">
                <a:ea typeface="宋体" pitchFamily="2" charset="-122"/>
              </a:rPr>
              <a:t> con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việc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tự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giác</a:t>
            </a:r>
            <a:r>
              <a:rPr lang="en-US" altLang="zh-CN" sz="2800" dirty="0">
                <a:ea typeface="宋体" pitchFamily="2" charset="-122"/>
              </a:rPr>
              <a:t>. </a:t>
            </a:r>
          </a:p>
          <a:p>
            <a:pPr marL="990600" lvl="1" indent="-533400" algn="just">
              <a:lnSpc>
                <a:spcPct val="115000"/>
              </a:lnSpc>
              <a:buNone/>
            </a:pPr>
            <a:br>
              <a:rPr lang="en-US" altLang="zh-CN" sz="2800" dirty="0">
                <a:ea typeface="宋体" pitchFamily="2" charset="-122"/>
              </a:rPr>
            </a:br>
            <a:br>
              <a:rPr lang="en-US" altLang="zh-CN" sz="2800" dirty="0">
                <a:ea typeface="宋体" pitchFamily="2" charset="-122"/>
              </a:rPr>
            </a:br>
            <a:endParaRPr lang="en-US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713" y="1589314"/>
            <a:ext cx="10620829" cy="457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dirty="0">
                <a:ea typeface="宋体" pitchFamily="2" charset="-122"/>
              </a:rPr>
              <a:t>2. </a:t>
            </a:r>
            <a:r>
              <a:rPr lang="en-US" altLang="zh-CN" dirty="0" err="1">
                <a:ea typeface="宋体" pitchFamily="2" charset="-122"/>
              </a:rPr>
              <a:t>Phẩm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chất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trong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hệ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thống</a:t>
            </a:r>
            <a:r>
              <a:rPr lang="en-US" altLang="zh-CN" dirty="0">
                <a:ea typeface="宋体" pitchFamily="2" charset="-122"/>
              </a:rPr>
              <a:t> lao </a:t>
            </a:r>
            <a:r>
              <a:rPr lang="en-US" altLang="zh-CN" dirty="0" err="1">
                <a:ea typeface="宋体" pitchFamily="2" charset="-122"/>
              </a:rPr>
              <a:t>động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thuật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thành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viên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tập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thể</a:t>
            </a:r>
            <a:r>
              <a:rPr lang="en-US" altLang="zh-CN" sz="2800" dirty="0">
                <a:ea typeface="宋体" pitchFamily="2" charset="-122"/>
              </a:rPr>
              <a:t> lao </a:t>
            </a:r>
            <a:r>
              <a:rPr lang="en-US" altLang="zh-CN" sz="2800" dirty="0" err="1">
                <a:ea typeface="宋体" pitchFamily="2" charset="-122"/>
              </a:rPr>
              <a:t>động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Tự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lực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tự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giác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nhưng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luôn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trong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hợp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tác</a:t>
            </a:r>
            <a:r>
              <a:rPr lang="en-US" altLang="zh-CN" sz="2800" dirty="0">
                <a:ea typeface="宋体" pitchFamily="2" charset="-122"/>
              </a:rPr>
              <a:t> “ </a:t>
            </a:r>
            <a:r>
              <a:rPr lang="en-US" altLang="zh-CN" sz="2800" dirty="0" err="1">
                <a:ea typeface="宋体" pitchFamily="2" charset="-122"/>
              </a:rPr>
              <a:t>Một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cây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chẳng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lên</a:t>
            </a:r>
            <a:r>
              <a:rPr lang="en-US" altLang="zh-CN" sz="2800" dirty="0">
                <a:ea typeface="宋体" pitchFamily="2" charset="-122"/>
              </a:rPr>
              <a:t> non”.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Ý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thức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trách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trước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đựơc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giao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đó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phẩm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chất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cao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quí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Trung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thực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có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thần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trách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trước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tập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thể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xã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hội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None/>
            </a:pPr>
            <a:br>
              <a:rPr lang="en-US" altLang="zh-CN" sz="2800" dirty="0">
                <a:ea typeface="宋体" pitchFamily="2" charset="-122"/>
              </a:rPr>
            </a:br>
            <a:br>
              <a:rPr lang="en-US" altLang="zh-CN" sz="2800" dirty="0">
                <a:ea typeface="宋体" pitchFamily="2" charset="-122"/>
              </a:rPr>
            </a:br>
            <a:br>
              <a:rPr lang="en-US" altLang="zh-CN" sz="2800" dirty="0">
                <a:ea typeface="宋体" pitchFamily="2" charset="-122"/>
              </a:rPr>
            </a:br>
            <a:endParaRPr lang="en-US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49" y="1556657"/>
            <a:ext cx="10556421" cy="4572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dirty="0">
                <a:ea typeface="宋体" pitchFamily="2" charset="-122"/>
              </a:rPr>
              <a:t>3. </a:t>
            </a:r>
            <a:r>
              <a:rPr lang="en-US" altLang="zh-CN" dirty="0" err="1">
                <a:ea typeface="宋体" pitchFamily="2" charset="-122"/>
              </a:rPr>
              <a:t>Các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nhiệm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vụ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ứng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với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trí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công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tác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của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 </a:t>
            </a:r>
            <a:r>
              <a:rPr lang="en-US" altLang="zh-CN" sz="2800" dirty="0" err="1">
                <a:ea typeface="宋体" pitchFamily="2" charset="-122"/>
              </a:rPr>
              <a:t>trong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đơn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vị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sản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xuất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thiết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kế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và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chỉ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đạo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Nhiệm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của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kinh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doanh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dịch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vụ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thuật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tác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nghiên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cứu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khoa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học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với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tác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bồi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dưỡng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đội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ngũ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cán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bộ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thuật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trẻ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r>
              <a:rPr lang="en-US" altLang="zh-CN" sz="2800" dirty="0" err="1">
                <a:ea typeface="宋体" pitchFamily="2" charset="-122"/>
              </a:rPr>
              <a:t>Ngoài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ra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người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kỹ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sư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còn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tham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nhiều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công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tác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khác</a:t>
            </a:r>
            <a:r>
              <a:rPr lang="en-US" altLang="zh-CN" sz="2800" dirty="0">
                <a:ea typeface="宋体" pitchFamily="2" charset="-122"/>
              </a:rPr>
              <a:t>: </a:t>
            </a:r>
            <a:r>
              <a:rPr lang="en-US" altLang="zh-CN" sz="2800" dirty="0" err="1">
                <a:ea typeface="宋体" pitchFamily="2" charset="-122"/>
              </a:rPr>
              <a:t>quản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lý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vật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tư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kiểm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tra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chất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lượng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sản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phẩm</a:t>
            </a:r>
            <a:r>
              <a:rPr lang="en-US" altLang="zh-CN" sz="2800" dirty="0">
                <a:ea typeface="宋体" pitchFamily="2" charset="-122"/>
              </a:rPr>
              <a:t>, </a:t>
            </a:r>
            <a:r>
              <a:rPr lang="en-US" altLang="zh-CN" sz="2800" dirty="0" err="1">
                <a:ea typeface="宋体" pitchFamily="2" charset="-122"/>
              </a:rPr>
              <a:t>tham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gia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giảng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dirty="0" err="1">
                <a:ea typeface="宋体" pitchFamily="2" charset="-122"/>
              </a:rPr>
              <a:t>dạy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buFontTx/>
              <a:buChar char="-"/>
            </a:pPr>
            <a:br>
              <a:rPr lang="en-US" altLang="zh-CN" sz="2800" dirty="0">
                <a:ea typeface="宋体" pitchFamily="2" charset="-122"/>
              </a:rPr>
            </a:br>
            <a:br>
              <a:rPr lang="en-US" altLang="zh-CN" sz="2800" dirty="0">
                <a:ea typeface="宋体" pitchFamily="2" charset="-122"/>
              </a:rPr>
            </a:br>
            <a:br>
              <a:rPr lang="en-US" altLang="zh-CN" sz="2800" dirty="0">
                <a:ea typeface="宋体" pitchFamily="2" charset="-122"/>
              </a:rPr>
            </a:br>
            <a:endParaRPr lang="en-US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3200" y="0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567542"/>
            <a:ext cx="10534650" cy="45720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ea typeface="宋体" pitchFamily="2" charset="-122"/>
              </a:rPr>
              <a:t>4. </a:t>
            </a:r>
            <a:r>
              <a:rPr lang="en-US" altLang="zh-CN" dirty="0" err="1">
                <a:ea typeface="宋体" pitchFamily="2" charset="-122"/>
              </a:rPr>
              <a:t>Quá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trình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Tự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đào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tạo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vươn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lên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không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ngừng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sáng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tạo</a:t>
            </a:r>
            <a:endParaRPr lang="en-US" altLang="zh-CN" dirty="0">
              <a:ea typeface="宋体" pitchFamily="2" charset="-122"/>
            </a:endParaRPr>
          </a:p>
          <a:p>
            <a:pPr marL="990600" lvl="1" indent="-5334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Xây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dựng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kế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hoạch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làm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việc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phấn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đấu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không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ngừng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Trao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dồi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năng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nghề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nghiệp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trao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đổi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tiếp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kinh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nghiệm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Luôn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suy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nghĩ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tìm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tòi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cải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tiến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sáng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tạo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0" indent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dirty="0">
                <a:ea typeface="宋体" pitchFamily="2" charset="-122"/>
              </a:rPr>
              <a:t>5. </a:t>
            </a: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  </a:t>
            </a:r>
            <a:r>
              <a:rPr lang="en-US" altLang="zh-CN" dirty="0" err="1">
                <a:ea typeface="宋体" pitchFamily="2" charset="-122"/>
              </a:rPr>
              <a:t>tham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gia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lãnh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đạo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đơn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marL="990600" lvl="1" indent="-5334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luôn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“</a:t>
            </a:r>
            <a:r>
              <a:rPr lang="en-US" altLang="zh-CN" dirty="0" err="1">
                <a:ea typeface="宋体" pitchFamily="2" charset="-122"/>
              </a:rPr>
              <a:t>lãnh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dạo</a:t>
            </a:r>
            <a:r>
              <a:rPr lang="en-US" altLang="zh-CN" dirty="0">
                <a:ea typeface="宋体" pitchFamily="2" charset="-122"/>
              </a:rPr>
              <a:t>” </a:t>
            </a:r>
            <a:r>
              <a:rPr lang="en-US" altLang="zh-CN" dirty="0" err="1">
                <a:ea typeface="宋体" pitchFamily="2" charset="-122"/>
              </a:rPr>
              <a:t>về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mặt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thuật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ở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đơn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vị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990600" lvl="1" indent="-5334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Tx/>
              <a:buChar char="-"/>
            </a:pP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kỹ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sư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là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người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có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đầu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óc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tổ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chức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đoàn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kết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 err="1">
                <a:ea typeface="宋体" pitchFamily="2" charset="-122"/>
              </a:rPr>
              <a:t>lãnh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đạo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tập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hợp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quần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chúng</a:t>
            </a:r>
            <a:r>
              <a:rPr lang="en-US" altLang="zh-CN" dirty="0">
                <a:ea typeface="宋体" pitchFamily="2" charset="-122"/>
              </a:rPr>
              <a:t> </a:t>
            </a:r>
            <a:br>
              <a:rPr lang="en-US" altLang="zh-CN" dirty="0">
                <a:ea typeface="宋体" pitchFamily="2" charset="-122"/>
              </a:rPr>
            </a:b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486" y="248783"/>
            <a:ext cx="932815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altLang="zh-CN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sư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486" y="1556657"/>
            <a:ext cx="10544628" cy="4572000"/>
          </a:xfrm>
        </p:spPr>
        <p:txBody>
          <a:bodyPr>
            <a:noAutofit/>
          </a:bodyPr>
          <a:lstStyle/>
          <a:p>
            <a:pPr marL="609600" indent="-609600" algn="just">
              <a:lnSpc>
                <a:spcPct val="115000"/>
              </a:lnSpc>
              <a:buFontTx/>
              <a:buAutoNum type="arabicPeriod"/>
              <a:defRPr/>
            </a:pPr>
            <a:r>
              <a:rPr lang="en-US" altLang="zh-CN" sz="3200" dirty="0" err="1">
                <a:ea typeface="宋体" pitchFamily="2" charset="-122"/>
              </a:rPr>
              <a:t>Kiến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thức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chuyên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môn</a:t>
            </a:r>
            <a:r>
              <a:rPr lang="en-US" altLang="zh-CN" sz="3200" dirty="0">
                <a:ea typeface="宋体" pitchFamily="2" charset="-122"/>
              </a:rPr>
              <a:t>, </a:t>
            </a:r>
            <a:r>
              <a:rPr lang="en-US" altLang="zh-CN" sz="3200" dirty="0" err="1">
                <a:ea typeface="宋体" pitchFamily="2" charset="-122"/>
              </a:rPr>
              <a:t>kỹ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năng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nghề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nghiệp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và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kinh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nghiệm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thực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tiễn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  <a:p>
            <a:pPr marL="609600" indent="-609600" algn="just">
              <a:lnSpc>
                <a:spcPct val="115000"/>
              </a:lnSpc>
              <a:buFontTx/>
              <a:buAutoNum type="arabicPeriod"/>
              <a:defRPr/>
            </a:pPr>
            <a:r>
              <a:rPr lang="en-US" altLang="zh-CN" sz="3200" dirty="0" err="1">
                <a:ea typeface="宋体" pitchFamily="2" charset="-122"/>
              </a:rPr>
              <a:t>Sự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cần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mẫn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và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tính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kỷ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luật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trong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công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việc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  <a:p>
            <a:pPr marL="609600" indent="-609600" algn="just">
              <a:lnSpc>
                <a:spcPct val="115000"/>
              </a:lnSpc>
              <a:buFontTx/>
              <a:buAutoNum type="arabicPeriod"/>
              <a:defRPr/>
            </a:pPr>
            <a:r>
              <a:rPr lang="en-US" altLang="zh-CN" sz="3200" dirty="0" err="1">
                <a:ea typeface="宋体" pitchFamily="2" charset="-122"/>
              </a:rPr>
              <a:t>Khả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năng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dự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đoán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và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tính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sáng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tạo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trong</a:t>
            </a:r>
            <a:r>
              <a:rPr lang="en-US" altLang="zh-CN" sz="3200" dirty="0">
                <a:ea typeface="宋体" pitchFamily="2" charset="-122"/>
              </a:rPr>
              <a:t> lao </a:t>
            </a:r>
            <a:r>
              <a:rPr lang="en-US" altLang="zh-CN" sz="3200" dirty="0" err="1">
                <a:ea typeface="宋体" pitchFamily="2" charset="-122"/>
              </a:rPr>
              <a:t>động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kỹ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thuật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  <a:p>
            <a:pPr marL="609600" indent="-609600" algn="just">
              <a:lnSpc>
                <a:spcPct val="115000"/>
              </a:lnSpc>
              <a:buFontTx/>
              <a:buAutoNum type="arabicPeriod"/>
              <a:defRPr/>
            </a:pPr>
            <a:r>
              <a:rPr lang="en-US" altLang="zh-CN" sz="3200" dirty="0" err="1">
                <a:ea typeface="宋体" pitchFamily="2" charset="-122"/>
              </a:rPr>
              <a:t>Cần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có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thể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lực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và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tinh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thần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  <a:p>
            <a:pPr marL="609600" indent="-609600" algn="just">
              <a:lnSpc>
                <a:spcPct val="115000"/>
              </a:lnSpc>
              <a:buFontTx/>
              <a:buAutoNum type="arabicPeriod"/>
              <a:defRPr/>
            </a:pPr>
            <a:r>
              <a:rPr lang="en-US" altLang="zh-CN" sz="3200" dirty="0" err="1">
                <a:ea typeface="宋体" pitchFamily="2" charset="-122"/>
              </a:rPr>
              <a:t>Có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khả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năng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giao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tiếp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err="1">
                <a:ea typeface="宋体" pitchFamily="2" charset="-122"/>
              </a:rPr>
              <a:t>tốt</a:t>
            </a:r>
            <a:r>
              <a:rPr lang="en-US" altLang="zh-CN" sz="3200" dirty="0">
                <a:ea typeface="宋体" pitchFamily="2" charset="-122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3CA92C519724BA9DD523A5C675822" ma:contentTypeVersion="0" ma:contentTypeDescription="Create a new document." ma:contentTypeScope="" ma:versionID="b5c67904e5a4ee91f693f4c6bf887c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91C57D-8A3A-4A48-A63E-5EEB86FF97CA}"/>
</file>

<file path=customXml/itemProps2.xml><?xml version="1.0" encoding="utf-8"?>
<ds:datastoreItem xmlns:ds="http://schemas.openxmlformats.org/officeDocument/2006/customXml" ds:itemID="{A98B67AE-1678-4366-92E4-E8619352CA47}"/>
</file>

<file path=customXml/itemProps3.xml><?xml version="1.0" encoding="utf-8"?>
<ds:datastoreItem xmlns:ds="http://schemas.openxmlformats.org/officeDocument/2006/customXml" ds:itemID="{CED469D7-FCC7-4589-8DD5-FBFB618A869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2086</Words>
  <Application>Microsoft Macintosh PowerPoint</Application>
  <PresentationFormat>Widescreen</PresentationFormat>
  <Paragraphs>113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Tahoma</vt:lpstr>
      <vt:lpstr>Times New Roman</vt:lpstr>
      <vt:lpstr>Office Theme</vt:lpstr>
      <vt:lpstr>GIỚI THIỆU NGÀNH </vt:lpstr>
      <vt:lpstr>Giới thiệu</vt:lpstr>
      <vt:lpstr>Chức năng của kỹ sư</vt:lpstr>
      <vt:lpstr> Chức năng của kỹ sư (tiếp)</vt:lpstr>
      <vt:lpstr> Nhiệm vụ của người kỹ sư</vt:lpstr>
      <vt:lpstr>Nhiệm vụ của người kỹ sư (tt)</vt:lpstr>
      <vt:lpstr>Nhiệm vụ của người kỹ sư (tt)</vt:lpstr>
      <vt:lpstr>Nhiệm vụ của người kỹ sư (tt)</vt:lpstr>
      <vt:lpstr>Năng lực cần có của người kỹ sư</vt:lpstr>
      <vt:lpstr>PowerPoint Presentation</vt:lpstr>
      <vt:lpstr>Nghĩa vụ của người kỹ sư với xã hội</vt:lpstr>
      <vt:lpstr>Sở hữu trí tuệ</vt:lpstr>
      <vt:lpstr>Một số hoạt động CNTT có mục đích xấu </vt:lpstr>
      <vt:lpstr>MỘT SỐ HOẠT ĐỘNG CNTT CÓ MỤC ĐÍCH XẤU</vt:lpstr>
      <vt:lpstr>VIRUS VÀ SÂU (WORM)</vt:lpstr>
      <vt:lpstr>CƠ CHẾ CỦA VIRUS FILE</vt:lpstr>
      <vt:lpstr>VIRUS boot</vt:lpstr>
      <vt:lpstr>SÂU (WORM)</vt:lpstr>
      <vt:lpstr>TẤN CÔNG TỪ CHỐI DỊCH VỤ (DOS)</vt:lpstr>
      <vt:lpstr>Mạo danh, xâm nhập trái phép</vt:lpstr>
      <vt:lpstr>Sử dụng mạng máy tính với các mục đích xấu</vt:lpstr>
      <vt:lpstr>Thảo luận 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hungtanngocngan@gmail.com</dc:creator>
  <cp:lastModifiedBy>hungtanngocngan@gmail.com</cp:lastModifiedBy>
  <cp:revision>9</cp:revision>
  <dcterms:created xsi:type="dcterms:W3CDTF">2021-08-31T03:48:09Z</dcterms:created>
  <dcterms:modified xsi:type="dcterms:W3CDTF">2021-08-31T10:06:39Z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0x01010030C3CA92C519724BA9DD523A5C675822</vt:lpwstr>
  </property>
</Properties>
</file>