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23" r:id="rId1"/>
  </p:sldMasterIdLst>
  <p:notesMasterIdLst>
    <p:notesMasterId r:id="rId18"/>
  </p:notesMasterIdLst>
  <p:sldIdLst>
    <p:sldId id="259" r:id="rId2"/>
    <p:sldId id="280" r:id="rId3"/>
    <p:sldId id="262" r:id="rId4"/>
    <p:sldId id="261" r:id="rId5"/>
    <p:sldId id="263" r:id="rId6"/>
    <p:sldId id="264" r:id="rId7"/>
    <p:sldId id="265" r:id="rId8"/>
    <p:sldId id="282" r:id="rId9"/>
    <p:sldId id="268" r:id="rId10"/>
    <p:sldId id="277" r:id="rId11"/>
    <p:sldId id="278" r:id="rId12"/>
    <p:sldId id="269" r:id="rId13"/>
    <p:sldId id="271" r:id="rId14"/>
    <p:sldId id="272" r:id="rId15"/>
    <p:sldId id="273" r:id="rId16"/>
    <p:sldId id="274" r:id="rId1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FA00"/>
    <a:srgbClr val="2C2C2C"/>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291"/>
  </p:normalViewPr>
  <p:slideViewPr>
    <p:cSldViewPr snapToGrid="0" snapToObjects="1">
      <p:cViewPr varScale="1">
        <p:scale>
          <a:sx n="118" d="100"/>
          <a:sy n="118" d="100"/>
        </p:scale>
        <p:origin x="22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62CF5-D4A1-6B4E-844F-96CE9AB96929}" type="datetimeFigureOut">
              <a:rPr lang="en-VN" smtClean="0"/>
              <a:t>9/1/21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378B7-A428-7D43-84CD-015F07DF90DA}" type="slidenum">
              <a:rPr lang="en-VN" smtClean="0"/>
              <a:t>‹#›</a:t>
            </a:fld>
            <a:endParaRPr lang="en-VN"/>
          </a:p>
        </p:txBody>
      </p:sp>
    </p:spTree>
    <p:extLst>
      <p:ext uri="{BB962C8B-B14F-4D97-AF65-F5344CB8AC3E}">
        <p14:creationId xmlns:p14="http://schemas.microsoft.com/office/powerpoint/2010/main" val="216616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904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ACB9-FA30-734E-A583-2623945E7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D4B0C33-67DF-7248-A6F6-4D1C11984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D0BE1971-EDFD-5149-9FE9-07F9BA1FCE41}"/>
              </a:ext>
            </a:extLst>
          </p:cNvPr>
          <p:cNvSpPr>
            <a:spLocks noGrp="1"/>
          </p:cNvSpPr>
          <p:nvPr>
            <p:ph type="dt" sz="half" idx="10"/>
          </p:nvPr>
        </p:nvSpPr>
        <p:spPr>
          <a:xfrm>
            <a:off x="838200" y="6356350"/>
            <a:ext cx="2743200" cy="365125"/>
          </a:xfrm>
          <a:prstGeom prst="rect">
            <a:avLst/>
          </a:prstGeom>
        </p:spPr>
        <p:txBody>
          <a:bodyPr/>
          <a:lstStyle/>
          <a:p>
            <a:fld id="{02DA0852-6D14-FF43-A426-82CD7AD3ABDD}" type="datetime1">
              <a:rPr lang="en-US" smtClean="0"/>
              <a:t>9/1/21</a:t>
            </a:fld>
            <a:endParaRPr lang="en-VN"/>
          </a:p>
        </p:txBody>
      </p:sp>
      <p:sp>
        <p:nvSpPr>
          <p:cNvPr id="5" name="Footer Placeholder 4">
            <a:extLst>
              <a:ext uri="{FF2B5EF4-FFF2-40B4-BE49-F238E27FC236}">
                <a16:creationId xmlns:a16="http://schemas.microsoft.com/office/drawing/2014/main" id="{DB007ED9-EB56-C543-BEF5-E460DFBF6F9E}"/>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CF32D908-F7AC-384F-BED0-7F3FAE9547D2}"/>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62248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8566-C5E8-A64D-8BB7-0476DC470141}"/>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60908A80-E368-2048-A34A-197D49561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B1B79EA-7740-7749-AB7D-213A04CB70D0}"/>
              </a:ext>
            </a:extLst>
          </p:cNvPr>
          <p:cNvSpPr>
            <a:spLocks noGrp="1"/>
          </p:cNvSpPr>
          <p:nvPr>
            <p:ph type="dt" sz="half" idx="10"/>
          </p:nvPr>
        </p:nvSpPr>
        <p:spPr>
          <a:xfrm>
            <a:off x="838200" y="6356350"/>
            <a:ext cx="2743200" cy="365125"/>
          </a:xfrm>
          <a:prstGeom prst="rect">
            <a:avLst/>
          </a:prstGeom>
        </p:spPr>
        <p:txBody>
          <a:bodyPr/>
          <a:lstStyle/>
          <a:p>
            <a:fld id="{99DF2E37-7223-E045-89CD-B4A3DB45A977}" type="datetime1">
              <a:rPr lang="en-US" smtClean="0"/>
              <a:t>9/1/21</a:t>
            </a:fld>
            <a:endParaRPr lang="en-VN"/>
          </a:p>
        </p:txBody>
      </p:sp>
      <p:sp>
        <p:nvSpPr>
          <p:cNvPr id="5" name="Footer Placeholder 4">
            <a:extLst>
              <a:ext uri="{FF2B5EF4-FFF2-40B4-BE49-F238E27FC236}">
                <a16:creationId xmlns:a16="http://schemas.microsoft.com/office/drawing/2014/main" id="{A241F414-1C97-EE43-B0BE-840407A330A3}"/>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AA1A3C63-123E-824F-B26C-0C88DF78E8FA}"/>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92423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B8760-CC20-8844-8FFB-E4A03FE370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13D27A2-3919-194B-A466-BA0F264D1F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5759568C-A0B7-7443-B975-F8A0E2C94F27}"/>
              </a:ext>
            </a:extLst>
          </p:cNvPr>
          <p:cNvSpPr>
            <a:spLocks noGrp="1"/>
          </p:cNvSpPr>
          <p:nvPr>
            <p:ph type="dt" sz="half" idx="10"/>
          </p:nvPr>
        </p:nvSpPr>
        <p:spPr>
          <a:xfrm>
            <a:off x="838200" y="6356350"/>
            <a:ext cx="2743200" cy="365125"/>
          </a:xfrm>
          <a:prstGeom prst="rect">
            <a:avLst/>
          </a:prstGeom>
        </p:spPr>
        <p:txBody>
          <a:bodyPr/>
          <a:lstStyle/>
          <a:p>
            <a:fld id="{23E55165-08AC-2E42-83C7-91543BD084CE}" type="datetime1">
              <a:rPr lang="en-US" smtClean="0"/>
              <a:t>9/1/21</a:t>
            </a:fld>
            <a:endParaRPr lang="en-VN"/>
          </a:p>
        </p:txBody>
      </p:sp>
      <p:sp>
        <p:nvSpPr>
          <p:cNvPr id="5" name="Footer Placeholder 4">
            <a:extLst>
              <a:ext uri="{FF2B5EF4-FFF2-40B4-BE49-F238E27FC236}">
                <a16:creationId xmlns:a16="http://schemas.microsoft.com/office/drawing/2014/main" id="{034581AA-111B-B34B-8F34-E81D1B984B23}"/>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C7AF7B46-45BC-8E44-9D77-7A1475DED35F}"/>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364532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E040-2E2D-0341-B4D3-CE1B132FEBA9}"/>
              </a:ext>
            </a:extLst>
          </p:cNvPr>
          <p:cNvSpPr>
            <a:spLocks noGrp="1"/>
          </p:cNvSpPr>
          <p:nvPr>
            <p:ph type="title"/>
          </p:nvPr>
        </p:nvSpPr>
        <p:spPr>
          <a:xfrm>
            <a:off x="838200" y="227806"/>
            <a:ext cx="10602686" cy="1053307"/>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4959A4B5-206E-474F-9A11-A943E92AEFE1}"/>
              </a:ext>
            </a:extLst>
          </p:cNvPr>
          <p:cNvSpPr>
            <a:spLocks noGrp="1"/>
          </p:cNvSpPr>
          <p:nvPr>
            <p:ph idx="1"/>
          </p:nvPr>
        </p:nvSpPr>
        <p:spPr>
          <a:xfrm>
            <a:off x="838199" y="1524000"/>
            <a:ext cx="10602687" cy="4820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Slide Number Placeholder 5">
            <a:extLst>
              <a:ext uri="{FF2B5EF4-FFF2-40B4-BE49-F238E27FC236}">
                <a16:creationId xmlns:a16="http://schemas.microsoft.com/office/drawing/2014/main" id="{2CCF62C2-D5FD-FB4C-A6B5-1F000C0273BF}"/>
              </a:ext>
            </a:extLst>
          </p:cNvPr>
          <p:cNvSpPr>
            <a:spLocks noGrp="1"/>
          </p:cNvSpPr>
          <p:nvPr>
            <p:ph type="sldNum" sz="quarter" idx="12"/>
          </p:nvPr>
        </p:nvSpPr>
        <p:spPr>
          <a:xfrm>
            <a:off x="11517088" y="6344557"/>
            <a:ext cx="669470" cy="328386"/>
          </a:xfrm>
          <a:prstGeom prst="rect">
            <a:avLst/>
          </a:prstGeom>
        </p:spPr>
        <p:txBody>
          <a:bodyPr/>
          <a:lstStyle/>
          <a:p>
            <a:fld id="{64A69771-1760-704C-8242-527DAD7F4F13}" type="slidenum">
              <a:rPr lang="en-VN" smtClean="0"/>
              <a:t>‹#›</a:t>
            </a:fld>
            <a:endParaRPr lang="en-VN" dirty="0"/>
          </a:p>
        </p:txBody>
      </p:sp>
      <p:cxnSp>
        <p:nvCxnSpPr>
          <p:cNvPr id="8" name="Straight Connector 7">
            <a:extLst>
              <a:ext uri="{FF2B5EF4-FFF2-40B4-BE49-F238E27FC236}">
                <a16:creationId xmlns:a16="http://schemas.microsoft.com/office/drawing/2014/main" id="{C4BD1337-5FE1-3A4F-9DB6-854F1DD357E0}"/>
              </a:ext>
            </a:extLst>
          </p:cNvPr>
          <p:cNvCxnSpPr>
            <a:cxnSpLocks/>
          </p:cNvCxnSpPr>
          <p:nvPr userDrawn="1"/>
        </p:nvCxnSpPr>
        <p:spPr>
          <a:xfrm>
            <a:off x="838199" y="1393371"/>
            <a:ext cx="10602687" cy="0"/>
          </a:xfrm>
          <a:prstGeom prst="line">
            <a:avLst/>
          </a:prstGeom>
          <a:ln cmpd="thinThick">
            <a:solidFill>
              <a:schemeClr val="accent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B6F35F-DA9E-124C-8C00-5B4CA5E8C0B6}"/>
              </a:ext>
            </a:extLst>
          </p:cNvPr>
          <p:cNvCxnSpPr/>
          <p:nvPr userDrawn="1"/>
        </p:nvCxnSpPr>
        <p:spPr>
          <a:xfrm>
            <a:off x="12077701" y="242554"/>
            <a:ext cx="0" cy="1001486"/>
          </a:xfrm>
          <a:prstGeom prst="line">
            <a:avLst/>
          </a:prstGeom>
          <a:ln w="50800">
            <a:solidFill>
              <a:srgbClr val="FF26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EDA396-D5AA-5A4B-BA13-3C46E8E0ED73}"/>
              </a:ext>
            </a:extLst>
          </p:cNvPr>
          <p:cNvCxnSpPr/>
          <p:nvPr userDrawn="1"/>
        </p:nvCxnSpPr>
        <p:spPr>
          <a:xfrm>
            <a:off x="11970427" y="362300"/>
            <a:ext cx="0" cy="882537"/>
          </a:xfrm>
          <a:prstGeom prst="line">
            <a:avLst/>
          </a:prstGeom>
          <a:ln w="38100">
            <a:solidFill>
              <a:srgbClr val="00FA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6645D0-8815-DA49-AABB-7E21468256B8}"/>
              </a:ext>
            </a:extLst>
          </p:cNvPr>
          <p:cNvCxnSpPr/>
          <p:nvPr userDrawn="1"/>
        </p:nvCxnSpPr>
        <p:spPr>
          <a:xfrm flipV="1">
            <a:off x="11876315" y="504605"/>
            <a:ext cx="0" cy="739435"/>
          </a:xfrm>
          <a:prstGeom prst="line">
            <a:avLst/>
          </a:prstGeom>
          <a:ln w="25400">
            <a:solidFill>
              <a:srgbClr val="043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86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EAB1-4E06-3E43-A77B-0980F3D15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9DAFC134-5311-7945-8A3E-1967B8889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8A3FC-A91E-994C-BD07-65C119F85190}"/>
              </a:ext>
            </a:extLst>
          </p:cNvPr>
          <p:cNvSpPr>
            <a:spLocks noGrp="1"/>
          </p:cNvSpPr>
          <p:nvPr>
            <p:ph type="dt" sz="half" idx="10"/>
          </p:nvPr>
        </p:nvSpPr>
        <p:spPr>
          <a:xfrm>
            <a:off x="838200" y="6356350"/>
            <a:ext cx="2743200" cy="365125"/>
          </a:xfrm>
          <a:prstGeom prst="rect">
            <a:avLst/>
          </a:prstGeom>
        </p:spPr>
        <p:txBody>
          <a:bodyPr/>
          <a:lstStyle/>
          <a:p>
            <a:fld id="{B66A5247-750F-9843-B9AB-2031DC7B9507}" type="datetime1">
              <a:rPr lang="en-US" smtClean="0"/>
              <a:t>9/1/21</a:t>
            </a:fld>
            <a:endParaRPr lang="en-VN"/>
          </a:p>
        </p:txBody>
      </p:sp>
      <p:sp>
        <p:nvSpPr>
          <p:cNvPr id="5" name="Footer Placeholder 4">
            <a:extLst>
              <a:ext uri="{FF2B5EF4-FFF2-40B4-BE49-F238E27FC236}">
                <a16:creationId xmlns:a16="http://schemas.microsoft.com/office/drawing/2014/main" id="{72903522-9E3F-1949-A15B-F2DE58CC31DB}"/>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6" name="Slide Number Placeholder 5">
            <a:extLst>
              <a:ext uri="{FF2B5EF4-FFF2-40B4-BE49-F238E27FC236}">
                <a16:creationId xmlns:a16="http://schemas.microsoft.com/office/drawing/2014/main" id="{04897744-0317-8F42-9EF4-B1BE0AE12C13}"/>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342541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9143-6905-1A47-8469-B2F42BBFBF2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8EFE1D5-8674-344A-BA2B-9769BB26E9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97263D4-726C-C54F-BAE2-50EBC3403D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FDC679FE-55CD-C640-870A-C8E1E5FF7622}"/>
              </a:ext>
            </a:extLst>
          </p:cNvPr>
          <p:cNvSpPr>
            <a:spLocks noGrp="1"/>
          </p:cNvSpPr>
          <p:nvPr>
            <p:ph type="dt" sz="half" idx="10"/>
          </p:nvPr>
        </p:nvSpPr>
        <p:spPr>
          <a:xfrm>
            <a:off x="838200" y="6356350"/>
            <a:ext cx="2743200" cy="365125"/>
          </a:xfrm>
          <a:prstGeom prst="rect">
            <a:avLst/>
          </a:prstGeom>
        </p:spPr>
        <p:txBody>
          <a:bodyPr/>
          <a:lstStyle/>
          <a:p>
            <a:fld id="{F8EA108F-B906-1F48-8464-80FF716CA4C9}" type="datetime1">
              <a:rPr lang="en-US" smtClean="0"/>
              <a:t>9/1/21</a:t>
            </a:fld>
            <a:endParaRPr lang="en-VN"/>
          </a:p>
        </p:txBody>
      </p:sp>
      <p:sp>
        <p:nvSpPr>
          <p:cNvPr id="6" name="Footer Placeholder 5">
            <a:extLst>
              <a:ext uri="{FF2B5EF4-FFF2-40B4-BE49-F238E27FC236}">
                <a16:creationId xmlns:a16="http://schemas.microsoft.com/office/drawing/2014/main" id="{BD26CC75-37E9-2843-8F2E-972F5513DFB0}"/>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7" name="Slide Number Placeholder 6">
            <a:extLst>
              <a:ext uri="{FF2B5EF4-FFF2-40B4-BE49-F238E27FC236}">
                <a16:creationId xmlns:a16="http://schemas.microsoft.com/office/drawing/2014/main" id="{DFEF0143-2F5C-7347-99CB-EFBB1FB9748A}"/>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299461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8177-0CCD-524C-8BB0-F0FC835521D3}"/>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9350A9A-B604-6245-975F-15DA22956F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65463B-1EAA-0346-B9F9-B0D39AA91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F659AB6D-43F6-2B41-AA93-642C55A4C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DA6EA4-2040-2241-BA80-87A8F60B61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701F24ED-1E19-6041-ADD4-0746BED74B57}"/>
              </a:ext>
            </a:extLst>
          </p:cNvPr>
          <p:cNvSpPr>
            <a:spLocks noGrp="1"/>
          </p:cNvSpPr>
          <p:nvPr>
            <p:ph type="dt" sz="half" idx="10"/>
          </p:nvPr>
        </p:nvSpPr>
        <p:spPr>
          <a:xfrm>
            <a:off x="838200" y="6356350"/>
            <a:ext cx="2743200" cy="365125"/>
          </a:xfrm>
          <a:prstGeom prst="rect">
            <a:avLst/>
          </a:prstGeom>
        </p:spPr>
        <p:txBody>
          <a:bodyPr/>
          <a:lstStyle/>
          <a:p>
            <a:fld id="{935D4658-203B-C040-8FC8-A828E05E8466}" type="datetime1">
              <a:rPr lang="en-US" smtClean="0"/>
              <a:t>9/1/21</a:t>
            </a:fld>
            <a:endParaRPr lang="en-VN"/>
          </a:p>
        </p:txBody>
      </p:sp>
      <p:sp>
        <p:nvSpPr>
          <p:cNvPr id="8" name="Footer Placeholder 7">
            <a:extLst>
              <a:ext uri="{FF2B5EF4-FFF2-40B4-BE49-F238E27FC236}">
                <a16:creationId xmlns:a16="http://schemas.microsoft.com/office/drawing/2014/main" id="{D2C4631C-1A0C-5B4D-AAA9-9C91872BD674}"/>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9" name="Slide Number Placeholder 8">
            <a:extLst>
              <a:ext uri="{FF2B5EF4-FFF2-40B4-BE49-F238E27FC236}">
                <a16:creationId xmlns:a16="http://schemas.microsoft.com/office/drawing/2014/main" id="{0F022432-6730-E54B-9D2C-FD8EC4C7A5F3}"/>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282921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DEF9-FAA8-BA4E-B6B5-6438CAAE770C}"/>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F077DCB-1715-1748-954B-0ED42A6C3E3B}"/>
              </a:ext>
            </a:extLst>
          </p:cNvPr>
          <p:cNvSpPr>
            <a:spLocks noGrp="1"/>
          </p:cNvSpPr>
          <p:nvPr>
            <p:ph type="dt" sz="half" idx="10"/>
          </p:nvPr>
        </p:nvSpPr>
        <p:spPr>
          <a:xfrm>
            <a:off x="838200" y="6356350"/>
            <a:ext cx="2743200" cy="365125"/>
          </a:xfrm>
          <a:prstGeom prst="rect">
            <a:avLst/>
          </a:prstGeom>
        </p:spPr>
        <p:txBody>
          <a:bodyPr/>
          <a:lstStyle/>
          <a:p>
            <a:fld id="{442F6B48-5E67-524E-9A28-C3B37CA1A862}" type="datetime1">
              <a:rPr lang="en-US" smtClean="0"/>
              <a:t>9/1/21</a:t>
            </a:fld>
            <a:endParaRPr lang="en-VN"/>
          </a:p>
        </p:txBody>
      </p:sp>
      <p:sp>
        <p:nvSpPr>
          <p:cNvPr id="4" name="Footer Placeholder 3">
            <a:extLst>
              <a:ext uri="{FF2B5EF4-FFF2-40B4-BE49-F238E27FC236}">
                <a16:creationId xmlns:a16="http://schemas.microsoft.com/office/drawing/2014/main" id="{B80B17BE-87CD-6D4F-A872-B1F1E567DD83}"/>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5" name="Slide Number Placeholder 4">
            <a:extLst>
              <a:ext uri="{FF2B5EF4-FFF2-40B4-BE49-F238E27FC236}">
                <a16:creationId xmlns:a16="http://schemas.microsoft.com/office/drawing/2014/main" id="{4CB05D21-7A04-7F4B-AEB7-EDD8FFBCC72B}"/>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261237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640BA-E86D-7F4A-8013-5FC5D667C5CB}"/>
              </a:ext>
            </a:extLst>
          </p:cNvPr>
          <p:cNvSpPr>
            <a:spLocks noGrp="1"/>
          </p:cNvSpPr>
          <p:nvPr>
            <p:ph type="dt" sz="half" idx="10"/>
          </p:nvPr>
        </p:nvSpPr>
        <p:spPr>
          <a:xfrm>
            <a:off x="838200" y="6356350"/>
            <a:ext cx="2743200" cy="365125"/>
          </a:xfrm>
          <a:prstGeom prst="rect">
            <a:avLst/>
          </a:prstGeom>
        </p:spPr>
        <p:txBody>
          <a:bodyPr/>
          <a:lstStyle/>
          <a:p>
            <a:fld id="{4F44B7A0-69E3-B443-B70C-B0465609590C}" type="datetime1">
              <a:rPr lang="en-US" smtClean="0"/>
              <a:t>9/1/21</a:t>
            </a:fld>
            <a:endParaRPr lang="en-VN"/>
          </a:p>
        </p:txBody>
      </p:sp>
      <p:sp>
        <p:nvSpPr>
          <p:cNvPr id="3" name="Footer Placeholder 2">
            <a:extLst>
              <a:ext uri="{FF2B5EF4-FFF2-40B4-BE49-F238E27FC236}">
                <a16:creationId xmlns:a16="http://schemas.microsoft.com/office/drawing/2014/main" id="{6EB4BE9F-7956-664F-94E6-D90BE354AE9E}"/>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4" name="Slide Number Placeholder 3">
            <a:extLst>
              <a:ext uri="{FF2B5EF4-FFF2-40B4-BE49-F238E27FC236}">
                <a16:creationId xmlns:a16="http://schemas.microsoft.com/office/drawing/2014/main" id="{CFC1D381-3627-F340-BCFA-7A17EAA52E08}"/>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336676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2ADA-FB32-C249-9A96-6CA3C9AF3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FBA83AC3-A2FD-0A48-A97E-B974746D2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705D6B0A-368F-9D4C-AF89-3B3FEF6F7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2F2A8-87E4-E548-8BDE-BC6112EB69FC}"/>
              </a:ext>
            </a:extLst>
          </p:cNvPr>
          <p:cNvSpPr>
            <a:spLocks noGrp="1"/>
          </p:cNvSpPr>
          <p:nvPr>
            <p:ph type="dt" sz="half" idx="10"/>
          </p:nvPr>
        </p:nvSpPr>
        <p:spPr>
          <a:xfrm>
            <a:off x="838200" y="6356350"/>
            <a:ext cx="2743200" cy="365125"/>
          </a:xfrm>
          <a:prstGeom prst="rect">
            <a:avLst/>
          </a:prstGeom>
        </p:spPr>
        <p:txBody>
          <a:bodyPr/>
          <a:lstStyle/>
          <a:p>
            <a:fld id="{9B218C85-FE34-C946-9666-42D71BDC4085}" type="datetime1">
              <a:rPr lang="en-US" smtClean="0"/>
              <a:t>9/1/21</a:t>
            </a:fld>
            <a:endParaRPr lang="en-VN"/>
          </a:p>
        </p:txBody>
      </p:sp>
      <p:sp>
        <p:nvSpPr>
          <p:cNvPr id="6" name="Footer Placeholder 5">
            <a:extLst>
              <a:ext uri="{FF2B5EF4-FFF2-40B4-BE49-F238E27FC236}">
                <a16:creationId xmlns:a16="http://schemas.microsoft.com/office/drawing/2014/main" id="{1F58027C-E2BD-8742-ACB7-E1D10FADC3FD}"/>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7" name="Slide Number Placeholder 6">
            <a:extLst>
              <a:ext uri="{FF2B5EF4-FFF2-40B4-BE49-F238E27FC236}">
                <a16:creationId xmlns:a16="http://schemas.microsoft.com/office/drawing/2014/main" id="{8775858C-A226-644D-A90E-87F7A4C423D3}"/>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59812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8E2A-D37D-0F43-BF6C-C83A411AD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21A3E776-2ECC-F24C-A475-C3BE44024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7428BAFE-B5BB-2741-A1DF-D408F7F5A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80086-B37F-8545-9EAA-AE3BAC7ACA88}"/>
              </a:ext>
            </a:extLst>
          </p:cNvPr>
          <p:cNvSpPr>
            <a:spLocks noGrp="1"/>
          </p:cNvSpPr>
          <p:nvPr>
            <p:ph type="dt" sz="half" idx="10"/>
          </p:nvPr>
        </p:nvSpPr>
        <p:spPr>
          <a:xfrm>
            <a:off x="838200" y="6356350"/>
            <a:ext cx="2743200" cy="365125"/>
          </a:xfrm>
          <a:prstGeom prst="rect">
            <a:avLst/>
          </a:prstGeom>
        </p:spPr>
        <p:txBody>
          <a:bodyPr/>
          <a:lstStyle/>
          <a:p>
            <a:fld id="{6E343D5D-EC97-F947-849F-C8C30946B721}" type="datetime1">
              <a:rPr lang="en-US" smtClean="0"/>
              <a:t>9/1/21</a:t>
            </a:fld>
            <a:endParaRPr lang="en-VN"/>
          </a:p>
        </p:txBody>
      </p:sp>
      <p:sp>
        <p:nvSpPr>
          <p:cNvPr id="6" name="Footer Placeholder 5">
            <a:extLst>
              <a:ext uri="{FF2B5EF4-FFF2-40B4-BE49-F238E27FC236}">
                <a16:creationId xmlns:a16="http://schemas.microsoft.com/office/drawing/2014/main" id="{06E6F19E-DD0C-4B41-9962-BAF5469981A8}"/>
              </a:ext>
            </a:extLst>
          </p:cNvPr>
          <p:cNvSpPr>
            <a:spLocks noGrp="1"/>
          </p:cNvSpPr>
          <p:nvPr>
            <p:ph type="ftr" sz="quarter" idx="11"/>
          </p:nvPr>
        </p:nvSpPr>
        <p:spPr>
          <a:xfrm>
            <a:off x="4038600" y="6356350"/>
            <a:ext cx="4114800" cy="365125"/>
          </a:xfrm>
          <a:prstGeom prst="rect">
            <a:avLst/>
          </a:prstGeom>
        </p:spPr>
        <p:txBody>
          <a:bodyPr/>
          <a:lstStyle/>
          <a:p>
            <a:endParaRPr lang="en-VN"/>
          </a:p>
        </p:txBody>
      </p:sp>
      <p:sp>
        <p:nvSpPr>
          <p:cNvPr id="7" name="Slide Number Placeholder 6">
            <a:extLst>
              <a:ext uri="{FF2B5EF4-FFF2-40B4-BE49-F238E27FC236}">
                <a16:creationId xmlns:a16="http://schemas.microsoft.com/office/drawing/2014/main" id="{A76AA48F-0473-4446-9B55-E6DDAC432C95}"/>
              </a:ext>
            </a:extLst>
          </p:cNvPr>
          <p:cNvSpPr>
            <a:spLocks noGrp="1"/>
          </p:cNvSpPr>
          <p:nvPr>
            <p:ph type="sldNum" sz="quarter" idx="12"/>
          </p:nvPr>
        </p:nvSpPr>
        <p:spPr>
          <a:xfrm>
            <a:off x="8610600" y="6356350"/>
            <a:ext cx="2743200" cy="365125"/>
          </a:xfrm>
          <a:prstGeom prst="rect">
            <a:avLst/>
          </a:prstGeom>
        </p:spPr>
        <p:txBody>
          <a:bodyPr/>
          <a:lstStyle/>
          <a:p>
            <a:fld id="{64A69771-1760-704C-8242-527DAD7F4F13}" type="slidenum">
              <a:rPr lang="en-VN" smtClean="0"/>
              <a:t>‹#›</a:t>
            </a:fld>
            <a:endParaRPr lang="en-VN"/>
          </a:p>
        </p:txBody>
      </p:sp>
    </p:spTree>
    <p:extLst>
      <p:ext uri="{BB962C8B-B14F-4D97-AF65-F5344CB8AC3E}">
        <p14:creationId xmlns:p14="http://schemas.microsoft.com/office/powerpoint/2010/main" val="219215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AE8D3-C216-0948-A3AE-FE0C983D9778}"/>
              </a:ext>
            </a:extLst>
          </p:cNvPr>
          <p:cNvSpPr>
            <a:spLocks noGrp="1"/>
          </p:cNvSpPr>
          <p:nvPr>
            <p:ph type="title"/>
          </p:nvPr>
        </p:nvSpPr>
        <p:spPr>
          <a:xfrm>
            <a:off x="838200" y="227806"/>
            <a:ext cx="10863942" cy="1053307"/>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6C513F4-AC78-5D41-BD60-300779739768}"/>
              </a:ext>
            </a:extLst>
          </p:cNvPr>
          <p:cNvSpPr>
            <a:spLocks noGrp="1"/>
          </p:cNvSpPr>
          <p:nvPr>
            <p:ph type="body" idx="1"/>
          </p:nvPr>
        </p:nvSpPr>
        <p:spPr>
          <a:xfrm>
            <a:off x="838199" y="1524000"/>
            <a:ext cx="10863943" cy="49421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Rectangle 6">
            <a:extLst>
              <a:ext uri="{FF2B5EF4-FFF2-40B4-BE49-F238E27FC236}">
                <a16:creationId xmlns:a16="http://schemas.microsoft.com/office/drawing/2014/main" id="{D81B1ED2-D560-8447-9C81-25CBF0755889}"/>
              </a:ext>
            </a:extLst>
          </p:cNvPr>
          <p:cNvSpPr/>
          <p:nvPr userDrawn="1"/>
        </p:nvSpPr>
        <p:spPr>
          <a:xfrm>
            <a:off x="0" y="6721475"/>
            <a:ext cx="12192000" cy="136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721964461"/>
      </p:ext>
    </p:extLst>
  </p:cSld>
  <p:clrMap bg1="lt1" tx1="dk1" bg2="lt2" tx2="dk2" accent1="accent1" accent2="accent2" accent3="accent3" accent4="accent4" accent5="accent5" accent6="accent6" hlink="hlink" folHlink="folHlink"/>
  <p:sldLayoutIdLst>
    <p:sldLayoutId id="2147484724" r:id="rId1"/>
    <p:sldLayoutId id="2147484725" r:id="rId2"/>
    <p:sldLayoutId id="2147484726" r:id="rId3"/>
    <p:sldLayoutId id="2147484727" r:id="rId4"/>
    <p:sldLayoutId id="2147484728" r:id="rId5"/>
    <p:sldLayoutId id="2147484729" r:id="rId6"/>
    <p:sldLayoutId id="2147484730" r:id="rId7"/>
    <p:sldLayoutId id="2147484731" r:id="rId8"/>
    <p:sldLayoutId id="2147484732" r:id="rId9"/>
    <p:sldLayoutId id="2147484733" r:id="rId10"/>
    <p:sldLayoutId id="214748473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FE16-C717-1147-8665-F37BA49815DA}"/>
              </a:ext>
            </a:extLst>
          </p:cNvPr>
          <p:cNvSpPr>
            <a:spLocks noGrp="1"/>
          </p:cNvSpPr>
          <p:nvPr>
            <p:ph type="ctrTitle"/>
          </p:nvPr>
        </p:nvSpPr>
        <p:spPr>
          <a:xfrm>
            <a:off x="1524000" y="703822"/>
            <a:ext cx="9144000" cy="1381125"/>
          </a:xfrm>
          <a:solidFill>
            <a:schemeClr val="bg1"/>
          </a:solidFill>
        </p:spPr>
        <p:txBody>
          <a:bodyPr>
            <a:normAutofit/>
          </a:bodyPr>
          <a:lstStyle/>
          <a:p>
            <a:r>
              <a:rPr lang="en-VN" sz="4800" dirty="0">
                <a:solidFill>
                  <a:srgbClr val="FF2600"/>
                </a:solidFill>
                <a:latin typeface="Tahoma" panose="020B0604030504040204" pitchFamily="34" charset="0"/>
                <a:ea typeface="Tahoma" panose="020B0604030504040204" pitchFamily="34" charset="0"/>
                <a:cs typeface="Tahoma" panose="020B0604030504040204" pitchFamily="34" charset="0"/>
              </a:rPr>
              <a:t>GIỚI THIỆU NGÀNH </a:t>
            </a:r>
          </a:p>
        </p:txBody>
      </p:sp>
      <p:sp>
        <p:nvSpPr>
          <p:cNvPr id="3" name="Subtitle 2">
            <a:extLst>
              <a:ext uri="{FF2B5EF4-FFF2-40B4-BE49-F238E27FC236}">
                <a16:creationId xmlns:a16="http://schemas.microsoft.com/office/drawing/2014/main" id="{743161C1-D61B-EA4F-AC0B-E9709BB49B2E}"/>
              </a:ext>
            </a:extLst>
          </p:cNvPr>
          <p:cNvSpPr>
            <a:spLocks noGrp="1"/>
          </p:cNvSpPr>
          <p:nvPr>
            <p:ph type="subTitle" idx="1"/>
          </p:nvPr>
        </p:nvSpPr>
        <p:spPr>
          <a:xfrm>
            <a:off x="555171" y="2676749"/>
            <a:ext cx="11135081" cy="3087798"/>
          </a:xfrm>
        </p:spPr>
        <p:txBody>
          <a:bodyPr>
            <a:noAutofit/>
          </a:bodyPr>
          <a:lstStyle/>
          <a:p>
            <a:r>
              <a:rPr lang="en-VN" sz="6000" dirty="0">
                <a:solidFill>
                  <a:srgbClr val="002060"/>
                </a:solidFill>
                <a:latin typeface="Tahoma" panose="020B0604030504040204" pitchFamily="34" charset="0"/>
                <a:ea typeface="Tahoma" panose="020B0604030504040204" pitchFamily="34" charset="0"/>
                <a:cs typeface="Tahoma" panose="020B0604030504040204" pitchFamily="34" charset="0"/>
              </a:rPr>
              <a:t>Vị trí, khả năng làm việc trong lĩnh vực CNTT   </a:t>
            </a:r>
            <a:endParaRPr lang="en-VN" sz="7200" dirty="0">
              <a:latin typeface="Tahoma" panose="020B0604030504040204" pitchFamily="34" charset="0"/>
              <a:ea typeface="Tahoma" panose="020B0604030504040204" pitchFamily="34" charset="0"/>
              <a:cs typeface="Tahoma" panose="020B0604030504040204" pitchFamily="34" charset="0"/>
            </a:endParaRPr>
          </a:p>
          <a:p>
            <a:pPr algn="r"/>
            <a:r>
              <a:rPr lang="en-VN" sz="3600" dirty="0">
                <a:solidFill>
                  <a:srgbClr val="0432FF"/>
                </a:solidFill>
                <a:latin typeface="Tahoma" panose="020B0604030504040204" pitchFamily="34" charset="0"/>
                <a:ea typeface="Tahoma" panose="020B0604030504040204" pitchFamily="34" charset="0"/>
                <a:cs typeface="Tahoma" panose="020B0604030504040204" pitchFamily="34" charset="0"/>
              </a:rPr>
              <a:t>Ths. Mai Xuân Hùng </a:t>
            </a:r>
          </a:p>
        </p:txBody>
      </p:sp>
      <p:sp>
        <p:nvSpPr>
          <p:cNvPr id="5" name="Slide Number Placeholder 4">
            <a:extLst>
              <a:ext uri="{FF2B5EF4-FFF2-40B4-BE49-F238E27FC236}">
                <a16:creationId xmlns:a16="http://schemas.microsoft.com/office/drawing/2014/main" id="{7D7F152F-AC6E-B940-9428-C2A2B9265855}"/>
              </a:ext>
            </a:extLst>
          </p:cNvPr>
          <p:cNvSpPr>
            <a:spLocks noGrp="1"/>
          </p:cNvSpPr>
          <p:nvPr>
            <p:ph type="sldNum" sz="quarter" idx="12"/>
          </p:nvPr>
        </p:nvSpPr>
        <p:spPr/>
        <p:txBody>
          <a:bodyPr/>
          <a:lstStyle/>
          <a:p>
            <a:fld id="{64A69771-1760-704C-8242-527DAD7F4F13}" type="slidenum">
              <a:rPr lang="en-VN" smtClean="0"/>
              <a:t>1</a:t>
            </a:fld>
            <a:endParaRPr lang="en-VN"/>
          </a:p>
        </p:txBody>
      </p:sp>
      <p:pic>
        <p:nvPicPr>
          <p:cNvPr id="6" name="Picture 5">
            <a:extLst>
              <a:ext uri="{FF2B5EF4-FFF2-40B4-BE49-F238E27FC236}">
                <a16:creationId xmlns:a16="http://schemas.microsoft.com/office/drawing/2014/main" id="{4FAA3749-70C4-CA46-8809-F71B41766008}"/>
              </a:ext>
            </a:extLst>
          </p:cNvPr>
          <p:cNvPicPr>
            <a:picLocks noChangeAspect="1"/>
          </p:cNvPicPr>
          <p:nvPr/>
        </p:nvPicPr>
        <p:blipFill>
          <a:blip r:embed="rId2"/>
          <a:stretch>
            <a:fillRect/>
          </a:stretch>
        </p:blipFill>
        <p:spPr>
          <a:xfrm>
            <a:off x="10877060" y="84408"/>
            <a:ext cx="1244600" cy="1130300"/>
          </a:xfrm>
          <a:prstGeom prst="rect">
            <a:avLst/>
          </a:prstGeom>
        </p:spPr>
      </p:pic>
    </p:spTree>
    <p:extLst>
      <p:ext uri="{BB962C8B-B14F-4D97-AF65-F5344CB8AC3E}">
        <p14:creationId xmlns:p14="http://schemas.microsoft.com/office/powerpoint/2010/main" val="3921100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486" y="337457"/>
            <a:ext cx="9328150" cy="992188"/>
          </a:xfrm>
        </p:spPr>
        <p:txBody>
          <a:bodyPr vert="horz" lIns="91440" tIns="45720" rIns="91440" bIns="45720" rtlCol="0" anchor="t">
            <a:normAutofit/>
          </a:bodyPr>
          <a:lstStyle/>
          <a:p>
            <a:r>
              <a:rPr lang="en-US" sz="4000" dirty="0" err="1">
                <a:solidFill>
                  <a:srgbClr val="002060"/>
                </a:solidFill>
              </a:rPr>
              <a:t>Cơ</a:t>
            </a:r>
            <a:r>
              <a:rPr lang="en-US" sz="4000" dirty="0">
                <a:solidFill>
                  <a:srgbClr val="002060"/>
                </a:solidFill>
              </a:rPr>
              <a:t> </a:t>
            </a:r>
            <a:r>
              <a:rPr lang="en-US" sz="4000" dirty="0" err="1">
                <a:solidFill>
                  <a:srgbClr val="002060"/>
                </a:solidFill>
              </a:rPr>
              <a:t>hội</a:t>
            </a:r>
            <a:r>
              <a:rPr lang="en-US" sz="4000" dirty="0">
                <a:solidFill>
                  <a:srgbClr val="002060"/>
                </a:solidFill>
              </a:rPr>
              <a:t> </a:t>
            </a:r>
            <a:r>
              <a:rPr lang="en-US" sz="4000" dirty="0" err="1">
                <a:solidFill>
                  <a:srgbClr val="002060"/>
                </a:solidFill>
              </a:rPr>
              <a:t>nghề</a:t>
            </a:r>
            <a:r>
              <a:rPr lang="en-US" sz="4000" dirty="0">
                <a:solidFill>
                  <a:srgbClr val="002060"/>
                </a:solidFill>
              </a:rPr>
              <a:t> </a:t>
            </a:r>
            <a:r>
              <a:rPr lang="en-US" sz="4000" dirty="0" err="1">
                <a:solidFill>
                  <a:srgbClr val="002060"/>
                </a:solidFill>
              </a:rPr>
              <a:t>nghiệp</a:t>
            </a:r>
            <a:endParaRPr lang="en-US" sz="4000" dirty="0">
              <a:solidFill>
                <a:srgbClr val="002060"/>
              </a:solidFill>
            </a:endParaRPr>
          </a:p>
        </p:txBody>
      </p:sp>
      <p:sp>
        <p:nvSpPr>
          <p:cNvPr id="3" name="Content Placeholder 2"/>
          <p:cNvSpPr>
            <a:spLocks noGrp="1"/>
          </p:cNvSpPr>
          <p:nvPr>
            <p:ph idx="1"/>
          </p:nvPr>
        </p:nvSpPr>
        <p:spPr>
          <a:xfrm>
            <a:off x="874486" y="1556657"/>
            <a:ext cx="10555514" cy="4648200"/>
          </a:xfrm>
        </p:spPr>
        <p:txBody>
          <a:bodyPr>
            <a:normAutofit/>
          </a:bodyPr>
          <a:lstStyle/>
          <a:p>
            <a:pPr marL="457200" indent="-457200">
              <a:buFont typeface="+mj-lt"/>
              <a:buAutoNum type="arabicPeriod" startAt="7"/>
            </a:pPr>
            <a:r>
              <a:rPr lang="en-US" dirty="0" err="1">
                <a:cs typeface="Times New Roman" panose="02020603050405020304" pitchFamily="18" charset="0"/>
              </a:rPr>
              <a:t>Làm</a:t>
            </a:r>
            <a:r>
              <a:rPr lang="en-US" dirty="0">
                <a:cs typeface="Times New Roman" panose="02020603050405020304" pitchFamily="18" charset="0"/>
              </a:rPr>
              <a:t> </a:t>
            </a:r>
            <a:r>
              <a:rPr lang="en-US" dirty="0" err="1">
                <a:cs typeface="Times New Roman" panose="02020603050405020304" pitchFamily="18" charset="0"/>
              </a:rPr>
              <a:t>việc</a:t>
            </a:r>
            <a:r>
              <a:rPr lang="en-US" dirty="0">
                <a:cs typeface="Times New Roman" panose="02020603050405020304" pitchFamily="18" charset="0"/>
              </a:rPr>
              <a:t> </a:t>
            </a:r>
            <a:r>
              <a:rPr lang="en-US" dirty="0" err="1">
                <a:cs typeface="Times New Roman" panose="02020603050405020304" pitchFamily="18" charset="0"/>
              </a:rPr>
              <a:t>trong</a:t>
            </a:r>
            <a:r>
              <a:rPr lang="en-US" dirty="0">
                <a:cs typeface="Times New Roman" panose="02020603050405020304" pitchFamily="18" charset="0"/>
              </a:rPr>
              <a:t> </a:t>
            </a:r>
            <a:r>
              <a:rPr lang="en-US" dirty="0" err="1">
                <a:cs typeface="Times New Roman" panose="02020603050405020304" pitchFamily="18" charset="0"/>
              </a:rPr>
              <a:t>các</a:t>
            </a:r>
            <a:r>
              <a:rPr lang="en-US" dirty="0">
                <a:cs typeface="Times New Roman" panose="02020603050405020304" pitchFamily="18" charset="0"/>
              </a:rPr>
              <a:t> </a:t>
            </a:r>
            <a:r>
              <a:rPr lang="en-US" dirty="0" err="1">
                <a:cs typeface="Times New Roman" panose="02020603050405020304" pitchFamily="18" charset="0"/>
              </a:rPr>
              <a:t>hệ</a:t>
            </a:r>
            <a:r>
              <a:rPr lang="en-US" dirty="0">
                <a:cs typeface="Times New Roman" panose="02020603050405020304" pitchFamily="18" charset="0"/>
              </a:rPr>
              <a:t> </a:t>
            </a:r>
            <a:r>
              <a:rPr lang="en-US" dirty="0" err="1">
                <a:cs typeface="Times New Roman" panose="02020603050405020304" pitchFamily="18" charset="0"/>
              </a:rPr>
              <a:t>thống</a:t>
            </a:r>
            <a:r>
              <a:rPr lang="en-US" dirty="0">
                <a:cs typeface="Times New Roman" panose="02020603050405020304" pitchFamily="18" charset="0"/>
              </a:rPr>
              <a:t> </a:t>
            </a:r>
            <a:r>
              <a:rPr lang="en-US" dirty="0" err="1">
                <a:cs typeface="Times New Roman" panose="02020603050405020304" pitchFamily="18" charset="0"/>
              </a:rPr>
              <a:t>quản</a:t>
            </a:r>
            <a:r>
              <a:rPr lang="en-US" dirty="0">
                <a:cs typeface="Times New Roman" panose="02020603050405020304" pitchFamily="18" charset="0"/>
              </a:rPr>
              <a:t> </a:t>
            </a:r>
            <a:r>
              <a:rPr lang="en-US" dirty="0" err="1">
                <a:cs typeface="Times New Roman" panose="02020603050405020304" pitchFamily="18" charset="0"/>
              </a:rPr>
              <a:t>lý</a:t>
            </a:r>
            <a:r>
              <a:rPr lang="en-US" dirty="0">
                <a:cs typeface="Times New Roman" panose="02020603050405020304" pitchFamily="18" charset="0"/>
              </a:rPr>
              <a:t> </a:t>
            </a:r>
            <a:r>
              <a:rPr lang="en-US" dirty="0" err="1">
                <a:cs typeface="Times New Roman" panose="02020603050405020304" pitchFamily="18" charset="0"/>
              </a:rPr>
              <a:t>hoạch</a:t>
            </a:r>
            <a:r>
              <a:rPr lang="en-US" dirty="0">
                <a:cs typeface="Times New Roman" panose="02020603050405020304" pitchFamily="18" charset="0"/>
              </a:rPr>
              <a:t> </a:t>
            </a:r>
            <a:r>
              <a:rPr lang="en-US" dirty="0" err="1">
                <a:cs typeface="Times New Roman" panose="02020603050405020304" pitchFamily="18" charset="0"/>
              </a:rPr>
              <a:t>địch</a:t>
            </a:r>
            <a:r>
              <a:rPr lang="en-US" dirty="0">
                <a:cs typeface="Times New Roman" panose="02020603050405020304" pitchFamily="18" charset="0"/>
              </a:rPr>
              <a:t> </a:t>
            </a:r>
            <a:r>
              <a:rPr lang="en-US" dirty="0" err="1">
                <a:cs typeface="Times New Roman" panose="02020603050405020304" pitchFamily="18" charset="0"/>
              </a:rPr>
              <a:t>nguồn</a:t>
            </a:r>
            <a:r>
              <a:rPr lang="en-US" dirty="0">
                <a:cs typeface="Times New Roman" panose="02020603050405020304" pitchFamily="18" charset="0"/>
              </a:rPr>
              <a:t> </a:t>
            </a:r>
            <a:r>
              <a:rPr lang="en-US" dirty="0" err="1">
                <a:cs typeface="Times New Roman" panose="02020603050405020304" pitchFamily="18" charset="0"/>
              </a:rPr>
              <a:t>lực</a:t>
            </a:r>
            <a:r>
              <a:rPr lang="en-US" dirty="0">
                <a:cs typeface="Times New Roman" panose="02020603050405020304" pitchFamily="18" charset="0"/>
              </a:rPr>
              <a:t> </a:t>
            </a:r>
            <a:r>
              <a:rPr lang="en-US" dirty="0" err="1">
                <a:cs typeface="Times New Roman" panose="02020603050405020304" pitchFamily="18" charset="0"/>
              </a:rPr>
              <a:t>doanh</a:t>
            </a:r>
            <a:r>
              <a:rPr lang="en-US" dirty="0">
                <a:cs typeface="Times New Roman" panose="02020603050405020304" pitchFamily="18" charset="0"/>
              </a:rPr>
              <a:t> </a:t>
            </a:r>
            <a:r>
              <a:rPr lang="en-US" dirty="0" err="1">
                <a:cs typeface="Times New Roman" panose="02020603050405020304" pitchFamily="18" charset="0"/>
              </a:rPr>
              <a:t>nghiệp</a:t>
            </a:r>
            <a:r>
              <a:rPr lang="en-US" dirty="0">
                <a:cs typeface="Times New Roman" panose="02020603050405020304" pitchFamily="18" charset="0"/>
              </a:rPr>
              <a:t>, </a:t>
            </a:r>
            <a:r>
              <a:rPr lang="en-US" dirty="0" err="1">
                <a:cs typeface="Times New Roman" panose="02020603050405020304" pitchFamily="18" charset="0"/>
              </a:rPr>
              <a:t>Chuyên</a:t>
            </a:r>
            <a:r>
              <a:rPr lang="en-US" dirty="0">
                <a:cs typeface="Times New Roman" panose="02020603050405020304" pitchFamily="18" charset="0"/>
              </a:rPr>
              <a:t> </a:t>
            </a:r>
            <a:r>
              <a:rPr lang="en-US" dirty="0" err="1">
                <a:cs typeface="Times New Roman" panose="02020603050405020304" pitchFamily="18" charset="0"/>
              </a:rPr>
              <a:t>gia</a:t>
            </a:r>
            <a:r>
              <a:rPr lang="en-US" dirty="0">
                <a:cs typeface="Times New Roman" panose="02020603050405020304" pitchFamily="18" charset="0"/>
              </a:rPr>
              <a:t> </a:t>
            </a:r>
            <a:r>
              <a:rPr lang="en-US" dirty="0" err="1">
                <a:cs typeface="Times New Roman" panose="02020603050405020304" pitchFamily="18" charset="0"/>
              </a:rPr>
              <a:t>tư</a:t>
            </a:r>
            <a:r>
              <a:rPr lang="en-US" dirty="0">
                <a:cs typeface="Times New Roman" panose="02020603050405020304" pitchFamily="18" charset="0"/>
              </a:rPr>
              <a:t> </a:t>
            </a:r>
            <a:r>
              <a:rPr lang="en-US" dirty="0" err="1">
                <a:cs typeface="Times New Roman" panose="02020603050405020304" pitchFamily="18" charset="0"/>
              </a:rPr>
              <a:t>vấn</a:t>
            </a:r>
            <a:r>
              <a:rPr lang="en-US" dirty="0">
                <a:cs typeface="Times New Roman" panose="02020603050405020304" pitchFamily="18" charset="0"/>
              </a:rPr>
              <a:t> </a:t>
            </a:r>
            <a:r>
              <a:rPr lang="en-US" dirty="0" err="1">
                <a:cs typeface="Times New Roman" panose="02020603050405020304" pitchFamily="18" charset="0"/>
              </a:rPr>
              <a:t>triển</a:t>
            </a:r>
            <a:r>
              <a:rPr lang="en-US" dirty="0">
                <a:cs typeface="Times New Roman" panose="02020603050405020304" pitchFamily="18" charset="0"/>
              </a:rPr>
              <a:t> </a:t>
            </a:r>
            <a:r>
              <a:rPr lang="en-US" dirty="0" err="1">
                <a:cs typeface="Times New Roman" panose="02020603050405020304" pitchFamily="18" charset="0"/>
              </a:rPr>
              <a:t>khai</a:t>
            </a:r>
            <a:r>
              <a:rPr lang="en-US" dirty="0">
                <a:cs typeface="Times New Roman" panose="02020603050405020304" pitchFamily="18" charset="0"/>
              </a:rPr>
              <a:t> ERP (ERP Consultant).</a:t>
            </a:r>
          </a:p>
          <a:p>
            <a:pPr marL="457200" indent="-457200">
              <a:buFont typeface="+mj-lt"/>
              <a:buAutoNum type="arabicPeriod" startAt="7"/>
            </a:pPr>
            <a:r>
              <a:rPr lang="vi-VN" dirty="0">
                <a:cs typeface="Times New Roman" panose="02020603050405020304" pitchFamily="18" charset="0"/>
              </a:rPr>
              <a:t>Đào tạo và hướng dẫn các nhân viên ở các bộ phận khác sử dụng thông tin và hệ thống một cách có hiệu quả</a:t>
            </a:r>
            <a:r>
              <a:rPr lang="en-US" dirty="0">
                <a:cs typeface="Times New Roman" panose="02020603050405020304" pitchFamily="18" charset="0"/>
              </a:rPr>
              <a:t> (IT Trainer)</a:t>
            </a:r>
            <a:r>
              <a:rPr lang="vi-VN" dirty="0">
                <a:cs typeface="Times New Roman" panose="02020603050405020304" pitchFamily="18" charset="0"/>
              </a:rPr>
              <a:t>.</a:t>
            </a:r>
          </a:p>
          <a:p>
            <a:pPr marL="457200" indent="-457200">
              <a:buFont typeface="+mj-lt"/>
              <a:buAutoNum type="arabicPeriod" startAt="7"/>
            </a:pPr>
            <a:r>
              <a:rPr lang="vi-VN" dirty="0">
                <a:cs typeface="Times New Roman" panose="02020603050405020304" pitchFamily="18" charset="0"/>
              </a:rPr>
              <a:t>Cán bộ quản lý dự án trong các hướng ngành đang có nhu cầu rất lớn của xã hội: giáo dục điện tử (elearning), thương mại điện tử (e-commerce), chính phủ điện tử (e-government), các hệ thống thông tin địa lý (GIS)...</a:t>
            </a:r>
          </a:p>
          <a:p>
            <a:pPr marL="457200" indent="-457200">
              <a:buFont typeface="+mj-lt"/>
              <a:buAutoNum type="arabicPeriod" startAt="7"/>
            </a:pPr>
            <a:r>
              <a:rPr lang="vi-VN" dirty="0">
                <a:cs typeface="Times New Roman" panose="02020603050405020304" pitchFamily="18" charset="0"/>
              </a:rPr>
              <a:t>Nghiên cứu viên, giảng viên.</a:t>
            </a:r>
          </a:p>
          <a:p>
            <a:endParaRPr lang="en-US" dirty="0"/>
          </a:p>
        </p:txBody>
      </p:sp>
    </p:spTree>
    <p:extLst>
      <p:ext uri="{BB962C8B-B14F-4D97-AF65-F5344CB8AC3E}">
        <p14:creationId xmlns:p14="http://schemas.microsoft.com/office/powerpoint/2010/main" val="231229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257" y="337457"/>
            <a:ext cx="9328150" cy="992188"/>
          </a:xfrm>
        </p:spPr>
        <p:txBody>
          <a:bodyPr vert="horz" lIns="91440" tIns="45720" rIns="91440" bIns="45720" rtlCol="0" anchor="t">
            <a:normAutofit/>
          </a:bodyPr>
          <a:lstStyle/>
          <a:p>
            <a:r>
              <a:rPr lang="en-US" sz="4000" dirty="0" err="1">
                <a:solidFill>
                  <a:srgbClr val="002060"/>
                </a:solidFill>
              </a:rPr>
              <a:t>Sinh</a:t>
            </a:r>
            <a:r>
              <a:rPr lang="en-US" sz="4000" dirty="0">
                <a:solidFill>
                  <a:srgbClr val="002060"/>
                </a:solidFill>
              </a:rPr>
              <a:t> </a:t>
            </a:r>
            <a:r>
              <a:rPr lang="en-US" sz="4000" dirty="0" err="1">
                <a:solidFill>
                  <a:srgbClr val="002060"/>
                </a:solidFill>
              </a:rPr>
              <a:t>viên</a:t>
            </a:r>
            <a:r>
              <a:rPr lang="en-US" sz="4000" dirty="0">
                <a:solidFill>
                  <a:srgbClr val="002060"/>
                </a:solidFill>
              </a:rPr>
              <a:t> </a:t>
            </a:r>
            <a:r>
              <a:rPr lang="en-US" sz="4000" dirty="0" err="1">
                <a:solidFill>
                  <a:srgbClr val="002060"/>
                </a:solidFill>
              </a:rPr>
              <a:t>có</a:t>
            </a:r>
            <a:r>
              <a:rPr lang="en-US" sz="4000" dirty="0">
                <a:solidFill>
                  <a:srgbClr val="002060"/>
                </a:solidFill>
              </a:rPr>
              <a:t> </a:t>
            </a:r>
            <a:r>
              <a:rPr lang="en-US" sz="4000" dirty="0" err="1">
                <a:solidFill>
                  <a:srgbClr val="002060"/>
                </a:solidFill>
              </a:rPr>
              <a:t>thể</a:t>
            </a:r>
            <a:r>
              <a:rPr lang="en-US" sz="4000" dirty="0">
                <a:solidFill>
                  <a:srgbClr val="002060"/>
                </a:solidFill>
              </a:rPr>
              <a:t> </a:t>
            </a:r>
            <a:r>
              <a:rPr lang="en-US" sz="4000" dirty="0" err="1">
                <a:solidFill>
                  <a:srgbClr val="002060"/>
                </a:solidFill>
              </a:rPr>
              <a:t>làm</a:t>
            </a:r>
            <a:r>
              <a:rPr lang="en-US" sz="4000" dirty="0">
                <a:solidFill>
                  <a:srgbClr val="002060"/>
                </a:solidFill>
              </a:rPr>
              <a:t> </a:t>
            </a:r>
            <a:r>
              <a:rPr lang="en-US" sz="4000" dirty="0" err="1">
                <a:solidFill>
                  <a:srgbClr val="002060"/>
                </a:solidFill>
              </a:rPr>
              <a:t>việc</a:t>
            </a:r>
            <a:r>
              <a:rPr lang="en-US" sz="4000" dirty="0">
                <a:solidFill>
                  <a:srgbClr val="002060"/>
                </a:solidFill>
              </a:rPr>
              <a:t> </a:t>
            </a:r>
            <a:r>
              <a:rPr lang="en-US" sz="4000" dirty="0" err="1">
                <a:solidFill>
                  <a:srgbClr val="002060"/>
                </a:solidFill>
              </a:rPr>
              <a:t>ở</a:t>
            </a:r>
            <a:r>
              <a:rPr lang="en-US" sz="4000" dirty="0">
                <a:solidFill>
                  <a:srgbClr val="002060"/>
                </a:solidFill>
              </a:rPr>
              <a:t> </a:t>
            </a:r>
            <a:r>
              <a:rPr lang="en-US" sz="4000" dirty="0" err="1">
                <a:solidFill>
                  <a:srgbClr val="002060"/>
                </a:solidFill>
              </a:rPr>
              <a:t>đâu</a:t>
            </a:r>
            <a:endParaRPr lang="en-US" sz="4000" dirty="0">
              <a:solidFill>
                <a:srgbClr val="002060"/>
              </a:solidFill>
            </a:endParaRPr>
          </a:p>
        </p:txBody>
      </p:sp>
      <p:sp>
        <p:nvSpPr>
          <p:cNvPr id="3" name="Content Placeholder 2"/>
          <p:cNvSpPr>
            <a:spLocks noGrp="1"/>
          </p:cNvSpPr>
          <p:nvPr>
            <p:ph idx="1"/>
          </p:nvPr>
        </p:nvSpPr>
        <p:spPr>
          <a:xfrm>
            <a:off x="896256" y="1600200"/>
            <a:ext cx="10522857" cy="4724400"/>
          </a:xfrm>
        </p:spPr>
        <p:txBody>
          <a:bodyPr/>
          <a:lstStyle/>
          <a:p>
            <a:pPr marL="457200" indent="-457200">
              <a:buFont typeface="Wingdings" panose="05000000000000000000" pitchFamily="2" charset="2"/>
              <a:buChar char="Ø"/>
            </a:pPr>
            <a:r>
              <a:rPr lang="en-US" dirty="0" err="1"/>
              <a:t>Cơ</a:t>
            </a:r>
            <a:r>
              <a:rPr lang="en-US" dirty="0"/>
              <a:t> </a:t>
            </a:r>
            <a:r>
              <a:rPr lang="en-US" dirty="0" err="1"/>
              <a:t>quan</a:t>
            </a:r>
            <a:r>
              <a:rPr lang="en-US" dirty="0"/>
              <a:t> </a:t>
            </a:r>
            <a:r>
              <a:rPr lang="en-US" dirty="0" err="1"/>
              <a:t>và</a:t>
            </a:r>
            <a:r>
              <a:rPr lang="en-US" dirty="0"/>
              <a:t> </a:t>
            </a:r>
            <a:r>
              <a:rPr lang="en-US" dirty="0" err="1"/>
              <a:t>doanh</a:t>
            </a:r>
            <a:r>
              <a:rPr lang="en-US" dirty="0"/>
              <a:t> </a:t>
            </a:r>
            <a:r>
              <a:rPr lang="en-US" dirty="0" err="1"/>
              <a:t>nghiệp</a:t>
            </a:r>
            <a:r>
              <a:rPr lang="en-US" dirty="0"/>
              <a:t> (</a:t>
            </a:r>
            <a:r>
              <a:rPr lang="en-US" dirty="0" err="1"/>
              <a:t>hành</a:t>
            </a:r>
            <a:r>
              <a:rPr lang="en-US" dirty="0"/>
              <a:t> </a:t>
            </a:r>
            <a:r>
              <a:rPr lang="en-US" dirty="0" err="1"/>
              <a:t>chính</a:t>
            </a:r>
            <a:r>
              <a:rPr lang="en-US" dirty="0"/>
              <a:t> </a:t>
            </a:r>
            <a:r>
              <a:rPr lang="en-US" dirty="0" err="1"/>
              <a:t>sự</a:t>
            </a:r>
            <a:r>
              <a:rPr lang="en-US" dirty="0"/>
              <a:t> </a:t>
            </a:r>
            <a:r>
              <a:rPr lang="en-US" dirty="0" err="1"/>
              <a:t>nghiệp</a:t>
            </a:r>
            <a:r>
              <a:rPr lang="en-US" dirty="0"/>
              <a:t>, </a:t>
            </a:r>
            <a:r>
              <a:rPr lang="en-US" dirty="0" err="1"/>
              <a:t>ngân</a:t>
            </a:r>
            <a:r>
              <a:rPr lang="en-US" dirty="0"/>
              <a:t> </a:t>
            </a:r>
            <a:r>
              <a:rPr lang="en-US" dirty="0" err="1"/>
              <a:t>hàng</a:t>
            </a:r>
            <a:r>
              <a:rPr lang="en-US" dirty="0"/>
              <a:t>, </a:t>
            </a:r>
            <a:r>
              <a:rPr lang="en-US" dirty="0" err="1"/>
              <a:t>viễn</a:t>
            </a:r>
            <a:r>
              <a:rPr lang="en-US" dirty="0"/>
              <a:t> </a:t>
            </a:r>
            <a:r>
              <a:rPr lang="en-US" dirty="0" err="1"/>
              <a:t>thông</a:t>
            </a:r>
            <a:r>
              <a:rPr lang="en-US" dirty="0"/>
              <a:t>, </a:t>
            </a:r>
            <a:r>
              <a:rPr lang="en-US" dirty="0" err="1"/>
              <a:t>hàng</a:t>
            </a:r>
            <a:r>
              <a:rPr lang="en-US" dirty="0"/>
              <a:t> </a:t>
            </a:r>
            <a:r>
              <a:rPr lang="en-US" dirty="0" err="1"/>
              <a:t>không</a:t>
            </a:r>
            <a:r>
              <a:rPr lang="en-US" dirty="0"/>
              <a:t>, </a:t>
            </a:r>
            <a:r>
              <a:rPr lang="en-US" dirty="0" err="1"/>
              <a:t>xây</a:t>
            </a:r>
            <a:r>
              <a:rPr lang="en-US" dirty="0"/>
              <a:t> </a:t>
            </a:r>
            <a:r>
              <a:rPr lang="en-US" dirty="0" err="1"/>
              <a:t>dựng</a:t>
            </a:r>
            <a:r>
              <a:rPr lang="en-US" dirty="0"/>
              <a:t>, …)</a:t>
            </a:r>
          </a:p>
          <a:p>
            <a:pPr marL="457200" indent="-457200">
              <a:buFont typeface="Wingdings" panose="05000000000000000000" pitchFamily="2" charset="2"/>
              <a:buChar char="Ø"/>
            </a:pPr>
            <a:r>
              <a:rPr lang="en-US" dirty="0" err="1"/>
              <a:t>Các</a:t>
            </a:r>
            <a:r>
              <a:rPr lang="en-US" dirty="0"/>
              <a:t> </a:t>
            </a:r>
            <a:r>
              <a:rPr lang="en-US" dirty="0" err="1"/>
              <a:t>Viện</a:t>
            </a:r>
            <a:r>
              <a:rPr lang="en-US" dirty="0"/>
              <a:t>, </a:t>
            </a:r>
            <a:r>
              <a:rPr lang="en-US" dirty="0" err="1"/>
              <a:t>trung</a:t>
            </a:r>
            <a:r>
              <a:rPr lang="en-US" dirty="0"/>
              <a:t> </a:t>
            </a:r>
            <a:r>
              <a:rPr lang="en-US" dirty="0" err="1"/>
              <a:t>tâm</a:t>
            </a:r>
            <a:r>
              <a:rPr lang="en-US" dirty="0"/>
              <a:t>, </a:t>
            </a:r>
            <a:r>
              <a:rPr lang="en-US" dirty="0" err="1"/>
              <a:t>cơ</a:t>
            </a:r>
            <a:r>
              <a:rPr lang="en-US" dirty="0"/>
              <a:t> </a:t>
            </a:r>
            <a:r>
              <a:rPr lang="en-US" dirty="0" err="1"/>
              <a:t>quan</a:t>
            </a:r>
            <a:r>
              <a:rPr lang="en-US" dirty="0"/>
              <a:t> </a:t>
            </a:r>
            <a:r>
              <a:rPr lang="en-US" dirty="0" err="1"/>
              <a:t>nghiên</a:t>
            </a:r>
            <a:r>
              <a:rPr lang="en-US" dirty="0"/>
              <a:t> </a:t>
            </a:r>
            <a:r>
              <a:rPr lang="en-US" dirty="0" err="1"/>
              <a:t>cứu</a:t>
            </a:r>
            <a:r>
              <a:rPr lang="en-US" dirty="0"/>
              <a:t> </a:t>
            </a:r>
            <a:r>
              <a:rPr lang="en-US" dirty="0" err="1"/>
              <a:t>của</a:t>
            </a:r>
            <a:r>
              <a:rPr lang="en-US" dirty="0"/>
              <a:t> </a:t>
            </a:r>
            <a:r>
              <a:rPr lang="en-US" dirty="0" err="1"/>
              <a:t>các</a:t>
            </a:r>
            <a:r>
              <a:rPr lang="en-US" dirty="0"/>
              <a:t> </a:t>
            </a:r>
            <a:r>
              <a:rPr lang="en-US" dirty="0" err="1"/>
              <a:t>Bộ</a:t>
            </a:r>
            <a:r>
              <a:rPr lang="en-US" dirty="0"/>
              <a:t>, </a:t>
            </a:r>
            <a:r>
              <a:rPr lang="en-US" dirty="0" err="1"/>
              <a:t>ngành</a:t>
            </a:r>
            <a:r>
              <a:rPr lang="en-US" dirty="0"/>
              <a:t>, </a:t>
            </a:r>
            <a:r>
              <a:rPr lang="en-US" dirty="0" err="1"/>
              <a:t>các</a:t>
            </a:r>
            <a:r>
              <a:rPr lang="en-US" dirty="0"/>
              <a:t> </a:t>
            </a:r>
            <a:r>
              <a:rPr lang="en-US" dirty="0" err="1"/>
              <a:t>trường</a:t>
            </a:r>
            <a:r>
              <a:rPr lang="en-US" dirty="0"/>
              <a:t> </a:t>
            </a:r>
            <a:r>
              <a:rPr lang="en-US" dirty="0" err="1"/>
              <a:t>đại</a:t>
            </a:r>
            <a:r>
              <a:rPr lang="en-US" dirty="0"/>
              <a:t> </a:t>
            </a:r>
            <a:r>
              <a:rPr lang="en-US" dirty="0" err="1"/>
              <a:t>học</a:t>
            </a:r>
            <a:r>
              <a:rPr lang="en-US" dirty="0"/>
              <a:t>, </a:t>
            </a:r>
            <a:r>
              <a:rPr lang="en-US" dirty="0" err="1"/>
              <a:t>cao</a:t>
            </a:r>
            <a:r>
              <a:rPr lang="en-US" dirty="0"/>
              <a:t> </a:t>
            </a:r>
            <a:r>
              <a:rPr lang="en-US" dirty="0" err="1"/>
              <a:t>đẳng</a:t>
            </a:r>
            <a:r>
              <a:rPr lang="en-US" dirty="0"/>
              <a:t>.</a:t>
            </a:r>
          </a:p>
          <a:p>
            <a:pPr marL="457200" indent="-457200">
              <a:buFont typeface="Wingdings" panose="05000000000000000000" pitchFamily="2" charset="2"/>
              <a:buChar char="Ø"/>
            </a:pPr>
            <a:r>
              <a:rPr lang="en-US" dirty="0" err="1"/>
              <a:t>Các</a:t>
            </a:r>
            <a:r>
              <a:rPr lang="en-US" dirty="0"/>
              <a:t> </a:t>
            </a:r>
            <a:r>
              <a:rPr lang="en-US" dirty="0" err="1"/>
              <a:t>công</a:t>
            </a:r>
            <a:r>
              <a:rPr lang="en-US" dirty="0"/>
              <a:t> ty </a:t>
            </a:r>
            <a:r>
              <a:rPr lang="en-US" dirty="0" err="1"/>
              <a:t>sản</a:t>
            </a:r>
            <a:r>
              <a:rPr lang="en-US" dirty="0"/>
              <a:t> </a:t>
            </a:r>
            <a:r>
              <a:rPr lang="en-US" dirty="0" err="1"/>
              <a:t>xuất</a:t>
            </a:r>
            <a:r>
              <a:rPr lang="en-US" dirty="0"/>
              <a:t>, </a:t>
            </a:r>
            <a:r>
              <a:rPr lang="en-US" dirty="0" err="1"/>
              <a:t>gia</a:t>
            </a:r>
            <a:r>
              <a:rPr lang="en-US" dirty="0"/>
              <a:t> </a:t>
            </a:r>
            <a:r>
              <a:rPr lang="en-US" dirty="0" err="1"/>
              <a:t>công</a:t>
            </a:r>
            <a:r>
              <a:rPr lang="en-US" dirty="0"/>
              <a:t> </a:t>
            </a:r>
            <a:r>
              <a:rPr lang="en-US" dirty="0" err="1"/>
              <a:t>phần</a:t>
            </a:r>
            <a:r>
              <a:rPr lang="en-US" dirty="0"/>
              <a:t> </a:t>
            </a:r>
            <a:r>
              <a:rPr lang="en-US" dirty="0" err="1"/>
              <a:t>mềm</a:t>
            </a:r>
            <a:r>
              <a:rPr lang="en-US" dirty="0"/>
              <a:t> </a:t>
            </a:r>
            <a:r>
              <a:rPr lang="en-US" dirty="0" err="1"/>
              <a:t>trong</a:t>
            </a:r>
            <a:r>
              <a:rPr lang="en-US" dirty="0"/>
              <a:t> </a:t>
            </a:r>
            <a:r>
              <a:rPr lang="en-US" dirty="0" err="1"/>
              <a:t>và</a:t>
            </a:r>
            <a:r>
              <a:rPr lang="en-US" dirty="0"/>
              <a:t> </a:t>
            </a:r>
            <a:r>
              <a:rPr lang="en-US" dirty="0" err="1"/>
              <a:t>ngoài</a:t>
            </a:r>
            <a:r>
              <a:rPr lang="en-US" dirty="0"/>
              <a:t> </a:t>
            </a:r>
            <a:r>
              <a:rPr lang="en-US" dirty="0" err="1"/>
              <a:t>nước</a:t>
            </a:r>
            <a:r>
              <a:rPr lang="en-US" dirty="0"/>
              <a:t>.</a:t>
            </a:r>
          </a:p>
          <a:p>
            <a:pPr marL="457200" indent="-457200">
              <a:buFont typeface="Wingdings" panose="05000000000000000000" pitchFamily="2" charset="2"/>
              <a:buChar char="Ø"/>
            </a:pPr>
            <a:r>
              <a:rPr lang="en-US" dirty="0" err="1"/>
              <a:t>Các</a:t>
            </a:r>
            <a:r>
              <a:rPr lang="en-US" dirty="0"/>
              <a:t> </a:t>
            </a:r>
            <a:r>
              <a:rPr lang="en-US" dirty="0" err="1"/>
              <a:t>công</a:t>
            </a:r>
            <a:r>
              <a:rPr lang="en-US" dirty="0"/>
              <a:t> ty </a:t>
            </a:r>
            <a:r>
              <a:rPr lang="en-US" dirty="0" err="1"/>
              <a:t>tư</a:t>
            </a:r>
            <a:r>
              <a:rPr lang="en-US" dirty="0"/>
              <a:t> </a:t>
            </a:r>
            <a:r>
              <a:rPr lang="en-US" dirty="0" err="1"/>
              <a:t>vấn</a:t>
            </a:r>
            <a:r>
              <a:rPr lang="en-US" dirty="0"/>
              <a:t>, </a:t>
            </a:r>
            <a:r>
              <a:rPr lang="en-US" dirty="0" err="1"/>
              <a:t>đề</a:t>
            </a:r>
            <a:r>
              <a:rPr lang="en-US" dirty="0"/>
              <a:t> </a:t>
            </a:r>
            <a:r>
              <a:rPr lang="en-US" dirty="0" err="1"/>
              <a:t>xuất</a:t>
            </a:r>
            <a:r>
              <a:rPr lang="en-US" dirty="0"/>
              <a:t> </a:t>
            </a:r>
            <a:r>
              <a:rPr lang="en-US" dirty="0" err="1"/>
              <a:t>giải</a:t>
            </a:r>
            <a:r>
              <a:rPr lang="en-US" dirty="0"/>
              <a:t> </a:t>
            </a:r>
            <a:r>
              <a:rPr lang="en-US" dirty="0" err="1"/>
              <a:t>pháp</a:t>
            </a:r>
            <a:r>
              <a:rPr lang="en-US" dirty="0"/>
              <a:t>, </a:t>
            </a:r>
            <a:r>
              <a:rPr lang="en-US" dirty="0" err="1"/>
              <a:t>xây</a:t>
            </a:r>
            <a:r>
              <a:rPr lang="en-US" dirty="0"/>
              <a:t> </a:t>
            </a:r>
            <a:r>
              <a:rPr lang="en-US" dirty="0" err="1"/>
              <a:t>dựng</a:t>
            </a:r>
            <a:r>
              <a:rPr lang="en-US" dirty="0"/>
              <a:t> </a:t>
            </a:r>
            <a:r>
              <a:rPr lang="en-US" dirty="0" err="1"/>
              <a:t>và</a:t>
            </a:r>
            <a:r>
              <a:rPr lang="en-US" dirty="0"/>
              <a:t> </a:t>
            </a:r>
            <a:r>
              <a:rPr lang="en-US" dirty="0" err="1"/>
              <a:t>bảo</a:t>
            </a:r>
            <a:r>
              <a:rPr lang="en-US" dirty="0"/>
              <a:t> </a:t>
            </a:r>
            <a:r>
              <a:rPr lang="en-US" dirty="0" err="1"/>
              <a:t>trì</a:t>
            </a:r>
            <a:r>
              <a:rPr lang="en-US" dirty="0"/>
              <a:t> </a:t>
            </a:r>
            <a:r>
              <a:rPr lang="en-US" dirty="0" err="1"/>
              <a:t>các</a:t>
            </a:r>
            <a:r>
              <a:rPr lang="en-US" dirty="0"/>
              <a:t> </a:t>
            </a:r>
            <a:r>
              <a:rPr lang="en-US" dirty="0" err="1"/>
              <a:t>dự</a:t>
            </a:r>
            <a:r>
              <a:rPr lang="en-US" dirty="0"/>
              <a:t> </a:t>
            </a:r>
            <a:r>
              <a:rPr lang="en-US" dirty="0" err="1"/>
              <a:t>án</a:t>
            </a:r>
            <a:r>
              <a:rPr lang="en-US" dirty="0"/>
              <a:t> CNTT.</a:t>
            </a:r>
          </a:p>
          <a:p>
            <a:endParaRPr lang="en-US" dirty="0"/>
          </a:p>
        </p:txBody>
      </p:sp>
    </p:spTree>
    <p:extLst>
      <p:ext uri="{BB962C8B-B14F-4D97-AF65-F5344CB8AC3E}">
        <p14:creationId xmlns:p14="http://schemas.microsoft.com/office/powerpoint/2010/main" val="215288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70857" y="346075"/>
            <a:ext cx="9328150" cy="949325"/>
          </a:xfrm>
        </p:spPr>
        <p:txBody>
          <a:bodyPr vert="horz" lIns="91440" tIns="45720" rIns="91440" bIns="45720" rtlCol="0" anchor="t">
            <a:normAutofit/>
          </a:bodyPr>
          <a:lstStyle/>
          <a:p>
            <a:r>
              <a:rPr lang="en-US" sz="4000" dirty="0" err="1">
                <a:solidFill>
                  <a:srgbClr val="002060"/>
                </a:solidFill>
              </a:rPr>
              <a:t>Cơ</a:t>
            </a:r>
            <a:r>
              <a:rPr lang="en-US" sz="4000" dirty="0">
                <a:solidFill>
                  <a:srgbClr val="002060"/>
                </a:solidFill>
              </a:rPr>
              <a:t> </a:t>
            </a:r>
            <a:r>
              <a:rPr lang="en-US" sz="4000" dirty="0" err="1">
                <a:solidFill>
                  <a:srgbClr val="002060"/>
                </a:solidFill>
              </a:rPr>
              <a:t>hội</a:t>
            </a:r>
            <a:r>
              <a:rPr lang="en-US" sz="4000" dirty="0">
                <a:solidFill>
                  <a:srgbClr val="002060"/>
                </a:solidFill>
              </a:rPr>
              <a:t> </a:t>
            </a:r>
            <a:r>
              <a:rPr lang="en-US" sz="4000" dirty="0" err="1">
                <a:solidFill>
                  <a:srgbClr val="002060"/>
                </a:solidFill>
              </a:rPr>
              <a:t>nghề</a:t>
            </a:r>
            <a:r>
              <a:rPr lang="en-US" sz="4000" dirty="0">
                <a:solidFill>
                  <a:srgbClr val="002060"/>
                </a:solidFill>
              </a:rPr>
              <a:t> </a:t>
            </a:r>
            <a:r>
              <a:rPr lang="en-US" sz="4000" dirty="0" err="1">
                <a:solidFill>
                  <a:srgbClr val="002060"/>
                </a:solidFill>
              </a:rPr>
              <a:t>nghiệp</a:t>
            </a:r>
            <a:endParaRPr lang="en-US" sz="4000" dirty="0">
              <a:solidFill>
                <a:srgbClr val="002060"/>
              </a:solidFill>
            </a:endParaRPr>
          </a:p>
        </p:txBody>
      </p:sp>
      <p:sp>
        <p:nvSpPr>
          <p:cNvPr id="4099" name="Rectangle 3"/>
          <p:cNvSpPr>
            <a:spLocks noGrp="1" noChangeArrowheads="1"/>
          </p:cNvSpPr>
          <p:nvPr>
            <p:ph type="body" idx="1"/>
          </p:nvPr>
        </p:nvSpPr>
        <p:spPr>
          <a:xfrm>
            <a:off x="870857" y="1524000"/>
            <a:ext cx="10537372" cy="5257800"/>
          </a:xfrm>
        </p:spPr>
        <p:txBody>
          <a:bodyPr>
            <a:normAutofit/>
          </a:bodyPr>
          <a:lstStyle/>
          <a:p>
            <a:pPr marL="457200" indent="-457200">
              <a:buFont typeface="Wingdings" panose="05000000000000000000" pitchFamily="2" charset="2"/>
              <a:buChar char="Ø"/>
              <a:defRPr/>
            </a:pPr>
            <a:r>
              <a:rPr lang="en-US" sz="2600" dirty="0">
                <a:cs typeface="Times New Roman" panose="02020603050405020304" pitchFamily="18" charset="0"/>
              </a:rPr>
              <a:t>N</a:t>
            </a:r>
            <a:r>
              <a:rPr lang="vi-VN" sz="2600" dirty="0">
                <a:cs typeface="Times New Roman" panose="02020603050405020304" pitchFamily="18" charset="0"/>
              </a:rPr>
              <a:t>hu cầu thực tiễn về đào tạo các kỹ sư có khả năng phân tích, thiết kế, xây dựng và điều hành hoạt động của các </a:t>
            </a:r>
            <a:r>
              <a:rPr lang="en-US" sz="2600" dirty="0">
                <a:cs typeface="Times New Roman" panose="02020603050405020304" pitchFamily="18" charset="0"/>
              </a:rPr>
              <a:t>HTTT </a:t>
            </a:r>
            <a:r>
              <a:rPr lang="vi-VN" sz="2600" dirty="0">
                <a:cs typeface="Times New Roman" panose="02020603050405020304" pitchFamily="18" charset="0"/>
              </a:rPr>
              <a:t>đang ngày càng bức thiết. </a:t>
            </a:r>
            <a:endParaRPr lang="en-US" sz="2600" dirty="0">
              <a:cs typeface="Times New Roman" panose="02020603050405020304" pitchFamily="18" charset="0"/>
            </a:endParaRPr>
          </a:p>
          <a:p>
            <a:pPr marL="457200" indent="-457200">
              <a:buFont typeface="Wingdings" panose="05000000000000000000" pitchFamily="2" charset="2"/>
              <a:buChar char="Ø"/>
              <a:defRPr/>
            </a:pPr>
            <a:r>
              <a:rPr lang="vi-VN" sz="2600" dirty="0">
                <a:cs typeface="Times New Roman" panose="02020603050405020304" pitchFamily="18" charset="0"/>
              </a:rPr>
              <a:t>Đặc biệt là trong thời đại bùng n</a:t>
            </a:r>
            <a:r>
              <a:rPr lang="en-US" sz="2600" dirty="0" err="1">
                <a:cs typeface="Times New Roman" panose="02020603050405020304" pitchFamily="18" charset="0"/>
              </a:rPr>
              <a:t>ổ</a:t>
            </a:r>
            <a:r>
              <a:rPr lang="vi-VN" sz="2600" dirty="0">
                <a:cs typeface="Times New Roman" panose="02020603050405020304" pitchFamily="18" charset="0"/>
              </a:rPr>
              <a:t> thông tin hiện nay, nhu cầu xây dựng, phát triển và quản lý các hoạt động của chính phủ điện tử, thương mại điện tử, giáo dục điện tử,.. đang ngày càng đòi hỏi những chuyên gia giỏi về </a:t>
            </a:r>
            <a:r>
              <a:rPr lang="en-US" sz="2600" dirty="0">
                <a:cs typeface="Times New Roman" panose="02020603050405020304" pitchFamily="18" charset="0"/>
              </a:rPr>
              <a:t>HTTT </a:t>
            </a:r>
            <a:r>
              <a:rPr lang="vi-VN" sz="2600" dirty="0">
                <a:cs typeface="Times New Roman" panose="02020603050405020304" pitchFamily="18" charset="0"/>
              </a:rPr>
              <a:t>máy tính tại Việt nam.</a:t>
            </a:r>
            <a:endParaRPr lang="en-US" sz="2600" dirty="0">
              <a:cs typeface="Times New Roman" pitchFamily="18" charset="0"/>
            </a:endParaRPr>
          </a:p>
          <a:p>
            <a:pPr marL="457200" indent="-457200">
              <a:buFont typeface="Wingdings" panose="05000000000000000000" pitchFamily="2" charset="2"/>
              <a:buChar char="Ø"/>
              <a:defRPr/>
            </a:pPr>
            <a:r>
              <a:rPr lang="vi-VN" sz="2600" dirty="0">
                <a:cs typeface="Times New Roman" pitchFamily="18" charset="0"/>
              </a:rPr>
              <a:t>Theo Quy hoạch phát triển nguồn nhân lực công nghệ thông tin Việt Nam đến năm 2020 của Bộ Thông tin và Truyền thông thì nhu cầu nhân lực của ngành </a:t>
            </a:r>
            <a:r>
              <a:rPr lang="vi-VN" sz="2600" b="1" dirty="0">
                <a:cs typeface="Times New Roman" pitchFamily="18" charset="0"/>
              </a:rPr>
              <a:t>Hệ thống Thông tin </a:t>
            </a:r>
            <a:r>
              <a:rPr lang="vi-VN" sz="2600" dirty="0">
                <a:cs typeface="Times New Roman" pitchFamily="18" charset="0"/>
              </a:rPr>
              <a:t>là hơn </a:t>
            </a:r>
            <a:r>
              <a:rPr lang="vi-VN" sz="2600" b="1" dirty="0">
                <a:cs typeface="Times New Roman" pitchFamily="18" charset="0"/>
              </a:rPr>
              <a:t>50.000 </a:t>
            </a:r>
            <a:r>
              <a:rPr lang="vi-VN" sz="2600" dirty="0">
                <a:cs typeface="Times New Roman" pitchFamily="18" charset="0"/>
              </a:rPr>
              <a:t>lao động với </a:t>
            </a:r>
            <a:r>
              <a:rPr lang="vi-VN" sz="2600" b="1" dirty="0">
                <a:cs typeface="Times New Roman" pitchFamily="18" charset="0"/>
              </a:rPr>
              <a:t>50% </a:t>
            </a:r>
            <a:r>
              <a:rPr lang="vi-VN" sz="2600" dirty="0">
                <a:cs typeface="Times New Roman" pitchFamily="18" charset="0"/>
              </a:rPr>
              <a:t>có trình độ đại học và chuyên môn giỏi. </a:t>
            </a:r>
            <a:br>
              <a:rPr lang="en-US" altLang="zh-CN" dirty="0">
                <a:ea typeface="宋体" pitchFamily="2" charset="-122"/>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331013"/>
            <a:ext cx="9328150" cy="992188"/>
          </a:xfrm>
        </p:spPr>
        <p:txBody>
          <a:bodyPr vert="horz" lIns="91440" tIns="45720" rIns="91440" bIns="45720" rtlCol="0" anchor="t">
            <a:normAutofit/>
          </a:bodyPr>
          <a:lstStyle/>
          <a:p>
            <a:r>
              <a:rPr lang="en-US" sz="4000" dirty="0" err="1">
                <a:solidFill>
                  <a:srgbClr val="002060"/>
                </a:solidFill>
              </a:rPr>
              <a:t>Cơ</a:t>
            </a:r>
            <a:r>
              <a:rPr lang="en-US" sz="4000" dirty="0">
                <a:solidFill>
                  <a:srgbClr val="002060"/>
                </a:solidFill>
              </a:rPr>
              <a:t> </a:t>
            </a:r>
            <a:r>
              <a:rPr lang="en-US" sz="4000" dirty="0" err="1">
                <a:solidFill>
                  <a:srgbClr val="002060"/>
                </a:solidFill>
              </a:rPr>
              <a:t>hội</a:t>
            </a:r>
            <a:r>
              <a:rPr lang="en-US" sz="4000" dirty="0">
                <a:solidFill>
                  <a:srgbClr val="002060"/>
                </a:solidFill>
              </a:rPr>
              <a:t> </a:t>
            </a:r>
            <a:r>
              <a:rPr lang="en-US" sz="4000" dirty="0" err="1">
                <a:solidFill>
                  <a:srgbClr val="002060"/>
                </a:solidFill>
              </a:rPr>
              <a:t>nghề</a:t>
            </a:r>
            <a:r>
              <a:rPr lang="en-US" sz="4000" dirty="0">
                <a:solidFill>
                  <a:srgbClr val="002060"/>
                </a:solidFill>
              </a:rPr>
              <a:t> </a:t>
            </a:r>
            <a:r>
              <a:rPr lang="en-US" sz="4000" dirty="0" err="1">
                <a:solidFill>
                  <a:srgbClr val="002060"/>
                </a:solidFill>
              </a:rPr>
              <a:t>nghiệp</a:t>
            </a:r>
            <a:endParaRPr lang="en-US" sz="4000" dirty="0">
              <a:solidFill>
                <a:srgbClr val="002060"/>
              </a:solidFill>
            </a:endParaRPr>
          </a:p>
        </p:txBody>
      </p:sp>
      <p:sp>
        <p:nvSpPr>
          <p:cNvPr id="3" name="Content Placeholder 2"/>
          <p:cNvSpPr>
            <a:spLocks noGrp="1"/>
          </p:cNvSpPr>
          <p:nvPr>
            <p:ph idx="1"/>
          </p:nvPr>
        </p:nvSpPr>
        <p:spPr>
          <a:xfrm>
            <a:off x="1606550" y="1600200"/>
            <a:ext cx="8985250" cy="4572000"/>
          </a:xfrm>
        </p:spPr>
        <p:txBody>
          <a:bodyPr/>
          <a:lstStyle/>
          <a:p>
            <a:endParaRPr lang="en-US" dirty="0"/>
          </a:p>
        </p:txBody>
      </p:sp>
      <p:pic>
        <p:nvPicPr>
          <p:cNvPr id="5" name="Picture 4" descr="Tỷ lệ nhu cầu nhân lực của TPHCM giai đoạn 2012 - 2015"/>
          <p:cNvPicPr>
            <a:picLocks noChangeAspect="1" noChangeArrowheads="1"/>
          </p:cNvPicPr>
          <p:nvPr/>
        </p:nvPicPr>
        <p:blipFill rotWithShape="1">
          <a:blip r:embed="rId2">
            <a:extLst>
              <a:ext uri="{28A0092B-C50C-407E-A947-70E740481C1C}">
                <a14:useLocalDpi xmlns:a14="http://schemas.microsoft.com/office/drawing/2010/main" val="0"/>
              </a:ext>
            </a:extLst>
          </a:blip>
          <a:srcRect b="35938"/>
          <a:stretch/>
        </p:blipFill>
        <p:spPr bwMode="auto">
          <a:xfrm>
            <a:off x="1733550" y="1469906"/>
            <a:ext cx="3124200" cy="1909894"/>
          </a:xfrm>
          <a:prstGeom prst="rect">
            <a:avLst/>
          </a:prstGeom>
          <a:noFill/>
          <a:ln w="3175">
            <a:solidFill>
              <a:schemeClr val="tx1"/>
            </a:solidFill>
          </a:ln>
          <a:extLst>
            <a:ext uri="{909E8E84-426E-40dd-AFC4-6F175D3DCCD1}">
              <a14:hiddenFill xmlns="" xmlns:a14="http://schemas.microsoft.com/office/drawing/2010/main">
                <a:solidFill>
                  <a:srgbClr val="FFFFFF"/>
                </a:solidFill>
              </a14:hiddenFill>
            </a:ext>
          </a:extLst>
        </p:spPr>
      </p:pic>
      <p:sp>
        <p:nvSpPr>
          <p:cNvPr id="6" name="TextBox 5"/>
          <p:cNvSpPr txBox="1"/>
          <p:nvPr/>
        </p:nvSpPr>
        <p:spPr>
          <a:xfrm>
            <a:off x="5162550" y="1533044"/>
            <a:ext cx="4800600" cy="1384995"/>
          </a:xfrm>
          <a:prstGeom prst="rect">
            <a:avLst/>
          </a:prstGeom>
          <a:noFill/>
        </p:spPr>
        <p:txBody>
          <a:bodyPr wrap="square" rtlCol="0">
            <a:spAutoFit/>
          </a:bodyPr>
          <a:lstStyle/>
          <a:p>
            <a:r>
              <a:rPr lang="en-US" sz="2800" b="1">
                <a:latin typeface="+mj-lt"/>
              </a:rPr>
              <a:t>10 ngành nghề có nhu cầu cao tại TPHCM, 2012 – 2015</a:t>
            </a:r>
          </a:p>
          <a:p>
            <a:r>
              <a:rPr lang="en-US" sz="2800" b="1">
                <a:latin typeface="+mj-lt"/>
              </a:rPr>
              <a:t>(Dân trí)</a:t>
            </a:r>
          </a:p>
        </p:txBody>
      </p:sp>
      <p:pic>
        <p:nvPicPr>
          <p:cNvPr id="7" name="Picture 2" descr="https://encrypted-tbn1.gstatic.com/images?q=tbn:ANd9GcQIWg-Eo1bNZbgOZgzE5DHtdRUYnOio4Hr1pcRjkYFLlnQ0FCG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3958114"/>
            <a:ext cx="3124200" cy="2079014"/>
          </a:xfrm>
          <a:prstGeom prst="rect">
            <a:avLst/>
          </a:prstGeom>
          <a:noFill/>
          <a:ln w="3175">
            <a:solidFill>
              <a:schemeClr val="tx1"/>
            </a:solidFill>
          </a:ln>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5172515" y="3956209"/>
            <a:ext cx="4800600" cy="1938992"/>
          </a:xfrm>
          <a:prstGeom prst="rect">
            <a:avLst/>
          </a:prstGeom>
          <a:noFill/>
        </p:spPr>
        <p:txBody>
          <a:bodyPr wrap="square" rtlCol="0">
            <a:spAutoFit/>
          </a:bodyPr>
          <a:lstStyle/>
          <a:p>
            <a:r>
              <a:rPr lang="en-US" sz="2800" b="1">
                <a:latin typeface="+mj-lt"/>
              </a:rPr>
              <a:t>Ông Trần Anh Tuấn:</a:t>
            </a:r>
          </a:p>
          <a:p>
            <a:r>
              <a:rPr lang="en-US">
                <a:latin typeface="+mj-lt"/>
              </a:rPr>
              <a:t>(Phó GĐ TT dự báo nguồn nhân lực và thông tin thị trường lao động TPHCM – Falmi)</a:t>
            </a:r>
          </a:p>
          <a:p>
            <a:r>
              <a:rPr lang="en-US" sz="2800" b="1" err="1">
                <a:latin typeface="+mj-lt"/>
              </a:rPr>
              <a:t>Chuyên</a:t>
            </a:r>
            <a:r>
              <a:rPr lang="en-US" sz="2800" b="1">
                <a:latin typeface="+mj-lt"/>
              </a:rPr>
              <a:t> viên cơ sở dữ liệu cao giá</a:t>
            </a:r>
          </a:p>
        </p:txBody>
      </p:sp>
    </p:spTree>
    <p:extLst>
      <p:ext uri="{BB962C8B-B14F-4D97-AF65-F5344CB8AC3E}">
        <p14:creationId xmlns:p14="http://schemas.microsoft.com/office/powerpoint/2010/main" val="388101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113" y="303297"/>
            <a:ext cx="9328150" cy="992188"/>
          </a:xfrm>
        </p:spPr>
        <p:txBody>
          <a:bodyPr vert="horz" lIns="91440" tIns="45720" rIns="91440" bIns="45720" rtlCol="0" anchor="t">
            <a:normAutofit/>
          </a:bodyPr>
          <a:lstStyle/>
          <a:p>
            <a:r>
              <a:rPr lang="en-US" sz="4000" dirty="0" err="1">
                <a:solidFill>
                  <a:srgbClr val="002060"/>
                </a:solidFill>
              </a:rPr>
              <a:t>Cơ</a:t>
            </a:r>
            <a:r>
              <a:rPr lang="en-US" sz="4000" dirty="0">
                <a:solidFill>
                  <a:srgbClr val="002060"/>
                </a:solidFill>
              </a:rPr>
              <a:t> </a:t>
            </a:r>
            <a:r>
              <a:rPr lang="en-US" sz="4000" dirty="0" err="1">
                <a:solidFill>
                  <a:srgbClr val="002060"/>
                </a:solidFill>
              </a:rPr>
              <a:t>hội</a:t>
            </a:r>
            <a:r>
              <a:rPr lang="en-US" sz="4000" dirty="0">
                <a:solidFill>
                  <a:srgbClr val="002060"/>
                </a:solidFill>
              </a:rPr>
              <a:t> </a:t>
            </a:r>
            <a:r>
              <a:rPr lang="en-US" sz="4000" dirty="0" err="1">
                <a:solidFill>
                  <a:srgbClr val="002060"/>
                </a:solidFill>
              </a:rPr>
              <a:t>nghề</a:t>
            </a:r>
            <a:r>
              <a:rPr lang="en-US" sz="4000" dirty="0">
                <a:solidFill>
                  <a:srgbClr val="002060"/>
                </a:solidFill>
              </a:rPr>
              <a:t> </a:t>
            </a:r>
            <a:r>
              <a:rPr lang="en-US" sz="4000" dirty="0" err="1">
                <a:solidFill>
                  <a:srgbClr val="002060"/>
                </a:solidFill>
              </a:rPr>
              <a:t>nghiệp</a:t>
            </a:r>
            <a:endParaRPr lang="en-US" sz="4000" dirty="0">
              <a:solidFill>
                <a:srgbClr val="002060"/>
              </a:solidFill>
            </a:endParaRPr>
          </a:p>
        </p:txBody>
      </p:sp>
      <p:pic>
        <p:nvPicPr>
          <p:cNvPr id="4" name="Picture 4" descr="Tỷ lệ nhu cầu nhân lực của TPHCM giai đoạn 2012 - 2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028" y="1513114"/>
            <a:ext cx="6477000" cy="51814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3710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51" y="189706"/>
            <a:ext cx="9328150" cy="992188"/>
          </a:xfrm>
        </p:spPr>
        <p:txBody>
          <a:bodyPr vert="horz" lIns="91440" tIns="45720" rIns="91440" bIns="45720" rtlCol="0" anchor="t">
            <a:normAutofit/>
          </a:bodyPr>
          <a:lstStyle/>
          <a:p>
            <a:r>
              <a:rPr lang="en-US" sz="4000" dirty="0" err="1">
                <a:solidFill>
                  <a:srgbClr val="002060"/>
                </a:solidFill>
              </a:rPr>
              <a:t>Cơ</a:t>
            </a:r>
            <a:r>
              <a:rPr lang="en-US" sz="4000" dirty="0">
                <a:solidFill>
                  <a:srgbClr val="002060"/>
                </a:solidFill>
              </a:rPr>
              <a:t> </a:t>
            </a:r>
            <a:r>
              <a:rPr lang="en-US" sz="4000" dirty="0" err="1">
                <a:solidFill>
                  <a:srgbClr val="002060"/>
                </a:solidFill>
              </a:rPr>
              <a:t>hội</a:t>
            </a:r>
            <a:r>
              <a:rPr lang="en-US" sz="4000" dirty="0">
                <a:solidFill>
                  <a:srgbClr val="002060"/>
                </a:solidFill>
              </a:rPr>
              <a:t> </a:t>
            </a:r>
            <a:r>
              <a:rPr lang="en-US" sz="4000" dirty="0" err="1">
                <a:solidFill>
                  <a:srgbClr val="002060"/>
                </a:solidFill>
              </a:rPr>
              <a:t>nghề</a:t>
            </a:r>
            <a:r>
              <a:rPr lang="en-US" sz="4000" dirty="0">
                <a:solidFill>
                  <a:srgbClr val="002060"/>
                </a:solidFill>
              </a:rPr>
              <a:t> </a:t>
            </a:r>
            <a:r>
              <a:rPr lang="en-US" sz="4000" dirty="0" err="1">
                <a:solidFill>
                  <a:srgbClr val="002060"/>
                </a:solidFill>
              </a:rPr>
              <a:t>nghiệp</a:t>
            </a:r>
            <a:endParaRPr lang="en-US" sz="4000" dirty="0">
              <a:solidFill>
                <a:srgbClr val="002060"/>
              </a:solidFill>
            </a:endParaRPr>
          </a:p>
        </p:txBody>
      </p:sp>
      <p:sp>
        <p:nvSpPr>
          <p:cNvPr id="3" name="Content Placeholder 2"/>
          <p:cNvSpPr>
            <a:spLocks noGrp="1"/>
          </p:cNvSpPr>
          <p:nvPr>
            <p:ph idx="1"/>
          </p:nvPr>
        </p:nvSpPr>
        <p:spPr>
          <a:xfrm>
            <a:off x="859050" y="1567543"/>
            <a:ext cx="10581835" cy="4800600"/>
          </a:xfrm>
        </p:spPr>
        <p:txBody>
          <a:bodyPr/>
          <a:lstStyle/>
          <a:p>
            <a:pPr marL="457200" indent="-457200">
              <a:buFont typeface="Wingdings" panose="05000000000000000000" pitchFamily="2" charset="2"/>
              <a:buChar char="Ø"/>
            </a:pPr>
            <a:r>
              <a:rPr lang="en-US" dirty="0" err="1">
                <a:latin typeface="Calibri" panose="020F0502020204030204" pitchFamily="34" charset="0"/>
                <a:cs typeface="Calibri" panose="020F0502020204030204" pitchFamily="34" charset="0"/>
              </a:rPr>
              <a:t>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Trần</a:t>
            </a:r>
            <a:r>
              <a:rPr lang="en-US" dirty="0">
                <a:latin typeface="Calibri" panose="020F0502020204030204" pitchFamily="34" charset="0"/>
                <a:cs typeface="Calibri" panose="020F0502020204030204" pitchFamily="34" charset="0"/>
              </a:rPr>
              <a:t> Anh </a:t>
            </a:r>
            <a:r>
              <a:rPr lang="en-US" dirty="0" err="1">
                <a:latin typeface="Calibri" panose="020F0502020204030204" pitchFamily="34" charset="0"/>
                <a:cs typeface="Calibri" panose="020F0502020204030204" pitchFamily="34" charset="0"/>
              </a:rPr>
              <a:t>Tuấn</a:t>
            </a:r>
            <a:r>
              <a:rPr lang="en-US" dirty="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“N</a:t>
            </a:r>
            <a:r>
              <a:rPr lang="vi-VN" dirty="0">
                <a:latin typeface="Calibri" panose="020F0502020204030204" pitchFamily="34" charset="0"/>
                <a:cs typeface="Calibri" panose="020F0502020204030204" pitchFamily="34" charset="0"/>
              </a:rPr>
              <a:t>gành </a:t>
            </a:r>
            <a:r>
              <a:rPr lang="vi-VN" dirty="0">
                <a:solidFill>
                  <a:srgbClr val="FF0000"/>
                </a:solidFill>
                <a:latin typeface="Calibri" panose="020F0502020204030204" pitchFamily="34" charset="0"/>
                <a:cs typeface="Calibri" panose="020F0502020204030204" pitchFamily="34" charset="0"/>
              </a:rPr>
              <a:t>hệ thống thông tin</a:t>
            </a:r>
            <a:r>
              <a:rPr lang="vi-VN" dirty="0">
                <a:latin typeface="Calibri" panose="020F0502020204030204" pitchFamily="34" charset="0"/>
                <a:cs typeface="Calibri" panose="020F0502020204030204" pitchFamily="34" charset="0"/>
              </a:rPr>
              <a:t> hiện đang có xu hướng </a:t>
            </a:r>
            <a:r>
              <a:rPr lang="vi-VN" dirty="0">
                <a:solidFill>
                  <a:srgbClr val="FF0000"/>
                </a:solidFill>
                <a:latin typeface="Calibri" panose="020F0502020204030204" pitchFamily="34" charset="0"/>
                <a:cs typeface="Calibri" panose="020F0502020204030204" pitchFamily="34" charset="0"/>
              </a:rPr>
              <a:t>"đắt hàng"</a:t>
            </a:r>
            <a:r>
              <a:rPr lang="vi-VN" dirty="0">
                <a:latin typeface="Calibri" panose="020F0502020204030204" pitchFamily="34" charset="0"/>
                <a:cs typeface="Calibri" panose="020F0502020204030204" pitchFamily="34" charset="0"/>
              </a:rPr>
              <a:t> và dự báo </a:t>
            </a:r>
            <a:r>
              <a:rPr lang="vi-VN" dirty="0">
                <a:solidFill>
                  <a:srgbClr val="FF0000"/>
                </a:solidFill>
                <a:latin typeface="Calibri" panose="020F0502020204030204" pitchFamily="34" charset="0"/>
                <a:cs typeface="Calibri" panose="020F0502020204030204" pitchFamily="34" charset="0"/>
              </a:rPr>
              <a:t>nhu cầu tuyển dụng sẽ cao</a:t>
            </a:r>
            <a:r>
              <a:rPr lang="vi-VN" dirty="0">
                <a:latin typeface="Calibri" panose="020F0502020204030204" pitchFamily="34" charset="0"/>
                <a:cs typeface="Calibri" panose="020F0502020204030204" pitchFamily="34" charset="0"/>
              </a:rPr>
              <a:t> trong vài năm tới</a:t>
            </a:r>
            <a:r>
              <a:rPr lang="en-US" dirty="0">
                <a:latin typeface="Calibri" panose="020F0502020204030204" pitchFamily="34" charset="0"/>
                <a:cs typeface="Calibri" panose="020F0502020204030204" pitchFamily="34" charset="0"/>
              </a:rPr>
              <a:t>”</a:t>
            </a:r>
            <a:r>
              <a:rPr lang="vi-VN"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marL="457200" indent="-457200">
              <a:spcBef>
                <a:spcPts val="1200"/>
              </a:spcBef>
              <a:buFont typeface="Wingdings" panose="05000000000000000000" pitchFamily="2" charset="2"/>
              <a:buChar char="Ø"/>
            </a:pPr>
            <a:r>
              <a:rPr lang="en-US" dirty="0" err="1">
                <a:latin typeface="Calibri" panose="020F0502020204030204" pitchFamily="34" charset="0"/>
                <a:cs typeface="Calibri" panose="020F0502020204030204" pitchFamily="34" charset="0"/>
              </a:rPr>
              <a:t>Nguyên</a:t>
            </a:r>
            <a:r>
              <a:rPr lang="en-US" dirty="0">
                <a:latin typeface="Calibri" panose="020F0502020204030204" pitchFamily="34" charset="0"/>
                <a:cs typeface="Calibri" panose="020F0502020204030204" pitchFamily="34" charset="0"/>
              </a:rPr>
              <a:t> do: </a:t>
            </a:r>
            <a:r>
              <a:rPr lang="vi-VN" dirty="0">
                <a:latin typeface="Calibri" panose="020F0502020204030204" pitchFamily="34" charset="0"/>
                <a:cs typeface="Calibri" panose="020F0502020204030204" pitchFamily="34" charset="0"/>
              </a:rPr>
              <a:t>công nghệ thông tin phát triển, yêu cầu ứng dụng hoặc quản trị cơ sở dữ liệu ở các ngân hàng, tập đoàn tài chính hoặc doanh nghiệp sản xuất kinh doanh không chuyên công nghệ thông tin</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rất cần, kể cả yêu cầu bảo mật.</a:t>
            </a:r>
            <a:endParaRPr lang="en-US" dirty="0">
              <a:latin typeface="Calibri" panose="020F0502020204030204" pitchFamily="34" charset="0"/>
              <a:cs typeface="Calibri" panose="020F0502020204030204" pitchFamily="34" charset="0"/>
            </a:endParaRPr>
          </a:p>
          <a:p>
            <a:pPr marL="0" indent="0" algn="ctr">
              <a:buNone/>
            </a:pP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Chuyên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trang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làm</a:t>
            </a:r>
            <a:r>
              <a:rPr lang="en-US" dirty="0">
                <a:latin typeface="Calibri" panose="020F0502020204030204" pitchFamily="34" charset="0"/>
                <a:cs typeface="Calibri" panose="020F0502020204030204" pitchFamily="34" charset="0"/>
              </a:rPr>
              <a:t> – </a:t>
            </a:r>
            <a:r>
              <a:rPr lang="en-US" dirty="0" err="1">
                <a:latin typeface="Calibri" panose="020F0502020204030204" pitchFamily="34" charset="0"/>
                <a:cs typeface="Calibri" panose="020F0502020204030204" pitchFamily="34" charset="0"/>
              </a:rPr>
              <a:t>Tuổi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trẻ</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268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227012"/>
            <a:ext cx="9328150" cy="992188"/>
          </a:xfrm>
        </p:spPr>
        <p:txBody>
          <a:bodyPr vert="horz" lIns="91440" tIns="45720" rIns="91440" bIns="45720" rtlCol="0" anchor="t">
            <a:normAutofit/>
          </a:bodyPr>
          <a:lstStyle/>
          <a:p>
            <a:r>
              <a:rPr lang="en-US" sz="4000" dirty="0" err="1">
                <a:solidFill>
                  <a:srgbClr val="002060"/>
                </a:solidFill>
              </a:rPr>
              <a:t>Cơ</a:t>
            </a:r>
            <a:r>
              <a:rPr lang="en-US" sz="4000" dirty="0">
                <a:solidFill>
                  <a:srgbClr val="002060"/>
                </a:solidFill>
              </a:rPr>
              <a:t> </a:t>
            </a:r>
            <a:r>
              <a:rPr lang="en-US" sz="4000" dirty="0" err="1">
                <a:solidFill>
                  <a:srgbClr val="002060"/>
                </a:solidFill>
              </a:rPr>
              <a:t>hội</a:t>
            </a:r>
            <a:r>
              <a:rPr lang="en-US" sz="4000" dirty="0">
                <a:solidFill>
                  <a:srgbClr val="002060"/>
                </a:solidFill>
              </a:rPr>
              <a:t> </a:t>
            </a:r>
            <a:r>
              <a:rPr lang="en-US" sz="4000" dirty="0" err="1">
                <a:solidFill>
                  <a:srgbClr val="002060"/>
                </a:solidFill>
              </a:rPr>
              <a:t>nghề</a:t>
            </a:r>
            <a:r>
              <a:rPr lang="en-US" sz="4000" dirty="0">
                <a:solidFill>
                  <a:srgbClr val="002060"/>
                </a:solidFill>
              </a:rPr>
              <a:t> </a:t>
            </a:r>
            <a:r>
              <a:rPr lang="en-US" sz="4000" dirty="0" err="1">
                <a:solidFill>
                  <a:srgbClr val="002060"/>
                </a:solidFill>
              </a:rPr>
              <a:t>nghiệp</a:t>
            </a:r>
            <a:endParaRPr lang="en-US" sz="4000" dirty="0">
              <a:solidFill>
                <a:srgbClr val="002060"/>
              </a:solidFill>
            </a:endParaRPr>
          </a:p>
        </p:txBody>
      </p:sp>
      <p:sp>
        <p:nvSpPr>
          <p:cNvPr id="3" name="Content Placeholder 2"/>
          <p:cNvSpPr>
            <a:spLocks noGrp="1"/>
          </p:cNvSpPr>
          <p:nvPr>
            <p:ph idx="1"/>
          </p:nvPr>
        </p:nvSpPr>
        <p:spPr>
          <a:xfrm>
            <a:off x="885370" y="1632857"/>
            <a:ext cx="10555515" cy="4800600"/>
          </a:xfrm>
        </p:spPr>
        <p:txBody>
          <a:bodyPr/>
          <a:lstStyle/>
          <a:p>
            <a:pPr marL="457200" indent="-457200">
              <a:buFont typeface="Wingdings" panose="05000000000000000000" pitchFamily="2" charset="2"/>
              <a:buChar char="Ø"/>
            </a:pPr>
            <a:r>
              <a:rPr lang="en-US" dirty="0"/>
              <a:t>70% SV </a:t>
            </a:r>
            <a:r>
              <a:rPr lang="en-US" dirty="0" err="1"/>
              <a:t>được</a:t>
            </a:r>
            <a:r>
              <a:rPr lang="en-US" dirty="0"/>
              <a:t> </a:t>
            </a:r>
            <a:r>
              <a:rPr lang="en-US" dirty="0" err="1"/>
              <a:t>khảo</a:t>
            </a:r>
            <a:r>
              <a:rPr lang="en-US" dirty="0"/>
              <a:t> </a:t>
            </a:r>
            <a:r>
              <a:rPr lang="en-US" dirty="0" err="1"/>
              <a:t>sát</a:t>
            </a:r>
            <a:r>
              <a:rPr lang="en-US" dirty="0"/>
              <a:t>: </a:t>
            </a:r>
            <a:r>
              <a:rPr lang="en-US" dirty="0" err="1"/>
              <a:t>chương</a:t>
            </a:r>
            <a:r>
              <a:rPr lang="en-US" dirty="0"/>
              <a:t> </a:t>
            </a:r>
            <a:r>
              <a:rPr lang="en-US" dirty="0" err="1"/>
              <a:t>trình</a:t>
            </a:r>
            <a:r>
              <a:rPr lang="en-US" dirty="0"/>
              <a:t> </a:t>
            </a:r>
            <a:r>
              <a:rPr lang="en-US" dirty="0" err="1"/>
              <a:t>đào</a:t>
            </a:r>
            <a:r>
              <a:rPr lang="en-US" dirty="0"/>
              <a:t> </a:t>
            </a:r>
            <a:r>
              <a:rPr lang="en-US" dirty="0" err="1"/>
              <a:t>tạo</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thị</a:t>
            </a:r>
            <a:r>
              <a:rPr lang="en-US" dirty="0"/>
              <a:t> </a:t>
            </a:r>
            <a:r>
              <a:rPr lang="en-US" dirty="0" err="1"/>
              <a:t>trường</a:t>
            </a:r>
            <a:r>
              <a:rPr lang="en-US" dirty="0"/>
              <a:t> lao </a:t>
            </a:r>
            <a:r>
              <a:rPr lang="en-US" dirty="0" err="1"/>
              <a:t>động</a:t>
            </a:r>
            <a:r>
              <a:rPr lang="en-US" dirty="0"/>
              <a:t>.</a:t>
            </a:r>
          </a:p>
          <a:p>
            <a:pPr marL="457200" indent="-457200">
              <a:buFont typeface="Wingdings" panose="05000000000000000000" pitchFamily="2" charset="2"/>
              <a:buChar char="Ø"/>
            </a:pPr>
            <a:r>
              <a:rPr lang="en-US" dirty="0" err="1"/>
              <a:t>Trên</a:t>
            </a:r>
            <a:r>
              <a:rPr lang="en-US" dirty="0"/>
              <a:t> 95% SV </a:t>
            </a:r>
            <a:r>
              <a:rPr lang="en-US" dirty="0" err="1"/>
              <a:t>có</a:t>
            </a:r>
            <a:r>
              <a:rPr lang="en-US" dirty="0"/>
              <a:t> </a:t>
            </a:r>
            <a:r>
              <a:rPr lang="en-US" dirty="0" err="1"/>
              <a:t>việc</a:t>
            </a:r>
            <a:r>
              <a:rPr lang="en-US" dirty="0"/>
              <a:t> </a:t>
            </a:r>
            <a:r>
              <a:rPr lang="en-US" dirty="0" err="1"/>
              <a:t>làm</a:t>
            </a:r>
            <a:r>
              <a:rPr lang="en-US" dirty="0"/>
              <a:t> </a:t>
            </a:r>
            <a:r>
              <a:rPr lang="en-US" dirty="0" err="1"/>
              <a:t>trong</a:t>
            </a:r>
            <a:r>
              <a:rPr lang="en-US" dirty="0"/>
              <a:t> </a:t>
            </a:r>
            <a:r>
              <a:rPr lang="en-US" dirty="0" err="1"/>
              <a:t>vòng</a:t>
            </a:r>
            <a:r>
              <a:rPr lang="en-US" dirty="0"/>
              <a:t> 6 </a:t>
            </a:r>
            <a:r>
              <a:rPr lang="en-US" dirty="0" err="1"/>
              <a:t>tháng</a:t>
            </a:r>
            <a:r>
              <a:rPr lang="en-US" dirty="0"/>
              <a:t> </a:t>
            </a:r>
            <a:r>
              <a:rPr lang="en-US" dirty="0" err="1"/>
              <a:t>sau</a:t>
            </a:r>
            <a:r>
              <a:rPr lang="en-US" dirty="0"/>
              <a:t> </a:t>
            </a:r>
            <a:r>
              <a:rPr lang="en-US" dirty="0" err="1"/>
              <a:t>khi</a:t>
            </a:r>
            <a:r>
              <a:rPr lang="en-US" dirty="0"/>
              <a:t> </a:t>
            </a:r>
            <a:r>
              <a:rPr lang="en-US" dirty="0" err="1"/>
              <a:t>tốt</a:t>
            </a:r>
            <a:r>
              <a:rPr lang="en-US" dirty="0"/>
              <a:t> </a:t>
            </a:r>
            <a:r>
              <a:rPr lang="en-US" dirty="0" err="1"/>
              <a:t>nghiệp</a:t>
            </a:r>
            <a:r>
              <a:rPr lang="en-US" dirty="0"/>
              <a:t>, </a:t>
            </a:r>
            <a:r>
              <a:rPr lang="en-US" dirty="0" err="1"/>
              <a:t>công</a:t>
            </a:r>
            <a:r>
              <a:rPr lang="en-US" dirty="0"/>
              <a:t> </a:t>
            </a:r>
            <a:r>
              <a:rPr lang="en-US" dirty="0" err="1"/>
              <a:t>việc</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chuyên</a:t>
            </a:r>
            <a:r>
              <a:rPr lang="en-US" dirty="0"/>
              <a:t> </a:t>
            </a:r>
            <a:r>
              <a:rPr lang="en-US" dirty="0" err="1"/>
              <a:t>môn</a:t>
            </a:r>
            <a:r>
              <a:rPr lang="en-US" dirty="0"/>
              <a:t> </a:t>
            </a:r>
            <a:r>
              <a:rPr lang="en-US" dirty="0" err="1"/>
              <a:t>được</a:t>
            </a:r>
            <a:r>
              <a:rPr lang="en-US" dirty="0"/>
              <a:t> </a:t>
            </a:r>
            <a:r>
              <a:rPr lang="en-US" dirty="0" err="1"/>
              <a:t>đào</a:t>
            </a:r>
            <a:r>
              <a:rPr lang="en-US" dirty="0"/>
              <a:t> </a:t>
            </a:r>
            <a:r>
              <a:rPr lang="en-US" dirty="0" err="1"/>
              <a:t>tạo</a:t>
            </a:r>
            <a:r>
              <a:rPr lang="en-US" dirty="0"/>
              <a:t> </a:t>
            </a:r>
            <a:r>
              <a:rPr lang="en-US" dirty="0" err="1"/>
              <a:t>ở</a:t>
            </a:r>
            <a:r>
              <a:rPr lang="en-US" dirty="0"/>
              <a:t> </a:t>
            </a:r>
            <a:r>
              <a:rPr lang="en-US" dirty="0" err="1"/>
              <a:t>trường</a:t>
            </a:r>
            <a:r>
              <a:rPr lang="en-US" dirty="0"/>
              <a:t>.</a:t>
            </a:r>
          </a:p>
          <a:p>
            <a:pPr marL="457200" indent="-457200">
              <a:buFont typeface="Wingdings" panose="05000000000000000000" pitchFamily="2" charset="2"/>
              <a:buChar char="Ø"/>
            </a:pPr>
            <a:r>
              <a:rPr lang="en-US" dirty="0" err="1"/>
              <a:t>Phản</a:t>
            </a:r>
            <a:r>
              <a:rPr lang="en-US" dirty="0"/>
              <a:t> </a:t>
            </a:r>
            <a:r>
              <a:rPr lang="en-US" dirty="0" err="1"/>
              <a:t>hồi</a:t>
            </a:r>
            <a:r>
              <a:rPr lang="en-US" dirty="0"/>
              <a:t> </a:t>
            </a:r>
            <a:r>
              <a:rPr lang="en-US" dirty="0" err="1"/>
              <a:t>từ</a:t>
            </a:r>
            <a:r>
              <a:rPr lang="en-US" dirty="0"/>
              <a:t> </a:t>
            </a:r>
            <a:r>
              <a:rPr lang="en-US" dirty="0" err="1"/>
              <a:t>các</a:t>
            </a:r>
            <a:r>
              <a:rPr lang="en-US" dirty="0"/>
              <a:t> </a:t>
            </a:r>
            <a:r>
              <a:rPr lang="en-US" dirty="0" err="1"/>
              <a:t>công</a:t>
            </a:r>
            <a:r>
              <a:rPr lang="en-US" dirty="0"/>
              <a:t> ty: </a:t>
            </a:r>
          </a:p>
          <a:p>
            <a:pPr lvl="1">
              <a:buFont typeface="Wingdings" panose="05000000000000000000" pitchFamily="2" charset="2"/>
              <a:buChar char="§"/>
            </a:pPr>
            <a:r>
              <a:rPr lang="en-US" dirty="0"/>
              <a:t>90% SV </a:t>
            </a:r>
            <a:r>
              <a:rPr lang="en-US" dirty="0" err="1"/>
              <a:t>hoàn</a:t>
            </a:r>
            <a:r>
              <a:rPr lang="en-US" dirty="0"/>
              <a:t> </a:t>
            </a:r>
            <a:r>
              <a:rPr lang="en-US" dirty="0" err="1"/>
              <a:t>thành</a:t>
            </a:r>
            <a:r>
              <a:rPr lang="en-US" dirty="0"/>
              <a:t> </a:t>
            </a:r>
            <a:r>
              <a:rPr lang="en-US" dirty="0" err="1"/>
              <a:t>xuất</a:t>
            </a:r>
            <a:r>
              <a:rPr lang="en-US" dirty="0"/>
              <a:t> </a:t>
            </a:r>
            <a:r>
              <a:rPr lang="en-US" dirty="0" err="1"/>
              <a:t>sắc</a:t>
            </a:r>
            <a:r>
              <a:rPr lang="en-US" dirty="0"/>
              <a:t> </a:t>
            </a:r>
            <a:r>
              <a:rPr lang="en-US" dirty="0" err="1"/>
              <a:t>các</a:t>
            </a:r>
            <a:r>
              <a:rPr lang="en-US" dirty="0"/>
              <a:t> </a:t>
            </a:r>
            <a:r>
              <a:rPr lang="en-US" dirty="0" err="1"/>
              <a:t>công</a:t>
            </a:r>
            <a:r>
              <a:rPr lang="en-US" dirty="0"/>
              <a:t> </a:t>
            </a:r>
            <a:r>
              <a:rPr lang="en-US" dirty="0" err="1"/>
              <a:t>việc</a:t>
            </a:r>
            <a:r>
              <a:rPr lang="en-US" dirty="0"/>
              <a:t> </a:t>
            </a:r>
            <a:r>
              <a:rPr lang="en-US" dirty="0" err="1"/>
              <a:t>được</a:t>
            </a:r>
            <a:r>
              <a:rPr lang="en-US" dirty="0"/>
              <a:t> </a:t>
            </a:r>
            <a:r>
              <a:rPr lang="en-US" dirty="0" err="1"/>
              <a:t>giao</a:t>
            </a:r>
            <a:r>
              <a:rPr lang="en-US" dirty="0"/>
              <a:t>.</a:t>
            </a:r>
          </a:p>
          <a:p>
            <a:pPr lvl="1">
              <a:buFont typeface="Wingdings" panose="05000000000000000000" pitchFamily="2" charset="2"/>
              <a:buChar char="§"/>
            </a:pPr>
            <a:r>
              <a:rPr lang="en-US" dirty="0" err="1"/>
              <a:t>Trên</a:t>
            </a:r>
            <a:r>
              <a:rPr lang="en-US" dirty="0"/>
              <a:t> 90% SV </a:t>
            </a:r>
            <a:r>
              <a:rPr lang="en-US" dirty="0" err="1"/>
              <a:t>có</a:t>
            </a:r>
            <a:r>
              <a:rPr lang="en-US" dirty="0"/>
              <a:t> </a:t>
            </a:r>
            <a:r>
              <a:rPr lang="en-US" dirty="0" err="1"/>
              <a:t>kỹ</a:t>
            </a:r>
            <a:r>
              <a:rPr lang="en-US" dirty="0"/>
              <a:t> </a:t>
            </a:r>
            <a:r>
              <a:rPr lang="en-US" dirty="0" err="1"/>
              <a:t>năng</a:t>
            </a:r>
            <a:r>
              <a:rPr lang="en-US" dirty="0"/>
              <a:t> </a:t>
            </a:r>
            <a:r>
              <a:rPr lang="en-US" dirty="0" err="1"/>
              <a:t>mềm</a:t>
            </a:r>
            <a:r>
              <a:rPr lang="en-US" dirty="0"/>
              <a:t>, </a:t>
            </a:r>
            <a:r>
              <a:rPr lang="en-US" dirty="0" err="1"/>
              <a:t>thái</a:t>
            </a:r>
            <a:r>
              <a:rPr lang="en-US" dirty="0"/>
              <a:t> </a:t>
            </a:r>
            <a:r>
              <a:rPr lang="en-US" dirty="0" err="1"/>
              <a:t>độ</a:t>
            </a:r>
            <a:r>
              <a:rPr lang="en-US" dirty="0"/>
              <a:t> </a:t>
            </a:r>
            <a:r>
              <a:rPr lang="en-US" dirty="0" err="1"/>
              <a:t>làm</a:t>
            </a:r>
            <a:r>
              <a:rPr lang="en-US" dirty="0"/>
              <a:t> </a:t>
            </a:r>
            <a:r>
              <a:rPr lang="en-US" dirty="0" err="1"/>
              <a:t>việc</a:t>
            </a:r>
            <a:r>
              <a:rPr lang="en-US" dirty="0"/>
              <a:t> </a:t>
            </a:r>
            <a:r>
              <a:rPr lang="en-US" dirty="0" err="1"/>
              <a:t>tốt</a:t>
            </a:r>
            <a:r>
              <a:rPr lang="en-US" dirty="0"/>
              <a:t>.</a:t>
            </a:r>
          </a:p>
          <a:p>
            <a:endParaRPr lang="en-US" dirty="0"/>
          </a:p>
        </p:txBody>
      </p:sp>
    </p:spTree>
    <p:extLst>
      <p:ext uri="{BB962C8B-B14F-4D97-AF65-F5344CB8AC3E}">
        <p14:creationId xmlns:p14="http://schemas.microsoft.com/office/powerpoint/2010/main" val="152915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3" y="370114"/>
            <a:ext cx="9124950" cy="992188"/>
          </a:xfrm>
        </p:spPr>
        <p:txBody>
          <a:bodyPr anchor="t">
            <a:normAutofit/>
          </a:bodyPr>
          <a:lstStyle/>
          <a:p>
            <a:r>
              <a:rPr lang="en-US" sz="4000" dirty="0" err="1">
                <a:solidFill>
                  <a:srgbClr val="002060"/>
                </a:solidFill>
              </a:rPr>
              <a:t>Nội</a:t>
            </a:r>
            <a:r>
              <a:rPr lang="en-US" sz="4000" dirty="0">
                <a:solidFill>
                  <a:srgbClr val="002060"/>
                </a:solidFill>
              </a:rPr>
              <a:t> dung</a:t>
            </a:r>
          </a:p>
        </p:txBody>
      </p:sp>
      <p:sp>
        <p:nvSpPr>
          <p:cNvPr id="3" name="Content Placeholder 2"/>
          <p:cNvSpPr>
            <a:spLocks noGrp="1"/>
          </p:cNvSpPr>
          <p:nvPr>
            <p:ph idx="1"/>
          </p:nvPr>
        </p:nvSpPr>
        <p:spPr>
          <a:xfrm>
            <a:off x="903512" y="1567543"/>
            <a:ext cx="10602687" cy="4419600"/>
          </a:xfrm>
        </p:spPr>
        <p:txBody>
          <a:bodyPr/>
          <a:lstStyle/>
          <a:p>
            <a:pPr marL="514350" indent="-514350">
              <a:buAutoNum type="arabicPeriod"/>
            </a:pPr>
            <a:r>
              <a:rPr lang="en-US" dirty="0" err="1"/>
              <a:t>Vị</a:t>
            </a:r>
            <a:r>
              <a:rPr lang="en-US" dirty="0"/>
              <a:t> </a:t>
            </a:r>
            <a:r>
              <a:rPr lang="en-US" dirty="0" err="1"/>
              <a:t>trí</a:t>
            </a:r>
            <a:r>
              <a:rPr lang="en-US" dirty="0"/>
              <a:t> </a:t>
            </a:r>
            <a:r>
              <a:rPr lang="en-US" dirty="0" err="1"/>
              <a:t>việc</a:t>
            </a:r>
            <a:r>
              <a:rPr lang="en-US" dirty="0"/>
              <a:t> </a:t>
            </a:r>
            <a:r>
              <a:rPr lang="en-US" dirty="0" err="1"/>
              <a:t>làm</a:t>
            </a:r>
            <a:r>
              <a:rPr lang="en-US" dirty="0"/>
              <a:t> </a:t>
            </a:r>
            <a:r>
              <a:rPr lang="en-US" dirty="0" err="1"/>
              <a:t>trong</a:t>
            </a:r>
            <a:r>
              <a:rPr lang="en-US" dirty="0"/>
              <a:t> CNTT</a:t>
            </a:r>
          </a:p>
          <a:p>
            <a:pPr marL="514350" indent="-514350">
              <a:buAutoNum type="arabicPeriod"/>
            </a:pPr>
            <a:r>
              <a:rPr lang="en-US" dirty="0" err="1"/>
              <a:t>Cơ</a:t>
            </a:r>
            <a:r>
              <a:rPr lang="en-US" dirty="0"/>
              <a:t> </a:t>
            </a:r>
            <a:r>
              <a:rPr lang="en-US" dirty="0" err="1"/>
              <a:t>hội</a:t>
            </a:r>
            <a:r>
              <a:rPr lang="en-US" dirty="0"/>
              <a:t> </a:t>
            </a:r>
            <a:r>
              <a:rPr lang="en-US" dirty="0" err="1"/>
              <a:t>nghề</a:t>
            </a:r>
            <a:r>
              <a:rPr lang="en-US" dirty="0"/>
              <a:t> </a:t>
            </a:r>
            <a:r>
              <a:rPr lang="en-US" dirty="0" err="1"/>
              <a:t>nghiệp</a:t>
            </a:r>
            <a:endParaRPr lang="en-US" dirty="0"/>
          </a:p>
        </p:txBody>
      </p:sp>
    </p:spTree>
    <p:extLst>
      <p:ext uri="{BB962C8B-B14F-4D97-AF65-F5344CB8AC3E}">
        <p14:creationId xmlns:p14="http://schemas.microsoft.com/office/powerpoint/2010/main" val="70017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81743" y="465818"/>
            <a:ext cx="9328150" cy="720725"/>
          </a:xfrm>
        </p:spPr>
        <p:txBody>
          <a:bodyPr vert="horz" lIns="91440" tIns="45720" rIns="91440" bIns="45720" rtlCol="0" anchor="t">
            <a:normAutofit/>
          </a:bodyPr>
          <a:lstStyle/>
          <a:p>
            <a:r>
              <a:rPr lang="en-US" sz="4000" dirty="0" err="1">
                <a:solidFill>
                  <a:srgbClr val="002060"/>
                </a:solidFill>
              </a:rPr>
              <a:t>Vị</a:t>
            </a:r>
            <a:r>
              <a:rPr lang="en-US" sz="4000" dirty="0">
                <a:solidFill>
                  <a:srgbClr val="002060"/>
                </a:solidFill>
              </a:rPr>
              <a:t> </a:t>
            </a:r>
            <a:r>
              <a:rPr lang="en-US" sz="4000" dirty="0" err="1">
                <a:solidFill>
                  <a:srgbClr val="002060"/>
                </a:solidFill>
              </a:rPr>
              <a:t>trí</a:t>
            </a:r>
            <a:r>
              <a:rPr lang="en-US" sz="4000" dirty="0">
                <a:solidFill>
                  <a:srgbClr val="002060"/>
                </a:solidFill>
              </a:rPr>
              <a:t> </a:t>
            </a:r>
            <a:r>
              <a:rPr lang="en-US" sz="4000" dirty="0" err="1">
                <a:solidFill>
                  <a:srgbClr val="002060"/>
                </a:solidFill>
              </a:rPr>
              <a:t>làm</a:t>
            </a:r>
            <a:r>
              <a:rPr lang="en-US" sz="4000" dirty="0">
                <a:solidFill>
                  <a:srgbClr val="002060"/>
                </a:solidFill>
              </a:rPr>
              <a:t> </a:t>
            </a:r>
            <a:r>
              <a:rPr lang="en-US" sz="4000" dirty="0" err="1">
                <a:solidFill>
                  <a:srgbClr val="002060"/>
                </a:solidFill>
              </a:rPr>
              <a:t>việc</a:t>
            </a:r>
            <a:r>
              <a:rPr lang="en-US" sz="4000" dirty="0">
                <a:solidFill>
                  <a:srgbClr val="002060"/>
                </a:solidFill>
              </a:rPr>
              <a:t> </a:t>
            </a:r>
            <a:r>
              <a:rPr lang="en-US" sz="4000" dirty="0" err="1">
                <a:solidFill>
                  <a:srgbClr val="002060"/>
                </a:solidFill>
              </a:rPr>
              <a:t>trong</a:t>
            </a:r>
            <a:r>
              <a:rPr lang="en-US" sz="4000" dirty="0">
                <a:solidFill>
                  <a:srgbClr val="002060"/>
                </a:solidFill>
              </a:rPr>
              <a:t> </a:t>
            </a:r>
            <a:r>
              <a:rPr lang="en-US" sz="4000" dirty="0" err="1">
                <a:solidFill>
                  <a:srgbClr val="002060"/>
                </a:solidFill>
              </a:rPr>
              <a:t>ngành</a:t>
            </a:r>
            <a:r>
              <a:rPr lang="en-US" sz="4000" dirty="0">
                <a:solidFill>
                  <a:srgbClr val="002060"/>
                </a:solidFill>
              </a:rPr>
              <a:t> CNTT</a:t>
            </a:r>
          </a:p>
        </p:txBody>
      </p:sp>
      <p:sp>
        <p:nvSpPr>
          <p:cNvPr id="5123" name="Rectangle 3"/>
          <p:cNvSpPr>
            <a:spLocks noGrp="1" noChangeArrowheads="1"/>
          </p:cNvSpPr>
          <p:nvPr>
            <p:ph type="body" idx="1"/>
          </p:nvPr>
        </p:nvSpPr>
        <p:spPr>
          <a:xfrm>
            <a:off x="1034143" y="1556657"/>
            <a:ext cx="10341428" cy="4835525"/>
          </a:xfrm>
        </p:spPr>
        <p:txBody>
          <a:bodyPr>
            <a:normAutofit/>
          </a:bodyPr>
          <a:lstStyle/>
          <a:p>
            <a:pPr marL="457200" indent="-457200">
              <a:lnSpc>
                <a:spcPct val="110000"/>
              </a:lnSpc>
              <a:buFont typeface="Wingdings" panose="05000000000000000000" pitchFamily="2" charset="2"/>
              <a:buChar char="Ø"/>
            </a:pPr>
            <a:r>
              <a:rPr lang="en-US" altLang="zh-CN" dirty="0" err="1">
                <a:ea typeface="宋体" panose="02010600030101010101" pitchFamily="2" charset="-122"/>
              </a:rPr>
              <a:t>Lập</a:t>
            </a:r>
            <a:r>
              <a:rPr lang="en-US" altLang="zh-CN" dirty="0">
                <a:ea typeface="宋体" panose="02010600030101010101" pitchFamily="2" charset="-122"/>
              </a:rPr>
              <a:t> </a:t>
            </a:r>
            <a:r>
              <a:rPr lang="en-US" altLang="zh-CN" dirty="0" err="1">
                <a:ea typeface="宋体" panose="02010600030101010101" pitchFamily="2" charset="-122"/>
              </a:rPr>
              <a:t>trình</a:t>
            </a:r>
            <a:r>
              <a:rPr lang="en-US" altLang="zh-CN" dirty="0">
                <a:ea typeface="宋体" panose="02010600030101010101" pitchFamily="2" charset="-122"/>
              </a:rPr>
              <a:t> </a:t>
            </a:r>
            <a:r>
              <a:rPr lang="en-US" altLang="zh-CN" dirty="0" err="1">
                <a:ea typeface="宋体" panose="02010600030101010101" pitchFamily="2" charset="-122"/>
              </a:rPr>
              <a:t>viên</a:t>
            </a:r>
            <a:endParaRPr lang="en-US" altLang="zh-CN" dirty="0">
              <a:ea typeface="宋体" panose="02010600030101010101" pitchFamily="2" charset="-122"/>
            </a:endParaRPr>
          </a:p>
          <a:p>
            <a:pPr marL="457200" indent="-457200">
              <a:lnSpc>
                <a:spcPct val="110000"/>
              </a:lnSpc>
              <a:buFont typeface="Wingdings" panose="05000000000000000000" pitchFamily="2" charset="2"/>
              <a:buChar char="Ø"/>
            </a:pPr>
            <a:r>
              <a:rPr lang="en-US" altLang="zh-CN" dirty="0" err="1">
                <a:ea typeface="宋体" panose="02010600030101010101" pitchFamily="2" charset="-122"/>
              </a:rPr>
              <a:t>Thiết</a:t>
            </a:r>
            <a:r>
              <a:rPr lang="en-US" altLang="zh-CN" dirty="0">
                <a:ea typeface="宋体" panose="02010600030101010101" pitchFamily="2" charset="-122"/>
              </a:rPr>
              <a:t> </a:t>
            </a:r>
            <a:r>
              <a:rPr lang="en-US" altLang="zh-CN" dirty="0" err="1">
                <a:ea typeface="宋体" panose="02010600030101010101" pitchFamily="2" charset="-122"/>
              </a:rPr>
              <a:t>kế</a:t>
            </a:r>
            <a:r>
              <a:rPr lang="en-US" altLang="zh-CN" dirty="0">
                <a:ea typeface="宋体" panose="02010600030101010101" pitchFamily="2" charset="-122"/>
              </a:rPr>
              <a:t> website </a:t>
            </a:r>
          </a:p>
          <a:p>
            <a:pPr marL="457200" indent="-457200">
              <a:lnSpc>
                <a:spcPct val="110000"/>
              </a:lnSpc>
              <a:buFont typeface="Wingdings" panose="05000000000000000000" pitchFamily="2" charset="2"/>
              <a:buChar char="Ø"/>
            </a:pPr>
            <a:r>
              <a:rPr lang="en-US" altLang="zh-CN" dirty="0" err="1">
                <a:ea typeface="宋体" panose="02010600030101010101" pitchFamily="2" charset="-122"/>
              </a:rPr>
              <a:t>Phát</a:t>
            </a:r>
            <a:r>
              <a:rPr lang="en-US" altLang="zh-CN" dirty="0">
                <a:ea typeface="宋体" panose="02010600030101010101" pitchFamily="2" charset="-122"/>
              </a:rPr>
              <a:t> </a:t>
            </a:r>
            <a:r>
              <a:rPr lang="en-US" altLang="zh-CN" dirty="0" err="1">
                <a:ea typeface="宋体" panose="02010600030101010101" pitchFamily="2" charset="-122"/>
              </a:rPr>
              <a:t>triển</a:t>
            </a:r>
            <a:r>
              <a:rPr lang="en-US" altLang="zh-CN" dirty="0">
                <a:ea typeface="宋体" panose="02010600030101010101" pitchFamily="2" charset="-122"/>
              </a:rPr>
              <a:t> web</a:t>
            </a:r>
          </a:p>
          <a:p>
            <a:pPr marL="457200" indent="-457200">
              <a:lnSpc>
                <a:spcPct val="110000"/>
              </a:lnSpc>
              <a:buFont typeface="Wingdings" panose="05000000000000000000" pitchFamily="2" charset="2"/>
              <a:buChar char="Ø"/>
            </a:pPr>
            <a:r>
              <a:rPr lang="en-US" altLang="zh-CN" dirty="0">
                <a:ea typeface="宋体" panose="02010600030101010101" pitchFamily="2" charset="-122"/>
              </a:rPr>
              <a:t>Tester</a:t>
            </a:r>
          </a:p>
          <a:p>
            <a:pPr marL="457200" indent="-457200">
              <a:lnSpc>
                <a:spcPct val="110000"/>
              </a:lnSpc>
              <a:buFont typeface="Wingdings" panose="05000000000000000000" pitchFamily="2" charset="2"/>
              <a:buChar char="Ø"/>
            </a:pPr>
            <a:r>
              <a:rPr lang="en-US" altLang="zh-CN" dirty="0" err="1">
                <a:ea typeface="宋体" panose="02010600030101010101" pitchFamily="2" charset="-122"/>
              </a:rPr>
              <a:t>Xây</a:t>
            </a:r>
            <a:r>
              <a:rPr lang="en-US" altLang="zh-CN" dirty="0">
                <a:ea typeface="宋体" panose="02010600030101010101" pitchFamily="2" charset="-122"/>
              </a:rPr>
              <a:t> </a:t>
            </a:r>
            <a:r>
              <a:rPr lang="en-US" altLang="zh-CN" dirty="0" err="1">
                <a:ea typeface="宋体" panose="02010600030101010101" pitchFamily="2" charset="-122"/>
              </a:rPr>
              <a:t>dựng</a:t>
            </a:r>
            <a:r>
              <a:rPr lang="en-US" altLang="zh-CN" dirty="0">
                <a:ea typeface="宋体" panose="02010600030101010101" pitchFamily="2" charset="-122"/>
              </a:rPr>
              <a:t> </a:t>
            </a:r>
            <a:r>
              <a:rPr lang="en-US" altLang="zh-CN" dirty="0" err="1">
                <a:ea typeface="宋体" panose="02010600030101010101" pitchFamily="2" charset="-122"/>
              </a:rPr>
              <a:t>và</a:t>
            </a:r>
            <a:r>
              <a:rPr lang="en-US" altLang="zh-CN" dirty="0">
                <a:ea typeface="宋体" panose="02010600030101010101" pitchFamily="2" charset="-122"/>
              </a:rPr>
              <a:t> </a:t>
            </a:r>
            <a:r>
              <a:rPr lang="en-US" altLang="zh-CN" dirty="0" err="1">
                <a:ea typeface="宋体" panose="02010600030101010101" pitchFamily="2" charset="-122"/>
              </a:rPr>
              <a:t>quản</a:t>
            </a:r>
            <a:r>
              <a:rPr lang="en-US" altLang="zh-CN" dirty="0">
                <a:ea typeface="宋体" panose="02010600030101010101" pitchFamily="2" charset="-122"/>
              </a:rPr>
              <a:t> </a:t>
            </a:r>
            <a:r>
              <a:rPr lang="en-US" altLang="zh-CN" dirty="0" err="1">
                <a:ea typeface="宋体" panose="02010600030101010101" pitchFamily="2" charset="-122"/>
              </a:rPr>
              <a:t>lý</a:t>
            </a:r>
            <a:r>
              <a:rPr lang="en-US" altLang="zh-CN" dirty="0">
                <a:ea typeface="宋体" panose="02010600030101010101" pitchFamily="2" charset="-122"/>
              </a:rPr>
              <a:t> </a:t>
            </a:r>
            <a:r>
              <a:rPr lang="en-US" altLang="zh-CN" dirty="0" err="1">
                <a:ea typeface="宋体" panose="02010600030101010101" pitchFamily="2" charset="-122"/>
              </a:rPr>
              <a:t>dữ</a:t>
            </a:r>
            <a:r>
              <a:rPr lang="en-US" altLang="zh-CN" dirty="0">
                <a:ea typeface="宋体" panose="02010600030101010101" pitchFamily="2" charset="-122"/>
              </a:rPr>
              <a:t> </a:t>
            </a:r>
            <a:r>
              <a:rPr lang="en-US" altLang="zh-CN" dirty="0" err="1">
                <a:ea typeface="宋体" panose="02010600030101010101" pitchFamily="2" charset="-122"/>
              </a:rPr>
              <a:t>liệu</a:t>
            </a:r>
            <a:endParaRPr lang="en-US" altLang="zh-CN" dirty="0">
              <a:ea typeface="宋体" panose="02010600030101010101" pitchFamily="2" charset="-122"/>
            </a:endParaRPr>
          </a:p>
          <a:p>
            <a:pPr marL="457200" indent="-457200">
              <a:lnSpc>
                <a:spcPct val="110000"/>
              </a:lnSpc>
              <a:buFont typeface="Wingdings" panose="05000000000000000000" pitchFamily="2" charset="2"/>
              <a:buChar char="Ø"/>
            </a:pPr>
            <a:r>
              <a:rPr lang="en-US" altLang="zh-CN" dirty="0" err="1">
                <a:ea typeface="宋体" panose="02010600030101010101" pitchFamily="2" charset="-122"/>
              </a:rPr>
              <a:t>Quản</a:t>
            </a:r>
            <a:r>
              <a:rPr lang="en-US" altLang="zh-CN" dirty="0">
                <a:ea typeface="宋体" panose="02010600030101010101" pitchFamily="2" charset="-122"/>
              </a:rPr>
              <a:t> </a:t>
            </a:r>
            <a:r>
              <a:rPr lang="en-US" altLang="zh-CN" dirty="0" err="1">
                <a:ea typeface="宋体" panose="02010600030101010101" pitchFamily="2" charset="-122"/>
              </a:rPr>
              <a:t>lý</a:t>
            </a:r>
            <a:r>
              <a:rPr lang="en-US" altLang="zh-CN" dirty="0">
                <a:ea typeface="宋体" panose="02010600030101010101" pitchFamily="2" charset="-122"/>
              </a:rPr>
              <a:t> </a:t>
            </a:r>
            <a:r>
              <a:rPr lang="en-US" altLang="zh-CN" dirty="0" err="1">
                <a:ea typeface="宋体" panose="02010600030101010101" pitchFamily="2" charset="-122"/>
              </a:rPr>
              <a:t>dự</a:t>
            </a:r>
            <a:r>
              <a:rPr lang="en-US" altLang="zh-CN" dirty="0">
                <a:ea typeface="宋体" panose="02010600030101010101" pitchFamily="2" charset="-122"/>
              </a:rPr>
              <a:t> </a:t>
            </a:r>
            <a:r>
              <a:rPr lang="en-US" altLang="zh-CN" dirty="0" err="1">
                <a:ea typeface="宋体" panose="02010600030101010101" pitchFamily="2" charset="-122"/>
              </a:rPr>
              <a:t>án</a:t>
            </a:r>
            <a:endParaRPr lang="en-US" altLang="zh-CN" dirty="0">
              <a:ea typeface="宋体" panose="02010600030101010101" pitchFamily="2" charset="-122"/>
            </a:endParaRPr>
          </a:p>
          <a:p>
            <a:pPr marL="457200" indent="-457200">
              <a:lnSpc>
                <a:spcPct val="110000"/>
              </a:lnSpc>
              <a:buFont typeface="Wingdings" panose="05000000000000000000" pitchFamily="2" charset="2"/>
              <a:buChar char="Ø"/>
            </a:pPr>
            <a:r>
              <a:rPr lang="en-US" altLang="zh-CN" dirty="0" err="1">
                <a:ea typeface="宋体" panose="02010600030101010101" pitchFamily="2" charset="-122"/>
              </a:rPr>
              <a:t>Quản</a:t>
            </a:r>
            <a:r>
              <a:rPr lang="en-US" altLang="zh-CN" dirty="0">
                <a:ea typeface="宋体" panose="02010600030101010101" pitchFamily="2" charset="-122"/>
              </a:rPr>
              <a:t> </a:t>
            </a:r>
            <a:r>
              <a:rPr lang="en-US" altLang="zh-CN" dirty="0" err="1">
                <a:ea typeface="宋体" panose="02010600030101010101" pitchFamily="2" charset="-122"/>
              </a:rPr>
              <a:t>trị</a:t>
            </a:r>
            <a:r>
              <a:rPr lang="en-US" altLang="zh-CN" dirty="0">
                <a:ea typeface="宋体" panose="02010600030101010101" pitchFamily="2" charset="-122"/>
              </a:rPr>
              <a:t> </a:t>
            </a:r>
            <a:r>
              <a:rPr lang="en-US" altLang="zh-CN" dirty="0" err="1">
                <a:ea typeface="宋体" panose="02010600030101010101" pitchFamily="2" charset="-122"/>
              </a:rPr>
              <a:t>mạng</a:t>
            </a:r>
            <a:endParaRPr lang="en-US" altLang="zh-CN" dirty="0">
              <a:ea typeface="宋体" panose="02010600030101010101" pitchFamily="2" charset="-122"/>
            </a:endParaRPr>
          </a:p>
          <a:p>
            <a:pPr marL="457200" indent="-457200">
              <a:lnSpc>
                <a:spcPct val="110000"/>
              </a:lnSpc>
              <a:buFont typeface="Wingdings" panose="05000000000000000000" pitchFamily="2" charset="2"/>
              <a:buChar char="Ø"/>
            </a:pPr>
            <a:r>
              <a:rPr lang="en-US" altLang="zh-CN" dirty="0" err="1">
                <a:ea typeface="宋体" panose="02010600030101010101" pitchFamily="2" charset="-122"/>
              </a:rPr>
              <a:t>Phát</a:t>
            </a:r>
            <a:r>
              <a:rPr lang="en-US" altLang="zh-CN" dirty="0">
                <a:ea typeface="宋体" panose="02010600030101010101" pitchFamily="2" charset="-122"/>
              </a:rPr>
              <a:t> </a:t>
            </a:r>
            <a:r>
              <a:rPr lang="en-US" altLang="zh-CN" dirty="0" err="1">
                <a:ea typeface="宋体" panose="02010600030101010101" pitchFamily="2" charset="-122"/>
              </a:rPr>
              <a:t>triển</a:t>
            </a:r>
            <a:r>
              <a:rPr lang="en-US" altLang="zh-CN" dirty="0">
                <a:ea typeface="宋体" panose="02010600030101010101" pitchFamily="2" charset="-122"/>
              </a:rPr>
              <a:t> game</a:t>
            </a:r>
            <a:endParaRPr lang="en-US" dirty="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70857" y="496887"/>
            <a:ext cx="9328150" cy="722313"/>
          </a:xfrm>
        </p:spPr>
        <p:txBody>
          <a:bodyPr vert="horz" lIns="91440" tIns="45720" rIns="91440" bIns="45720" rtlCol="0" anchor="t">
            <a:normAutofit/>
          </a:bodyPr>
          <a:lstStyle/>
          <a:p>
            <a:r>
              <a:rPr lang="en-US" sz="4000" dirty="0" err="1">
                <a:solidFill>
                  <a:srgbClr val="002060"/>
                </a:solidFill>
              </a:rPr>
              <a:t>Vị</a:t>
            </a:r>
            <a:r>
              <a:rPr lang="en-US" sz="4000" dirty="0">
                <a:solidFill>
                  <a:srgbClr val="002060"/>
                </a:solidFill>
              </a:rPr>
              <a:t> </a:t>
            </a:r>
            <a:r>
              <a:rPr lang="en-US" sz="4000" dirty="0" err="1">
                <a:solidFill>
                  <a:srgbClr val="002060"/>
                </a:solidFill>
              </a:rPr>
              <a:t>trí</a:t>
            </a:r>
            <a:r>
              <a:rPr lang="en-US" sz="4000" dirty="0">
                <a:solidFill>
                  <a:srgbClr val="002060"/>
                </a:solidFill>
              </a:rPr>
              <a:t> </a:t>
            </a:r>
            <a:r>
              <a:rPr lang="en-US" sz="4000" dirty="0" err="1">
                <a:solidFill>
                  <a:srgbClr val="002060"/>
                </a:solidFill>
              </a:rPr>
              <a:t>làm</a:t>
            </a:r>
            <a:r>
              <a:rPr lang="en-US" sz="4000" dirty="0">
                <a:solidFill>
                  <a:srgbClr val="002060"/>
                </a:solidFill>
              </a:rPr>
              <a:t> </a:t>
            </a:r>
            <a:r>
              <a:rPr lang="en-US" sz="4000" dirty="0" err="1">
                <a:solidFill>
                  <a:srgbClr val="002060"/>
                </a:solidFill>
              </a:rPr>
              <a:t>việc</a:t>
            </a:r>
            <a:r>
              <a:rPr lang="en-US" sz="4000" dirty="0">
                <a:solidFill>
                  <a:srgbClr val="002060"/>
                </a:solidFill>
              </a:rPr>
              <a:t> </a:t>
            </a:r>
            <a:r>
              <a:rPr lang="en-US" sz="4000" dirty="0" err="1">
                <a:solidFill>
                  <a:srgbClr val="002060"/>
                </a:solidFill>
              </a:rPr>
              <a:t>trong</a:t>
            </a:r>
            <a:r>
              <a:rPr lang="en-US" sz="4000" dirty="0">
                <a:solidFill>
                  <a:srgbClr val="002060"/>
                </a:solidFill>
              </a:rPr>
              <a:t> </a:t>
            </a:r>
            <a:r>
              <a:rPr lang="en-US" sz="4000" dirty="0" err="1">
                <a:solidFill>
                  <a:srgbClr val="002060"/>
                </a:solidFill>
              </a:rPr>
              <a:t>ngành</a:t>
            </a:r>
            <a:r>
              <a:rPr lang="en-US" sz="4000" dirty="0">
                <a:solidFill>
                  <a:srgbClr val="002060"/>
                </a:solidFill>
              </a:rPr>
              <a:t> CNTT (</a:t>
            </a:r>
            <a:r>
              <a:rPr lang="en-US" sz="4000" dirty="0" err="1">
                <a:solidFill>
                  <a:srgbClr val="002060"/>
                </a:solidFill>
              </a:rPr>
              <a:t>tt</a:t>
            </a:r>
            <a:r>
              <a:rPr lang="en-US" sz="4000" dirty="0">
                <a:solidFill>
                  <a:srgbClr val="002060"/>
                </a:solidFill>
              </a:rPr>
              <a:t>)</a:t>
            </a:r>
          </a:p>
        </p:txBody>
      </p:sp>
      <p:sp>
        <p:nvSpPr>
          <p:cNvPr id="4099" name="Rectangle 3"/>
          <p:cNvSpPr>
            <a:spLocks noGrp="1" noChangeArrowheads="1"/>
          </p:cNvSpPr>
          <p:nvPr>
            <p:ph type="body" idx="1"/>
          </p:nvPr>
        </p:nvSpPr>
        <p:spPr>
          <a:xfrm>
            <a:off x="870857" y="1534886"/>
            <a:ext cx="10515600" cy="5029200"/>
          </a:xfrm>
        </p:spPr>
        <p:txBody>
          <a:bodyPr>
            <a:normAutofit/>
          </a:bodyPr>
          <a:lstStyle/>
          <a:p>
            <a:pPr marL="0" indent="0">
              <a:lnSpc>
                <a:spcPct val="110000"/>
              </a:lnSpc>
              <a:defRPr/>
            </a:pPr>
            <a:r>
              <a:rPr lang="en-US" altLang="zh-CN" b="1" dirty="0">
                <a:ea typeface="宋体" pitchFamily="2" charset="-122"/>
                <a:cs typeface="Times New Roman" pitchFamily="18" charset="0"/>
              </a:rPr>
              <a:t> </a:t>
            </a:r>
            <a:r>
              <a:rPr lang="en-US" altLang="zh-CN" b="1" dirty="0" err="1">
                <a:ea typeface="宋体" pitchFamily="2" charset="-122"/>
                <a:cs typeface="Times New Roman" pitchFamily="18" charset="0"/>
              </a:rPr>
              <a:t>Lập</a:t>
            </a:r>
            <a:r>
              <a:rPr lang="en-US" altLang="zh-CN" b="1" dirty="0">
                <a:ea typeface="宋体" pitchFamily="2" charset="-122"/>
                <a:cs typeface="Times New Roman" pitchFamily="18" charset="0"/>
              </a:rPr>
              <a:t> </a:t>
            </a:r>
            <a:r>
              <a:rPr lang="en-US" altLang="zh-CN" b="1" dirty="0" err="1">
                <a:ea typeface="宋体" pitchFamily="2" charset="-122"/>
                <a:cs typeface="Times New Roman" pitchFamily="18" charset="0"/>
              </a:rPr>
              <a:t>trình</a:t>
            </a:r>
            <a:r>
              <a:rPr lang="en-US" altLang="zh-CN" b="1" dirty="0">
                <a:ea typeface="宋体" pitchFamily="2" charset="-122"/>
                <a:cs typeface="Times New Roman" pitchFamily="18" charset="0"/>
              </a:rPr>
              <a:t> </a:t>
            </a:r>
            <a:r>
              <a:rPr lang="en-US" altLang="zh-CN" b="1" dirty="0" err="1">
                <a:ea typeface="宋体" pitchFamily="2" charset="-122"/>
                <a:cs typeface="Times New Roman" pitchFamily="18" charset="0"/>
              </a:rPr>
              <a:t>viên</a:t>
            </a:r>
            <a:r>
              <a:rPr lang="en-US" altLang="zh-CN" dirty="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sz="2800" dirty="0" err="1">
                <a:ea typeface="宋体" pitchFamily="2" charset="-122"/>
                <a:cs typeface="Times New Roman" pitchFamily="18" charset="0"/>
              </a:rPr>
              <a:t>Viết</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các</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chương</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trình</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phần</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mềm</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ứng</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dụng</a:t>
            </a:r>
            <a:r>
              <a:rPr lang="en-US" altLang="zh-CN" sz="2800" dirty="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sz="2800" dirty="0" err="1">
                <a:ea typeface="宋体" pitchFamily="2" charset="-122"/>
                <a:cs typeface="Times New Roman" pitchFamily="18" charset="0"/>
              </a:rPr>
              <a:t>Cần</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các</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kỹ</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năng</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về</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các</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ngôn</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ngữ</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lập</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trình</a:t>
            </a:r>
            <a:r>
              <a:rPr lang="en-US" altLang="zh-CN" sz="2800" dirty="0">
                <a:ea typeface="宋体" pitchFamily="2" charset="-122"/>
                <a:cs typeface="Times New Roman" pitchFamily="18" charset="0"/>
              </a:rPr>
              <a:t>: C#, Java…</a:t>
            </a:r>
          </a:p>
          <a:p>
            <a:pPr marL="0" indent="0">
              <a:lnSpc>
                <a:spcPct val="110000"/>
              </a:lnSpc>
              <a:defRPr/>
            </a:pPr>
            <a:r>
              <a:rPr lang="en-US" altLang="zh-CN" b="1" dirty="0">
                <a:ea typeface="宋体" pitchFamily="2" charset="-122"/>
                <a:cs typeface="Times New Roman" pitchFamily="18" charset="0"/>
              </a:rPr>
              <a:t> </a:t>
            </a:r>
            <a:r>
              <a:rPr lang="en-US" altLang="zh-CN" b="1" dirty="0" err="1">
                <a:ea typeface="宋体" pitchFamily="2" charset="-122"/>
                <a:cs typeface="Times New Roman" pitchFamily="18" charset="0"/>
              </a:rPr>
              <a:t>Thiết</a:t>
            </a:r>
            <a:r>
              <a:rPr lang="en-US" altLang="zh-CN" b="1" dirty="0">
                <a:ea typeface="宋体" pitchFamily="2" charset="-122"/>
                <a:cs typeface="Times New Roman" pitchFamily="18" charset="0"/>
              </a:rPr>
              <a:t> </a:t>
            </a:r>
            <a:r>
              <a:rPr lang="en-US" altLang="zh-CN" b="1" dirty="0" err="1">
                <a:ea typeface="宋体" pitchFamily="2" charset="-122"/>
                <a:cs typeface="Times New Roman" pitchFamily="18" charset="0"/>
              </a:rPr>
              <a:t>kế</a:t>
            </a:r>
            <a:r>
              <a:rPr lang="en-US" altLang="zh-CN" b="1" dirty="0">
                <a:ea typeface="宋体" pitchFamily="2" charset="-122"/>
                <a:cs typeface="Times New Roman" pitchFamily="18" charset="0"/>
              </a:rPr>
              <a:t> website:</a:t>
            </a:r>
          </a:p>
          <a:p>
            <a:pPr lvl="1">
              <a:lnSpc>
                <a:spcPct val="110000"/>
              </a:lnSpc>
              <a:buFont typeface="Courier New" panose="02070309020205020404" pitchFamily="49" charset="0"/>
              <a:buChar char="o"/>
              <a:defRPr/>
            </a:pPr>
            <a:r>
              <a:rPr lang="en-US" altLang="zh-CN" sz="2800" dirty="0" err="1">
                <a:ea typeface="宋体" pitchFamily="2" charset="-122"/>
                <a:cs typeface="Times New Roman" pitchFamily="18" charset="0"/>
              </a:rPr>
              <a:t>Thiết</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kế</a:t>
            </a:r>
            <a:r>
              <a:rPr lang="en-US" altLang="zh-CN" sz="2800" dirty="0">
                <a:ea typeface="宋体" pitchFamily="2" charset="-122"/>
                <a:cs typeface="Times New Roman" pitchFamily="18" charset="0"/>
              </a:rPr>
              <a:t> website </a:t>
            </a:r>
            <a:r>
              <a:rPr lang="en-US" altLang="zh-CN" sz="2800" dirty="0" err="1">
                <a:ea typeface="宋体" pitchFamily="2" charset="-122"/>
                <a:cs typeface="Times New Roman" pitchFamily="18" charset="0"/>
              </a:rPr>
              <a:t>với</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giao</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diện</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thân</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thiện</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dễ</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sử</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dụng</a:t>
            </a:r>
            <a:r>
              <a:rPr lang="en-US" altLang="zh-CN" sz="2800" dirty="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sz="2800" dirty="0" err="1">
                <a:ea typeface="宋体" pitchFamily="2" charset="-122"/>
                <a:cs typeface="Times New Roman" pitchFamily="18" charset="0"/>
              </a:rPr>
              <a:t>Có</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năng</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khiếu</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thẩm</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mỹ</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sử</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dụng</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các</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phần</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mềm</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đồ</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họa</a:t>
            </a:r>
            <a:r>
              <a:rPr lang="en-US" altLang="zh-CN" sz="2800" dirty="0">
                <a:ea typeface="宋体" pitchFamily="2" charset="-122"/>
                <a:cs typeface="Times New Roman" pitchFamily="18" charset="0"/>
              </a:rPr>
              <a:t> </a:t>
            </a:r>
            <a:r>
              <a:rPr lang="en-US" altLang="zh-CN" sz="2800" dirty="0" err="1">
                <a:ea typeface="宋体" pitchFamily="2" charset="-122"/>
                <a:cs typeface="Times New Roman" pitchFamily="18" charset="0"/>
              </a:rPr>
              <a:t>như</a:t>
            </a:r>
            <a:r>
              <a:rPr lang="en-US" altLang="zh-CN" sz="2800" dirty="0">
                <a:ea typeface="宋体" pitchFamily="2" charset="-122"/>
                <a:cs typeface="Times New Roman" pitchFamily="18" charset="0"/>
              </a:rPr>
              <a:t>: Photoshop, Corel Draw, Flash, </a:t>
            </a:r>
            <a:r>
              <a:rPr lang="en-US" altLang="zh-CN" sz="2800" dirty="0" err="1">
                <a:ea typeface="宋体" pitchFamily="2" charset="-122"/>
                <a:cs typeface="Times New Roman" pitchFamily="18" charset="0"/>
              </a:rPr>
              <a:t>Dreamwaver</a:t>
            </a:r>
            <a:r>
              <a:rPr lang="en-US" altLang="zh-CN" sz="2800" dirty="0">
                <a:ea typeface="宋体" pitchFamily="2" charset="-122"/>
                <a:cs typeface="Times New Roman" pitchFamily="18" charset="0"/>
              </a:rPr>
              <a:t>.</a:t>
            </a:r>
            <a:br>
              <a:rPr lang="en-US" altLang="zh-CN" dirty="0">
                <a:ea typeface="宋体" pitchFamily="2" charset="-122"/>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anim calcmode="lin" valueType="num">
                                      <p:cBhvr additive="base">
                                        <p:cTn id="19"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9">
                                            <p:txEl>
                                              <p:pRg st="5" end="5"/>
                                            </p:txEl>
                                          </p:spTgt>
                                        </p:tgtEl>
                                        <p:attrNameLst>
                                          <p:attrName>style.visibility</p:attrName>
                                        </p:attrNameLst>
                                      </p:cBhvr>
                                      <p:to>
                                        <p:strVal val="visible"/>
                                      </p:to>
                                    </p:set>
                                    <p:anim calcmode="lin" valueType="num">
                                      <p:cBhvr additive="base">
                                        <p:cTn id="31"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70857" y="520247"/>
            <a:ext cx="9328150" cy="720725"/>
          </a:xfrm>
        </p:spPr>
        <p:txBody>
          <a:bodyPr vert="horz" lIns="91440" tIns="45720" rIns="91440" bIns="45720" rtlCol="0" anchor="t">
            <a:normAutofit/>
          </a:bodyPr>
          <a:lstStyle/>
          <a:p>
            <a:r>
              <a:rPr lang="en-US" sz="4000" dirty="0" err="1">
                <a:solidFill>
                  <a:srgbClr val="002060"/>
                </a:solidFill>
              </a:rPr>
              <a:t>Vị</a:t>
            </a:r>
            <a:r>
              <a:rPr lang="en-US" sz="4000" dirty="0">
                <a:solidFill>
                  <a:srgbClr val="002060"/>
                </a:solidFill>
              </a:rPr>
              <a:t> </a:t>
            </a:r>
            <a:r>
              <a:rPr lang="en-US" sz="4000" dirty="0" err="1">
                <a:solidFill>
                  <a:srgbClr val="002060"/>
                </a:solidFill>
              </a:rPr>
              <a:t>trí</a:t>
            </a:r>
            <a:r>
              <a:rPr lang="en-US" sz="4000" dirty="0">
                <a:solidFill>
                  <a:srgbClr val="002060"/>
                </a:solidFill>
              </a:rPr>
              <a:t> </a:t>
            </a:r>
            <a:r>
              <a:rPr lang="en-US" sz="4000" dirty="0" err="1">
                <a:solidFill>
                  <a:srgbClr val="002060"/>
                </a:solidFill>
              </a:rPr>
              <a:t>làm</a:t>
            </a:r>
            <a:r>
              <a:rPr lang="en-US" sz="4000" dirty="0">
                <a:solidFill>
                  <a:srgbClr val="002060"/>
                </a:solidFill>
              </a:rPr>
              <a:t> </a:t>
            </a:r>
            <a:r>
              <a:rPr lang="en-US" sz="4000" dirty="0" err="1">
                <a:solidFill>
                  <a:srgbClr val="002060"/>
                </a:solidFill>
              </a:rPr>
              <a:t>việc</a:t>
            </a:r>
            <a:r>
              <a:rPr lang="en-US" sz="4000" dirty="0">
                <a:solidFill>
                  <a:srgbClr val="002060"/>
                </a:solidFill>
              </a:rPr>
              <a:t> </a:t>
            </a:r>
            <a:r>
              <a:rPr lang="en-US" sz="4000" dirty="0" err="1">
                <a:solidFill>
                  <a:srgbClr val="002060"/>
                </a:solidFill>
              </a:rPr>
              <a:t>trong</a:t>
            </a:r>
            <a:r>
              <a:rPr lang="en-US" sz="4000" dirty="0">
                <a:solidFill>
                  <a:srgbClr val="002060"/>
                </a:solidFill>
              </a:rPr>
              <a:t> </a:t>
            </a:r>
            <a:r>
              <a:rPr lang="en-US" sz="4000" dirty="0" err="1">
                <a:solidFill>
                  <a:srgbClr val="002060"/>
                </a:solidFill>
              </a:rPr>
              <a:t>ngành</a:t>
            </a:r>
            <a:r>
              <a:rPr lang="en-US" sz="4000" dirty="0">
                <a:solidFill>
                  <a:srgbClr val="002060"/>
                </a:solidFill>
              </a:rPr>
              <a:t> CNTT(</a:t>
            </a:r>
            <a:r>
              <a:rPr lang="en-US" sz="4000" dirty="0" err="1">
                <a:solidFill>
                  <a:srgbClr val="002060"/>
                </a:solidFill>
              </a:rPr>
              <a:t>tt</a:t>
            </a:r>
            <a:r>
              <a:rPr lang="en-US" sz="4000" dirty="0">
                <a:solidFill>
                  <a:srgbClr val="002060"/>
                </a:solidFill>
              </a:rPr>
              <a:t>)</a:t>
            </a:r>
          </a:p>
        </p:txBody>
      </p:sp>
      <p:sp>
        <p:nvSpPr>
          <p:cNvPr id="4099" name="Rectangle 3"/>
          <p:cNvSpPr>
            <a:spLocks noGrp="1" noChangeArrowheads="1"/>
          </p:cNvSpPr>
          <p:nvPr>
            <p:ph type="body" idx="1"/>
          </p:nvPr>
        </p:nvSpPr>
        <p:spPr>
          <a:xfrm>
            <a:off x="870857" y="1469571"/>
            <a:ext cx="10602686" cy="5181600"/>
          </a:xfrm>
        </p:spPr>
        <p:txBody>
          <a:bodyPr>
            <a:normAutofit/>
          </a:bodyPr>
          <a:lstStyle/>
          <a:p>
            <a:pPr marL="0" indent="0">
              <a:lnSpc>
                <a:spcPct val="110000"/>
              </a:lnSpc>
              <a:defRPr/>
            </a:pPr>
            <a:r>
              <a:rPr lang="en-US" altLang="zh-CN" b="1" dirty="0">
                <a:ea typeface="宋体" pitchFamily="2" charset="-122"/>
                <a:cs typeface="Times New Roman" pitchFamily="18" charset="0"/>
              </a:rPr>
              <a:t> </a:t>
            </a:r>
            <a:r>
              <a:rPr lang="en-US" altLang="zh-CN" b="1" dirty="0" err="1">
                <a:ea typeface="宋体" pitchFamily="2" charset="-122"/>
                <a:cs typeface="Times New Roman" pitchFamily="18" charset="0"/>
              </a:rPr>
              <a:t>Phát</a:t>
            </a:r>
            <a:r>
              <a:rPr lang="en-US" altLang="zh-CN" b="1" dirty="0">
                <a:ea typeface="宋体" pitchFamily="2" charset="-122"/>
                <a:cs typeface="Times New Roman" pitchFamily="18" charset="0"/>
              </a:rPr>
              <a:t> </a:t>
            </a:r>
            <a:r>
              <a:rPr lang="en-US" altLang="zh-CN" b="1" dirty="0" err="1">
                <a:ea typeface="宋体" pitchFamily="2" charset="-122"/>
                <a:cs typeface="Times New Roman" pitchFamily="18" charset="0"/>
              </a:rPr>
              <a:t>triển</a:t>
            </a:r>
            <a:r>
              <a:rPr lang="en-US" altLang="zh-CN" b="1" dirty="0">
                <a:ea typeface="宋体" pitchFamily="2" charset="-122"/>
                <a:cs typeface="Times New Roman" pitchFamily="18" charset="0"/>
              </a:rPr>
              <a:t> web:</a:t>
            </a:r>
          </a:p>
          <a:p>
            <a:pPr lvl="1">
              <a:lnSpc>
                <a:spcPct val="110000"/>
              </a:lnSpc>
              <a:buFont typeface="Courier New" panose="02070309020205020404" pitchFamily="49" charset="0"/>
              <a:buChar char="o"/>
              <a:defRPr/>
            </a:pPr>
            <a:r>
              <a:rPr lang="en-US" altLang="zh-CN" dirty="0" err="1">
                <a:ea typeface="宋体" pitchFamily="2" charset="-122"/>
                <a:cs typeface="Times New Roman" pitchFamily="18" charset="0"/>
              </a:rPr>
              <a:t>Viết</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các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chương</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trình</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phần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mềm</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ứng</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dụng</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trên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nền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tảng</a:t>
            </a:r>
            <a:r>
              <a:rPr lang="en-US" altLang="zh-CN" dirty="0">
                <a:ea typeface="宋体" pitchFamily="2" charset="-122"/>
                <a:cs typeface="Times New Roman" pitchFamily="18" charset="0"/>
              </a:rPr>
              <a:t> web, </a:t>
            </a:r>
            <a:r>
              <a:rPr lang="en-US" altLang="zh-CN" dirty="0" err="1">
                <a:ea typeface="宋体" pitchFamily="2" charset="-122"/>
                <a:cs typeface="Times New Roman" pitchFamily="18" charset="0"/>
              </a:rPr>
              <a:t>và</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thực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hiện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các</a:t>
            </a:r>
            <a:r>
              <a:rPr lang="en-US" altLang="zh-CN" dirty="0">
                <a:ea typeface="宋体" pitchFamily="2" charset="-122"/>
                <a:cs typeface="Times New Roman" pitchFamily="18" charset="0"/>
              </a:rPr>
              <a:t> website </a:t>
            </a:r>
            <a:r>
              <a:rPr lang="en-US" altLang="zh-CN" dirty="0" err="1">
                <a:ea typeface="宋体" pitchFamily="2" charset="-122"/>
                <a:cs typeface="Times New Roman" pitchFamily="18" charset="0"/>
              </a:rPr>
              <a:t>thương</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mại</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điện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tử</a:t>
            </a:r>
            <a:r>
              <a:rPr lang="en-US" altLang="zh-CN" dirty="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dirty="0" err="1">
                <a:ea typeface="宋体" pitchFamily="2" charset="-122"/>
                <a:cs typeface="Times New Roman" pitchFamily="18" charset="0"/>
              </a:rPr>
              <a:t>Cần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các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kỹ</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năng</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về</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các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ngôn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ngữ</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lập</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trình</a:t>
            </a:r>
            <a:r>
              <a:rPr lang="en-US" altLang="zh-CN" dirty="0">
                <a:ea typeface="宋体" pitchFamily="2" charset="-122"/>
                <a:cs typeface="Times New Roman" pitchFamily="18" charset="0"/>
              </a:rPr>
              <a:t>: C#, Java, PHP, .NET… </a:t>
            </a:r>
            <a:r>
              <a:rPr lang="en-US" altLang="zh-CN" dirty="0" err="1">
                <a:ea typeface="宋体" pitchFamily="2" charset="-122"/>
                <a:cs typeface="Times New Roman" pitchFamily="18" charset="0"/>
              </a:rPr>
              <a:t>Các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chiến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lược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kinh</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doanh</a:t>
            </a:r>
            <a:r>
              <a:rPr lang="en-US" altLang="zh-CN" dirty="0">
                <a:ea typeface="宋体" pitchFamily="2" charset="-122"/>
                <a:cs typeface="Times New Roman" pitchFamily="18" charset="0"/>
              </a:rPr>
              <a:t> TMĐT.</a:t>
            </a:r>
          </a:p>
          <a:p>
            <a:pPr marL="0" indent="0">
              <a:lnSpc>
                <a:spcPct val="110000"/>
              </a:lnSpc>
              <a:spcBef>
                <a:spcPts val="2400"/>
              </a:spcBef>
              <a:defRPr/>
            </a:pPr>
            <a:r>
              <a:rPr lang="en-US" altLang="zh-CN" b="1" dirty="0">
                <a:ea typeface="宋体" pitchFamily="2" charset="-122"/>
                <a:cs typeface="Times New Roman" pitchFamily="18" charset="0"/>
              </a:rPr>
              <a:t> Tester:</a:t>
            </a:r>
          </a:p>
          <a:p>
            <a:pPr lvl="1">
              <a:lnSpc>
                <a:spcPct val="110000"/>
              </a:lnSpc>
              <a:buFont typeface="Courier New" panose="02070309020205020404" pitchFamily="49" charset="0"/>
              <a:buChar char="o"/>
              <a:defRPr/>
            </a:pPr>
            <a:r>
              <a:rPr lang="en-US" altLang="zh-CN" dirty="0" err="1">
                <a:ea typeface="宋体" pitchFamily="2" charset="-122"/>
                <a:cs typeface="Times New Roman" pitchFamily="18" charset="0"/>
              </a:rPr>
              <a:t>Kiểm</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tra</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và</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tìm</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kiếm</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các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lỗi</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trong</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các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phần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mềm</a:t>
            </a:r>
            <a:r>
              <a:rPr lang="en-US" altLang="zh-CN" dirty="0">
                <a:ea typeface="宋体" pitchFamily="2" charset="-122"/>
                <a:cs typeface="Times New Roman" pitchFamily="18" charset="0"/>
              </a:rPr>
              <a:t> do </a:t>
            </a:r>
            <a:r>
              <a:rPr lang="en-US" altLang="zh-CN" dirty="0" err="1">
                <a:ea typeface="宋体" pitchFamily="2" charset="-122"/>
                <a:cs typeface="Times New Roman" pitchFamily="18" charset="0"/>
              </a:rPr>
              <a:t>lập</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trình</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viên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viết</a:t>
            </a:r>
            <a:r>
              <a:rPr lang="en-US" altLang="zh-CN" dirty="0">
                <a:ea typeface="宋体" pitchFamily="2" charset="-122"/>
                <a:cs typeface="Times New Roman" pitchFamily="18" charset="0"/>
              </a:rPr>
              <a:t> ra. </a:t>
            </a:r>
          </a:p>
          <a:p>
            <a:pPr lvl="1">
              <a:lnSpc>
                <a:spcPct val="110000"/>
              </a:lnSpc>
              <a:buFont typeface="Courier New" panose="02070309020205020404" pitchFamily="49" charset="0"/>
              <a:buChar char="o"/>
              <a:defRPr/>
            </a:pPr>
            <a:r>
              <a:rPr lang="en-US" altLang="zh-CN" dirty="0" err="1">
                <a:ea typeface="宋体" pitchFamily="2" charset="-122"/>
                <a:cs typeface="Times New Roman" pitchFamily="18" charset="0"/>
              </a:rPr>
              <a:t>Cần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nắm</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vững</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các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kiến</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thức</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về</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lập</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trình</a:t>
            </a:r>
            <a:r>
              <a:rPr lang="en-US" altLang="zh-CN" dirty="0">
                <a:ea typeface="宋体" pitchFamily="2" charset="-122"/>
                <a:cs typeface="Times New Roman" pitchFamily="18" charset="0"/>
              </a:rPr>
              <a:t>.</a:t>
            </a:r>
            <a:br>
              <a:rPr lang="en-US" altLang="zh-CN" dirty="0">
                <a:ea typeface="宋体" pitchFamily="2" charset="-122"/>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anim calcmode="lin" valueType="num">
                                      <p:cBhvr additive="base">
                                        <p:cTn id="19"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9">
                                            <p:txEl>
                                              <p:pRg st="5" end="5"/>
                                            </p:txEl>
                                          </p:spTgt>
                                        </p:tgtEl>
                                        <p:attrNameLst>
                                          <p:attrName>style.visibility</p:attrName>
                                        </p:attrNameLst>
                                      </p:cBhvr>
                                      <p:to>
                                        <p:strVal val="visible"/>
                                      </p:to>
                                    </p:set>
                                    <p:anim calcmode="lin" valueType="num">
                                      <p:cBhvr additive="base">
                                        <p:cTn id="31"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59972" y="554037"/>
            <a:ext cx="9328150" cy="720725"/>
          </a:xfrm>
        </p:spPr>
        <p:txBody>
          <a:bodyPr vert="horz" lIns="91440" tIns="45720" rIns="91440" bIns="45720" rtlCol="0" anchor="t">
            <a:normAutofit/>
          </a:bodyPr>
          <a:lstStyle/>
          <a:p>
            <a:r>
              <a:rPr lang="en-US" sz="4000" dirty="0" err="1">
                <a:solidFill>
                  <a:srgbClr val="002060"/>
                </a:solidFill>
              </a:rPr>
              <a:t>Vị</a:t>
            </a:r>
            <a:r>
              <a:rPr lang="en-US" sz="4000" dirty="0">
                <a:solidFill>
                  <a:srgbClr val="002060"/>
                </a:solidFill>
              </a:rPr>
              <a:t> </a:t>
            </a:r>
            <a:r>
              <a:rPr lang="en-US" sz="4000" dirty="0" err="1">
                <a:solidFill>
                  <a:srgbClr val="002060"/>
                </a:solidFill>
              </a:rPr>
              <a:t>trí</a:t>
            </a:r>
            <a:r>
              <a:rPr lang="en-US" sz="4000" dirty="0">
                <a:solidFill>
                  <a:srgbClr val="002060"/>
                </a:solidFill>
              </a:rPr>
              <a:t> </a:t>
            </a:r>
            <a:r>
              <a:rPr lang="en-US" sz="4000" dirty="0" err="1">
                <a:solidFill>
                  <a:srgbClr val="002060"/>
                </a:solidFill>
              </a:rPr>
              <a:t>làm</a:t>
            </a:r>
            <a:r>
              <a:rPr lang="en-US" sz="4000" dirty="0">
                <a:solidFill>
                  <a:srgbClr val="002060"/>
                </a:solidFill>
              </a:rPr>
              <a:t> </a:t>
            </a:r>
            <a:r>
              <a:rPr lang="en-US" sz="4000" dirty="0" err="1">
                <a:solidFill>
                  <a:srgbClr val="002060"/>
                </a:solidFill>
              </a:rPr>
              <a:t>việc</a:t>
            </a:r>
            <a:r>
              <a:rPr lang="en-US" sz="4000" dirty="0">
                <a:solidFill>
                  <a:srgbClr val="002060"/>
                </a:solidFill>
              </a:rPr>
              <a:t> </a:t>
            </a:r>
            <a:r>
              <a:rPr lang="en-US" sz="4000" dirty="0" err="1">
                <a:solidFill>
                  <a:srgbClr val="002060"/>
                </a:solidFill>
              </a:rPr>
              <a:t>trong</a:t>
            </a:r>
            <a:r>
              <a:rPr lang="en-US" sz="4000" dirty="0">
                <a:solidFill>
                  <a:srgbClr val="002060"/>
                </a:solidFill>
              </a:rPr>
              <a:t> </a:t>
            </a:r>
            <a:r>
              <a:rPr lang="en-US" sz="4000" dirty="0" err="1">
                <a:solidFill>
                  <a:srgbClr val="002060"/>
                </a:solidFill>
              </a:rPr>
              <a:t>ngành</a:t>
            </a:r>
            <a:r>
              <a:rPr lang="en-US" sz="4000" dirty="0">
                <a:solidFill>
                  <a:srgbClr val="002060"/>
                </a:solidFill>
              </a:rPr>
              <a:t> CNTT (</a:t>
            </a:r>
            <a:r>
              <a:rPr lang="en-US" sz="4000" dirty="0" err="1">
                <a:solidFill>
                  <a:srgbClr val="002060"/>
                </a:solidFill>
              </a:rPr>
              <a:t>tt</a:t>
            </a:r>
            <a:r>
              <a:rPr lang="en-US" sz="4000" dirty="0">
                <a:solidFill>
                  <a:srgbClr val="002060"/>
                </a:solidFill>
              </a:rPr>
              <a:t>)</a:t>
            </a:r>
          </a:p>
        </p:txBody>
      </p:sp>
      <p:sp>
        <p:nvSpPr>
          <p:cNvPr id="4099" name="Rectangle 3"/>
          <p:cNvSpPr>
            <a:spLocks noGrp="1" noChangeArrowheads="1"/>
          </p:cNvSpPr>
          <p:nvPr>
            <p:ph type="body" idx="1"/>
          </p:nvPr>
        </p:nvSpPr>
        <p:spPr>
          <a:xfrm>
            <a:off x="918482" y="1447800"/>
            <a:ext cx="10355035" cy="5410200"/>
          </a:xfrm>
        </p:spPr>
        <p:txBody>
          <a:bodyPr>
            <a:normAutofit/>
          </a:bodyPr>
          <a:lstStyle/>
          <a:p>
            <a:pPr marL="0" indent="0">
              <a:lnSpc>
                <a:spcPct val="110000"/>
              </a:lnSpc>
              <a:defRPr/>
            </a:pP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Xây</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dựng</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và</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quản</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lý</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dữ</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liệu</a:t>
            </a:r>
            <a:r>
              <a:rPr lang="en-US" altLang="zh-CN" b="1" dirty="0">
                <a:latin typeface="Times New Roman" pitchFamily="18" charset="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dirty="0" err="1">
                <a:latin typeface="Times New Roman" pitchFamily="18" charset="0"/>
                <a:ea typeface="宋体" pitchFamily="2" charset="-122"/>
                <a:cs typeface="Times New Roman" pitchFamily="18" charset="0"/>
              </a:rPr>
              <a:t>Xây</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dựng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các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phần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mềm</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liên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quan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đến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việc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quản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lý</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dữ</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liệu</a:t>
            </a:r>
            <a:r>
              <a:rPr lang="en-US" altLang="zh-CN" dirty="0">
                <a:latin typeface="Times New Roman" pitchFamily="18" charset="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dirty="0" err="1">
                <a:latin typeface="Times New Roman" pitchFamily="18" charset="0"/>
                <a:ea typeface="宋体" pitchFamily="2" charset="-122"/>
                <a:cs typeface="Times New Roman" pitchFamily="18" charset="0"/>
              </a:rPr>
              <a:t>Cần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các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kiến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thức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liên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quan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đến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xử</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lý</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dữ</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liệu</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các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hệ</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quản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trị</a:t>
            </a:r>
            <a:r>
              <a:rPr lang="en-US" altLang="zh-CN" dirty="0">
                <a:latin typeface="Times New Roman" pitchFamily="18" charset="0"/>
                <a:ea typeface="宋体" pitchFamily="2" charset="-122"/>
                <a:cs typeface="Times New Roman" pitchFamily="18" charset="0"/>
              </a:rPr>
              <a:t> CSDL </a:t>
            </a:r>
            <a:r>
              <a:rPr lang="en-US" altLang="zh-CN" dirty="0" err="1">
                <a:latin typeface="Times New Roman" pitchFamily="18" charset="0"/>
                <a:ea typeface="宋体" pitchFamily="2" charset="-122"/>
                <a:cs typeface="Times New Roman" pitchFamily="18" charset="0"/>
              </a:rPr>
              <a:t>như</a:t>
            </a:r>
            <a:r>
              <a:rPr lang="en-US" altLang="zh-CN" dirty="0">
                <a:latin typeface="Times New Roman" pitchFamily="18" charset="0"/>
                <a:ea typeface="宋体" pitchFamily="2" charset="-122"/>
                <a:cs typeface="Times New Roman" pitchFamily="18" charset="0"/>
              </a:rPr>
              <a:t>: Oracle, DB2, SQL Server, </a:t>
            </a:r>
            <a:r>
              <a:rPr lang="en-US" altLang="zh-CN" dirty="0" err="1">
                <a:latin typeface="Times New Roman" pitchFamily="18" charset="0"/>
                <a:ea typeface="宋体" pitchFamily="2" charset="-122"/>
                <a:cs typeface="Times New Roman" pitchFamily="18" charset="0"/>
              </a:rPr>
              <a:t>MySql</a:t>
            </a:r>
            <a:r>
              <a:rPr lang="en-US" altLang="zh-CN" dirty="0">
                <a:latin typeface="Times New Roman" pitchFamily="18" charset="0"/>
                <a:ea typeface="宋体" pitchFamily="2" charset="-122"/>
                <a:cs typeface="Times New Roman" pitchFamily="18" charset="0"/>
              </a:rPr>
              <a:t>.</a:t>
            </a:r>
          </a:p>
          <a:p>
            <a:pPr marL="0" indent="0">
              <a:lnSpc>
                <a:spcPct val="110000"/>
              </a:lnSpc>
              <a:spcBef>
                <a:spcPts val="2400"/>
              </a:spcBef>
              <a:defRPr/>
            </a:pP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Quản</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lý</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dự</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án</a:t>
            </a:r>
            <a:r>
              <a:rPr lang="en-US" altLang="zh-CN" b="1" dirty="0">
                <a:latin typeface="Times New Roman" pitchFamily="18" charset="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dirty="0" err="1">
                <a:latin typeface="Times New Roman" pitchFamily="18" charset="0"/>
                <a:ea typeface="宋体" pitchFamily="2" charset="-122"/>
                <a:cs typeface="Times New Roman" pitchFamily="18" charset="0"/>
              </a:rPr>
              <a:t>Quản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lý</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toàn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bộ</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việc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điều</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phối</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của</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một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dự</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án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phần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mềm</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từ</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khi</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bắt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đầu</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đến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lúc</a:t>
            </a:r>
            <a:r>
              <a:rPr lang="en-US" altLang="zh-CN" dirty="0">
                <a:latin typeface="Times New Roman" pitchFamily="18" charset="0"/>
                <a:ea typeface="宋体" pitchFamily="2" charset="-122"/>
                <a:cs typeface="Times New Roman" pitchFamily="18" charset="0"/>
              </a:rPr>
              <a:t> ra </a:t>
            </a:r>
            <a:r>
              <a:rPr lang="en-US" altLang="zh-CN" dirty="0" err="1">
                <a:latin typeface="Times New Roman" pitchFamily="18" charset="0"/>
                <a:ea typeface="宋体" pitchFamily="2" charset="-122"/>
                <a:cs typeface="Times New Roman" pitchFamily="18" charset="0"/>
              </a:rPr>
              <a:t>sản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phẩm</a:t>
            </a:r>
            <a:r>
              <a:rPr lang="en-US" altLang="zh-CN" dirty="0">
                <a:latin typeface="Times New Roman" pitchFamily="18" charset="0"/>
                <a:ea typeface="宋体" pitchFamily="2" charset="-122"/>
                <a:cs typeface="Times New Roman" pitchFamily="18" charset="0"/>
              </a:rPr>
              <a:t>. </a:t>
            </a:r>
          </a:p>
          <a:p>
            <a:pPr lvl="1">
              <a:lnSpc>
                <a:spcPct val="110000"/>
              </a:lnSpc>
              <a:buFont typeface="Courier New" panose="02070309020205020404" pitchFamily="49" charset="0"/>
              <a:buChar char="o"/>
              <a:defRPr/>
            </a:pPr>
            <a:r>
              <a:rPr lang="en-US" altLang="zh-CN" dirty="0" err="1">
                <a:latin typeface="Times New Roman" pitchFamily="18" charset="0"/>
                <a:ea typeface="宋体" pitchFamily="2" charset="-122"/>
                <a:cs typeface="Times New Roman" pitchFamily="18" charset="0"/>
              </a:rPr>
              <a:t>Lập</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các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mục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tiêu</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về</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tài</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chính</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thời</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gian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rủi</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ro</a:t>
            </a:r>
            <a:r>
              <a:rPr lang="en-US" altLang="zh-CN" dirty="0">
                <a:latin typeface="Times New Roman" pitchFamily="18" charset="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dirty="0" err="1">
                <a:latin typeface="Times New Roman" pitchFamily="18" charset="0"/>
                <a:ea typeface="宋体" pitchFamily="2" charset="-122"/>
                <a:cs typeface="Times New Roman" pitchFamily="18" charset="0"/>
              </a:rPr>
              <a:t>Cần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có</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các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kiến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thức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về</a:t>
            </a:r>
            <a:r>
              <a:rPr lang="en-US" altLang="zh-CN" dirty="0">
                <a:latin typeface="Times New Roman" pitchFamily="18" charset="0"/>
                <a:ea typeface="宋体" pitchFamily="2" charset="-122"/>
                <a:cs typeface="Times New Roman" pitchFamily="18" charset="0"/>
              </a:rPr>
              <a:t> CNTT, </a:t>
            </a:r>
            <a:r>
              <a:rPr lang="en-US" altLang="zh-CN" dirty="0" err="1">
                <a:latin typeface="Times New Roman" pitchFamily="18" charset="0"/>
                <a:ea typeface="宋体" pitchFamily="2" charset="-122"/>
                <a:cs typeface="Times New Roman" pitchFamily="18" charset="0"/>
              </a:rPr>
              <a:t>các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kiến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thức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về</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xây</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dựng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phần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mềm</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Các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kỹ</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năng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giao</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tiếp</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trong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nhóm</a:t>
            </a:r>
            <a:r>
              <a:rPr lang="en-US" altLang="zh-CN" dirty="0">
                <a:latin typeface="Times New Roman" pitchFamily="18" charset="0"/>
                <a:ea typeface="宋体" pitchFamily="2" charset="-122"/>
                <a:cs typeface="Times New Roman" pitchFamily="18"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anim calcmode="lin" valueType="num">
                                      <p:cBhvr additive="base">
                                        <p:cTn id="19"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9">
                                            <p:txEl>
                                              <p:pRg st="5" end="5"/>
                                            </p:txEl>
                                          </p:spTgt>
                                        </p:tgtEl>
                                        <p:attrNameLst>
                                          <p:attrName>style.visibility</p:attrName>
                                        </p:attrNameLst>
                                      </p:cBhvr>
                                      <p:to>
                                        <p:strVal val="visible"/>
                                      </p:to>
                                    </p:set>
                                    <p:anim calcmode="lin" valueType="num">
                                      <p:cBhvr additive="base">
                                        <p:cTn id="31"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 calcmode="lin" valueType="num">
                                      <p:cBhvr additive="base">
                                        <p:cTn id="37"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81743" y="587829"/>
            <a:ext cx="9328150" cy="720725"/>
          </a:xfrm>
        </p:spPr>
        <p:txBody>
          <a:bodyPr vert="horz" lIns="91440" tIns="45720" rIns="91440" bIns="45720" rtlCol="0" anchor="t">
            <a:normAutofit/>
          </a:bodyPr>
          <a:lstStyle/>
          <a:p>
            <a:r>
              <a:rPr lang="en-US" sz="4000" dirty="0" err="1">
                <a:solidFill>
                  <a:srgbClr val="002060"/>
                </a:solidFill>
              </a:rPr>
              <a:t>Vị</a:t>
            </a:r>
            <a:r>
              <a:rPr lang="en-US" sz="4000" dirty="0">
                <a:solidFill>
                  <a:srgbClr val="002060"/>
                </a:solidFill>
              </a:rPr>
              <a:t> </a:t>
            </a:r>
            <a:r>
              <a:rPr lang="en-US" sz="4000" dirty="0" err="1">
                <a:solidFill>
                  <a:srgbClr val="002060"/>
                </a:solidFill>
              </a:rPr>
              <a:t>trí</a:t>
            </a:r>
            <a:r>
              <a:rPr lang="en-US" sz="4000" dirty="0">
                <a:solidFill>
                  <a:srgbClr val="002060"/>
                </a:solidFill>
              </a:rPr>
              <a:t> </a:t>
            </a:r>
            <a:r>
              <a:rPr lang="en-US" sz="4000" dirty="0" err="1">
                <a:solidFill>
                  <a:srgbClr val="002060"/>
                </a:solidFill>
              </a:rPr>
              <a:t>làm</a:t>
            </a:r>
            <a:r>
              <a:rPr lang="en-US" sz="4000" dirty="0">
                <a:solidFill>
                  <a:srgbClr val="002060"/>
                </a:solidFill>
              </a:rPr>
              <a:t> </a:t>
            </a:r>
            <a:r>
              <a:rPr lang="en-US" sz="4000" dirty="0" err="1">
                <a:solidFill>
                  <a:srgbClr val="002060"/>
                </a:solidFill>
              </a:rPr>
              <a:t>việc</a:t>
            </a:r>
            <a:r>
              <a:rPr lang="en-US" sz="4000" dirty="0">
                <a:solidFill>
                  <a:srgbClr val="002060"/>
                </a:solidFill>
              </a:rPr>
              <a:t> </a:t>
            </a:r>
            <a:r>
              <a:rPr lang="en-US" sz="4000" dirty="0" err="1">
                <a:solidFill>
                  <a:srgbClr val="002060"/>
                </a:solidFill>
              </a:rPr>
              <a:t>trong</a:t>
            </a:r>
            <a:r>
              <a:rPr lang="en-US" sz="4000" dirty="0">
                <a:solidFill>
                  <a:srgbClr val="002060"/>
                </a:solidFill>
              </a:rPr>
              <a:t> </a:t>
            </a:r>
            <a:r>
              <a:rPr lang="en-US" sz="4000" dirty="0" err="1">
                <a:solidFill>
                  <a:srgbClr val="002060"/>
                </a:solidFill>
              </a:rPr>
              <a:t>ngành</a:t>
            </a:r>
            <a:r>
              <a:rPr lang="en-US" sz="4000" dirty="0">
                <a:solidFill>
                  <a:srgbClr val="002060"/>
                </a:solidFill>
              </a:rPr>
              <a:t> CNTT(</a:t>
            </a:r>
            <a:r>
              <a:rPr lang="en-US" sz="4000" dirty="0" err="1">
                <a:solidFill>
                  <a:srgbClr val="002060"/>
                </a:solidFill>
              </a:rPr>
              <a:t>tt</a:t>
            </a:r>
            <a:r>
              <a:rPr lang="en-US" sz="4000" dirty="0">
                <a:solidFill>
                  <a:srgbClr val="002060"/>
                </a:solidFill>
              </a:rPr>
              <a:t>)</a:t>
            </a:r>
          </a:p>
        </p:txBody>
      </p:sp>
      <p:sp>
        <p:nvSpPr>
          <p:cNvPr id="4099" name="Rectangle 3"/>
          <p:cNvSpPr>
            <a:spLocks noGrp="1" noChangeArrowheads="1"/>
          </p:cNvSpPr>
          <p:nvPr>
            <p:ph type="body" idx="1"/>
          </p:nvPr>
        </p:nvSpPr>
        <p:spPr>
          <a:xfrm>
            <a:off x="881742" y="1534886"/>
            <a:ext cx="10472057" cy="5105400"/>
          </a:xfrm>
        </p:spPr>
        <p:txBody>
          <a:bodyPr>
            <a:normAutofit/>
          </a:bodyPr>
          <a:lstStyle/>
          <a:p>
            <a:pPr marL="0" indent="0">
              <a:lnSpc>
                <a:spcPct val="110000"/>
              </a:lnSpc>
              <a:defRPr/>
            </a:pP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Quản</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lý</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mạng</a:t>
            </a:r>
            <a:r>
              <a:rPr lang="en-US" altLang="zh-CN" b="1" dirty="0">
                <a:latin typeface="Times New Roman" pitchFamily="18" charset="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dirty="0" err="1">
                <a:latin typeface="Times New Roman" pitchFamily="18" charset="0"/>
                <a:ea typeface="宋体" pitchFamily="2" charset="-122"/>
                <a:cs typeface="Times New Roman" pitchFamily="18" charset="0"/>
              </a:rPr>
              <a:t>Thiết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kế</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vận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hành</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hệ</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thống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mạng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bảo</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mật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thông</a:t>
            </a:r>
            <a:r>
              <a:rPr lang="en-US" altLang="zh-CN" dirty="0">
                <a:latin typeface="Times New Roman" pitchFamily="18" charset="0"/>
                <a:ea typeface="宋体" pitchFamily="2" charset="-122"/>
                <a:cs typeface="Times New Roman" pitchFamily="18" charset="0"/>
              </a:rPr>
              <a:t> tin </a:t>
            </a:r>
            <a:r>
              <a:rPr lang="en-US" altLang="zh-CN" dirty="0" err="1">
                <a:latin typeface="Times New Roman" pitchFamily="18" charset="0"/>
                <a:ea typeface="宋体" pitchFamily="2" charset="-122"/>
                <a:cs typeface="Times New Roman" pitchFamily="18" charset="0"/>
              </a:rPr>
              <a:t>trong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hệ</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thống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mạng</a:t>
            </a:r>
            <a:r>
              <a:rPr lang="en-US" altLang="zh-CN" dirty="0">
                <a:latin typeface="Times New Roman" pitchFamily="18" charset="0"/>
                <a:ea typeface="宋体" pitchFamily="2" charset="-122"/>
                <a:cs typeface="Times New Roman" pitchFamily="18" charset="0"/>
              </a:rPr>
              <a:t>.</a:t>
            </a:r>
          </a:p>
          <a:p>
            <a:pPr lvl="1">
              <a:lnSpc>
                <a:spcPct val="110000"/>
              </a:lnSpc>
              <a:buFont typeface="Courier New" panose="02070309020205020404" pitchFamily="49" charset="0"/>
              <a:buChar char="o"/>
              <a:defRPr/>
            </a:pPr>
            <a:r>
              <a:rPr lang="en-US" altLang="zh-CN" dirty="0" err="1">
                <a:latin typeface="Times New Roman" pitchFamily="18" charset="0"/>
                <a:ea typeface="宋体" pitchFamily="2" charset="-122"/>
                <a:cs typeface="Times New Roman" pitchFamily="18" charset="0"/>
              </a:rPr>
              <a:t>Cần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các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kiến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thức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liên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quan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đến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mạng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và</a:t>
            </a:r>
            <a:r>
              <a:rPr lang="en-US" altLang="zh-CN" dirty="0">
                <a:latin typeface="Times New Roman" pitchFamily="18" charset="0"/>
                <a:ea typeface="宋体" pitchFamily="2" charset="-122"/>
                <a:cs typeface="Times New Roman" pitchFamily="18" charset="0"/>
              </a:rPr>
              <a:t> an </a:t>
            </a:r>
            <a:r>
              <a:rPr lang="en-US" altLang="zh-CN" dirty="0" err="1">
                <a:latin typeface="Times New Roman" pitchFamily="18" charset="0"/>
                <a:ea typeface="宋体" pitchFamily="2" charset="-122"/>
                <a:cs typeface="Times New Roman" pitchFamily="18" charset="0"/>
              </a:rPr>
              <a:t>toàn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thông</a:t>
            </a:r>
            <a:r>
              <a:rPr lang="en-US" altLang="zh-CN" dirty="0">
                <a:latin typeface="Times New Roman" pitchFamily="18" charset="0"/>
                <a:ea typeface="宋体" pitchFamily="2" charset="-122"/>
                <a:cs typeface="Times New Roman" pitchFamily="18" charset="0"/>
              </a:rPr>
              <a:t> tin.</a:t>
            </a:r>
          </a:p>
          <a:p>
            <a:pPr marL="0" indent="0">
              <a:lnSpc>
                <a:spcPct val="110000"/>
              </a:lnSpc>
              <a:defRPr/>
            </a:pPr>
            <a:endParaRPr lang="en-US" altLang="zh-CN" b="1" dirty="0">
              <a:latin typeface="Times New Roman" pitchFamily="18" charset="0"/>
              <a:ea typeface="宋体" pitchFamily="2" charset="-122"/>
              <a:cs typeface="Times New Roman" pitchFamily="18" charset="0"/>
            </a:endParaRPr>
          </a:p>
          <a:p>
            <a:pPr marL="0" indent="0">
              <a:lnSpc>
                <a:spcPct val="110000"/>
              </a:lnSpc>
              <a:defRPr/>
            </a:pP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Phát</a:t>
            </a:r>
            <a:r>
              <a:rPr lang="en-US" altLang="zh-CN" b="1" dirty="0">
                <a:latin typeface="Times New Roman" pitchFamily="18" charset="0"/>
                <a:ea typeface="宋体" pitchFamily="2" charset="-122"/>
                <a:cs typeface="Times New Roman" pitchFamily="18" charset="0"/>
              </a:rPr>
              <a:t> </a:t>
            </a:r>
            <a:r>
              <a:rPr lang="en-US" altLang="zh-CN" b="1" dirty="0" err="1">
                <a:latin typeface="Times New Roman" pitchFamily="18" charset="0"/>
                <a:ea typeface="宋体" pitchFamily="2" charset="-122"/>
                <a:cs typeface="Times New Roman" pitchFamily="18" charset="0"/>
              </a:rPr>
              <a:t>triển</a:t>
            </a:r>
            <a:r>
              <a:rPr lang="en-US" altLang="zh-CN" b="1" dirty="0">
                <a:latin typeface="Times New Roman" pitchFamily="18" charset="0"/>
                <a:ea typeface="宋体" pitchFamily="2" charset="-122"/>
                <a:cs typeface="Times New Roman" pitchFamily="18" charset="0"/>
              </a:rPr>
              <a:t> game:</a:t>
            </a:r>
          </a:p>
          <a:p>
            <a:pPr lvl="1">
              <a:lnSpc>
                <a:spcPct val="110000"/>
              </a:lnSpc>
              <a:buFont typeface="Courier New" panose="02070309020205020404" pitchFamily="49" charset="0"/>
              <a:buChar char="o"/>
              <a:defRPr/>
            </a:pPr>
            <a:r>
              <a:rPr lang="en-US" altLang="zh-CN" dirty="0" err="1">
                <a:latin typeface="Times New Roman" pitchFamily="18" charset="0"/>
                <a:ea typeface="宋体" pitchFamily="2" charset="-122"/>
                <a:cs typeface="Times New Roman" pitchFamily="18" charset="0"/>
              </a:rPr>
              <a:t>Thiết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kế</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và</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xây</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dựng</a:t>
            </a:r>
            <a:r>
              <a:rPr lang="en-US" altLang="zh-CN" dirty="0">
                <a:latin typeface="Times New Roman" pitchFamily="18" charset="0"/>
                <a:ea typeface="宋体" pitchFamily="2" charset="-122"/>
                <a:cs typeface="Times New Roman" pitchFamily="18" charset="0"/>
              </a:rPr>
              <a:t> game. </a:t>
            </a:r>
          </a:p>
          <a:p>
            <a:pPr lvl="1">
              <a:lnSpc>
                <a:spcPct val="110000"/>
              </a:lnSpc>
              <a:buFont typeface="Courier New" panose="02070309020205020404" pitchFamily="49" charset="0"/>
              <a:buChar char="o"/>
              <a:defRPr/>
            </a:pPr>
            <a:r>
              <a:rPr lang="en-US" altLang="zh-CN" dirty="0" err="1">
                <a:latin typeface="Times New Roman" pitchFamily="18" charset="0"/>
                <a:ea typeface="宋体" pitchFamily="2" charset="-122"/>
                <a:cs typeface="Times New Roman" pitchFamily="18" charset="0"/>
              </a:rPr>
              <a:t>Cần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có</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năng</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khiếu</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mỹ</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thuật</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kiến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thức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lập</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trình</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các</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ngôn</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ngữ</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lập</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trình</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tư</a:t>
            </a:r>
            <a:r>
              <a:rPr lang="en-US" altLang="zh-CN" dirty="0">
                <a:latin typeface="Times New Roman" pitchFamily="18" charset="0"/>
                <a:ea typeface="宋体" pitchFamily="2" charset="-122"/>
                <a:cs typeface="Times New Roman" pitchFamily="18" charset="0"/>
              </a:rPr>
              <a:t> </a:t>
            </a:r>
            <a:r>
              <a:rPr lang="en-US" altLang="zh-CN" dirty="0" err="1">
                <a:latin typeface="Times New Roman" pitchFamily="18" charset="0"/>
                <a:ea typeface="宋体" pitchFamily="2" charset="-122"/>
                <a:cs typeface="Times New Roman" pitchFamily="18" charset="0"/>
              </a:rPr>
              <a:t>duy</a:t>
            </a:r>
            <a:r>
              <a:rPr lang="en-US" altLang="zh-CN" dirty="0">
                <a:latin typeface="Times New Roman" pitchFamily="18" charset="0"/>
                <a:ea typeface="宋体" pitchFamily="2" charset="-122"/>
                <a:cs typeface="Times New Roman" pitchFamily="18" charset="0"/>
              </a:rPr>
              <a:t> logic.</a:t>
            </a:r>
            <a:br>
              <a:rPr lang="en-US" altLang="zh-CN" dirty="0">
                <a:ea typeface="宋体" pitchFamily="2" charset="-122"/>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additive="base">
                                        <p:cTn id="7"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 calcmode="lin" valueType="num">
                                      <p:cBhvr additive="base">
                                        <p:cTn id="13"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 calcmode="lin" valueType="num">
                                      <p:cBhvr additive="base">
                                        <p:cTn id="19"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9">
                                            <p:txEl>
                                              <p:pRg st="5" end="5"/>
                                            </p:txEl>
                                          </p:spTgt>
                                        </p:tgtEl>
                                        <p:attrNameLst>
                                          <p:attrName>style.visibility</p:attrName>
                                        </p:attrNameLst>
                                      </p:cBhvr>
                                      <p:to>
                                        <p:strVal val="visible"/>
                                      </p:to>
                                    </p:set>
                                    <p:anim calcmode="lin" valueType="num">
                                      <p:cBhvr additive="base">
                                        <p:cTn id="25" dur="500" fill="hold"/>
                                        <p:tgtEl>
                                          <p:spTgt spid="40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 calcmode="lin" valueType="num">
                                      <p:cBhvr additive="base">
                                        <p:cTn id="31" dur="500" fill="hold"/>
                                        <p:tgtEl>
                                          <p:spTgt spid="40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629" y="348344"/>
            <a:ext cx="9124950" cy="992188"/>
          </a:xfrm>
        </p:spPr>
        <p:txBody>
          <a:bodyPr vert="horz" lIns="91440" tIns="45720" rIns="91440" bIns="45720" rtlCol="0" anchor="t">
            <a:normAutofit/>
          </a:bodyPr>
          <a:lstStyle/>
          <a:p>
            <a:r>
              <a:rPr lang="en-US" sz="4000" dirty="0" err="1">
                <a:solidFill>
                  <a:srgbClr val="002060"/>
                </a:solidFill>
              </a:rPr>
              <a:t>Nội</a:t>
            </a:r>
            <a:r>
              <a:rPr lang="en-US" sz="4000" dirty="0">
                <a:solidFill>
                  <a:srgbClr val="002060"/>
                </a:solidFill>
              </a:rPr>
              <a:t> dung</a:t>
            </a:r>
          </a:p>
        </p:txBody>
      </p:sp>
      <p:sp>
        <p:nvSpPr>
          <p:cNvPr id="3" name="Content Placeholder 2"/>
          <p:cNvSpPr>
            <a:spLocks noGrp="1"/>
          </p:cNvSpPr>
          <p:nvPr>
            <p:ph idx="1"/>
          </p:nvPr>
        </p:nvSpPr>
        <p:spPr>
          <a:xfrm>
            <a:off x="1676400" y="1752600"/>
            <a:ext cx="8782050" cy="4419600"/>
          </a:xfrm>
        </p:spPr>
        <p:txBody>
          <a:bodyPr/>
          <a:lstStyle/>
          <a:p>
            <a:pPr marL="514350" indent="-514350">
              <a:buAutoNum type="arabicPeriod"/>
            </a:pPr>
            <a:r>
              <a:rPr lang="en-US" dirty="0" err="1"/>
              <a:t>Vị</a:t>
            </a:r>
            <a:r>
              <a:rPr lang="en-US" dirty="0"/>
              <a:t> </a:t>
            </a:r>
            <a:r>
              <a:rPr lang="en-US" dirty="0" err="1"/>
              <a:t>trí</a:t>
            </a:r>
            <a:r>
              <a:rPr lang="en-US" dirty="0"/>
              <a:t> </a:t>
            </a:r>
            <a:r>
              <a:rPr lang="en-US" dirty="0" err="1"/>
              <a:t>việc</a:t>
            </a:r>
            <a:r>
              <a:rPr lang="en-US" dirty="0"/>
              <a:t> </a:t>
            </a:r>
            <a:r>
              <a:rPr lang="en-US" dirty="0" err="1"/>
              <a:t>làm</a:t>
            </a:r>
            <a:r>
              <a:rPr lang="en-US" dirty="0"/>
              <a:t> </a:t>
            </a:r>
            <a:r>
              <a:rPr lang="en-US" dirty="0" err="1"/>
              <a:t>trong</a:t>
            </a:r>
            <a:r>
              <a:rPr lang="en-US" dirty="0"/>
              <a:t> CNTT</a:t>
            </a:r>
          </a:p>
          <a:p>
            <a:pPr marL="514350" indent="-514350">
              <a:buAutoNum type="arabicPeriod"/>
            </a:pPr>
            <a:r>
              <a:rPr lang="en-US" dirty="0" err="1">
                <a:solidFill>
                  <a:srgbClr val="FF0000"/>
                </a:solidFill>
              </a:rPr>
              <a:t>Cơ</a:t>
            </a:r>
            <a:r>
              <a:rPr lang="en-US" dirty="0">
                <a:solidFill>
                  <a:srgbClr val="FF0000"/>
                </a:solidFill>
              </a:rPr>
              <a:t> </a:t>
            </a:r>
            <a:r>
              <a:rPr lang="en-US" dirty="0" err="1">
                <a:solidFill>
                  <a:srgbClr val="FF0000"/>
                </a:solidFill>
              </a:rPr>
              <a:t>hội</a:t>
            </a:r>
            <a:r>
              <a:rPr lang="en-US" dirty="0">
                <a:solidFill>
                  <a:srgbClr val="FF0000"/>
                </a:solidFill>
              </a:rPr>
              <a:t> </a:t>
            </a:r>
            <a:r>
              <a:rPr lang="en-US" dirty="0" err="1">
                <a:solidFill>
                  <a:srgbClr val="FF0000"/>
                </a:solidFill>
              </a:rPr>
              <a:t>nghề</a:t>
            </a:r>
            <a:r>
              <a:rPr lang="en-US" dirty="0">
                <a:solidFill>
                  <a:srgbClr val="FF0000"/>
                </a:solidFill>
              </a:rPr>
              <a:t> </a:t>
            </a:r>
            <a:r>
              <a:rPr lang="en-US" dirty="0" err="1">
                <a:solidFill>
                  <a:srgbClr val="FF0000"/>
                </a:solidFill>
              </a:rPr>
              <a:t>nghiệp</a:t>
            </a:r>
            <a:endParaRPr lang="en-US" dirty="0">
              <a:solidFill>
                <a:srgbClr val="FF0000"/>
              </a:solidFill>
            </a:endParaRPr>
          </a:p>
        </p:txBody>
      </p:sp>
    </p:spTree>
    <p:extLst>
      <p:ext uri="{BB962C8B-B14F-4D97-AF65-F5344CB8AC3E}">
        <p14:creationId xmlns:p14="http://schemas.microsoft.com/office/powerpoint/2010/main" val="312772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70858" y="248104"/>
            <a:ext cx="9328150" cy="949325"/>
          </a:xfrm>
        </p:spPr>
        <p:txBody>
          <a:bodyPr vert="horz" lIns="91440" tIns="45720" rIns="91440" bIns="45720" rtlCol="0" anchor="t">
            <a:normAutofit/>
          </a:bodyPr>
          <a:lstStyle/>
          <a:p>
            <a:r>
              <a:rPr lang="en-US" sz="4000" dirty="0" err="1">
                <a:solidFill>
                  <a:srgbClr val="002060"/>
                </a:solidFill>
              </a:rPr>
              <a:t>Cơ</a:t>
            </a:r>
            <a:r>
              <a:rPr lang="en-US" sz="4000" dirty="0">
                <a:solidFill>
                  <a:srgbClr val="002060"/>
                </a:solidFill>
              </a:rPr>
              <a:t> </a:t>
            </a:r>
            <a:r>
              <a:rPr lang="en-US" sz="4000" dirty="0" err="1">
                <a:solidFill>
                  <a:srgbClr val="002060"/>
                </a:solidFill>
              </a:rPr>
              <a:t>hội</a:t>
            </a:r>
            <a:r>
              <a:rPr lang="en-US" sz="4000" dirty="0">
                <a:solidFill>
                  <a:srgbClr val="002060"/>
                </a:solidFill>
              </a:rPr>
              <a:t> </a:t>
            </a:r>
            <a:r>
              <a:rPr lang="en-US" sz="4000" dirty="0" err="1">
                <a:solidFill>
                  <a:srgbClr val="002060"/>
                </a:solidFill>
              </a:rPr>
              <a:t>nghề</a:t>
            </a:r>
            <a:r>
              <a:rPr lang="en-US" sz="4000" dirty="0">
                <a:solidFill>
                  <a:srgbClr val="002060"/>
                </a:solidFill>
              </a:rPr>
              <a:t> </a:t>
            </a:r>
            <a:r>
              <a:rPr lang="en-US" sz="4000" dirty="0" err="1">
                <a:solidFill>
                  <a:srgbClr val="002060"/>
                </a:solidFill>
              </a:rPr>
              <a:t>nghiệp</a:t>
            </a:r>
            <a:endParaRPr lang="en-US" sz="4000" dirty="0">
              <a:solidFill>
                <a:srgbClr val="002060"/>
              </a:solidFill>
            </a:endParaRPr>
          </a:p>
        </p:txBody>
      </p:sp>
      <p:sp>
        <p:nvSpPr>
          <p:cNvPr id="4099" name="Rectangle 3"/>
          <p:cNvSpPr>
            <a:spLocks noGrp="1" noChangeArrowheads="1"/>
          </p:cNvSpPr>
          <p:nvPr>
            <p:ph type="body" idx="1"/>
          </p:nvPr>
        </p:nvSpPr>
        <p:spPr>
          <a:xfrm>
            <a:off x="794657" y="1524000"/>
            <a:ext cx="10602686" cy="4430486"/>
          </a:xfrm>
        </p:spPr>
        <p:txBody>
          <a:bodyPr>
            <a:normAutofit/>
          </a:bodyPr>
          <a:lstStyle/>
          <a:p>
            <a:pPr marL="457200" indent="-320675">
              <a:lnSpc>
                <a:spcPct val="120000"/>
              </a:lnSpc>
              <a:spcBef>
                <a:spcPts val="200"/>
              </a:spcBef>
              <a:buSzPct val="100000"/>
              <a:buFontTx/>
              <a:buAutoNum type="arabicPeriod"/>
            </a:pPr>
            <a:r>
              <a:rPr lang="en-US" sz="2400" dirty="0" err="1">
                <a:cs typeface="Times New Roman" panose="02020603050405020304" pitchFamily="18" charset="0"/>
              </a:rPr>
              <a:t>Chuyên</a:t>
            </a:r>
            <a:r>
              <a:rPr lang="en-US" sz="2400" dirty="0">
                <a:cs typeface="Times New Roman" panose="02020603050405020304" pitchFamily="18" charset="0"/>
              </a:rPr>
              <a:t> </a:t>
            </a:r>
            <a:r>
              <a:rPr lang="en-US" sz="2400" dirty="0" err="1">
                <a:cs typeface="Times New Roman" panose="02020603050405020304" pitchFamily="18" charset="0"/>
              </a:rPr>
              <a:t>viên</a:t>
            </a:r>
            <a:r>
              <a:rPr lang="en-US" sz="2400" dirty="0">
                <a:cs typeface="Times New Roman" panose="02020603050405020304" pitchFamily="18" charset="0"/>
              </a:rPr>
              <a:t> </a:t>
            </a:r>
            <a:r>
              <a:rPr lang="en-US" sz="2400" dirty="0" err="1">
                <a:cs typeface="Times New Roman" panose="02020603050405020304" pitchFamily="18" charset="0"/>
              </a:rPr>
              <a:t>Phân</a:t>
            </a:r>
            <a:r>
              <a:rPr lang="en-US" sz="2400" dirty="0">
                <a:cs typeface="Times New Roman" panose="02020603050405020304" pitchFamily="18" charset="0"/>
              </a:rPr>
              <a:t> </a:t>
            </a:r>
            <a:r>
              <a:rPr lang="en-US" sz="2400" dirty="0" err="1">
                <a:cs typeface="Times New Roman" panose="02020603050405020304" pitchFamily="18" charset="0"/>
              </a:rPr>
              <a:t>tích</a:t>
            </a:r>
            <a:r>
              <a:rPr lang="en-US" sz="2400" dirty="0">
                <a:cs typeface="Times New Roman" panose="02020603050405020304" pitchFamily="18" charset="0"/>
              </a:rPr>
              <a:t> </a:t>
            </a:r>
            <a:r>
              <a:rPr lang="en-US" sz="2400" dirty="0" err="1">
                <a:cs typeface="Times New Roman" panose="02020603050405020304" pitchFamily="18" charset="0"/>
              </a:rPr>
              <a:t>hệ</a:t>
            </a:r>
            <a:r>
              <a:rPr lang="en-US" sz="2400" dirty="0">
                <a:cs typeface="Times New Roman" panose="02020603050405020304" pitchFamily="18" charset="0"/>
              </a:rPr>
              <a:t> </a:t>
            </a:r>
            <a:r>
              <a:rPr lang="en-US" sz="2400" dirty="0" err="1">
                <a:cs typeface="Times New Roman" panose="02020603050405020304" pitchFamily="18" charset="0"/>
              </a:rPr>
              <a:t>thống</a:t>
            </a:r>
            <a:r>
              <a:rPr lang="en-US" sz="2400" dirty="0">
                <a:cs typeface="Times New Roman" panose="02020603050405020304" pitchFamily="18" charset="0"/>
              </a:rPr>
              <a:t> (Systems Analyst), </a:t>
            </a:r>
            <a:r>
              <a:rPr lang="en-US" sz="2400" dirty="0" err="1">
                <a:cs typeface="Times New Roman" panose="02020603050405020304" pitchFamily="18" charset="0"/>
              </a:rPr>
              <a:t>Tích</a:t>
            </a:r>
            <a:r>
              <a:rPr lang="en-US" sz="2400" dirty="0">
                <a:cs typeface="Times New Roman" panose="02020603050405020304" pitchFamily="18" charset="0"/>
              </a:rPr>
              <a:t> </a:t>
            </a:r>
            <a:r>
              <a:rPr lang="en-US" sz="2400" dirty="0" err="1">
                <a:cs typeface="Times New Roman" panose="02020603050405020304" pitchFamily="18" charset="0"/>
              </a:rPr>
              <a:t>hợp</a:t>
            </a:r>
            <a:r>
              <a:rPr lang="en-US" sz="2400" dirty="0">
                <a:cs typeface="Times New Roman" panose="02020603050405020304" pitchFamily="18" charset="0"/>
              </a:rPr>
              <a:t> </a:t>
            </a:r>
            <a:r>
              <a:rPr lang="en-US" sz="2400" dirty="0" err="1">
                <a:cs typeface="Times New Roman" panose="02020603050405020304" pitchFamily="18" charset="0"/>
              </a:rPr>
              <a:t>hệ</a:t>
            </a:r>
            <a:r>
              <a:rPr lang="en-US" sz="2400" dirty="0">
                <a:cs typeface="Times New Roman" panose="02020603050405020304" pitchFamily="18" charset="0"/>
              </a:rPr>
              <a:t> </a:t>
            </a:r>
            <a:r>
              <a:rPr lang="en-US" sz="2400" dirty="0" err="1">
                <a:cs typeface="Times New Roman" panose="02020603050405020304" pitchFamily="18" charset="0"/>
              </a:rPr>
              <a:t>thống</a:t>
            </a:r>
            <a:r>
              <a:rPr lang="en-US" sz="2400" dirty="0">
                <a:cs typeface="Times New Roman" panose="02020603050405020304" pitchFamily="18" charset="0"/>
              </a:rPr>
              <a:t> (System Integrator), Qu</a:t>
            </a:r>
            <a:r>
              <a:rPr lang="vi-VN" sz="2400" dirty="0">
                <a:cs typeface="Times New Roman" panose="02020603050405020304" pitchFamily="18" charset="0"/>
              </a:rPr>
              <a:t>ản trị cơ sở dữ liệu</a:t>
            </a:r>
            <a:r>
              <a:rPr lang="en-US" sz="2400" dirty="0">
                <a:cs typeface="Times New Roman" panose="02020603050405020304" pitchFamily="18" charset="0"/>
              </a:rPr>
              <a:t> (Database Admin).</a:t>
            </a:r>
          </a:p>
          <a:p>
            <a:pPr marL="457200" indent="-320675">
              <a:lnSpc>
                <a:spcPct val="120000"/>
              </a:lnSpc>
              <a:spcBef>
                <a:spcPts val="200"/>
              </a:spcBef>
              <a:buFontTx/>
              <a:buAutoNum type="arabicPeriod"/>
            </a:pPr>
            <a:r>
              <a:rPr lang="en-US" sz="2400" dirty="0" err="1">
                <a:cs typeface="Times New Roman" panose="02020603050405020304" pitchFamily="18" charset="0"/>
              </a:rPr>
              <a:t>Chuyên</a:t>
            </a:r>
            <a:r>
              <a:rPr lang="en-US" sz="2400" dirty="0">
                <a:cs typeface="Times New Roman" panose="02020603050405020304" pitchFamily="18" charset="0"/>
              </a:rPr>
              <a:t> </a:t>
            </a:r>
            <a:r>
              <a:rPr lang="en-US" sz="2400" dirty="0" err="1">
                <a:cs typeface="Times New Roman" panose="02020603050405020304" pitchFamily="18" charset="0"/>
              </a:rPr>
              <a:t>viên</a:t>
            </a:r>
            <a:r>
              <a:rPr lang="en-US" sz="2400" dirty="0">
                <a:cs typeface="Times New Roman" panose="02020603050405020304" pitchFamily="18" charset="0"/>
              </a:rPr>
              <a:t> </a:t>
            </a:r>
            <a:r>
              <a:rPr lang="en-US" sz="2400" dirty="0" err="1">
                <a:cs typeface="Times New Roman" panose="02020603050405020304" pitchFamily="18" charset="0"/>
              </a:rPr>
              <a:t>Quản</a:t>
            </a:r>
            <a:r>
              <a:rPr lang="en-US" sz="2400" dirty="0">
                <a:cs typeface="Times New Roman" panose="02020603050405020304" pitchFamily="18" charset="0"/>
              </a:rPr>
              <a:t> </a:t>
            </a:r>
            <a:r>
              <a:rPr lang="en-US" sz="2400" dirty="0" err="1">
                <a:cs typeface="Times New Roman" panose="02020603050405020304" pitchFamily="18" charset="0"/>
              </a:rPr>
              <a:t>trị</a:t>
            </a:r>
            <a:r>
              <a:rPr lang="en-US" sz="2400" dirty="0">
                <a:cs typeface="Times New Roman" panose="02020603050405020304" pitchFamily="18" charset="0"/>
              </a:rPr>
              <a:t> </a:t>
            </a:r>
            <a:r>
              <a:rPr lang="en-US" sz="2400" dirty="0" err="1">
                <a:cs typeface="Times New Roman" panose="02020603050405020304" pitchFamily="18" charset="0"/>
              </a:rPr>
              <a:t>Hệ</a:t>
            </a:r>
            <a:r>
              <a:rPr lang="en-US" sz="2400" dirty="0">
                <a:cs typeface="Times New Roman" panose="02020603050405020304" pitchFamily="18" charset="0"/>
              </a:rPr>
              <a:t> </a:t>
            </a:r>
            <a:r>
              <a:rPr lang="en-US" sz="2400" dirty="0" err="1">
                <a:cs typeface="Times New Roman" panose="02020603050405020304" pitchFamily="18" charset="0"/>
              </a:rPr>
              <a:t>thống</a:t>
            </a:r>
            <a:r>
              <a:rPr lang="en-US" sz="2400" dirty="0">
                <a:cs typeface="Times New Roman" panose="02020603050405020304" pitchFamily="18" charset="0"/>
              </a:rPr>
              <a:t> </a:t>
            </a:r>
            <a:r>
              <a:rPr lang="en-US" sz="2400" dirty="0" err="1">
                <a:cs typeface="Times New Roman" panose="02020603050405020304" pitchFamily="18" charset="0"/>
              </a:rPr>
              <a:t>Thông</a:t>
            </a:r>
            <a:r>
              <a:rPr lang="en-US" sz="2400" dirty="0">
                <a:cs typeface="Times New Roman" panose="02020603050405020304" pitchFamily="18" charset="0"/>
              </a:rPr>
              <a:t> tin </a:t>
            </a:r>
            <a:r>
              <a:rPr lang="en-US" sz="2400" dirty="0" err="1">
                <a:cs typeface="Times New Roman" panose="02020603050405020304" pitchFamily="18" charset="0"/>
              </a:rPr>
              <a:t>trong</a:t>
            </a:r>
            <a:r>
              <a:rPr lang="en-US" sz="2400" dirty="0">
                <a:cs typeface="Times New Roman" panose="02020603050405020304" pitchFamily="18" charset="0"/>
              </a:rPr>
              <a:t> </a:t>
            </a:r>
            <a:r>
              <a:rPr lang="en-US" sz="2400" dirty="0" err="1">
                <a:cs typeface="Times New Roman" panose="02020603050405020304" pitchFamily="18" charset="0"/>
              </a:rPr>
              <a:t>công</a:t>
            </a:r>
            <a:r>
              <a:rPr lang="en-US" sz="2400" dirty="0">
                <a:cs typeface="Times New Roman" panose="02020603050405020304" pitchFamily="18" charset="0"/>
              </a:rPr>
              <a:t> ty, </a:t>
            </a:r>
            <a:r>
              <a:rPr lang="en-US" sz="2400" dirty="0" err="1">
                <a:cs typeface="Times New Roman" panose="02020603050405020304" pitchFamily="18" charset="0"/>
              </a:rPr>
              <a:t>doanh</a:t>
            </a:r>
            <a:r>
              <a:rPr lang="en-US" sz="2400" dirty="0">
                <a:cs typeface="Times New Roman" panose="02020603050405020304" pitchFamily="18" charset="0"/>
              </a:rPr>
              <a:t> </a:t>
            </a:r>
            <a:r>
              <a:rPr lang="en-US" sz="2400" dirty="0" err="1">
                <a:cs typeface="Times New Roman" panose="02020603050405020304" pitchFamily="18" charset="0"/>
              </a:rPr>
              <a:t>nghiệp</a:t>
            </a:r>
            <a:r>
              <a:rPr lang="en-US" sz="2400" dirty="0">
                <a:cs typeface="Times New Roman" panose="02020603050405020304" pitchFamily="18" charset="0"/>
              </a:rPr>
              <a:t> (System Admin).</a:t>
            </a:r>
          </a:p>
          <a:p>
            <a:pPr marL="457200" indent="-320675">
              <a:lnSpc>
                <a:spcPct val="120000"/>
              </a:lnSpc>
              <a:spcBef>
                <a:spcPts val="200"/>
              </a:spcBef>
              <a:buFontTx/>
              <a:buAutoNum type="arabicPeriod"/>
            </a:pPr>
            <a:r>
              <a:rPr lang="en-US" sz="2400" dirty="0" err="1">
                <a:cs typeface="Times New Roman" panose="02020603050405020304" pitchFamily="18" charset="0"/>
              </a:rPr>
              <a:t>Chuyên</a:t>
            </a:r>
            <a:r>
              <a:rPr lang="en-US" sz="2400" dirty="0">
                <a:cs typeface="Times New Roman" panose="02020603050405020304" pitchFamily="18" charset="0"/>
              </a:rPr>
              <a:t> </a:t>
            </a:r>
            <a:r>
              <a:rPr lang="en-US" sz="2400" dirty="0" err="1">
                <a:cs typeface="Times New Roman" panose="02020603050405020304" pitchFamily="18" charset="0"/>
              </a:rPr>
              <a:t>viên</a:t>
            </a:r>
            <a:r>
              <a:rPr lang="en-US" sz="2400" dirty="0">
                <a:cs typeface="Times New Roman" panose="02020603050405020304" pitchFamily="18" charset="0"/>
              </a:rPr>
              <a:t> </a:t>
            </a:r>
            <a:r>
              <a:rPr lang="en-US" sz="2400" dirty="0" err="1">
                <a:cs typeface="Times New Roman" panose="02020603050405020304" pitchFamily="18" charset="0"/>
              </a:rPr>
              <a:t>về</a:t>
            </a:r>
            <a:r>
              <a:rPr lang="en-US" sz="2400" dirty="0">
                <a:cs typeface="Times New Roman" panose="02020603050405020304" pitchFamily="18" charset="0"/>
              </a:rPr>
              <a:t> </a:t>
            </a:r>
            <a:r>
              <a:rPr lang="en-US" sz="2400" dirty="0" err="1">
                <a:cs typeface="Times New Roman" panose="02020603050405020304" pitchFamily="18" charset="0"/>
              </a:rPr>
              <a:t>Phát</a:t>
            </a:r>
            <a:r>
              <a:rPr lang="en-US" sz="2400" dirty="0">
                <a:cs typeface="Times New Roman" panose="02020603050405020304" pitchFamily="18" charset="0"/>
              </a:rPr>
              <a:t> </a:t>
            </a:r>
            <a:r>
              <a:rPr lang="en-US" sz="2400" dirty="0" err="1">
                <a:cs typeface="Times New Roman" panose="02020603050405020304" pitchFamily="18" charset="0"/>
              </a:rPr>
              <a:t>triển</a:t>
            </a:r>
            <a:r>
              <a:rPr lang="en-US" sz="2400" dirty="0">
                <a:cs typeface="Times New Roman" panose="02020603050405020304" pitchFamily="18" charset="0"/>
              </a:rPr>
              <a:t> </a:t>
            </a:r>
            <a:r>
              <a:rPr lang="en-US" sz="2400" dirty="0" err="1">
                <a:cs typeface="Times New Roman" panose="02020603050405020304" pitchFamily="18" charset="0"/>
              </a:rPr>
              <a:t>phần</a:t>
            </a:r>
            <a:r>
              <a:rPr lang="en-US" sz="2400" dirty="0">
                <a:cs typeface="Times New Roman" panose="02020603050405020304" pitchFamily="18" charset="0"/>
              </a:rPr>
              <a:t> </a:t>
            </a:r>
            <a:r>
              <a:rPr lang="en-US" sz="2400" dirty="0" err="1">
                <a:cs typeface="Times New Roman" panose="02020603050405020304" pitchFamily="18" charset="0"/>
              </a:rPr>
              <a:t>mềm</a:t>
            </a:r>
            <a:r>
              <a:rPr lang="en-US" sz="2400" dirty="0">
                <a:cs typeface="Times New Roman" panose="02020603050405020304" pitchFamily="18" charset="0"/>
              </a:rPr>
              <a:t>, </a:t>
            </a:r>
            <a:r>
              <a:rPr lang="en-US" sz="2400" dirty="0" err="1">
                <a:cs typeface="Times New Roman" panose="02020603050405020304" pitchFamily="18" charset="0"/>
              </a:rPr>
              <a:t>về</a:t>
            </a:r>
            <a:r>
              <a:rPr lang="en-US" sz="2400" dirty="0">
                <a:cs typeface="Times New Roman" panose="02020603050405020304" pitchFamily="18" charset="0"/>
              </a:rPr>
              <a:t> </a:t>
            </a:r>
            <a:r>
              <a:rPr lang="en-US" sz="2400" dirty="0" err="1">
                <a:cs typeface="Times New Roman" panose="02020603050405020304" pitchFamily="18" charset="0"/>
              </a:rPr>
              <a:t>Quản</a:t>
            </a:r>
            <a:r>
              <a:rPr lang="en-US" sz="2400" dirty="0">
                <a:cs typeface="Times New Roman" panose="02020603050405020304" pitchFamily="18" charset="0"/>
              </a:rPr>
              <a:t> </a:t>
            </a:r>
            <a:r>
              <a:rPr lang="en-US" sz="2400" dirty="0" err="1">
                <a:cs typeface="Times New Roman" panose="02020603050405020304" pitchFamily="18" charset="0"/>
              </a:rPr>
              <a:t>trị</a:t>
            </a:r>
            <a:r>
              <a:rPr lang="en-US" sz="2400" dirty="0">
                <a:cs typeface="Times New Roman" panose="02020603050405020304" pitchFamily="18" charset="0"/>
              </a:rPr>
              <a:t> </a:t>
            </a:r>
            <a:r>
              <a:rPr lang="en-US" sz="2400" dirty="0" err="1">
                <a:cs typeface="Times New Roman" panose="02020603050405020304" pitchFamily="18" charset="0"/>
              </a:rPr>
              <a:t>cơ</a:t>
            </a:r>
            <a:r>
              <a:rPr lang="en-US" sz="2400" dirty="0">
                <a:cs typeface="Times New Roman" panose="02020603050405020304" pitchFamily="18" charset="0"/>
              </a:rPr>
              <a:t> </a:t>
            </a:r>
            <a:r>
              <a:rPr lang="en-US" sz="2400" dirty="0" err="1">
                <a:cs typeface="Times New Roman" panose="02020603050405020304" pitchFamily="18" charset="0"/>
              </a:rPr>
              <a:t>sở</a:t>
            </a:r>
            <a:r>
              <a:rPr lang="en-US" sz="2400" dirty="0">
                <a:cs typeface="Times New Roman" panose="02020603050405020304" pitchFamily="18" charset="0"/>
              </a:rPr>
              <a:t> </a:t>
            </a:r>
            <a:r>
              <a:rPr lang="en-US" sz="2400" dirty="0" err="1">
                <a:cs typeface="Times New Roman" panose="02020603050405020304" pitchFamily="18" charset="0"/>
              </a:rPr>
              <a:t>dữ</a:t>
            </a:r>
            <a:r>
              <a:rPr lang="en-US" sz="2400" dirty="0">
                <a:cs typeface="Times New Roman" panose="02020603050405020304" pitchFamily="18" charset="0"/>
              </a:rPr>
              <a:t> </a:t>
            </a:r>
            <a:r>
              <a:rPr lang="en-US" sz="2400" dirty="0" err="1">
                <a:cs typeface="Times New Roman" panose="02020603050405020304" pitchFamily="18" charset="0"/>
              </a:rPr>
              <a:t>liệu</a:t>
            </a:r>
            <a:r>
              <a:rPr lang="en-US" sz="2400" dirty="0">
                <a:cs typeface="Times New Roman" panose="02020603050405020304" pitchFamily="18" charset="0"/>
              </a:rPr>
              <a:t> (Software Developer).</a:t>
            </a:r>
          </a:p>
          <a:p>
            <a:pPr marL="457200" indent="-320675">
              <a:lnSpc>
                <a:spcPct val="120000"/>
              </a:lnSpc>
              <a:spcBef>
                <a:spcPts val="200"/>
              </a:spcBef>
              <a:buFontTx/>
              <a:buAutoNum type="arabicPeriod"/>
            </a:pPr>
            <a:r>
              <a:rPr lang="en-US" sz="2400" dirty="0" err="1">
                <a:cs typeface="Times New Roman" panose="02020603050405020304" pitchFamily="18" charset="0"/>
              </a:rPr>
              <a:t>Chuyên</a:t>
            </a:r>
            <a:r>
              <a:rPr lang="en-US" sz="2400" dirty="0">
                <a:cs typeface="Times New Roman" panose="02020603050405020304" pitchFamily="18" charset="0"/>
              </a:rPr>
              <a:t> </a:t>
            </a:r>
            <a:r>
              <a:rPr lang="en-US" sz="2400" dirty="0" err="1">
                <a:cs typeface="Times New Roman" panose="02020603050405020304" pitchFamily="18" charset="0"/>
              </a:rPr>
              <a:t>viên</a:t>
            </a:r>
            <a:r>
              <a:rPr lang="en-US" sz="2400" dirty="0">
                <a:cs typeface="Times New Roman" panose="02020603050405020304" pitchFamily="18" charset="0"/>
              </a:rPr>
              <a:t> </a:t>
            </a:r>
            <a:r>
              <a:rPr lang="en-US" sz="2400" dirty="0" err="1">
                <a:cs typeface="Times New Roman" panose="02020603050405020304" pitchFamily="18" charset="0"/>
              </a:rPr>
              <a:t>quản</a:t>
            </a:r>
            <a:r>
              <a:rPr lang="en-US" sz="2400" dirty="0">
                <a:cs typeface="Times New Roman" panose="02020603050405020304" pitchFamily="18" charset="0"/>
              </a:rPr>
              <a:t> </a:t>
            </a:r>
            <a:r>
              <a:rPr lang="en-US" sz="2400" dirty="0" err="1">
                <a:cs typeface="Times New Roman" panose="02020603050405020304" pitchFamily="18" charset="0"/>
              </a:rPr>
              <a:t>trị</a:t>
            </a:r>
            <a:r>
              <a:rPr lang="en-US" sz="2400" dirty="0">
                <a:cs typeface="Times New Roman" panose="02020603050405020304" pitchFamily="18" charset="0"/>
              </a:rPr>
              <a:t> </a:t>
            </a:r>
            <a:r>
              <a:rPr lang="en-US" sz="2400" dirty="0" err="1">
                <a:cs typeface="Times New Roman" panose="02020603050405020304" pitchFamily="18" charset="0"/>
              </a:rPr>
              <a:t>hệ</a:t>
            </a:r>
            <a:r>
              <a:rPr lang="en-US" sz="2400" dirty="0">
                <a:cs typeface="Times New Roman" panose="02020603050405020304" pitchFamily="18" charset="0"/>
              </a:rPr>
              <a:t> </a:t>
            </a:r>
            <a:r>
              <a:rPr lang="en-US" sz="2400" dirty="0" err="1">
                <a:cs typeface="Times New Roman" panose="02020603050405020304" pitchFamily="18" charset="0"/>
              </a:rPr>
              <a:t>thống</a:t>
            </a:r>
            <a:r>
              <a:rPr lang="en-US" sz="2400" dirty="0">
                <a:cs typeface="Times New Roman" panose="02020603050405020304" pitchFamily="18" charset="0"/>
              </a:rPr>
              <a:t> Web, </a:t>
            </a:r>
            <a:r>
              <a:rPr lang="en-US" sz="2400" dirty="0" err="1">
                <a:cs typeface="Times New Roman" panose="02020603050405020304" pitchFamily="18" charset="0"/>
              </a:rPr>
              <a:t>Thương</a:t>
            </a:r>
            <a:r>
              <a:rPr lang="en-US" sz="2400" dirty="0">
                <a:cs typeface="Times New Roman" panose="02020603050405020304" pitchFamily="18" charset="0"/>
              </a:rPr>
              <a:t> </a:t>
            </a:r>
            <a:r>
              <a:rPr lang="en-US" sz="2400" dirty="0" err="1">
                <a:cs typeface="Times New Roman" panose="02020603050405020304" pitchFamily="18" charset="0"/>
              </a:rPr>
              <a:t>mại</a:t>
            </a:r>
            <a:r>
              <a:rPr lang="en-US" sz="2400" dirty="0">
                <a:cs typeface="Times New Roman" panose="02020603050405020304" pitchFamily="18" charset="0"/>
              </a:rPr>
              <a:t> </a:t>
            </a:r>
            <a:r>
              <a:rPr lang="en-US" sz="2400" dirty="0" err="1">
                <a:cs typeface="Times New Roman" panose="02020603050405020304" pitchFamily="18" charset="0"/>
              </a:rPr>
              <a:t>điện</a:t>
            </a:r>
            <a:r>
              <a:rPr lang="en-US" sz="2400" dirty="0">
                <a:cs typeface="Times New Roman" panose="02020603050405020304" pitchFamily="18" charset="0"/>
              </a:rPr>
              <a:t> </a:t>
            </a:r>
            <a:r>
              <a:rPr lang="en-US" sz="2400" dirty="0" err="1">
                <a:cs typeface="Times New Roman" panose="02020603050405020304" pitchFamily="18" charset="0"/>
              </a:rPr>
              <a:t>tử</a:t>
            </a:r>
            <a:r>
              <a:rPr lang="en-US" sz="2400" dirty="0">
                <a:cs typeface="Times New Roman" panose="02020603050405020304" pitchFamily="18" charset="0"/>
              </a:rPr>
              <a:t> (Web Admin)</a:t>
            </a:r>
          </a:p>
          <a:p>
            <a:pPr marL="457200" indent="-320675">
              <a:lnSpc>
                <a:spcPct val="120000"/>
              </a:lnSpc>
              <a:spcBef>
                <a:spcPts val="200"/>
              </a:spcBef>
              <a:buFontTx/>
              <a:buAutoNum type="arabicPeriod"/>
            </a:pPr>
            <a:r>
              <a:rPr lang="en-US" sz="2400" dirty="0" err="1">
                <a:cs typeface="Times New Roman" panose="02020603050405020304" pitchFamily="18" charset="0"/>
              </a:rPr>
              <a:t>Chuyên</a:t>
            </a:r>
            <a:r>
              <a:rPr lang="en-US" sz="2400" dirty="0">
                <a:cs typeface="Times New Roman" panose="02020603050405020304" pitchFamily="18" charset="0"/>
              </a:rPr>
              <a:t> </a:t>
            </a:r>
            <a:r>
              <a:rPr lang="en-US" sz="2400" dirty="0" err="1">
                <a:cs typeface="Times New Roman" panose="02020603050405020304" pitchFamily="18" charset="0"/>
              </a:rPr>
              <a:t>gia</a:t>
            </a:r>
            <a:r>
              <a:rPr lang="en-US" sz="2400" dirty="0">
                <a:cs typeface="Times New Roman" panose="02020603050405020304" pitchFamily="18" charset="0"/>
              </a:rPr>
              <a:t> </a:t>
            </a:r>
            <a:r>
              <a:rPr lang="en-US" sz="2400" dirty="0" err="1">
                <a:cs typeface="Times New Roman" panose="02020603050405020304" pitchFamily="18" charset="0"/>
              </a:rPr>
              <a:t>tư</a:t>
            </a:r>
            <a:r>
              <a:rPr lang="en-US" sz="2400" dirty="0">
                <a:cs typeface="Times New Roman" panose="02020603050405020304" pitchFamily="18" charset="0"/>
              </a:rPr>
              <a:t> </a:t>
            </a:r>
            <a:r>
              <a:rPr lang="en-US" sz="2400" dirty="0" err="1">
                <a:cs typeface="Times New Roman" panose="02020603050405020304" pitchFamily="18" charset="0"/>
              </a:rPr>
              <a:t>vấn</a:t>
            </a:r>
            <a:r>
              <a:rPr lang="en-US" sz="2400" dirty="0">
                <a:cs typeface="Times New Roman" panose="02020603050405020304" pitchFamily="18" charset="0"/>
              </a:rPr>
              <a:t>, </a:t>
            </a:r>
            <a:r>
              <a:rPr lang="en-US" sz="2400" dirty="0" err="1">
                <a:cs typeface="Times New Roman" panose="02020603050405020304" pitchFamily="18" charset="0"/>
              </a:rPr>
              <a:t>cố</a:t>
            </a:r>
            <a:r>
              <a:rPr lang="en-US" sz="2400" dirty="0">
                <a:cs typeface="Times New Roman" panose="02020603050405020304" pitchFamily="18" charset="0"/>
              </a:rPr>
              <a:t> </a:t>
            </a:r>
            <a:r>
              <a:rPr lang="en-US" sz="2400" dirty="0" err="1">
                <a:cs typeface="Times New Roman" panose="02020603050405020304" pitchFamily="18" charset="0"/>
              </a:rPr>
              <a:t>vấn</a:t>
            </a:r>
            <a:r>
              <a:rPr lang="en-US" sz="2400" dirty="0">
                <a:cs typeface="Times New Roman" panose="02020603050405020304" pitchFamily="18" charset="0"/>
              </a:rPr>
              <a:t> CNTT (IT Consultant);</a:t>
            </a:r>
          </a:p>
          <a:p>
            <a:pPr marL="457200" indent="-320675">
              <a:lnSpc>
                <a:spcPct val="120000"/>
              </a:lnSpc>
              <a:spcBef>
                <a:spcPts val="200"/>
              </a:spcBef>
              <a:buFontTx/>
              <a:buAutoNum type="arabicPeriod"/>
            </a:pPr>
            <a:r>
              <a:rPr lang="en-US" sz="2400" dirty="0" err="1">
                <a:cs typeface="Times New Roman" panose="02020603050405020304" pitchFamily="18" charset="0"/>
              </a:rPr>
              <a:t>Đảm</a:t>
            </a:r>
            <a:r>
              <a:rPr lang="en-US" sz="2400" dirty="0">
                <a:cs typeface="Times New Roman" panose="02020603050405020304" pitchFamily="18" charset="0"/>
              </a:rPr>
              <a:t> </a:t>
            </a:r>
            <a:r>
              <a:rPr lang="en-US" sz="2400" dirty="0" err="1">
                <a:cs typeface="Times New Roman" panose="02020603050405020304" pitchFamily="18" charset="0"/>
              </a:rPr>
              <a:t>nhận</a:t>
            </a:r>
            <a:r>
              <a:rPr lang="en-US" sz="2400" dirty="0">
                <a:cs typeface="Times New Roman" panose="02020603050405020304" pitchFamily="18" charset="0"/>
              </a:rPr>
              <a:t> </a:t>
            </a:r>
            <a:r>
              <a:rPr lang="en-US" sz="2400" dirty="0" err="1">
                <a:cs typeface="Times New Roman" panose="02020603050405020304" pitchFamily="18" charset="0"/>
              </a:rPr>
              <a:t>vai</a:t>
            </a:r>
            <a:r>
              <a:rPr lang="en-US" sz="2400" dirty="0">
                <a:cs typeface="Times New Roman" panose="02020603050405020304" pitchFamily="18" charset="0"/>
              </a:rPr>
              <a:t> </a:t>
            </a:r>
            <a:r>
              <a:rPr lang="en-US" sz="2400" dirty="0" err="1">
                <a:cs typeface="Times New Roman" panose="02020603050405020304" pitchFamily="18" charset="0"/>
              </a:rPr>
              <a:t>trò</a:t>
            </a:r>
            <a:r>
              <a:rPr lang="en-US" sz="2400" dirty="0">
                <a:cs typeface="Times New Roman" panose="02020603050405020304" pitchFamily="18" charset="0"/>
              </a:rPr>
              <a:t> </a:t>
            </a:r>
            <a:r>
              <a:rPr lang="en-US" sz="2400" dirty="0" err="1">
                <a:cs typeface="Times New Roman" panose="02020603050405020304" pitchFamily="18" charset="0"/>
              </a:rPr>
              <a:t>của</a:t>
            </a:r>
            <a:r>
              <a:rPr lang="en-US" sz="2400" dirty="0">
                <a:cs typeface="Times New Roman" panose="02020603050405020304" pitchFamily="18" charset="0"/>
              </a:rPr>
              <a:t> </a:t>
            </a:r>
            <a:r>
              <a:rPr lang="en-US" sz="2400" dirty="0" err="1">
                <a:cs typeface="Times New Roman" panose="02020603050405020304" pitchFamily="18" charset="0"/>
              </a:rPr>
              <a:t>một</a:t>
            </a:r>
            <a:r>
              <a:rPr lang="en-US" sz="2400" dirty="0">
                <a:cs typeface="Times New Roman" panose="02020603050405020304" pitchFamily="18" charset="0"/>
              </a:rPr>
              <a:t> CIO (</a:t>
            </a:r>
            <a:r>
              <a:rPr lang="en-US" sz="2400" dirty="0" err="1">
                <a:cs typeface="Times New Roman" panose="02020603050405020304" pitchFamily="18" charset="0"/>
              </a:rPr>
              <a:t>giám</a:t>
            </a:r>
            <a:r>
              <a:rPr lang="en-US" sz="2400" dirty="0">
                <a:cs typeface="Times New Roman" panose="02020603050405020304" pitchFamily="18" charset="0"/>
              </a:rPr>
              <a:t> </a:t>
            </a:r>
            <a:r>
              <a:rPr lang="en-US" sz="2400" dirty="0" err="1">
                <a:cs typeface="Times New Roman" panose="02020603050405020304" pitchFamily="18" charset="0"/>
              </a:rPr>
              <a:t>đốc</a:t>
            </a:r>
            <a:r>
              <a:rPr lang="en-US" sz="2400" dirty="0">
                <a:cs typeface="Times New Roman" panose="02020603050405020304" pitchFamily="18" charset="0"/>
              </a:rPr>
              <a:t> </a:t>
            </a:r>
            <a:r>
              <a:rPr lang="en-US" sz="2400" dirty="0" err="1">
                <a:cs typeface="Times New Roman" panose="02020603050405020304" pitchFamily="18" charset="0"/>
              </a:rPr>
              <a:t>thông</a:t>
            </a:r>
            <a:r>
              <a:rPr lang="en-US" sz="2400" dirty="0">
                <a:cs typeface="Times New Roman" panose="02020603050405020304" pitchFamily="18" charset="0"/>
              </a:rPr>
              <a:t> tin).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3CA92C519724BA9DD523A5C675822" ma:contentTypeVersion="0" ma:contentTypeDescription="Create a new document." ma:contentTypeScope="" ma:versionID="b5c67904e5a4ee91f693f4c6bf887c27">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0A54B2-BE65-4E04-BA8F-E2B8863EC2F7}"/>
</file>

<file path=customXml/itemProps2.xml><?xml version="1.0" encoding="utf-8"?>
<ds:datastoreItem xmlns:ds="http://schemas.openxmlformats.org/officeDocument/2006/customXml" ds:itemID="{710C0FD1-F083-41F1-ADFE-01ADDE026595}"/>
</file>

<file path=customXml/itemProps3.xml><?xml version="1.0" encoding="utf-8"?>
<ds:datastoreItem xmlns:ds="http://schemas.openxmlformats.org/officeDocument/2006/customXml" ds:itemID="{73E6BA49-D4AD-4150-B296-FBB1A3ED6ED1}"/>
</file>

<file path=docProps/app.xml><?xml version="1.0" encoding="utf-8"?>
<Properties xmlns="http://schemas.openxmlformats.org/officeDocument/2006/extended-properties" xmlns:vt="http://schemas.openxmlformats.org/officeDocument/2006/docPropsVTypes">
  <Template/>
  <TotalTime>74</TotalTime>
  <Words>1194</Words>
  <Application>Microsoft Macintosh PowerPoint</Application>
  <PresentationFormat>Widescreen</PresentationFormat>
  <Paragraphs>87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Courier New</vt:lpstr>
      <vt:lpstr>Tahoma</vt:lpstr>
      <vt:lpstr>Times New Roman</vt:lpstr>
      <vt:lpstr>Wingdings</vt:lpstr>
      <vt:lpstr>Office Theme</vt:lpstr>
      <vt:lpstr>GIỚI THIỆU NGÀNH </vt:lpstr>
      <vt:lpstr>Nội dung</vt:lpstr>
      <vt:lpstr>Vị trí làm việc trong ngành CNTT</vt:lpstr>
      <vt:lpstr>Vị trí làm việc trong ngành CNTT (tt)</vt:lpstr>
      <vt:lpstr>Vị trí làm việc trong ngành CNTT(tt)</vt:lpstr>
      <vt:lpstr>Vị trí làm việc trong ngành CNTT (tt)</vt:lpstr>
      <vt:lpstr>Vị trí làm việc trong ngành CNTT(tt)</vt:lpstr>
      <vt:lpstr>Nội dung</vt:lpstr>
      <vt:lpstr>Cơ hội nghề nghiệp</vt:lpstr>
      <vt:lpstr>Cơ hội nghề nghiệp</vt:lpstr>
      <vt:lpstr>Sinh viên có thể làm việc ở đâu</vt:lpstr>
      <vt:lpstr>Cơ hội nghề nghiệp</vt:lpstr>
      <vt:lpstr>Cơ hội nghề nghiệp</vt:lpstr>
      <vt:lpstr>Cơ hội nghề nghiệp</vt:lpstr>
      <vt:lpstr>Cơ hội nghề nghiệp</vt:lpstr>
      <vt:lpstr>Cơ hội nghề nghiệp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hungtanngocngan@gmail.com</dc:creator>
  <cp:lastModifiedBy>hungtanngocngan@gmail.com</cp:lastModifiedBy>
  <cp:revision>13</cp:revision>
  <dcterms:created xsi:type="dcterms:W3CDTF">2021-08-31T03:48:09Z</dcterms:created>
  <dcterms:modified xsi:type="dcterms:W3CDTF">2021-09-01T08:04:14Z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0x01010030C3CA92C519724BA9DD523A5C675822</vt:lpwstr>
  </property>
</Properties>
</file>